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347" r:id="rId3"/>
    <p:sldId id="349" r:id="rId4"/>
    <p:sldId id="350" r:id="rId5"/>
    <p:sldId id="348" r:id="rId6"/>
    <p:sldId id="351" r:id="rId7"/>
    <p:sldId id="352" r:id="rId8"/>
    <p:sldId id="353" r:id="rId9"/>
    <p:sldId id="354" r:id="rId10"/>
    <p:sldId id="355" r:id="rId11"/>
    <p:sldId id="358" r:id="rId12"/>
    <p:sldId id="359" r:id="rId13"/>
    <p:sldId id="360" r:id="rId14"/>
    <p:sldId id="361" r:id="rId15"/>
    <p:sldId id="362" r:id="rId16"/>
    <p:sldId id="363" r:id="rId17"/>
    <p:sldId id="364" r:id="rId18"/>
    <p:sldId id="366" r:id="rId19"/>
    <p:sldId id="367" r:id="rId20"/>
    <p:sldId id="357" r:id="rId21"/>
    <p:sldId id="368" r:id="rId22"/>
    <p:sldId id="371" r:id="rId23"/>
    <p:sldId id="369" r:id="rId24"/>
    <p:sldId id="372" r:id="rId25"/>
    <p:sldId id="370" r:id="rId26"/>
    <p:sldId id="373" r:id="rId27"/>
    <p:sldId id="374" r:id="rId28"/>
    <p:sldId id="376" r:id="rId29"/>
    <p:sldId id="377" r:id="rId30"/>
    <p:sldId id="375" r:id="rId31"/>
    <p:sldId id="378" r:id="rId32"/>
    <p:sldId id="346" r:id="rId33"/>
    <p:sldId id="258"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63" autoAdjust="0"/>
  </p:normalViewPr>
  <p:slideViewPr>
    <p:cSldViewPr snapToGrid="0" snapToObjects="1">
      <p:cViewPr>
        <p:scale>
          <a:sx n="60" d="100"/>
          <a:sy n="60" d="100"/>
        </p:scale>
        <p:origin x="-1560" y="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DB9219-4A66-4B41-AFAD-B4DCC55121D3}" type="datetimeFigureOut">
              <a:rPr lang="en-US" smtClean="0"/>
              <a:pPr/>
              <a:t>2/9/2015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9D96-90C2-44B4-8DCF-3216EB4C3627}" type="slidenum">
              <a:rPr lang="en-US" smtClean="0"/>
              <a:pPr/>
              <a:t>‹#›</a:t>
            </a:fld>
            <a:endParaRPr lang="en-US"/>
          </a:p>
        </p:txBody>
      </p:sp>
    </p:spTree>
    <p:extLst>
      <p:ext uri="{BB962C8B-B14F-4D97-AF65-F5344CB8AC3E}">
        <p14:creationId xmlns:p14="http://schemas.microsoft.com/office/powerpoint/2010/main" xmlns="" val="3374085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96F5A-DA36-4202-8F3F-DA89D0431918}" type="datetimeFigureOut">
              <a:rPr lang="en-US" smtClean="0"/>
              <a:pPr/>
              <a:t>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BABC4-D3F8-4FEC-A081-17F891AA9F9F}" type="slidenum">
              <a:rPr lang="en-US" smtClean="0"/>
              <a:pPr/>
              <a:t>‹#›</a:t>
            </a:fld>
            <a:endParaRPr lang="en-US"/>
          </a:p>
        </p:txBody>
      </p:sp>
    </p:spTree>
    <p:extLst>
      <p:ext uri="{BB962C8B-B14F-4D97-AF65-F5344CB8AC3E}">
        <p14:creationId xmlns:p14="http://schemas.microsoft.com/office/powerpoint/2010/main" xmlns="" val="216784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Social_presence_theory" TargetMode="External"/><Relationship Id="rId7" Type="http://schemas.openxmlformats.org/officeDocument/2006/relationships/hyperlink" Target="http://en.wikipedia.org/wiki/Deindividuation"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en.wikipedia.org/wiki/Social_Identity_model_of_Deindividuation_Effects_(SIDE)" TargetMode="External"/><Relationship Id="rId5" Type="http://schemas.openxmlformats.org/officeDocument/2006/relationships/hyperlink" Target="http://en.wikipedia.org/wiki/Media_naturalness_theory" TargetMode="External"/><Relationship Id="rId4" Type="http://schemas.openxmlformats.org/officeDocument/2006/relationships/hyperlink" Target="http://en.wikipedia.org/wiki/Media_richness_theor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15529-D155-42F4-9473-BC4B393D6007}" type="slidenum">
              <a:rPr lang="id-ID" smtClean="0"/>
              <a:pPr/>
              <a:t>21</a:t>
            </a:fld>
            <a:endParaRPr lang="id-ID"/>
          </a:p>
        </p:txBody>
      </p:sp>
    </p:spTree>
    <p:extLst>
      <p:ext uri="{BB962C8B-B14F-4D97-AF65-F5344CB8AC3E}">
        <p14:creationId xmlns:p14="http://schemas.microsoft.com/office/powerpoint/2010/main" xmlns="" val="4132159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i="0" kern="1200" dirty="0" smtClean="0">
                <a:solidFill>
                  <a:schemeClr val="tx1"/>
                </a:solidFill>
                <a:latin typeface="+mn-lt"/>
                <a:ea typeface="+mn-ea"/>
                <a:cs typeface="+mn-cs"/>
              </a:rPr>
              <a:t>There are also a number of technology related theories that address how (media) technology affects group processes. Broadly, these theories are concerned with the social effects of communication media. Some (e.g., media richness) are concerned with questions of media choice (i.e., when to use what medium effectively). Other theories (social presence, SIDE, media naturalness) are concerned with the consequences of those media choices (i.e., what are the social effects of using particular communication media).</a:t>
            </a:r>
          </a:p>
          <a:p>
            <a:r>
              <a:rPr lang="en-US" sz="1200" b="0" i="0" u="none" strike="noStrike" kern="1200" dirty="0" smtClean="0">
                <a:solidFill>
                  <a:schemeClr val="tx1"/>
                </a:solidFill>
                <a:latin typeface="+mn-lt"/>
                <a:ea typeface="+mn-ea"/>
                <a:cs typeface="+mn-cs"/>
                <a:hlinkClick r:id="rId3" tooltip="Social presence theory"/>
              </a:rPr>
              <a:t>Social presence theory</a:t>
            </a:r>
            <a:r>
              <a:rPr lang="en-US" sz="1200" b="0" i="0" kern="1200" dirty="0" smtClean="0">
                <a:solidFill>
                  <a:schemeClr val="tx1"/>
                </a:solidFill>
                <a:latin typeface="+mn-lt"/>
                <a:ea typeface="+mn-ea"/>
                <a:cs typeface="+mn-cs"/>
              </a:rPr>
              <a:t> (Short, et al., 1976) is a seminal theory of the social effects of communication technology. Its main concern is with telephony and telephone conferencing (the research was sponsored by the British Post Office, now British Telecom). It argues that the social impact of a communication medium depend on the </a:t>
            </a:r>
            <a:r>
              <a:rPr lang="en-US" sz="1200" b="0" i="1" kern="1200" dirty="0" smtClean="0">
                <a:solidFill>
                  <a:schemeClr val="tx1"/>
                </a:solidFill>
                <a:latin typeface="+mn-lt"/>
                <a:ea typeface="+mn-ea"/>
                <a:cs typeface="+mn-cs"/>
              </a:rPr>
              <a:t>social presence</a:t>
            </a:r>
            <a:r>
              <a:rPr lang="en-US" sz="1200" b="0" i="0" kern="1200" dirty="0" smtClean="0">
                <a:solidFill>
                  <a:schemeClr val="tx1"/>
                </a:solidFill>
                <a:latin typeface="+mn-lt"/>
                <a:ea typeface="+mn-ea"/>
                <a:cs typeface="+mn-cs"/>
              </a:rPr>
              <a:t> it allows communicators to have. Social presence is defined as a property of the medium itself: the degree of acoustic, visual, and physical contact that it allows. The theory assumes that more contact will increase the key components of "presence": greater intimacy, immediacy, warmth and inter-personal rapport. As a consequence of social presence, social influence is expected to increase. In the case of communication technology, the assumption is that more text-based forms of interaction (e-mail, instant messaging) are less social, and therefore less conducive to social influence.</a:t>
            </a:r>
          </a:p>
          <a:p>
            <a:r>
              <a:rPr lang="en-US" sz="1200" b="0" i="0" u="none" strike="noStrike" kern="1200" dirty="0" smtClean="0">
                <a:solidFill>
                  <a:schemeClr val="tx1"/>
                </a:solidFill>
                <a:latin typeface="+mn-lt"/>
                <a:ea typeface="+mn-ea"/>
                <a:cs typeface="+mn-cs"/>
                <a:hlinkClick r:id="rId4" tooltip="Media richness theory"/>
              </a:rPr>
              <a:t>Media richness theory</a:t>
            </a:r>
            <a:r>
              <a:rPr lang="en-US" sz="1200" b="0" i="0" kern="1200" dirty="0" smtClean="0">
                <a:solidFill>
                  <a:schemeClr val="tx1"/>
                </a:solidFill>
                <a:latin typeface="+mn-lt"/>
                <a:ea typeface="+mn-ea"/>
                <a:cs typeface="+mn-cs"/>
              </a:rPr>
              <a:t> (Daft &amp; </a:t>
            </a:r>
            <a:r>
              <a:rPr lang="en-US" sz="1200" b="0" i="0" kern="1200" dirty="0" err="1" smtClean="0">
                <a:solidFill>
                  <a:schemeClr val="tx1"/>
                </a:solidFill>
                <a:latin typeface="+mn-lt"/>
                <a:ea typeface="+mn-ea"/>
                <a:cs typeface="+mn-cs"/>
              </a:rPr>
              <a:t>Lengel</a:t>
            </a:r>
            <a:r>
              <a:rPr lang="en-US" sz="1200" b="0" i="0" kern="1200" dirty="0" smtClean="0">
                <a:solidFill>
                  <a:schemeClr val="tx1"/>
                </a:solidFill>
                <a:latin typeface="+mn-lt"/>
                <a:ea typeface="+mn-ea"/>
                <a:cs typeface="+mn-cs"/>
              </a:rPr>
              <a:t>, 1986) shares some characteristics with social presence theory. It posits that the amount of information communicated differs with respect to a medium's </a:t>
            </a:r>
            <a:r>
              <a:rPr lang="en-US" sz="1200" b="0" i="1" kern="1200" dirty="0" smtClean="0">
                <a:solidFill>
                  <a:schemeClr val="tx1"/>
                </a:solidFill>
                <a:latin typeface="+mn-lt"/>
                <a:ea typeface="+mn-ea"/>
                <a:cs typeface="+mn-cs"/>
              </a:rPr>
              <a:t>richness</a:t>
            </a:r>
            <a:r>
              <a:rPr lang="en-US" sz="1200" b="0" i="0" kern="1200" dirty="0" smtClean="0">
                <a:solidFill>
                  <a:schemeClr val="tx1"/>
                </a:solidFill>
                <a:latin typeface="+mn-lt"/>
                <a:ea typeface="+mn-ea"/>
                <a:cs typeface="+mn-cs"/>
              </a:rPr>
              <a:t>. The theory assumes that resolving ambiguity and reducing uncertainty are the main goals of communication. Because communication media differ in the rate of understanding they can achieve in a specific time (with "rich" media carrying more information), they are not all capable of resolving uncertainty and ambiguity well. The more restricted the medium's capacity, the less uncertainty and </a:t>
            </a:r>
            <a:r>
              <a:rPr lang="en-US" sz="1200" b="0" i="0" kern="1200" dirty="0" err="1" smtClean="0">
                <a:solidFill>
                  <a:schemeClr val="tx1"/>
                </a:solidFill>
                <a:latin typeface="+mn-lt"/>
                <a:ea typeface="+mn-ea"/>
                <a:cs typeface="+mn-cs"/>
              </a:rPr>
              <a:t>equivocality</a:t>
            </a:r>
            <a:r>
              <a:rPr lang="en-US" sz="1200" b="0" i="0" kern="1200" dirty="0" smtClean="0">
                <a:solidFill>
                  <a:schemeClr val="tx1"/>
                </a:solidFill>
                <a:latin typeface="+mn-lt"/>
                <a:ea typeface="+mn-ea"/>
                <a:cs typeface="+mn-cs"/>
              </a:rPr>
              <a:t> it is able to manage. It follows that the richness of the media should be matched to the task so as to prevent over simplification or complication.</a:t>
            </a:r>
          </a:p>
          <a:p>
            <a:r>
              <a:rPr lang="en-US" sz="1200" b="0" i="0" u="none" strike="noStrike" kern="1200" dirty="0" smtClean="0">
                <a:solidFill>
                  <a:schemeClr val="tx1"/>
                </a:solidFill>
                <a:latin typeface="+mn-lt"/>
                <a:ea typeface="+mn-ea"/>
                <a:cs typeface="+mn-cs"/>
                <a:hlinkClick r:id="rId5" tooltip="Media naturalness theory"/>
              </a:rPr>
              <a:t>Media naturalness theory</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Kock</a:t>
            </a:r>
            <a:r>
              <a:rPr lang="en-US" sz="1200" b="0" i="0" kern="1200" dirty="0" smtClean="0">
                <a:solidFill>
                  <a:schemeClr val="tx1"/>
                </a:solidFill>
                <a:latin typeface="+mn-lt"/>
                <a:ea typeface="+mn-ea"/>
                <a:cs typeface="+mn-cs"/>
              </a:rPr>
              <a:t>, 2001; 2004) builds on human evolution ideas and has been proposed as an alternative to media richness theory. Media naturalness theory argues that since our Stone Age hominid ancestors have communicated primarily face-to-face, evolutionary pressures have led to the development of a brain that is consequently designed for that form of communication. Other forms of communication are too recent and unlikely to have posed evolutionary pressures that could have shaped our brain in their direction. Using communication media that suppress key elements found in face-to-face communication, as many electronic communication media do, thus ends up posing cognitive obstacles to communication. This is particularly the case in the context of complex tasks (e.g., business process redesign, new product development, online learning), because such tasks seem to require more intense communication over extended periods of time than simple tasks.</a:t>
            </a:r>
          </a:p>
          <a:p>
            <a:r>
              <a:rPr lang="en-US" sz="1200" b="0" i="0" kern="1200" dirty="0" smtClean="0">
                <a:solidFill>
                  <a:schemeClr val="tx1"/>
                </a:solidFill>
                <a:latin typeface="+mn-lt"/>
                <a:ea typeface="+mn-ea"/>
                <a:cs typeface="+mn-cs"/>
              </a:rPr>
              <a:t>Media synchronicity theory (MST, Dennis &amp; </a:t>
            </a:r>
            <a:r>
              <a:rPr lang="en-US" sz="1200" b="0" i="0" kern="1200" dirty="0" err="1" smtClean="0">
                <a:solidFill>
                  <a:schemeClr val="tx1"/>
                </a:solidFill>
                <a:latin typeface="+mn-lt"/>
                <a:ea typeface="+mn-ea"/>
                <a:cs typeface="+mn-cs"/>
              </a:rPr>
              <a:t>Valacich</a:t>
            </a:r>
            <a:r>
              <a:rPr lang="en-US" sz="1200" b="0" i="0" kern="1200" dirty="0" smtClean="0">
                <a:solidFill>
                  <a:schemeClr val="tx1"/>
                </a:solidFill>
                <a:latin typeface="+mn-lt"/>
                <a:ea typeface="+mn-ea"/>
                <a:cs typeface="+mn-cs"/>
              </a:rPr>
              <a:t>, 1999) redirects richness theory towards the </a:t>
            </a:r>
            <a:r>
              <a:rPr lang="en-US" sz="1200" b="0" i="1" kern="1200" dirty="0" smtClean="0">
                <a:solidFill>
                  <a:schemeClr val="tx1"/>
                </a:solidFill>
                <a:latin typeface="+mn-lt"/>
                <a:ea typeface="+mn-ea"/>
                <a:cs typeface="+mn-cs"/>
              </a:rPr>
              <a:t>synchronicity</a:t>
            </a:r>
            <a:r>
              <a:rPr lang="en-US" sz="1200" b="0" i="0" kern="1200" dirty="0" smtClean="0">
                <a:solidFill>
                  <a:schemeClr val="tx1"/>
                </a:solidFill>
                <a:latin typeface="+mn-lt"/>
                <a:ea typeface="+mn-ea"/>
                <a:cs typeface="+mn-cs"/>
              </a:rPr>
              <a:t> of the communication.</a:t>
            </a:r>
          </a:p>
          <a:p>
            <a:r>
              <a:rPr lang="en-US" sz="1200" b="0" i="0" kern="1200" dirty="0" smtClean="0">
                <a:solidFill>
                  <a:schemeClr val="tx1"/>
                </a:solidFill>
                <a:latin typeface="+mn-lt"/>
                <a:ea typeface="+mn-ea"/>
                <a:cs typeface="+mn-cs"/>
              </a:rPr>
              <a:t>The </a:t>
            </a:r>
            <a:r>
              <a:rPr lang="en-US" sz="1200" b="0" i="0" u="none" strike="noStrike" kern="1200" dirty="0" smtClean="0">
                <a:solidFill>
                  <a:schemeClr val="tx1"/>
                </a:solidFill>
                <a:latin typeface="+mn-lt"/>
                <a:ea typeface="+mn-ea"/>
                <a:cs typeface="+mn-cs"/>
                <a:hlinkClick r:id="rId6" tooltip="Social Identity model of Deindividuation Effects (SIDE)"/>
              </a:rPr>
              <a:t>Social Identity model of </a:t>
            </a:r>
            <a:r>
              <a:rPr lang="en-US" sz="1200" b="0" i="0" u="none" strike="noStrike" kern="1200" dirty="0" err="1" smtClean="0">
                <a:solidFill>
                  <a:schemeClr val="tx1"/>
                </a:solidFill>
                <a:latin typeface="+mn-lt"/>
                <a:ea typeface="+mn-ea"/>
                <a:cs typeface="+mn-cs"/>
                <a:hlinkClick r:id="rId6" tooltip="Social Identity model of Deindividuation Effects (SIDE)"/>
              </a:rPr>
              <a:t>Deindividuation</a:t>
            </a:r>
            <a:r>
              <a:rPr lang="en-US" sz="1200" b="0" i="0" u="none" strike="noStrike" kern="1200" dirty="0" smtClean="0">
                <a:solidFill>
                  <a:schemeClr val="tx1"/>
                </a:solidFill>
                <a:latin typeface="+mn-lt"/>
                <a:ea typeface="+mn-ea"/>
                <a:cs typeface="+mn-cs"/>
                <a:hlinkClick r:id="rId6" tooltip="Social Identity model of Deindividuation Effects (SIDE)"/>
              </a:rPr>
              <a:t> Effects (SIDE)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Postmes</a:t>
            </a:r>
            <a:r>
              <a:rPr lang="en-US" sz="1200" b="0" i="0" kern="1200" dirty="0" smtClean="0">
                <a:solidFill>
                  <a:schemeClr val="tx1"/>
                </a:solidFill>
                <a:latin typeface="+mn-lt"/>
                <a:ea typeface="+mn-ea"/>
                <a:cs typeface="+mn-cs"/>
              </a:rPr>
              <a:t>, Spears and Lea 1999; </a:t>
            </a:r>
            <a:r>
              <a:rPr lang="en-US" sz="1200" b="0" i="0" kern="1200" dirty="0" err="1" smtClean="0">
                <a:solidFill>
                  <a:schemeClr val="tx1"/>
                </a:solidFill>
                <a:latin typeface="+mn-lt"/>
                <a:ea typeface="+mn-ea"/>
                <a:cs typeface="+mn-cs"/>
              </a:rPr>
              <a:t>Reicher</a:t>
            </a:r>
            <a:r>
              <a:rPr lang="en-US" sz="1200" b="0" i="0" kern="1200" dirty="0" smtClean="0">
                <a:solidFill>
                  <a:schemeClr val="tx1"/>
                </a:solidFill>
                <a:latin typeface="+mn-lt"/>
                <a:ea typeface="+mn-ea"/>
                <a:cs typeface="+mn-cs"/>
              </a:rPr>
              <a:t>, Spears and </a:t>
            </a:r>
            <a:r>
              <a:rPr lang="en-US" sz="1200" b="0" i="0" kern="1200" dirty="0" err="1" smtClean="0">
                <a:solidFill>
                  <a:schemeClr val="tx1"/>
                </a:solidFill>
                <a:latin typeface="+mn-lt"/>
                <a:ea typeface="+mn-ea"/>
                <a:cs typeface="+mn-cs"/>
              </a:rPr>
              <a:t>Postmes</a:t>
            </a:r>
            <a:r>
              <a:rPr lang="en-US" sz="1200" b="0" i="0" kern="1200" dirty="0" smtClean="0">
                <a:solidFill>
                  <a:schemeClr val="tx1"/>
                </a:solidFill>
                <a:latin typeface="+mn-lt"/>
                <a:ea typeface="+mn-ea"/>
                <a:cs typeface="+mn-cs"/>
              </a:rPr>
              <a:t>, 1995; Spears &amp; Lea, 1994) was developed as a response to the idea that anonymity and reduced presence made communication technology socially impoverished (or "</a:t>
            </a:r>
            <a:r>
              <a:rPr lang="en-US" sz="1200" b="0" i="0" kern="1200" dirty="0" err="1" smtClean="0">
                <a:solidFill>
                  <a:schemeClr val="tx1"/>
                </a:solidFill>
                <a:latin typeface="+mn-lt"/>
                <a:ea typeface="+mn-ea"/>
                <a:cs typeface="+mn-cs"/>
              </a:rPr>
              <a:t>deindividuated</a:t>
            </a:r>
            <a:r>
              <a:rPr lang="en-US" sz="1200" b="0" i="0" kern="1200" dirty="0" smtClean="0">
                <a:solidFill>
                  <a:schemeClr val="tx1"/>
                </a:solidFill>
                <a:latin typeface="+mn-lt"/>
                <a:ea typeface="+mn-ea"/>
                <a:cs typeface="+mn-cs"/>
              </a:rPr>
              <a:t>"). It provided an alternative explanation for these "</a:t>
            </a:r>
            <a:r>
              <a:rPr lang="en-US" sz="1200" b="0" i="0" u="none" strike="noStrike" kern="1200" dirty="0" err="1" smtClean="0">
                <a:solidFill>
                  <a:schemeClr val="tx1"/>
                </a:solidFill>
                <a:latin typeface="+mn-lt"/>
                <a:ea typeface="+mn-ea"/>
                <a:cs typeface="+mn-cs"/>
                <a:hlinkClick r:id="rId7" tooltip="Deindividuation"/>
              </a:rPr>
              <a:t>deindividuation</a:t>
            </a:r>
            <a:r>
              <a:rPr lang="en-US" sz="1200" b="0" i="0" kern="1200" dirty="0" smtClean="0">
                <a:solidFill>
                  <a:schemeClr val="tx1"/>
                </a:solidFill>
                <a:latin typeface="+mn-lt"/>
                <a:ea typeface="+mn-ea"/>
                <a:cs typeface="+mn-cs"/>
              </a:rPr>
              <a:t> effects" based on theories of social identity (e.g., Turner et al., 1987). The SIDE model distinguishes cognitive and strategic effects of a communication technology. Cognitive effects occur when communication technologies make "salient" particular aspects of personal or social identity. For example, certain technologies such as email may disguise characteristics of the sender that individually differentiate them (i.e., that convey aspects of their personal identity) and as a result more attention may be given to their social identity. The strategic effects are due to the possibilities, afforded by communication technology, to selectively communicate or enact particular aspects of identity, and disguise others. SIDE therefore sees the social and the technological as mutually determining, and the behavior associated with particular communication forms as the product or interaction of the two.</a:t>
            </a:r>
          </a:p>
          <a:p>
            <a:r>
              <a:rPr lang="en-US" sz="1200" b="0" i="0" kern="1200" dirty="0" smtClean="0">
                <a:solidFill>
                  <a:schemeClr val="tx1"/>
                </a:solidFill>
                <a:latin typeface="+mn-lt"/>
                <a:ea typeface="+mn-ea"/>
                <a:cs typeface="+mn-cs"/>
              </a:rPr>
              <a:t>Time, interaction, and performance (TIP; McGrath, 1991) theory describes work groups as time-based, multi-modal, and multi-functional social systems. Groups interact in one of the modes of inception, problem solving, conflict resolution, and execution. The three functions of a group are production (towards a goal), support (affective) and well-being (norms and roles).</a:t>
            </a:r>
          </a:p>
          <a:p>
            <a:endParaRPr lang="en-US" dirty="0"/>
          </a:p>
        </p:txBody>
      </p:sp>
      <p:sp>
        <p:nvSpPr>
          <p:cNvPr id="4" name="Slide Number Placeholder 3"/>
          <p:cNvSpPr>
            <a:spLocks noGrp="1"/>
          </p:cNvSpPr>
          <p:nvPr>
            <p:ph type="sldNum" sz="quarter" idx="10"/>
          </p:nvPr>
        </p:nvSpPr>
        <p:spPr/>
        <p:txBody>
          <a:bodyPr/>
          <a:lstStyle/>
          <a:p>
            <a:fld id="{D34BABC4-D3F8-4FEC-A081-17F891AA9F9F}" type="slidenum">
              <a:rPr lang="en-US" smtClean="0"/>
              <a:pPr/>
              <a:t>32</a:t>
            </a:fld>
            <a:endParaRPr lang="en-US"/>
          </a:p>
        </p:txBody>
      </p:sp>
    </p:spTree>
    <p:extLst>
      <p:ext uri="{BB962C8B-B14F-4D97-AF65-F5344CB8AC3E}">
        <p14:creationId xmlns:p14="http://schemas.microsoft.com/office/powerpoint/2010/main" xmlns="" val="1321918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C:\Users\Mystogan\Downloads\Compressed\2917_internet_ppt\template_main.jpg"/>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r="17785" b="11855"/>
          <a:stretch/>
        </p:blipFill>
        <p:spPr bwMode="auto">
          <a:xfrm>
            <a:off x="43394" y="3251531"/>
            <a:ext cx="3848669" cy="309467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2"/>
          <p:cNvSpPr>
            <a:spLocks noGrp="1" noChangeArrowheads="1"/>
          </p:cNvSpPr>
          <p:nvPr>
            <p:ph type="ctrTitle"/>
          </p:nvPr>
        </p:nvSpPr>
        <p:spPr>
          <a:xfrm>
            <a:off x="1234684" y="1269242"/>
            <a:ext cx="7909316" cy="765053"/>
          </a:xfrm>
          <a:prstGeom prst="rect">
            <a:avLst/>
          </a:prstGeom>
        </p:spPr>
        <p:txBody>
          <a:bodyPr/>
          <a:lstStyle>
            <a:lvl1pPr algn="l">
              <a:lnSpc>
                <a:spcPct val="90000"/>
              </a:lnSpc>
              <a:defRPr sz="2800" b="1">
                <a:solidFill>
                  <a:schemeClr val="tx1"/>
                </a:solidFill>
                <a:latin typeface="+mn-lt"/>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1234684" y="2227425"/>
            <a:ext cx="7909316" cy="429768"/>
          </a:xfrm>
          <a:prstGeom prst="rect">
            <a:avLst/>
          </a:prstGeom>
        </p:spPr>
        <p:txBody>
          <a:bodyPr/>
          <a:lstStyle>
            <a:lvl1pPr marL="0" indent="0">
              <a:lnSpc>
                <a:spcPct val="90000"/>
              </a:lnSpc>
              <a:buFont typeface="Wingdings" pitchFamily="28" charset="2"/>
              <a:buNone/>
              <a:defRPr sz="2000" b="0" baseline="0">
                <a:solidFill>
                  <a:schemeClr val="tx1"/>
                </a:solidFill>
                <a:latin typeface="Verdana"/>
                <a:cs typeface="Verdana"/>
              </a:defRPr>
            </a:lvl1pPr>
          </a:lstStyle>
          <a:p>
            <a:r>
              <a:rPr lang="en-US" dirty="0" smtClean="0"/>
              <a:t>Click to edit Master subtitle style</a:t>
            </a:r>
            <a:endParaRPr lang="en-US" dirty="0"/>
          </a:p>
        </p:txBody>
      </p:sp>
      <p:sp>
        <p:nvSpPr>
          <p:cNvPr id="7" name="Text Placeholder 15"/>
          <p:cNvSpPr>
            <a:spLocks noGrp="1"/>
          </p:cNvSpPr>
          <p:nvPr>
            <p:ph type="body" sz="quarter" idx="13"/>
          </p:nvPr>
        </p:nvSpPr>
        <p:spPr>
          <a:xfrm>
            <a:off x="1234684" y="2875084"/>
            <a:ext cx="7918022" cy="378005"/>
          </a:xfrm>
          <a:prstGeom prst="rect">
            <a:avLst/>
          </a:prstGeom>
        </p:spPr>
        <p:txBody>
          <a:bodyPr/>
          <a:lstStyle>
            <a:lvl1pPr marL="0" indent="0">
              <a:buFontTx/>
              <a:buNone/>
              <a:defRPr sz="1600">
                <a:solidFill>
                  <a:schemeClr val="tx1"/>
                </a:solidFill>
                <a:latin typeface="Verdana"/>
              </a:defRPr>
            </a:lvl1pPr>
          </a:lstStyle>
          <a:p>
            <a:pPr lvl="0"/>
            <a:r>
              <a:rPr lang="en-US" dirty="0" smtClean="0"/>
              <a:t>Click to edit Master text styles</a:t>
            </a:r>
          </a:p>
        </p:txBody>
      </p:sp>
      <p:sp>
        <p:nvSpPr>
          <p:cNvPr id="11" name="Date Placeholder 1"/>
          <p:cNvSpPr>
            <a:spLocks noGrp="1"/>
          </p:cNvSpPr>
          <p:nvPr>
            <p:ph type="dt" sz="half" idx="14"/>
          </p:nvPr>
        </p:nvSpPr>
        <p:spPr/>
        <p:txBody>
          <a:bodyPr/>
          <a:lstStyle>
            <a:lvl1pPr>
              <a:defRPr>
                <a:solidFill>
                  <a:schemeClr val="tx1"/>
                </a:solidFill>
              </a:defRPr>
            </a:lvl1pPr>
          </a:lstStyle>
          <a:p>
            <a:pPr>
              <a:defRPr/>
            </a:pPr>
            <a:fld id="{B72D4864-FD42-4138-B01C-18938667FC7D}" type="datetime1">
              <a:rPr lang="id-ID" smtClean="0"/>
              <a:t>10/02/2015</a:t>
            </a:fld>
            <a:endParaRPr lang="en-US" dirty="0"/>
          </a:p>
        </p:txBody>
      </p:sp>
      <p:sp>
        <p:nvSpPr>
          <p:cNvPr id="12" name="Slide Number Placeholder 2"/>
          <p:cNvSpPr>
            <a:spLocks noGrp="1"/>
          </p:cNvSpPr>
          <p:nvPr>
            <p:ph type="sldNum" sz="quarter" idx="15"/>
          </p:nvPr>
        </p:nvSpPr>
        <p:spPr/>
        <p:txBody>
          <a:bodyPr/>
          <a:lstStyle>
            <a:lvl1pPr>
              <a:defRPr>
                <a:solidFill>
                  <a:schemeClr val="tx1"/>
                </a:solidFill>
              </a:defRPr>
            </a:lvl1pPr>
          </a:lstStyle>
          <a:p>
            <a:pPr>
              <a:defRPr/>
            </a:pPr>
            <a:fld id="{FA0FCE97-1E5D-3942-9893-29D29393C492}" type="slidenum">
              <a:rPr lang="en-US" smtClean="0"/>
              <a:pPr>
                <a:defRPr/>
              </a:pPr>
              <a:t>‹#›</a:t>
            </a:fld>
            <a:endParaRPr lang="en-US" dirty="0"/>
          </a:p>
        </p:txBody>
      </p:sp>
      <p:sp>
        <p:nvSpPr>
          <p:cNvPr id="2" name="Rectangle 1"/>
          <p:cNvSpPr/>
          <p:nvPr userDrawn="1"/>
        </p:nvSpPr>
        <p:spPr>
          <a:xfrm>
            <a:off x="0" y="0"/>
            <a:ext cx="9144000" cy="126924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26" name="Picture 2" descr="C:\Users\Mystogan\Pictures\Untitled-1.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5589705" y="216578"/>
            <a:ext cx="3264827" cy="6486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36245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id-ID"/>
          </a:p>
        </p:txBody>
      </p:sp>
      <p:sp>
        <p:nvSpPr>
          <p:cNvPr id="3" name="ClipArt Placeholder 2"/>
          <p:cNvSpPr>
            <a:spLocks noGrp="1"/>
          </p:cNvSpPr>
          <p:nvPr>
            <p:ph type="clipArt" sz="half" idx="1"/>
          </p:nvPr>
        </p:nvSpPr>
        <p:spPr>
          <a:xfrm>
            <a:off x="457200" y="1719263"/>
            <a:ext cx="4038600" cy="4411662"/>
          </a:xfrm>
        </p:spPr>
        <p:txBody>
          <a:bodyPr/>
          <a:lstStyle/>
          <a:p>
            <a:endParaRPr lang="id-ID"/>
          </a:p>
        </p:txBody>
      </p:sp>
      <p:sp>
        <p:nvSpPr>
          <p:cNvPr id="4" name="Text Placeholder 3"/>
          <p:cNvSpPr>
            <a:spLocks noGrp="1"/>
          </p:cNvSpPr>
          <p:nvPr>
            <p:ph type="body"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65A50BDD-9A4E-4C32-AAEF-90FD2540A4B4}" type="datetime1">
              <a:rPr lang="id-ID" altLang="en-US" smtClean="0"/>
              <a:t>10/02/2015</a:t>
            </a:fld>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9EEEEA9-BDC1-460B-9739-F24E9827F5A9}" type="slidenum">
              <a:rPr lang="ar-SA" altLang="en-US"/>
              <a:pPr/>
              <a:t>‹#›</a:t>
            </a:fld>
            <a:endParaRPr lang="id-ID"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5760" y="2009550"/>
            <a:ext cx="8326438" cy="4025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fld id="{6350A1EE-33E4-4183-8288-230954E34C11}" type="datetime1">
              <a:rPr lang="id-ID" smtClean="0"/>
              <a:t>10/02/2015</a:t>
            </a:fld>
            <a:endParaRPr lang="en-US" dirty="0"/>
          </a:p>
        </p:txBody>
      </p:sp>
      <p:sp>
        <p:nvSpPr>
          <p:cNvPr id="2" name="Rectangle 1"/>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21"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1775188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Blank Slide">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C1C1A642-687C-4F28-AC87-11B328E8C108}" type="datetime1">
              <a:rPr lang="id-ID" smtClean="0"/>
              <a:t>10/02/2015</a:t>
            </a:fld>
            <a:endParaRPr lang="en-US" dirty="0"/>
          </a:p>
        </p:txBody>
      </p:sp>
      <p:sp>
        <p:nvSpPr>
          <p:cNvPr id="6" name="Rectangle 5"/>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28210451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4"/>
          </p:nvPr>
        </p:nvSpPr>
        <p:spPr>
          <a:xfrm>
            <a:off x="4738863" y="2009550"/>
            <a:ext cx="4035425" cy="400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fld id="{2BDE9572-F85A-41ED-92DB-C413C2FE8D39}" type="datetime1">
              <a:rPr lang="id-ID" smtClean="0"/>
              <a:t>10/02/2015</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5124" y="1336417"/>
            <a:ext cx="8409163" cy="641239"/>
          </a:xfrm>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1372396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p:txBody>
          <a:bodyPr/>
          <a:lstStyle>
            <a:lvl1pPr>
              <a:defRPr/>
            </a:lvl1pPr>
          </a:lstStyle>
          <a:p>
            <a:pPr>
              <a:defRPr/>
            </a:pPr>
            <a:fld id="{E2FB6AE7-E3FE-4A04-A769-71A999584C85}" type="datetime1">
              <a:rPr lang="id-ID" smtClean="0"/>
              <a:t>10/02/2015</a:t>
            </a:fld>
            <a:endParaRPr lang="en-US" dirty="0"/>
          </a:p>
        </p:txBody>
      </p:sp>
      <p:sp>
        <p:nvSpPr>
          <p:cNvPr id="11" name="Rectangle 10"/>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0"/>
          <p:cNvSpPr>
            <a:spLocks noGrp="1"/>
          </p:cNvSpPr>
          <p:nvPr>
            <p:ph type="body" sz="quarter" idx="28"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108250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 Content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10"/>
          <p:cNvSpPr>
            <a:spLocks noGrp="1"/>
          </p:cNvSpPr>
          <p:nvPr>
            <p:ph type="pic" sz="quarter" idx="22"/>
          </p:nvPr>
        </p:nvSpPr>
        <p:spPr>
          <a:xfrm>
            <a:off x="365125" y="2009550"/>
            <a:ext cx="3997325" cy="40023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E4541A84-9AAF-4957-89EF-B87B9F45D43D}" type="datetime1">
              <a:rPr lang="id-ID" smtClean="0"/>
              <a:t>10/02/2015</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24661985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6" name="Title 1"/>
          <p:cNvSpPr txBox="1">
            <a:spLocks/>
          </p:cNvSpPr>
          <p:nvPr userDrawn="1"/>
        </p:nvSpPr>
        <p:spPr bwMode="auto">
          <a:xfrm>
            <a:off x="434548" y="4489331"/>
            <a:ext cx="8326438" cy="2119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ctr"/>
            <a:r>
              <a:rPr lang="en-US" sz="5400" dirty="0" smtClean="0">
                <a:solidFill>
                  <a:srgbClr val="C00000"/>
                </a:solidFill>
                <a:latin typeface="Brush Script Std" pitchFamily="66" charset="0"/>
              </a:rPr>
              <a:t>THANK YOU</a:t>
            </a:r>
            <a:endParaRPr lang="en-US" sz="5400" dirty="0">
              <a:solidFill>
                <a:srgbClr val="C00000"/>
              </a:solidFill>
              <a:latin typeface="Brush Script Std" pitchFamily="66" charset="0"/>
            </a:endParaRPr>
          </a:p>
        </p:txBody>
      </p:sp>
      <p:sp>
        <p:nvSpPr>
          <p:cNvPr id="16" name="Rectangle 15"/>
          <p:cNvSpPr/>
          <p:nvPr userDrawn="1"/>
        </p:nvSpPr>
        <p:spPr>
          <a:xfrm>
            <a:off x="-489" y="4670967"/>
            <a:ext cx="9141923" cy="9368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C:\Users\Mystogan\Pictures\red-digital-background.jpg"/>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t="17910" b="13980"/>
          <a:stretch/>
        </p:blipFill>
        <p:spPr bwMode="auto">
          <a:xfrm>
            <a:off x="-2566" y="0"/>
            <a:ext cx="9144000" cy="4670967"/>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Mystogan\Pictures\logo-white.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54392" y="142946"/>
            <a:ext cx="3039184" cy="6037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77259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a:t>
            </a:r>
            <a:r>
              <a:rPr lang="en-US" dirty="0" err="1" smtClean="0"/>
              <a:t>leve</a:t>
            </a:r>
            <a:endParaRPr lang="en-US" dirty="0" smtClean="0"/>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678926A-3871-4120-A828-77A969F7C581}" type="datetime1">
              <a:rPr lang="id-ID" smtClean="0"/>
              <a:t>10/02/2015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37D966D-99AE-4C4F-92D2-0AFDFF258817}" type="slidenum">
              <a:rPr lang="en-US" smtClean="0"/>
              <a:pPr/>
              <a:t>‹#›</a:t>
            </a:fld>
            <a:endParaRPr lang="en-US"/>
          </a:p>
        </p:txBody>
      </p:sp>
    </p:spTree>
    <p:extLst>
      <p:ext uri="{BB962C8B-B14F-4D97-AF65-F5344CB8AC3E}">
        <p14:creationId xmlns:p14="http://schemas.microsoft.com/office/powerpoint/2010/main" xmlns="" val="51548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5213E924-0011-46D4-86DE-F6BD28F03FF1}" type="datetime1">
              <a:rPr lang="id-ID" smtClean="0"/>
              <a:t>10/02/2015</a:t>
            </a:fld>
            <a:endParaRPr lang="id-ID"/>
          </a:p>
        </p:txBody>
      </p:sp>
      <p:sp>
        <p:nvSpPr>
          <p:cNvPr id="4"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endParaRPr lang="id-ID"/>
          </a:p>
        </p:txBody>
      </p:sp>
      <p:sp>
        <p:nvSpPr>
          <p:cNvPr id="5" name="Slide Number Placeholder 22"/>
          <p:cNvSpPr>
            <a:spLocks noGrp="1"/>
          </p:cNvSpPr>
          <p:nvPr>
            <p:ph type="sldNum" sz="quarter" idx="12"/>
          </p:nvPr>
        </p:nvSpPr>
        <p:spPr/>
        <p:txBody>
          <a:bodyPr/>
          <a:lstStyle>
            <a:lvl1pPr>
              <a:defRPr/>
            </a:lvl1pPr>
          </a:lstStyle>
          <a:p>
            <a:fld id="{79030F28-2F1D-48D7-AACB-4DE8FCEEEB21}" type="slidenum">
              <a:rPr lang="id-ID"/>
              <a:pPr/>
              <a:t>‹#›</a:t>
            </a:fld>
            <a:endParaRPr lang="id-ID"/>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3999" cy="6858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Title Placeholder 9"/>
          <p:cNvSpPr>
            <a:spLocks noGrp="1" noChangeAspect="1"/>
          </p:cNvSpPr>
          <p:nvPr>
            <p:ph type="title"/>
          </p:nvPr>
        </p:nvSpPr>
        <p:spPr bwMode="auto">
          <a:xfrm>
            <a:off x="365125" y="1336417"/>
            <a:ext cx="8326438" cy="641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pic>
        <p:nvPicPr>
          <p:cNvPr id="5" name="Picture 2" descr="C:\Users\Mystogan\Pictures\75_big.jpg"/>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6248401"/>
            <a:ext cx="9143999"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4"/>
          </p:nvPr>
        </p:nvSpPr>
        <p:spPr>
          <a:xfrm>
            <a:off x="389908" y="6451886"/>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02B1F015-1154-6F45-9F5A-29B4836DF7ED}" type="slidenum">
              <a:rPr lang="en-US" smtClean="0"/>
              <a:pPr>
                <a:defRPr/>
              </a:pPr>
              <a:t>‹#›</a:t>
            </a:fld>
            <a:endParaRPr lang="en-US" dirty="0"/>
          </a:p>
        </p:txBody>
      </p:sp>
      <p:sp>
        <p:nvSpPr>
          <p:cNvPr id="3" name="Date Placeholder 2"/>
          <p:cNvSpPr>
            <a:spLocks noGrp="1"/>
          </p:cNvSpPr>
          <p:nvPr>
            <p:ph type="dt" sz="half" idx="2"/>
          </p:nvPr>
        </p:nvSpPr>
        <p:spPr>
          <a:xfrm>
            <a:off x="810596" y="6451886"/>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80C1FF5B-A39E-4CC1-A3B7-5E592B804708}" type="datetime1">
              <a:rPr lang="id-ID" smtClean="0"/>
              <a:t>10/02/2015</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1" name="Text Placeholder 11"/>
          <p:cNvSpPr>
            <a:spLocks noGrp="1"/>
          </p:cNvSpPr>
          <p:nvPr>
            <p:ph type="body" idx="1"/>
          </p:nvPr>
        </p:nvSpPr>
        <p:spPr bwMode="auto">
          <a:xfrm>
            <a:off x="365125" y="1977656"/>
            <a:ext cx="8326438" cy="4054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3"/>
          <p:cNvPicPr>
            <a:picLocks noChangeAspect="1" noChangeArrowheads="1"/>
          </p:cNvPicPr>
          <p:nvPr/>
        </p:nvPicPr>
        <p:blipFill>
          <a:blip r:embed="rId14">
            <a:extLst>
              <a:ext uri="{28A0092B-C50C-407E-A947-70E740481C1C}">
                <a14:useLocalDpi xmlns:a14="http://schemas.microsoft.com/office/drawing/2010/main" xmlns="" val="0"/>
              </a:ext>
            </a:extLst>
          </a:blip>
          <a:stretch>
            <a:fillRect/>
          </a:stretch>
        </p:blipFill>
        <p:spPr bwMode="auto">
          <a:xfrm>
            <a:off x="3" y="0"/>
            <a:ext cx="9143993" cy="1247774"/>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8" r:id="rId1"/>
    <p:sldLayoutId id="2147483704" r:id="rId2"/>
    <p:sldLayoutId id="2147483705" r:id="rId3"/>
    <p:sldLayoutId id="2147483706" r:id="rId4"/>
    <p:sldLayoutId id="2147483707" r:id="rId5"/>
    <p:sldLayoutId id="2147483708" r:id="rId6"/>
    <p:sldLayoutId id="2147483709" r:id="rId7"/>
    <p:sldLayoutId id="2147483715" r:id="rId8"/>
    <p:sldLayoutId id="2147483716" r:id="rId9"/>
    <p:sldLayoutId id="2147483717" r:id="rId10"/>
  </p:sldLayoutIdLst>
  <p:timing>
    <p:tnLst>
      <p:par>
        <p:cTn id="1" dur="indefinite" restart="never" nodeType="tmRoot"/>
      </p:par>
    </p:tnLst>
  </p:timing>
  <p:hf hdr="0" ftr="0"/>
  <p:txStyles>
    <p:titleStyle>
      <a:lvl1pPr algn="l" defTabSz="457200" rtl="0" eaLnBrk="1" fontAlgn="base" hangingPunct="1">
        <a:spcBef>
          <a:spcPct val="0"/>
        </a:spcBef>
        <a:spcAft>
          <a:spcPct val="0"/>
        </a:spcAft>
        <a:defRPr sz="2800" b="1" kern="1200">
          <a:solidFill>
            <a:schemeClr val="tx1">
              <a:lumMod val="75000"/>
              <a:lumOff val="25000"/>
            </a:schemeClr>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15"/>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hyperlink" Target="http://www.thinkwatson.com/mythinkingstyle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philosophy.hku.hk/think/critical/ct.php"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accreditation.ncsu.edu/critical-creative-thinking-definition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id-ID" dirty="0" smtClean="0"/>
              <a:t>HUG1I2 Konsep Pengembangan Sains dan Teknologi</a:t>
            </a:r>
            <a:br>
              <a:rPr lang="id-ID" dirty="0" smtClean="0"/>
            </a:br>
            <a:r>
              <a:rPr lang="id-ID" dirty="0" smtClean="0"/>
              <a:t>Pertemuan </a:t>
            </a:r>
            <a:r>
              <a:rPr lang="id-ID" dirty="0" smtClean="0"/>
              <a:t>4-5</a:t>
            </a:r>
            <a:r>
              <a:rPr lang="id-ID" dirty="0" smtClean="0"/>
              <a:t>: Critical and Creative Thinking</a:t>
            </a:r>
            <a:endParaRPr lang="en-US" dirty="0" smtClean="0"/>
          </a:p>
        </p:txBody>
      </p:sp>
      <p:sp>
        <p:nvSpPr>
          <p:cNvPr id="11" name="Subtitle 10"/>
          <p:cNvSpPr>
            <a:spLocks noGrp="1"/>
          </p:cNvSpPr>
          <p:nvPr>
            <p:ph type="subTitle" idx="1"/>
          </p:nvPr>
        </p:nvSpPr>
        <p:spPr/>
        <p:txBody>
          <a:bodyPr/>
          <a:lstStyle/>
          <a:p>
            <a:endParaRPr lang="en-US" dirty="0" smtClean="0"/>
          </a:p>
          <a:p>
            <a:r>
              <a:rPr lang="en-US" dirty="0" smtClean="0"/>
              <a:t>Author-</a:t>
            </a:r>
            <a:r>
              <a:rPr lang="id-ID" dirty="0" smtClean="0"/>
              <a:t>Tim Dosen</a:t>
            </a:r>
            <a:endParaRPr lang="en-US" dirty="0"/>
          </a:p>
        </p:txBody>
      </p:sp>
      <p:sp>
        <p:nvSpPr>
          <p:cNvPr id="12" name="Text Placeholder 11"/>
          <p:cNvSpPr>
            <a:spLocks noGrp="1"/>
          </p:cNvSpPr>
          <p:nvPr>
            <p:ph type="body" sz="quarter" idx="13"/>
          </p:nvPr>
        </p:nvSpPr>
        <p:spPr/>
        <p:txBody>
          <a:bodyPr/>
          <a:lstStyle/>
          <a:p>
            <a:endParaRPr lang="en-US" dirty="0" smtClean="0"/>
          </a:p>
          <a:p>
            <a:r>
              <a:rPr lang="en-US" dirty="0" smtClean="0"/>
              <a:t>P</a:t>
            </a:r>
            <a:r>
              <a:rPr lang="id-ID" dirty="0" smtClean="0"/>
              <a:t>rodi S1 Teknik Informatika</a:t>
            </a:r>
            <a:endParaRPr lang="en-US" dirty="0"/>
          </a:p>
        </p:txBody>
      </p:sp>
      <p:sp>
        <p:nvSpPr>
          <p:cNvPr id="5" name="Date Placeholder 4"/>
          <p:cNvSpPr>
            <a:spLocks noGrp="1"/>
          </p:cNvSpPr>
          <p:nvPr>
            <p:ph type="dt" sz="half" idx="14"/>
          </p:nvPr>
        </p:nvSpPr>
        <p:spPr/>
        <p:txBody>
          <a:bodyPr/>
          <a:lstStyle/>
          <a:p>
            <a:pPr>
              <a:defRPr/>
            </a:pPr>
            <a:fld id="{557CABC5-3E5A-4BC2-8068-67A16800386C}" type="datetime1">
              <a:rPr lang="id-ID" smtClean="0"/>
              <a:t>10/02/2015</a:t>
            </a:fld>
            <a:endParaRPr lang="en-US" dirty="0"/>
          </a:p>
        </p:txBody>
      </p:sp>
      <p:sp>
        <p:nvSpPr>
          <p:cNvPr id="7" name="Slide Number Placeholder 6"/>
          <p:cNvSpPr>
            <a:spLocks noGrp="1"/>
          </p:cNvSpPr>
          <p:nvPr>
            <p:ph type="sldNum" sz="quarter" idx="15"/>
          </p:nvPr>
        </p:nvSpPr>
        <p:spPr/>
        <p:txBody>
          <a:bodyPr/>
          <a:lstStyle/>
          <a:p>
            <a:pPr>
              <a:defRPr/>
            </a:pPr>
            <a:fld id="{FA0FCE97-1E5D-3942-9893-29D29393C492}" type="slidenum">
              <a:rPr lang="en-US" smtClean="0"/>
              <a:pPr>
                <a:defRPr/>
              </a:pPr>
              <a:t>1</a:t>
            </a:fld>
            <a:endParaRPr lang="en-US" dirty="0"/>
          </a:p>
        </p:txBody>
      </p:sp>
    </p:spTree>
    <p:extLst>
      <p:ext uri="{BB962C8B-B14F-4D97-AF65-F5344CB8AC3E}">
        <p14:creationId xmlns:p14="http://schemas.microsoft.com/office/powerpoint/2010/main" xmlns="" val="1191294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4"/>
          </p:nvPr>
        </p:nvSpPr>
        <p:spPr/>
        <p:txBody>
          <a:bodyPr/>
          <a:lstStyle/>
          <a:p>
            <a:r>
              <a:rPr lang="id-ID" dirty="0" smtClean="0">
                <a:latin typeface="Aparajita" pitchFamily="34" charset="0"/>
                <a:cs typeface="Aparajita" pitchFamily="34" charset="0"/>
              </a:rPr>
              <a:t>Proses otak mengolah informasi (stimulus / pengamatan) yang masuk panca indra kebahagian otak sadar atau bawah sadar DAN menghasilkan sejumlah </a:t>
            </a:r>
            <a:r>
              <a:rPr lang="id-ID" b="1" dirty="0" smtClean="0">
                <a:latin typeface="Aparajita" pitchFamily="34" charset="0"/>
                <a:cs typeface="Aparajita" pitchFamily="34" charset="0"/>
              </a:rPr>
              <a:t>konsep</a:t>
            </a:r>
            <a:r>
              <a:rPr lang="id-ID" dirty="0" smtClean="0">
                <a:latin typeface="Aparajita" pitchFamily="34" charset="0"/>
                <a:cs typeface="Aparajita" pitchFamily="34" charset="0"/>
              </a:rPr>
              <a:t> (Johnson Alvonco)</a:t>
            </a:r>
          </a:p>
          <a:p>
            <a:r>
              <a:rPr lang="id-ID" dirty="0" smtClean="0">
                <a:latin typeface="Aparajita" pitchFamily="34" charset="0"/>
                <a:cs typeface="Aparajita" pitchFamily="34" charset="0"/>
              </a:rPr>
              <a:t>Menggunakan akal budi ( logika ) untuk mempertimbangkan dan memutuskan sesuatu,menimbang-nimbang dalam ingatan (Kamus Besar)</a:t>
            </a:r>
          </a:p>
          <a:p>
            <a:r>
              <a:rPr lang="id-ID" dirty="0" smtClean="0">
                <a:latin typeface="Aparajita" pitchFamily="34" charset="0"/>
                <a:cs typeface="Aparajita" pitchFamily="34" charset="0"/>
              </a:rPr>
              <a:t>Berpikir Ilmiah : berpikir dengan </a:t>
            </a:r>
            <a:r>
              <a:rPr lang="id-ID" b="1" dirty="0" smtClean="0">
                <a:latin typeface="Aparajita" pitchFamily="34" charset="0"/>
                <a:cs typeface="Aparajita" pitchFamily="34" charset="0"/>
              </a:rPr>
              <a:t>pola logis</a:t>
            </a:r>
            <a:r>
              <a:rPr lang="id-ID" dirty="0" smtClean="0">
                <a:latin typeface="Aparajita" pitchFamily="34" charset="0"/>
                <a:cs typeface="Aparajita" pitchFamily="34" charset="0"/>
              </a:rPr>
              <a:t> dan </a:t>
            </a:r>
            <a:r>
              <a:rPr lang="id-ID" b="1" dirty="0" smtClean="0">
                <a:latin typeface="Aparajita" pitchFamily="34" charset="0"/>
                <a:cs typeface="Aparajita" pitchFamily="34" charset="0"/>
              </a:rPr>
              <a:t>empiris</a:t>
            </a:r>
            <a:r>
              <a:rPr lang="id-ID" dirty="0" smtClean="0">
                <a:latin typeface="Aparajita" pitchFamily="34" charset="0"/>
                <a:cs typeface="Aparajita" pitchFamily="34" charset="0"/>
              </a:rPr>
              <a:t> berdasar fakta yang dapat dipertanggung jawabkan. (Hillway,1956).</a:t>
            </a:r>
          </a:p>
          <a:p>
            <a:endParaRPr lang="id-ID" dirty="0"/>
          </a:p>
        </p:txBody>
      </p:sp>
      <p:sp>
        <p:nvSpPr>
          <p:cNvPr id="2" name="Slide Number Placeholder 1"/>
          <p:cNvSpPr>
            <a:spLocks noGrp="1"/>
          </p:cNvSpPr>
          <p:nvPr>
            <p:ph type="sldNum" sz="quarter" idx="15"/>
          </p:nvPr>
        </p:nvSpPr>
        <p:spPr/>
        <p:txBody>
          <a:bodyPr/>
          <a:lstStyle/>
          <a:p>
            <a:pPr>
              <a:defRPr/>
            </a:pPr>
            <a:fld id="{F0540D16-EBF5-0D44-A21F-B32E9F609578}" type="slidenum">
              <a:rPr lang="en-US" smtClean="0"/>
              <a:pPr>
                <a:defRPr/>
              </a:pPr>
              <a:t>10</a:t>
            </a:fld>
            <a:endParaRPr lang="en-US" dirty="0"/>
          </a:p>
        </p:txBody>
      </p:sp>
      <p:sp>
        <p:nvSpPr>
          <p:cNvPr id="3" name="Date Placeholder 2"/>
          <p:cNvSpPr>
            <a:spLocks noGrp="1"/>
          </p:cNvSpPr>
          <p:nvPr>
            <p:ph type="dt" sz="half" idx="16"/>
          </p:nvPr>
        </p:nvSpPr>
        <p:spPr/>
        <p:txBody>
          <a:bodyPr/>
          <a:lstStyle/>
          <a:p>
            <a:pPr>
              <a:defRPr/>
            </a:pPr>
            <a:fld id="{B2934BF6-95B4-4614-A3E2-4840813F1573}" type="datetime1">
              <a:rPr lang="id-ID" smtClean="0"/>
              <a:t>10/02/2015</a:t>
            </a:fld>
            <a:endParaRPr lang="en-US" dirty="0"/>
          </a:p>
        </p:txBody>
      </p:sp>
      <p:sp>
        <p:nvSpPr>
          <p:cNvPr id="6" name="Title 5"/>
          <p:cNvSpPr>
            <a:spLocks noGrp="1"/>
          </p:cNvSpPr>
          <p:nvPr>
            <p:ph type="title"/>
          </p:nvPr>
        </p:nvSpPr>
        <p:spPr/>
        <p:txBody>
          <a:bodyPr/>
          <a:lstStyle/>
          <a:p>
            <a:r>
              <a:rPr lang="id-ID" dirty="0" smtClean="0"/>
              <a:t>Beberapa definsi </a:t>
            </a:r>
            <a:endParaRPr lang="en-US" dirty="0"/>
          </a:p>
        </p:txBody>
      </p:sp>
      <p:sp>
        <p:nvSpPr>
          <p:cNvPr id="8" name="Text Placeholder 7"/>
          <p:cNvSpPr>
            <a:spLocks noGrp="1"/>
          </p:cNvSpPr>
          <p:nvPr>
            <p:ph type="body" sz="quarter" idx="17"/>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lnSpcReduction="10000"/>
          </a:bodyPr>
          <a:lstStyle/>
          <a:p>
            <a:r>
              <a:rPr lang="id-ID" b="1" dirty="0" smtClean="0">
                <a:latin typeface="Aparajita" pitchFamily="34" charset="0"/>
                <a:cs typeface="Aparajita" pitchFamily="34" charset="0"/>
              </a:rPr>
              <a:t>Induktif : bertolak dari hal yang khusus untuk digeneralisir → disimpulkan menjadi suatu prinsip yang umum.</a:t>
            </a:r>
            <a:r>
              <a:rPr lang="id-ID" dirty="0" smtClean="0">
                <a:latin typeface="Aparajita" pitchFamily="34" charset="0"/>
                <a:cs typeface="Aparajita" pitchFamily="34" charset="0"/>
              </a:rPr>
              <a:t> → penyimpulan</a:t>
            </a:r>
          </a:p>
          <a:p>
            <a:pPr lvl="1"/>
            <a:r>
              <a:rPr lang="id-ID" dirty="0" smtClean="0">
                <a:latin typeface="Aparajita" pitchFamily="34" charset="0"/>
                <a:cs typeface="Aparajita" pitchFamily="34" charset="0"/>
              </a:rPr>
              <a:t>jika dipanaskan besi, tembaga, air, dll memuai → kesimpulan semua benda dipanasi akan memuai </a:t>
            </a:r>
          </a:p>
          <a:p>
            <a:pPr lvl="1"/>
            <a:r>
              <a:rPr lang="id-ID" dirty="0" smtClean="0">
                <a:latin typeface="Aparajita" pitchFamily="34" charset="0"/>
                <a:cs typeface="Aparajita" pitchFamily="34" charset="0"/>
              </a:rPr>
              <a:t>Jika ada udara manusia, binatang, tumbuhan hidup → kesimpulan semua mahluk membutuhkan udara</a:t>
            </a:r>
          </a:p>
          <a:p>
            <a:r>
              <a:rPr lang="id-ID" b="1" dirty="0" smtClean="0">
                <a:latin typeface="Aparajita" pitchFamily="34" charset="0"/>
                <a:cs typeface="Aparajita" pitchFamily="34" charset="0"/>
              </a:rPr>
              <a:t>Deduktif :  mulai dari kesimpulan umum, kemudian pembuktian bahwa kesimpulan itu benar</a:t>
            </a:r>
            <a:r>
              <a:rPr lang="id-ID" dirty="0" smtClean="0">
                <a:latin typeface="Aparajita" pitchFamily="34" charset="0"/>
                <a:cs typeface="Aparajita" pitchFamily="34" charset="0"/>
              </a:rPr>
              <a:t> → uraian </a:t>
            </a:r>
            <a:endParaRPr lang="id-ID" dirty="0" smtClean="0">
              <a:latin typeface="Aparajita" pitchFamily="34" charset="0"/>
              <a:cs typeface="Aparajita" pitchFamily="34" charset="0"/>
            </a:endParaRPr>
          </a:p>
          <a:p>
            <a:pPr lvl="1"/>
            <a:r>
              <a:rPr lang="id-ID" dirty="0" smtClean="0">
                <a:latin typeface="Aparajita" pitchFamily="34" charset="0"/>
                <a:cs typeface="Aparajita" pitchFamily="34" charset="0"/>
              </a:rPr>
              <a:t>Masyarakat Indonesia umumnya konsumtif. Coba lihat kejadian ……,  ……… ( sebagai bukti ) </a:t>
            </a:r>
          </a:p>
          <a:p>
            <a:pPr lvl="1"/>
            <a:r>
              <a:rPr lang="id-ID" dirty="0" smtClean="0">
                <a:latin typeface="Aparajita" pitchFamily="34" charset="0"/>
                <a:cs typeface="Aparajita" pitchFamily="34" charset="0"/>
              </a:rPr>
              <a:t>Pemuaian benda jika dipanasi tidak sama besarnya ( persentasinya ) , tergantung struktur atomnya. Contoh : ……., ……, …..</a:t>
            </a:r>
          </a:p>
          <a:p>
            <a:endParaRPr lang="id-ID"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11</a:t>
            </a:fld>
            <a:endParaRPr lang="en-US" dirty="0"/>
          </a:p>
        </p:txBody>
      </p:sp>
      <p:sp>
        <p:nvSpPr>
          <p:cNvPr id="4" name="Date Placeholder 3"/>
          <p:cNvSpPr>
            <a:spLocks noGrp="1"/>
          </p:cNvSpPr>
          <p:nvPr>
            <p:ph type="dt" sz="half" idx="16"/>
          </p:nvPr>
        </p:nvSpPr>
        <p:spPr/>
        <p:txBody>
          <a:bodyPr/>
          <a:lstStyle/>
          <a:p>
            <a:pPr>
              <a:defRPr/>
            </a:pPr>
            <a:fld id="{33A8F115-3716-4A24-8DBF-04984C22E5ED}" type="datetime1">
              <a:rPr lang="id-ID" smtClean="0"/>
              <a:t>10/02/2015</a:t>
            </a:fld>
            <a:endParaRPr lang="en-US" dirty="0"/>
          </a:p>
        </p:txBody>
      </p:sp>
      <p:sp>
        <p:nvSpPr>
          <p:cNvPr id="5" name="Title 4"/>
          <p:cNvSpPr>
            <a:spLocks noGrp="1"/>
          </p:cNvSpPr>
          <p:nvPr>
            <p:ph type="title"/>
          </p:nvPr>
        </p:nvSpPr>
        <p:spPr/>
        <p:txBody>
          <a:bodyPr/>
          <a:lstStyle/>
          <a:p>
            <a:r>
              <a:rPr lang="id-ID" dirty="0" smtClean="0"/>
              <a:t>Methoda Berpikir</a:t>
            </a:r>
            <a:endParaRPr lang="en-US" dirty="0"/>
          </a:p>
        </p:txBody>
      </p:sp>
      <p:sp>
        <p:nvSpPr>
          <p:cNvPr id="6" name="Text Placeholder 5"/>
          <p:cNvSpPr>
            <a:spLocks noGrp="1"/>
          </p:cNvSpPr>
          <p:nvPr>
            <p:ph type="body" sz="quarter" idx="17"/>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id-ID" dirty="0" smtClean="0"/>
              <a:t>Setiap objek memiliki nilai Persepsi –Konsep – Idea yang dapat divalidasi dengan proses </a:t>
            </a:r>
            <a:r>
              <a:rPr lang="id-ID" b="1" dirty="0" smtClean="0"/>
              <a:t>Observasi – Interprestasi dan Aplikasi</a:t>
            </a:r>
          </a:p>
          <a:p>
            <a:r>
              <a:rPr lang="id-ID" dirty="0" smtClean="0"/>
              <a:t>Beberapa proses yang terjadi:</a:t>
            </a:r>
          </a:p>
          <a:p>
            <a:pPr lvl="1">
              <a:buFontTx/>
              <a:buChar char="-"/>
            </a:pPr>
            <a:r>
              <a:rPr lang="id-ID" dirty="0" smtClean="0">
                <a:latin typeface="Aparajita" pitchFamily="34" charset="0"/>
                <a:cs typeface="Aparajita" pitchFamily="34" charset="0"/>
              </a:rPr>
              <a:t>Memahami gambaran persoalan→ persepsi  ( yang dibahas  )</a:t>
            </a:r>
          </a:p>
          <a:p>
            <a:pPr lvl="1">
              <a:buFontTx/>
              <a:buChar char="-"/>
            </a:pPr>
            <a:r>
              <a:rPr lang="id-ID" dirty="0" smtClean="0">
                <a:latin typeface="Aparajita" pitchFamily="34" charset="0"/>
                <a:cs typeface="Aparajita" pitchFamily="34" charset="0"/>
              </a:rPr>
              <a:t>Memahami parameter parameter persoalan </a:t>
            </a:r>
          </a:p>
          <a:p>
            <a:pPr lvl="1">
              <a:buFontTx/>
              <a:buChar char="-"/>
            </a:pPr>
            <a:r>
              <a:rPr lang="id-ID" dirty="0" smtClean="0">
                <a:latin typeface="Aparajita" pitchFamily="34" charset="0"/>
                <a:cs typeface="Aparajita" pitchFamily="34" charset="0"/>
              </a:rPr>
              <a:t>Memahami kaitan gambaran dengan diri kita ( evaluasi / interpretasi )</a:t>
            </a:r>
          </a:p>
          <a:p>
            <a:pPr lvl="1">
              <a:buFontTx/>
              <a:buChar char="-"/>
            </a:pPr>
            <a:r>
              <a:rPr lang="id-ID" dirty="0" smtClean="0">
                <a:latin typeface="Aparajita" pitchFamily="34" charset="0"/>
                <a:cs typeface="Aparajita" pitchFamily="34" charset="0"/>
              </a:rPr>
              <a:t>Mendefinisikan permasalahan berdasarkan parameter pembentuknya</a:t>
            </a:r>
          </a:p>
          <a:p>
            <a:pPr lvl="1">
              <a:buFontTx/>
              <a:buChar char="-"/>
            </a:pPr>
            <a:r>
              <a:rPr lang="id-ID" dirty="0" smtClean="0">
                <a:latin typeface="Aparajita" pitchFamily="34" charset="0"/>
                <a:cs typeface="Aparajita" pitchFamily="34" charset="0"/>
              </a:rPr>
              <a:t>Menarik manfaat permasalahan dalam kehidupan keseharian</a:t>
            </a:r>
            <a:endParaRPr lang="id-ID"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12</a:t>
            </a:fld>
            <a:endParaRPr lang="en-US" dirty="0"/>
          </a:p>
        </p:txBody>
      </p:sp>
      <p:sp>
        <p:nvSpPr>
          <p:cNvPr id="4" name="Date Placeholder 3"/>
          <p:cNvSpPr>
            <a:spLocks noGrp="1"/>
          </p:cNvSpPr>
          <p:nvPr>
            <p:ph type="dt" sz="half" idx="16"/>
          </p:nvPr>
        </p:nvSpPr>
        <p:spPr/>
        <p:txBody>
          <a:bodyPr/>
          <a:lstStyle/>
          <a:p>
            <a:pPr>
              <a:defRPr/>
            </a:pPr>
            <a:fld id="{C8697A5C-AA0B-47BF-B5B4-6A934A3FC649}" type="datetime1">
              <a:rPr lang="id-ID" smtClean="0"/>
              <a:t>10/02/2015</a:t>
            </a:fld>
            <a:endParaRPr lang="en-US" dirty="0"/>
          </a:p>
        </p:txBody>
      </p:sp>
      <p:sp>
        <p:nvSpPr>
          <p:cNvPr id="5" name="Title 4"/>
          <p:cNvSpPr>
            <a:spLocks noGrp="1"/>
          </p:cNvSpPr>
          <p:nvPr>
            <p:ph type="title"/>
          </p:nvPr>
        </p:nvSpPr>
        <p:spPr/>
        <p:txBody>
          <a:bodyPr/>
          <a:lstStyle/>
          <a:p>
            <a:r>
              <a:rPr lang="id-ID" dirty="0" smtClean="0"/>
              <a:t>Persepsi – Konsep –Ide ?</a:t>
            </a:r>
            <a:endParaRPr lang="en-US" dirty="0"/>
          </a:p>
        </p:txBody>
      </p:sp>
      <p:sp>
        <p:nvSpPr>
          <p:cNvPr id="6" name="Text Placeholder 5"/>
          <p:cNvSpPr>
            <a:spLocks noGrp="1"/>
          </p:cNvSpPr>
          <p:nvPr>
            <p:ph type="body" sz="quarter" idx="17"/>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3"/>
          </p:nvPr>
        </p:nvSpPr>
        <p:spPr/>
        <p:txBody>
          <a:bodyPr/>
          <a:lstStyle/>
          <a:p>
            <a:pPr marL="457200" indent="-457200">
              <a:buFont typeface="+mj-lt"/>
              <a:buAutoNum type="alphaUcPeriod"/>
            </a:pPr>
            <a:r>
              <a:rPr lang="id-ID" dirty="0" smtClean="0"/>
              <a:t>Berapa jumlah kaki ayam? </a:t>
            </a:r>
          </a:p>
          <a:p>
            <a:pPr marL="457200" indent="-457200">
              <a:buFont typeface="+mj-lt"/>
              <a:buAutoNum type="alphaUcPeriod"/>
            </a:pPr>
            <a:r>
              <a:rPr lang="id-ID" dirty="0" smtClean="0"/>
              <a:t>Berapa jumlah kaki sapi?</a:t>
            </a:r>
          </a:p>
          <a:p>
            <a:pPr marL="457200" indent="-457200">
              <a:buFont typeface="+mj-lt"/>
              <a:buAutoNum type="alphaUcPeriod"/>
            </a:pPr>
            <a:r>
              <a:rPr lang="id-ID" dirty="0" smtClean="0"/>
              <a:t>Berapa jumlah kaki ikan hiu?</a:t>
            </a:r>
          </a:p>
          <a:p>
            <a:pPr marL="457200" indent="-457200">
              <a:buFont typeface="+mj-lt"/>
              <a:buAutoNum type="alphaUcPeriod"/>
            </a:pPr>
            <a:r>
              <a:rPr lang="id-ID" dirty="0" smtClean="0"/>
              <a:t>Berapa jumlah kaki Molly?</a:t>
            </a:r>
          </a:p>
        </p:txBody>
      </p:sp>
      <p:sp>
        <p:nvSpPr>
          <p:cNvPr id="8" name="Content Placeholder 7"/>
          <p:cNvSpPr>
            <a:spLocks noGrp="1"/>
          </p:cNvSpPr>
          <p:nvPr>
            <p:ph sz="quarter" idx="24"/>
          </p:nvPr>
        </p:nvSpPr>
        <p:spPr/>
        <p:txBody>
          <a:bodyPr/>
          <a:lstStyle/>
          <a:p>
            <a:r>
              <a:rPr lang="id-ID" dirty="0" smtClean="0"/>
              <a:t>Adakah pertanyaan </a:t>
            </a:r>
            <a:r>
              <a:rPr lang="id-ID" dirty="0" smtClean="0"/>
              <a:t>mana yang tidak dapat anda </a:t>
            </a:r>
            <a:r>
              <a:rPr lang="id-ID" dirty="0" smtClean="0"/>
              <a:t>jawab?</a:t>
            </a:r>
          </a:p>
          <a:p>
            <a:r>
              <a:rPr lang="id-ID" dirty="0" smtClean="0"/>
              <a:t>Bila ada, mengapa anda tidak dapat menjawabnya?</a:t>
            </a:r>
            <a:endParaRPr lang="en-US" dirty="0" smtClean="0"/>
          </a:p>
          <a:p>
            <a:endParaRPr lang="en-US" dirty="0"/>
          </a:p>
        </p:txBody>
      </p:sp>
      <p:sp>
        <p:nvSpPr>
          <p:cNvPr id="3" name="Slide Number Placeholder 2"/>
          <p:cNvSpPr>
            <a:spLocks noGrp="1"/>
          </p:cNvSpPr>
          <p:nvPr>
            <p:ph type="sldNum" sz="quarter" idx="25"/>
          </p:nvPr>
        </p:nvSpPr>
        <p:spPr/>
        <p:txBody>
          <a:bodyPr/>
          <a:lstStyle/>
          <a:p>
            <a:pPr>
              <a:defRPr/>
            </a:pPr>
            <a:fld id="{1F2884EB-C6E3-684C-A39B-0E652C4E0E60}" type="slidenum">
              <a:rPr lang="en-US" smtClean="0"/>
              <a:pPr>
                <a:defRPr/>
              </a:pPr>
              <a:t>13</a:t>
            </a:fld>
            <a:endParaRPr lang="en-US" dirty="0"/>
          </a:p>
        </p:txBody>
      </p:sp>
      <p:sp>
        <p:nvSpPr>
          <p:cNvPr id="4" name="Date Placeholder 3"/>
          <p:cNvSpPr>
            <a:spLocks noGrp="1"/>
          </p:cNvSpPr>
          <p:nvPr>
            <p:ph type="dt" sz="half" idx="26"/>
          </p:nvPr>
        </p:nvSpPr>
        <p:spPr/>
        <p:txBody>
          <a:bodyPr/>
          <a:lstStyle/>
          <a:p>
            <a:pPr>
              <a:defRPr/>
            </a:pPr>
            <a:fld id="{31451731-0F7D-44D7-898B-9F0CB32760FF}" type="datetime1">
              <a:rPr lang="id-ID" smtClean="0"/>
              <a:t>10/02/2015</a:t>
            </a:fld>
            <a:endParaRPr lang="en-US" dirty="0"/>
          </a:p>
        </p:txBody>
      </p:sp>
      <p:sp>
        <p:nvSpPr>
          <p:cNvPr id="5" name="Title 4"/>
          <p:cNvSpPr>
            <a:spLocks noGrp="1"/>
          </p:cNvSpPr>
          <p:nvPr>
            <p:ph type="title"/>
          </p:nvPr>
        </p:nvSpPr>
        <p:spPr/>
        <p:txBody>
          <a:bodyPr/>
          <a:lstStyle/>
          <a:p>
            <a:r>
              <a:rPr lang="id-ID" dirty="0" smtClean="0"/>
              <a:t>Ilustrasi [1]</a:t>
            </a:r>
            <a:endParaRPr lang="en-US" dirty="0"/>
          </a:p>
        </p:txBody>
      </p:sp>
      <p:sp>
        <p:nvSpPr>
          <p:cNvPr id="7" name="Text Placeholder 6"/>
          <p:cNvSpPr>
            <a:spLocks noGrp="1"/>
          </p:cNvSpPr>
          <p:nvPr>
            <p:ph type="body" sz="quarter" idx="17"/>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3"/>
          </p:nvPr>
        </p:nvSpPr>
        <p:spPr/>
        <p:txBody>
          <a:bodyPr/>
          <a:lstStyle/>
          <a:p>
            <a:r>
              <a:rPr lang="id-ID" dirty="0" smtClean="0"/>
              <a:t>Apa yang dapat dilakukan oleh ikan dan tidak oleh burung dara?</a:t>
            </a:r>
          </a:p>
          <a:p>
            <a:r>
              <a:rPr lang="id-ID" dirty="0" smtClean="0"/>
              <a:t>Jawaban anda:</a:t>
            </a:r>
          </a:p>
          <a:p>
            <a:pPr lvl="1"/>
            <a:r>
              <a:rPr lang="id-ID" dirty="0" smtClean="0"/>
              <a:t>Berenang, vice versa</a:t>
            </a:r>
          </a:p>
          <a:p>
            <a:pPr lvl="1"/>
            <a:endParaRPr lang="id-ID" dirty="0"/>
          </a:p>
        </p:txBody>
      </p:sp>
      <p:sp>
        <p:nvSpPr>
          <p:cNvPr id="3" name="Content Placeholder 2"/>
          <p:cNvSpPr>
            <a:spLocks noGrp="1"/>
          </p:cNvSpPr>
          <p:nvPr>
            <p:ph sz="quarter" idx="24"/>
          </p:nvPr>
        </p:nvSpPr>
        <p:spPr/>
        <p:txBody>
          <a:bodyPr/>
          <a:lstStyle/>
          <a:p>
            <a:r>
              <a:rPr lang="id-ID" dirty="0" smtClean="0"/>
              <a:t>Mengapa anda dapat menjawabnya? </a:t>
            </a:r>
          </a:p>
          <a:p>
            <a:pPr lvl="1"/>
            <a:r>
              <a:rPr lang="id-ID" dirty="0" smtClean="0"/>
              <a:t>Karena  ada gambar mengenai ayam dan burung di otak kita.</a:t>
            </a:r>
          </a:p>
          <a:p>
            <a:pPr lvl="1"/>
            <a:r>
              <a:rPr lang="id-ID" dirty="0" smtClean="0"/>
              <a:t>Gambaran itu adalah persepsi.</a:t>
            </a:r>
          </a:p>
          <a:p>
            <a:endParaRPr lang="id-ID" dirty="0"/>
          </a:p>
        </p:txBody>
      </p:sp>
      <p:sp>
        <p:nvSpPr>
          <p:cNvPr id="4" name="Slide Number Placeholder 3"/>
          <p:cNvSpPr>
            <a:spLocks noGrp="1"/>
          </p:cNvSpPr>
          <p:nvPr>
            <p:ph type="sldNum" sz="quarter" idx="25"/>
          </p:nvPr>
        </p:nvSpPr>
        <p:spPr/>
        <p:txBody>
          <a:bodyPr/>
          <a:lstStyle/>
          <a:p>
            <a:pPr>
              <a:defRPr/>
            </a:pPr>
            <a:fld id="{C8467590-0BC9-4B4A-95A3-307D97AD4B4F}" type="slidenum">
              <a:rPr lang="en-US" smtClean="0"/>
              <a:pPr>
                <a:defRPr/>
              </a:pPr>
              <a:t>14</a:t>
            </a:fld>
            <a:endParaRPr lang="en-US" dirty="0"/>
          </a:p>
        </p:txBody>
      </p:sp>
      <p:sp>
        <p:nvSpPr>
          <p:cNvPr id="5" name="Date Placeholder 4"/>
          <p:cNvSpPr>
            <a:spLocks noGrp="1"/>
          </p:cNvSpPr>
          <p:nvPr>
            <p:ph type="dt" sz="half" idx="26"/>
          </p:nvPr>
        </p:nvSpPr>
        <p:spPr/>
        <p:txBody>
          <a:bodyPr/>
          <a:lstStyle/>
          <a:p>
            <a:pPr>
              <a:defRPr/>
            </a:pPr>
            <a:fld id="{E551B210-D9C6-41F5-88BF-779770CCB814}" type="datetime1">
              <a:rPr lang="id-ID" smtClean="0"/>
              <a:t>10/02/2015</a:t>
            </a:fld>
            <a:endParaRPr lang="en-US" dirty="0"/>
          </a:p>
        </p:txBody>
      </p:sp>
      <p:sp>
        <p:nvSpPr>
          <p:cNvPr id="6" name="Title 5"/>
          <p:cNvSpPr>
            <a:spLocks noGrp="1"/>
          </p:cNvSpPr>
          <p:nvPr>
            <p:ph type="title"/>
          </p:nvPr>
        </p:nvSpPr>
        <p:spPr/>
        <p:txBody>
          <a:bodyPr/>
          <a:lstStyle/>
          <a:p>
            <a:r>
              <a:rPr lang="id-ID" dirty="0" smtClean="0"/>
              <a:t>Ilustrasi [2]</a:t>
            </a:r>
            <a:endParaRPr lang="en-US" dirty="0"/>
          </a:p>
        </p:txBody>
      </p:sp>
      <p:sp>
        <p:nvSpPr>
          <p:cNvPr id="7" name="Text Placeholder 6"/>
          <p:cNvSpPr>
            <a:spLocks noGrp="1"/>
          </p:cNvSpPr>
          <p:nvPr>
            <p:ph type="body" sz="quarter" idx="17"/>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3"/>
          </p:nvPr>
        </p:nvSpPr>
        <p:spPr/>
        <p:txBody>
          <a:bodyPr>
            <a:normAutofit fontScale="85000" lnSpcReduction="10000"/>
          </a:bodyPr>
          <a:lstStyle/>
          <a:p>
            <a:r>
              <a:rPr lang="id-ID" dirty="0" smtClean="0"/>
              <a:t>Persepsi : benda mati, kaki empat, bahan kayu, bentuk segi empat, permukaan rata. ( didapat dengan melakukan pekerjaan observasi )</a:t>
            </a:r>
          </a:p>
          <a:p>
            <a:r>
              <a:rPr lang="id-ID" dirty="0" smtClean="0"/>
              <a:t>Apakah hal diatas sangat menentukan meja? J</a:t>
            </a:r>
          </a:p>
          <a:p>
            <a:pPr lvl="1"/>
            <a:r>
              <a:rPr lang="id-ID" dirty="0" smtClean="0"/>
              <a:t>benda mati ya; kaki, bahan, bentuk dan permukaan tidak menspesifikasikan meja → dapat dihapus.</a:t>
            </a:r>
            <a:endParaRPr lang="id-ID" dirty="0"/>
          </a:p>
        </p:txBody>
      </p:sp>
      <p:sp>
        <p:nvSpPr>
          <p:cNvPr id="3" name="Content Placeholder 2"/>
          <p:cNvSpPr>
            <a:spLocks noGrp="1"/>
          </p:cNvSpPr>
          <p:nvPr>
            <p:ph sz="quarter" idx="24"/>
          </p:nvPr>
        </p:nvSpPr>
        <p:spPr/>
        <p:txBody>
          <a:bodyPr>
            <a:normAutofit fontScale="62500" lnSpcReduction="20000"/>
          </a:bodyPr>
          <a:lstStyle/>
          <a:p>
            <a:r>
              <a:rPr lang="id-ID" dirty="0" smtClean="0"/>
              <a:t>Kalau begitu apakah meja ?  Kita tidak dapat mencari melalui pertanyaaan observasi. </a:t>
            </a:r>
          </a:p>
          <a:p>
            <a:r>
              <a:rPr lang="id-ID" dirty="0" smtClean="0"/>
              <a:t>Tetapi pertanyaan interpretasi, yang mempersoalkan keberadaan meja dengan kehidupan kita. </a:t>
            </a:r>
          </a:p>
          <a:p>
            <a:r>
              <a:rPr lang="id-ID" dirty="0" smtClean="0"/>
              <a:t>Apakah kita dapat lakukan dengan meja? Atau apakah pengaruh meja dengan hidup kita?  → bisa menulis, bisa makan, bisa lain  diatas meja?  </a:t>
            </a:r>
          </a:p>
          <a:p>
            <a:r>
              <a:rPr lang="id-ID" dirty="0" smtClean="0"/>
              <a:t>Apakah tanpa meja kita tidak dapat melakukan hal tsb? → bisa! → lalu ? Apa yg kita rasakan dng adanya meja? → terbantu</a:t>
            </a:r>
          </a:p>
          <a:p>
            <a:r>
              <a:rPr lang="id-ID" dirty="0" smtClean="0"/>
              <a:t>Jadi apakah meja? → alat bantu utk melakukan banyak hal</a:t>
            </a:r>
          </a:p>
          <a:p>
            <a:endParaRPr lang="id-ID" dirty="0"/>
          </a:p>
        </p:txBody>
      </p:sp>
      <p:sp>
        <p:nvSpPr>
          <p:cNvPr id="4" name="Slide Number Placeholder 3"/>
          <p:cNvSpPr>
            <a:spLocks noGrp="1"/>
          </p:cNvSpPr>
          <p:nvPr>
            <p:ph type="sldNum" sz="quarter" idx="25"/>
          </p:nvPr>
        </p:nvSpPr>
        <p:spPr/>
        <p:txBody>
          <a:bodyPr/>
          <a:lstStyle/>
          <a:p>
            <a:pPr>
              <a:defRPr/>
            </a:pPr>
            <a:fld id="{C8467590-0BC9-4B4A-95A3-307D97AD4B4F}" type="slidenum">
              <a:rPr lang="en-US" smtClean="0"/>
              <a:pPr>
                <a:defRPr/>
              </a:pPr>
              <a:t>15</a:t>
            </a:fld>
            <a:endParaRPr lang="en-US" dirty="0"/>
          </a:p>
        </p:txBody>
      </p:sp>
      <p:sp>
        <p:nvSpPr>
          <p:cNvPr id="5" name="Date Placeholder 4"/>
          <p:cNvSpPr>
            <a:spLocks noGrp="1"/>
          </p:cNvSpPr>
          <p:nvPr>
            <p:ph type="dt" sz="half" idx="26"/>
          </p:nvPr>
        </p:nvSpPr>
        <p:spPr/>
        <p:txBody>
          <a:bodyPr/>
          <a:lstStyle/>
          <a:p>
            <a:pPr>
              <a:defRPr/>
            </a:pPr>
            <a:fld id="{97628176-BD33-44C9-BB77-36D74C2A2AE1}" type="datetime1">
              <a:rPr lang="id-ID" smtClean="0"/>
              <a:t>10/02/2015</a:t>
            </a:fld>
            <a:endParaRPr lang="en-US" dirty="0"/>
          </a:p>
        </p:txBody>
      </p:sp>
      <p:sp>
        <p:nvSpPr>
          <p:cNvPr id="6" name="Title 5"/>
          <p:cNvSpPr>
            <a:spLocks noGrp="1"/>
          </p:cNvSpPr>
          <p:nvPr>
            <p:ph type="title"/>
          </p:nvPr>
        </p:nvSpPr>
        <p:spPr/>
        <p:txBody>
          <a:bodyPr/>
          <a:lstStyle/>
          <a:p>
            <a:r>
              <a:rPr lang="id-ID" dirty="0" smtClean="0"/>
              <a:t>Apa itu meja [1]</a:t>
            </a:r>
            <a:endParaRPr lang="en-US" dirty="0"/>
          </a:p>
        </p:txBody>
      </p:sp>
      <p:sp>
        <p:nvSpPr>
          <p:cNvPr id="7" name="Text Placeholder 6"/>
          <p:cNvSpPr>
            <a:spLocks noGrp="1"/>
          </p:cNvSpPr>
          <p:nvPr>
            <p:ph type="body" sz="quarter" idx="17"/>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3"/>
          </p:nvPr>
        </p:nvSpPr>
        <p:spPr/>
        <p:txBody>
          <a:bodyPr>
            <a:normAutofit fontScale="92500" lnSpcReduction="20000"/>
          </a:bodyPr>
          <a:lstStyle/>
          <a:p>
            <a:r>
              <a:rPr lang="id-ID" dirty="0" smtClean="0"/>
              <a:t>Definisi adalah konsep tenang objek → meja</a:t>
            </a:r>
          </a:p>
          <a:p>
            <a:r>
              <a:rPr lang="id-ID" dirty="0" smtClean="0"/>
              <a:t>Pertanyaan yang mempertanyakan adalah pertanyaan interpretasi yang membentuk konsep. </a:t>
            </a:r>
          </a:p>
          <a:p>
            <a:r>
              <a:rPr lang="id-ID" dirty="0" smtClean="0"/>
              <a:t>SESUDAH TAHU KONSEP ( DEFINISI MEJA ) tentu kita bertanya tentang kegunaan meja bagi kita → pertanyaan aplikasi </a:t>
            </a:r>
            <a:endParaRPr lang="id-ID" dirty="0" smtClean="0"/>
          </a:p>
        </p:txBody>
      </p:sp>
      <p:sp>
        <p:nvSpPr>
          <p:cNvPr id="3" name="Content Placeholder 2"/>
          <p:cNvSpPr>
            <a:spLocks noGrp="1"/>
          </p:cNvSpPr>
          <p:nvPr>
            <p:ph sz="quarter" idx="24"/>
          </p:nvPr>
        </p:nvSpPr>
        <p:spPr/>
        <p:txBody>
          <a:bodyPr>
            <a:normAutofit fontScale="85000" lnSpcReduction="20000"/>
          </a:bodyPr>
          <a:lstStyle/>
          <a:p>
            <a:r>
              <a:rPr lang="id-ID" dirty="0" smtClean="0"/>
              <a:t>Apakah saya perlu meja ? Kalau  ya, untuk apakah ? Dimanakah saya taruh? Bila mana saya perlu ? Apakah bentuknya? Mengapa bentuknya seperti itu? seberapa sering akan saya pakai ……… dlsb.</a:t>
            </a:r>
          </a:p>
          <a:p>
            <a:r>
              <a:rPr lang="id-ID" dirty="0" smtClean="0"/>
              <a:t>Jawaban akan menghasilkan  Idea, mungkin idea yg sudah </a:t>
            </a:r>
            <a:r>
              <a:rPr lang="id-ID" b="1" dirty="0" smtClean="0"/>
              <a:t>ada ( kritis)  atau idea kreatip.</a:t>
            </a:r>
            <a:endParaRPr lang="id-ID" b="1" dirty="0"/>
          </a:p>
        </p:txBody>
      </p:sp>
      <p:sp>
        <p:nvSpPr>
          <p:cNvPr id="4" name="Slide Number Placeholder 3"/>
          <p:cNvSpPr>
            <a:spLocks noGrp="1"/>
          </p:cNvSpPr>
          <p:nvPr>
            <p:ph type="sldNum" sz="quarter" idx="25"/>
          </p:nvPr>
        </p:nvSpPr>
        <p:spPr/>
        <p:txBody>
          <a:bodyPr/>
          <a:lstStyle/>
          <a:p>
            <a:pPr>
              <a:defRPr/>
            </a:pPr>
            <a:fld id="{C8467590-0BC9-4B4A-95A3-307D97AD4B4F}" type="slidenum">
              <a:rPr lang="en-US" smtClean="0"/>
              <a:pPr>
                <a:defRPr/>
              </a:pPr>
              <a:t>16</a:t>
            </a:fld>
            <a:endParaRPr lang="en-US" dirty="0"/>
          </a:p>
        </p:txBody>
      </p:sp>
      <p:sp>
        <p:nvSpPr>
          <p:cNvPr id="5" name="Date Placeholder 4"/>
          <p:cNvSpPr>
            <a:spLocks noGrp="1"/>
          </p:cNvSpPr>
          <p:nvPr>
            <p:ph type="dt" sz="half" idx="26"/>
          </p:nvPr>
        </p:nvSpPr>
        <p:spPr/>
        <p:txBody>
          <a:bodyPr/>
          <a:lstStyle/>
          <a:p>
            <a:pPr>
              <a:defRPr/>
            </a:pPr>
            <a:fld id="{DC681775-4498-4587-A295-B49559A6B402}" type="datetime1">
              <a:rPr lang="id-ID" smtClean="0"/>
              <a:t>10/02/2015</a:t>
            </a:fld>
            <a:endParaRPr lang="en-US" dirty="0"/>
          </a:p>
        </p:txBody>
      </p:sp>
      <p:sp>
        <p:nvSpPr>
          <p:cNvPr id="6" name="Title 5"/>
          <p:cNvSpPr>
            <a:spLocks noGrp="1"/>
          </p:cNvSpPr>
          <p:nvPr>
            <p:ph type="title"/>
          </p:nvPr>
        </p:nvSpPr>
        <p:spPr/>
        <p:txBody>
          <a:bodyPr/>
          <a:lstStyle/>
          <a:p>
            <a:r>
              <a:rPr lang="id-ID" dirty="0" smtClean="0"/>
              <a:t>Apa itu meja [2]</a:t>
            </a:r>
            <a:endParaRPr lang="en-US" dirty="0"/>
          </a:p>
        </p:txBody>
      </p:sp>
      <p:sp>
        <p:nvSpPr>
          <p:cNvPr id="7" name="Text Placeholder 6"/>
          <p:cNvSpPr>
            <a:spLocks noGrp="1"/>
          </p:cNvSpPr>
          <p:nvPr>
            <p:ph type="body" sz="quarter" idx="17"/>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p:txBody>
          <a:bodyPr/>
          <a:lstStyle/>
          <a:p>
            <a:r>
              <a:rPr lang="en-US" dirty="0" smtClean="0"/>
              <a:t>Critical thinking is the active, persistent, and careful consideration of beliefs or knowledge in light of evidence, and creative thinking is the generation of new ideas. </a:t>
            </a:r>
            <a:endParaRPr lang="id-ID" dirty="0" smtClean="0"/>
          </a:p>
          <a:p>
            <a:r>
              <a:rPr lang="en-US" dirty="0" smtClean="0"/>
              <a:t>Critical </a:t>
            </a:r>
            <a:r>
              <a:rPr lang="en-US" dirty="0" smtClean="0"/>
              <a:t>and creative thinking are fundamental to human intellectual progress and artifacts thereof. Depending on context and purpose, critical and creative thinking skills can be interdependent or separately applied.</a:t>
            </a:r>
            <a:endParaRPr lang="en-US" dirty="0"/>
          </a:p>
        </p:txBody>
      </p:sp>
      <p:sp>
        <p:nvSpPr>
          <p:cNvPr id="4" name="Slide Number Placeholder 3"/>
          <p:cNvSpPr>
            <a:spLocks noGrp="1"/>
          </p:cNvSpPr>
          <p:nvPr>
            <p:ph type="sldNum" sz="quarter" idx="15"/>
          </p:nvPr>
        </p:nvSpPr>
        <p:spPr/>
        <p:txBody>
          <a:bodyPr/>
          <a:lstStyle/>
          <a:p>
            <a:pPr>
              <a:defRPr/>
            </a:pPr>
            <a:fld id="{C8467590-0BC9-4B4A-95A3-307D97AD4B4F}" type="slidenum">
              <a:rPr lang="en-US" smtClean="0"/>
              <a:pPr>
                <a:defRPr/>
              </a:pPr>
              <a:t>17</a:t>
            </a:fld>
            <a:endParaRPr lang="en-US" dirty="0"/>
          </a:p>
        </p:txBody>
      </p:sp>
      <p:sp>
        <p:nvSpPr>
          <p:cNvPr id="5" name="Date Placeholder 4"/>
          <p:cNvSpPr>
            <a:spLocks noGrp="1"/>
          </p:cNvSpPr>
          <p:nvPr>
            <p:ph type="dt" sz="half" idx="16"/>
          </p:nvPr>
        </p:nvSpPr>
        <p:spPr/>
        <p:txBody>
          <a:bodyPr/>
          <a:lstStyle/>
          <a:p>
            <a:pPr>
              <a:defRPr/>
            </a:pPr>
            <a:fld id="{66B3FD54-0C3C-4022-8E37-4C0F892D64DD}" type="datetime1">
              <a:rPr lang="id-ID" smtClean="0"/>
              <a:t>10/02/2015</a:t>
            </a:fld>
            <a:endParaRPr lang="en-US" dirty="0"/>
          </a:p>
        </p:txBody>
      </p:sp>
      <p:sp>
        <p:nvSpPr>
          <p:cNvPr id="8" name="Title 7"/>
          <p:cNvSpPr>
            <a:spLocks noGrp="1"/>
          </p:cNvSpPr>
          <p:nvPr>
            <p:ph type="title"/>
          </p:nvPr>
        </p:nvSpPr>
        <p:spPr/>
        <p:txBody>
          <a:bodyPr/>
          <a:lstStyle/>
          <a:p>
            <a:r>
              <a:rPr lang="id-ID" dirty="0" smtClean="0"/>
              <a:t>Critical Thinking vs Creative Thinking</a:t>
            </a:r>
            <a:endParaRPr lang="en-US" dirty="0"/>
          </a:p>
        </p:txBody>
      </p:sp>
      <p:sp>
        <p:nvSpPr>
          <p:cNvPr id="10" name="Text Placeholder 9"/>
          <p:cNvSpPr>
            <a:spLocks noGrp="1"/>
          </p:cNvSpPr>
          <p:nvPr>
            <p:ph type="body" sz="quarter" idx="17"/>
          </p:nvPr>
        </p:nvSpPr>
        <p:spPr/>
        <p:txBody>
          <a:bodyPr/>
          <a:lstStyle/>
          <a:p>
            <a:endParaRPr lang="en-US"/>
          </a:p>
        </p:txBody>
      </p:sp>
      <p:sp>
        <p:nvSpPr>
          <p:cNvPr id="11" name="Rectangle 10"/>
          <p:cNvSpPr/>
          <p:nvPr/>
        </p:nvSpPr>
        <p:spPr>
          <a:xfrm>
            <a:off x="389908" y="5750253"/>
            <a:ext cx="8025605" cy="523220"/>
          </a:xfrm>
          <a:prstGeom prst="rect">
            <a:avLst/>
          </a:prstGeom>
        </p:spPr>
        <p:txBody>
          <a:bodyPr wrap="square">
            <a:spAutoFit/>
          </a:bodyPr>
          <a:lstStyle/>
          <a:p>
            <a:r>
              <a:rPr lang="id-ID" sz="1400" i="1" dirty="0" smtClean="0"/>
              <a:t>Definitions adapted from John Dewey; Richard Paul and Lind Elder; Mihaly Csikszentmihalyi, and M.A. Rosenman and J. S. Gero.)</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65760" y="2009550"/>
            <a:ext cx="8326438" cy="3740703"/>
          </a:xfrm>
        </p:spPr>
        <p:txBody>
          <a:bodyPr>
            <a:normAutofit fontScale="62500" lnSpcReduction="20000"/>
          </a:bodyPr>
          <a:lstStyle/>
          <a:p>
            <a:r>
              <a:rPr lang="en-US" b="1" dirty="0" smtClean="0"/>
              <a:t>Critical thinking</a:t>
            </a:r>
            <a:r>
              <a:rPr lang="en-US" dirty="0" smtClean="0"/>
              <a:t> is the active, persistent, and careful consideration of a belief or form of knowledge, the grounds that support it, and the conclusions that follow. </a:t>
            </a:r>
            <a:endParaRPr lang="id-ID" dirty="0" smtClean="0"/>
          </a:p>
          <a:p>
            <a:r>
              <a:rPr lang="en-US" dirty="0" smtClean="0"/>
              <a:t>It </a:t>
            </a:r>
            <a:r>
              <a:rPr lang="en-US" dirty="0" smtClean="0"/>
              <a:t>involves</a:t>
            </a:r>
            <a:r>
              <a:rPr lang="en-US" b="1" dirty="0" smtClean="0"/>
              <a:t> analyzing and evaluating one’s own thinking and that of others. </a:t>
            </a:r>
            <a:endParaRPr lang="id-ID" b="1" dirty="0" smtClean="0"/>
          </a:p>
          <a:p>
            <a:r>
              <a:rPr lang="en-US" dirty="0" smtClean="0"/>
              <a:t>In </a:t>
            </a:r>
            <a:r>
              <a:rPr lang="en-US" dirty="0" smtClean="0"/>
              <a:t>the context of college teaching and learning, critical thinking deliberately and actively engages students </a:t>
            </a:r>
            <a:r>
              <a:rPr lang="en-US" dirty="0" smtClean="0"/>
              <a:t>in:</a:t>
            </a:r>
            <a:endParaRPr lang="id-ID" dirty="0" smtClean="0"/>
          </a:p>
          <a:p>
            <a:pPr lvl="1"/>
            <a:r>
              <a:rPr lang="en-US" dirty="0" smtClean="0"/>
              <a:t>Raising </a:t>
            </a:r>
            <a:r>
              <a:rPr lang="en-US" dirty="0" smtClean="0"/>
              <a:t>vital questions and problems and formulating these clearly and precisely;</a:t>
            </a:r>
          </a:p>
          <a:p>
            <a:pPr lvl="1"/>
            <a:r>
              <a:rPr lang="en-US" dirty="0" smtClean="0"/>
              <a:t>Gathering and assessing relevant information, and using abstract ideas to interpret it effectively;</a:t>
            </a:r>
          </a:p>
          <a:p>
            <a:pPr lvl="1"/>
            <a:r>
              <a:rPr lang="en-US" dirty="0" smtClean="0"/>
              <a:t>Reaching well-reasoned conclusions and solutions and testing them against relevant criteria and standards;</a:t>
            </a:r>
          </a:p>
          <a:p>
            <a:pPr lvl="1"/>
            <a:r>
              <a:rPr lang="en-US" dirty="0" smtClean="0"/>
              <a:t>Openly considering alternative systems of thought; and</a:t>
            </a:r>
          </a:p>
          <a:p>
            <a:pPr lvl="1"/>
            <a:r>
              <a:rPr lang="en-US" dirty="0" smtClean="0"/>
              <a:t>Effectively communicating to others the analysis of and proposed solutions to complex challenges</a:t>
            </a:r>
            <a:r>
              <a:rPr lang="en-US" dirty="0" smtClean="0"/>
              <a:t>.</a:t>
            </a:r>
            <a:endParaRPr lang="en-US" dirty="0" smtClean="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18</a:t>
            </a:fld>
            <a:endParaRPr lang="en-US" dirty="0"/>
          </a:p>
        </p:txBody>
      </p:sp>
      <p:sp>
        <p:nvSpPr>
          <p:cNvPr id="4" name="Date Placeholder 3"/>
          <p:cNvSpPr>
            <a:spLocks noGrp="1"/>
          </p:cNvSpPr>
          <p:nvPr>
            <p:ph type="dt" sz="half" idx="16"/>
          </p:nvPr>
        </p:nvSpPr>
        <p:spPr/>
        <p:txBody>
          <a:bodyPr/>
          <a:lstStyle/>
          <a:p>
            <a:pPr>
              <a:defRPr/>
            </a:pPr>
            <a:fld id="{74B51322-2B4F-471B-8EEE-0C14D6F5F1EA}" type="datetime1">
              <a:rPr lang="id-ID" smtClean="0"/>
              <a:t>10/02/2015</a:t>
            </a:fld>
            <a:endParaRPr lang="en-US" dirty="0"/>
          </a:p>
        </p:txBody>
      </p:sp>
      <p:sp>
        <p:nvSpPr>
          <p:cNvPr id="5" name="Title 4"/>
          <p:cNvSpPr>
            <a:spLocks noGrp="1"/>
          </p:cNvSpPr>
          <p:nvPr>
            <p:ph type="title"/>
          </p:nvPr>
        </p:nvSpPr>
        <p:spPr/>
        <p:txBody>
          <a:bodyPr/>
          <a:lstStyle/>
          <a:p>
            <a:r>
              <a:rPr lang="id-ID" dirty="0" smtClean="0"/>
              <a:t>Critical Thinking</a:t>
            </a:r>
            <a:endParaRPr lang="en-US" dirty="0"/>
          </a:p>
        </p:txBody>
      </p:sp>
      <p:sp>
        <p:nvSpPr>
          <p:cNvPr id="6" name="Text Placeholder 5"/>
          <p:cNvSpPr>
            <a:spLocks noGrp="1"/>
          </p:cNvSpPr>
          <p:nvPr>
            <p:ph type="body" sz="quarter" idx="17"/>
          </p:nvPr>
        </p:nvSpPr>
        <p:spPr/>
        <p:txBody>
          <a:bodyPr/>
          <a:lstStyle/>
          <a:p>
            <a:endParaRPr lang="en-US"/>
          </a:p>
        </p:txBody>
      </p:sp>
      <p:sp>
        <p:nvSpPr>
          <p:cNvPr id="7" name="Rectangle 6"/>
          <p:cNvSpPr/>
          <p:nvPr/>
        </p:nvSpPr>
        <p:spPr>
          <a:xfrm>
            <a:off x="389908" y="5750253"/>
            <a:ext cx="8025605" cy="523220"/>
          </a:xfrm>
          <a:prstGeom prst="rect">
            <a:avLst/>
          </a:prstGeom>
        </p:spPr>
        <p:txBody>
          <a:bodyPr wrap="square">
            <a:spAutoFit/>
          </a:bodyPr>
          <a:lstStyle/>
          <a:p>
            <a:r>
              <a:rPr lang="id-ID" sz="1400" i="1" dirty="0" smtClean="0"/>
              <a:t>Definitions adapted from John Dewey; Richard Paul and Lind Elder; Mihaly Csikszentmihalyi, and M.A. Rosenman and J. S. Gero.)</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65760" y="2009550"/>
            <a:ext cx="8326438" cy="3740703"/>
          </a:xfrm>
        </p:spPr>
        <p:txBody>
          <a:bodyPr>
            <a:normAutofit fontScale="85000" lnSpcReduction="20000"/>
          </a:bodyPr>
          <a:lstStyle/>
          <a:p>
            <a:r>
              <a:rPr lang="en-US" b="1" dirty="0" smtClean="0"/>
              <a:t>Creative thinking</a:t>
            </a:r>
            <a:r>
              <a:rPr lang="en-US" dirty="0" smtClean="0"/>
              <a:t> is the generation of new ideas within or across domains of knowledge, drawing upon or intentionally breaking with established symbolic rules and procedures. </a:t>
            </a:r>
            <a:endParaRPr lang="id-ID" dirty="0" smtClean="0"/>
          </a:p>
          <a:p>
            <a:r>
              <a:rPr lang="en-US" dirty="0" smtClean="0"/>
              <a:t>It </a:t>
            </a:r>
            <a:r>
              <a:rPr lang="en-US" dirty="0" smtClean="0"/>
              <a:t>usually involves the behaviors </a:t>
            </a:r>
            <a:r>
              <a:rPr lang="en-US" b="1" dirty="0" smtClean="0"/>
              <a:t>of preparation, incubation, insight, evaluation, elaboration, and communication. </a:t>
            </a:r>
            <a:endParaRPr lang="id-ID" b="1" dirty="0" smtClean="0"/>
          </a:p>
          <a:p>
            <a:r>
              <a:rPr lang="en-US" dirty="0" smtClean="0"/>
              <a:t>In </a:t>
            </a:r>
            <a:r>
              <a:rPr lang="en-US" dirty="0" smtClean="0"/>
              <a:t>the context of college teaching and learning, creative thinking deliberately and actively engages students in:</a:t>
            </a:r>
          </a:p>
          <a:p>
            <a:pPr lvl="1"/>
            <a:r>
              <a:rPr lang="en-US" dirty="0" smtClean="0"/>
              <a:t>Bringing together existing ideas into new configurations;</a:t>
            </a:r>
          </a:p>
          <a:p>
            <a:pPr lvl="1"/>
            <a:r>
              <a:rPr lang="en-US" dirty="0" smtClean="0"/>
              <a:t>Developing new properties or possibilities for something that already exists; and</a:t>
            </a:r>
          </a:p>
          <a:p>
            <a:pPr lvl="1"/>
            <a:r>
              <a:rPr lang="en-US" dirty="0" smtClean="0"/>
              <a:t>Discovering or imagining something entirely new.</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19</a:t>
            </a:fld>
            <a:endParaRPr lang="en-US" dirty="0"/>
          </a:p>
        </p:txBody>
      </p:sp>
      <p:sp>
        <p:nvSpPr>
          <p:cNvPr id="4" name="Date Placeholder 3"/>
          <p:cNvSpPr>
            <a:spLocks noGrp="1"/>
          </p:cNvSpPr>
          <p:nvPr>
            <p:ph type="dt" sz="half" idx="16"/>
          </p:nvPr>
        </p:nvSpPr>
        <p:spPr/>
        <p:txBody>
          <a:bodyPr/>
          <a:lstStyle/>
          <a:p>
            <a:pPr>
              <a:defRPr/>
            </a:pPr>
            <a:fld id="{2C9A0FAE-F89F-408C-B6F6-404B0D84221A}" type="datetime1">
              <a:rPr lang="id-ID" smtClean="0"/>
              <a:t>10/02/2015</a:t>
            </a:fld>
            <a:endParaRPr lang="en-US" dirty="0"/>
          </a:p>
        </p:txBody>
      </p:sp>
      <p:sp>
        <p:nvSpPr>
          <p:cNvPr id="5" name="Title 4"/>
          <p:cNvSpPr>
            <a:spLocks noGrp="1"/>
          </p:cNvSpPr>
          <p:nvPr>
            <p:ph type="title"/>
          </p:nvPr>
        </p:nvSpPr>
        <p:spPr/>
        <p:txBody>
          <a:bodyPr/>
          <a:lstStyle/>
          <a:p>
            <a:r>
              <a:rPr lang="id-ID" dirty="0" smtClean="0"/>
              <a:t>Creative Thinking</a:t>
            </a:r>
            <a:endParaRPr lang="en-US" dirty="0"/>
          </a:p>
        </p:txBody>
      </p:sp>
      <p:sp>
        <p:nvSpPr>
          <p:cNvPr id="6" name="Text Placeholder 5"/>
          <p:cNvSpPr>
            <a:spLocks noGrp="1"/>
          </p:cNvSpPr>
          <p:nvPr>
            <p:ph type="body" sz="quarter" idx="17"/>
          </p:nvPr>
        </p:nvSpPr>
        <p:spPr/>
        <p:txBody>
          <a:bodyPr/>
          <a:lstStyle/>
          <a:p>
            <a:endParaRPr lang="en-US"/>
          </a:p>
        </p:txBody>
      </p:sp>
      <p:sp>
        <p:nvSpPr>
          <p:cNvPr id="7" name="Rectangle 6"/>
          <p:cNvSpPr/>
          <p:nvPr/>
        </p:nvSpPr>
        <p:spPr>
          <a:xfrm>
            <a:off x="389908" y="5750253"/>
            <a:ext cx="8025605" cy="523220"/>
          </a:xfrm>
          <a:prstGeom prst="rect">
            <a:avLst/>
          </a:prstGeom>
        </p:spPr>
        <p:txBody>
          <a:bodyPr wrap="square">
            <a:spAutoFit/>
          </a:bodyPr>
          <a:lstStyle/>
          <a:p>
            <a:r>
              <a:rPr lang="id-ID" sz="1400" i="1" dirty="0" smtClean="0"/>
              <a:t>Definitions adapted from John Dewey; Richard Paul and Lind Elder; Mihaly Csikszentmihalyi, and M.A. Rosenman and J. S. Gero.)</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Perhatikan gambar berikut:</a:t>
            </a:r>
            <a:endParaRPr lang="en-US" dirty="0"/>
          </a:p>
        </p:txBody>
      </p:sp>
      <p:sp>
        <p:nvSpPr>
          <p:cNvPr id="4" name="Date Placeholder 3"/>
          <p:cNvSpPr>
            <a:spLocks noGrp="1"/>
          </p:cNvSpPr>
          <p:nvPr>
            <p:ph type="dt" sz="half" idx="10"/>
          </p:nvPr>
        </p:nvSpPr>
        <p:spPr/>
        <p:txBody>
          <a:bodyPr/>
          <a:lstStyle/>
          <a:p>
            <a:fld id="{7C3E43A7-B9ED-4E7E-9EC5-AAF8619F6A7A}" type="datetime1">
              <a:rPr lang="id-ID" smtClean="0"/>
              <a:t>10/02/2015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2</a:t>
            </a:fld>
            <a:endParaRPr lang="en-US"/>
          </a:p>
        </p:txBody>
      </p:sp>
      <p:pic>
        <p:nvPicPr>
          <p:cNvPr id="6" name="Picture 6" descr="ensc_02"/>
          <p:cNvPicPr>
            <a:picLocks noGrp="1" noChangeAspect="1" noChangeArrowheads="1"/>
          </p:cNvPicPr>
          <p:nvPr>
            <p:ph idx="1"/>
          </p:nvPr>
        </p:nvPicPr>
        <p:blipFill>
          <a:blip r:embed="rId2" cstate="print"/>
          <a:srcRect/>
          <a:stretch>
            <a:fillRect/>
          </a:stretch>
        </p:blipFill>
        <p:spPr bwMode="auto">
          <a:xfrm>
            <a:off x="365125" y="1977654"/>
            <a:ext cx="2909703" cy="3290083"/>
          </a:xfrm>
          <a:prstGeom prst="rect">
            <a:avLst/>
          </a:prstGeom>
          <a:noFill/>
        </p:spPr>
      </p:pic>
      <p:pic>
        <p:nvPicPr>
          <p:cNvPr id="8" name="Picture 5" descr="woman"/>
          <p:cNvPicPr>
            <a:picLocks noChangeAspect="1" noChangeArrowheads="1"/>
          </p:cNvPicPr>
          <p:nvPr/>
        </p:nvPicPr>
        <p:blipFill>
          <a:blip r:embed="rId3" cstate="print"/>
          <a:srcRect/>
          <a:stretch>
            <a:fillRect/>
          </a:stretch>
        </p:blipFill>
        <p:spPr bwMode="auto">
          <a:xfrm>
            <a:off x="6252269" y="1977654"/>
            <a:ext cx="2785405" cy="3290083"/>
          </a:xfrm>
          <a:prstGeom prst="rect">
            <a:avLst/>
          </a:prstGeom>
          <a:noFill/>
        </p:spPr>
      </p:pic>
      <p:pic>
        <p:nvPicPr>
          <p:cNvPr id="43011" name="Picture 3"/>
          <p:cNvPicPr>
            <a:picLocks noChangeAspect="1" noChangeArrowheads="1"/>
          </p:cNvPicPr>
          <p:nvPr/>
        </p:nvPicPr>
        <p:blipFill>
          <a:blip r:embed="rId4"/>
          <a:srcRect/>
          <a:stretch>
            <a:fillRect/>
          </a:stretch>
        </p:blipFill>
        <p:spPr bwMode="auto">
          <a:xfrm>
            <a:off x="3483962" y="1977654"/>
            <a:ext cx="2640718" cy="329008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23"/>
          </p:nvPr>
        </p:nvSpPr>
        <p:spPr>
          <a:xfrm>
            <a:off x="374826" y="2349062"/>
            <a:ext cx="4035425" cy="3662801"/>
          </a:xfrm>
        </p:spPr>
        <p:txBody>
          <a:bodyPr/>
          <a:lstStyle/>
          <a:p>
            <a:pPr>
              <a:buFontTx/>
              <a:buChar char="•"/>
              <a:defRPr/>
            </a:pPr>
            <a:r>
              <a:rPr lang="id-ID" dirty="0" smtClean="0">
                <a:latin typeface="Aparajita" pitchFamily="34" charset="0"/>
                <a:cs typeface="Aparajita" pitchFamily="34" charset="0"/>
              </a:rPr>
              <a:t> </a:t>
            </a:r>
            <a:r>
              <a:rPr lang="id-ID" dirty="0" smtClean="0">
                <a:solidFill>
                  <a:srgbClr val="CC0066"/>
                </a:solidFill>
                <a:latin typeface="Aparajita" pitchFamily="34" charset="0"/>
                <a:cs typeface="Aparajita" pitchFamily="34" charset="0"/>
              </a:rPr>
              <a:t>Berpikir otak kiri (Kritis )</a:t>
            </a:r>
            <a:r>
              <a:rPr lang="id-ID" dirty="0" smtClean="0">
                <a:latin typeface="Aparajita" pitchFamily="34" charset="0"/>
                <a:cs typeface="Aparajita" pitchFamily="34" charset="0"/>
              </a:rPr>
              <a:t>--analitik, berseri, logis, objektif</a:t>
            </a:r>
          </a:p>
          <a:p>
            <a:pPr>
              <a:buFontTx/>
              <a:buChar char="•"/>
              <a:defRPr/>
            </a:pPr>
            <a:r>
              <a:rPr lang="id-ID" dirty="0" smtClean="0">
                <a:latin typeface="Aparajita" pitchFamily="34" charset="0"/>
                <a:cs typeface="Aparajita" pitchFamily="34" charset="0"/>
              </a:rPr>
              <a:t>ogis, nalar, membandingkan, mengurutkan, membentuk pola, induktif dan deduktif, peramalan, perencanaan, hipotesa </a:t>
            </a:r>
          </a:p>
          <a:p>
            <a:endParaRPr lang="id-ID" dirty="0"/>
          </a:p>
        </p:txBody>
      </p:sp>
      <p:sp>
        <p:nvSpPr>
          <p:cNvPr id="10" name="Content Placeholder 9"/>
          <p:cNvSpPr>
            <a:spLocks noGrp="1"/>
          </p:cNvSpPr>
          <p:nvPr>
            <p:ph sz="quarter" idx="24"/>
          </p:nvPr>
        </p:nvSpPr>
        <p:spPr>
          <a:xfrm>
            <a:off x="4738863" y="2349062"/>
            <a:ext cx="4035425" cy="3662801"/>
          </a:xfrm>
        </p:spPr>
        <p:txBody>
          <a:bodyPr/>
          <a:lstStyle/>
          <a:p>
            <a:pPr>
              <a:spcBef>
                <a:spcPct val="50000"/>
              </a:spcBef>
              <a:buFontTx/>
              <a:buChar char="•"/>
            </a:pPr>
            <a:r>
              <a:rPr lang="id-ID" dirty="0" smtClean="0">
                <a:latin typeface="Aparajita" pitchFamily="34" charset="0"/>
                <a:cs typeface="Aparajita" pitchFamily="34" charset="0"/>
              </a:rPr>
              <a:t> </a:t>
            </a:r>
            <a:r>
              <a:rPr lang="id-ID" dirty="0" smtClean="0">
                <a:solidFill>
                  <a:srgbClr val="009900"/>
                </a:solidFill>
                <a:latin typeface="Aparajita" pitchFamily="34" charset="0"/>
                <a:cs typeface="Aparajita" pitchFamily="34" charset="0"/>
              </a:rPr>
              <a:t>Berpikir otak kanan (kreatif )</a:t>
            </a:r>
            <a:r>
              <a:rPr lang="id-ID" dirty="0" smtClean="0">
                <a:latin typeface="Aparajita" pitchFamily="34" charset="0"/>
                <a:cs typeface="Aparajita" pitchFamily="34" charset="0"/>
              </a:rPr>
              <a:t>--global, paralel, emosional, subjektif</a:t>
            </a:r>
          </a:p>
          <a:p>
            <a:pPr>
              <a:spcBef>
                <a:spcPct val="50000"/>
              </a:spcBef>
              <a:buFontTx/>
              <a:buChar char="•"/>
            </a:pPr>
            <a:r>
              <a:rPr lang="id-ID" dirty="0" smtClean="0">
                <a:latin typeface="Aparajita" pitchFamily="34" charset="0"/>
                <a:cs typeface="Aparajita" pitchFamily="34" charset="0"/>
              </a:rPr>
              <a:t> Menciptakan sesuatu yang baru (orisinil),  fleksible, elaborasi, brainstorming, modifikasi, citra, asosiatif, metaforis,  ingin tahu,  mengungkapkan perbedaan </a:t>
            </a:r>
          </a:p>
          <a:p>
            <a:endParaRPr lang="id-ID" dirty="0"/>
          </a:p>
        </p:txBody>
      </p:sp>
      <p:sp>
        <p:nvSpPr>
          <p:cNvPr id="3" name="Slide Number Placeholder 2"/>
          <p:cNvSpPr>
            <a:spLocks noGrp="1"/>
          </p:cNvSpPr>
          <p:nvPr>
            <p:ph type="sldNum" sz="quarter" idx="25"/>
          </p:nvPr>
        </p:nvSpPr>
        <p:spPr/>
        <p:txBody>
          <a:bodyPr/>
          <a:lstStyle/>
          <a:p>
            <a:pPr>
              <a:defRPr/>
            </a:pPr>
            <a:fld id="{1F2884EB-C6E3-684C-A39B-0E652C4E0E60}" type="slidenum">
              <a:rPr lang="en-US" smtClean="0"/>
              <a:pPr>
                <a:defRPr/>
              </a:pPr>
              <a:t>20</a:t>
            </a:fld>
            <a:endParaRPr lang="en-US" dirty="0"/>
          </a:p>
        </p:txBody>
      </p:sp>
      <p:sp>
        <p:nvSpPr>
          <p:cNvPr id="4" name="Date Placeholder 3"/>
          <p:cNvSpPr>
            <a:spLocks noGrp="1"/>
          </p:cNvSpPr>
          <p:nvPr>
            <p:ph type="dt" sz="half" idx="26"/>
          </p:nvPr>
        </p:nvSpPr>
        <p:spPr/>
        <p:txBody>
          <a:bodyPr/>
          <a:lstStyle/>
          <a:p>
            <a:pPr>
              <a:defRPr/>
            </a:pPr>
            <a:fld id="{342C219D-ECDC-4C04-9F5C-95EBC6927D7B}" type="datetime1">
              <a:rPr lang="id-ID" smtClean="0"/>
              <a:t>10/02/2015</a:t>
            </a:fld>
            <a:endParaRPr lang="en-US" dirty="0"/>
          </a:p>
        </p:txBody>
      </p:sp>
      <p:sp>
        <p:nvSpPr>
          <p:cNvPr id="12" name="Title 11"/>
          <p:cNvSpPr>
            <a:spLocks noGrp="1"/>
          </p:cNvSpPr>
          <p:nvPr>
            <p:ph type="title"/>
          </p:nvPr>
        </p:nvSpPr>
        <p:spPr/>
        <p:txBody>
          <a:bodyPr/>
          <a:lstStyle/>
          <a:p>
            <a:r>
              <a:rPr lang="id-ID" dirty="0" smtClean="0">
                <a:latin typeface="Aparajita" pitchFamily="34" charset="0"/>
                <a:cs typeface="Aparajita" pitchFamily="34" charset="0"/>
              </a:rPr>
              <a:t>Klasifikasi Springer &amp; Deutsch’s (1993) tentang dominasi lateralisasi otak:</a:t>
            </a:r>
            <a:endParaRPr lang="id-ID" dirty="0"/>
          </a:p>
        </p:txBody>
      </p:sp>
      <p:sp>
        <p:nvSpPr>
          <p:cNvPr id="13" name="Text Placeholder 12"/>
          <p:cNvSpPr>
            <a:spLocks noGrp="1"/>
          </p:cNvSpPr>
          <p:nvPr>
            <p:ph type="body" sz="quarter" idx="17"/>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9490" y="285750"/>
            <a:ext cx="5058760" cy="694978"/>
          </a:xfrm>
        </p:spPr>
        <p:txBody>
          <a:bodyPr>
            <a:noAutofit/>
          </a:bodyPr>
          <a:lstStyle/>
          <a:p>
            <a:pPr eaLnBrk="1" hangingPunct="1"/>
            <a:r>
              <a:rPr lang="id-ID" sz="3200" b="1" dirty="0" smtClean="0">
                <a:solidFill>
                  <a:schemeClr val="bg1"/>
                </a:solidFill>
                <a:latin typeface="Aparajita" pitchFamily="34" charset="0"/>
                <a:cs typeface="Aparajita" pitchFamily="34" charset="0"/>
              </a:rPr>
              <a:t>Jembatan Berpikir Kritis-Berpikir Kreatif</a:t>
            </a:r>
            <a:endParaRPr lang="id-ID" sz="3200" b="1" dirty="0" smtClean="0">
              <a:solidFill>
                <a:schemeClr val="bg1"/>
              </a:solidFill>
              <a:latin typeface="Aparajita" pitchFamily="34" charset="0"/>
              <a:cs typeface="Aparajita" pitchFamily="34" charset="0"/>
            </a:endParaRPr>
          </a:p>
        </p:txBody>
      </p:sp>
      <p:pic>
        <p:nvPicPr>
          <p:cNvPr id="28675" name="Picture 2" descr="http://www.polyu.edu.hk/sao/pdp/html/titerope.gif"/>
          <p:cNvPicPr>
            <a:picLocks noChangeAspect="1" noChangeArrowheads="1"/>
          </p:cNvPicPr>
          <p:nvPr/>
        </p:nvPicPr>
        <p:blipFill>
          <a:blip r:embed="rId3"/>
          <a:srcRect/>
          <a:stretch>
            <a:fillRect/>
          </a:stretch>
        </p:blipFill>
        <p:spPr bwMode="auto">
          <a:xfrm>
            <a:off x="2643188" y="1785938"/>
            <a:ext cx="4762500" cy="3752850"/>
          </a:xfrm>
          <a:prstGeom prst="rect">
            <a:avLst/>
          </a:prstGeom>
          <a:noFill/>
          <a:ln w="9525">
            <a:noFill/>
            <a:miter lim="800000"/>
            <a:headEnd/>
            <a:tailEnd/>
          </a:ln>
        </p:spPr>
      </p:pic>
      <p:sp>
        <p:nvSpPr>
          <p:cNvPr id="4" name="Text Box 3"/>
          <p:cNvSpPr txBox="1">
            <a:spLocks noChangeArrowheads="1"/>
          </p:cNvSpPr>
          <p:nvPr/>
        </p:nvSpPr>
        <p:spPr bwMode="auto">
          <a:xfrm>
            <a:off x="179512" y="2214563"/>
            <a:ext cx="3106613" cy="1569660"/>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id-ID" sz="2400" b="1" dirty="0" smtClean="0">
                <a:latin typeface="Calibri" pitchFamily="34" charset="0"/>
              </a:rPr>
              <a:t>Berpikir kritis</a:t>
            </a:r>
          </a:p>
          <a:p>
            <a:pPr lvl="1">
              <a:buFont typeface="Arial" pitchFamily="34" charset="0"/>
              <a:buChar char="•"/>
              <a:defRPr/>
            </a:pPr>
            <a:r>
              <a:rPr lang="id-ID" sz="2400" dirty="0" smtClean="0">
                <a:latin typeface="Calibri" pitchFamily="34" charset="0"/>
              </a:rPr>
              <a:t>Evaluasi apa yg sdh ada ! Dapat dimanfaatkan ? </a:t>
            </a:r>
            <a:endParaRPr lang="id-ID" sz="2400" dirty="0">
              <a:latin typeface="Calibri" pitchFamily="34" charset="0"/>
            </a:endParaRPr>
          </a:p>
        </p:txBody>
      </p:sp>
      <p:sp>
        <p:nvSpPr>
          <p:cNvPr id="5" name="Text Box 3"/>
          <p:cNvSpPr txBox="1">
            <a:spLocks noChangeArrowheads="1"/>
          </p:cNvSpPr>
          <p:nvPr/>
        </p:nvSpPr>
        <p:spPr bwMode="auto">
          <a:xfrm>
            <a:off x="6067651" y="1268760"/>
            <a:ext cx="2880394" cy="1569660"/>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id-ID" sz="2400" b="1" dirty="0" smtClean="0">
                <a:solidFill>
                  <a:srgbClr val="000000"/>
                </a:solidFill>
                <a:latin typeface="Calibri" pitchFamily="32" charset="0"/>
                <a:cs typeface="Arial" charset="0"/>
              </a:rPr>
              <a:t>Berpikir kreatif</a:t>
            </a:r>
          </a:p>
          <a:p>
            <a:pPr marL="236538" lvl="1" indent="-236538">
              <a:buFont typeface="Arial" charset="0"/>
              <a:buChar char="•"/>
            </a:pPr>
            <a:r>
              <a:rPr lang="id-ID" sz="2400" dirty="0" smtClean="0">
                <a:solidFill>
                  <a:srgbClr val="000000"/>
                </a:solidFill>
                <a:latin typeface="Calibri" pitchFamily="32" charset="0"/>
                <a:cs typeface="Arial" charset="0"/>
              </a:rPr>
              <a:t> Sintesis→ apakah ada sesuatu diluar yang sudah biasa </a:t>
            </a:r>
            <a:endParaRPr lang="id-ID" sz="2000" dirty="0">
              <a:solidFill>
                <a:srgbClr val="000000"/>
              </a:solidFill>
              <a:latin typeface="Calibri" pitchFamily="32" charset="0"/>
              <a:cs typeface="Arial" charset="0"/>
            </a:endParaRPr>
          </a:p>
        </p:txBody>
      </p:sp>
      <p:sp>
        <p:nvSpPr>
          <p:cNvPr id="9" name="Text Box 3"/>
          <p:cNvSpPr txBox="1">
            <a:spLocks noChangeArrowheads="1"/>
          </p:cNvSpPr>
          <p:nvPr/>
        </p:nvSpPr>
        <p:spPr bwMode="auto">
          <a:xfrm>
            <a:off x="482948" y="4753958"/>
            <a:ext cx="4320480" cy="1569660"/>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58738" lvl="1"/>
            <a:r>
              <a:rPr lang="id-ID" sz="2400" b="1" dirty="0" smtClean="0">
                <a:solidFill>
                  <a:srgbClr val="000000"/>
                </a:solidFill>
                <a:latin typeface="Calibri" pitchFamily="32" charset="0"/>
                <a:cs typeface="Arial" charset="0"/>
              </a:rPr>
              <a:t>Proses terlibat </a:t>
            </a:r>
          </a:p>
          <a:p>
            <a:pPr marL="58738" lvl="1">
              <a:buFont typeface="Arial" charset="0"/>
              <a:buChar char="•"/>
            </a:pPr>
            <a:r>
              <a:rPr lang="id-ID" sz="2400" b="1" dirty="0" smtClean="0">
                <a:solidFill>
                  <a:srgbClr val="000000"/>
                </a:solidFill>
                <a:latin typeface="Calibri" pitchFamily="32" charset="0"/>
                <a:cs typeface="Arial" charset="0"/>
              </a:rPr>
              <a:t>Analisis	; Penerapan</a:t>
            </a:r>
          </a:p>
          <a:p>
            <a:pPr marL="58738" lvl="1">
              <a:buFont typeface="Arial" charset="0"/>
              <a:buChar char="•"/>
            </a:pPr>
            <a:r>
              <a:rPr lang="id-ID" sz="2400" b="1" dirty="0" smtClean="0">
                <a:solidFill>
                  <a:srgbClr val="000000"/>
                </a:solidFill>
                <a:latin typeface="Calibri" pitchFamily="32" charset="0"/>
                <a:cs typeface="Arial" charset="0"/>
              </a:rPr>
              <a:t>Pemahaman	; Pengetahuan </a:t>
            </a:r>
          </a:p>
          <a:p>
            <a:pPr marL="58738" lvl="1">
              <a:buFont typeface="Arial" charset="0"/>
              <a:buChar char="•"/>
            </a:pPr>
            <a:r>
              <a:rPr lang="id-ID" sz="2400" b="1" dirty="0" smtClean="0">
                <a:solidFill>
                  <a:srgbClr val="000000"/>
                </a:solidFill>
                <a:latin typeface="Calibri" pitchFamily="32" charset="0"/>
                <a:cs typeface="Arial" charset="0"/>
              </a:rPr>
              <a:t>Sikap peduli</a:t>
            </a:r>
            <a:endParaRPr lang="id-ID" sz="2400" b="1" dirty="0">
              <a:solidFill>
                <a:srgbClr val="000000"/>
              </a:solidFill>
              <a:latin typeface="Calibri" pitchFamily="32" charset="0"/>
              <a:cs typeface="Arial" charset="0"/>
            </a:endParaRPr>
          </a:p>
        </p:txBody>
      </p:sp>
      <p:sp>
        <p:nvSpPr>
          <p:cNvPr id="3" name="Slide Number Placeholder 2"/>
          <p:cNvSpPr>
            <a:spLocks noGrp="1"/>
          </p:cNvSpPr>
          <p:nvPr>
            <p:ph type="sldNum" sz="quarter" idx="12"/>
          </p:nvPr>
        </p:nvSpPr>
        <p:spPr/>
        <p:txBody>
          <a:bodyPr/>
          <a:lstStyle/>
          <a:p>
            <a:fld id="{79030F28-2F1D-48D7-AACB-4DE8FCEEEB21}" type="slidenum">
              <a:rPr lang="id-ID" smtClean="0"/>
              <a:pPr/>
              <a:t>21</a:t>
            </a:fld>
            <a:endParaRPr lang="id-ID"/>
          </a:p>
        </p:txBody>
      </p:sp>
      <p:sp>
        <p:nvSpPr>
          <p:cNvPr id="10" name="Date Placeholder 9"/>
          <p:cNvSpPr>
            <a:spLocks noGrp="1"/>
          </p:cNvSpPr>
          <p:nvPr>
            <p:ph type="dt" sz="half" idx="10"/>
          </p:nvPr>
        </p:nvSpPr>
        <p:spPr/>
        <p:txBody>
          <a:bodyPr/>
          <a:lstStyle/>
          <a:p>
            <a:fld id="{EA6C6BF8-A59E-49B4-9172-C600C68EC49E}" type="datetime1">
              <a:rPr lang="id-ID" smtClean="0"/>
              <a:t>10/02/2015</a:t>
            </a:fld>
            <a:endParaRPr lang="id-ID"/>
          </a:p>
        </p:txBody>
      </p:sp>
    </p:spTree>
    <p:extLst>
      <p:ext uri="{BB962C8B-B14F-4D97-AF65-F5344CB8AC3E}">
        <p14:creationId xmlns:p14="http://schemas.microsoft.com/office/powerpoint/2010/main" xmlns="" val="146346818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70000" lnSpcReduction="20000"/>
          </a:bodyPr>
          <a:lstStyle/>
          <a:p>
            <a:r>
              <a:rPr lang="en-US" dirty="0" smtClean="0"/>
              <a:t>Critical </a:t>
            </a:r>
            <a:r>
              <a:rPr lang="en-US" dirty="0" smtClean="0"/>
              <a:t>thinking</a:t>
            </a:r>
            <a:r>
              <a:rPr lang="en-US" b="1" dirty="0" smtClean="0"/>
              <a:t> is not a matter of accumulating information.</a:t>
            </a:r>
            <a:r>
              <a:rPr lang="en-US" dirty="0" smtClean="0"/>
              <a:t> </a:t>
            </a:r>
            <a:r>
              <a:rPr lang="id-ID" dirty="0" smtClean="0"/>
              <a:t> </a:t>
            </a:r>
            <a:r>
              <a:rPr lang="en-US" dirty="0" smtClean="0"/>
              <a:t>A </a:t>
            </a:r>
            <a:r>
              <a:rPr lang="en-US" dirty="0" smtClean="0"/>
              <a:t>person with a good memory and who knows a lot of facts is not necessarily good at critical thinking. </a:t>
            </a:r>
            <a:endParaRPr lang="id-ID" dirty="0" smtClean="0"/>
          </a:p>
          <a:p>
            <a:r>
              <a:rPr lang="en-US" dirty="0" smtClean="0"/>
              <a:t>A </a:t>
            </a:r>
            <a:r>
              <a:rPr lang="en-US" dirty="0" smtClean="0"/>
              <a:t>critical thinker is able to deduce consequences from what he knows, and he knows how to make use of information to solve problems, and to seek relevant sources of information to inform himself</a:t>
            </a:r>
            <a:r>
              <a:rPr lang="en-US" dirty="0" smtClean="0"/>
              <a:t>.</a:t>
            </a:r>
            <a:endParaRPr lang="id-ID" dirty="0" smtClean="0"/>
          </a:p>
          <a:p>
            <a:r>
              <a:rPr lang="en-US" dirty="0" smtClean="0"/>
              <a:t>Critical thinking should not be confused with being argumentative or being critical of other people. Although critical thinking skills can be used in exposing fallacies and bad reasoning, critical thinking can also play an important role in cooperative reasoning and constructive tasks. </a:t>
            </a:r>
            <a:endParaRPr lang="id-ID" dirty="0" smtClean="0"/>
          </a:p>
          <a:p>
            <a:r>
              <a:rPr lang="en-US" dirty="0" smtClean="0"/>
              <a:t>Critical </a:t>
            </a:r>
            <a:r>
              <a:rPr lang="en-US" dirty="0" smtClean="0"/>
              <a:t>thinking can help us </a:t>
            </a:r>
            <a:r>
              <a:rPr lang="en-US" b="1" dirty="0" smtClean="0"/>
              <a:t>acquire knowledge, improve our theories, and strengthen arguments.</a:t>
            </a:r>
            <a:r>
              <a:rPr lang="en-US" dirty="0" smtClean="0"/>
              <a:t> We can use critical thinking to enhance work processes and improve social institutions</a:t>
            </a:r>
            <a:endParaRPr lang="id-ID" dirty="0" smtClean="0"/>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22</a:t>
            </a:fld>
            <a:endParaRPr lang="en-US" dirty="0"/>
          </a:p>
        </p:txBody>
      </p:sp>
      <p:sp>
        <p:nvSpPr>
          <p:cNvPr id="4" name="Date Placeholder 3"/>
          <p:cNvSpPr>
            <a:spLocks noGrp="1"/>
          </p:cNvSpPr>
          <p:nvPr>
            <p:ph type="dt" sz="half" idx="16"/>
          </p:nvPr>
        </p:nvSpPr>
        <p:spPr/>
        <p:txBody>
          <a:bodyPr/>
          <a:lstStyle/>
          <a:p>
            <a:pPr>
              <a:defRPr/>
            </a:pPr>
            <a:fld id="{B48A7BAC-6475-4EEF-A3A1-3D9D112A92D3}" type="datetime1">
              <a:rPr lang="id-ID" smtClean="0"/>
              <a:t>10/02/2015</a:t>
            </a:fld>
            <a:endParaRPr lang="en-US" dirty="0"/>
          </a:p>
        </p:txBody>
      </p:sp>
      <p:sp>
        <p:nvSpPr>
          <p:cNvPr id="5" name="Title 4"/>
          <p:cNvSpPr>
            <a:spLocks noGrp="1"/>
          </p:cNvSpPr>
          <p:nvPr>
            <p:ph type="title"/>
          </p:nvPr>
        </p:nvSpPr>
        <p:spPr/>
        <p:txBody>
          <a:bodyPr/>
          <a:lstStyle/>
          <a:p>
            <a:r>
              <a:rPr lang="id-ID" dirty="0" smtClean="0"/>
              <a:t>Persepsi lain</a:t>
            </a:r>
            <a:endParaRPr lang="en-US" dirty="0"/>
          </a:p>
        </p:txBody>
      </p:sp>
      <p:sp>
        <p:nvSpPr>
          <p:cNvPr id="6" name="Text Placeholder 5"/>
          <p:cNvSpPr>
            <a:spLocks noGrp="1"/>
          </p:cNvSpPr>
          <p:nvPr>
            <p:ph type="body" sz="quarter" idx="17"/>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365760" y="2009550"/>
            <a:ext cx="5357123" cy="4025490"/>
          </a:xfrm>
        </p:spPr>
        <p:txBody>
          <a:bodyPr>
            <a:normAutofit fontScale="92500"/>
          </a:bodyPr>
          <a:lstStyle/>
          <a:p>
            <a:r>
              <a:rPr lang="id-ID" dirty="0" smtClean="0"/>
              <a:t>Proses </a:t>
            </a:r>
            <a:r>
              <a:rPr lang="id-ID" b="1" dirty="0" smtClean="0"/>
              <a:t>intelektual</a:t>
            </a:r>
            <a:r>
              <a:rPr lang="id-ID" dirty="0" smtClean="0"/>
              <a:t> dengan melakukan pembuatan konsep, penerapan, melakukan sintesis dan atau mengevaluasi informasi yang diperoleh dari observasi, pengalaman, refleksi,pemikiran, atau komunikasi sebagai dasar untuk meyakini dan melakukan suatu tindakan. </a:t>
            </a:r>
          </a:p>
          <a:p>
            <a:pPr lvl="1"/>
            <a:r>
              <a:rPr lang="id-ID" b="1" dirty="0" smtClean="0"/>
              <a:t>(Michael Seriven dan Richard Paul)</a:t>
            </a:r>
          </a:p>
        </p:txBody>
      </p:sp>
      <p:sp>
        <p:nvSpPr>
          <p:cNvPr id="4" name="Slide Number Placeholder 3"/>
          <p:cNvSpPr>
            <a:spLocks noGrp="1"/>
          </p:cNvSpPr>
          <p:nvPr>
            <p:ph type="sldNum" sz="quarter" idx="15"/>
          </p:nvPr>
        </p:nvSpPr>
        <p:spPr/>
        <p:txBody>
          <a:bodyPr/>
          <a:lstStyle/>
          <a:p>
            <a:fld id="{79030F28-2F1D-48D7-AACB-4DE8FCEEEB21}" type="slidenum">
              <a:rPr lang="id-ID" smtClean="0"/>
              <a:pPr/>
              <a:t>23</a:t>
            </a:fld>
            <a:endParaRPr lang="id-ID"/>
          </a:p>
        </p:txBody>
      </p:sp>
      <p:sp>
        <p:nvSpPr>
          <p:cNvPr id="3" name="Date Placeholder 2"/>
          <p:cNvSpPr>
            <a:spLocks noGrp="1"/>
          </p:cNvSpPr>
          <p:nvPr>
            <p:ph type="dt" sz="half" idx="16"/>
          </p:nvPr>
        </p:nvSpPr>
        <p:spPr/>
        <p:txBody>
          <a:bodyPr/>
          <a:lstStyle/>
          <a:p>
            <a:fld id="{90A55F08-1FD6-44C4-8CDA-DF79A87FD6D8}" type="datetime1">
              <a:rPr lang="id-ID" smtClean="0"/>
              <a:t>10/02/2015</a:t>
            </a:fld>
            <a:endParaRPr lang="id-ID"/>
          </a:p>
        </p:txBody>
      </p:sp>
      <p:sp>
        <p:nvSpPr>
          <p:cNvPr id="5" name="Title 4"/>
          <p:cNvSpPr>
            <a:spLocks noGrp="1"/>
          </p:cNvSpPr>
          <p:nvPr>
            <p:ph type="title"/>
          </p:nvPr>
        </p:nvSpPr>
        <p:spPr>
          <a:xfrm>
            <a:off x="365125" y="1336417"/>
            <a:ext cx="5357758" cy="641239"/>
          </a:xfrm>
        </p:spPr>
        <p:txBody>
          <a:bodyPr/>
          <a:lstStyle/>
          <a:p>
            <a:r>
              <a:rPr lang="id-ID" dirty="0" smtClean="0"/>
              <a:t>Pandangan lain?</a:t>
            </a:r>
            <a:endParaRPr lang="en-US" dirty="0"/>
          </a:p>
        </p:txBody>
      </p:sp>
      <p:sp>
        <p:nvSpPr>
          <p:cNvPr id="7" name="Text Placeholder 6"/>
          <p:cNvSpPr>
            <a:spLocks noGrp="1"/>
          </p:cNvSpPr>
          <p:nvPr>
            <p:ph type="body" sz="quarter" idx="17"/>
          </p:nvPr>
        </p:nvSpPr>
        <p:spPr/>
        <p:txBody>
          <a:bodyPr/>
          <a:lstStyle/>
          <a:p>
            <a:endParaRPr lang="en-US"/>
          </a:p>
        </p:txBody>
      </p:sp>
      <p:pic>
        <p:nvPicPr>
          <p:cNvPr id="8" name="Picture 4" descr="06_karikatur_gdp"/>
          <p:cNvPicPr>
            <a:picLocks noChangeAspect="1" noChangeArrowheads="1"/>
          </p:cNvPicPr>
          <p:nvPr/>
        </p:nvPicPr>
        <p:blipFill>
          <a:blip r:embed="rId2" cstate="print"/>
          <a:srcRect/>
          <a:stretch>
            <a:fillRect/>
          </a:stretch>
        </p:blipFill>
        <p:spPr bwMode="auto">
          <a:xfrm>
            <a:off x="5722883" y="1478311"/>
            <a:ext cx="3294037" cy="4694238"/>
          </a:xfrm>
          <a:prstGeom prst="rect">
            <a:avLst/>
          </a:prstGeom>
          <a:noFill/>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F2884EB-C6E3-684C-A39B-0E652C4E0E60}" type="slidenum">
              <a:rPr lang="en-US" smtClean="0"/>
              <a:pPr>
                <a:defRPr/>
              </a:pPr>
              <a:t>24</a:t>
            </a:fld>
            <a:endParaRPr lang="en-US" dirty="0"/>
          </a:p>
        </p:txBody>
      </p:sp>
      <p:sp>
        <p:nvSpPr>
          <p:cNvPr id="4" name="Date Placeholder 3"/>
          <p:cNvSpPr>
            <a:spLocks noGrp="1"/>
          </p:cNvSpPr>
          <p:nvPr>
            <p:ph type="dt" sz="half" idx="11"/>
          </p:nvPr>
        </p:nvSpPr>
        <p:spPr/>
        <p:txBody>
          <a:bodyPr/>
          <a:lstStyle/>
          <a:p>
            <a:pPr>
              <a:defRPr/>
            </a:pPr>
            <a:fld id="{A32780D3-1350-4DC1-9E2A-28A66C74A39C}" type="datetime1">
              <a:rPr lang="id-ID" smtClean="0"/>
              <a:t>10/02/2015</a:t>
            </a:fld>
            <a:endParaRPr lang="en-US" dirty="0"/>
          </a:p>
        </p:txBody>
      </p:sp>
      <p:sp>
        <p:nvSpPr>
          <p:cNvPr id="5" name="Title 4"/>
          <p:cNvSpPr>
            <a:spLocks noGrp="1"/>
          </p:cNvSpPr>
          <p:nvPr>
            <p:ph type="title"/>
          </p:nvPr>
        </p:nvSpPr>
        <p:spPr>
          <a:xfrm>
            <a:off x="365125" y="1336417"/>
            <a:ext cx="8326438" cy="3204052"/>
          </a:xfrm>
        </p:spPr>
        <p:txBody>
          <a:bodyPr/>
          <a:lstStyle/>
          <a:p>
            <a:r>
              <a:rPr lang="id-ID" dirty="0" smtClean="0"/>
              <a:t>Big Question: </a:t>
            </a:r>
            <a:br>
              <a:rPr lang="id-ID" dirty="0" smtClean="0"/>
            </a:br>
            <a:r>
              <a:rPr lang="id-ID" dirty="0" smtClean="0"/>
              <a:t>What is the Purpose of Critical Thinking?</a:t>
            </a:r>
            <a:br>
              <a:rPr lang="id-ID" dirty="0" smtClean="0"/>
            </a:br>
            <a:r>
              <a:rPr lang="id-ID" dirty="0" smtClean="0"/>
              <a:t>Why we need Critical Thinking?</a:t>
            </a:r>
            <a:endParaRPr lang="en-US" dirty="0"/>
          </a:p>
        </p:txBody>
      </p:sp>
      <p:sp>
        <p:nvSpPr>
          <p:cNvPr id="7" name="Text Placeholder 6"/>
          <p:cNvSpPr>
            <a:spLocks noGrp="1"/>
          </p:cNvSpPr>
          <p:nvPr>
            <p:ph type="body" sz="quarter" idx="17"/>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62500" lnSpcReduction="20000"/>
          </a:bodyPr>
          <a:lstStyle/>
          <a:p>
            <a:pPr>
              <a:lnSpc>
                <a:spcPct val="120000"/>
              </a:lnSpc>
            </a:pPr>
            <a:r>
              <a:rPr lang="id-ID" b="1" dirty="0" smtClean="0"/>
              <a:t>Interpretasi</a:t>
            </a:r>
            <a:r>
              <a:rPr lang="id-ID" dirty="0" smtClean="0"/>
              <a:t> adalah kemampuan untuk memahami dan menjelaskan pengertian dari situasi, pengalaman, kejadian, data, keputusn, konvensi, kepercayaan, aturan, prosedur dan kriteria.</a:t>
            </a:r>
          </a:p>
          <a:p>
            <a:pPr>
              <a:lnSpc>
                <a:spcPct val="120000"/>
              </a:lnSpc>
            </a:pPr>
            <a:r>
              <a:rPr lang="id-ID" b="1" dirty="0" smtClean="0"/>
              <a:t>Analisis</a:t>
            </a:r>
            <a:r>
              <a:rPr lang="id-ID" dirty="0" smtClean="0"/>
              <a:t> adalah mengidentifikasi hubungan dari beberapa pernyataan pertanyaan, konsep, deskripsi, dan berbagai model yang dipergunakan untuk merefleksikan pemikiran, pandangan, kepercayaan, keputusan, alasan, informasi dan opini. Mengevaluasi ide dan pendapat orang lain, mendeteksi argumen dan menganalisis argumen merupakan bagian dari analisis.</a:t>
            </a:r>
          </a:p>
          <a:p>
            <a:pPr>
              <a:lnSpc>
                <a:spcPct val="120000"/>
              </a:lnSpc>
            </a:pPr>
            <a:r>
              <a:rPr lang="id-ID" b="1" dirty="0" smtClean="0"/>
              <a:t>Evaluasi</a:t>
            </a:r>
            <a:r>
              <a:rPr lang="id-ID" dirty="0" smtClean="0"/>
              <a:t> adalah kemampuan untuk menguji kebenaran pernyataan yang digunakan untuk menyampaikan pemikiran, persepsi, pandangan, keputusan, alasan, serta opini. Evaluasi juga merupakan kemampuan untuk menguji hubungan berbagai pernyataan, deskripsi, pertanyaan, dan bentuk lain yang dipakai dalam merefleksikan pemikiran.</a:t>
            </a:r>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25</a:t>
            </a:fld>
            <a:endParaRPr lang="en-US" dirty="0"/>
          </a:p>
        </p:txBody>
      </p:sp>
      <p:sp>
        <p:nvSpPr>
          <p:cNvPr id="4" name="Date Placeholder 3"/>
          <p:cNvSpPr>
            <a:spLocks noGrp="1"/>
          </p:cNvSpPr>
          <p:nvPr>
            <p:ph type="dt" sz="half" idx="16"/>
          </p:nvPr>
        </p:nvSpPr>
        <p:spPr/>
        <p:txBody>
          <a:bodyPr/>
          <a:lstStyle/>
          <a:p>
            <a:pPr>
              <a:defRPr/>
            </a:pPr>
            <a:fld id="{31892D55-0BD2-4422-A3C2-4DE3D3B39099}" type="datetime1">
              <a:rPr lang="id-ID" smtClean="0"/>
              <a:t>10/02/2015</a:t>
            </a:fld>
            <a:endParaRPr lang="en-US" dirty="0"/>
          </a:p>
        </p:txBody>
      </p:sp>
      <p:sp>
        <p:nvSpPr>
          <p:cNvPr id="5" name="Title 4"/>
          <p:cNvSpPr>
            <a:spLocks noGrp="1"/>
          </p:cNvSpPr>
          <p:nvPr>
            <p:ph type="title"/>
          </p:nvPr>
        </p:nvSpPr>
        <p:spPr/>
        <p:txBody>
          <a:bodyPr/>
          <a:lstStyle/>
          <a:p>
            <a:r>
              <a:rPr lang="id-ID" dirty="0" smtClean="0"/>
              <a:t>Aktivitas dalam Berpikir Kritis [1]</a:t>
            </a:r>
            <a:endParaRPr lang="en-US" dirty="0"/>
          </a:p>
        </p:txBody>
      </p:sp>
      <p:sp>
        <p:nvSpPr>
          <p:cNvPr id="6" name="Text Placeholder 5"/>
          <p:cNvSpPr>
            <a:spLocks noGrp="1"/>
          </p:cNvSpPr>
          <p:nvPr>
            <p:ph type="body" sz="quarter" idx="17"/>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62500" lnSpcReduction="20000"/>
          </a:bodyPr>
          <a:lstStyle/>
          <a:p>
            <a:pPr>
              <a:lnSpc>
                <a:spcPct val="120000"/>
              </a:lnSpc>
            </a:pPr>
            <a:r>
              <a:rPr lang="id-ID" b="1" dirty="0" smtClean="0"/>
              <a:t>Inferensi</a:t>
            </a:r>
            <a:r>
              <a:rPr lang="id-ID" dirty="0" smtClean="0"/>
              <a:t> adalah kemampuan untuk mengidentifikasi dan memilih elem yang dibutuhkan untuk menyusun simpulan yang memiliki alasan, untuk menduka dan menegakkan diagnosis, untuk mempertimbangkan informasi apa sajakan yang dibutuhkan dan untuk memutuskan konsekuensi yang harus diambil dari data, informasi, pernyataan, kejadian, prinsip, opini, konsep dan lainsebagainya.</a:t>
            </a:r>
          </a:p>
          <a:p>
            <a:pPr>
              <a:lnSpc>
                <a:spcPct val="120000"/>
              </a:lnSpc>
            </a:pPr>
            <a:r>
              <a:rPr lang="id-ID" b="1" dirty="0" smtClean="0"/>
              <a:t>Communication</a:t>
            </a:r>
            <a:r>
              <a:rPr lang="id-ID" dirty="0" smtClean="0"/>
              <a:t> (Kemampuan menjelaskan) adalah kemampuan menyatakan hasil pemikiran,penjelaskan alasan berdasarkan pertimbangan bukti, konsep metodologi, kriteriologi dan konteks. Termasuk dalam ketrampilan ini adalah kemampuan menyampaikan hasil, menjelaskan prosedur, dan mempresentasikanargumen.</a:t>
            </a:r>
          </a:p>
          <a:p>
            <a:pPr>
              <a:lnSpc>
                <a:spcPct val="120000"/>
              </a:lnSpc>
            </a:pPr>
            <a:r>
              <a:rPr lang="id-ID" b="1" dirty="0" smtClean="0"/>
              <a:t>Self regulation</a:t>
            </a:r>
            <a:r>
              <a:rPr lang="id-ID" dirty="0" smtClean="0"/>
              <a:t> adalah kemampuan seseorang untuk mengatur sendiri dalamberpikir. Dengan kemampuan ini seseorang akan selalu memeriksa ulang hasil berpikirnya untuk kemudian diperbaiki sehingga menghasilkan keputusan yang lebih baik.</a:t>
            </a:r>
          </a:p>
          <a:p>
            <a:pPr>
              <a:lnSpc>
                <a:spcPct val="120000"/>
              </a:lnSpc>
            </a:pPr>
            <a:endParaRPr lang="id-ID" sz="1800"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26</a:t>
            </a:fld>
            <a:endParaRPr lang="en-US" dirty="0"/>
          </a:p>
        </p:txBody>
      </p:sp>
      <p:sp>
        <p:nvSpPr>
          <p:cNvPr id="4" name="Date Placeholder 3"/>
          <p:cNvSpPr>
            <a:spLocks noGrp="1"/>
          </p:cNvSpPr>
          <p:nvPr>
            <p:ph type="dt" sz="half" idx="16"/>
          </p:nvPr>
        </p:nvSpPr>
        <p:spPr/>
        <p:txBody>
          <a:bodyPr/>
          <a:lstStyle/>
          <a:p>
            <a:pPr>
              <a:defRPr/>
            </a:pPr>
            <a:fld id="{4D4C13BD-5EE8-464E-9CC6-3F956E621542}" type="datetime1">
              <a:rPr lang="id-ID" smtClean="0"/>
              <a:t>10/02/2015</a:t>
            </a:fld>
            <a:endParaRPr lang="en-US" dirty="0"/>
          </a:p>
        </p:txBody>
      </p:sp>
      <p:sp>
        <p:nvSpPr>
          <p:cNvPr id="5" name="Title 4"/>
          <p:cNvSpPr>
            <a:spLocks noGrp="1"/>
          </p:cNvSpPr>
          <p:nvPr>
            <p:ph type="title"/>
          </p:nvPr>
        </p:nvSpPr>
        <p:spPr/>
        <p:txBody>
          <a:bodyPr/>
          <a:lstStyle/>
          <a:p>
            <a:r>
              <a:rPr lang="id-ID" dirty="0" smtClean="0"/>
              <a:t>Aktivitas dalam Berpikir Kritis [2]</a:t>
            </a:r>
            <a:endParaRPr lang="en-US" dirty="0"/>
          </a:p>
        </p:txBody>
      </p:sp>
      <p:sp>
        <p:nvSpPr>
          <p:cNvPr id="6" name="Text Placeholder 5"/>
          <p:cNvSpPr>
            <a:spLocks noGrp="1"/>
          </p:cNvSpPr>
          <p:nvPr>
            <p:ph type="body" sz="quarter" idx="17"/>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70000" lnSpcReduction="20000"/>
          </a:bodyPr>
          <a:lstStyle/>
          <a:p>
            <a:pPr marL="342900" indent="-342900">
              <a:lnSpc>
                <a:spcPct val="120000"/>
              </a:lnSpc>
              <a:buFontTx/>
              <a:buAutoNum type="arabicPeriod"/>
            </a:pPr>
            <a:r>
              <a:rPr lang="id-ID" dirty="0" smtClean="0"/>
              <a:t>Buatlah daftar pendapat dan kumpulkan argumentasi yang mendukung setiap pendapat tersebut. </a:t>
            </a:r>
          </a:p>
          <a:p>
            <a:pPr marL="342900" indent="-342900">
              <a:lnSpc>
                <a:spcPct val="120000"/>
              </a:lnSpc>
              <a:buFontTx/>
              <a:buAutoNum type="arabicPeriod"/>
            </a:pPr>
            <a:r>
              <a:rPr lang="id-ID" dirty="0" smtClean="0"/>
              <a:t>Pecahkan argumentasi yang anda dapatkan pada langkah pertama menjadi kalimat-kalimat pendukungnya dan carilah implikasi dari kalimat-kalimat ini. </a:t>
            </a:r>
          </a:p>
          <a:p>
            <a:pPr marL="342900" indent="-342900">
              <a:lnSpc>
                <a:spcPct val="120000"/>
              </a:lnSpc>
              <a:buFontTx/>
              <a:buAutoNum type="arabicPeriod"/>
            </a:pPr>
            <a:r>
              <a:rPr lang="id-ID" dirty="0" smtClean="0"/>
              <a:t>Carilah kontradiksi pada kalimat-kalimat dan implikasinya yang anda dapatkan </a:t>
            </a:r>
          </a:p>
          <a:p>
            <a:pPr marL="342900" indent="-342900">
              <a:lnSpc>
                <a:spcPct val="120000"/>
              </a:lnSpc>
              <a:buFontTx/>
              <a:buAutoNum type="arabicPeriod"/>
            </a:pPr>
            <a:r>
              <a:rPr lang="id-ID" dirty="0" smtClean="0"/>
              <a:t>pada langkah 2. Dari argumen-argumen yang anda dapatkan, susunlah berdasarkan argumen-argumen yang saling bertentangan dan beri bobot untuk argumen-argumen tersebut </a:t>
            </a:r>
          </a:p>
          <a:p>
            <a:pPr marL="342900" indent="-342900">
              <a:lnSpc>
                <a:spcPct val="120000"/>
              </a:lnSpc>
              <a:buFontTx/>
              <a:buAutoNum type="arabicPeriod"/>
            </a:pPr>
            <a:r>
              <a:rPr lang="id-ID" dirty="0" smtClean="0"/>
              <a:t>Tinjaulah bobot dari setiap klaim</a:t>
            </a:r>
            <a:endParaRPr lang="id-ID"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27</a:t>
            </a:fld>
            <a:endParaRPr lang="en-US" dirty="0"/>
          </a:p>
        </p:txBody>
      </p:sp>
      <p:sp>
        <p:nvSpPr>
          <p:cNvPr id="4" name="Date Placeholder 3"/>
          <p:cNvSpPr>
            <a:spLocks noGrp="1"/>
          </p:cNvSpPr>
          <p:nvPr>
            <p:ph type="dt" sz="half" idx="16"/>
          </p:nvPr>
        </p:nvSpPr>
        <p:spPr/>
        <p:txBody>
          <a:bodyPr/>
          <a:lstStyle/>
          <a:p>
            <a:pPr>
              <a:defRPr/>
            </a:pPr>
            <a:fld id="{A3CE2CED-3A8D-4050-8C85-54E53FA6A8A2}" type="datetime1">
              <a:rPr lang="id-ID" smtClean="0"/>
              <a:t>10/02/2015</a:t>
            </a:fld>
            <a:endParaRPr lang="en-US" dirty="0"/>
          </a:p>
        </p:txBody>
      </p:sp>
      <p:sp>
        <p:nvSpPr>
          <p:cNvPr id="5" name="Title 4"/>
          <p:cNvSpPr>
            <a:spLocks noGrp="1"/>
          </p:cNvSpPr>
          <p:nvPr>
            <p:ph type="title"/>
          </p:nvPr>
        </p:nvSpPr>
        <p:spPr/>
        <p:txBody>
          <a:bodyPr/>
          <a:lstStyle/>
          <a:p>
            <a:r>
              <a:rPr lang="id-ID" dirty="0" smtClean="0"/>
              <a:t>Langkah Berpikir Kritis</a:t>
            </a:r>
            <a:endParaRPr lang="en-US" dirty="0"/>
          </a:p>
        </p:txBody>
      </p:sp>
      <p:sp>
        <p:nvSpPr>
          <p:cNvPr id="6" name="Text Placeholder 5"/>
          <p:cNvSpPr>
            <a:spLocks noGrp="1"/>
          </p:cNvSpPr>
          <p:nvPr>
            <p:ph type="body" sz="quarter" idx="17"/>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578772" y="122238"/>
            <a:ext cx="5184228" cy="1295400"/>
          </a:xfrm>
        </p:spPr>
        <p:txBody>
          <a:bodyPr/>
          <a:lstStyle/>
          <a:p>
            <a:pPr algn="r"/>
            <a:r>
              <a:rPr lang="en-US" sz="2400" dirty="0" err="1">
                <a:solidFill>
                  <a:schemeClr val="bg1"/>
                </a:solidFill>
              </a:rPr>
              <a:t>Berpikir</a:t>
            </a:r>
            <a:r>
              <a:rPr lang="en-US" sz="2400" dirty="0">
                <a:solidFill>
                  <a:schemeClr val="bg1"/>
                </a:solidFill>
              </a:rPr>
              <a:t> </a:t>
            </a:r>
            <a:r>
              <a:rPr lang="en-US" sz="2400" dirty="0" err="1">
                <a:solidFill>
                  <a:schemeClr val="bg1"/>
                </a:solidFill>
              </a:rPr>
              <a:t>kritis</a:t>
            </a:r>
            <a:r>
              <a:rPr lang="en-US" sz="2400" dirty="0">
                <a:solidFill>
                  <a:schemeClr val="bg1"/>
                </a:solidFill>
              </a:rPr>
              <a:t>, </a:t>
            </a:r>
            <a:r>
              <a:rPr lang="en-US" sz="2400" dirty="0" err="1">
                <a:solidFill>
                  <a:schemeClr val="bg1"/>
                </a:solidFill>
              </a:rPr>
              <a:t>apa</a:t>
            </a:r>
            <a:r>
              <a:rPr lang="en-US" sz="2400" dirty="0">
                <a:solidFill>
                  <a:schemeClr val="bg1"/>
                </a:solidFill>
              </a:rPr>
              <a:t> </a:t>
            </a:r>
            <a:r>
              <a:rPr lang="en-US" sz="2400" dirty="0" err="1">
                <a:solidFill>
                  <a:schemeClr val="bg1"/>
                </a:solidFill>
              </a:rPr>
              <a:t>saja</a:t>
            </a:r>
            <a:r>
              <a:rPr lang="en-US" sz="2400" dirty="0">
                <a:solidFill>
                  <a:schemeClr val="bg1"/>
                </a:solidFill>
              </a:rPr>
              <a:t> yang </a:t>
            </a:r>
            <a:r>
              <a:rPr lang="en-US" sz="2400" dirty="0" err="1">
                <a:solidFill>
                  <a:schemeClr val="bg1"/>
                </a:solidFill>
              </a:rPr>
              <a:t>diperhatikan</a:t>
            </a:r>
            <a:r>
              <a:rPr lang="en-US" sz="2400" dirty="0">
                <a:solidFill>
                  <a:schemeClr val="bg1"/>
                </a:solidFill>
              </a:rPr>
              <a:t>?:</a:t>
            </a:r>
          </a:p>
        </p:txBody>
      </p:sp>
      <p:sp>
        <p:nvSpPr>
          <p:cNvPr id="21507" name="Rectangle 3"/>
          <p:cNvSpPr>
            <a:spLocks noGrp="1" noChangeArrowheads="1"/>
          </p:cNvSpPr>
          <p:nvPr>
            <p:ph type="body" idx="1"/>
          </p:nvPr>
        </p:nvSpPr>
        <p:spPr>
          <a:xfrm>
            <a:off x="533400" y="1447800"/>
            <a:ext cx="8229600" cy="4605338"/>
          </a:xfrm>
        </p:spPr>
        <p:txBody>
          <a:bodyPr>
            <a:normAutofit/>
          </a:bodyPr>
          <a:lstStyle/>
          <a:p>
            <a:pPr algn="l" rtl="0"/>
            <a:r>
              <a:rPr lang="id-ID" sz="2100" dirty="0" smtClean="0"/>
              <a:t>Memperhatikan detil secara menyeluruh</a:t>
            </a:r>
            <a:endParaRPr lang="id-ID" sz="700" dirty="0" smtClean="0"/>
          </a:p>
          <a:p>
            <a:pPr algn="l" rtl="0"/>
            <a:r>
              <a:rPr lang="id-ID" sz="2100" dirty="0" smtClean="0"/>
              <a:t>Identifikasi kecenderungan dan pola, seperti memetakan informasi, identifikasi kesamaan dan ketidaksamaan, dll</a:t>
            </a:r>
          </a:p>
          <a:p>
            <a:pPr algn="l" rtl="0"/>
            <a:r>
              <a:rPr lang="id-ID" sz="2100" dirty="0" smtClean="0"/>
              <a:t>Mengulangi pengamatan untuk memastikan tidak ada yang terlewatkan</a:t>
            </a:r>
          </a:p>
          <a:p>
            <a:pPr algn="l" rtl="0"/>
            <a:r>
              <a:rPr lang="id-ID" sz="2100" dirty="0" smtClean="0"/>
              <a:t>Melihat informasi yang didapat dari berbagai sudut pandang</a:t>
            </a:r>
          </a:p>
          <a:p>
            <a:pPr algn="l" rtl="0"/>
            <a:r>
              <a:rPr lang="id-ID" sz="2100" dirty="0" smtClean="0"/>
              <a:t>Memilih solusi-solusi yang lebih disukai secara obyektif</a:t>
            </a:r>
          </a:p>
          <a:p>
            <a:pPr algn="l" rtl="0"/>
            <a:r>
              <a:rPr lang="id-ID" sz="2100" dirty="0" smtClean="0"/>
              <a:t>Mempertimbangkan dampak dan konsekuensi jangka panjang dari solusi yang   dipilih.</a:t>
            </a:r>
            <a:endParaRPr lang="id-ID" sz="2100" dirty="0"/>
          </a:p>
        </p:txBody>
      </p:sp>
      <p:sp>
        <p:nvSpPr>
          <p:cNvPr id="4" name="Date Placeholder 3"/>
          <p:cNvSpPr>
            <a:spLocks noGrp="1"/>
          </p:cNvSpPr>
          <p:nvPr>
            <p:ph type="dt" sz="half" idx="10"/>
          </p:nvPr>
        </p:nvSpPr>
        <p:spPr/>
        <p:txBody>
          <a:bodyPr/>
          <a:lstStyle/>
          <a:p>
            <a:fld id="{5F3D8A3D-C484-473C-BF43-F7A5FA51529A}" type="datetime1">
              <a:rPr lang="id-ID" smtClean="0"/>
              <a:t>10/02/2015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rtl="0"/>
            <a:r>
              <a:rPr lang="en-US"/>
              <a:t>Berpikir Kritis </a:t>
            </a:r>
            <a:br>
              <a:rPr lang="en-US"/>
            </a:br>
            <a:r>
              <a:rPr lang="en-US"/>
              <a:t>Agar Tidak Bias Bagaimana ?</a:t>
            </a:r>
          </a:p>
        </p:txBody>
      </p:sp>
      <p:sp>
        <p:nvSpPr>
          <p:cNvPr id="20486" name="Rectangle 6"/>
          <p:cNvSpPr>
            <a:spLocks noChangeArrowheads="1"/>
          </p:cNvSpPr>
          <p:nvPr/>
        </p:nvSpPr>
        <p:spPr bwMode="auto">
          <a:xfrm>
            <a:off x="609600" y="2231806"/>
            <a:ext cx="8077200" cy="3743325"/>
          </a:xfrm>
          <a:prstGeom prst="rect">
            <a:avLst/>
          </a:prstGeom>
          <a:noFill/>
          <a:ln w="9525">
            <a:noFill/>
            <a:miter lim="800000"/>
            <a:headEnd/>
            <a:tailEnd/>
          </a:ln>
          <a:effectLst/>
        </p:spPr>
        <p:txBody>
          <a:bodyPr>
            <a:spAutoFit/>
          </a:bodyPr>
          <a:lstStyle/>
          <a:p>
            <a:pPr marL="342900" indent="-342900" algn="l" rtl="0">
              <a:buFontTx/>
              <a:buChar char="•"/>
            </a:pPr>
            <a:r>
              <a:rPr lang="sv-SE" sz="2400" dirty="0"/>
              <a:t>Jangan tanyakan “Bagaimana hal ini bertentangan dengan pendapat saya?”</a:t>
            </a:r>
            <a:r>
              <a:rPr lang="en-US" sz="2400" dirty="0"/>
              <a:t>, </a:t>
            </a:r>
            <a:r>
              <a:rPr lang="en-US" sz="2400" dirty="0" err="1"/>
              <a:t>tapi</a:t>
            </a:r>
            <a:r>
              <a:rPr lang="en-US" sz="2400" dirty="0"/>
              <a:t> </a:t>
            </a:r>
            <a:r>
              <a:rPr lang="en-US" sz="2400" dirty="0" err="1"/>
              <a:t>tanyakanlah</a:t>
            </a:r>
            <a:r>
              <a:rPr lang="en-US" sz="2400" dirty="0"/>
              <a:t> “</a:t>
            </a:r>
            <a:r>
              <a:rPr lang="en-US" sz="2400" dirty="0" err="1"/>
              <a:t>Apa</a:t>
            </a:r>
            <a:r>
              <a:rPr lang="en-US" sz="2400" dirty="0"/>
              <a:t> </a:t>
            </a:r>
            <a:r>
              <a:rPr lang="en-US" sz="2400" dirty="0" err="1"/>
              <a:t>artinya</a:t>
            </a:r>
            <a:r>
              <a:rPr lang="en-US" sz="2400" dirty="0"/>
              <a:t> </a:t>
            </a:r>
            <a:r>
              <a:rPr lang="en-US" sz="2400" dirty="0" err="1"/>
              <a:t>ini</a:t>
            </a:r>
            <a:r>
              <a:rPr lang="en-US" sz="2400" dirty="0"/>
              <a:t>?”</a:t>
            </a:r>
          </a:p>
          <a:p>
            <a:pPr marL="342900" indent="-342900" algn="l" rtl="0">
              <a:buFontTx/>
              <a:buChar char="•"/>
            </a:pPr>
            <a:r>
              <a:rPr lang="en-US" sz="2400" dirty="0" err="1"/>
              <a:t>Jangan</a:t>
            </a:r>
            <a:r>
              <a:rPr lang="en-US" sz="2400" dirty="0"/>
              <a:t> </a:t>
            </a:r>
            <a:r>
              <a:rPr lang="en-US" sz="2400" dirty="0" err="1"/>
              <a:t>lakukan</a:t>
            </a:r>
            <a:r>
              <a:rPr lang="en-US" sz="2400" dirty="0"/>
              <a:t> </a:t>
            </a:r>
            <a:r>
              <a:rPr lang="en-US" sz="2400" dirty="0" err="1"/>
              <a:t>penilaian</a:t>
            </a:r>
            <a:r>
              <a:rPr lang="en-US" sz="2400" dirty="0"/>
              <a:t> </a:t>
            </a:r>
            <a:r>
              <a:rPr lang="en-US" sz="2400" dirty="0" err="1"/>
              <a:t>terlalu</a:t>
            </a:r>
            <a:r>
              <a:rPr lang="en-US" sz="2400" dirty="0"/>
              <a:t> </a:t>
            </a:r>
            <a:r>
              <a:rPr lang="en-US" sz="2400" dirty="0" err="1"/>
              <a:t>dini</a:t>
            </a:r>
            <a:r>
              <a:rPr lang="en-US" sz="2400" dirty="0"/>
              <a:t> </a:t>
            </a:r>
            <a:r>
              <a:rPr lang="en-US" sz="2400" dirty="0" err="1"/>
              <a:t>pada</a:t>
            </a:r>
            <a:r>
              <a:rPr lang="en-US" sz="2400" dirty="0"/>
              <a:t> </a:t>
            </a:r>
            <a:r>
              <a:rPr lang="en-US" sz="2400" dirty="0" err="1"/>
              <a:t>tahap</a:t>
            </a:r>
            <a:r>
              <a:rPr lang="en-US" sz="2400" dirty="0"/>
              <a:t> </a:t>
            </a:r>
            <a:r>
              <a:rPr lang="en-US" sz="2400" dirty="0" err="1"/>
              <a:t>pengumpulan</a:t>
            </a:r>
            <a:r>
              <a:rPr lang="en-US" sz="2400" dirty="0"/>
              <a:t> </a:t>
            </a:r>
            <a:r>
              <a:rPr lang="en-US" sz="2400" dirty="0" err="1"/>
              <a:t>informasi</a:t>
            </a:r>
            <a:r>
              <a:rPr lang="en-US" sz="2400" dirty="0"/>
              <a:t> </a:t>
            </a:r>
          </a:p>
          <a:p>
            <a:pPr marL="342900" indent="-342900" algn="l" rtl="0">
              <a:buFontTx/>
              <a:buChar char="•"/>
            </a:pPr>
            <a:r>
              <a:rPr lang="en-US" sz="2400" dirty="0" err="1"/>
              <a:t>Anda</a:t>
            </a:r>
            <a:r>
              <a:rPr lang="en-US" sz="2400" dirty="0"/>
              <a:t> </a:t>
            </a:r>
            <a:r>
              <a:rPr lang="en-US" sz="2400" dirty="0" err="1"/>
              <a:t>harus</a:t>
            </a:r>
            <a:r>
              <a:rPr lang="en-US" sz="2400" dirty="0"/>
              <a:t> </a:t>
            </a:r>
            <a:r>
              <a:rPr lang="en-US" sz="2400" dirty="0" err="1"/>
              <a:t>sadar</a:t>
            </a:r>
            <a:r>
              <a:rPr lang="en-US" sz="2400" dirty="0"/>
              <a:t> </a:t>
            </a:r>
            <a:r>
              <a:rPr lang="en-US" sz="2400" dirty="0" err="1"/>
              <a:t>terhadap</a:t>
            </a:r>
            <a:r>
              <a:rPr lang="en-US" sz="2400" dirty="0"/>
              <a:t> </a:t>
            </a:r>
            <a:r>
              <a:rPr lang="en-US" sz="2400" dirty="0" err="1"/>
              <a:t>kekurangan</a:t>
            </a:r>
            <a:r>
              <a:rPr lang="en-US" sz="2400" dirty="0"/>
              <a:t> </a:t>
            </a:r>
            <a:r>
              <a:rPr lang="en-US" sz="2400" dirty="0" err="1"/>
              <a:t>anda</a:t>
            </a:r>
            <a:r>
              <a:rPr lang="en-US" sz="2400" dirty="0"/>
              <a:t> </a:t>
            </a:r>
            <a:r>
              <a:rPr lang="en-US" sz="2400" dirty="0" err="1"/>
              <a:t>sendiri</a:t>
            </a:r>
            <a:r>
              <a:rPr lang="en-US" sz="2400" dirty="0"/>
              <a:t> </a:t>
            </a:r>
            <a:r>
              <a:rPr lang="en-US" sz="2400" dirty="0" err="1"/>
              <a:t>dan</a:t>
            </a:r>
            <a:r>
              <a:rPr lang="en-US" sz="2400" dirty="0"/>
              <a:t> </a:t>
            </a:r>
            <a:r>
              <a:rPr lang="en-US" sz="2400" dirty="0" err="1"/>
              <a:t>orang</a:t>
            </a:r>
            <a:r>
              <a:rPr lang="en-US" sz="2400" dirty="0"/>
              <a:t> lain</a:t>
            </a:r>
          </a:p>
          <a:p>
            <a:pPr marL="342900" indent="-342900" algn="l" rtl="0">
              <a:buFontTx/>
              <a:buChar char="•"/>
            </a:pPr>
            <a:r>
              <a:rPr lang="en-US" sz="2400" dirty="0" err="1"/>
              <a:t>Gunakan</a:t>
            </a:r>
            <a:r>
              <a:rPr lang="en-US" sz="2400" dirty="0"/>
              <a:t> </a:t>
            </a:r>
            <a:r>
              <a:rPr lang="en-US" sz="2400" dirty="0" err="1"/>
              <a:t>metoda</a:t>
            </a:r>
            <a:r>
              <a:rPr lang="en-US" sz="2400" dirty="0"/>
              <a:t> </a:t>
            </a:r>
            <a:r>
              <a:rPr lang="en-US" sz="2400" dirty="0" err="1"/>
              <a:t>sokratis</a:t>
            </a:r>
            <a:r>
              <a:rPr lang="en-US" sz="2400" dirty="0"/>
              <a:t> </a:t>
            </a:r>
            <a:r>
              <a:rPr lang="en-US" sz="2400" dirty="0" err="1"/>
              <a:t>untuk</a:t>
            </a:r>
            <a:r>
              <a:rPr lang="en-US" sz="2400" dirty="0"/>
              <a:t> </a:t>
            </a:r>
            <a:r>
              <a:rPr lang="en-US" sz="2400" dirty="0" err="1"/>
              <a:t>mengevaluasi</a:t>
            </a:r>
            <a:r>
              <a:rPr lang="en-US" sz="2400" dirty="0"/>
              <a:t> </a:t>
            </a:r>
            <a:r>
              <a:rPr lang="en-US" sz="2400" dirty="0" err="1"/>
              <a:t>sebuah</a:t>
            </a:r>
            <a:r>
              <a:rPr lang="en-US" sz="2400" dirty="0"/>
              <a:t> </a:t>
            </a:r>
            <a:r>
              <a:rPr lang="en-US" sz="2400" dirty="0" err="1"/>
              <a:t>argumen</a:t>
            </a:r>
            <a:r>
              <a:rPr lang="en-US" sz="2400" dirty="0"/>
              <a:t> </a:t>
            </a:r>
            <a:r>
              <a:rPr lang="en-US" sz="2400" dirty="0" err="1"/>
              <a:t>dengan</a:t>
            </a:r>
            <a:r>
              <a:rPr lang="en-US" sz="2400" dirty="0"/>
              <a:t> </a:t>
            </a:r>
            <a:r>
              <a:rPr lang="en-US" sz="2400" dirty="0" err="1"/>
              <a:t>menanyakan</a:t>
            </a:r>
            <a:r>
              <a:rPr lang="en-US" sz="2400" dirty="0"/>
              <a:t> </a:t>
            </a:r>
            <a:r>
              <a:rPr lang="en-US" sz="2400" dirty="0" err="1"/>
              <a:t>pertanyaan</a:t>
            </a:r>
            <a:r>
              <a:rPr lang="en-US" sz="2400" dirty="0"/>
              <a:t> </a:t>
            </a:r>
            <a:r>
              <a:rPr lang="en-US" sz="2400" dirty="0" err="1"/>
              <a:t>terbuka</a:t>
            </a:r>
            <a:r>
              <a:rPr lang="en-US" sz="2400" dirty="0"/>
              <a:t>. </a:t>
            </a:r>
            <a:endParaRPr lang="ar-EG" sz="2400" dirty="0"/>
          </a:p>
          <a:p>
            <a:pPr marL="342900" indent="-342900" algn="l" rtl="0">
              <a:buFontTx/>
              <a:buChar char="•"/>
            </a:pPr>
            <a:endParaRPr lang="id-ID" sz="2400" dirty="0"/>
          </a:p>
        </p:txBody>
      </p:sp>
      <p:sp>
        <p:nvSpPr>
          <p:cNvPr id="4" name="Date Placeholder 3"/>
          <p:cNvSpPr>
            <a:spLocks noGrp="1"/>
          </p:cNvSpPr>
          <p:nvPr>
            <p:ph type="dt" sz="half" idx="10"/>
          </p:nvPr>
        </p:nvSpPr>
        <p:spPr/>
        <p:txBody>
          <a:bodyPr/>
          <a:lstStyle/>
          <a:p>
            <a:fld id="{90480E63-183D-4E36-AA2D-F743BF336818}" type="datetime1">
              <a:rPr lang="id-ID" smtClean="0"/>
              <a:t>10/02/2015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3"/>
          </p:nvPr>
        </p:nvSpPr>
        <p:spPr/>
        <p:txBody>
          <a:bodyPr>
            <a:normAutofit fontScale="85000" lnSpcReduction="20000"/>
          </a:bodyPr>
          <a:lstStyle/>
          <a:p>
            <a:pPr lvl="0"/>
            <a:r>
              <a:rPr lang="id-ID" b="1" u="sng" dirty="0" smtClean="0"/>
              <a:t>KALKULATOR</a:t>
            </a:r>
            <a:r>
              <a:rPr lang="de-DE" b="1" u="sng" dirty="0" smtClean="0"/>
              <a:t> : </a:t>
            </a:r>
            <a:r>
              <a:rPr lang="id-ID" b="1" u="sng" dirty="0" smtClean="0"/>
              <a:t>MENGHITUNG</a:t>
            </a:r>
            <a:r>
              <a:rPr lang="de-DE" b="1" u="sng" dirty="0" smtClean="0"/>
              <a:t> = .... : ....</a:t>
            </a:r>
            <a:endParaRPr lang="id-ID" b="1" dirty="0" smtClean="0"/>
          </a:p>
          <a:p>
            <a:pPr lvl="2"/>
            <a:r>
              <a:rPr lang="de-DE" b="1" u="sng" dirty="0" smtClean="0"/>
              <a:t>Rambut : Hitam </a:t>
            </a:r>
            <a:endParaRPr lang="id-ID" b="1" dirty="0" smtClean="0"/>
          </a:p>
          <a:p>
            <a:pPr lvl="2"/>
            <a:r>
              <a:rPr lang="de-DE" b="1" u="sng" dirty="0" smtClean="0"/>
              <a:t>Telinga : Anting </a:t>
            </a:r>
            <a:endParaRPr lang="id-ID" b="1" dirty="0" smtClean="0"/>
          </a:p>
          <a:p>
            <a:pPr lvl="2"/>
            <a:r>
              <a:rPr lang="de-DE" b="1" u="sng" dirty="0" smtClean="0"/>
              <a:t>Buku : Pena</a:t>
            </a:r>
            <a:endParaRPr lang="id-ID" b="1" dirty="0" smtClean="0"/>
          </a:p>
          <a:p>
            <a:pPr lvl="2"/>
            <a:r>
              <a:rPr lang="de-DE" b="1" u="sng" dirty="0" smtClean="0"/>
              <a:t>Kaki : Melangkah</a:t>
            </a:r>
            <a:endParaRPr lang="id-ID" b="1" dirty="0" smtClean="0"/>
          </a:p>
          <a:p>
            <a:pPr lvl="2"/>
            <a:r>
              <a:rPr lang="de-DE" b="1" u="sng" dirty="0" smtClean="0"/>
              <a:t>Kepala : Kaki</a:t>
            </a:r>
            <a:endParaRPr lang="id-ID" b="1" dirty="0" smtClean="0"/>
          </a:p>
          <a:p>
            <a:pPr lvl="0"/>
            <a:r>
              <a:rPr lang="id-ID" b="1" u="sng" dirty="0" smtClean="0"/>
              <a:t>HARI</a:t>
            </a:r>
            <a:r>
              <a:rPr lang="de-DE" b="1" u="sng" dirty="0" smtClean="0"/>
              <a:t> </a:t>
            </a:r>
            <a:r>
              <a:rPr lang="de-DE" b="1" u="sng" dirty="0" smtClean="0"/>
              <a:t>: </a:t>
            </a:r>
            <a:r>
              <a:rPr lang="id-ID" b="1" u="sng" dirty="0" smtClean="0"/>
              <a:t>BULAN</a:t>
            </a:r>
            <a:r>
              <a:rPr lang="de-DE" b="1" u="sng" dirty="0" smtClean="0"/>
              <a:t> = ... : ...</a:t>
            </a:r>
            <a:endParaRPr lang="id-ID" b="1" dirty="0" smtClean="0"/>
          </a:p>
          <a:p>
            <a:pPr lvl="1"/>
            <a:r>
              <a:rPr lang="de-DE" b="1" u="sng" dirty="0" smtClean="0"/>
              <a:t>Jam : Menit </a:t>
            </a:r>
            <a:endParaRPr lang="id-ID" b="1" dirty="0" smtClean="0"/>
          </a:p>
          <a:p>
            <a:pPr lvl="1"/>
            <a:r>
              <a:rPr lang="de-DE" b="1" u="sng" dirty="0" smtClean="0"/>
              <a:t>Buah : Daun </a:t>
            </a:r>
            <a:endParaRPr lang="id-ID" b="1" dirty="0" smtClean="0"/>
          </a:p>
          <a:p>
            <a:pPr lvl="1"/>
            <a:r>
              <a:rPr lang="de-DE" b="1" u="sng" dirty="0" smtClean="0"/>
              <a:t>Luluh : Utuh</a:t>
            </a:r>
            <a:endParaRPr lang="id-ID" b="1" dirty="0" smtClean="0"/>
          </a:p>
          <a:p>
            <a:pPr lvl="1"/>
            <a:r>
              <a:rPr lang="de-DE" b="1" u="sng" dirty="0" smtClean="0"/>
              <a:t>Detik : Menit</a:t>
            </a:r>
            <a:endParaRPr lang="id-ID" b="1" dirty="0" smtClean="0"/>
          </a:p>
          <a:p>
            <a:pPr lvl="1"/>
            <a:r>
              <a:rPr lang="de-DE" b="1" u="sng" dirty="0" smtClean="0"/>
              <a:t>Waktu : Lama</a:t>
            </a:r>
            <a:endParaRPr lang="id-ID" b="1" dirty="0" smtClean="0"/>
          </a:p>
          <a:p>
            <a:pPr>
              <a:buNone/>
            </a:pPr>
            <a:endParaRPr lang="id-ID" sz="3200" b="1" dirty="0" smtClean="0"/>
          </a:p>
        </p:txBody>
      </p:sp>
      <p:sp>
        <p:nvSpPr>
          <p:cNvPr id="8" name="Content Placeholder 7"/>
          <p:cNvSpPr>
            <a:spLocks noGrp="1"/>
          </p:cNvSpPr>
          <p:nvPr>
            <p:ph sz="quarter" idx="24"/>
          </p:nvPr>
        </p:nvSpPr>
        <p:spPr/>
        <p:txBody>
          <a:bodyPr>
            <a:normAutofit fontScale="62500" lnSpcReduction="20000"/>
          </a:bodyPr>
          <a:lstStyle/>
          <a:p>
            <a:pPr lvl="0"/>
            <a:r>
              <a:rPr lang="de-DE" b="1" u="sng" dirty="0" smtClean="0"/>
              <a:t>HURUF : KATA : </a:t>
            </a:r>
            <a:r>
              <a:rPr lang="id-ID" b="1" u="sng" dirty="0" smtClean="0"/>
              <a:t>DOKUMEN </a:t>
            </a:r>
            <a:r>
              <a:rPr lang="de-DE" b="1" u="sng" dirty="0" smtClean="0"/>
              <a:t>= ...</a:t>
            </a:r>
            <a:endParaRPr lang="id-ID" b="1" dirty="0" smtClean="0"/>
          </a:p>
          <a:p>
            <a:pPr lvl="1"/>
            <a:r>
              <a:rPr lang="de-DE" b="1" u="sng" dirty="0" smtClean="0"/>
              <a:t>Buah : Kilo : Karung </a:t>
            </a:r>
            <a:endParaRPr lang="id-ID" b="1" dirty="0" smtClean="0"/>
          </a:p>
          <a:p>
            <a:pPr lvl="1"/>
            <a:r>
              <a:rPr lang="de-DE" b="1" u="sng" dirty="0" smtClean="0"/>
              <a:t>Saya : Kita : Mereka </a:t>
            </a:r>
            <a:endParaRPr lang="id-ID" b="1" dirty="0" smtClean="0"/>
          </a:p>
          <a:p>
            <a:pPr lvl="1"/>
            <a:r>
              <a:rPr lang="de-DE" b="1" u="sng" dirty="0" smtClean="0"/>
              <a:t>Lapar : Makan : Minum</a:t>
            </a:r>
            <a:endParaRPr lang="id-ID" b="1" dirty="0" smtClean="0"/>
          </a:p>
          <a:p>
            <a:pPr lvl="1"/>
            <a:r>
              <a:rPr lang="de-DE" b="1" u="sng" dirty="0" smtClean="0"/>
              <a:t>Bintang : Galaksi : Alam semesta</a:t>
            </a:r>
            <a:endParaRPr lang="id-ID" b="1" dirty="0" smtClean="0"/>
          </a:p>
          <a:p>
            <a:pPr lvl="1"/>
            <a:r>
              <a:rPr lang="de-DE" b="1" u="sng" dirty="0" smtClean="0"/>
              <a:t>Jarang : Sering : </a:t>
            </a:r>
            <a:r>
              <a:rPr lang="de-DE" b="1" u="sng" dirty="0" smtClean="0"/>
              <a:t>Selalu</a:t>
            </a:r>
            <a:endParaRPr lang="id-ID" b="1" u="sng" dirty="0" smtClean="0"/>
          </a:p>
          <a:p>
            <a:pPr lvl="1"/>
            <a:endParaRPr lang="id-ID" b="1" dirty="0" smtClean="0"/>
          </a:p>
          <a:p>
            <a:pPr lvl="0"/>
            <a:r>
              <a:rPr lang="id-ID" b="1" dirty="0" smtClean="0"/>
              <a:t>SAKLAR</a:t>
            </a:r>
            <a:r>
              <a:rPr lang="de-DE" b="1" dirty="0" smtClean="0"/>
              <a:t> </a:t>
            </a:r>
            <a:r>
              <a:rPr lang="de-DE" b="1" dirty="0" smtClean="0"/>
              <a:t>: </a:t>
            </a:r>
            <a:r>
              <a:rPr lang="id-ID" b="1" dirty="0" smtClean="0"/>
              <a:t>OFF</a:t>
            </a:r>
            <a:r>
              <a:rPr lang="de-DE" b="1" dirty="0" smtClean="0"/>
              <a:t> : </a:t>
            </a:r>
            <a:r>
              <a:rPr lang="id-ID" b="1" dirty="0" smtClean="0"/>
              <a:t>ON</a:t>
            </a:r>
            <a:r>
              <a:rPr lang="de-DE" b="1" dirty="0" smtClean="0"/>
              <a:t> = ....</a:t>
            </a:r>
            <a:endParaRPr lang="id-ID" b="1" dirty="0" smtClean="0"/>
          </a:p>
          <a:p>
            <a:pPr lvl="1"/>
            <a:r>
              <a:rPr lang="de-DE" b="1" dirty="0" smtClean="0"/>
              <a:t>Makanan : Kenyang : Lapar </a:t>
            </a:r>
            <a:endParaRPr lang="id-ID" b="1" dirty="0" smtClean="0"/>
          </a:p>
          <a:p>
            <a:pPr lvl="1"/>
            <a:r>
              <a:rPr lang="de-DE" b="1" dirty="0" smtClean="0"/>
              <a:t>Minuman : Dahaga : Haus </a:t>
            </a:r>
            <a:endParaRPr lang="id-ID" b="1" dirty="0" smtClean="0"/>
          </a:p>
          <a:p>
            <a:pPr lvl="1"/>
            <a:r>
              <a:rPr lang="de-DE" b="1" dirty="0" smtClean="0"/>
              <a:t>Bulan : Bintang : Malam</a:t>
            </a:r>
            <a:endParaRPr lang="id-ID" b="1" dirty="0" smtClean="0"/>
          </a:p>
          <a:p>
            <a:pPr lvl="1"/>
            <a:r>
              <a:rPr lang="de-DE" b="1" dirty="0" smtClean="0"/>
              <a:t>Siang : Terang : Matahari</a:t>
            </a:r>
            <a:endParaRPr lang="id-ID" b="1" dirty="0" smtClean="0"/>
          </a:p>
          <a:p>
            <a:pPr lvl="1"/>
            <a:r>
              <a:rPr lang="de-DE" b="1" dirty="0" smtClean="0"/>
              <a:t>Makanan : Lapar : </a:t>
            </a:r>
            <a:r>
              <a:rPr lang="de-DE" b="1" dirty="0" smtClean="0"/>
              <a:t>Kenyang</a:t>
            </a:r>
            <a:endParaRPr lang="en-US" b="1" dirty="0"/>
          </a:p>
        </p:txBody>
      </p:sp>
      <p:sp>
        <p:nvSpPr>
          <p:cNvPr id="5" name="Slide Number Placeholder 4"/>
          <p:cNvSpPr>
            <a:spLocks noGrp="1"/>
          </p:cNvSpPr>
          <p:nvPr>
            <p:ph type="sldNum" sz="quarter" idx="25"/>
          </p:nvPr>
        </p:nvSpPr>
        <p:spPr/>
        <p:txBody>
          <a:bodyPr/>
          <a:lstStyle/>
          <a:p>
            <a:fld id="{437D966D-99AE-4C4F-92D2-0AFDFF258817}" type="slidenum">
              <a:rPr lang="en-US" smtClean="0"/>
              <a:pPr/>
              <a:t>3</a:t>
            </a:fld>
            <a:endParaRPr lang="en-US"/>
          </a:p>
        </p:txBody>
      </p:sp>
      <p:sp>
        <p:nvSpPr>
          <p:cNvPr id="4" name="Date Placeholder 3"/>
          <p:cNvSpPr>
            <a:spLocks noGrp="1"/>
          </p:cNvSpPr>
          <p:nvPr>
            <p:ph type="dt" sz="half" idx="26"/>
          </p:nvPr>
        </p:nvSpPr>
        <p:spPr/>
        <p:txBody>
          <a:bodyPr/>
          <a:lstStyle/>
          <a:p>
            <a:fld id="{54DEEAE0-3045-4C9E-AC2F-62FEF535BEAF}" type="datetime1">
              <a:rPr lang="id-ID" smtClean="0"/>
              <a:t>10/02/2015</a:t>
            </a:fld>
            <a:endParaRPr lang="en-US"/>
          </a:p>
        </p:txBody>
      </p:sp>
      <p:sp>
        <p:nvSpPr>
          <p:cNvPr id="6" name="Title 5"/>
          <p:cNvSpPr>
            <a:spLocks noGrp="1"/>
          </p:cNvSpPr>
          <p:nvPr>
            <p:ph type="title"/>
          </p:nvPr>
        </p:nvSpPr>
        <p:spPr/>
        <p:txBody>
          <a:bodyPr/>
          <a:lstStyle/>
          <a:p>
            <a:r>
              <a:rPr lang="id-ID" dirty="0" smtClean="0"/>
              <a:t>Pilihlah pasangan yang sesuai</a:t>
            </a:r>
            <a:endParaRPr lang="en-US" dirty="0"/>
          </a:p>
        </p:txBody>
      </p:sp>
      <p:sp>
        <p:nvSpPr>
          <p:cNvPr id="7" name="Text Placeholder 6"/>
          <p:cNvSpPr>
            <a:spLocks noGrp="1"/>
          </p:cNvSpPr>
          <p:nvPr>
            <p:ph type="body" sz="quarter" idx="17"/>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62400" y="122238"/>
            <a:ext cx="4724400" cy="1295400"/>
          </a:xfrm>
        </p:spPr>
        <p:txBody>
          <a:bodyPr/>
          <a:lstStyle/>
          <a:p>
            <a:r>
              <a:rPr lang="en-US" dirty="0">
                <a:solidFill>
                  <a:schemeClr val="bg1"/>
                </a:solidFill>
              </a:rPr>
              <a:t>METODE SOKRATIS</a:t>
            </a:r>
          </a:p>
        </p:txBody>
      </p:sp>
      <p:sp>
        <p:nvSpPr>
          <p:cNvPr id="22532" name="Rectangle 4"/>
          <p:cNvSpPr>
            <a:spLocks noGrp="1" noChangeArrowheads="1"/>
          </p:cNvSpPr>
          <p:nvPr>
            <p:ph type="body" sz="half" idx="2"/>
          </p:nvPr>
        </p:nvSpPr>
        <p:spPr>
          <a:xfrm>
            <a:off x="3962400" y="1719263"/>
            <a:ext cx="4724400" cy="4411662"/>
          </a:xfrm>
          <a:noFill/>
          <a:ln/>
        </p:spPr>
        <p:txBody>
          <a:bodyPr>
            <a:normAutofit fontScale="77500" lnSpcReduction="20000"/>
          </a:bodyPr>
          <a:lstStyle/>
          <a:p>
            <a:pPr algn="l" rtl="0">
              <a:lnSpc>
                <a:spcPct val="110000"/>
              </a:lnSpc>
            </a:pPr>
            <a:r>
              <a:rPr lang="en-US" sz="1700" dirty="0" err="1"/>
              <a:t>Apa</a:t>
            </a:r>
            <a:r>
              <a:rPr lang="en-US" sz="1700" dirty="0"/>
              <a:t> yang </a:t>
            </a:r>
            <a:r>
              <a:rPr lang="en-US" sz="1700" dirty="0" err="1"/>
              <a:t>anda</a:t>
            </a:r>
            <a:r>
              <a:rPr lang="en-US" sz="1700" dirty="0"/>
              <a:t> </a:t>
            </a:r>
            <a:r>
              <a:rPr lang="en-US" sz="1700" dirty="0" err="1"/>
              <a:t>maksud</a:t>
            </a:r>
            <a:r>
              <a:rPr lang="en-US" sz="1700" dirty="0"/>
              <a:t> </a:t>
            </a:r>
            <a:r>
              <a:rPr lang="en-US" sz="1700" dirty="0" err="1"/>
              <a:t>dengan</a:t>
            </a:r>
            <a:r>
              <a:rPr lang="en-US" sz="1700" dirty="0"/>
              <a:t> __________? </a:t>
            </a:r>
          </a:p>
          <a:p>
            <a:pPr algn="l" rtl="0">
              <a:lnSpc>
                <a:spcPct val="110000"/>
              </a:lnSpc>
            </a:pPr>
            <a:r>
              <a:rPr lang="en-US" sz="1700" dirty="0" err="1"/>
              <a:t>Bagaimana</a:t>
            </a:r>
            <a:r>
              <a:rPr lang="en-US" sz="1700" dirty="0"/>
              <a:t> </a:t>
            </a:r>
            <a:r>
              <a:rPr lang="en-US" sz="1700" dirty="0" err="1"/>
              <a:t>anda</a:t>
            </a:r>
            <a:r>
              <a:rPr lang="en-US" sz="1700" dirty="0"/>
              <a:t> </a:t>
            </a:r>
            <a:r>
              <a:rPr lang="en-US" sz="1700" dirty="0" err="1"/>
              <a:t>dapat</a:t>
            </a:r>
            <a:r>
              <a:rPr lang="en-US" sz="1700" dirty="0"/>
              <a:t> </a:t>
            </a:r>
            <a:r>
              <a:rPr lang="en-US" sz="1700" dirty="0" err="1"/>
              <a:t>berkesimpulan</a:t>
            </a:r>
            <a:r>
              <a:rPr lang="en-US" sz="1700" dirty="0"/>
              <a:t> </a:t>
            </a:r>
            <a:r>
              <a:rPr lang="en-US" sz="1700" dirty="0" err="1"/>
              <a:t>begitu</a:t>
            </a:r>
            <a:r>
              <a:rPr lang="en-US" sz="1700" dirty="0"/>
              <a:t>? </a:t>
            </a:r>
          </a:p>
          <a:p>
            <a:pPr algn="l" rtl="0">
              <a:lnSpc>
                <a:spcPct val="110000"/>
              </a:lnSpc>
            </a:pPr>
            <a:r>
              <a:rPr lang="en-US" sz="1700" dirty="0" err="1"/>
              <a:t>Mengapa</a:t>
            </a:r>
            <a:r>
              <a:rPr lang="en-US" sz="1700" dirty="0"/>
              <a:t> </a:t>
            </a:r>
            <a:r>
              <a:rPr lang="en-US" sz="1700" dirty="0" err="1"/>
              <a:t>anda</a:t>
            </a:r>
            <a:r>
              <a:rPr lang="en-US" sz="1700" dirty="0"/>
              <a:t> </a:t>
            </a:r>
            <a:r>
              <a:rPr lang="en-US" sz="1700" dirty="0" err="1"/>
              <a:t>berpendapat</a:t>
            </a:r>
            <a:r>
              <a:rPr lang="en-US" sz="1700" dirty="0"/>
              <a:t> </a:t>
            </a:r>
            <a:r>
              <a:rPr lang="en-US" sz="1700" dirty="0" err="1"/>
              <a:t>bahwa</a:t>
            </a:r>
            <a:r>
              <a:rPr lang="en-US" sz="1700" dirty="0"/>
              <a:t> </a:t>
            </a:r>
            <a:r>
              <a:rPr lang="en-US" sz="1700" dirty="0" err="1"/>
              <a:t>itu</a:t>
            </a:r>
            <a:r>
              <a:rPr lang="en-US" sz="1700" dirty="0"/>
              <a:t> </a:t>
            </a:r>
            <a:r>
              <a:rPr lang="en-US" sz="1700" dirty="0" err="1"/>
              <a:t>adalah</a:t>
            </a:r>
            <a:r>
              <a:rPr lang="en-US" sz="1700" dirty="0"/>
              <a:t> </a:t>
            </a:r>
            <a:r>
              <a:rPr lang="en-US" sz="1700" dirty="0" err="1"/>
              <a:t>benar</a:t>
            </a:r>
            <a:r>
              <a:rPr lang="en-US" sz="1700" dirty="0"/>
              <a:t>? </a:t>
            </a:r>
          </a:p>
          <a:p>
            <a:pPr algn="l" rtl="0">
              <a:lnSpc>
                <a:spcPct val="110000"/>
              </a:lnSpc>
            </a:pPr>
            <a:r>
              <a:rPr lang="en-US" sz="1700" dirty="0" err="1"/>
              <a:t>Dimana</a:t>
            </a:r>
            <a:r>
              <a:rPr lang="en-US" sz="1700" dirty="0"/>
              <a:t> </a:t>
            </a:r>
            <a:r>
              <a:rPr lang="en-US" sz="1700" dirty="0" err="1"/>
              <a:t>anda</a:t>
            </a:r>
            <a:r>
              <a:rPr lang="en-US" sz="1700" dirty="0"/>
              <a:t> </a:t>
            </a:r>
            <a:r>
              <a:rPr lang="en-US" sz="1700" dirty="0" err="1"/>
              <a:t>mendapatkan</a:t>
            </a:r>
            <a:r>
              <a:rPr lang="en-US" sz="1700" dirty="0"/>
              <a:t> </a:t>
            </a:r>
            <a:r>
              <a:rPr lang="en-US" sz="1700" dirty="0" err="1"/>
              <a:t>informasi</a:t>
            </a:r>
            <a:r>
              <a:rPr lang="en-US" sz="1700" dirty="0"/>
              <a:t> </a:t>
            </a:r>
            <a:r>
              <a:rPr lang="en-US" sz="1700" dirty="0" err="1"/>
              <a:t>tersebut</a:t>
            </a:r>
            <a:r>
              <a:rPr lang="en-US" sz="1700" dirty="0"/>
              <a:t>? </a:t>
            </a:r>
          </a:p>
          <a:p>
            <a:pPr algn="l" rtl="0">
              <a:lnSpc>
                <a:spcPct val="110000"/>
              </a:lnSpc>
            </a:pPr>
            <a:r>
              <a:rPr lang="en-US" sz="1700" dirty="0" err="1"/>
              <a:t>Apa</a:t>
            </a:r>
            <a:r>
              <a:rPr lang="en-US" sz="1700" dirty="0"/>
              <a:t> yang </a:t>
            </a:r>
            <a:r>
              <a:rPr lang="en-US" sz="1700" dirty="0" err="1"/>
              <a:t>terjadi</a:t>
            </a:r>
            <a:r>
              <a:rPr lang="en-US" sz="1700" dirty="0"/>
              <a:t> </a:t>
            </a:r>
            <a:r>
              <a:rPr lang="en-US" sz="1700" dirty="0" err="1"/>
              <a:t>jika</a:t>
            </a:r>
            <a:r>
              <a:rPr lang="en-US" sz="1700" dirty="0"/>
              <a:t> </a:t>
            </a:r>
            <a:r>
              <a:rPr lang="en-US" sz="1700" dirty="0" err="1"/>
              <a:t>anda</a:t>
            </a:r>
            <a:r>
              <a:rPr lang="en-US" sz="1700" dirty="0"/>
              <a:t> </a:t>
            </a:r>
            <a:r>
              <a:rPr lang="en-US" sz="1700" dirty="0" err="1"/>
              <a:t>ternyata</a:t>
            </a:r>
            <a:r>
              <a:rPr lang="en-US" sz="1700" dirty="0"/>
              <a:t> </a:t>
            </a:r>
            <a:r>
              <a:rPr lang="en-US" sz="1700" dirty="0" err="1"/>
              <a:t>salah</a:t>
            </a:r>
            <a:r>
              <a:rPr lang="en-US" sz="1700" dirty="0"/>
              <a:t>? </a:t>
            </a:r>
          </a:p>
          <a:p>
            <a:pPr algn="l" rtl="0">
              <a:lnSpc>
                <a:spcPct val="110000"/>
              </a:lnSpc>
            </a:pPr>
            <a:r>
              <a:rPr lang="en-US" sz="1700" dirty="0" err="1"/>
              <a:t>Dapatkah</a:t>
            </a:r>
            <a:r>
              <a:rPr lang="en-US" sz="1700" dirty="0"/>
              <a:t> </a:t>
            </a:r>
            <a:r>
              <a:rPr lang="en-US" sz="1700" dirty="0" err="1"/>
              <a:t>anda</a:t>
            </a:r>
            <a:r>
              <a:rPr lang="en-US" sz="1700" dirty="0"/>
              <a:t> </a:t>
            </a:r>
            <a:r>
              <a:rPr lang="en-US" sz="1700" dirty="0" err="1"/>
              <a:t>memberikan</a:t>
            </a:r>
            <a:r>
              <a:rPr lang="en-US" sz="1700" dirty="0"/>
              <a:t> </a:t>
            </a:r>
            <a:r>
              <a:rPr lang="en-US" sz="1700" dirty="0" err="1"/>
              <a:t>dua</a:t>
            </a:r>
            <a:r>
              <a:rPr lang="en-US" sz="1700" dirty="0"/>
              <a:t> </a:t>
            </a:r>
            <a:r>
              <a:rPr lang="en-US" sz="1700" dirty="0" err="1"/>
              <a:t>buah</a:t>
            </a:r>
            <a:r>
              <a:rPr lang="en-US" sz="1700" dirty="0"/>
              <a:t> </a:t>
            </a:r>
            <a:r>
              <a:rPr lang="en-US" sz="1700" dirty="0" err="1"/>
              <a:t>sumber</a:t>
            </a:r>
            <a:r>
              <a:rPr lang="en-US" sz="1700" dirty="0"/>
              <a:t> yang </a:t>
            </a:r>
            <a:r>
              <a:rPr lang="en-US" sz="1700" dirty="0" err="1"/>
              <a:t>tidak</a:t>
            </a:r>
            <a:r>
              <a:rPr lang="en-US" sz="1700" dirty="0"/>
              <a:t> </a:t>
            </a:r>
            <a:r>
              <a:rPr lang="en-US" sz="1700" dirty="0" err="1"/>
              <a:t>setuju</a:t>
            </a:r>
            <a:r>
              <a:rPr lang="en-US" sz="1700" dirty="0"/>
              <a:t> </a:t>
            </a:r>
            <a:r>
              <a:rPr lang="en-US" sz="1700" dirty="0" err="1"/>
              <a:t>dengan</a:t>
            </a:r>
            <a:r>
              <a:rPr lang="en-US" sz="1700" dirty="0"/>
              <a:t> </a:t>
            </a:r>
            <a:r>
              <a:rPr lang="en-US" sz="1700" dirty="0" err="1"/>
              <a:t>anda</a:t>
            </a:r>
            <a:r>
              <a:rPr lang="en-US" sz="1700" dirty="0"/>
              <a:t> </a:t>
            </a:r>
            <a:r>
              <a:rPr lang="en-US" sz="1700" dirty="0" err="1"/>
              <a:t>dan</a:t>
            </a:r>
            <a:r>
              <a:rPr lang="en-US" sz="1700" dirty="0"/>
              <a:t> </a:t>
            </a:r>
            <a:r>
              <a:rPr lang="en-US" sz="1700" dirty="0" err="1"/>
              <a:t>jelaskan</a:t>
            </a:r>
            <a:r>
              <a:rPr lang="en-US" sz="1700" dirty="0"/>
              <a:t> </a:t>
            </a:r>
            <a:r>
              <a:rPr lang="en-US" sz="1700" dirty="0" err="1"/>
              <a:t>mengapa</a:t>
            </a:r>
            <a:r>
              <a:rPr lang="en-US" sz="1700" dirty="0"/>
              <a:t>? </a:t>
            </a:r>
          </a:p>
          <a:p>
            <a:pPr algn="l" rtl="0">
              <a:lnSpc>
                <a:spcPct val="110000"/>
              </a:lnSpc>
            </a:pPr>
            <a:r>
              <a:rPr lang="en-US" sz="1700" dirty="0" err="1"/>
              <a:t>Mengapa</a:t>
            </a:r>
            <a:r>
              <a:rPr lang="en-US" sz="1700" dirty="0"/>
              <a:t> </a:t>
            </a:r>
            <a:r>
              <a:rPr lang="en-US" sz="1700" dirty="0" err="1"/>
              <a:t>hal</a:t>
            </a:r>
            <a:r>
              <a:rPr lang="en-US" sz="1700" dirty="0"/>
              <a:t> </a:t>
            </a:r>
            <a:r>
              <a:rPr lang="en-US" sz="1700" dirty="0" err="1"/>
              <a:t>ini</a:t>
            </a:r>
            <a:r>
              <a:rPr lang="en-US" sz="1700" dirty="0"/>
              <a:t> </a:t>
            </a:r>
            <a:r>
              <a:rPr lang="en-US" sz="1700" dirty="0" err="1"/>
              <a:t>penting</a:t>
            </a:r>
            <a:r>
              <a:rPr lang="en-US" sz="1700" dirty="0"/>
              <a:t>? </a:t>
            </a:r>
          </a:p>
          <a:p>
            <a:pPr algn="l" rtl="0">
              <a:lnSpc>
                <a:spcPct val="110000"/>
              </a:lnSpc>
            </a:pPr>
            <a:r>
              <a:rPr lang="en-US" sz="1700" dirty="0" err="1"/>
              <a:t>Bagaimana</a:t>
            </a:r>
            <a:r>
              <a:rPr lang="en-US" sz="1700" dirty="0"/>
              <a:t> </a:t>
            </a:r>
            <a:r>
              <a:rPr lang="en-US" sz="1700" dirty="0" err="1"/>
              <a:t>saya</a:t>
            </a:r>
            <a:r>
              <a:rPr lang="en-US" sz="1700" dirty="0"/>
              <a:t> </a:t>
            </a:r>
            <a:r>
              <a:rPr lang="en-US" sz="1700" dirty="0" err="1"/>
              <a:t>dapat</a:t>
            </a:r>
            <a:r>
              <a:rPr lang="en-US" sz="1700" dirty="0"/>
              <a:t> </a:t>
            </a:r>
            <a:r>
              <a:rPr lang="en-US" sz="1700" dirty="0" err="1"/>
              <a:t>mengetahui</a:t>
            </a:r>
            <a:r>
              <a:rPr lang="en-US" sz="1700" dirty="0"/>
              <a:t> </a:t>
            </a:r>
            <a:r>
              <a:rPr lang="en-US" sz="1700" dirty="0" err="1"/>
              <a:t>bahwa</a:t>
            </a:r>
            <a:r>
              <a:rPr lang="en-US" sz="1700" dirty="0"/>
              <a:t> </a:t>
            </a:r>
            <a:r>
              <a:rPr lang="en-US" sz="1700" dirty="0" err="1"/>
              <a:t>anda</a:t>
            </a:r>
            <a:r>
              <a:rPr lang="en-US" sz="1700" dirty="0"/>
              <a:t> </a:t>
            </a:r>
            <a:r>
              <a:rPr lang="en-US" sz="1700" dirty="0" err="1"/>
              <a:t>mengatakan</a:t>
            </a:r>
            <a:r>
              <a:rPr lang="en-US" sz="1700" dirty="0"/>
              <a:t> yang </a:t>
            </a:r>
            <a:r>
              <a:rPr lang="en-US" sz="1700" dirty="0" err="1"/>
              <a:t>sebenarnya</a:t>
            </a:r>
            <a:r>
              <a:rPr lang="en-US" sz="1700" dirty="0"/>
              <a:t>? </a:t>
            </a:r>
          </a:p>
          <a:p>
            <a:pPr algn="l" rtl="0">
              <a:lnSpc>
                <a:spcPct val="110000"/>
              </a:lnSpc>
            </a:pPr>
            <a:r>
              <a:rPr lang="en-US" sz="1700" dirty="0" err="1"/>
              <a:t>Apa</a:t>
            </a:r>
            <a:r>
              <a:rPr lang="en-US" sz="1700" dirty="0"/>
              <a:t> </a:t>
            </a:r>
            <a:r>
              <a:rPr lang="en-US" sz="1700" dirty="0" err="1"/>
              <a:t>penjelasan</a:t>
            </a:r>
            <a:r>
              <a:rPr lang="en-US" sz="1700" dirty="0"/>
              <a:t> </a:t>
            </a:r>
            <a:r>
              <a:rPr lang="en-US" sz="1700" dirty="0" err="1" smtClean="0"/>
              <a:t>alternatif</a:t>
            </a:r>
            <a:r>
              <a:rPr lang="en-US" sz="1700" dirty="0" smtClean="0"/>
              <a:t> </a:t>
            </a:r>
            <a:r>
              <a:rPr lang="en-US" sz="1700" dirty="0" err="1"/>
              <a:t>dari</a:t>
            </a:r>
            <a:r>
              <a:rPr lang="en-US" sz="1700" dirty="0"/>
              <a:t> </a:t>
            </a:r>
            <a:r>
              <a:rPr lang="en-US" sz="1700" dirty="0" err="1"/>
              <a:t>fenomena</a:t>
            </a:r>
            <a:r>
              <a:rPr lang="en-US" sz="1700" dirty="0"/>
              <a:t> </a:t>
            </a:r>
            <a:r>
              <a:rPr lang="en-US" sz="1700" dirty="0" err="1"/>
              <a:t>ini</a:t>
            </a:r>
            <a:r>
              <a:rPr lang="en-US" sz="1700" dirty="0"/>
              <a:t>? </a:t>
            </a:r>
          </a:p>
        </p:txBody>
      </p:sp>
      <p:pic>
        <p:nvPicPr>
          <p:cNvPr id="22535" name="Picture 7" descr="logo"/>
          <p:cNvPicPr>
            <a:picLocks noGrp="1" noChangeAspect="1" noChangeArrowheads="1"/>
          </p:cNvPicPr>
          <p:nvPr>
            <p:ph sz="half" idx="1"/>
          </p:nvPr>
        </p:nvPicPr>
        <p:blipFill>
          <a:blip r:embed="rId2" cstate="print"/>
          <a:srcRect/>
          <a:stretch>
            <a:fillRect/>
          </a:stretch>
        </p:blipFill>
        <p:spPr>
          <a:xfrm>
            <a:off x="685800" y="1581150"/>
            <a:ext cx="3200400" cy="4667250"/>
          </a:xfrm>
          <a:noFill/>
          <a:ln/>
        </p:spPr>
      </p:pic>
      <p:sp>
        <p:nvSpPr>
          <p:cNvPr id="5" name="Date Placeholder 4"/>
          <p:cNvSpPr>
            <a:spLocks noGrp="1"/>
          </p:cNvSpPr>
          <p:nvPr>
            <p:ph type="dt" sz="half" idx="10"/>
          </p:nvPr>
        </p:nvSpPr>
        <p:spPr>
          <a:xfrm>
            <a:off x="457200" y="6390294"/>
            <a:ext cx="2133600" cy="457200"/>
          </a:xfrm>
        </p:spPr>
        <p:txBody>
          <a:bodyPr/>
          <a:lstStyle/>
          <a:p>
            <a:fld id="{F1E9C369-533C-45EC-B63B-7D7F17243FFD}" type="datetime1">
              <a:rPr lang="id-ID" altLang="en-US" smtClean="0"/>
              <a:t>10/02/2015</a:t>
            </a:fld>
            <a:endParaRPr lang="en-US" altLang="en-US" dirty="0"/>
          </a:p>
        </p:txBody>
      </p:sp>
      <p:sp>
        <p:nvSpPr>
          <p:cNvPr id="6" name="Slide Number Placeholder 5"/>
          <p:cNvSpPr>
            <a:spLocks noGrp="1"/>
          </p:cNvSpPr>
          <p:nvPr>
            <p:ph type="sldNum" sz="quarter" idx="12"/>
          </p:nvPr>
        </p:nvSpPr>
        <p:spPr>
          <a:xfrm>
            <a:off x="157660" y="6390294"/>
            <a:ext cx="2133600" cy="457200"/>
          </a:xfrm>
        </p:spPr>
        <p:txBody>
          <a:bodyPr/>
          <a:lstStyle/>
          <a:p>
            <a:fld id="{A9EEEEA9-BDC1-460B-9739-F24E9827F5A9}" type="slidenum">
              <a:rPr lang="ar-SA" altLang="en-US" smtClean="0"/>
              <a:pPr/>
              <a:t>30</a:t>
            </a:fld>
            <a:endParaRPr lang="id-ID"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normAutofit fontScale="92500" lnSpcReduction="20000"/>
          </a:bodyPr>
          <a:lstStyle/>
          <a:p>
            <a:r>
              <a:rPr lang="id-ID" dirty="0" smtClean="0"/>
              <a:t>1. </a:t>
            </a:r>
            <a:r>
              <a:rPr lang="id-ID" dirty="0" smtClean="0"/>
              <a:t>Lakukan free-test pada link berikut, sebagai bahan dalam mengevaluasi “thinkingstyles” (mandiri)</a:t>
            </a:r>
          </a:p>
          <a:p>
            <a:pPr lvl="1"/>
            <a:r>
              <a:rPr lang="id-ID" dirty="0" smtClean="0">
                <a:hlinkClick r:id="rId2"/>
              </a:rPr>
              <a:t>http</a:t>
            </a:r>
            <a:r>
              <a:rPr lang="id-ID" dirty="0" smtClean="0">
                <a:hlinkClick r:id="rId2"/>
              </a:rPr>
              <a:t>://</a:t>
            </a:r>
            <a:r>
              <a:rPr lang="id-ID" dirty="0" smtClean="0">
                <a:hlinkClick r:id="rId2"/>
              </a:rPr>
              <a:t>www.thinkwatson.com/mythinkingstyles</a:t>
            </a:r>
            <a:endParaRPr lang="id-ID" dirty="0" smtClean="0"/>
          </a:p>
          <a:p>
            <a:r>
              <a:rPr lang="id-ID" dirty="0" smtClean="0"/>
              <a:t>2. Lakukan </a:t>
            </a:r>
            <a:r>
              <a:rPr lang="id-ID" smtClean="0"/>
              <a:t>penelusuran (berkelompok)di </a:t>
            </a:r>
            <a:r>
              <a:rPr lang="id-ID" dirty="0" smtClean="0"/>
              <a:t>internet mengenai topik yang “kontroversial”, misalkan: aborsi, hukuman mati, politik, mobil nasional, dll. Putuskan 4 web-site dan bandingkan dengan memperhatikan/menilai karakteristik berikut:</a:t>
            </a:r>
          </a:p>
          <a:p>
            <a:pPr lvl="1"/>
            <a:r>
              <a:rPr lang="id-ID" dirty="0" smtClean="0"/>
              <a:t>Currency, Accuracy, Authority, Objectivity, Coverage</a:t>
            </a:r>
          </a:p>
          <a:p>
            <a:pPr lvl="1"/>
            <a:r>
              <a:rPr lang="id-ID" dirty="0" smtClean="0"/>
              <a:t>Lakukan perangkingan dan jelaskan cara anda mengukur 5 karakteristik tersebut</a:t>
            </a:r>
            <a:endParaRPr lang="id-ID" dirty="0" smtClean="0"/>
          </a:p>
          <a:p>
            <a:r>
              <a:rPr lang="id-ID" dirty="0" smtClean="0"/>
              <a:t>Detail tugas dapat anda akses di idea.</a:t>
            </a:r>
            <a:endParaRPr lang="id-ID" dirty="0" smtClean="0"/>
          </a:p>
        </p:txBody>
      </p:sp>
      <p:sp>
        <p:nvSpPr>
          <p:cNvPr id="6" name="Slide Number Placeholder 5"/>
          <p:cNvSpPr>
            <a:spLocks noGrp="1"/>
          </p:cNvSpPr>
          <p:nvPr>
            <p:ph type="sldNum" sz="quarter" idx="15"/>
          </p:nvPr>
        </p:nvSpPr>
        <p:spPr/>
        <p:txBody>
          <a:bodyPr/>
          <a:lstStyle/>
          <a:p>
            <a:fld id="{A9EEEEA9-BDC1-460B-9739-F24E9827F5A9}" type="slidenum">
              <a:rPr lang="ar-SA" altLang="en-US" smtClean="0"/>
              <a:pPr/>
              <a:t>31</a:t>
            </a:fld>
            <a:endParaRPr lang="id-ID" altLang="en-US"/>
          </a:p>
        </p:txBody>
      </p:sp>
      <p:sp>
        <p:nvSpPr>
          <p:cNvPr id="5" name="Date Placeholder 4"/>
          <p:cNvSpPr>
            <a:spLocks noGrp="1"/>
          </p:cNvSpPr>
          <p:nvPr>
            <p:ph type="dt" sz="half" idx="16"/>
          </p:nvPr>
        </p:nvSpPr>
        <p:spPr/>
        <p:txBody>
          <a:bodyPr/>
          <a:lstStyle/>
          <a:p>
            <a:fld id="{65A50BDD-9A4E-4C32-AAEF-90FD2540A4B4}" type="datetime1">
              <a:rPr lang="id-ID" altLang="en-US" smtClean="0"/>
              <a:t>10/02/2015</a:t>
            </a:fld>
            <a:endParaRPr lang="en-US" altLang="en-US"/>
          </a:p>
        </p:txBody>
      </p:sp>
      <p:sp>
        <p:nvSpPr>
          <p:cNvPr id="7" name="Title 6"/>
          <p:cNvSpPr>
            <a:spLocks noGrp="1"/>
          </p:cNvSpPr>
          <p:nvPr>
            <p:ph type="title"/>
          </p:nvPr>
        </p:nvSpPr>
        <p:spPr/>
        <p:txBody>
          <a:bodyPr/>
          <a:lstStyle/>
          <a:p>
            <a:r>
              <a:rPr lang="id-ID" dirty="0" smtClean="0"/>
              <a:t>Tugas</a:t>
            </a:r>
            <a:endParaRPr lang="en-US" dirty="0"/>
          </a:p>
        </p:txBody>
      </p:sp>
      <p:sp>
        <p:nvSpPr>
          <p:cNvPr id="9" name="Text Placeholder 8"/>
          <p:cNvSpPr>
            <a:spLocks noGrp="1"/>
          </p:cNvSpPr>
          <p:nvPr>
            <p:ph type="body" sz="quarter" idx="17"/>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Sumber</a:t>
            </a:r>
            <a:endParaRPr lang="en-US" dirty="0"/>
          </a:p>
        </p:txBody>
      </p:sp>
      <p:sp>
        <p:nvSpPr>
          <p:cNvPr id="3" name="Content Placeholder 2"/>
          <p:cNvSpPr>
            <a:spLocks noGrp="1"/>
          </p:cNvSpPr>
          <p:nvPr>
            <p:ph idx="1"/>
          </p:nvPr>
        </p:nvSpPr>
        <p:spPr/>
        <p:txBody>
          <a:bodyPr/>
          <a:lstStyle/>
          <a:p>
            <a:pPr>
              <a:spcBef>
                <a:spcPts val="0"/>
              </a:spcBef>
              <a:spcAft>
                <a:spcPts val="400"/>
              </a:spcAft>
            </a:pPr>
            <a:r>
              <a:rPr lang="en-US" dirty="0" smtClean="0"/>
              <a:t>Gideon </a:t>
            </a:r>
            <a:r>
              <a:rPr lang="en-US" dirty="0" err="1" smtClean="0"/>
              <a:t>Jonatan</a:t>
            </a:r>
            <a:r>
              <a:rPr lang="en-US" dirty="0" smtClean="0"/>
              <a:t> </a:t>
            </a:r>
            <a:r>
              <a:rPr lang="id-ID" dirty="0" smtClean="0"/>
              <a:t>, </a:t>
            </a:r>
            <a:r>
              <a:rPr lang="id-ID" dirty="0" smtClean="0"/>
              <a:t>Slide KPST Berpikir Kritis, Universitas Telkom</a:t>
            </a:r>
          </a:p>
          <a:p>
            <a:pPr>
              <a:spcBef>
                <a:spcPts val="0"/>
              </a:spcBef>
              <a:spcAft>
                <a:spcPts val="400"/>
              </a:spcAft>
            </a:pPr>
            <a:r>
              <a:rPr lang="en-US" dirty="0" smtClean="0">
                <a:hlinkClick r:id="rId3"/>
              </a:rPr>
              <a:t>http://</a:t>
            </a:r>
            <a:r>
              <a:rPr lang="en-US" dirty="0" smtClean="0">
                <a:hlinkClick r:id="rId3"/>
              </a:rPr>
              <a:t>philosophy.hku.hk/think/critical/ct.php</a:t>
            </a:r>
            <a:endParaRPr lang="id-ID" dirty="0" smtClean="0"/>
          </a:p>
          <a:p>
            <a:pPr>
              <a:spcBef>
                <a:spcPts val="0"/>
              </a:spcBef>
              <a:spcAft>
                <a:spcPts val="400"/>
              </a:spcAft>
            </a:pPr>
            <a:r>
              <a:rPr lang="en-US" dirty="0" smtClean="0">
                <a:hlinkClick r:id="rId4"/>
              </a:rPr>
              <a:t>http://</a:t>
            </a:r>
            <a:r>
              <a:rPr lang="en-US" dirty="0" smtClean="0">
                <a:hlinkClick r:id="rId4"/>
              </a:rPr>
              <a:t>accreditation.ncsu.edu/critical-creative-thinking-definitions</a:t>
            </a:r>
            <a:endParaRPr lang="id-ID" dirty="0" smtClean="0"/>
          </a:p>
          <a:p>
            <a:pPr>
              <a:spcBef>
                <a:spcPts val="0"/>
              </a:spcBef>
              <a:spcAft>
                <a:spcPts val="400"/>
              </a:spcAft>
            </a:pPr>
            <a:endParaRPr lang="en-US" dirty="0" smtClean="0"/>
          </a:p>
        </p:txBody>
      </p:sp>
      <p:sp>
        <p:nvSpPr>
          <p:cNvPr id="4" name="Date Placeholder 3"/>
          <p:cNvSpPr>
            <a:spLocks noGrp="1"/>
          </p:cNvSpPr>
          <p:nvPr>
            <p:ph type="dt" sz="half" idx="10"/>
          </p:nvPr>
        </p:nvSpPr>
        <p:spPr/>
        <p:txBody>
          <a:bodyPr/>
          <a:lstStyle/>
          <a:p>
            <a:fld id="{57909AB6-4D65-494B-8EE3-DFF6444B52CE}" type="datetime1">
              <a:rPr lang="id-ID" smtClean="0"/>
              <a:t>10/02/2015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4294967295"/>
          </p:nvPr>
        </p:nvSpPr>
        <p:spPr>
          <a:xfrm>
            <a:off x="0" y="6356350"/>
            <a:ext cx="1643063" cy="365125"/>
          </a:xfrm>
        </p:spPr>
        <p:txBody>
          <a:bodyPr/>
          <a:lstStyle/>
          <a:p>
            <a:pPr>
              <a:defRPr/>
            </a:pPr>
            <a:fld id="{C18C07FC-80F2-4492-9233-EEFE021A9B67}" type="datetime1">
              <a:rPr lang="id-ID" smtClean="0"/>
              <a:t>10/02/2015</a:t>
            </a:fld>
            <a:endParaRPr lang="en-US" dirty="0"/>
          </a:p>
        </p:txBody>
      </p:sp>
    </p:spTree>
    <p:extLst>
      <p:ext uri="{BB962C8B-B14F-4D97-AF65-F5344CB8AC3E}">
        <p14:creationId xmlns:p14="http://schemas.microsoft.com/office/powerpoint/2010/main" xmlns="" val="1666288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5"/>
          </p:nvPr>
        </p:nvSpPr>
        <p:spPr/>
        <p:txBody>
          <a:bodyPr/>
          <a:lstStyle/>
          <a:p>
            <a:pPr>
              <a:defRPr/>
            </a:pPr>
            <a:fld id="{C8467590-0BC9-4B4A-95A3-307D97AD4B4F}" type="slidenum">
              <a:rPr lang="en-US" smtClean="0"/>
              <a:pPr>
                <a:defRPr/>
              </a:pPr>
              <a:t>4</a:t>
            </a:fld>
            <a:endParaRPr lang="en-US" dirty="0"/>
          </a:p>
        </p:txBody>
      </p:sp>
      <p:sp>
        <p:nvSpPr>
          <p:cNvPr id="5" name="Date Placeholder 4"/>
          <p:cNvSpPr>
            <a:spLocks noGrp="1"/>
          </p:cNvSpPr>
          <p:nvPr>
            <p:ph type="dt" sz="half" idx="26"/>
          </p:nvPr>
        </p:nvSpPr>
        <p:spPr/>
        <p:txBody>
          <a:bodyPr/>
          <a:lstStyle/>
          <a:p>
            <a:pPr>
              <a:defRPr/>
            </a:pPr>
            <a:fld id="{B80CB040-41E9-4FE4-B0F9-AA83CC7F226B}" type="datetime1">
              <a:rPr lang="id-ID" smtClean="0"/>
              <a:t>10/02/2015</a:t>
            </a:fld>
            <a:endParaRPr lang="en-US" dirty="0"/>
          </a:p>
        </p:txBody>
      </p:sp>
      <p:sp>
        <p:nvSpPr>
          <p:cNvPr id="6" name="Title 5"/>
          <p:cNvSpPr>
            <a:spLocks noGrp="1"/>
          </p:cNvSpPr>
          <p:nvPr>
            <p:ph type="title"/>
          </p:nvPr>
        </p:nvSpPr>
        <p:spPr/>
        <p:txBody>
          <a:bodyPr/>
          <a:lstStyle/>
          <a:p>
            <a:r>
              <a:rPr lang="id-ID" dirty="0" smtClean="0"/>
              <a:t>Berapa sebaiknya nilai ?</a:t>
            </a:r>
            <a:endParaRPr lang="en-US" dirty="0"/>
          </a:p>
        </p:txBody>
      </p:sp>
      <p:sp>
        <p:nvSpPr>
          <p:cNvPr id="7" name="Text Placeholder 6"/>
          <p:cNvSpPr>
            <a:spLocks noGrp="1"/>
          </p:cNvSpPr>
          <p:nvPr>
            <p:ph type="body" sz="quarter" idx="17"/>
          </p:nvPr>
        </p:nvSpPr>
        <p:spPr/>
        <p:txBody>
          <a:bodyPr/>
          <a:lstStyle/>
          <a:p>
            <a:endParaRPr lang="en-US"/>
          </a:p>
        </p:txBody>
      </p:sp>
      <p:pic>
        <p:nvPicPr>
          <p:cNvPr id="8" name="Content Placeholder 7"/>
          <p:cNvPicPr>
            <a:picLocks noGrp="1"/>
          </p:cNvPicPr>
          <p:nvPr>
            <p:ph sz="quarter" idx="23"/>
          </p:nvPr>
        </p:nvPicPr>
        <p:blipFill>
          <a:blip r:embed="rId2" cstate="print"/>
          <a:srcRect/>
          <a:stretch>
            <a:fillRect/>
          </a:stretch>
        </p:blipFill>
        <p:spPr bwMode="auto">
          <a:xfrm>
            <a:off x="748683" y="2430958"/>
            <a:ext cx="2861620" cy="2267166"/>
          </a:xfrm>
          <a:prstGeom prst="rect">
            <a:avLst/>
          </a:prstGeom>
          <a:noFill/>
          <a:ln w="9525">
            <a:noFill/>
            <a:miter lim="800000"/>
            <a:headEnd/>
            <a:tailEnd/>
          </a:ln>
        </p:spPr>
      </p:pic>
      <p:pic>
        <p:nvPicPr>
          <p:cNvPr id="9" name="Content Placeholder 8"/>
          <p:cNvPicPr>
            <a:picLocks noGrp="1"/>
          </p:cNvPicPr>
          <p:nvPr>
            <p:ph sz="quarter" idx="24"/>
          </p:nvPr>
        </p:nvPicPr>
        <p:blipFill>
          <a:blip r:embed="rId3" cstate="print"/>
          <a:srcRect/>
          <a:stretch>
            <a:fillRect/>
          </a:stretch>
        </p:blipFill>
        <p:spPr bwMode="auto">
          <a:xfrm>
            <a:off x="4615889" y="2430958"/>
            <a:ext cx="4118052" cy="211785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Bagaimana dengan permasalahan ini?</a:t>
            </a:r>
            <a:endParaRPr lang="en-US" dirty="0"/>
          </a:p>
        </p:txBody>
      </p:sp>
      <p:sp>
        <p:nvSpPr>
          <p:cNvPr id="4" name="Date Placeholder 3"/>
          <p:cNvSpPr>
            <a:spLocks noGrp="1"/>
          </p:cNvSpPr>
          <p:nvPr>
            <p:ph type="dt" sz="half" idx="10"/>
          </p:nvPr>
        </p:nvSpPr>
        <p:spPr/>
        <p:txBody>
          <a:bodyPr/>
          <a:lstStyle/>
          <a:p>
            <a:fld id="{B365D8F4-FCCC-4566-95AB-24822324352F}" type="datetime1">
              <a:rPr lang="id-ID" smtClean="0"/>
              <a:t>10/02/2015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5</a:t>
            </a:fld>
            <a:endParaRPr lang="en-US"/>
          </a:p>
        </p:txBody>
      </p:sp>
      <p:pic>
        <p:nvPicPr>
          <p:cNvPr id="44034" name="Picture 2"/>
          <p:cNvPicPr>
            <a:picLocks noGrp="1" noChangeAspect="1" noChangeArrowheads="1"/>
          </p:cNvPicPr>
          <p:nvPr>
            <p:ph idx="1"/>
          </p:nvPr>
        </p:nvPicPr>
        <p:blipFill>
          <a:blip r:embed="rId2"/>
          <a:srcRect/>
          <a:stretch>
            <a:fillRect/>
          </a:stretch>
        </p:blipFill>
        <p:spPr bwMode="auto">
          <a:xfrm>
            <a:off x="389909" y="2538412"/>
            <a:ext cx="2063749" cy="1770570"/>
          </a:xfrm>
          <a:prstGeom prst="rect">
            <a:avLst/>
          </a:prstGeom>
          <a:noFill/>
          <a:ln w="9525">
            <a:noFill/>
            <a:miter lim="800000"/>
            <a:headEnd/>
            <a:tailEnd/>
          </a:ln>
        </p:spPr>
      </p:pic>
      <p:pic>
        <p:nvPicPr>
          <p:cNvPr id="7" name="Content Placeholder 7"/>
          <p:cNvPicPr>
            <a:picLocks/>
          </p:cNvPicPr>
          <p:nvPr/>
        </p:nvPicPr>
        <p:blipFill>
          <a:blip r:embed="rId3" cstate="print"/>
          <a:srcRect/>
          <a:stretch>
            <a:fillRect/>
          </a:stretch>
        </p:blipFill>
        <p:spPr bwMode="auto">
          <a:xfrm>
            <a:off x="2853249" y="2538412"/>
            <a:ext cx="2743509" cy="1770570"/>
          </a:xfrm>
          <a:prstGeom prst="rect">
            <a:avLst/>
          </a:prstGeom>
          <a:noFill/>
          <a:ln w="9525">
            <a:noFill/>
            <a:miter lim="800000"/>
            <a:headEnd/>
            <a:tailEnd/>
          </a:ln>
        </p:spPr>
      </p:pic>
      <p:pic>
        <p:nvPicPr>
          <p:cNvPr id="8" name="Picture 7"/>
          <p:cNvPicPr/>
          <p:nvPr/>
        </p:nvPicPr>
        <p:blipFill>
          <a:blip r:embed="rId4" cstate="print"/>
          <a:srcRect/>
          <a:stretch>
            <a:fillRect/>
          </a:stretch>
        </p:blipFill>
        <p:spPr bwMode="auto">
          <a:xfrm>
            <a:off x="5985692" y="2538411"/>
            <a:ext cx="3158308" cy="245925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336417"/>
            <a:ext cx="8326438" cy="1186066"/>
          </a:xfrm>
        </p:spPr>
        <p:txBody>
          <a:bodyPr/>
          <a:lstStyle/>
          <a:p>
            <a:r>
              <a:rPr lang="id-ID" dirty="0" smtClean="0"/>
              <a:t>Proses apa yang anda lakukan untuk menyelesaikan permasalahan tersebut?</a:t>
            </a:r>
            <a:endParaRPr lang="en-US" dirty="0"/>
          </a:p>
        </p:txBody>
      </p:sp>
      <p:sp>
        <p:nvSpPr>
          <p:cNvPr id="3" name="Content Placeholder 2"/>
          <p:cNvSpPr>
            <a:spLocks noGrp="1"/>
          </p:cNvSpPr>
          <p:nvPr>
            <p:ph idx="1"/>
          </p:nvPr>
        </p:nvSpPr>
        <p:spPr>
          <a:xfrm>
            <a:off x="365125" y="2774730"/>
            <a:ext cx="8326438" cy="3257769"/>
          </a:xfrm>
        </p:spPr>
        <p:txBody>
          <a:bodyPr/>
          <a:lstStyle/>
          <a:p>
            <a:endParaRPr lang="en-US" dirty="0"/>
          </a:p>
        </p:txBody>
      </p:sp>
      <p:sp>
        <p:nvSpPr>
          <p:cNvPr id="4" name="Date Placeholder 3"/>
          <p:cNvSpPr>
            <a:spLocks noGrp="1"/>
          </p:cNvSpPr>
          <p:nvPr>
            <p:ph type="dt" sz="half" idx="10"/>
          </p:nvPr>
        </p:nvSpPr>
        <p:spPr/>
        <p:txBody>
          <a:bodyPr/>
          <a:lstStyle/>
          <a:p>
            <a:fld id="{57D2CC21-2A84-49E6-83DA-EEB30F7B14F1}" type="datetime1">
              <a:rPr lang="id-ID" smtClean="0"/>
              <a:t>10/02/2015</a:t>
            </a:fld>
            <a:endParaRPr lang="en-US"/>
          </a:p>
        </p:txBody>
      </p:sp>
      <p:sp>
        <p:nvSpPr>
          <p:cNvPr id="5" name="Slide Number Placeholder 4"/>
          <p:cNvSpPr>
            <a:spLocks noGrp="1"/>
          </p:cNvSpPr>
          <p:nvPr>
            <p:ph type="sldNum" sz="quarter" idx="12"/>
          </p:nvPr>
        </p:nvSpPr>
        <p:spPr/>
        <p:txBody>
          <a:bodyPr/>
          <a:lstStyle/>
          <a:p>
            <a:fld id="{437D966D-99AE-4C4F-92D2-0AFDFF258817}"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37D966D-99AE-4C4F-92D2-0AFDFF258817}" type="slidenum">
              <a:rPr lang="en-US" smtClean="0"/>
              <a:pPr/>
              <a:t>7</a:t>
            </a:fld>
            <a:endParaRPr lang="en-US"/>
          </a:p>
        </p:txBody>
      </p:sp>
      <p:sp>
        <p:nvSpPr>
          <p:cNvPr id="4" name="Date Placeholder 3"/>
          <p:cNvSpPr>
            <a:spLocks noGrp="1"/>
          </p:cNvSpPr>
          <p:nvPr>
            <p:ph type="dt" sz="half" idx="11"/>
          </p:nvPr>
        </p:nvSpPr>
        <p:spPr/>
        <p:txBody>
          <a:bodyPr/>
          <a:lstStyle/>
          <a:p>
            <a:fld id="{8F1A0170-D41F-4F21-B42D-2E2BA76FE96D}" type="datetime1">
              <a:rPr lang="id-ID" smtClean="0"/>
              <a:t>10/02/2015</a:t>
            </a:fld>
            <a:endParaRPr lang="en-US"/>
          </a:p>
        </p:txBody>
      </p:sp>
      <p:sp>
        <p:nvSpPr>
          <p:cNvPr id="2" name="Title 1"/>
          <p:cNvSpPr>
            <a:spLocks noGrp="1"/>
          </p:cNvSpPr>
          <p:nvPr>
            <p:ph type="title"/>
          </p:nvPr>
        </p:nvSpPr>
        <p:spPr/>
        <p:txBody>
          <a:bodyPr/>
          <a:lstStyle/>
          <a:p>
            <a:r>
              <a:rPr lang="id-ID" dirty="0" smtClean="0"/>
              <a:t>Apa itu berpikir?</a:t>
            </a:r>
            <a:endParaRPr lang="en-US" dirty="0"/>
          </a:p>
        </p:txBody>
      </p:sp>
      <p:sp>
        <p:nvSpPr>
          <p:cNvPr id="10" name="Text Placeholder 9"/>
          <p:cNvSpPr>
            <a:spLocks noGrp="1"/>
          </p:cNvSpPr>
          <p:nvPr>
            <p:ph type="body" sz="quarter" idx="17"/>
          </p:nvPr>
        </p:nvSpPr>
        <p:spPr/>
        <p:txBody>
          <a:bodyPr/>
          <a:lstStyle/>
          <a:p>
            <a:endParaRPr lang="en-US"/>
          </a:p>
        </p:txBody>
      </p:sp>
      <p:pic>
        <p:nvPicPr>
          <p:cNvPr id="6" name="Picture 4" descr="chimpanzee_thinking_poster"/>
          <p:cNvPicPr>
            <a:picLocks noChangeAspect="1" noChangeArrowheads="1"/>
          </p:cNvPicPr>
          <p:nvPr/>
        </p:nvPicPr>
        <p:blipFill>
          <a:blip r:embed="rId2" cstate="print"/>
          <a:srcRect/>
          <a:stretch>
            <a:fillRect/>
          </a:stretch>
        </p:blipFill>
        <p:spPr bwMode="auto">
          <a:xfrm>
            <a:off x="748683" y="2183087"/>
            <a:ext cx="3133686" cy="3773214"/>
          </a:xfrm>
          <a:prstGeom prst="rect">
            <a:avLst/>
          </a:prstGeom>
          <a:noFill/>
          <a:ln w="9525">
            <a:solidFill>
              <a:schemeClr val="tx1"/>
            </a:solidFill>
            <a:miter lim="800000"/>
            <a:headEnd/>
            <a:tailEnd/>
          </a:ln>
        </p:spPr>
      </p:pic>
      <p:pic>
        <p:nvPicPr>
          <p:cNvPr id="7" name="Picture 5" descr="kodok"/>
          <p:cNvPicPr>
            <a:picLocks noChangeAspect="1" noChangeArrowheads="1"/>
          </p:cNvPicPr>
          <p:nvPr/>
        </p:nvPicPr>
        <p:blipFill>
          <a:blip r:embed="rId3" cstate="print"/>
          <a:srcRect/>
          <a:stretch>
            <a:fillRect/>
          </a:stretch>
        </p:blipFill>
        <p:spPr bwMode="auto">
          <a:xfrm>
            <a:off x="5448587" y="2195333"/>
            <a:ext cx="3005781" cy="3837167"/>
          </a:xfrm>
          <a:prstGeom prst="rect">
            <a:avLst/>
          </a:prstGeom>
          <a:noFill/>
          <a:ln w="9525">
            <a:solidFill>
              <a:schemeClr val="tx1"/>
            </a:solidFill>
            <a:miter lim="800000"/>
            <a:headEnd/>
            <a:tailEnd/>
          </a:ln>
        </p:spPr>
      </p:pic>
      <p:sp>
        <p:nvSpPr>
          <p:cNvPr id="8" name="Text Box 6"/>
          <p:cNvSpPr txBox="1">
            <a:spLocks noChangeArrowheads="1"/>
          </p:cNvSpPr>
          <p:nvPr/>
        </p:nvSpPr>
        <p:spPr bwMode="auto">
          <a:xfrm>
            <a:off x="1008003" y="5177041"/>
            <a:ext cx="2721965" cy="646331"/>
          </a:xfrm>
          <a:prstGeom prst="rect">
            <a:avLst/>
          </a:prstGeom>
          <a:solidFill>
            <a:schemeClr val="accent1"/>
          </a:solidFill>
          <a:ln w="9525">
            <a:noFill/>
            <a:miter lim="800000"/>
            <a:headEnd/>
            <a:tailEnd/>
          </a:ln>
          <a:effectLst/>
        </p:spPr>
        <p:txBody>
          <a:bodyPr wrap="square">
            <a:spAutoFit/>
          </a:bodyPr>
          <a:lstStyle/>
          <a:p>
            <a:pPr algn="l" rtl="0">
              <a:spcBef>
                <a:spcPct val="50000"/>
              </a:spcBef>
            </a:pPr>
            <a:r>
              <a:rPr lang="en-US" b="1"/>
              <a:t>Hmm, cakep juga gue ini ya..</a:t>
            </a:r>
          </a:p>
        </p:txBody>
      </p:sp>
      <p:sp>
        <p:nvSpPr>
          <p:cNvPr id="9" name="Text Box 7"/>
          <p:cNvSpPr txBox="1">
            <a:spLocks noChangeArrowheads="1"/>
          </p:cNvSpPr>
          <p:nvPr/>
        </p:nvSpPr>
        <p:spPr bwMode="auto">
          <a:xfrm>
            <a:off x="5732403" y="5177041"/>
            <a:ext cx="2721965" cy="646331"/>
          </a:xfrm>
          <a:prstGeom prst="rect">
            <a:avLst/>
          </a:prstGeom>
          <a:solidFill>
            <a:schemeClr val="accent1"/>
          </a:solidFill>
          <a:ln w="9525">
            <a:noFill/>
            <a:miter lim="800000"/>
            <a:headEnd/>
            <a:tailEnd/>
          </a:ln>
          <a:effectLst/>
        </p:spPr>
        <p:txBody>
          <a:bodyPr wrap="square">
            <a:spAutoFit/>
          </a:bodyPr>
          <a:lstStyle/>
          <a:p>
            <a:pPr algn="l" rtl="0">
              <a:spcBef>
                <a:spcPct val="50000"/>
              </a:spcBef>
            </a:pPr>
            <a:r>
              <a:rPr lang="en-US" b="1"/>
              <a:t>Huh.. Dasar gitu kok Cakep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37D966D-99AE-4C4F-92D2-0AFDFF258817}" type="slidenum">
              <a:rPr lang="en-US" smtClean="0"/>
              <a:pPr/>
              <a:t>8</a:t>
            </a:fld>
            <a:endParaRPr lang="en-US"/>
          </a:p>
        </p:txBody>
      </p:sp>
      <p:sp>
        <p:nvSpPr>
          <p:cNvPr id="4" name="Date Placeholder 3"/>
          <p:cNvSpPr>
            <a:spLocks noGrp="1"/>
          </p:cNvSpPr>
          <p:nvPr>
            <p:ph type="dt" sz="half" idx="11"/>
          </p:nvPr>
        </p:nvSpPr>
        <p:spPr/>
        <p:txBody>
          <a:bodyPr/>
          <a:lstStyle/>
          <a:p>
            <a:fld id="{D6829DB2-171A-4A66-BAF6-D04720E865B6}" type="datetime1">
              <a:rPr lang="id-ID" smtClean="0"/>
              <a:t>10/02/2015</a:t>
            </a:fld>
            <a:endParaRPr lang="en-US"/>
          </a:p>
        </p:txBody>
      </p:sp>
      <p:sp>
        <p:nvSpPr>
          <p:cNvPr id="2" name="Title 1"/>
          <p:cNvSpPr>
            <a:spLocks noGrp="1"/>
          </p:cNvSpPr>
          <p:nvPr>
            <p:ph type="title"/>
          </p:nvPr>
        </p:nvSpPr>
        <p:spPr/>
        <p:txBody>
          <a:bodyPr/>
          <a:lstStyle/>
          <a:p>
            <a:r>
              <a:rPr lang="id-ID" dirty="0" smtClean="0"/>
              <a:t>Apa itu berpikir?</a:t>
            </a:r>
            <a:endParaRPr lang="en-US" dirty="0"/>
          </a:p>
        </p:txBody>
      </p:sp>
      <p:sp>
        <p:nvSpPr>
          <p:cNvPr id="10" name="Text Placeholder 9"/>
          <p:cNvSpPr>
            <a:spLocks noGrp="1"/>
          </p:cNvSpPr>
          <p:nvPr>
            <p:ph type="body" sz="quarter" idx="17"/>
          </p:nvPr>
        </p:nvSpPr>
        <p:spPr/>
        <p:txBody>
          <a:bodyPr/>
          <a:lstStyle/>
          <a:p>
            <a:endParaRPr lang="en-US"/>
          </a:p>
        </p:txBody>
      </p:sp>
      <p:pic>
        <p:nvPicPr>
          <p:cNvPr id="11" name="Picture 4" descr="mikit"/>
          <p:cNvPicPr>
            <a:picLocks noChangeAspect="1" noChangeArrowheads="1"/>
          </p:cNvPicPr>
          <p:nvPr/>
        </p:nvPicPr>
        <p:blipFill>
          <a:blip r:embed="rId2" cstate="print"/>
          <a:srcRect/>
          <a:stretch>
            <a:fillRect/>
          </a:stretch>
        </p:blipFill>
        <p:spPr bwMode="auto">
          <a:xfrm>
            <a:off x="748683" y="2218861"/>
            <a:ext cx="2996002" cy="3557752"/>
          </a:xfrm>
          <a:prstGeom prst="rect">
            <a:avLst/>
          </a:prstGeom>
          <a:noFill/>
          <a:ln w="9525">
            <a:solidFill>
              <a:schemeClr val="tx1"/>
            </a:solidFill>
            <a:miter lim="800000"/>
            <a:headEnd/>
            <a:tailEnd/>
          </a:ln>
        </p:spPr>
      </p:pic>
      <p:pic>
        <p:nvPicPr>
          <p:cNvPr id="12" name="Picture 5" descr="thinkpositive"/>
          <p:cNvPicPr>
            <a:picLocks noChangeAspect="1" noChangeArrowheads="1"/>
          </p:cNvPicPr>
          <p:nvPr/>
        </p:nvPicPr>
        <p:blipFill>
          <a:blip r:embed="rId3" cstate="print"/>
          <a:srcRect/>
          <a:stretch>
            <a:fillRect/>
          </a:stretch>
        </p:blipFill>
        <p:spPr bwMode="auto">
          <a:xfrm>
            <a:off x="5092083" y="2218861"/>
            <a:ext cx="2996002" cy="3557752"/>
          </a:xfrm>
          <a:prstGeom prst="rect">
            <a:avLst/>
          </a:prstGeom>
          <a:noFill/>
          <a:ln w="9525">
            <a:solidFill>
              <a:schemeClr val="tx1"/>
            </a:solidFill>
            <a:miter lim="800000"/>
            <a:headEnd/>
            <a:tailEnd/>
          </a:ln>
        </p:spPr>
      </p:pic>
      <p:sp>
        <p:nvSpPr>
          <p:cNvPr id="13" name="Text Box 6"/>
          <p:cNvSpPr txBox="1">
            <a:spLocks noChangeArrowheads="1"/>
          </p:cNvSpPr>
          <p:nvPr/>
        </p:nvSpPr>
        <p:spPr bwMode="auto">
          <a:xfrm>
            <a:off x="810596" y="5251271"/>
            <a:ext cx="2934089" cy="646331"/>
          </a:xfrm>
          <a:prstGeom prst="rect">
            <a:avLst/>
          </a:prstGeom>
          <a:solidFill>
            <a:schemeClr val="accent1"/>
          </a:solidFill>
          <a:ln w="9525">
            <a:noFill/>
            <a:miter lim="800000"/>
            <a:headEnd/>
            <a:tailEnd/>
          </a:ln>
          <a:effectLst/>
        </p:spPr>
        <p:txBody>
          <a:bodyPr wrap="square">
            <a:spAutoFit/>
          </a:bodyPr>
          <a:lstStyle/>
          <a:p>
            <a:pPr algn="l" rtl="0">
              <a:spcBef>
                <a:spcPct val="50000"/>
              </a:spcBef>
            </a:pPr>
            <a:r>
              <a:rPr lang="en-US" b="1" dirty="0" err="1"/>
              <a:t>Aduh</a:t>
            </a:r>
            <a:r>
              <a:rPr lang="en-US" b="1" dirty="0"/>
              <a:t>.. Susah </a:t>
            </a:r>
            <a:r>
              <a:rPr lang="en-US" b="1" dirty="0" err="1"/>
              <a:t>banget</a:t>
            </a:r>
            <a:r>
              <a:rPr lang="en-US" b="1" dirty="0"/>
              <a:t> </a:t>
            </a:r>
            <a:r>
              <a:rPr lang="en-US" b="1" dirty="0" err="1"/>
              <a:t>sih</a:t>
            </a:r>
            <a:r>
              <a:rPr lang="en-US" b="1" dirty="0"/>
              <a:t> </a:t>
            </a:r>
            <a:r>
              <a:rPr lang="en-US" b="1" dirty="0" err="1"/>
              <a:t>jadi</a:t>
            </a:r>
            <a:r>
              <a:rPr lang="en-US" b="1" dirty="0"/>
              <a:t> </a:t>
            </a:r>
            <a:r>
              <a:rPr lang="en-US" b="1" dirty="0" err="1"/>
              <a:t>manusia</a:t>
            </a:r>
            <a:r>
              <a:rPr lang="en-US" b="1" dirty="0"/>
              <a:t> ?</a:t>
            </a:r>
          </a:p>
        </p:txBody>
      </p:sp>
      <p:sp>
        <p:nvSpPr>
          <p:cNvPr id="14" name="Text Box 7"/>
          <p:cNvSpPr txBox="1">
            <a:spLocks noChangeArrowheads="1"/>
          </p:cNvSpPr>
          <p:nvPr/>
        </p:nvSpPr>
        <p:spPr bwMode="auto">
          <a:xfrm>
            <a:off x="5092083" y="5251271"/>
            <a:ext cx="2996002" cy="923330"/>
          </a:xfrm>
          <a:prstGeom prst="rect">
            <a:avLst/>
          </a:prstGeom>
          <a:solidFill>
            <a:schemeClr val="accent1"/>
          </a:solidFill>
          <a:ln w="9525">
            <a:noFill/>
            <a:miter lim="800000"/>
            <a:headEnd/>
            <a:tailEnd/>
          </a:ln>
          <a:effectLst/>
        </p:spPr>
        <p:txBody>
          <a:bodyPr wrap="square">
            <a:spAutoFit/>
          </a:bodyPr>
          <a:lstStyle/>
          <a:p>
            <a:pPr algn="l" rtl="0">
              <a:spcBef>
                <a:spcPct val="50000"/>
              </a:spcBef>
            </a:pPr>
            <a:r>
              <a:rPr lang="en-US" b="1" dirty="0" err="1"/>
              <a:t>Gitu</a:t>
            </a:r>
            <a:r>
              <a:rPr lang="en-US" b="1" dirty="0"/>
              <a:t> </a:t>
            </a:r>
            <a:r>
              <a:rPr lang="en-US" b="1" dirty="0" err="1"/>
              <a:t>aja</a:t>
            </a:r>
            <a:r>
              <a:rPr lang="en-US" b="1" dirty="0"/>
              <a:t> </a:t>
            </a:r>
            <a:r>
              <a:rPr lang="en-US" b="1" dirty="0" err="1"/>
              <a:t>kok</a:t>
            </a:r>
            <a:r>
              <a:rPr lang="en-US" b="1" dirty="0"/>
              <a:t> repot, mending </a:t>
            </a:r>
            <a:r>
              <a:rPr lang="en-US" b="1" dirty="0" err="1"/>
              <a:t>aku</a:t>
            </a:r>
            <a:r>
              <a:rPr lang="en-US" b="1" dirty="0"/>
              <a:t> khan… he..he..he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37D966D-99AE-4C4F-92D2-0AFDFF258817}" type="slidenum">
              <a:rPr lang="en-US" smtClean="0"/>
              <a:pPr/>
              <a:t>9</a:t>
            </a:fld>
            <a:endParaRPr lang="en-US"/>
          </a:p>
        </p:txBody>
      </p:sp>
      <p:sp>
        <p:nvSpPr>
          <p:cNvPr id="4" name="Date Placeholder 3"/>
          <p:cNvSpPr>
            <a:spLocks noGrp="1"/>
          </p:cNvSpPr>
          <p:nvPr>
            <p:ph type="dt" sz="half" idx="11"/>
          </p:nvPr>
        </p:nvSpPr>
        <p:spPr/>
        <p:txBody>
          <a:bodyPr/>
          <a:lstStyle/>
          <a:p>
            <a:fld id="{687758AA-D845-472C-AC06-8445DFD02B1E}" type="datetime1">
              <a:rPr lang="id-ID" smtClean="0"/>
              <a:t>10/02/2015</a:t>
            </a:fld>
            <a:endParaRPr lang="en-US"/>
          </a:p>
        </p:txBody>
      </p:sp>
      <p:sp>
        <p:nvSpPr>
          <p:cNvPr id="2" name="Title 1"/>
          <p:cNvSpPr>
            <a:spLocks noGrp="1"/>
          </p:cNvSpPr>
          <p:nvPr>
            <p:ph type="title"/>
          </p:nvPr>
        </p:nvSpPr>
        <p:spPr/>
        <p:txBody>
          <a:bodyPr/>
          <a:lstStyle/>
          <a:p>
            <a:r>
              <a:rPr lang="id-ID" dirty="0" smtClean="0"/>
              <a:t>Apa itu berpikir?</a:t>
            </a:r>
            <a:endParaRPr lang="en-US" dirty="0"/>
          </a:p>
        </p:txBody>
      </p:sp>
      <p:sp>
        <p:nvSpPr>
          <p:cNvPr id="10" name="Text Placeholder 9"/>
          <p:cNvSpPr>
            <a:spLocks noGrp="1"/>
          </p:cNvSpPr>
          <p:nvPr>
            <p:ph type="body" sz="quarter" idx="17"/>
          </p:nvPr>
        </p:nvSpPr>
        <p:spPr/>
        <p:txBody>
          <a:bodyPr/>
          <a:lstStyle/>
          <a:p>
            <a:endParaRPr lang="en-US"/>
          </a:p>
        </p:txBody>
      </p:sp>
      <p:sp>
        <p:nvSpPr>
          <p:cNvPr id="15" name="Rectangle 3"/>
          <p:cNvSpPr txBox="1">
            <a:spLocks noChangeArrowheads="1"/>
          </p:cNvSpPr>
          <p:nvPr/>
        </p:nvSpPr>
        <p:spPr>
          <a:xfrm>
            <a:off x="3429000" y="4114799"/>
            <a:ext cx="4800600" cy="2049463"/>
          </a:xfrm>
          <a:prstGeom prst="rect">
            <a:avLst/>
          </a:prstGeom>
        </p:spPr>
        <p:txBody>
          <a:bodyPr/>
          <a:lstStyle/>
          <a:p>
            <a:pPr marL="346075" marR="0" lvl="0" indent="-346075" algn="l" defTabSz="457200" rtl="0" eaLnBrk="1" fontAlgn="base" latinLnBrk="0" hangingPunct="1">
              <a:lnSpc>
                <a:spcPct val="100000"/>
              </a:lnSpc>
              <a:spcBef>
                <a:spcPts val="1800"/>
              </a:spcBef>
              <a:spcAft>
                <a:spcPct val="0"/>
              </a:spcAft>
              <a:buClrTx/>
              <a:buSzPct val="135000"/>
              <a:buFontTx/>
              <a:buBlip>
                <a:blip r:embed="rId2"/>
              </a:buBlip>
              <a:tabLst/>
              <a:defRPr/>
            </a:pPr>
            <a:r>
              <a:rPr kumimoji="0" lang="id-ID" sz="2000" b="0" i="0" u="none" strike="noStrike" kern="1200" cap="none" spc="0" normalizeH="0" baseline="0" dirty="0" smtClean="0">
                <a:ln>
                  <a:noFill/>
                </a:ln>
                <a:solidFill>
                  <a:schemeClr val="tx1"/>
                </a:solidFill>
                <a:effectLst/>
                <a:uLnTx/>
                <a:uFillTx/>
                <a:latin typeface="+mn-lt"/>
                <a:ea typeface="ＭＳ Ｐゴシック" charset="0"/>
                <a:cs typeface="ＭＳ Ｐゴシック" charset="0"/>
              </a:rPr>
              <a:t>Proses penggunaan akal budi untuk mempertimbangkan, memutuskan sesuatu.              </a:t>
            </a:r>
          </a:p>
          <a:p>
            <a:pPr marL="346075" marR="0" lvl="0" indent="-346075" algn="l" defTabSz="457200" rtl="0" eaLnBrk="1" fontAlgn="base" latinLnBrk="0" hangingPunct="1">
              <a:lnSpc>
                <a:spcPct val="100000"/>
              </a:lnSpc>
              <a:spcBef>
                <a:spcPts val="1800"/>
              </a:spcBef>
              <a:spcAft>
                <a:spcPct val="0"/>
              </a:spcAft>
              <a:buClrTx/>
              <a:buSzPct val="135000"/>
              <a:buFontTx/>
              <a:buBlip>
                <a:blip r:embed="rId2"/>
              </a:buBlip>
              <a:tabLst/>
              <a:defRPr/>
            </a:pPr>
            <a:r>
              <a:rPr kumimoji="0" lang="id-ID" sz="2000" b="0" i="0" u="none" strike="noStrike" kern="1200" cap="none" spc="0" normalizeH="0" baseline="0" dirty="0" smtClean="0">
                <a:ln>
                  <a:noFill/>
                </a:ln>
                <a:solidFill>
                  <a:schemeClr val="tx1"/>
                </a:solidFill>
                <a:effectLst/>
                <a:uLnTx/>
                <a:uFillTx/>
                <a:latin typeface="+mn-lt"/>
                <a:ea typeface="ＭＳ Ｐゴシック" charset="0"/>
                <a:cs typeface="ＭＳ Ｐゴシック" charset="0"/>
              </a:rPr>
              <a:t>Memberi Makna </a:t>
            </a:r>
            <a:r>
              <a:rPr kumimoji="0" lang="id-ID" sz="2000" b="1" i="0" u="none" strike="noStrike" kern="1200" cap="none" spc="0" normalizeH="0" baseline="0" dirty="0" smtClean="0">
                <a:ln>
                  <a:noFill/>
                </a:ln>
                <a:solidFill>
                  <a:schemeClr val="tx1"/>
                </a:solidFill>
                <a:effectLst/>
                <a:uLnTx/>
                <a:uFillTx/>
                <a:latin typeface="+mn-lt"/>
                <a:ea typeface="ＭＳ Ｐゴシック" charset="0"/>
                <a:cs typeface="ＭＳ Ｐゴシック" charset="0"/>
              </a:rPr>
              <a:t>Objek</a:t>
            </a:r>
            <a:r>
              <a:rPr kumimoji="0" lang="id-ID" sz="2000" b="0" i="0" u="none" strike="noStrike" kern="1200" cap="none" spc="0" normalizeH="0" baseline="0" dirty="0" smtClean="0">
                <a:ln>
                  <a:noFill/>
                </a:ln>
                <a:solidFill>
                  <a:schemeClr val="tx1"/>
                </a:solidFill>
                <a:effectLst/>
                <a:uLnTx/>
                <a:uFillTx/>
                <a:latin typeface="+mn-lt"/>
                <a:ea typeface="ＭＳ Ｐゴシック" charset="0"/>
                <a:cs typeface="ＭＳ Ｐゴシック" charset="0"/>
              </a:rPr>
              <a:t> yang muncul di hadapannya</a:t>
            </a:r>
            <a:endParaRPr kumimoji="0" lang="id-ID" sz="2000" b="0" i="0" u="none" strike="noStrike" kern="1200" cap="none" spc="0" normalizeH="0" baseline="0" dirty="0">
              <a:ln>
                <a:noFill/>
              </a:ln>
              <a:solidFill>
                <a:schemeClr val="tx1"/>
              </a:solidFill>
              <a:effectLst/>
              <a:uLnTx/>
              <a:uFillTx/>
              <a:latin typeface="+mn-lt"/>
              <a:ea typeface="ＭＳ Ｐゴシック" charset="0"/>
              <a:cs typeface="ＭＳ Ｐゴシック" charset="0"/>
            </a:endParaRPr>
          </a:p>
        </p:txBody>
      </p:sp>
      <p:pic>
        <p:nvPicPr>
          <p:cNvPr id="16" name="Picture 4" descr="Pedido"/>
          <p:cNvPicPr>
            <a:picLocks noChangeAspect="1" noChangeArrowheads="1"/>
          </p:cNvPicPr>
          <p:nvPr/>
        </p:nvPicPr>
        <p:blipFill>
          <a:blip r:embed="rId3" cstate="print"/>
          <a:srcRect/>
          <a:stretch>
            <a:fillRect/>
          </a:stretch>
        </p:blipFill>
        <p:spPr bwMode="auto">
          <a:xfrm>
            <a:off x="457200" y="2254468"/>
            <a:ext cx="2822575" cy="3841531"/>
          </a:xfrm>
          <a:prstGeom prst="rect">
            <a:avLst/>
          </a:prstGeom>
          <a:noFill/>
          <a:ln w="9525">
            <a:solidFill>
              <a:schemeClr val="tx1"/>
            </a:solidFill>
            <a:miter lim="800000"/>
            <a:headEnd/>
            <a:tailEnd/>
          </a:ln>
        </p:spPr>
      </p:pic>
      <p:pic>
        <p:nvPicPr>
          <p:cNvPr id="45058" name="Picture 2"/>
          <p:cNvPicPr>
            <a:picLocks noChangeAspect="1" noChangeArrowheads="1"/>
          </p:cNvPicPr>
          <p:nvPr/>
        </p:nvPicPr>
        <p:blipFill>
          <a:blip r:embed="rId4"/>
          <a:srcRect/>
          <a:stretch>
            <a:fillRect/>
          </a:stretch>
        </p:blipFill>
        <p:spPr bwMode="auto">
          <a:xfrm>
            <a:off x="3631981" y="2254468"/>
            <a:ext cx="2857500" cy="1600200"/>
          </a:xfrm>
          <a:prstGeom prst="rect">
            <a:avLst/>
          </a:prstGeom>
          <a:noFill/>
          <a:ln w="9525">
            <a:noFill/>
            <a:miter lim="800000"/>
            <a:headEnd/>
            <a:tailEnd/>
          </a:ln>
        </p:spPr>
      </p:pic>
      <p:pic>
        <p:nvPicPr>
          <p:cNvPr id="45059" name="Picture 3"/>
          <p:cNvPicPr>
            <a:picLocks noChangeAspect="1" noChangeArrowheads="1"/>
          </p:cNvPicPr>
          <p:nvPr/>
        </p:nvPicPr>
        <p:blipFill>
          <a:blip r:embed="rId5"/>
          <a:srcRect/>
          <a:stretch>
            <a:fillRect/>
          </a:stretch>
        </p:blipFill>
        <p:spPr bwMode="auto">
          <a:xfrm>
            <a:off x="7062788" y="2235418"/>
            <a:ext cx="1628775" cy="16192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plate_informatika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1872</TotalTime>
  <Words>2227</Words>
  <Application>Microsoft Office PowerPoint</Application>
  <PresentationFormat>On-screen Show (4:3)</PresentationFormat>
  <Paragraphs>258</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template_informatika_slide</vt:lpstr>
      <vt:lpstr>HUG1I2 Konsep Pengembangan Sains dan Teknologi Pertemuan 4-5: Critical and Creative Thinking</vt:lpstr>
      <vt:lpstr>Perhatikan gambar berikut:</vt:lpstr>
      <vt:lpstr>Pilihlah pasangan yang sesuai</vt:lpstr>
      <vt:lpstr>Berapa sebaiknya nilai ?</vt:lpstr>
      <vt:lpstr>Bagaimana dengan permasalahan ini?</vt:lpstr>
      <vt:lpstr>Proses apa yang anda lakukan untuk menyelesaikan permasalahan tersebut?</vt:lpstr>
      <vt:lpstr>Apa itu berpikir?</vt:lpstr>
      <vt:lpstr>Apa itu berpikir?</vt:lpstr>
      <vt:lpstr>Apa itu berpikir?</vt:lpstr>
      <vt:lpstr>Beberapa definsi </vt:lpstr>
      <vt:lpstr>Methoda Berpikir</vt:lpstr>
      <vt:lpstr>Persepsi – Konsep –Ide ?</vt:lpstr>
      <vt:lpstr>Ilustrasi [1]</vt:lpstr>
      <vt:lpstr>Ilustrasi [2]</vt:lpstr>
      <vt:lpstr>Apa itu meja [1]</vt:lpstr>
      <vt:lpstr>Apa itu meja [2]</vt:lpstr>
      <vt:lpstr>Critical Thinking vs Creative Thinking</vt:lpstr>
      <vt:lpstr>Critical Thinking</vt:lpstr>
      <vt:lpstr>Creative Thinking</vt:lpstr>
      <vt:lpstr>Klasifikasi Springer &amp; Deutsch’s (1993) tentang dominasi lateralisasi otak:</vt:lpstr>
      <vt:lpstr>Jembatan Berpikir Kritis-Berpikir Kreatif</vt:lpstr>
      <vt:lpstr>Persepsi lain</vt:lpstr>
      <vt:lpstr>Pandangan lain?</vt:lpstr>
      <vt:lpstr>Big Question:  What is the Purpose of Critical Thinking? Why we need Critical Thinking?</vt:lpstr>
      <vt:lpstr>Aktivitas dalam Berpikir Kritis [1]</vt:lpstr>
      <vt:lpstr>Aktivitas dalam Berpikir Kritis [2]</vt:lpstr>
      <vt:lpstr>Langkah Berpikir Kritis</vt:lpstr>
      <vt:lpstr>Berpikir kritis, apa saja yang diperhatikan?:</vt:lpstr>
      <vt:lpstr>Berpikir Kritis  Agar Tidak Bias Bagaimana ?</vt:lpstr>
      <vt:lpstr>METODE SOKRATIS</vt:lpstr>
      <vt:lpstr>Tugas</vt:lpstr>
      <vt:lpstr>Sumber</vt:lpstr>
      <vt:lpstr>Slide 33</vt:lpstr>
    </vt:vector>
  </TitlesOfParts>
  <Company>IEEE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Tjokorda Agung Budi Wirayuda</cp:lastModifiedBy>
  <cp:revision>149</cp:revision>
  <dcterms:created xsi:type="dcterms:W3CDTF">2012-11-14T18:53:32Z</dcterms:created>
  <dcterms:modified xsi:type="dcterms:W3CDTF">2015-02-09T18:22:29Z</dcterms:modified>
</cp:coreProperties>
</file>