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314" r:id="rId3"/>
    <p:sldId id="321" r:id="rId4"/>
    <p:sldId id="315" r:id="rId5"/>
    <p:sldId id="347" r:id="rId6"/>
    <p:sldId id="349" r:id="rId7"/>
    <p:sldId id="348" r:id="rId8"/>
    <p:sldId id="350" r:id="rId9"/>
    <p:sldId id="355" r:id="rId10"/>
    <p:sldId id="316" r:id="rId11"/>
    <p:sldId id="351" r:id="rId12"/>
    <p:sldId id="317" r:id="rId13"/>
    <p:sldId id="322" r:id="rId14"/>
    <p:sldId id="320" r:id="rId15"/>
    <p:sldId id="342" r:id="rId16"/>
    <p:sldId id="343" r:id="rId17"/>
    <p:sldId id="344" r:id="rId18"/>
    <p:sldId id="345" r:id="rId19"/>
    <p:sldId id="324" r:id="rId20"/>
    <p:sldId id="341" r:id="rId21"/>
    <p:sldId id="336" r:id="rId22"/>
    <p:sldId id="337" r:id="rId23"/>
    <p:sldId id="353" r:id="rId24"/>
    <p:sldId id="354" r:id="rId25"/>
    <p:sldId id="356" r:id="rId26"/>
    <p:sldId id="352" r:id="rId27"/>
    <p:sldId id="338" r:id="rId28"/>
    <p:sldId id="339" r:id="rId29"/>
    <p:sldId id="346" r:id="rId30"/>
    <p:sldId id="258"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41" autoAdjust="0"/>
  </p:normalViewPr>
  <p:slideViewPr>
    <p:cSldViewPr snapToGrid="0" snapToObjects="1">
      <p:cViewPr varScale="1">
        <p:scale>
          <a:sx n="47" d="100"/>
          <a:sy n="47" d="100"/>
        </p:scale>
        <p:origin x="1962"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7" Type="http://schemas.openxmlformats.org/officeDocument/2006/relationships/hyperlink" Target="http://en.wikipedia.org/wiki/Deindividu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7" Type="http://schemas.openxmlformats.org/officeDocument/2006/relationships/hyperlink" Target="http://en.wikipedia.org/wiki/Deindividuation"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Reverse_salient" TargetMode="External"/><Relationship Id="rId13" Type="http://schemas.openxmlformats.org/officeDocument/2006/relationships/hyperlink" Target="http://en.wikipedia.org/wiki/Activity_theory" TargetMode="External"/><Relationship Id="rId3" Type="http://schemas.openxmlformats.org/officeDocument/2006/relationships/hyperlink" Target="http://en.wikipedia.org/wiki/Social_construction_of_technology" TargetMode="External"/><Relationship Id="rId7" Type="http://schemas.openxmlformats.org/officeDocument/2006/relationships/hyperlink" Target="http://en.wikipedia.org/wiki/Systems_theory" TargetMode="External"/><Relationship Id="rId12" Type="http://schemas.openxmlformats.org/officeDocument/2006/relationships/hyperlink" Target="http://en.wikipedia.org/wiki/Niklas_Luhman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Structuration_theory" TargetMode="External"/><Relationship Id="rId11" Type="http://schemas.openxmlformats.org/officeDocument/2006/relationships/hyperlink" Target="http://en.wikipedia.org/wiki/Thomas_P._Hughes" TargetMode="External"/><Relationship Id="rId5" Type="http://schemas.openxmlformats.org/officeDocument/2006/relationships/hyperlink" Target="http://en.wikipedia.org/wiki/Bruno_Latour" TargetMode="External"/><Relationship Id="rId10" Type="http://schemas.openxmlformats.org/officeDocument/2006/relationships/hyperlink" Target="http://en.wikipedia.org/w/index.php?title=Autopoietic_autonomy&amp;action=edit&amp;redlink=1" TargetMode="External"/><Relationship Id="rId4" Type="http://schemas.openxmlformats.org/officeDocument/2006/relationships/hyperlink" Target="http://en.wikipedia.org/wiki/Actor-network_theory" TargetMode="External"/><Relationship Id="rId9" Type="http://schemas.openxmlformats.org/officeDocument/2006/relationships/hyperlink" Target="http://en.wikipedia.org/w/index.php?title=Operational_closure&amp;action=edit&amp;redlink=1"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Reverse_salient" TargetMode="External"/><Relationship Id="rId13" Type="http://schemas.openxmlformats.org/officeDocument/2006/relationships/hyperlink" Target="http://en.wikipedia.org/wiki/Activity_theory" TargetMode="External"/><Relationship Id="rId3" Type="http://schemas.openxmlformats.org/officeDocument/2006/relationships/hyperlink" Target="http://en.wikipedia.org/wiki/Social_construction_of_technology" TargetMode="External"/><Relationship Id="rId7" Type="http://schemas.openxmlformats.org/officeDocument/2006/relationships/hyperlink" Target="http://en.wikipedia.org/wiki/Systems_theory" TargetMode="External"/><Relationship Id="rId12" Type="http://schemas.openxmlformats.org/officeDocument/2006/relationships/hyperlink" Target="http://en.wikipedia.org/wiki/Niklas_Luhman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Structuration_theory" TargetMode="External"/><Relationship Id="rId11" Type="http://schemas.openxmlformats.org/officeDocument/2006/relationships/hyperlink" Target="http://en.wikipedia.org/wiki/Thomas_P._Hughes" TargetMode="External"/><Relationship Id="rId5" Type="http://schemas.openxmlformats.org/officeDocument/2006/relationships/hyperlink" Target="http://en.wikipedia.org/wiki/Bruno_Latour" TargetMode="External"/><Relationship Id="rId10" Type="http://schemas.openxmlformats.org/officeDocument/2006/relationships/hyperlink" Target="http://en.wikipedia.org/w/index.php?title=Autopoietic_autonomy&amp;action=edit&amp;redlink=1" TargetMode="External"/><Relationship Id="rId4" Type="http://schemas.openxmlformats.org/officeDocument/2006/relationships/hyperlink" Target="http://en.wikipedia.org/wiki/Actor-network_theory" TargetMode="External"/><Relationship Id="rId9" Type="http://schemas.openxmlformats.org/officeDocument/2006/relationships/hyperlink" Target="http://en.wikipedia.org/w/index.php?title=Operational_closure&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B7467-759D-4D20-8D23-310434E50AD4}" type="slidenum">
              <a:rPr lang="en-US"/>
              <a:pPr/>
              <a:t>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292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There are also a number of technology related theories that address how (media) technology affects group processes. Broadly, these theories are concerned with the social effects of communication media. Some (e.g., media richness) are concerned with questions of media choice (i.e., when to use what medium effectively). Other theories (social presence, SIDE, media naturalness) are concerned with the consequences of those media choices (i.e., what are the social effects of using particular communication media).</a:t>
            </a:r>
          </a:p>
          <a:p>
            <a:r>
              <a:rPr lang="en-US" sz="1200" b="0" i="0" u="none" strike="noStrike" kern="1200" dirty="0" smtClean="0">
                <a:solidFill>
                  <a:schemeClr val="tx1"/>
                </a:solidFill>
                <a:latin typeface="+mn-lt"/>
                <a:ea typeface="+mn-ea"/>
                <a:cs typeface="+mn-cs"/>
                <a:hlinkClick r:id="rId3" tooltip="Social presence theory"/>
              </a:rPr>
              <a:t>Social presence theory</a:t>
            </a:r>
            <a:r>
              <a:rPr lang="en-US" sz="1200" b="0" i="0" kern="1200" dirty="0" smtClean="0">
                <a:solidFill>
                  <a:schemeClr val="tx1"/>
                </a:solidFill>
                <a:latin typeface="+mn-lt"/>
                <a:ea typeface="+mn-ea"/>
                <a:cs typeface="+mn-cs"/>
              </a:rPr>
              <a:t> (Short, et al., 1976) is a seminal theory of the social effects of communication technology. Its main concern is with telephony and telephone conferencing (the research was sponsored by the British Post Office, now British Telecom). It argues that the social impact of a communication medium depend on the </a:t>
            </a:r>
            <a:r>
              <a:rPr lang="en-US" sz="1200" b="0" i="1" kern="1200" dirty="0" smtClean="0">
                <a:solidFill>
                  <a:schemeClr val="tx1"/>
                </a:solidFill>
                <a:latin typeface="+mn-lt"/>
                <a:ea typeface="+mn-ea"/>
                <a:cs typeface="+mn-cs"/>
              </a:rPr>
              <a:t>social presence</a:t>
            </a:r>
            <a:r>
              <a:rPr lang="en-US" sz="1200" b="0" i="0" kern="1200" dirty="0" smtClean="0">
                <a:solidFill>
                  <a:schemeClr val="tx1"/>
                </a:solidFill>
                <a:latin typeface="+mn-lt"/>
                <a:ea typeface="+mn-ea"/>
                <a:cs typeface="+mn-cs"/>
              </a:rPr>
              <a:t> it allows communicators to have. Social presence is defined as a property of the medium itself: the degree of acoustic, visual, and physical contact that it allows. The theory assumes that more contact will increase the key components of "presence": greater intimacy, immediacy, warmth and inter-personal rapport. As a consequence of social presence, social influence is expected to increase. In the case of communication technology, the assumption is that more text-based forms of interaction (e-mail, instant messaging) are less social, and therefore less conducive to social influence.</a:t>
            </a:r>
          </a:p>
          <a:p>
            <a:r>
              <a:rPr lang="en-US" sz="1200" b="0" i="0" u="none" strike="noStrike" kern="1200" dirty="0" smtClean="0">
                <a:solidFill>
                  <a:schemeClr val="tx1"/>
                </a:solidFill>
                <a:latin typeface="+mn-lt"/>
                <a:ea typeface="+mn-ea"/>
                <a:cs typeface="+mn-cs"/>
                <a:hlinkClick r:id="rId4" tooltip="Media richness theory"/>
              </a:rPr>
              <a:t>Media richness theory</a:t>
            </a:r>
            <a:r>
              <a:rPr lang="en-US" sz="1200" b="0" i="0" kern="1200" dirty="0" smtClean="0">
                <a:solidFill>
                  <a:schemeClr val="tx1"/>
                </a:solidFill>
                <a:latin typeface="+mn-lt"/>
                <a:ea typeface="+mn-ea"/>
                <a:cs typeface="+mn-cs"/>
              </a:rPr>
              <a:t> (Daft &amp; </a:t>
            </a:r>
            <a:r>
              <a:rPr lang="en-US" sz="1200" b="0" i="0" kern="1200" dirty="0" err="1" smtClean="0">
                <a:solidFill>
                  <a:schemeClr val="tx1"/>
                </a:solidFill>
                <a:latin typeface="+mn-lt"/>
                <a:ea typeface="+mn-ea"/>
                <a:cs typeface="+mn-cs"/>
              </a:rPr>
              <a:t>Lengel</a:t>
            </a:r>
            <a:r>
              <a:rPr lang="en-US" sz="1200" b="0" i="0" kern="1200" dirty="0" smtClean="0">
                <a:solidFill>
                  <a:schemeClr val="tx1"/>
                </a:solidFill>
                <a:latin typeface="+mn-lt"/>
                <a:ea typeface="+mn-ea"/>
                <a:cs typeface="+mn-cs"/>
              </a:rPr>
              <a:t>, 1986) shares some characteristics with social presence theory. It posits that the amount of information communicated differs with respect to a medium's </a:t>
            </a:r>
            <a:r>
              <a:rPr lang="en-US" sz="1200" b="0" i="1" kern="1200" dirty="0" smtClean="0">
                <a:solidFill>
                  <a:schemeClr val="tx1"/>
                </a:solidFill>
                <a:latin typeface="+mn-lt"/>
                <a:ea typeface="+mn-ea"/>
                <a:cs typeface="+mn-cs"/>
              </a:rPr>
              <a:t>richness</a:t>
            </a:r>
            <a:r>
              <a:rPr lang="en-US" sz="1200" b="0" i="0" kern="1200" dirty="0" smtClean="0">
                <a:solidFill>
                  <a:schemeClr val="tx1"/>
                </a:solidFill>
                <a:latin typeface="+mn-lt"/>
                <a:ea typeface="+mn-ea"/>
                <a:cs typeface="+mn-cs"/>
              </a:rPr>
              <a:t>. The theory assumes that resolving ambiguity and reducing uncertainty are the main goals of communication. Because communication media differ in the rate of understanding they can achieve in a specific time (with "rich" media carrying more information), they are not all capable of resolving uncertainty and ambiguity well. The more restricted the medium's capacity, the less uncertainty and </a:t>
            </a:r>
            <a:r>
              <a:rPr lang="en-US" sz="1200" b="0" i="0" kern="1200" dirty="0" err="1" smtClean="0">
                <a:solidFill>
                  <a:schemeClr val="tx1"/>
                </a:solidFill>
                <a:latin typeface="+mn-lt"/>
                <a:ea typeface="+mn-ea"/>
                <a:cs typeface="+mn-cs"/>
              </a:rPr>
              <a:t>equivocality</a:t>
            </a:r>
            <a:r>
              <a:rPr lang="en-US" sz="1200" b="0" i="0" kern="1200" dirty="0" smtClean="0">
                <a:solidFill>
                  <a:schemeClr val="tx1"/>
                </a:solidFill>
                <a:latin typeface="+mn-lt"/>
                <a:ea typeface="+mn-ea"/>
                <a:cs typeface="+mn-cs"/>
              </a:rPr>
              <a:t> it is able to manage. It follows that the richness of the media should be matched to the task so as to prevent over simplification or complication.</a:t>
            </a:r>
          </a:p>
          <a:p>
            <a:r>
              <a:rPr lang="en-US" sz="1200" b="0" i="0" u="none" strike="noStrike" kern="1200" dirty="0" smtClean="0">
                <a:solidFill>
                  <a:schemeClr val="tx1"/>
                </a:solidFill>
                <a:latin typeface="+mn-lt"/>
                <a:ea typeface="+mn-ea"/>
                <a:cs typeface="+mn-cs"/>
                <a:hlinkClick r:id="rId5" tooltip="Media naturalness theory"/>
              </a:rPr>
              <a:t>Media naturalness theory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Kock</a:t>
            </a:r>
            <a:r>
              <a:rPr lang="en-US" sz="1200" b="0" i="0" kern="1200" dirty="0" smtClean="0">
                <a:solidFill>
                  <a:schemeClr val="tx1"/>
                </a:solidFill>
                <a:latin typeface="+mn-lt"/>
                <a:ea typeface="+mn-ea"/>
                <a:cs typeface="+mn-cs"/>
              </a:rPr>
              <a:t>, 2001; 2004) builds on human evolution ideas and has been proposed as an alternative to media richness theory. Media naturalness theory argues that since our Stone Age hominid ancestors have communicated primarily face-to-face, evolutionary pressures have led to the development of a brain that is consequently designed for that form of communication. Other forms of communication are too recent and unlikely to have posed evolutionary pressures that could have shaped our brain in their direction. Using communication media that suppress key elements found in face-to-face communication, as many electronic communication media do, thus ends up posing cognitive obstacles to communication. This is particularly the case in the context of complex tasks (e.g., business process redesign, new product development, online learning), because such tasks seem to require more intense communication over extended periods of time than simple tasks.</a:t>
            </a:r>
          </a:p>
          <a:p>
            <a:r>
              <a:rPr lang="en-US" sz="1200" b="0" i="0" kern="1200" dirty="0" smtClean="0">
                <a:solidFill>
                  <a:schemeClr val="tx1"/>
                </a:solidFill>
                <a:latin typeface="+mn-lt"/>
                <a:ea typeface="+mn-ea"/>
                <a:cs typeface="+mn-cs"/>
              </a:rPr>
              <a:t>Media synchronicity theory (MST, Dennis &amp; </a:t>
            </a:r>
            <a:r>
              <a:rPr lang="en-US" sz="1200" b="0" i="0" kern="1200" dirty="0" err="1" smtClean="0">
                <a:solidFill>
                  <a:schemeClr val="tx1"/>
                </a:solidFill>
                <a:latin typeface="+mn-lt"/>
                <a:ea typeface="+mn-ea"/>
                <a:cs typeface="+mn-cs"/>
              </a:rPr>
              <a:t>Valacich</a:t>
            </a:r>
            <a:r>
              <a:rPr lang="en-US" sz="1200" b="0" i="0" kern="1200" dirty="0" smtClean="0">
                <a:solidFill>
                  <a:schemeClr val="tx1"/>
                </a:solidFill>
                <a:latin typeface="+mn-lt"/>
                <a:ea typeface="+mn-ea"/>
                <a:cs typeface="+mn-cs"/>
              </a:rPr>
              <a:t>, 1999) redirects richness theory towards the </a:t>
            </a:r>
            <a:r>
              <a:rPr lang="en-US" sz="1200" b="0" i="1" kern="1200" dirty="0" smtClean="0">
                <a:solidFill>
                  <a:schemeClr val="tx1"/>
                </a:solidFill>
                <a:latin typeface="+mn-lt"/>
                <a:ea typeface="+mn-ea"/>
                <a:cs typeface="+mn-cs"/>
              </a:rPr>
              <a:t>synchronicity</a:t>
            </a:r>
            <a:r>
              <a:rPr lang="en-US" sz="1200" b="0" i="0" kern="1200" dirty="0" smtClean="0">
                <a:solidFill>
                  <a:schemeClr val="tx1"/>
                </a:solidFill>
                <a:latin typeface="+mn-lt"/>
                <a:ea typeface="+mn-ea"/>
                <a:cs typeface="+mn-cs"/>
              </a:rPr>
              <a:t> of the communication.</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6" tooltip="Social Identity model of Deindividuation Effects (SIDE)"/>
              </a:rPr>
              <a:t>Social Identity model of </a:t>
            </a:r>
            <a:r>
              <a:rPr lang="en-US" sz="1200" b="0" i="0" u="none" strike="noStrike" kern="1200" dirty="0" err="1" smtClean="0">
                <a:solidFill>
                  <a:schemeClr val="tx1"/>
                </a:solidFill>
                <a:latin typeface="+mn-lt"/>
                <a:ea typeface="+mn-ea"/>
                <a:cs typeface="+mn-cs"/>
                <a:hlinkClick r:id="rId6" tooltip="Social Identity model of Deindividuation Effects (SIDE)"/>
              </a:rPr>
              <a:t>Deindividuation</a:t>
            </a:r>
            <a:r>
              <a:rPr lang="en-US" sz="1200" b="0" i="0" u="none" strike="noStrike" kern="1200" dirty="0" smtClean="0">
                <a:solidFill>
                  <a:schemeClr val="tx1"/>
                </a:solidFill>
                <a:latin typeface="+mn-lt"/>
                <a:ea typeface="+mn-ea"/>
                <a:cs typeface="+mn-cs"/>
                <a:hlinkClick r:id="rId6" tooltip="Social Identity model of Deindividuation Effects (SIDE)"/>
              </a:rPr>
              <a:t> Effects (SIDE)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Spears and Lea 1999; </a:t>
            </a:r>
            <a:r>
              <a:rPr lang="en-US" sz="1200" b="0" i="0" kern="1200" dirty="0" err="1" smtClean="0">
                <a:solidFill>
                  <a:schemeClr val="tx1"/>
                </a:solidFill>
                <a:latin typeface="+mn-lt"/>
                <a:ea typeface="+mn-ea"/>
                <a:cs typeface="+mn-cs"/>
              </a:rPr>
              <a:t>Reicher</a:t>
            </a:r>
            <a:r>
              <a:rPr lang="en-US" sz="1200" b="0" i="0" kern="1200" dirty="0" smtClean="0">
                <a:solidFill>
                  <a:schemeClr val="tx1"/>
                </a:solidFill>
                <a:latin typeface="+mn-lt"/>
                <a:ea typeface="+mn-ea"/>
                <a:cs typeface="+mn-cs"/>
              </a:rPr>
              <a:t>, Spears and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1995; Spears &amp; Lea, 1994) was developed as a response to the idea that anonymity and reduced presence made communication technology socially impoverished (or "</a:t>
            </a:r>
            <a:r>
              <a:rPr lang="en-US" sz="1200" b="0" i="0" kern="1200" dirty="0" err="1" smtClean="0">
                <a:solidFill>
                  <a:schemeClr val="tx1"/>
                </a:solidFill>
                <a:latin typeface="+mn-lt"/>
                <a:ea typeface="+mn-ea"/>
                <a:cs typeface="+mn-cs"/>
              </a:rPr>
              <a:t>deindividuated</a:t>
            </a:r>
            <a:r>
              <a:rPr lang="en-US" sz="1200" b="0" i="0" kern="1200" dirty="0" smtClean="0">
                <a:solidFill>
                  <a:schemeClr val="tx1"/>
                </a:solidFill>
                <a:latin typeface="+mn-lt"/>
                <a:ea typeface="+mn-ea"/>
                <a:cs typeface="+mn-cs"/>
              </a:rPr>
              <a:t>"). It provided an alternative explanation for these "</a:t>
            </a:r>
            <a:r>
              <a:rPr lang="en-US" sz="1200" b="0" i="0" u="none" strike="noStrike" kern="1200" dirty="0" err="1" smtClean="0">
                <a:solidFill>
                  <a:schemeClr val="tx1"/>
                </a:solidFill>
                <a:latin typeface="+mn-lt"/>
                <a:ea typeface="+mn-ea"/>
                <a:cs typeface="+mn-cs"/>
                <a:hlinkClick r:id="rId7" tooltip="Deindividuation"/>
              </a:rPr>
              <a:t>deindividuation</a:t>
            </a:r>
            <a:r>
              <a:rPr lang="en-US" sz="1200" b="0" i="0" kern="1200" dirty="0" smtClean="0">
                <a:solidFill>
                  <a:schemeClr val="tx1"/>
                </a:solidFill>
                <a:latin typeface="+mn-lt"/>
                <a:ea typeface="+mn-ea"/>
                <a:cs typeface="+mn-cs"/>
              </a:rPr>
              <a:t> effects" based on theories of social identity (e.g., Turner et al., 1987). The SIDE model distinguishes cognitive and strategic effects of a communication technology. Cognitive effects occur when communication technologies make "salient" particular aspects of personal or social identity. For example, certain technologies such as email may disguise characteristics of the sender that individually differentiate them (i.e., that convey aspects of their personal identity) and as a result more attention may be given to their social identity. The strategic effects are due to the possibilities, afforded by communication technology, to selectively communicate or enact particular aspects of identity, and disguise others. SIDE therefore sees the social and the technological as mutually determining, and the behavior associated with particular communication forms as the product or interaction of the two.</a:t>
            </a:r>
          </a:p>
          <a:p>
            <a:r>
              <a:rPr lang="en-US" sz="1200" b="0" i="0" kern="1200" dirty="0" smtClean="0">
                <a:solidFill>
                  <a:schemeClr val="tx1"/>
                </a:solidFill>
                <a:latin typeface="+mn-lt"/>
                <a:ea typeface="+mn-ea"/>
                <a:cs typeface="+mn-cs"/>
              </a:rPr>
              <a:t>Time, interaction, and performance (TIP; McGrath, 1991) theory describes work groups as time-based, multi-modal, and multi-functional social systems. Groups interact in one of the modes of inception, problem solving, conflict resolution, and execution. The three functions of a group are production (towards a goal), support (affective) and well-being (norms and roles).</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18</a:t>
            </a:fld>
            <a:endParaRPr lang="en-US"/>
          </a:p>
        </p:txBody>
      </p:sp>
    </p:spTree>
    <p:extLst>
      <p:ext uri="{BB962C8B-B14F-4D97-AF65-F5344CB8AC3E}">
        <p14:creationId xmlns:p14="http://schemas.microsoft.com/office/powerpoint/2010/main" val="349833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26</a:t>
            </a:fld>
            <a:endParaRPr lang="en-US"/>
          </a:p>
        </p:txBody>
      </p:sp>
    </p:spTree>
    <p:extLst>
      <p:ext uri="{BB962C8B-B14F-4D97-AF65-F5344CB8AC3E}">
        <p14:creationId xmlns:p14="http://schemas.microsoft.com/office/powerpoint/2010/main" val="194868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HBR = Harvard Business Review</a:t>
            </a:r>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27</a:t>
            </a:fld>
            <a:endParaRPr lang="en-US"/>
          </a:p>
        </p:txBody>
      </p:sp>
    </p:spTree>
    <p:extLst>
      <p:ext uri="{BB962C8B-B14F-4D97-AF65-F5344CB8AC3E}">
        <p14:creationId xmlns:p14="http://schemas.microsoft.com/office/powerpoint/2010/main" val="415555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There are also a number of technology related theories that address how (media) technology affects group processes. Broadly, these theories are concerned with the social effects of communication media. Some (e.g., media richness) are concerned with questions of media choice (i.e., when to use what medium effectively). Other theories (social presence, SIDE, media naturalness) are concerned with the consequences of those media choices (i.e., what are the social effects of using particular communication media).</a:t>
            </a:r>
          </a:p>
          <a:p>
            <a:r>
              <a:rPr lang="en-US" sz="1200" b="0" i="0" u="none" strike="noStrike" kern="1200" dirty="0" smtClean="0">
                <a:solidFill>
                  <a:schemeClr val="tx1"/>
                </a:solidFill>
                <a:latin typeface="+mn-lt"/>
                <a:ea typeface="+mn-ea"/>
                <a:cs typeface="+mn-cs"/>
                <a:hlinkClick r:id="rId3" tooltip="Social presence theory"/>
              </a:rPr>
              <a:t>Social presence theory</a:t>
            </a:r>
            <a:r>
              <a:rPr lang="en-US" sz="1200" b="0" i="0" kern="1200" dirty="0" smtClean="0">
                <a:solidFill>
                  <a:schemeClr val="tx1"/>
                </a:solidFill>
                <a:latin typeface="+mn-lt"/>
                <a:ea typeface="+mn-ea"/>
                <a:cs typeface="+mn-cs"/>
              </a:rPr>
              <a:t> (Short, et al., 1976) is a seminal theory of the social effects of communication technology. Its main concern is with telephony and telephone conferencing (the research was sponsored by the British Post Office, now British Telecom). It argues that the social impact of a communication medium depend on the </a:t>
            </a:r>
            <a:r>
              <a:rPr lang="en-US" sz="1200" b="0" i="1" kern="1200" dirty="0" smtClean="0">
                <a:solidFill>
                  <a:schemeClr val="tx1"/>
                </a:solidFill>
                <a:latin typeface="+mn-lt"/>
                <a:ea typeface="+mn-ea"/>
                <a:cs typeface="+mn-cs"/>
              </a:rPr>
              <a:t>social presence</a:t>
            </a:r>
            <a:r>
              <a:rPr lang="en-US" sz="1200" b="0" i="0" kern="1200" dirty="0" smtClean="0">
                <a:solidFill>
                  <a:schemeClr val="tx1"/>
                </a:solidFill>
                <a:latin typeface="+mn-lt"/>
                <a:ea typeface="+mn-ea"/>
                <a:cs typeface="+mn-cs"/>
              </a:rPr>
              <a:t> it allows communicators to have. Social presence is defined as a property of the medium itself: the degree of acoustic, visual, and physical contact that it allows. The theory assumes that more contact will increase the key components of "presence": greater intimacy, immediacy, warmth and inter-personal rapport. As a consequence of social presence, social influence is expected to increase. In the case of communication technology, the assumption is that more text-based forms of interaction (e-mail, instant messaging) are less social, and therefore less conducive to social influence.</a:t>
            </a:r>
          </a:p>
          <a:p>
            <a:r>
              <a:rPr lang="en-US" sz="1200" b="0" i="0" u="none" strike="noStrike" kern="1200" dirty="0" smtClean="0">
                <a:solidFill>
                  <a:schemeClr val="tx1"/>
                </a:solidFill>
                <a:latin typeface="+mn-lt"/>
                <a:ea typeface="+mn-ea"/>
                <a:cs typeface="+mn-cs"/>
                <a:hlinkClick r:id="rId4" tooltip="Media richness theory"/>
              </a:rPr>
              <a:t>Media richness theory</a:t>
            </a:r>
            <a:r>
              <a:rPr lang="en-US" sz="1200" b="0" i="0" kern="1200" dirty="0" smtClean="0">
                <a:solidFill>
                  <a:schemeClr val="tx1"/>
                </a:solidFill>
                <a:latin typeface="+mn-lt"/>
                <a:ea typeface="+mn-ea"/>
                <a:cs typeface="+mn-cs"/>
              </a:rPr>
              <a:t> (Daft &amp; </a:t>
            </a:r>
            <a:r>
              <a:rPr lang="en-US" sz="1200" b="0" i="0" kern="1200" dirty="0" err="1" smtClean="0">
                <a:solidFill>
                  <a:schemeClr val="tx1"/>
                </a:solidFill>
                <a:latin typeface="+mn-lt"/>
                <a:ea typeface="+mn-ea"/>
                <a:cs typeface="+mn-cs"/>
              </a:rPr>
              <a:t>Lengel</a:t>
            </a:r>
            <a:r>
              <a:rPr lang="en-US" sz="1200" b="0" i="0" kern="1200" dirty="0" smtClean="0">
                <a:solidFill>
                  <a:schemeClr val="tx1"/>
                </a:solidFill>
                <a:latin typeface="+mn-lt"/>
                <a:ea typeface="+mn-ea"/>
                <a:cs typeface="+mn-cs"/>
              </a:rPr>
              <a:t>, 1986) shares some characteristics with social presence theory. It posits that the amount of information communicated differs with respect to a medium's </a:t>
            </a:r>
            <a:r>
              <a:rPr lang="en-US" sz="1200" b="0" i="1" kern="1200" dirty="0" smtClean="0">
                <a:solidFill>
                  <a:schemeClr val="tx1"/>
                </a:solidFill>
                <a:latin typeface="+mn-lt"/>
                <a:ea typeface="+mn-ea"/>
                <a:cs typeface="+mn-cs"/>
              </a:rPr>
              <a:t>richness</a:t>
            </a:r>
            <a:r>
              <a:rPr lang="en-US" sz="1200" b="0" i="0" kern="1200" dirty="0" smtClean="0">
                <a:solidFill>
                  <a:schemeClr val="tx1"/>
                </a:solidFill>
                <a:latin typeface="+mn-lt"/>
                <a:ea typeface="+mn-ea"/>
                <a:cs typeface="+mn-cs"/>
              </a:rPr>
              <a:t>. The theory assumes that resolving ambiguity and reducing uncertainty are the main goals of communication. Because communication media differ in the rate of understanding they can achieve in a specific time (with "rich" media carrying more information), they are not all capable of resolving uncertainty and ambiguity well. The more restricted the medium's capacity, the less uncertainty and </a:t>
            </a:r>
            <a:r>
              <a:rPr lang="en-US" sz="1200" b="0" i="0" kern="1200" dirty="0" err="1" smtClean="0">
                <a:solidFill>
                  <a:schemeClr val="tx1"/>
                </a:solidFill>
                <a:latin typeface="+mn-lt"/>
                <a:ea typeface="+mn-ea"/>
                <a:cs typeface="+mn-cs"/>
              </a:rPr>
              <a:t>equivocality</a:t>
            </a:r>
            <a:r>
              <a:rPr lang="en-US" sz="1200" b="0" i="0" kern="1200" dirty="0" smtClean="0">
                <a:solidFill>
                  <a:schemeClr val="tx1"/>
                </a:solidFill>
                <a:latin typeface="+mn-lt"/>
                <a:ea typeface="+mn-ea"/>
                <a:cs typeface="+mn-cs"/>
              </a:rPr>
              <a:t> it is able to manage. It follows that the richness of the media should be matched to the task so as to prevent over simplification or complication.</a:t>
            </a:r>
          </a:p>
          <a:p>
            <a:r>
              <a:rPr lang="en-US" sz="1200" b="0" i="0" u="none" strike="noStrike" kern="1200" dirty="0" smtClean="0">
                <a:solidFill>
                  <a:schemeClr val="tx1"/>
                </a:solidFill>
                <a:latin typeface="+mn-lt"/>
                <a:ea typeface="+mn-ea"/>
                <a:cs typeface="+mn-cs"/>
                <a:hlinkClick r:id="rId5" tooltip="Media naturalness theory"/>
              </a:rPr>
              <a:t>Media naturalness theory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Kock</a:t>
            </a:r>
            <a:r>
              <a:rPr lang="en-US" sz="1200" b="0" i="0" kern="1200" dirty="0" smtClean="0">
                <a:solidFill>
                  <a:schemeClr val="tx1"/>
                </a:solidFill>
                <a:latin typeface="+mn-lt"/>
                <a:ea typeface="+mn-ea"/>
                <a:cs typeface="+mn-cs"/>
              </a:rPr>
              <a:t>, 2001; 2004) builds on human evolution ideas and has been proposed as an alternative to media richness theory. Media naturalness theory argues that since our Stone Age hominid ancestors have communicated primarily face-to-face, evolutionary pressures have led to the development of a brain that is consequently designed for that form of communication. Other forms of communication are too recent and unlikely to have posed evolutionary pressures that could have shaped our brain in their direction. Using communication media that suppress key elements found in face-to-face communication, as many electronic communication media do, thus ends up posing cognitive obstacles to communication. This is particularly the case in the context of complex tasks (e.g., business process redesign, new product development, online learning), because such tasks seem to require more intense communication over extended periods of time than simple tasks.</a:t>
            </a:r>
          </a:p>
          <a:p>
            <a:r>
              <a:rPr lang="en-US" sz="1200" b="0" i="0" kern="1200" dirty="0" smtClean="0">
                <a:solidFill>
                  <a:schemeClr val="tx1"/>
                </a:solidFill>
                <a:latin typeface="+mn-lt"/>
                <a:ea typeface="+mn-ea"/>
                <a:cs typeface="+mn-cs"/>
              </a:rPr>
              <a:t>Media synchronicity theory (MST, Dennis &amp; </a:t>
            </a:r>
            <a:r>
              <a:rPr lang="en-US" sz="1200" b="0" i="0" kern="1200" dirty="0" err="1" smtClean="0">
                <a:solidFill>
                  <a:schemeClr val="tx1"/>
                </a:solidFill>
                <a:latin typeface="+mn-lt"/>
                <a:ea typeface="+mn-ea"/>
                <a:cs typeface="+mn-cs"/>
              </a:rPr>
              <a:t>Valacich</a:t>
            </a:r>
            <a:r>
              <a:rPr lang="en-US" sz="1200" b="0" i="0" kern="1200" dirty="0" smtClean="0">
                <a:solidFill>
                  <a:schemeClr val="tx1"/>
                </a:solidFill>
                <a:latin typeface="+mn-lt"/>
                <a:ea typeface="+mn-ea"/>
                <a:cs typeface="+mn-cs"/>
              </a:rPr>
              <a:t>, 1999) redirects richness theory towards the </a:t>
            </a:r>
            <a:r>
              <a:rPr lang="en-US" sz="1200" b="0" i="1" kern="1200" dirty="0" smtClean="0">
                <a:solidFill>
                  <a:schemeClr val="tx1"/>
                </a:solidFill>
                <a:latin typeface="+mn-lt"/>
                <a:ea typeface="+mn-ea"/>
                <a:cs typeface="+mn-cs"/>
              </a:rPr>
              <a:t>synchronicity</a:t>
            </a:r>
            <a:r>
              <a:rPr lang="en-US" sz="1200" b="0" i="0" kern="1200" dirty="0" smtClean="0">
                <a:solidFill>
                  <a:schemeClr val="tx1"/>
                </a:solidFill>
                <a:latin typeface="+mn-lt"/>
                <a:ea typeface="+mn-ea"/>
                <a:cs typeface="+mn-cs"/>
              </a:rPr>
              <a:t> of the communication.</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6" tooltip="Social Identity model of Deindividuation Effects (SIDE)"/>
              </a:rPr>
              <a:t>Social Identity model of </a:t>
            </a:r>
            <a:r>
              <a:rPr lang="en-US" sz="1200" b="0" i="0" u="none" strike="noStrike" kern="1200" dirty="0" err="1" smtClean="0">
                <a:solidFill>
                  <a:schemeClr val="tx1"/>
                </a:solidFill>
                <a:latin typeface="+mn-lt"/>
                <a:ea typeface="+mn-ea"/>
                <a:cs typeface="+mn-cs"/>
                <a:hlinkClick r:id="rId6" tooltip="Social Identity model of Deindividuation Effects (SIDE)"/>
              </a:rPr>
              <a:t>Deindividuation</a:t>
            </a:r>
            <a:r>
              <a:rPr lang="en-US" sz="1200" b="0" i="0" u="none" strike="noStrike" kern="1200" dirty="0" smtClean="0">
                <a:solidFill>
                  <a:schemeClr val="tx1"/>
                </a:solidFill>
                <a:latin typeface="+mn-lt"/>
                <a:ea typeface="+mn-ea"/>
                <a:cs typeface="+mn-cs"/>
                <a:hlinkClick r:id="rId6" tooltip="Social Identity model of Deindividuation Effects (SIDE)"/>
              </a:rPr>
              <a:t> Effects (SIDE)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Spears and Lea 1999; </a:t>
            </a:r>
            <a:r>
              <a:rPr lang="en-US" sz="1200" b="0" i="0" kern="1200" dirty="0" err="1" smtClean="0">
                <a:solidFill>
                  <a:schemeClr val="tx1"/>
                </a:solidFill>
                <a:latin typeface="+mn-lt"/>
                <a:ea typeface="+mn-ea"/>
                <a:cs typeface="+mn-cs"/>
              </a:rPr>
              <a:t>Reicher</a:t>
            </a:r>
            <a:r>
              <a:rPr lang="en-US" sz="1200" b="0" i="0" kern="1200" dirty="0" smtClean="0">
                <a:solidFill>
                  <a:schemeClr val="tx1"/>
                </a:solidFill>
                <a:latin typeface="+mn-lt"/>
                <a:ea typeface="+mn-ea"/>
                <a:cs typeface="+mn-cs"/>
              </a:rPr>
              <a:t>, Spears and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1995; Spears &amp; Lea, 1994) was developed as a response to the idea that anonymity and reduced presence made communication technology socially impoverished (or "</a:t>
            </a:r>
            <a:r>
              <a:rPr lang="en-US" sz="1200" b="0" i="0" kern="1200" dirty="0" err="1" smtClean="0">
                <a:solidFill>
                  <a:schemeClr val="tx1"/>
                </a:solidFill>
                <a:latin typeface="+mn-lt"/>
                <a:ea typeface="+mn-ea"/>
                <a:cs typeface="+mn-cs"/>
              </a:rPr>
              <a:t>deindividuated</a:t>
            </a:r>
            <a:r>
              <a:rPr lang="en-US" sz="1200" b="0" i="0" kern="1200" dirty="0" smtClean="0">
                <a:solidFill>
                  <a:schemeClr val="tx1"/>
                </a:solidFill>
                <a:latin typeface="+mn-lt"/>
                <a:ea typeface="+mn-ea"/>
                <a:cs typeface="+mn-cs"/>
              </a:rPr>
              <a:t>"). It provided an alternative explanation for these "</a:t>
            </a:r>
            <a:r>
              <a:rPr lang="en-US" sz="1200" b="0" i="0" u="none" strike="noStrike" kern="1200" dirty="0" err="1" smtClean="0">
                <a:solidFill>
                  <a:schemeClr val="tx1"/>
                </a:solidFill>
                <a:latin typeface="+mn-lt"/>
                <a:ea typeface="+mn-ea"/>
                <a:cs typeface="+mn-cs"/>
                <a:hlinkClick r:id="rId7" tooltip="Deindividuation"/>
              </a:rPr>
              <a:t>deindividuation</a:t>
            </a:r>
            <a:r>
              <a:rPr lang="en-US" sz="1200" b="0" i="0" kern="1200" dirty="0" smtClean="0">
                <a:solidFill>
                  <a:schemeClr val="tx1"/>
                </a:solidFill>
                <a:latin typeface="+mn-lt"/>
                <a:ea typeface="+mn-ea"/>
                <a:cs typeface="+mn-cs"/>
              </a:rPr>
              <a:t> effects" based on theories of social identity (e.g., Turner et al., 1987). The SIDE model distinguishes cognitive and strategic effects of a communication technology. Cognitive effects occur when communication technologies make "salient" particular aspects of personal or social identity. For example, certain technologies such as email may disguise characteristics of the sender that individually differentiate them (i.e., that convey aspects of their personal identity) and as a result more attention may be given to their social identity. The strategic effects are due to the possibilities, afforded by communication technology, to selectively communicate or enact particular aspects of identity, and disguise others. SIDE therefore sees the social and the technological as mutually determining, and the behavior associated with particular communication forms as the product or interaction of the two.</a:t>
            </a:r>
          </a:p>
          <a:p>
            <a:r>
              <a:rPr lang="en-US" sz="1200" b="0" i="0" kern="1200" dirty="0" smtClean="0">
                <a:solidFill>
                  <a:schemeClr val="tx1"/>
                </a:solidFill>
                <a:latin typeface="+mn-lt"/>
                <a:ea typeface="+mn-ea"/>
                <a:cs typeface="+mn-cs"/>
              </a:rPr>
              <a:t>Time, interaction, and performance (TIP; McGrath, 1991) theory describes work groups as time-based, multi-modal, and multi-functional social systems. Groups interact in one of the modes of inception, problem solving, conflict resolution, and execution. The three functions of a group are production (towards a goal), support (affective) and well-being (norms and roles).</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29</a:t>
            </a:fld>
            <a:endParaRPr lang="en-US"/>
          </a:p>
        </p:txBody>
      </p:sp>
    </p:spTree>
    <p:extLst>
      <p:ext uri="{BB962C8B-B14F-4D97-AF65-F5344CB8AC3E}">
        <p14:creationId xmlns:p14="http://schemas.microsoft.com/office/powerpoint/2010/main" val="132191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What are product technologies?  Tangibles, things we can see, hear, feel, touch</a:t>
            </a:r>
            <a:r>
              <a:rPr lang="en-GB" dirty="0"/>
              <a:t>.</a:t>
            </a:r>
            <a:endParaRPr lang="en-US" dirty="0"/>
          </a:p>
          <a:p>
            <a:endParaRPr lang="en-US" dirty="0"/>
          </a:p>
          <a:p>
            <a:r>
              <a:rPr lang="en-US" dirty="0"/>
              <a:t>What are process technologies?  New ways of doing things, new processes.  In your studies of individual companies, you are seeing both product and process technologies.  For example, in the cellular phone industry we see product breakthroughs as telephones get smaller, better, clearer, but the process of using them also is getting easier as telecommunication services improve.</a:t>
            </a:r>
          </a:p>
          <a:p>
            <a:endParaRPr lang="en-US" dirty="0"/>
          </a:p>
          <a:p>
            <a:r>
              <a:rPr lang="en-US" dirty="0"/>
              <a:t>In manufacturing, a process improvement you might recognize is JIT inventory systems  that order parts needed so they arrive just as they are needed.  A process technology change in organizational management is empowerment which is expected to involve more people in thinking and organizational learning.</a:t>
            </a:r>
          </a:p>
          <a:p>
            <a:r>
              <a:rPr lang="en-US" dirty="0"/>
              <a:t>When looking at technology, it is important to remember that there are both process and product breakthroughs.</a:t>
            </a:r>
          </a:p>
          <a:p>
            <a:endParaRPr lang="en-US" dirty="0"/>
          </a:p>
        </p:txBody>
      </p:sp>
    </p:spTree>
    <p:extLst>
      <p:ext uri="{BB962C8B-B14F-4D97-AF65-F5344CB8AC3E}">
        <p14:creationId xmlns:p14="http://schemas.microsoft.com/office/powerpoint/2010/main" val="365688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lnSpc>
                <a:spcPct val="90000"/>
              </a:lnSpc>
            </a:pPr>
            <a:r>
              <a:rPr lang="en-US" dirty="0"/>
              <a:t>Low tech</a:t>
            </a:r>
            <a:r>
              <a:rPr lang="en-US" dirty="0">
                <a:cs typeface="Times New Roman" pitchFamily="18" charset="0"/>
              </a:rPr>
              <a:t>—</a:t>
            </a:r>
            <a:r>
              <a:rPr lang="en-US" dirty="0"/>
              <a:t>show the weasel ball</a:t>
            </a:r>
            <a:r>
              <a:rPr lang="en-US" dirty="0">
                <a:cs typeface="Times New Roman" pitchFamily="18" charset="0"/>
              </a:rPr>
              <a:t>—</a:t>
            </a:r>
            <a:r>
              <a:rPr lang="en-US" dirty="0"/>
              <a:t>made in China--China and H</a:t>
            </a:r>
            <a:r>
              <a:rPr lang="en-GB" dirty="0" err="1"/>
              <a:t>ong</a:t>
            </a:r>
            <a:r>
              <a:rPr lang="en-GB" dirty="0"/>
              <a:t> </a:t>
            </a:r>
            <a:r>
              <a:rPr lang="en-US" dirty="0"/>
              <a:t>K</a:t>
            </a:r>
            <a:r>
              <a:rPr lang="en-GB" dirty="0" err="1"/>
              <a:t>ong</a:t>
            </a:r>
            <a:r>
              <a:rPr lang="en-US" dirty="0"/>
              <a:t> generate 60% of the world’s $31 billion toys annually from </a:t>
            </a:r>
            <a:r>
              <a:rPr lang="en-GB" dirty="0"/>
              <a:t>“</a:t>
            </a:r>
            <a:r>
              <a:rPr lang="en-US" dirty="0"/>
              <a:t>Where the </a:t>
            </a:r>
            <a:r>
              <a:rPr lang="en-US" dirty="0" err="1"/>
              <a:t>furbies</a:t>
            </a:r>
            <a:r>
              <a:rPr lang="en-US" dirty="0"/>
              <a:t> come from</a:t>
            </a:r>
            <a:r>
              <a:rPr lang="en-GB" dirty="0"/>
              <a:t>,”</a:t>
            </a:r>
            <a:r>
              <a:rPr lang="en-US" dirty="0"/>
              <a:t>  1998, Dec</a:t>
            </a:r>
            <a:r>
              <a:rPr lang="en-GB" dirty="0"/>
              <a:t>ember</a:t>
            </a:r>
            <a:r>
              <a:rPr lang="en-US" dirty="0"/>
              <a:t> 18</a:t>
            </a:r>
            <a:r>
              <a:rPr lang="en-GB" dirty="0"/>
              <a:t>,</a:t>
            </a:r>
            <a:r>
              <a:rPr lang="en-US" dirty="0"/>
              <a:t> </a:t>
            </a:r>
            <a:r>
              <a:rPr lang="en-US" i="1" dirty="0"/>
              <a:t>The </a:t>
            </a:r>
            <a:r>
              <a:rPr lang="en-GB" i="1" dirty="0"/>
              <a:t>E</a:t>
            </a:r>
            <a:r>
              <a:rPr lang="en-US" i="1" dirty="0" err="1"/>
              <a:t>conomist</a:t>
            </a:r>
            <a:r>
              <a:rPr lang="en-US" dirty="0"/>
              <a:t>, pp. 95-7</a:t>
            </a:r>
            <a:r>
              <a:rPr lang="en-GB" dirty="0"/>
              <a:t>.</a:t>
            </a:r>
            <a:endParaRPr lang="en-US" dirty="0"/>
          </a:p>
          <a:p>
            <a:pPr>
              <a:lnSpc>
                <a:spcPct val="90000"/>
              </a:lnSpc>
            </a:pPr>
            <a:r>
              <a:rPr lang="en-GB" dirty="0"/>
              <a:t>H</a:t>
            </a:r>
            <a:r>
              <a:rPr lang="en-US" dirty="0" err="1"/>
              <a:t>igh</a:t>
            </a:r>
            <a:r>
              <a:rPr lang="en-US" dirty="0"/>
              <a:t> tech</a:t>
            </a:r>
            <a:r>
              <a:rPr lang="en-US" dirty="0">
                <a:cs typeface="Times New Roman" pitchFamily="18" charset="0"/>
              </a:rPr>
              <a:t>—</a:t>
            </a:r>
            <a:r>
              <a:rPr lang="en-US" dirty="0"/>
              <a:t>computer birthday card</a:t>
            </a:r>
          </a:p>
          <a:p>
            <a:pPr>
              <a:lnSpc>
                <a:spcPct val="90000"/>
              </a:lnSpc>
            </a:pPr>
            <a:r>
              <a:rPr lang="en-GB" dirty="0"/>
              <a:t>S</a:t>
            </a:r>
            <a:r>
              <a:rPr lang="en-US" dirty="0" err="1"/>
              <a:t>ome</a:t>
            </a:r>
            <a:r>
              <a:rPr lang="en-US" dirty="0"/>
              <a:t> combination</a:t>
            </a:r>
            <a:r>
              <a:rPr lang="en-US" dirty="0">
                <a:cs typeface="Times New Roman" pitchFamily="18" charset="0"/>
              </a:rPr>
              <a:t>—</a:t>
            </a:r>
            <a:r>
              <a:rPr lang="en-US" dirty="0"/>
              <a:t>show Freestyle radio</a:t>
            </a:r>
          </a:p>
          <a:p>
            <a:pPr>
              <a:lnSpc>
                <a:spcPct val="90000"/>
              </a:lnSpc>
            </a:pPr>
            <a:r>
              <a:rPr lang="en-GB" dirty="0"/>
              <a:t>T</a:t>
            </a:r>
            <a:r>
              <a:rPr lang="en-US" dirty="0"/>
              <a:t>he time it takes to develop a new technology varies by industry.  Internet technology seemed to develop almost overnight, and consumers embraced it readily, but Mercer Mgmt Consulting indicates that it takes from 5</a:t>
            </a:r>
            <a:r>
              <a:rPr lang="en-US" dirty="0">
                <a:cs typeface="Times New Roman" pitchFamily="18" charset="0"/>
              </a:rPr>
              <a:t>–</a:t>
            </a:r>
            <a:r>
              <a:rPr lang="en-US" dirty="0"/>
              <a:t>15 years for consumers to embrace new electronic technologies.  Examples:  cable TV was introduced in the 1960s and was at about 60% penetration by 1996; VCRs were introduced in the late 1970s and had 90% penetration by 1996; PCs were introduced in the early </a:t>
            </a:r>
            <a:r>
              <a:rPr lang="en-GB" dirty="0"/>
              <a:t>19</a:t>
            </a:r>
            <a:r>
              <a:rPr lang="en-US" dirty="0"/>
              <a:t>80s and had about 44% penetration by </a:t>
            </a:r>
            <a:r>
              <a:rPr lang="en-GB" dirty="0"/>
              <a:t>19</a:t>
            </a:r>
            <a:r>
              <a:rPr lang="en-US" dirty="0"/>
              <a:t>96; cell phones were introduced in 1985 and had 30% penetration by 1996, but steep growth was between 1992</a:t>
            </a:r>
            <a:r>
              <a:rPr lang="en-US" dirty="0">
                <a:cs typeface="Times New Roman" pitchFamily="18" charset="0"/>
              </a:rPr>
              <a:t>–</a:t>
            </a:r>
            <a:r>
              <a:rPr lang="en-US" dirty="0"/>
              <a:t>6 (from New Technologies take time.  1999, Apr 19. Business Week, p. 8.</a:t>
            </a:r>
          </a:p>
          <a:p>
            <a:pPr>
              <a:lnSpc>
                <a:spcPct val="90000"/>
              </a:lnSpc>
            </a:pPr>
            <a:endParaRPr lang="en-US" sz="1400" dirty="0"/>
          </a:p>
          <a:p>
            <a:pPr>
              <a:lnSpc>
                <a:spcPct val="90000"/>
              </a:lnSpc>
            </a:pPr>
            <a:r>
              <a:rPr lang="en-US" dirty="0"/>
              <a:t>How approaches provide opportunities for organizational advantage:</a:t>
            </a:r>
          </a:p>
          <a:p>
            <a:pPr>
              <a:lnSpc>
                <a:spcPct val="90000"/>
              </a:lnSpc>
            </a:pPr>
            <a:r>
              <a:rPr lang="en-GB" dirty="0"/>
              <a:t>G</a:t>
            </a:r>
            <a:r>
              <a:rPr lang="en-US" dirty="0"/>
              <a:t>o to film clip on Avon which shows how Avon combines high and low tech approaches to market in agrarian areas of Brazil</a:t>
            </a:r>
            <a:r>
              <a:rPr lang="en-GB" dirty="0"/>
              <a:t>.</a:t>
            </a:r>
            <a:endParaRPr lang="en-US" dirty="0"/>
          </a:p>
          <a:p>
            <a:pPr>
              <a:lnSpc>
                <a:spcPct val="90000"/>
              </a:lnSpc>
            </a:pPr>
            <a:r>
              <a:rPr lang="en-US" dirty="0"/>
              <a:t>Questions to ask as they view the film:</a:t>
            </a:r>
          </a:p>
          <a:p>
            <a:pPr>
              <a:lnSpc>
                <a:spcPct val="90000"/>
              </a:lnSpc>
            </a:pPr>
            <a:r>
              <a:rPr lang="en-GB" dirty="0"/>
              <a:t>H</a:t>
            </a:r>
            <a:r>
              <a:rPr lang="en-US" dirty="0" err="1"/>
              <a:t>ow</a:t>
            </a:r>
            <a:r>
              <a:rPr lang="en-US" dirty="0"/>
              <a:t> is Avon combining high and low tech product and process technologies to sell cosmetics in rural Brazil?</a:t>
            </a:r>
          </a:p>
          <a:p>
            <a:pPr>
              <a:lnSpc>
                <a:spcPct val="90000"/>
              </a:lnSpc>
            </a:pPr>
            <a:r>
              <a:rPr lang="en-US" dirty="0"/>
              <a:t>You’re looking for</a:t>
            </a:r>
          </a:p>
          <a:p>
            <a:pPr>
              <a:lnSpc>
                <a:spcPct val="90000"/>
              </a:lnSpc>
            </a:pPr>
            <a:r>
              <a:rPr lang="en-US" dirty="0"/>
              <a:t>high tech/low tech process/products</a:t>
            </a:r>
          </a:p>
          <a:p>
            <a:pPr>
              <a:lnSpc>
                <a:spcPct val="90000"/>
              </a:lnSpc>
            </a:pPr>
            <a:r>
              <a:rPr lang="en-US" sz="1400" dirty="0"/>
              <a:t>	</a:t>
            </a:r>
          </a:p>
        </p:txBody>
      </p:sp>
    </p:spTree>
    <p:extLst>
      <p:ext uri="{BB962C8B-B14F-4D97-AF65-F5344CB8AC3E}">
        <p14:creationId xmlns:p14="http://schemas.microsoft.com/office/powerpoint/2010/main" val="278933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pPr>
              <a:spcBef>
                <a:spcPct val="0"/>
              </a:spcBef>
            </a:pPr>
            <a:r>
              <a:rPr kumimoji="0" lang="en-US" sz="2400" dirty="0" smtClean="0"/>
              <a:t>Boon = </a:t>
            </a:r>
            <a:r>
              <a:rPr kumimoji="0" lang="en-US" sz="2400" dirty="0" err="1" smtClean="0"/>
              <a:t>rahmat</a:t>
            </a:r>
            <a:r>
              <a:rPr kumimoji="0" lang="en-US" sz="2400" dirty="0" smtClean="0"/>
              <a:t>/</a:t>
            </a:r>
            <a:r>
              <a:rPr kumimoji="0" lang="en-US" sz="2400" dirty="0" err="1" smtClean="0"/>
              <a:t>kebaikan</a:t>
            </a:r>
            <a:endParaRPr kumimoji="0" lang="en-US" sz="2400" dirty="0" smtClean="0"/>
          </a:p>
          <a:p>
            <a:pPr>
              <a:spcBef>
                <a:spcPct val="0"/>
              </a:spcBef>
            </a:pPr>
            <a:r>
              <a:rPr kumimoji="0" lang="en-US" sz="2400" dirty="0" smtClean="0"/>
              <a:t>Bane = </a:t>
            </a:r>
            <a:r>
              <a:rPr kumimoji="0" lang="en-US" sz="2400" dirty="0" err="1" smtClean="0"/>
              <a:t>kutukan</a:t>
            </a:r>
            <a:endParaRPr kumimoji="0" lang="en-US" sz="2400" dirty="0"/>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501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Threat:  about 97% of what you know today will be obsolete in 50 years because by the time you are 75 you will only be relying on about 3% of what you are learning now</a:t>
            </a:r>
          </a:p>
          <a:p>
            <a:endParaRPr lang="en-US" dirty="0" smtClean="0"/>
          </a:p>
          <a:p>
            <a:r>
              <a:rPr lang="en-GB" dirty="0" smtClean="0"/>
              <a:t>The c</a:t>
            </a:r>
            <a:r>
              <a:rPr lang="en-US" dirty="0" err="1" smtClean="0"/>
              <a:t>hallenge</a:t>
            </a:r>
            <a:r>
              <a:rPr lang="en-US" dirty="0" smtClean="0"/>
              <a:t> is to keep up.</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13</a:t>
            </a:fld>
            <a:endParaRPr lang="en-US"/>
          </a:p>
        </p:txBody>
      </p:sp>
    </p:spTree>
    <p:extLst>
      <p:ext uri="{BB962C8B-B14F-4D97-AF65-F5344CB8AC3E}">
        <p14:creationId xmlns:p14="http://schemas.microsoft.com/office/powerpoint/2010/main" val="127490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772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If forced, one might categorize them into social and group theories. Additionally, one might distinguish between descriptive and critical theories. </a:t>
            </a:r>
            <a:r>
              <a:rPr lang="en-US" sz="1200" b="0" i="1" kern="1200" dirty="0" smtClean="0">
                <a:solidFill>
                  <a:schemeClr val="tx1"/>
                </a:solidFill>
                <a:latin typeface="+mn-lt"/>
                <a:ea typeface="+mn-ea"/>
                <a:cs typeface="+mn-cs"/>
              </a:rPr>
              <a:t>Descriptive</a:t>
            </a:r>
            <a:r>
              <a:rPr lang="en-US" sz="1200" b="0" i="0" kern="1200" dirty="0" smtClean="0">
                <a:solidFill>
                  <a:schemeClr val="tx1"/>
                </a:solidFill>
                <a:latin typeface="+mn-lt"/>
                <a:ea typeface="+mn-ea"/>
                <a:cs typeface="+mn-cs"/>
              </a:rPr>
              <a:t> theories attempt to address the definition and substance of technology, the ways it has emerged, changed and its relation to the human/social sphere. More substantively it addresses the extent of which technology is autonomous and how much force it has in determining human practice or social structure. </a:t>
            </a:r>
            <a:r>
              <a:rPr lang="en-US" sz="1200" b="0" i="1" kern="1200" dirty="0" smtClean="0">
                <a:solidFill>
                  <a:schemeClr val="tx1"/>
                </a:solidFill>
                <a:latin typeface="+mn-lt"/>
                <a:ea typeface="+mn-ea"/>
                <a:cs typeface="+mn-cs"/>
              </a:rPr>
              <a:t>Critical</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theories of technology</a:t>
            </a:r>
            <a:r>
              <a:rPr lang="en-US" sz="1200" b="0" i="0" kern="1200" dirty="0" smtClean="0">
                <a:solidFill>
                  <a:schemeClr val="tx1"/>
                </a:solidFill>
                <a:latin typeface="+mn-lt"/>
                <a:ea typeface="+mn-ea"/>
                <a:cs typeface="+mn-cs"/>
              </a:rPr>
              <a:t> often take a descriptive theory as their basis and articulate concerns, examining what way the relationship can be changed. The authors mentioned in this article are those that have some concern with technology or media, though they often borrow from one another and of course build upon seminal theorists that preceded them.</a:t>
            </a:r>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15</a:t>
            </a:fld>
            <a:endParaRPr lang="en-US"/>
          </a:p>
        </p:txBody>
      </p:sp>
    </p:spTree>
    <p:extLst>
      <p:ext uri="{BB962C8B-B14F-4D97-AF65-F5344CB8AC3E}">
        <p14:creationId xmlns:p14="http://schemas.microsoft.com/office/powerpoint/2010/main" val="372848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dirty="0" smtClean="0">
                <a:solidFill>
                  <a:schemeClr val="tx1"/>
                </a:solidFill>
                <a:latin typeface="+mn-lt"/>
                <a:ea typeface="+mn-ea"/>
                <a:cs typeface="+mn-cs"/>
                <a:hlinkClick r:id="rId3" tooltip="Social construction of technology"/>
              </a:rPr>
              <a:t>Social construction of technology</a:t>
            </a:r>
            <a:r>
              <a:rPr lang="en-US" sz="1200" b="0" i="0" kern="1200" dirty="0" smtClean="0">
                <a:solidFill>
                  <a:schemeClr val="tx1"/>
                </a:solidFill>
                <a:latin typeface="+mn-lt"/>
                <a:ea typeface="+mn-ea"/>
                <a:cs typeface="+mn-cs"/>
              </a:rPr>
              <a:t> (SCOT) - argues that technology does not determine human action, but that human action shapes technology. Key concepts include:</a:t>
            </a:r>
          </a:p>
          <a:p>
            <a:pPr lvl="1"/>
            <a:r>
              <a:rPr lang="en-US" sz="1200" b="1" i="0" kern="1200" dirty="0" smtClean="0">
                <a:solidFill>
                  <a:schemeClr val="tx1"/>
                </a:solidFill>
                <a:latin typeface="+mn-lt"/>
                <a:ea typeface="+mn-ea"/>
                <a:cs typeface="+mn-cs"/>
              </a:rPr>
              <a:t>interpretive flexibility</a:t>
            </a:r>
            <a:r>
              <a:rPr lang="en-US" sz="1200" b="0" i="0" kern="1200" dirty="0" smtClean="0">
                <a:solidFill>
                  <a:schemeClr val="tx1"/>
                </a:solidFill>
                <a:latin typeface="+mn-lt"/>
                <a:ea typeface="+mn-ea"/>
                <a:cs typeface="+mn-cs"/>
              </a:rPr>
              <a:t>: "Technological artifacts are culturally constructed and interpreted ... By this we mean not only that there is flexibility in how people think of or interpret artifacts but also that there is flexibility in how artifacts are designed."</a:t>
            </a:r>
          </a:p>
          <a:p>
            <a:pPr lvl="1"/>
            <a:r>
              <a:rPr lang="en-US" sz="1200" b="1" i="0" kern="1200" dirty="0" smtClean="0">
                <a:solidFill>
                  <a:schemeClr val="tx1"/>
                </a:solidFill>
                <a:latin typeface="+mn-lt"/>
                <a:ea typeface="+mn-ea"/>
                <a:cs typeface="+mn-cs"/>
              </a:rPr>
              <a:t>Relevant social group</a:t>
            </a:r>
            <a:r>
              <a:rPr lang="en-US" sz="1200" b="0" i="0" kern="1200" dirty="0" smtClean="0">
                <a:solidFill>
                  <a:schemeClr val="tx1"/>
                </a:solidFill>
                <a:latin typeface="+mn-lt"/>
                <a:ea typeface="+mn-ea"/>
                <a:cs typeface="+mn-cs"/>
              </a:rPr>
              <a:t>: shares a particular set of meanings about an artifact</a:t>
            </a:r>
          </a:p>
          <a:p>
            <a:pPr lvl="1"/>
            <a:r>
              <a:rPr lang="en-US" sz="1200" b="0" i="0" kern="12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Closure'</a:t>
            </a:r>
            <a:r>
              <a:rPr lang="en-US" sz="1200" b="1" i="0" kern="1200" dirty="0" smtClean="0">
                <a:solidFill>
                  <a:schemeClr val="tx1"/>
                </a:solidFill>
                <a:latin typeface="+mn-lt"/>
                <a:ea typeface="+mn-ea"/>
                <a:cs typeface="+mn-cs"/>
              </a:rPr>
              <a:t> and stabilization</a:t>
            </a:r>
            <a:r>
              <a:rPr lang="en-US" sz="1200" b="0" i="0" kern="1200" dirty="0" smtClean="0">
                <a:solidFill>
                  <a:schemeClr val="tx1"/>
                </a:solidFill>
                <a:latin typeface="+mn-lt"/>
                <a:ea typeface="+mn-ea"/>
                <a:cs typeface="+mn-cs"/>
              </a:rPr>
              <a:t>: when the relevant social group has reached a consensus</a:t>
            </a:r>
          </a:p>
          <a:p>
            <a:pPr lvl="1"/>
            <a:r>
              <a:rPr lang="en-US" sz="1200" b="1" i="0" kern="1200" dirty="0" smtClean="0">
                <a:solidFill>
                  <a:schemeClr val="tx1"/>
                </a:solidFill>
                <a:latin typeface="+mn-lt"/>
                <a:ea typeface="+mn-ea"/>
                <a:cs typeface="+mn-cs"/>
              </a:rPr>
              <a:t>Wider context:</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sociocultural</a:t>
            </a:r>
            <a:r>
              <a:rPr lang="en-US" sz="1200" b="0" i="0" kern="1200" dirty="0" smtClean="0">
                <a:solidFill>
                  <a:schemeClr val="tx1"/>
                </a:solidFill>
                <a:latin typeface="+mn-lt"/>
                <a:ea typeface="+mn-ea"/>
                <a:cs typeface="+mn-cs"/>
              </a:rPr>
              <a:t> and political situation of a social group shapes its norms and values, which in turn influence the meaning given to an artifact"</a:t>
            </a:r>
          </a:p>
          <a:p>
            <a:r>
              <a:rPr lang="en-US" dirty="0" smtClean="0"/>
              <a:t>Key authors include </a:t>
            </a:r>
            <a:r>
              <a:rPr lang="en-US" dirty="0" err="1" smtClean="0"/>
              <a:t>MacKensie</a:t>
            </a:r>
            <a:r>
              <a:rPr lang="en-US" dirty="0" smtClean="0"/>
              <a:t> and </a:t>
            </a:r>
            <a:r>
              <a:rPr lang="en-US" dirty="0" err="1" smtClean="0"/>
              <a:t>Wajcman</a:t>
            </a:r>
            <a:r>
              <a:rPr lang="en-US" dirty="0" smtClean="0"/>
              <a:t> (1985) &amp; Pinch and </a:t>
            </a:r>
            <a:r>
              <a:rPr lang="en-US" dirty="0" err="1" smtClean="0"/>
              <a:t>Bijker</a:t>
            </a:r>
            <a:r>
              <a:rPr lang="en-US" dirty="0" smtClean="0"/>
              <a:t> (1992).</a:t>
            </a:r>
            <a:r>
              <a:rPr lang="en-US" sz="1200" b="0" i="0" u="none" strike="noStrike" kern="1200" dirty="0" smtClean="0">
                <a:solidFill>
                  <a:schemeClr val="tx1"/>
                </a:solidFill>
                <a:latin typeface="+mn-lt"/>
                <a:ea typeface="+mn-ea"/>
                <a:cs typeface="+mn-cs"/>
                <a:hlinkClick r:id="rId4" tooltip="Actor-network theory"/>
              </a:rPr>
              <a:t>Actor-network theory</a:t>
            </a:r>
            <a:r>
              <a:rPr lang="en-US" sz="1200" b="0" i="0" kern="1200" dirty="0" smtClean="0">
                <a:solidFill>
                  <a:schemeClr val="tx1"/>
                </a:solidFill>
                <a:latin typeface="+mn-lt"/>
                <a:ea typeface="+mn-ea"/>
                <a:cs typeface="+mn-cs"/>
              </a:rPr>
              <a:t> (ANT) - posits a heterogeneous network of humans and non-humans as equal interrelated actors. It strives for impartiality in the description of human and nonhuman actors and the reintegration of the natural and social worlds. For example, </a:t>
            </a:r>
            <a:r>
              <a:rPr lang="en-US" sz="1200" b="0" i="0" kern="1200" dirty="0" err="1" smtClean="0">
                <a:solidFill>
                  <a:schemeClr val="tx1"/>
                </a:solidFill>
                <a:latin typeface="+mn-lt"/>
                <a:ea typeface="+mn-ea"/>
                <a:cs typeface="+mn-cs"/>
              </a:rPr>
              <a:t>Latour</a:t>
            </a:r>
            <a:r>
              <a:rPr lang="en-US" sz="1200" b="0" i="0" kern="1200" dirty="0" smtClean="0">
                <a:solidFill>
                  <a:schemeClr val="tx1"/>
                </a:solidFill>
                <a:latin typeface="+mn-lt"/>
                <a:ea typeface="+mn-ea"/>
                <a:cs typeface="+mn-cs"/>
              </a:rPr>
              <a:t> (1992) argues that instead of worrying whether we are anthropomorphizing technology, we should embrace it as inherently anthropomorphic: technology is made by humans, substitutes for the actions of humans, and shapes human action. What is important is the chain and gradients of actors' actions and competences, and the degree to which we choose to have figurative representations. Key concepts include the </a:t>
            </a:r>
            <a:r>
              <a:rPr lang="en-US" sz="1200" b="1" i="0" kern="1200" dirty="0" smtClean="0">
                <a:solidFill>
                  <a:schemeClr val="tx1"/>
                </a:solidFill>
                <a:latin typeface="+mn-lt"/>
                <a:ea typeface="+mn-ea"/>
                <a:cs typeface="+mn-cs"/>
              </a:rPr>
              <a:t>inscription</a:t>
            </a:r>
            <a:r>
              <a:rPr lang="en-US" sz="1200" b="0" i="0" kern="1200" dirty="0" smtClean="0">
                <a:solidFill>
                  <a:schemeClr val="tx1"/>
                </a:solidFill>
                <a:latin typeface="+mn-lt"/>
                <a:ea typeface="+mn-ea"/>
                <a:cs typeface="+mn-cs"/>
              </a:rPr>
              <a:t> of beliefs, practices, relations into technology, which is then said to </a:t>
            </a:r>
            <a:r>
              <a:rPr lang="en-US" sz="1200" b="1" i="0" kern="1200" dirty="0" smtClean="0">
                <a:solidFill>
                  <a:schemeClr val="tx1"/>
                </a:solidFill>
                <a:latin typeface="+mn-lt"/>
                <a:ea typeface="+mn-ea"/>
                <a:cs typeface="+mn-cs"/>
              </a:rPr>
              <a:t>embody</a:t>
            </a:r>
            <a:r>
              <a:rPr lang="en-US" sz="1200" b="0" i="0" kern="1200" dirty="0" smtClean="0">
                <a:solidFill>
                  <a:schemeClr val="tx1"/>
                </a:solidFill>
                <a:latin typeface="+mn-lt"/>
                <a:ea typeface="+mn-ea"/>
                <a:cs typeface="+mn-cs"/>
              </a:rPr>
              <a:t> them. Key authors include </a:t>
            </a:r>
            <a:r>
              <a:rPr lang="en-US" sz="1200" b="0" i="0" u="none" strike="noStrike" kern="1200" dirty="0" err="1" smtClean="0">
                <a:solidFill>
                  <a:schemeClr val="tx1"/>
                </a:solidFill>
                <a:latin typeface="+mn-lt"/>
                <a:ea typeface="+mn-ea"/>
                <a:cs typeface="+mn-cs"/>
                <a:hlinkClick r:id="rId5" tooltip="Bruno Latour"/>
              </a:rPr>
              <a:t>Latour</a:t>
            </a:r>
            <a:r>
              <a:rPr lang="en-US" sz="1200" b="0" i="0" kern="1200" dirty="0" smtClean="0">
                <a:solidFill>
                  <a:schemeClr val="tx1"/>
                </a:solidFill>
                <a:latin typeface="+mn-lt"/>
                <a:ea typeface="+mn-ea"/>
                <a:cs typeface="+mn-cs"/>
              </a:rPr>
              <a:t> (1997) and </a:t>
            </a:r>
            <a:r>
              <a:rPr lang="en-US" sz="1200" b="0" i="0" kern="1200" dirty="0" err="1" smtClean="0">
                <a:solidFill>
                  <a:schemeClr val="tx1"/>
                </a:solidFill>
                <a:latin typeface="+mn-lt"/>
                <a:ea typeface="+mn-ea"/>
                <a:cs typeface="+mn-cs"/>
              </a:rPr>
              <a:t>Callon</a:t>
            </a:r>
            <a:r>
              <a:rPr lang="en-US" sz="1200" b="0" i="0" kern="1200" dirty="0" smtClean="0">
                <a:solidFill>
                  <a:schemeClr val="tx1"/>
                </a:solidFill>
                <a:latin typeface="+mn-lt"/>
                <a:ea typeface="+mn-ea"/>
                <a:cs typeface="+mn-cs"/>
              </a:rPr>
              <a:t> (1999).</a:t>
            </a:r>
          </a:p>
          <a:p>
            <a:r>
              <a:rPr lang="en-US" sz="1200" b="0" i="0" u="none" strike="noStrike" kern="1200" dirty="0" err="1" smtClean="0">
                <a:solidFill>
                  <a:schemeClr val="tx1"/>
                </a:solidFill>
                <a:latin typeface="+mn-lt"/>
                <a:ea typeface="+mn-ea"/>
                <a:cs typeface="+mn-cs"/>
                <a:hlinkClick r:id="rId6" tooltip="Structuration theory"/>
              </a:rPr>
              <a:t>Structuration</a:t>
            </a:r>
            <a:r>
              <a:rPr lang="en-US" sz="1200" b="0" i="0" u="none" strike="noStrike" kern="1200" dirty="0" smtClean="0">
                <a:solidFill>
                  <a:schemeClr val="tx1"/>
                </a:solidFill>
                <a:latin typeface="+mn-lt"/>
                <a:ea typeface="+mn-ea"/>
                <a:cs typeface="+mn-cs"/>
                <a:hlinkClick r:id="rId6" tooltip="Structuration theory"/>
              </a:rPr>
              <a:t> theory</a:t>
            </a:r>
            <a:r>
              <a:rPr lang="en-US" sz="1200" b="0" i="0" kern="1200" dirty="0" smtClean="0">
                <a:solidFill>
                  <a:schemeClr val="tx1"/>
                </a:solidFill>
                <a:latin typeface="+mn-lt"/>
                <a:ea typeface="+mn-ea"/>
                <a:cs typeface="+mn-cs"/>
              </a:rPr>
              <a:t> - defines structures as rules and resources organized as properties of social systems. The theory employs a recursive notion of actions constrained and enabled by structures which are produced and reproduced by that action. Consequently, in this theory technology is not rendered as an artifact, but instead examines how people, as they interact with a technology in their ongoing practices, enact structures which shape their emergent and situated use of that technology. Key authors include </a:t>
            </a:r>
            <a:r>
              <a:rPr lang="en-US" sz="1200" b="0" i="0" kern="1200" dirty="0" err="1" smtClean="0">
                <a:solidFill>
                  <a:schemeClr val="tx1"/>
                </a:solidFill>
                <a:latin typeface="+mn-lt"/>
                <a:ea typeface="+mn-ea"/>
                <a:cs typeface="+mn-cs"/>
              </a:rPr>
              <a:t>DeSantis</a:t>
            </a:r>
            <a:r>
              <a:rPr lang="en-US" sz="1200" b="0" i="0" kern="1200" dirty="0" smtClean="0">
                <a:solidFill>
                  <a:schemeClr val="tx1"/>
                </a:solidFill>
                <a:latin typeface="+mn-lt"/>
                <a:ea typeface="+mn-ea"/>
                <a:cs typeface="+mn-cs"/>
              </a:rPr>
              <a:t> and Poole (1990), and </a:t>
            </a:r>
            <a:r>
              <a:rPr lang="en-US" sz="1200" b="0" i="0" kern="1200" dirty="0" err="1" smtClean="0">
                <a:solidFill>
                  <a:schemeClr val="tx1"/>
                </a:solidFill>
                <a:latin typeface="+mn-lt"/>
                <a:ea typeface="+mn-ea"/>
                <a:cs typeface="+mn-cs"/>
              </a:rPr>
              <a:t>Orlikowski</a:t>
            </a:r>
            <a:r>
              <a:rPr lang="en-US" sz="1200" b="0" i="0" kern="1200" dirty="0" smtClean="0">
                <a:solidFill>
                  <a:schemeClr val="tx1"/>
                </a:solidFill>
                <a:latin typeface="+mn-lt"/>
                <a:ea typeface="+mn-ea"/>
                <a:cs typeface="+mn-cs"/>
              </a:rPr>
              <a:t> (1992).</a:t>
            </a:r>
          </a:p>
          <a:p>
            <a:r>
              <a:rPr lang="en-US" sz="1200" b="0" i="0" u="none" strike="noStrike" kern="1200" dirty="0" smtClean="0">
                <a:solidFill>
                  <a:schemeClr val="tx1"/>
                </a:solidFill>
                <a:latin typeface="+mn-lt"/>
                <a:ea typeface="+mn-ea"/>
                <a:cs typeface="+mn-cs"/>
                <a:hlinkClick r:id="rId7" tooltip="Systems theory"/>
              </a:rPr>
              <a:t>Systems theory</a:t>
            </a:r>
            <a:r>
              <a:rPr lang="en-US" sz="1200" b="0" i="0" kern="1200" dirty="0" smtClean="0">
                <a:solidFill>
                  <a:schemeClr val="tx1"/>
                </a:solidFill>
                <a:latin typeface="+mn-lt"/>
                <a:ea typeface="+mn-ea"/>
                <a:cs typeface="+mn-cs"/>
              </a:rPr>
              <a:t> - considers the historical development of technology and media with an emphasis on inertia and heterogeneity, stressing the connections between the artifact being built and the social, economic, political and cultural factors surrounding it. Key concepts include </a:t>
            </a:r>
            <a:r>
              <a:rPr lang="en-US" sz="1200" b="0" i="0" u="none" strike="noStrike" kern="1200" dirty="0" smtClean="0">
                <a:solidFill>
                  <a:schemeClr val="tx1"/>
                </a:solidFill>
                <a:latin typeface="+mn-lt"/>
                <a:ea typeface="+mn-ea"/>
                <a:cs typeface="+mn-cs"/>
                <a:hlinkClick r:id="rId8" tooltip="Reverse salient"/>
              </a:rPr>
              <a:t>reverse </a:t>
            </a:r>
            <a:r>
              <a:rPr lang="en-US" sz="1200" b="0" i="0" u="none" strike="noStrike" kern="1200" dirty="0" err="1" smtClean="0">
                <a:solidFill>
                  <a:schemeClr val="tx1"/>
                </a:solidFill>
                <a:latin typeface="+mn-lt"/>
                <a:ea typeface="+mn-ea"/>
                <a:cs typeface="+mn-cs"/>
                <a:hlinkClick r:id="rId8" tooltip="Reverse salient"/>
              </a:rPr>
              <a:t>salients</a:t>
            </a:r>
            <a:r>
              <a:rPr lang="en-US" sz="1200" b="0" i="0" kern="1200" dirty="0" smtClean="0">
                <a:solidFill>
                  <a:schemeClr val="tx1"/>
                </a:solidFill>
                <a:latin typeface="+mn-lt"/>
                <a:ea typeface="+mn-ea"/>
                <a:cs typeface="+mn-cs"/>
              </a:rPr>
              <a:t> when elements of a system lag in development with respect to others, differentiation, </a:t>
            </a:r>
            <a:r>
              <a:rPr lang="en-US" sz="1200" b="0" i="0" u="none" strike="noStrike" kern="1200" dirty="0" smtClean="0">
                <a:solidFill>
                  <a:schemeClr val="tx1"/>
                </a:solidFill>
                <a:latin typeface="+mn-lt"/>
                <a:ea typeface="+mn-ea"/>
                <a:cs typeface="+mn-cs"/>
                <a:hlinkClick r:id="rId9" tooltip="Operational closure (page does not exist)"/>
              </a:rPr>
              <a:t>operational closure</a:t>
            </a:r>
            <a:r>
              <a:rPr lang="en-US" sz="1200" b="0" i="0" kern="1200" dirty="0" smtClean="0">
                <a:solidFill>
                  <a:schemeClr val="tx1"/>
                </a:solidFill>
                <a:latin typeface="+mn-lt"/>
                <a:ea typeface="+mn-ea"/>
                <a:cs typeface="+mn-cs"/>
              </a:rPr>
              <a:t>, and </a:t>
            </a:r>
            <a:r>
              <a:rPr lang="en-US" sz="1200" b="0" i="0" u="none" strike="noStrike" kern="1200" dirty="0" err="1" smtClean="0">
                <a:solidFill>
                  <a:schemeClr val="tx1"/>
                </a:solidFill>
                <a:latin typeface="+mn-lt"/>
                <a:ea typeface="+mn-ea"/>
                <a:cs typeface="+mn-cs"/>
                <a:hlinkClick r:id="rId10" tooltip="Autopoietic autonomy (page does not exist)"/>
              </a:rPr>
              <a:t>autopoietic</a:t>
            </a:r>
            <a:r>
              <a:rPr lang="en-US" sz="1200" b="0" i="0" u="none" strike="noStrike" kern="1200" dirty="0" smtClean="0">
                <a:solidFill>
                  <a:schemeClr val="tx1"/>
                </a:solidFill>
                <a:latin typeface="+mn-lt"/>
                <a:ea typeface="+mn-ea"/>
                <a:cs typeface="+mn-cs"/>
                <a:hlinkClick r:id="rId10" tooltip="Autopoietic autonomy (page does not exist)"/>
              </a:rPr>
              <a:t> autonomy</a:t>
            </a:r>
            <a:r>
              <a:rPr lang="en-US" sz="1200" b="0" i="0" kern="1200" dirty="0" smtClean="0">
                <a:solidFill>
                  <a:schemeClr val="tx1"/>
                </a:solidFill>
                <a:latin typeface="+mn-lt"/>
                <a:ea typeface="+mn-ea"/>
                <a:cs typeface="+mn-cs"/>
              </a:rPr>
              <a:t>. Key authors include </a:t>
            </a:r>
            <a:r>
              <a:rPr lang="en-US" sz="1200" b="0" i="0" u="none" strike="noStrike" kern="1200" dirty="0" smtClean="0">
                <a:solidFill>
                  <a:schemeClr val="tx1"/>
                </a:solidFill>
                <a:latin typeface="+mn-lt"/>
                <a:ea typeface="+mn-ea"/>
                <a:cs typeface="+mn-cs"/>
                <a:hlinkClick r:id="rId11" tooltip="Thomas P. Hughes"/>
              </a:rPr>
              <a:t>Thomas P. Hughes</a:t>
            </a:r>
            <a:r>
              <a:rPr lang="en-US" sz="1200" b="0" i="0" kern="1200" dirty="0" smtClean="0">
                <a:solidFill>
                  <a:schemeClr val="tx1"/>
                </a:solidFill>
                <a:latin typeface="+mn-lt"/>
                <a:ea typeface="+mn-ea"/>
                <a:cs typeface="+mn-cs"/>
              </a:rPr>
              <a:t> (1992) and </a:t>
            </a:r>
            <a:r>
              <a:rPr lang="en-US" sz="1200" b="0" i="0" u="none" strike="noStrike" kern="1200" dirty="0" err="1" smtClean="0">
                <a:solidFill>
                  <a:schemeClr val="tx1"/>
                </a:solidFill>
                <a:latin typeface="+mn-lt"/>
                <a:ea typeface="+mn-ea"/>
                <a:cs typeface="+mn-cs"/>
                <a:hlinkClick r:id="rId12" tooltip="Niklas Luhmann"/>
              </a:rPr>
              <a:t>Luhmann</a:t>
            </a:r>
            <a:r>
              <a:rPr lang="en-US" sz="1200" b="0" i="0" kern="1200" dirty="0" smtClean="0">
                <a:solidFill>
                  <a:schemeClr val="tx1"/>
                </a:solidFill>
                <a:latin typeface="+mn-lt"/>
                <a:ea typeface="+mn-ea"/>
                <a:cs typeface="+mn-cs"/>
              </a:rPr>
              <a:t> (2000).</a:t>
            </a:r>
          </a:p>
          <a:p>
            <a:r>
              <a:rPr lang="en-US" sz="1200" b="0" i="0" u="none" strike="noStrike" kern="1200" dirty="0" smtClean="0">
                <a:solidFill>
                  <a:schemeClr val="tx1"/>
                </a:solidFill>
                <a:latin typeface="+mn-lt"/>
                <a:ea typeface="+mn-ea"/>
                <a:cs typeface="+mn-cs"/>
                <a:hlinkClick r:id="rId13" tooltip="Activity theory"/>
              </a:rPr>
              <a:t>Activity theory</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16</a:t>
            </a:fld>
            <a:endParaRPr lang="en-US"/>
          </a:p>
        </p:txBody>
      </p:sp>
    </p:spTree>
    <p:extLst>
      <p:ext uri="{BB962C8B-B14F-4D97-AF65-F5344CB8AC3E}">
        <p14:creationId xmlns:p14="http://schemas.microsoft.com/office/powerpoint/2010/main" val="317014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dirty="0" smtClean="0">
                <a:solidFill>
                  <a:schemeClr val="tx1"/>
                </a:solidFill>
                <a:latin typeface="+mn-lt"/>
                <a:ea typeface="+mn-ea"/>
                <a:cs typeface="+mn-cs"/>
                <a:hlinkClick r:id="rId3" tooltip="Social construction of technology"/>
              </a:rPr>
              <a:t>Social construction of technology</a:t>
            </a:r>
            <a:r>
              <a:rPr lang="en-US" sz="1200" b="0" i="0" kern="1200" dirty="0" smtClean="0">
                <a:solidFill>
                  <a:schemeClr val="tx1"/>
                </a:solidFill>
                <a:latin typeface="+mn-lt"/>
                <a:ea typeface="+mn-ea"/>
                <a:cs typeface="+mn-cs"/>
              </a:rPr>
              <a:t> (SCOT) - argues that technology does not determine human action, but that human action shapes technology. Key concepts include:</a:t>
            </a:r>
          </a:p>
          <a:p>
            <a:pPr lvl="1"/>
            <a:r>
              <a:rPr lang="en-US" sz="1200" b="1" i="0" kern="1200" dirty="0" smtClean="0">
                <a:solidFill>
                  <a:schemeClr val="tx1"/>
                </a:solidFill>
                <a:latin typeface="+mn-lt"/>
                <a:ea typeface="+mn-ea"/>
                <a:cs typeface="+mn-cs"/>
              </a:rPr>
              <a:t>interpretive flexibility</a:t>
            </a:r>
            <a:r>
              <a:rPr lang="en-US" sz="1200" b="0" i="0" kern="1200" dirty="0" smtClean="0">
                <a:solidFill>
                  <a:schemeClr val="tx1"/>
                </a:solidFill>
                <a:latin typeface="+mn-lt"/>
                <a:ea typeface="+mn-ea"/>
                <a:cs typeface="+mn-cs"/>
              </a:rPr>
              <a:t>: "Technological artifacts are culturally constructed and interpreted ... By this we mean not only that there is flexibility in how people think of or interpret artifacts but also that there is flexibility in how artifacts are designed."</a:t>
            </a:r>
          </a:p>
          <a:p>
            <a:pPr lvl="1"/>
            <a:r>
              <a:rPr lang="en-US" sz="1200" b="1" i="0" kern="1200" dirty="0" smtClean="0">
                <a:solidFill>
                  <a:schemeClr val="tx1"/>
                </a:solidFill>
                <a:latin typeface="+mn-lt"/>
                <a:ea typeface="+mn-ea"/>
                <a:cs typeface="+mn-cs"/>
              </a:rPr>
              <a:t>Relevant social group</a:t>
            </a:r>
            <a:r>
              <a:rPr lang="en-US" sz="1200" b="0" i="0" kern="1200" dirty="0" smtClean="0">
                <a:solidFill>
                  <a:schemeClr val="tx1"/>
                </a:solidFill>
                <a:latin typeface="+mn-lt"/>
                <a:ea typeface="+mn-ea"/>
                <a:cs typeface="+mn-cs"/>
              </a:rPr>
              <a:t>: shares a particular set of meanings about an artifact</a:t>
            </a:r>
          </a:p>
          <a:p>
            <a:pPr lvl="1"/>
            <a:r>
              <a:rPr lang="en-US" sz="1200" b="0" i="0" kern="12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Closure'</a:t>
            </a:r>
            <a:r>
              <a:rPr lang="en-US" sz="1200" b="1" i="0" kern="1200" dirty="0" smtClean="0">
                <a:solidFill>
                  <a:schemeClr val="tx1"/>
                </a:solidFill>
                <a:latin typeface="+mn-lt"/>
                <a:ea typeface="+mn-ea"/>
                <a:cs typeface="+mn-cs"/>
              </a:rPr>
              <a:t> and stabilization</a:t>
            </a:r>
            <a:r>
              <a:rPr lang="en-US" sz="1200" b="0" i="0" kern="1200" dirty="0" smtClean="0">
                <a:solidFill>
                  <a:schemeClr val="tx1"/>
                </a:solidFill>
                <a:latin typeface="+mn-lt"/>
                <a:ea typeface="+mn-ea"/>
                <a:cs typeface="+mn-cs"/>
              </a:rPr>
              <a:t>: when the relevant social group has reached a consensus</a:t>
            </a:r>
          </a:p>
          <a:p>
            <a:pPr lvl="1"/>
            <a:r>
              <a:rPr lang="en-US" sz="1200" b="1" i="0" kern="1200" dirty="0" smtClean="0">
                <a:solidFill>
                  <a:schemeClr val="tx1"/>
                </a:solidFill>
                <a:latin typeface="+mn-lt"/>
                <a:ea typeface="+mn-ea"/>
                <a:cs typeface="+mn-cs"/>
              </a:rPr>
              <a:t>Wider context:</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sociocultural</a:t>
            </a:r>
            <a:r>
              <a:rPr lang="en-US" sz="1200" b="0" i="0" kern="1200" dirty="0" smtClean="0">
                <a:solidFill>
                  <a:schemeClr val="tx1"/>
                </a:solidFill>
                <a:latin typeface="+mn-lt"/>
                <a:ea typeface="+mn-ea"/>
                <a:cs typeface="+mn-cs"/>
              </a:rPr>
              <a:t> and political situation of a social group shapes its norms and values, which in turn influence the meaning given to an artifact"</a:t>
            </a:r>
          </a:p>
          <a:p>
            <a:r>
              <a:rPr lang="en-US" dirty="0" smtClean="0"/>
              <a:t>Key authors include </a:t>
            </a:r>
            <a:r>
              <a:rPr lang="en-US" dirty="0" err="1" smtClean="0"/>
              <a:t>MacKensie</a:t>
            </a:r>
            <a:r>
              <a:rPr lang="en-US" dirty="0" smtClean="0"/>
              <a:t> and </a:t>
            </a:r>
            <a:r>
              <a:rPr lang="en-US" dirty="0" err="1" smtClean="0"/>
              <a:t>Wajcman</a:t>
            </a:r>
            <a:r>
              <a:rPr lang="en-US" dirty="0" smtClean="0"/>
              <a:t> (1985) &amp; Pinch and </a:t>
            </a:r>
            <a:r>
              <a:rPr lang="en-US" dirty="0" err="1" smtClean="0"/>
              <a:t>Bijker</a:t>
            </a:r>
            <a:r>
              <a:rPr lang="en-US" dirty="0" smtClean="0"/>
              <a:t> (1992).</a:t>
            </a:r>
            <a:r>
              <a:rPr lang="en-US" sz="1200" b="0" i="0" u="none" strike="noStrike" kern="1200" dirty="0" smtClean="0">
                <a:solidFill>
                  <a:schemeClr val="tx1"/>
                </a:solidFill>
                <a:latin typeface="+mn-lt"/>
                <a:ea typeface="+mn-ea"/>
                <a:cs typeface="+mn-cs"/>
                <a:hlinkClick r:id="rId4" tooltip="Actor-network theory"/>
              </a:rPr>
              <a:t>Actor-network theory</a:t>
            </a:r>
            <a:r>
              <a:rPr lang="en-US" sz="1200" b="0" i="0" kern="1200" dirty="0" smtClean="0">
                <a:solidFill>
                  <a:schemeClr val="tx1"/>
                </a:solidFill>
                <a:latin typeface="+mn-lt"/>
                <a:ea typeface="+mn-ea"/>
                <a:cs typeface="+mn-cs"/>
              </a:rPr>
              <a:t> (ANT) - posits a heterogeneous network of humans and non-humans as equal interrelated actors. It strives for impartiality in the description of human and nonhuman actors and the reintegration of the natural and social worlds. For example, </a:t>
            </a:r>
            <a:r>
              <a:rPr lang="en-US" sz="1200" b="0" i="0" kern="1200" dirty="0" err="1" smtClean="0">
                <a:solidFill>
                  <a:schemeClr val="tx1"/>
                </a:solidFill>
                <a:latin typeface="+mn-lt"/>
                <a:ea typeface="+mn-ea"/>
                <a:cs typeface="+mn-cs"/>
              </a:rPr>
              <a:t>Latour</a:t>
            </a:r>
            <a:r>
              <a:rPr lang="en-US" sz="1200" b="0" i="0" kern="1200" dirty="0" smtClean="0">
                <a:solidFill>
                  <a:schemeClr val="tx1"/>
                </a:solidFill>
                <a:latin typeface="+mn-lt"/>
                <a:ea typeface="+mn-ea"/>
                <a:cs typeface="+mn-cs"/>
              </a:rPr>
              <a:t> (1992) argues that instead of worrying whether we are anthropomorphizing technology, we should embrace it as inherently anthropomorphic: technology is made by humans, substitutes for the actions of humans, and shapes human action. What is important is the chain and gradients of actors' actions and competences, and the degree to which we choose to have figurative representations. Key concepts include the </a:t>
            </a:r>
            <a:r>
              <a:rPr lang="en-US" sz="1200" b="1" i="0" kern="1200" dirty="0" smtClean="0">
                <a:solidFill>
                  <a:schemeClr val="tx1"/>
                </a:solidFill>
                <a:latin typeface="+mn-lt"/>
                <a:ea typeface="+mn-ea"/>
                <a:cs typeface="+mn-cs"/>
              </a:rPr>
              <a:t>inscription</a:t>
            </a:r>
            <a:r>
              <a:rPr lang="en-US" sz="1200" b="0" i="0" kern="1200" dirty="0" smtClean="0">
                <a:solidFill>
                  <a:schemeClr val="tx1"/>
                </a:solidFill>
                <a:latin typeface="+mn-lt"/>
                <a:ea typeface="+mn-ea"/>
                <a:cs typeface="+mn-cs"/>
              </a:rPr>
              <a:t> of beliefs, practices, relations into technology, which is then said to </a:t>
            </a:r>
            <a:r>
              <a:rPr lang="en-US" sz="1200" b="1" i="0" kern="1200" dirty="0" smtClean="0">
                <a:solidFill>
                  <a:schemeClr val="tx1"/>
                </a:solidFill>
                <a:latin typeface="+mn-lt"/>
                <a:ea typeface="+mn-ea"/>
                <a:cs typeface="+mn-cs"/>
              </a:rPr>
              <a:t>embody</a:t>
            </a:r>
            <a:r>
              <a:rPr lang="en-US" sz="1200" b="0" i="0" kern="1200" dirty="0" smtClean="0">
                <a:solidFill>
                  <a:schemeClr val="tx1"/>
                </a:solidFill>
                <a:latin typeface="+mn-lt"/>
                <a:ea typeface="+mn-ea"/>
                <a:cs typeface="+mn-cs"/>
              </a:rPr>
              <a:t> them. Key authors include </a:t>
            </a:r>
            <a:r>
              <a:rPr lang="en-US" sz="1200" b="0" i="0" u="none" strike="noStrike" kern="1200" dirty="0" err="1" smtClean="0">
                <a:solidFill>
                  <a:schemeClr val="tx1"/>
                </a:solidFill>
                <a:latin typeface="+mn-lt"/>
                <a:ea typeface="+mn-ea"/>
                <a:cs typeface="+mn-cs"/>
                <a:hlinkClick r:id="rId5" tooltip="Bruno Latour"/>
              </a:rPr>
              <a:t>Latour</a:t>
            </a:r>
            <a:r>
              <a:rPr lang="en-US" sz="1200" b="0" i="0" kern="1200" dirty="0" smtClean="0">
                <a:solidFill>
                  <a:schemeClr val="tx1"/>
                </a:solidFill>
                <a:latin typeface="+mn-lt"/>
                <a:ea typeface="+mn-ea"/>
                <a:cs typeface="+mn-cs"/>
              </a:rPr>
              <a:t> (1997) and </a:t>
            </a:r>
            <a:r>
              <a:rPr lang="en-US" sz="1200" b="0" i="0" kern="1200" dirty="0" err="1" smtClean="0">
                <a:solidFill>
                  <a:schemeClr val="tx1"/>
                </a:solidFill>
                <a:latin typeface="+mn-lt"/>
                <a:ea typeface="+mn-ea"/>
                <a:cs typeface="+mn-cs"/>
              </a:rPr>
              <a:t>Callon</a:t>
            </a:r>
            <a:r>
              <a:rPr lang="en-US" sz="1200" b="0" i="0" kern="1200" dirty="0" smtClean="0">
                <a:solidFill>
                  <a:schemeClr val="tx1"/>
                </a:solidFill>
                <a:latin typeface="+mn-lt"/>
                <a:ea typeface="+mn-ea"/>
                <a:cs typeface="+mn-cs"/>
              </a:rPr>
              <a:t> (1999).</a:t>
            </a:r>
          </a:p>
          <a:p>
            <a:r>
              <a:rPr lang="en-US" sz="1200" b="0" i="0" u="none" strike="noStrike" kern="1200" dirty="0" err="1" smtClean="0">
                <a:solidFill>
                  <a:schemeClr val="tx1"/>
                </a:solidFill>
                <a:latin typeface="+mn-lt"/>
                <a:ea typeface="+mn-ea"/>
                <a:cs typeface="+mn-cs"/>
                <a:hlinkClick r:id="rId6" tooltip="Structuration theory"/>
              </a:rPr>
              <a:t>Structuration</a:t>
            </a:r>
            <a:r>
              <a:rPr lang="en-US" sz="1200" b="0" i="0" u="none" strike="noStrike" kern="1200" dirty="0" smtClean="0">
                <a:solidFill>
                  <a:schemeClr val="tx1"/>
                </a:solidFill>
                <a:latin typeface="+mn-lt"/>
                <a:ea typeface="+mn-ea"/>
                <a:cs typeface="+mn-cs"/>
                <a:hlinkClick r:id="rId6" tooltip="Structuration theory"/>
              </a:rPr>
              <a:t> theory</a:t>
            </a:r>
            <a:r>
              <a:rPr lang="en-US" sz="1200" b="0" i="0" kern="1200" dirty="0" smtClean="0">
                <a:solidFill>
                  <a:schemeClr val="tx1"/>
                </a:solidFill>
                <a:latin typeface="+mn-lt"/>
                <a:ea typeface="+mn-ea"/>
                <a:cs typeface="+mn-cs"/>
              </a:rPr>
              <a:t> - defines structures as rules and resources organized as properties of social systems. The theory employs a recursive notion of actions constrained and enabled by structures which are produced and reproduced by that action. Consequently, in this theory technology is not rendered as an artifact, but instead examines how people, as they interact with a technology in their ongoing practices, enact structures which shape their emergent and situated use of that technology. Key authors include </a:t>
            </a:r>
            <a:r>
              <a:rPr lang="en-US" sz="1200" b="0" i="0" kern="1200" dirty="0" err="1" smtClean="0">
                <a:solidFill>
                  <a:schemeClr val="tx1"/>
                </a:solidFill>
                <a:latin typeface="+mn-lt"/>
                <a:ea typeface="+mn-ea"/>
                <a:cs typeface="+mn-cs"/>
              </a:rPr>
              <a:t>DeSantis</a:t>
            </a:r>
            <a:r>
              <a:rPr lang="en-US" sz="1200" b="0" i="0" kern="1200" dirty="0" smtClean="0">
                <a:solidFill>
                  <a:schemeClr val="tx1"/>
                </a:solidFill>
                <a:latin typeface="+mn-lt"/>
                <a:ea typeface="+mn-ea"/>
                <a:cs typeface="+mn-cs"/>
              </a:rPr>
              <a:t> and Poole (1990), and </a:t>
            </a:r>
            <a:r>
              <a:rPr lang="en-US" sz="1200" b="0" i="0" kern="1200" dirty="0" err="1" smtClean="0">
                <a:solidFill>
                  <a:schemeClr val="tx1"/>
                </a:solidFill>
                <a:latin typeface="+mn-lt"/>
                <a:ea typeface="+mn-ea"/>
                <a:cs typeface="+mn-cs"/>
              </a:rPr>
              <a:t>Orlikowski</a:t>
            </a:r>
            <a:r>
              <a:rPr lang="en-US" sz="1200" b="0" i="0" kern="1200" dirty="0" smtClean="0">
                <a:solidFill>
                  <a:schemeClr val="tx1"/>
                </a:solidFill>
                <a:latin typeface="+mn-lt"/>
                <a:ea typeface="+mn-ea"/>
                <a:cs typeface="+mn-cs"/>
              </a:rPr>
              <a:t> (1992).</a:t>
            </a:r>
          </a:p>
          <a:p>
            <a:r>
              <a:rPr lang="en-US" sz="1200" b="0" i="0" u="none" strike="noStrike" kern="1200" dirty="0" smtClean="0">
                <a:solidFill>
                  <a:schemeClr val="tx1"/>
                </a:solidFill>
                <a:latin typeface="+mn-lt"/>
                <a:ea typeface="+mn-ea"/>
                <a:cs typeface="+mn-cs"/>
                <a:hlinkClick r:id="rId7" tooltip="Systems theory"/>
              </a:rPr>
              <a:t>Systems theory</a:t>
            </a:r>
            <a:r>
              <a:rPr lang="en-US" sz="1200" b="0" i="0" kern="1200" dirty="0" smtClean="0">
                <a:solidFill>
                  <a:schemeClr val="tx1"/>
                </a:solidFill>
                <a:latin typeface="+mn-lt"/>
                <a:ea typeface="+mn-ea"/>
                <a:cs typeface="+mn-cs"/>
              </a:rPr>
              <a:t> - considers the historical development of technology and media with an emphasis on inertia and heterogeneity, stressing the connections between the artifact being built and the social, economic, political and cultural factors surrounding it. Key concepts include </a:t>
            </a:r>
            <a:r>
              <a:rPr lang="en-US" sz="1200" b="0" i="0" u="none" strike="noStrike" kern="1200" dirty="0" smtClean="0">
                <a:solidFill>
                  <a:schemeClr val="tx1"/>
                </a:solidFill>
                <a:latin typeface="+mn-lt"/>
                <a:ea typeface="+mn-ea"/>
                <a:cs typeface="+mn-cs"/>
                <a:hlinkClick r:id="rId8" tooltip="Reverse salient"/>
              </a:rPr>
              <a:t>reverse </a:t>
            </a:r>
            <a:r>
              <a:rPr lang="en-US" sz="1200" b="0" i="0" u="none" strike="noStrike" kern="1200" dirty="0" err="1" smtClean="0">
                <a:solidFill>
                  <a:schemeClr val="tx1"/>
                </a:solidFill>
                <a:latin typeface="+mn-lt"/>
                <a:ea typeface="+mn-ea"/>
                <a:cs typeface="+mn-cs"/>
                <a:hlinkClick r:id="rId8" tooltip="Reverse salient"/>
              </a:rPr>
              <a:t>salients</a:t>
            </a:r>
            <a:r>
              <a:rPr lang="en-US" sz="1200" b="0" i="0" kern="1200" dirty="0" smtClean="0">
                <a:solidFill>
                  <a:schemeClr val="tx1"/>
                </a:solidFill>
                <a:latin typeface="+mn-lt"/>
                <a:ea typeface="+mn-ea"/>
                <a:cs typeface="+mn-cs"/>
              </a:rPr>
              <a:t> when elements of a system lag in development with respect to others, differentiation, </a:t>
            </a:r>
            <a:r>
              <a:rPr lang="en-US" sz="1200" b="0" i="0" u="none" strike="noStrike" kern="1200" dirty="0" smtClean="0">
                <a:solidFill>
                  <a:schemeClr val="tx1"/>
                </a:solidFill>
                <a:latin typeface="+mn-lt"/>
                <a:ea typeface="+mn-ea"/>
                <a:cs typeface="+mn-cs"/>
                <a:hlinkClick r:id="rId9" tooltip="Operational closure (page does not exist)"/>
              </a:rPr>
              <a:t>operational closure</a:t>
            </a:r>
            <a:r>
              <a:rPr lang="en-US" sz="1200" b="0" i="0" kern="1200" dirty="0" smtClean="0">
                <a:solidFill>
                  <a:schemeClr val="tx1"/>
                </a:solidFill>
                <a:latin typeface="+mn-lt"/>
                <a:ea typeface="+mn-ea"/>
                <a:cs typeface="+mn-cs"/>
              </a:rPr>
              <a:t>, and </a:t>
            </a:r>
            <a:r>
              <a:rPr lang="en-US" sz="1200" b="0" i="0" u="none" strike="noStrike" kern="1200" dirty="0" err="1" smtClean="0">
                <a:solidFill>
                  <a:schemeClr val="tx1"/>
                </a:solidFill>
                <a:latin typeface="+mn-lt"/>
                <a:ea typeface="+mn-ea"/>
                <a:cs typeface="+mn-cs"/>
                <a:hlinkClick r:id="rId10" tooltip="Autopoietic autonomy (page does not exist)"/>
              </a:rPr>
              <a:t>autopoietic</a:t>
            </a:r>
            <a:r>
              <a:rPr lang="en-US" sz="1200" b="0" i="0" u="none" strike="noStrike" kern="1200" dirty="0" smtClean="0">
                <a:solidFill>
                  <a:schemeClr val="tx1"/>
                </a:solidFill>
                <a:latin typeface="+mn-lt"/>
                <a:ea typeface="+mn-ea"/>
                <a:cs typeface="+mn-cs"/>
                <a:hlinkClick r:id="rId10" tooltip="Autopoietic autonomy (page does not exist)"/>
              </a:rPr>
              <a:t> autonomy</a:t>
            </a:r>
            <a:r>
              <a:rPr lang="en-US" sz="1200" b="0" i="0" kern="1200" dirty="0" smtClean="0">
                <a:solidFill>
                  <a:schemeClr val="tx1"/>
                </a:solidFill>
                <a:latin typeface="+mn-lt"/>
                <a:ea typeface="+mn-ea"/>
                <a:cs typeface="+mn-cs"/>
              </a:rPr>
              <a:t>. Key authors include </a:t>
            </a:r>
            <a:r>
              <a:rPr lang="en-US" sz="1200" b="0" i="0" u="none" strike="noStrike" kern="1200" dirty="0" smtClean="0">
                <a:solidFill>
                  <a:schemeClr val="tx1"/>
                </a:solidFill>
                <a:latin typeface="+mn-lt"/>
                <a:ea typeface="+mn-ea"/>
                <a:cs typeface="+mn-cs"/>
                <a:hlinkClick r:id="rId11" tooltip="Thomas P. Hughes"/>
              </a:rPr>
              <a:t>Thomas P. Hughes</a:t>
            </a:r>
            <a:r>
              <a:rPr lang="en-US" sz="1200" b="0" i="0" kern="1200" dirty="0" smtClean="0">
                <a:solidFill>
                  <a:schemeClr val="tx1"/>
                </a:solidFill>
                <a:latin typeface="+mn-lt"/>
                <a:ea typeface="+mn-ea"/>
                <a:cs typeface="+mn-cs"/>
              </a:rPr>
              <a:t> (1992) and </a:t>
            </a:r>
            <a:r>
              <a:rPr lang="en-US" sz="1200" b="0" i="0" u="none" strike="noStrike" kern="1200" dirty="0" err="1" smtClean="0">
                <a:solidFill>
                  <a:schemeClr val="tx1"/>
                </a:solidFill>
                <a:latin typeface="+mn-lt"/>
                <a:ea typeface="+mn-ea"/>
                <a:cs typeface="+mn-cs"/>
                <a:hlinkClick r:id="rId12" tooltip="Niklas Luhmann"/>
              </a:rPr>
              <a:t>Luhmann</a:t>
            </a:r>
            <a:r>
              <a:rPr lang="en-US" sz="1200" b="0" i="0" kern="1200" dirty="0" smtClean="0">
                <a:solidFill>
                  <a:schemeClr val="tx1"/>
                </a:solidFill>
                <a:latin typeface="+mn-lt"/>
                <a:ea typeface="+mn-ea"/>
                <a:cs typeface="+mn-cs"/>
              </a:rPr>
              <a:t> (2000).</a:t>
            </a:r>
          </a:p>
          <a:p>
            <a:r>
              <a:rPr lang="en-US" sz="1200" b="0" i="0" u="none" strike="noStrike" kern="1200" dirty="0" smtClean="0">
                <a:solidFill>
                  <a:schemeClr val="tx1"/>
                </a:solidFill>
                <a:latin typeface="+mn-lt"/>
                <a:ea typeface="+mn-ea"/>
                <a:cs typeface="+mn-cs"/>
                <a:hlinkClick r:id="rId13" tooltip="Activity theory"/>
              </a:rPr>
              <a:t>Activity theory</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17</a:t>
            </a:fld>
            <a:endParaRPr lang="en-US"/>
          </a:p>
        </p:txBody>
      </p:sp>
    </p:spTree>
    <p:extLst>
      <p:ext uri="{BB962C8B-B14F-4D97-AF65-F5344CB8AC3E}">
        <p14:creationId xmlns:p14="http://schemas.microsoft.com/office/powerpoint/2010/main" val="2102697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8F041B5D-43CC-490F-A4C2-B6BDB8D495A6}" type="datetime1">
              <a:rPr lang="id-ID" smtClean="0"/>
              <a:pPr>
                <a:defRPr/>
              </a:pPr>
              <a:t>06/02/2015</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93A048B3-2639-4EDA-A810-3A751AF0857B}" type="datetime1">
              <a:rPr lang="id-ID" smtClean="0"/>
              <a:pPr>
                <a:defRPr/>
              </a:pPr>
              <a:t>06/02/2015</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E5E41270-DB6D-42E5-9F09-124C7E8D27B4}" type="datetime1">
              <a:rPr lang="id-ID" smtClean="0"/>
              <a:pPr>
                <a:defRPr/>
              </a:pPr>
              <a:t>06/02/2015</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1011B766-A7A9-4053-85EF-7BA1FB4CBAE5}" type="datetime1">
              <a:rPr lang="id-ID" smtClean="0"/>
              <a:pPr>
                <a:defRPr/>
              </a:pPr>
              <a:t>06/02/2015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43FDA651-5FA5-4C61-8681-A9B2742B37EE}" type="datetime1">
              <a:rPr lang="id-ID" smtClean="0"/>
              <a:pPr>
                <a:defRPr/>
              </a:pPr>
              <a:t>06/02/2015</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3D534083-C761-49D0-B379-A4EDC7E28411}" type="datetime1">
              <a:rPr lang="id-ID" smtClean="0"/>
              <a:pPr>
                <a:defRPr/>
              </a:pPr>
              <a:t>06/02/2015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Bagus Endar - ITB</a:t>
            </a:r>
          </a:p>
          <a:p>
            <a:endParaRPr lang="en-US" dirty="0"/>
          </a:p>
        </p:txBody>
      </p:sp>
      <p:sp>
        <p:nvSpPr>
          <p:cNvPr id="6" name="Slide Number Placeholder 5"/>
          <p:cNvSpPr>
            <a:spLocks noGrp="1"/>
          </p:cNvSpPr>
          <p:nvPr>
            <p:ph type="sldNum" sz="quarter" idx="12"/>
          </p:nvPr>
        </p:nvSpPr>
        <p:spPr/>
        <p:txBody>
          <a:bodyPr/>
          <a:lstStyle/>
          <a:p>
            <a:fld id="{437D966D-99AE-4C4F-92D2-0AFDFF258817}" type="slidenum">
              <a:rPr lang="en-US" smtClean="0"/>
              <a:pPr/>
              <a:t>‹#›</a:t>
            </a:fld>
            <a:endParaRPr lang="en-US"/>
          </a:p>
        </p:txBody>
      </p:sp>
    </p:spTree>
    <p:extLst>
      <p:ext uri="{BB962C8B-B14F-4D97-AF65-F5344CB8AC3E}">
        <p14:creationId xmlns:p14="http://schemas.microsoft.com/office/powerpoint/2010/main" val="5154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193447F7-7843-48FA-ABBE-DF27284D76BA}" type="datetime1">
              <a:rPr lang="id-ID" smtClean="0"/>
              <a:pPr>
                <a:defRPr/>
              </a:pPr>
              <a:t>06/02/2015</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5" r:id="rId8"/>
    <p:sldLayoutId id="2147483716"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Technology_and_society"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en.wikipedia.org/wiki/Teleonomy" TargetMode="External"/><Relationship Id="rId5" Type="http://schemas.openxmlformats.org/officeDocument/2006/relationships/hyperlink" Target="http://en.wikipedia.org/wiki/Technological_Determinism" TargetMode="External"/><Relationship Id="rId4" Type="http://schemas.openxmlformats.org/officeDocument/2006/relationships/hyperlink" Target="http://en.wikipedia.org/wiki/Structure_and_agenc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HUG1I2 Konsep Pengembangan Sains dan Teknologi</a:t>
            </a:r>
            <a:br>
              <a:rPr lang="id-ID" dirty="0" smtClean="0"/>
            </a:br>
            <a:r>
              <a:rPr lang="id-ID" dirty="0" smtClean="0"/>
              <a:t>Pertemuan </a:t>
            </a:r>
            <a:r>
              <a:rPr lang="en-US" dirty="0" smtClean="0"/>
              <a:t>3</a:t>
            </a:r>
            <a:r>
              <a:rPr lang="id-ID" dirty="0" smtClean="0"/>
              <a:t>: </a:t>
            </a:r>
            <a:r>
              <a:rPr lang="en-US" dirty="0" smtClean="0"/>
              <a:t>Technology Concept and Development</a:t>
            </a:r>
          </a:p>
        </p:txBody>
      </p:sp>
      <p:sp>
        <p:nvSpPr>
          <p:cNvPr id="11" name="Subtitle 10"/>
          <p:cNvSpPr>
            <a:spLocks noGrp="1"/>
          </p:cNvSpPr>
          <p:nvPr>
            <p:ph type="subTitle" idx="1"/>
          </p:nvPr>
        </p:nvSpPr>
        <p:spPr/>
        <p:txBody>
          <a:bodyPr/>
          <a:lstStyle/>
          <a:p>
            <a:endParaRPr lang="en-US" dirty="0" smtClean="0"/>
          </a:p>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endParaRPr lang="en-US" dirty="0" smtClean="0"/>
          </a:p>
          <a:p>
            <a:r>
              <a:rPr lang="en-US" dirty="0" smtClean="0"/>
              <a:t>P</a:t>
            </a:r>
            <a:r>
              <a:rPr lang="id-ID" dirty="0" smtClean="0"/>
              <a:t>rodi S1 Teknik Informatika</a:t>
            </a:r>
            <a:endParaRPr lang="en-US" dirty="0"/>
          </a:p>
        </p:txBody>
      </p:sp>
      <p:sp>
        <p:nvSpPr>
          <p:cNvPr id="5" name="Date Placeholder 4"/>
          <p:cNvSpPr>
            <a:spLocks noGrp="1"/>
          </p:cNvSpPr>
          <p:nvPr>
            <p:ph type="dt" sz="half" idx="14"/>
          </p:nvPr>
        </p:nvSpPr>
        <p:spPr/>
        <p:txBody>
          <a:bodyPr/>
          <a:lstStyle/>
          <a:p>
            <a:pPr>
              <a:defRPr/>
            </a:pPr>
            <a:fld id="{0EA92BEF-DD11-4F8B-B52B-9171C5BEB439}" type="datetime1">
              <a:rPr lang="id-ID" smtClean="0"/>
              <a:pPr>
                <a:defRPr/>
              </a:pPr>
              <a:t>06/02/2015</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Technology Can Be</a:t>
            </a:r>
          </a:p>
        </p:txBody>
      </p:sp>
      <p:sp>
        <p:nvSpPr>
          <p:cNvPr id="63491" name="Rectangle 3"/>
          <p:cNvSpPr>
            <a:spLocks noGrp="1" noChangeArrowheads="1"/>
          </p:cNvSpPr>
          <p:nvPr>
            <p:ph type="body" idx="1"/>
          </p:nvPr>
        </p:nvSpPr>
        <p:spPr/>
        <p:txBody>
          <a:bodyPr/>
          <a:lstStyle/>
          <a:p>
            <a:pPr>
              <a:spcBef>
                <a:spcPts val="0"/>
              </a:spcBef>
              <a:spcAft>
                <a:spcPts val="400"/>
              </a:spcAft>
            </a:pPr>
            <a:r>
              <a:rPr lang="en-US" dirty="0"/>
              <a:t>Low tech</a:t>
            </a:r>
          </a:p>
          <a:p>
            <a:pPr>
              <a:spcBef>
                <a:spcPts val="0"/>
              </a:spcBef>
              <a:spcAft>
                <a:spcPts val="400"/>
              </a:spcAft>
            </a:pPr>
            <a:r>
              <a:rPr lang="en-US" dirty="0"/>
              <a:t>High tech</a:t>
            </a:r>
          </a:p>
          <a:p>
            <a:pPr>
              <a:spcBef>
                <a:spcPts val="0"/>
              </a:spcBef>
              <a:spcAft>
                <a:spcPts val="400"/>
              </a:spcAft>
            </a:pPr>
            <a:r>
              <a:rPr lang="en-US" dirty="0"/>
              <a:t>Some combination</a:t>
            </a:r>
          </a:p>
          <a:p>
            <a:pPr>
              <a:spcBef>
                <a:spcPts val="0"/>
              </a:spcBef>
              <a:spcAft>
                <a:spcPts val="400"/>
              </a:spcAft>
            </a:pPr>
            <a:r>
              <a:rPr lang="en-US" dirty="0"/>
              <a:t>Each approach provides opportunities for organizational advantage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tech</a:t>
            </a:r>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11</a:t>
            </a:fld>
            <a:endParaRPr lang="en-US"/>
          </a:p>
        </p:txBody>
      </p:sp>
      <p:pic>
        <p:nvPicPr>
          <p:cNvPr id="6146" name="Picture 2" descr="https://encrypted-tbn1.gstatic.com/images?q=tbn:ANd9GcRSGUhO2HhYwfn0zfIIIWxhdECJmOIcbCOQUNdcmhfHCK0L7cJ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179" y="2360428"/>
            <a:ext cx="4013646" cy="1889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69295" y="2348889"/>
            <a:ext cx="3933101" cy="3508326"/>
          </a:xfrm>
          <a:prstGeom prst="rect">
            <a:avLst/>
          </a:prstGeom>
        </p:spPr>
      </p:pic>
      <p:sp>
        <p:nvSpPr>
          <p:cNvPr id="6" name="TextBox 5"/>
          <p:cNvSpPr txBox="1"/>
          <p:nvPr/>
        </p:nvSpPr>
        <p:spPr>
          <a:xfrm>
            <a:off x="569296" y="5857215"/>
            <a:ext cx="1702710" cy="215444"/>
          </a:xfrm>
          <a:prstGeom prst="rect">
            <a:avLst/>
          </a:prstGeom>
          <a:ln>
            <a:noFill/>
          </a:ln>
        </p:spPr>
        <p:txBody>
          <a:bodyPr wrap="none" rtlCol="0">
            <a:spAutoFit/>
          </a:bodyPr>
          <a:lstStyle/>
          <a:p>
            <a:r>
              <a:rPr lang="en-US" sz="800" dirty="0"/>
              <a:t>http://www.weaselballs.com/</a:t>
            </a:r>
            <a:endParaRPr lang="en-US" sz="800" dirty="0" smtClean="0"/>
          </a:p>
        </p:txBody>
      </p:sp>
      <p:sp>
        <p:nvSpPr>
          <p:cNvPr id="8" name="TextBox 7"/>
          <p:cNvSpPr txBox="1"/>
          <p:nvPr/>
        </p:nvSpPr>
        <p:spPr>
          <a:xfrm>
            <a:off x="7513212" y="4290828"/>
            <a:ext cx="1282723" cy="215444"/>
          </a:xfrm>
          <a:prstGeom prst="rect">
            <a:avLst/>
          </a:prstGeom>
          <a:ln>
            <a:noFill/>
          </a:ln>
        </p:spPr>
        <p:txBody>
          <a:bodyPr wrap="none" rtlCol="0">
            <a:spAutoFit/>
          </a:bodyPr>
          <a:lstStyle/>
          <a:p>
            <a:r>
              <a:rPr lang="en-US" sz="800" dirty="0"/>
              <a:t>centerfirecentral.com</a:t>
            </a:r>
            <a:endParaRPr lang="en-US" sz="800" dirty="0" smtClean="0"/>
          </a:p>
        </p:txBody>
      </p:sp>
      <p:sp>
        <p:nvSpPr>
          <p:cNvPr id="9" name="TextBox 8"/>
          <p:cNvSpPr txBox="1"/>
          <p:nvPr/>
        </p:nvSpPr>
        <p:spPr>
          <a:xfrm>
            <a:off x="4822180" y="4912970"/>
            <a:ext cx="4013646" cy="1200329"/>
          </a:xfrm>
          <a:prstGeom prst="rect">
            <a:avLst/>
          </a:prstGeom>
          <a:ln>
            <a:noFill/>
          </a:ln>
        </p:spPr>
        <p:txBody>
          <a:bodyPr wrap="square" rtlCol="0">
            <a:spAutoFit/>
          </a:bodyPr>
          <a:lstStyle/>
          <a:p>
            <a:r>
              <a:rPr lang="en-US" dirty="0" smtClean="0"/>
              <a:t>Made </a:t>
            </a:r>
            <a:r>
              <a:rPr lang="en-US" dirty="0"/>
              <a:t>in </a:t>
            </a:r>
            <a:r>
              <a:rPr lang="en-US" dirty="0" smtClean="0"/>
              <a:t>China</a:t>
            </a:r>
          </a:p>
          <a:p>
            <a:r>
              <a:rPr lang="en-US" dirty="0" smtClean="0"/>
              <a:t>China </a:t>
            </a:r>
            <a:r>
              <a:rPr lang="en-US" dirty="0"/>
              <a:t>and H</a:t>
            </a:r>
            <a:r>
              <a:rPr lang="en-GB" dirty="0" err="1"/>
              <a:t>ong</a:t>
            </a:r>
            <a:r>
              <a:rPr lang="en-GB" dirty="0"/>
              <a:t> </a:t>
            </a:r>
            <a:r>
              <a:rPr lang="en-US" dirty="0"/>
              <a:t>K</a:t>
            </a:r>
            <a:r>
              <a:rPr lang="en-GB" dirty="0" err="1"/>
              <a:t>ong</a:t>
            </a:r>
            <a:r>
              <a:rPr lang="en-US" dirty="0"/>
              <a:t> generate 60% of the world’s $31 billion toys annually </a:t>
            </a:r>
            <a:endParaRPr lang="en-US" dirty="0" smtClean="0"/>
          </a:p>
        </p:txBody>
      </p:sp>
    </p:spTree>
    <p:extLst>
      <p:ext uri="{BB962C8B-B14F-4D97-AF65-F5344CB8AC3E}">
        <p14:creationId xmlns:p14="http://schemas.microsoft.com/office/powerpoint/2010/main" val="318769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dirty="0"/>
              <a:t>Technological Breakthroughs in Products and Processes</a:t>
            </a:r>
          </a:p>
        </p:txBody>
      </p:sp>
      <p:sp>
        <p:nvSpPr>
          <p:cNvPr id="4101" name="Rectangle 5"/>
          <p:cNvSpPr>
            <a:spLocks noGrp="1" noChangeArrowheads="1"/>
          </p:cNvSpPr>
          <p:nvPr>
            <p:ph type="body" idx="1"/>
          </p:nvPr>
        </p:nvSpPr>
        <p:spPr/>
        <p:txBody>
          <a:bodyPr/>
          <a:lstStyle/>
          <a:p>
            <a:pPr>
              <a:spcBef>
                <a:spcPts val="0"/>
              </a:spcBef>
              <a:spcAft>
                <a:spcPts val="400"/>
              </a:spcAft>
            </a:pPr>
            <a:r>
              <a:rPr lang="en-US" dirty="0"/>
              <a:t>are occurring rapidly</a:t>
            </a:r>
          </a:p>
          <a:p>
            <a:pPr>
              <a:spcBef>
                <a:spcPts val="0"/>
              </a:spcBef>
              <a:spcAft>
                <a:spcPts val="400"/>
              </a:spcAft>
            </a:pPr>
            <a:r>
              <a:rPr lang="en-US" dirty="0"/>
              <a:t>in almost all industries</a:t>
            </a:r>
          </a:p>
          <a:p>
            <a:pPr>
              <a:spcBef>
                <a:spcPts val="0"/>
              </a:spcBef>
              <a:spcAft>
                <a:spcPts val="400"/>
              </a:spcAft>
            </a:pPr>
            <a:r>
              <a:rPr lang="en-US" dirty="0"/>
              <a:t>all nations</a:t>
            </a:r>
          </a:p>
          <a:p>
            <a:pPr>
              <a:spcBef>
                <a:spcPts val="0"/>
              </a:spcBef>
              <a:spcAft>
                <a:spcPts val="400"/>
              </a:spcAft>
            </a:pPr>
            <a:r>
              <a:rPr lang="en-US" dirty="0"/>
              <a:t>all businesses</a:t>
            </a:r>
          </a:p>
          <a:p>
            <a:pPr>
              <a:spcBef>
                <a:spcPts val="0"/>
              </a:spcBef>
              <a:spcAft>
                <a:spcPts val="400"/>
              </a:spcAft>
            </a:pPr>
            <a:r>
              <a:rPr lang="en-US" dirty="0"/>
              <a:t>all lives</a:t>
            </a:r>
          </a:p>
          <a:p>
            <a:pPr>
              <a:spcBef>
                <a:spcPts val="0"/>
              </a:spcBef>
              <a:spcAft>
                <a:spcPts val="400"/>
              </a:spcAft>
            </a:pPr>
            <a:r>
              <a:rPr lang="en-US" sz="3600" dirty="0"/>
              <a:t>Is this a boon or a bane?  Both</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Changes</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Generate both opportunities and threats</a:t>
            </a:r>
          </a:p>
          <a:p>
            <a:pPr>
              <a:spcBef>
                <a:spcPts val="0"/>
              </a:spcBef>
              <a:spcAft>
                <a:spcPts val="400"/>
              </a:spcAft>
            </a:pPr>
            <a:r>
              <a:rPr lang="en-US" dirty="0" smtClean="0"/>
              <a:t>Are difficult to predict in a global world because they:</a:t>
            </a:r>
          </a:p>
          <a:p>
            <a:pPr lvl="1">
              <a:spcBef>
                <a:spcPts val="0"/>
              </a:spcBef>
              <a:spcAft>
                <a:spcPts val="400"/>
              </a:spcAft>
            </a:pPr>
            <a:r>
              <a:rPr lang="en-US" dirty="0" smtClean="0"/>
              <a:t>occur rapidly</a:t>
            </a:r>
          </a:p>
          <a:p>
            <a:pPr lvl="1">
              <a:spcBef>
                <a:spcPts val="0"/>
              </a:spcBef>
              <a:spcAft>
                <a:spcPts val="400"/>
              </a:spcAft>
            </a:pPr>
            <a:r>
              <a:rPr lang="en-US" dirty="0" smtClean="0"/>
              <a:t>often have unintended consequences</a:t>
            </a:r>
          </a:p>
          <a:p>
            <a:pPr lvl="1">
              <a:spcBef>
                <a:spcPts val="0"/>
              </a:spcBef>
              <a:spcAft>
                <a:spcPts val="400"/>
              </a:spcAft>
            </a:pPr>
            <a:r>
              <a:rPr lang="en-US" dirty="0" smtClean="0"/>
              <a:t>are replaced/refined by people worldwide; changes occur “out of sight”</a:t>
            </a:r>
          </a:p>
          <a:p>
            <a:pPr>
              <a:spcBef>
                <a:spcPts val="0"/>
              </a:spcBef>
              <a:spcAft>
                <a:spcPts val="400"/>
              </a:spcAft>
            </a:pPr>
            <a:r>
              <a:rPr lang="en-US" dirty="0" smtClean="0"/>
              <a:t>Stimulate profound societal change in business and other spheres</a:t>
            </a:r>
          </a:p>
          <a:p>
            <a:pPr>
              <a:spcBef>
                <a:spcPts val="0"/>
              </a:spcBef>
              <a:spcAft>
                <a:spcPts val="400"/>
              </a:spcAft>
            </a:pPr>
            <a:r>
              <a:rPr lang="en-US" dirty="0" smtClean="0"/>
              <a:t>Make managerial and personal life more challenging</a:t>
            </a:r>
            <a:br>
              <a:rPr lang="en-US" dirty="0" smtClean="0"/>
            </a:br>
            <a:endParaRPr lang="en-US" dirty="0" smtClean="0"/>
          </a:p>
          <a:p>
            <a:pPr>
              <a:spcAft>
                <a:spcPts val="0"/>
              </a:spcAft>
            </a:pP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r>
              <a:rPr lang="en-US" dirty="0"/>
              <a:t>Five Historical Commonalities of Technological Development</a:t>
            </a:r>
          </a:p>
        </p:txBody>
      </p:sp>
      <p:sp>
        <p:nvSpPr>
          <p:cNvPr id="77827" name="Rectangle 1027"/>
          <p:cNvSpPr>
            <a:spLocks noGrp="1" noChangeArrowheads="1"/>
          </p:cNvSpPr>
          <p:nvPr>
            <p:ph type="body" idx="1"/>
          </p:nvPr>
        </p:nvSpPr>
        <p:spPr>
          <a:xfrm>
            <a:off x="457200" y="2238233"/>
            <a:ext cx="8229600" cy="4800600"/>
          </a:xfrm>
        </p:spPr>
        <p:txBody>
          <a:bodyPr/>
          <a:lstStyle/>
          <a:p>
            <a:pPr>
              <a:spcBef>
                <a:spcPts val="0"/>
              </a:spcBef>
              <a:spcAft>
                <a:spcPts val="400"/>
              </a:spcAft>
            </a:pPr>
            <a:r>
              <a:rPr lang="en-US" dirty="0" smtClean="0">
                <a:cs typeface="Times New Roman" pitchFamily="18" charset="0"/>
              </a:rPr>
              <a:t>The work of humans has been supplemented, substituted, or amplified by technological change. This process now affects knowledge work. </a:t>
            </a:r>
          </a:p>
          <a:p>
            <a:pPr>
              <a:spcBef>
                <a:spcPts val="0"/>
              </a:spcBef>
              <a:spcAft>
                <a:spcPts val="400"/>
              </a:spcAft>
            </a:pPr>
            <a:r>
              <a:rPr lang="en-US" dirty="0" smtClean="0">
                <a:cs typeface="Times New Roman" pitchFamily="18" charset="0"/>
              </a:rPr>
              <a:t>The importance of technology has increased over time.</a:t>
            </a:r>
          </a:p>
          <a:p>
            <a:pPr>
              <a:spcBef>
                <a:spcPts val="0"/>
              </a:spcBef>
              <a:spcAft>
                <a:spcPts val="400"/>
              </a:spcAft>
            </a:pPr>
            <a:r>
              <a:rPr lang="en-US" dirty="0" smtClean="0">
                <a:cs typeface="Times New Roman" pitchFamily="18" charset="0"/>
              </a:rPr>
              <a:t>The rate of innovation has increased markedly over time. </a:t>
            </a:r>
          </a:p>
          <a:p>
            <a:pPr>
              <a:spcBef>
                <a:spcPts val="0"/>
              </a:spcBef>
              <a:spcAft>
                <a:spcPts val="400"/>
              </a:spcAft>
            </a:pPr>
            <a:r>
              <a:rPr lang="en-US" dirty="0" smtClean="0">
                <a:cs typeface="Times New Roman" pitchFamily="18" charset="0"/>
              </a:rPr>
              <a:t>Innovations and breakthroughs often occur in clusters.</a:t>
            </a:r>
          </a:p>
          <a:p>
            <a:pPr>
              <a:spcBef>
                <a:spcPts val="0"/>
              </a:spcBef>
              <a:spcAft>
                <a:spcPts val="400"/>
              </a:spcAft>
            </a:pPr>
            <a:r>
              <a:rPr lang="en-US" dirty="0" smtClean="0">
                <a:cs typeface="Times New Roman" pitchFamily="18" charset="0"/>
              </a:rPr>
              <a:t>Technological change spills over into personal lives</a:t>
            </a:r>
            <a:r>
              <a:rPr lang="en-GB" dirty="0" smtClean="0">
                <a:cs typeface="Times New Roman" pitchFamily="18" charset="0"/>
              </a:rPr>
              <a:t>.</a:t>
            </a:r>
            <a:r>
              <a:rPr lang="en-US" dirty="0" smtClean="0">
                <a:cs typeface="Times New Roman" pitchFamily="18" charset="0"/>
              </a:rPr>
              <a:t> </a:t>
            </a:r>
          </a:p>
          <a:p>
            <a:pPr>
              <a:spcBef>
                <a:spcPts val="0"/>
              </a:spcBef>
              <a:spcAft>
                <a:spcPts val="400"/>
              </a:spcAft>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theories of technology</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The theories attempt to address the relationship between </a:t>
            </a:r>
            <a:r>
              <a:rPr lang="en-US" dirty="0" smtClean="0">
                <a:hlinkClick r:id="rId3" tooltip="Technology and society"/>
              </a:rPr>
              <a:t>technology and society</a:t>
            </a:r>
            <a:r>
              <a:rPr lang="en-US" dirty="0" smtClean="0"/>
              <a:t> and prompt questions about </a:t>
            </a:r>
            <a:r>
              <a:rPr lang="en-US" dirty="0" smtClean="0">
                <a:hlinkClick r:id="rId4" tooltip="Structure and agency"/>
              </a:rPr>
              <a:t>agency</a:t>
            </a:r>
            <a:r>
              <a:rPr lang="en-US" dirty="0" smtClean="0"/>
              <a:t>, </a:t>
            </a:r>
            <a:r>
              <a:rPr lang="en-US" dirty="0" smtClean="0">
                <a:hlinkClick r:id="rId5" tooltip="Technological Determinism"/>
              </a:rPr>
              <a:t>determinism/autonomy</a:t>
            </a:r>
            <a:r>
              <a:rPr lang="en-US" dirty="0" smtClean="0"/>
              <a:t>, and </a:t>
            </a:r>
            <a:r>
              <a:rPr lang="en-US" dirty="0" err="1" smtClean="0">
                <a:hlinkClick r:id="rId6" tooltip="Teleonomy"/>
              </a:rPr>
              <a:t>teleonomy</a:t>
            </a:r>
            <a:r>
              <a:rPr lang="en-US" dirty="0" smtClean="0"/>
              <a:t>.</a:t>
            </a:r>
          </a:p>
          <a:p>
            <a:pPr>
              <a:spcBef>
                <a:spcPts val="0"/>
              </a:spcBef>
              <a:spcAft>
                <a:spcPts val="400"/>
              </a:spcAft>
            </a:pPr>
            <a:r>
              <a:rPr lang="en-US" dirty="0" smtClean="0"/>
              <a:t>Social theories</a:t>
            </a:r>
          </a:p>
          <a:p>
            <a:pPr lvl="1">
              <a:spcBef>
                <a:spcPts val="0"/>
              </a:spcBef>
              <a:spcAft>
                <a:spcPts val="400"/>
              </a:spcAft>
            </a:pPr>
            <a:r>
              <a:rPr lang="en-US" dirty="0" smtClean="0"/>
              <a:t>Descriptive </a:t>
            </a:r>
            <a:r>
              <a:rPr lang="en-US" dirty="0" err="1" smtClean="0"/>
              <a:t>vs</a:t>
            </a:r>
            <a:r>
              <a:rPr lang="en-US" dirty="0" smtClean="0"/>
              <a:t> critical theories</a:t>
            </a:r>
          </a:p>
          <a:p>
            <a:pPr>
              <a:spcBef>
                <a:spcPts val="0"/>
              </a:spcBef>
              <a:spcAft>
                <a:spcPts val="400"/>
              </a:spcAft>
            </a:pPr>
            <a:r>
              <a:rPr lang="en-US" dirty="0" smtClean="0"/>
              <a:t>Group theories</a:t>
            </a:r>
          </a:p>
          <a:p>
            <a:pPr>
              <a:spcBef>
                <a:spcPts val="0"/>
              </a:spcBef>
              <a:spcAft>
                <a:spcPts val="400"/>
              </a:spcAft>
            </a:pPr>
            <a:r>
              <a:rPr lang="en-US" dirty="0" smtClean="0"/>
              <a:t>Analytic theories</a:t>
            </a:r>
          </a:p>
          <a:p>
            <a:pPr>
              <a:spcBef>
                <a:spcPts val="0"/>
              </a:spcBef>
              <a:spcAft>
                <a:spcPts val="400"/>
              </a:spcAft>
              <a:buNone/>
            </a:pPr>
            <a:endParaRPr lang="en-US" dirty="0" smtClean="0"/>
          </a:p>
          <a:p>
            <a:pPr>
              <a:spcBef>
                <a:spcPts val="0"/>
              </a:spcBef>
              <a:spcAft>
                <a:spcPts val="400"/>
              </a:spcAft>
              <a:buNone/>
            </a:pPr>
            <a:r>
              <a:rPr lang="en-US" dirty="0" smtClean="0"/>
              <a:t>http://en.wikipedia.org/wiki/Theories_of_technology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theory: Descriptive approaches</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1. Social construction of technology (SCOT), technology does not determine human action, but that human action shapes technology.</a:t>
            </a:r>
          </a:p>
          <a:p>
            <a:pPr>
              <a:spcBef>
                <a:spcPts val="0"/>
              </a:spcBef>
              <a:spcAft>
                <a:spcPts val="400"/>
              </a:spcAft>
            </a:pPr>
            <a:r>
              <a:rPr lang="en-US" dirty="0" smtClean="0"/>
              <a:t>2. Actor-network theory (ANT) - heterogeneous network of humans and non-humans as equal interrelated actors.</a:t>
            </a:r>
          </a:p>
          <a:p>
            <a:pPr>
              <a:spcBef>
                <a:spcPts val="0"/>
              </a:spcBef>
              <a:spcAft>
                <a:spcPts val="400"/>
              </a:spcAft>
            </a:pPr>
            <a:r>
              <a:rPr lang="en-US" dirty="0" smtClean="0"/>
              <a:t>3. </a:t>
            </a:r>
            <a:r>
              <a:rPr lang="en-US" dirty="0" err="1" smtClean="0"/>
              <a:t>Structuration</a:t>
            </a:r>
            <a:r>
              <a:rPr lang="en-US" dirty="0" smtClean="0"/>
              <a:t> theory - structures as rules and resources organized as properties of social systems.</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theory: Descriptive approaches</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4. Systems theory - considers the historical development of technology and media with an emphasis on inertia and heterogeneity, stressing the connections between the artifact being built and the social, economic, political and cultural factors surrounding it.</a:t>
            </a:r>
          </a:p>
          <a:p>
            <a:pPr>
              <a:spcBef>
                <a:spcPts val="0"/>
              </a:spcBef>
              <a:spcAft>
                <a:spcPts val="400"/>
              </a:spcAft>
            </a:pPr>
            <a:r>
              <a:rPr lang="en-US" dirty="0" smtClean="0"/>
              <a:t>5. Activity theory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theory </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hlinkClick r:id="rId3" tooltip="Social presence theory"/>
              </a:rPr>
              <a:t>Social presence theory</a:t>
            </a:r>
            <a:r>
              <a:rPr lang="en-US" dirty="0" smtClean="0"/>
              <a:t>, the social impact of a communication medium depend on the </a:t>
            </a:r>
            <a:r>
              <a:rPr lang="en-US" i="1" dirty="0" smtClean="0"/>
              <a:t>social presence</a:t>
            </a:r>
            <a:r>
              <a:rPr lang="en-US" dirty="0" smtClean="0"/>
              <a:t> it allows communicators to have</a:t>
            </a:r>
          </a:p>
          <a:p>
            <a:pPr>
              <a:spcBef>
                <a:spcPts val="0"/>
              </a:spcBef>
              <a:spcAft>
                <a:spcPts val="400"/>
              </a:spcAft>
            </a:pPr>
            <a:r>
              <a:rPr lang="en-US" dirty="0" smtClean="0">
                <a:hlinkClick r:id="rId4" tooltip="Media richness theory"/>
              </a:rPr>
              <a:t>Media richness theory</a:t>
            </a:r>
            <a:r>
              <a:rPr lang="en-US" dirty="0" smtClean="0"/>
              <a:t>, the amount of information communicated differs with respect to a medium's </a:t>
            </a:r>
            <a:r>
              <a:rPr lang="en-US" i="1" dirty="0" smtClean="0"/>
              <a:t>richness</a:t>
            </a:r>
            <a:r>
              <a:rPr lang="en-US" dirty="0" smtClean="0"/>
              <a:t>.</a:t>
            </a:r>
          </a:p>
          <a:p>
            <a:pPr>
              <a:spcBef>
                <a:spcPts val="0"/>
              </a:spcBef>
              <a:spcAft>
                <a:spcPts val="400"/>
              </a:spcAft>
            </a:pPr>
            <a:r>
              <a:rPr lang="en-US" dirty="0" smtClean="0">
                <a:hlinkClick r:id="rId5" tooltip="Media naturalness theory"/>
              </a:rPr>
              <a:t>Media naturalness theory</a:t>
            </a:r>
            <a:endParaRPr lang="en-US" dirty="0" smtClean="0"/>
          </a:p>
          <a:p>
            <a:pPr>
              <a:spcBef>
                <a:spcPts val="0"/>
              </a:spcBef>
              <a:spcAft>
                <a:spcPts val="400"/>
              </a:spcAft>
            </a:pPr>
            <a:r>
              <a:rPr lang="en-US" dirty="0" smtClean="0"/>
              <a:t>Media synchronicity theory</a:t>
            </a:r>
          </a:p>
          <a:p>
            <a:pPr>
              <a:spcBef>
                <a:spcPts val="0"/>
              </a:spcBef>
              <a:spcAft>
                <a:spcPts val="400"/>
              </a:spcAft>
            </a:pPr>
            <a:r>
              <a:rPr lang="en-US" dirty="0" smtClean="0"/>
              <a:t>The </a:t>
            </a:r>
            <a:r>
              <a:rPr lang="en-US" dirty="0" smtClean="0">
                <a:hlinkClick r:id="rId6" tooltip="Social Identity model of Deindividuation Effects (SIDE)"/>
              </a:rPr>
              <a:t>Social Identity model of </a:t>
            </a:r>
            <a:r>
              <a:rPr lang="en-US" dirty="0" err="1" smtClean="0">
                <a:hlinkClick r:id="rId6" tooltip="Social Identity model of Deindividuation Effects (SIDE)"/>
              </a:rPr>
              <a:t>Deindividuation</a:t>
            </a:r>
            <a:r>
              <a:rPr lang="en-US" dirty="0" smtClean="0">
                <a:hlinkClick r:id="rId6" tooltip="Social Identity model of Deindividuation Effects (SIDE)"/>
              </a:rPr>
              <a:t> Effects (SIDE)</a:t>
            </a:r>
            <a:endParaRPr lang="en-US" dirty="0" smtClean="0"/>
          </a:p>
          <a:p>
            <a:pPr>
              <a:spcBef>
                <a:spcPts val="0"/>
              </a:spcBef>
              <a:spcAft>
                <a:spcPts val="400"/>
              </a:spcAft>
            </a:pPr>
            <a:r>
              <a:rPr lang="en-US" dirty="0" smtClean="0"/>
              <a:t>Time, interaction, and performance theory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4438650" y="2370139"/>
            <a:ext cx="4572000" cy="2031325"/>
          </a:xfrm>
          <a:prstGeom prst="rect">
            <a:avLst/>
          </a:prstGeom>
          <a:noFill/>
          <a:ln w="12700">
            <a:noFill/>
            <a:miter lim="800000"/>
            <a:headEnd/>
            <a:tailEnd/>
          </a:ln>
        </p:spPr>
        <p:txBody>
          <a:bodyPr>
            <a:spAutoFit/>
          </a:bodyPr>
          <a:lstStyle/>
          <a:p>
            <a:pPr eaLnBrk="0" hangingPunct="0"/>
            <a:r>
              <a:rPr lang="en-GB" b="1" dirty="0" smtClean="0"/>
              <a:t>Next following 5 pages taken from: </a:t>
            </a:r>
          </a:p>
          <a:p>
            <a:pPr eaLnBrk="0" hangingPunct="0"/>
            <a:endParaRPr lang="en-GB" b="1" dirty="0" smtClean="0"/>
          </a:p>
          <a:p>
            <a:pPr eaLnBrk="0" hangingPunct="0"/>
            <a:r>
              <a:rPr lang="en-GB" b="1" dirty="0" smtClean="0"/>
              <a:t>PAUL </a:t>
            </a:r>
            <a:r>
              <a:rPr lang="en-GB" b="1" dirty="0"/>
              <a:t>TROTT</a:t>
            </a:r>
            <a:endParaRPr lang="en-GB" dirty="0"/>
          </a:p>
          <a:p>
            <a:pPr eaLnBrk="0" hangingPunct="0"/>
            <a:r>
              <a:rPr lang="en-GB" b="1" dirty="0"/>
              <a:t>INNOVATION MANAGEMENT AND </a:t>
            </a:r>
            <a:endParaRPr lang="en-GB" dirty="0"/>
          </a:p>
          <a:p>
            <a:pPr eaLnBrk="0" hangingPunct="0"/>
            <a:r>
              <a:rPr lang="en-GB" b="1" dirty="0"/>
              <a:t>NEW PRODUCT DEVELOPMENT</a:t>
            </a:r>
            <a:endParaRPr lang="en-GB" dirty="0"/>
          </a:p>
          <a:p>
            <a:pPr eaLnBrk="0" hangingPunct="0"/>
            <a:r>
              <a:rPr lang="en-GB" b="1" dirty="0"/>
              <a:t>4th Edition</a:t>
            </a:r>
          </a:p>
        </p:txBody>
      </p:sp>
      <p:graphicFrame>
        <p:nvGraphicFramePr>
          <p:cNvPr id="2050" name="Object 5"/>
          <p:cNvGraphicFramePr>
            <a:graphicFrameLocks noChangeAspect="1"/>
          </p:cNvGraphicFramePr>
          <p:nvPr/>
        </p:nvGraphicFramePr>
        <p:xfrm>
          <a:off x="383931" y="615950"/>
          <a:ext cx="3991708" cy="5621338"/>
        </p:xfrm>
        <a:graphic>
          <a:graphicData uri="http://schemas.openxmlformats.org/presentationml/2006/ole">
            <mc:AlternateContent xmlns:mc="http://schemas.openxmlformats.org/markup-compatibility/2006">
              <mc:Choice xmlns:v="urn:schemas-microsoft-com:vml" Requires="v">
                <p:oleObj spid="_x0000_s1041" name="Acrobat Document" r:id="rId3" imgW="5106113" imgH="6638095" progId="AcroExch.Document.7">
                  <p:embed/>
                </p:oleObj>
              </mc:Choice>
              <mc:Fallback>
                <p:oleObj name="Acrobat Document" r:id="rId3" imgW="5106113" imgH="6638095"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31" y="615950"/>
                        <a:ext cx="3991708"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848436" y="1204414"/>
            <a:ext cx="7772400" cy="1143000"/>
          </a:xfrm>
        </p:spPr>
        <p:txBody>
          <a:bodyPr>
            <a:normAutofit/>
          </a:bodyPr>
          <a:lstStyle/>
          <a:p>
            <a:r>
              <a:rPr lang="en-US" dirty="0">
                <a:solidFill>
                  <a:srgbClr val="FF8113"/>
                </a:solidFill>
              </a:rPr>
              <a:t>What is Technology ? (Continued)</a:t>
            </a:r>
            <a:endParaRPr lang="en-US" dirty="0"/>
          </a:p>
        </p:txBody>
      </p:sp>
      <p:sp>
        <p:nvSpPr>
          <p:cNvPr id="103427" name="Rectangle 1027"/>
          <p:cNvSpPr>
            <a:spLocks noGrp="1" noChangeArrowheads="1"/>
          </p:cNvSpPr>
          <p:nvPr>
            <p:ph type="body" idx="1"/>
          </p:nvPr>
        </p:nvSpPr>
        <p:spPr>
          <a:xfrm>
            <a:off x="609600" y="2347414"/>
            <a:ext cx="7772400" cy="3672385"/>
          </a:xfrm>
        </p:spPr>
        <p:txBody>
          <a:bodyPr>
            <a:normAutofit fontScale="92500" lnSpcReduction="10000"/>
          </a:bodyPr>
          <a:lstStyle/>
          <a:p>
            <a:pPr>
              <a:lnSpc>
                <a:spcPct val="80000"/>
              </a:lnSpc>
            </a:pPr>
            <a:r>
              <a:rPr lang="en-US" sz="2800" dirty="0"/>
              <a:t>In the broadest sense, technology extends our abilities to change the world: to cut, shape, or put together materials; to move things from one place to another; to reach farther with our hands, voices, and senses. (</a:t>
            </a:r>
            <a:r>
              <a:rPr lang="en-US" sz="2800" i="1" dirty="0"/>
              <a:t>Benchmarks for Science Literacy</a:t>
            </a:r>
            <a:r>
              <a:rPr lang="en-US" sz="2800" dirty="0"/>
              <a:t>, AAAS, 1993)</a:t>
            </a:r>
          </a:p>
          <a:p>
            <a:pPr>
              <a:lnSpc>
                <a:spcPct val="80000"/>
              </a:lnSpc>
            </a:pPr>
            <a:r>
              <a:rPr lang="en-US" sz="2800" dirty="0"/>
              <a:t>Technology is the </a:t>
            </a:r>
            <a:r>
              <a:rPr lang="en-US" sz="2800" b="1" dirty="0"/>
              <a:t>process by which humans modify nature to meet their needs and wants</a:t>
            </a:r>
            <a:r>
              <a:rPr lang="en-US" sz="2800" dirty="0"/>
              <a:t>. (</a:t>
            </a:r>
            <a:r>
              <a:rPr lang="en-US" sz="2800" i="1" dirty="0"/>
              <a:t>Technically Speaking: Why All Americans Need to Know More About Technology</a:t>
            </a:r>
            <a:r>
              <a:rPr lang="en-US" sz="2800" dirty="0"/>
              <a:t>, NAE/NRC, 2002)</a:t>
            </a:r>
          </a:p>
        </p:txBody>
      </p:sp>
      <p:sp>
        <p:nvSpPr>
          <p:cNvPr id="4" name="Date Placeholder 3"/>
          <p:cNvSpPr>
            <a:spLocks noGrp="1"/>
          </p:cNvSpPr>
          <p:nvPr>
            <p:ph type="dt" sz="half" idx="10"/>
          </p:nvPr>
        </p:nvSpPr>
        <p:spPr/>
        <p:txBody>
          <a:bodyPr/>
          <a:lstStyle/>
          <a:p>
            <a:fld id="{D2E38371-FC37-4A8B-99E5-F29C3A6BB8DD}"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2</a:t>
            </a:fld>
            <a:endParaRPr lang="en-US"/>
          </a:p>
        </p:txBody>
      </p:sp>
    </p:spTree>
  </p:cSld>
  <p:clrMapOvr>
    <a:masterClrMapping/>
  </p:clrMapOvr>
  <p:transition spd="med" advTm="2609">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626577" y="2333625"/>
            <a:ext cx="8440615" cy="369332"/>
          </a:xfrm>
          <a:prstGeom prst="rect">
            <a:avLst/>
          </a:prstGeom>
          <a:noFill/>
          <a:ln w="9525">
            <a:noFill/>
            <a:miter lim="800000"/>
            <a:headEnd/>
            <a:tailEnd/>
          </a:ln>
        </p:spPr>
        <p:txBody>
          <a:bodyPr>
            <a:spAutoFit/>
          </a:bodyPr>
          <a:lstStyle/>
          <a:p>
            <a:pPr eaLnBrk="0" hangingPunct="0"/>
            <a:endParaRPr lang="en-US" sz="1800"/>
          </a:p>
        </p:txBody>
      </p:sp>
      <p:graphicFrame>
        <p:nvGraphicFramePr>
          <p:cNvPr id="3074" name="Object 3"/>
          <p:cNvGraphicFramePr>
            <a:graphicFrameLocks noChangeAspect="1"/>
          </p:cNvGraphicFramePr>
          <p:nvPr/>
        </p:nvGraphicFramePr>
        <p:xfrm>
          <a:off x="993531" y="1765301"/>
          <a:ext cx="6532685" cy="2759075"/>
        </p:xfrm>
        <a:graphic>
          <a:graphicData uri="http://schemas.openxmlformats.org/presentationml/2006/ole">
            <mc:AlternateContent xmlns:mc="http://schemas.openxmlformats.org/markup-compatibility/2006">
              <mc:Choice xmlns:v="urn:schemas-microsoft-com:vml" Requires="v">
                <p:oleObj spid="_x0000_s3089" r:id="rId3" imgW="4638675" imgH="1808163" progId="MSDraw">
                  <p:embed/>
                </p:oleObj>
              </mc:Choice>
              <mc:Fallback>
                <p:oleObj r:id="rId3" imgW="4638675" imgH="1808163" progId="MSDraw">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31" y="1765301"/>
                        <a:ext cx="6532685" cy="275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a:off x="773723" y="1153181"/>
            <a:ext cx="7816563" cy="523220"/>
          </a:xfrm>
          <a:prstGeom prst="rect">
            <a:avLst/>
          </a:prstGeom>
          <a:noFill/>
          <a:ln w="9525">
            <a:noFill/>
            <a:miter lim="800000"/>
            <a:headEnd/>
            <a:tailEnd/>
          </a:ln>
        </p:spPr>
        <p:txBody>
          <a:bodyPr wrap="none">
            <a:spAutoFit/>
          </a:bodyPr>
          <a:lstStyle/>
          <a:p>
            <a:r>
              <a:rPr lang="en-GB" sz="2800" dirty="0"/>
              <a:t> Linear models of innovation management</a:t>
            </a:r>
          </a:p>
        </p:txBody>
      </p:sp>
      <p:sp>
        <p:nvSpPr>
          <p:cNvPr id="3077" name="AutoShape 5"/>
          <p:cNvSpPr>
            <a:spLocks noChangeArrowheads="1"/>
          </p:cNvSpPr>
          <p:nvPr/>
        </p:nvSpPr>
        <p:spPr bwMode="auto">
          <a:xfrm>
            <a:off x="4374174" y="3352801"/>
            <a:ext cx="901211"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3078" name="AutoShape 6"/>
          <p:cNvSpPr>
            <a:spLocks noChangeArrowheads="1"/>
          </p:cNvSpPr>
          <p:nvPr/>
        </p:nvSpPr>
        <p:spPr bwMode="auto">
          <a:xfrm>
            <a:off x="2123343" y="1676401"/>
            <a:ext cx="901211"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8"/>
          <p:cNvSpPr>
            <a:spLocks noChangeArrowheads="1"/>
          </p:cNvSpPr>
          <p:nvPr/>
        </p:nvSpPr>
        <p:spPr bwMode="auto">
          <a:xfrm>
            <a:off x="984738" y="2743200"/>
            <a:ext cx="5767754" cy="1587500"/>
          </a:xfrm>
          <a:prstGeom prst="ellipse">
            <a:avLst/>
          </a:prstGeom>
          <a:noFill/>
          <a:ln w="12700">
            <a:solidFill>
              <a:schemeClr val="tx1"/>
            </a:solidFill>
            <a:round/>
            <a:headEnd/>
            <a:tailEnd/>
          </a:ln>
        </p:spPr>
        <p:txBody>
          <a:bodyPr wrap="none" anchor="ctr"/>
          <a:lstStyle/>
          <a:p>
            <a:pPr eaLnBrk="0" hangingPunct="0"/>
            <a:endParaRPr lang="en-US" sz="1800"/>
          </a:p>
        </p:txBody>
      </p:sp>
      <p:sp>
        <p:nvSpPr>
          <p:cNvPr id="15363" name="Rectangle 29"/>
          <p:cNvSpPr>
            <a:spLocks noChangeArrowheads="1"/>
          </p:cNvSpPr>
          <p:nvPr/>
        </p:nvSpPr>
        <p:spPr bwMode="auto">
          <a:xfrm>
            <a:off x="1266092" y="3352800"/>
            <a:ext cx="4923692" cy="596900"/>
          </a:xfrm>
          <a:prstGeom prst="rect">
            <a:avLst/>
          </a:prstGeom>
          <a:noFill/>
          <a:ln w="12700">
            <a:solidFill>
              <a:schemeClr val="tx1"/>
            </a:solidFill>
            <a:miter lim="800000"/>
            <a:headEnd/>
            <a:tailEnd/>
          </a:ln>
        </p:spPr>
        <p:txBody>
          <a:bodyPr wrap="none" anchor="ctr"/>
          <a:lstStyle/>
          <a:p>
            <a:pPr eaLnBrk="0" hangingPunct="0"/>
            <a:endParaRPr lang="en-US" sz="1800"/>
          </a:p>
        </p:txBody>
      </p:sp>
      <p:sp>
        <p:nvSpPr>
          <p:cNvPr id="15364" name="Rectangle 30"/>
          <p:cNvSpPr>
            <a:spLocks noChangeArrowheads="1"/>
          </p:cNvSpPr>
          <p:nvPr/>
        </p:nvSpPr>
        <p:spPr bwMode="auto">
          <a:xfrm>
            <a:off x="6189785" y="3352800"/>
            <a:ext cx="1195754" cy="609600"/>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15365" name="Rectangle 31"/>
          <p:cNvSpPr>
            <a:spLocks noChangeArrowheads="1"/>
          </p:cNvSpPr>
          <p:nvPr/>
        </p:nvSpPr>
        <p:spPr bwMode="auto">
          <a:xfrm>
            <a:off x="715108" y="3352800"/>
            <a:ext cx="550985"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15366" name="Line 32"/>
          <p:cNvSpPr>
            <a:spLocks noChangeShapeType="1"/>
          </p:cNvSpPr>
          <p:nvPr/>
        </p:nvSpPr>
        <p:spPr bwMode="auto">
          <a:xfrm flipH="1">
            <a:off x="1969477" y="2895600"/>
            <a:ext cx="140677" cy="76200"/>
          </a:xfrm>
          <a:prstGeom prst="line">
            <a:avLst/>
          </a:prstGeom>
          <a:noFill/>
          <a:ln w="50800">
            <a:solidFill>
              <a:schemeClr val="tx1"/>
            </a:solidFill>
            <a:round/>
            <a:headEnd/>
            <a:tailEnd type="triangle" w="med" len="med"/>
          </a:ln>
        </p:spPr>
        <p:txBody>
          <a:bodyPr wrap="none" anchor="ctr"/>
          <a:lstStyle/>
          <a:p>
            <a:endParaRPr lang="en-US"/>
          </a:p>
        </p:txBody>
      </p:sp>
      <p:sp>
        <p:nvSpPr>
          <p:cNvPr id="15367" name="Line 33"/>
          <p:cNvSpPr>
            <a:spLocks noChangeShapeType="1"/>
          </p:cNvSpPr>
          <p:nvPr/>
        </p:nvSpPr>
        <p:spPr bwMode="auto">
          <a:xfrm flipH="1" flipV="1">
            <a:off x="2110154" y="4116388"/>
            <a:ext cx="140677" cy="74612"/>
          </a:xfrm>
          <a:prstGeom prst="line">
            <a:avLst/>
          </a:prstGeom>
          <a:noFill/>
          <a:ln w="50800">
            <a:solidFill>
              <a:schemeClr val="tx1"/>
            </a:solidFill>
            <a:round/>
            <a:headEnd/>
            <a:tailEnd type="triangle" w="med" len="med"/>
          </a:ln>
        </p:spPr>
        <p:txBody>
          <a:bodyPr wrap="none" anchor="ctr"/>
          <a:lstStyle/>
          <a:p>
            <a:endParaRPr lang="en-US"/>
          </a:p>
        </p:txBody>
      </p:sp>
      <p:sp>
        <p:nvSpPr>
          <p:cNvPr id="15368" name="Rectangle 34"/>
          <p:cNvSpPr>
            <a:spLocks noChangeArrowheads="1"/>
          </p:cNvSpPr>
          <p:nvPr/>
        </p:nvSpPr>
        <p:spPr bwMode="auto">
          <a:xfrm>
            <a:off x="773724" y="3446463"/>
            <a:ext cx="666850" cy="366767"/>
          </a:xfrm>
          <a:prstGeom prst="rect">
            <a:avLst/>
          </a:prstGeom>
          <a:noFill/>
          <a:ln w="12700">
            <a:noFill/>
            <a:miter lim="800000"/>
            <a:headEnd/>
            <a:tailEnd/>
          </a:ln>
        </p:spPr>
        <p:txBody>
          <a:bodyPr wrap="none" lIns="90488" tIns="44450" rIns="90488" bIns="44450">
            <a:spAutoFit/>
          </a:bodyPr>
          <a:lstStyle/>
          <a:p>
            <a:pPr eaLnBrk="0" hangingPunct="0"/>
            <a:r>
              <a:rPr lang="en-GB" sz="1800"/>
              <a:t>idea</a:t>
            </a:r>
          </a:p>
        </p:txBody>
      </p:sp>
      <p:sp>
        <p:nvSpPr>
          <p:cNvPr id="15369" name="Rectangle 35"/>
          <p:cNvSpPr>
            <a:spLocks noChangeArrowheads="1"/>
          </p:cNvSpPr>
          <p:nvPr/>
        </p:nvSpPr>
        <p:spPr bwMode="auto">
          <a:xfrm>
            <a:off x="6222024" y="3352801"/>
            <a:ext cx="1163515" cy="920765"/>
          </a:xfrm>
          <a:prstGeom prst="rect">
            <a:avLst/>
          </a:prstGeom>
          <a:noFill/>
          <a:ln w="12700">
            <a:noFill/>
            <a:miter lim="800000"/>
            <a:headEnd/>
            <a:tailEnd/>
          </a:ln>
        </p:spPr>
        <p:txBody>
          <a:bodyPr lIns="90488" tIns="44450" rIns="90488" bIns="44450">
            <a:spAutoFit/>
          </a:bodyPr>
          <a:lstStyle/>
          <a:p>
            <a:pPr algn="ctr" eaLnBrk="0" hangingPunct="0"/>
            <a:r>
              <a:rPr lang="en-GB" sz="1800"/>
              <a:t>commercial</a:t>
            </a:r>
          </a:p>
          <a:p>
            <a:pPr algn="ctr" eaLnBrk="0" hangingPunct="0"/>
            <a:r>
              <a:rPr lang="en-GB" sz="1800"/>
              <a:t>product</a:t>
            </a:r>
          </a:p>
        </p:txBody>
      </p:sp>
      <p:sp>
        <p:nvSpPr>
          <p:cNvPr id="15370" name="Rectangle 36"/>
          <p:cNvSpPr>
            <a:spLocks noChangeArrowheads="1"/>
          </p:cNvSpPr>
          <p:nvPr/>
        </p:nvSpPr>
        <p:spPr bwMode="auto">
          <a:xfrm>
            <a:off x="4712677" y="3522664"/>
            <a:ext cx="1329852" cy="366767"/>
          </a:xfrm>
          <a:prstGeom prst="rect">
            <a:avLst/>
          </a:prstGeom>
          <a:noFill/>
          <a:ln w="12700">
            <a:noFill/>
            <a:miter lim="800000"/>
            <a:headEnd/>
            <a:tailEnd/>
          </a:ln>
        </p:spPr>
        <p:txBody>
          <a:bodyPr wrap="none" lIns="90488" tIns="44450" rIns="90488" bIns="44450">
            <a:spAutoFit/>
          </a:bodyPr>
          <a:lstStyle/>
          <a:p>
            <a:pPr eaLnBrk="0" hangingPunct="0"/>
            <a:r>
              <a:rPr lang="en-GB" sz="1800"/>
              <a:t>Marketing</a:t>
            </a:r>
          </a:p>
        </p:txBody>
      </p:sp>
      <p:sp>
        <p:nvSpPr>
          <p:cNvPr id="15371" name="Rectangle 37"/>
          <p:cNvSpPr>
            <a:spLocks noChangeArrowheads="1"/>
          </p:cNvSpPr>
          <p:nvPr/>
        </p:nvSpPr>
        <p:spPr bwMode="auto">
          <a:xfrm>
            <a:off x="1828800" y="3505200"/>
            <a:ext cx="689292" cy="366767"/>
          </a:xfrm>
          <a:prstGeom prst="rect">
            <a:avLst/>
          </a:prstGeom>
          <a:noFill/>
          <a:ln w="12700">
            <a:noFill/>
            <a:miter lim="800000"/>
            <a:headEnd/>
            <a:tailEnd/>
          </a:ln>
        </p:spPr>
        <p:txBody>
          <a:bodyPr wrap="none" lIns="90488" tIns="44450" rIns="90488" bIns="44450">
            <a:spAutoFit/>
          </a:bodyPr>
          <a:lstStyle/>
          <a:p>
            <a:pPr eaLnBrk="0" hangingPunct="0"/>
            <a:r>
              <a:rPr lang="en-GB" sz="1800"/>
              <a:t>R&amp;D</a:t>
            </a:r>
          </a:p>
        </p:txBody>
      </p:sp>
      <p:sp>
        <p:nvSpPr>
          <p:cNvPr id="15372" name="Rectangle 38"/>
          <p:cNvSpPr>
            <a:spLocks noChangeArrowheads="1"/>
          </p:cNvSpPr>
          <p:nvPr/>
        </p:nvSpPr>
        <p:spPr bwMode="auto">
          <a:xfrm>
            <a:off x="2883877" y="3505200"/>
            <a:ext cx="1835440" cy="366767"/>
          </a:xfrm>
          <a:prstGeom prst="rect">
            <a:avLst/>
          </a:prstGeom>
          <a:noFill/>
          <a:ln w="12700">
            <a:noFill/>
            <a:miter lim="800000"/>
            <a:headEnd/>
            <a:tailEnd/>
          </a:ln>
        </p:spPr>
        <p:txBody>
          <a:bodyPr wrap="none" lIns="90488" tIns="44450" rIns="90488" bIns="44450">
            <a:spAutoFit/>
          </a:bodyPr>
          <a:lstStyle/>
          <a:p>
            <a:pPr eaLnBrk="0" hangingPunct="0"/>
            <a:r>
              <a:rPr lang="en-GB" sz="1800"/>
              <a:t>Manufacturing</a:t>
            </a:r>
          </a:p>
        </p:txBody>
      </p:sp>
      <p:sp>
        <p:nvSpPr>
          <p:cNvPr id="15373" name="Line 39"/>
          <p:cNvSpPr>
            <a:spLocks noChangeShapeType="1"/>
          </p:cNvSpPr>
          <p:nvPr/>
        </p:nvSpPr>
        <p:spPr bwMode="auto">
          <a:xfrm>
            <a:off x="1266092" y="3656013"/>
            <a:ext cx="410308" cy="1587"/>
          </a:xfrm>
          <a:prstGeom prst="line">
            <a:avLst/>
          </a:prstGeom>
          <a:noFill/>
          <a:ln w="12700">
            <a:solidFill>
              <a:schemeClr val="tx1"/>
            </a:solidFill>
            <a:round/>
            <a:headEnd/>
            <a:tailEnd type="triangle" w="med" len="med"/>
          </a:ln>
        </p:spPr>
        <p:txBody>
          <a:bodyPr wrap="none" anchor="ctr"/>
          <a:lstStyle/>
          <a:p>
            <a:endParaRPr lang="en-US"/>
          </a:p>
        </p:txBody>
      </p:sp>
      <p:sp>
        <p:nvSpPr>
          <p:cNvPr id="15374" name="Line 40"/>
          <p:cNvSpPr>
            <a:spLocks noChangeShapeType="1"/>
          </p:cNvSpPr>
          <p:nvPr/>
        </p:nvSpPr>
        <p:spPr bwMode="auto">
          <a:xfrm>
            <a:off x="2403231" y="3656013"/>
            <a:ext cx="550985" cy="1587"/>
          </a:xfrm>
          <a:prstGeom prst="line">
            <a:avLst/>
          </a:prstGeom>
          <a:noFill/>
          <a:ln w="12700">
            <a:solidFill>
              <a:schemeClr val="tx1"/>
            </a:solidFill>
            <a:round/>
            <a:headEnd/>
            <a:tailEnd type="triangle" w="med" len="med"/>
          </a:ln>
        </p:spPr>
        <p:txBody>
          <a:bodyPr wrap="none" anchor="ctr"/>
          <a:lstStyle/>
          <a:p>
            <a:endParaRPr lang="en-US"/>
          </a:p>
        </p:txBody>
      </p:sp>
      <p:sp>
        <p:nvSpPr>
          <p:cNvPr id="15375" name="Line 41"/>
          <p:cNvSpPr>
            <a:spLocks noChangeShapeType="1"/>
          </p:cNvSpPr>
          <p:nvPr/>
        </p:nvSpPr>
        <p:spPr bwMode="auto">
          <a:xfrm>
            <a:off x="5697416" y="3657600"/>
            <a:ext cx="339969" cy="1588"/>
          </a:xfrm>
          <a:prstGeom prst="line">
            <a:avLst/>
          </a:prstGeom>
          <a:noFill/>
          <a:ln w="12700">
            <a:solidFill>
              <a:schemeClr val="tx1"/>
            </a:solidFill>
            <a:round/>
            <a:headEnd/>
            <a:tailEnd type="triangle" w="med" len="med"/>
          </a:ln>
        </p:spPr>
        <p:txBody>
          <a:bodyPr wrap="none" anchor="ctr"/>
          <a:lstStyle/>
          <a:p>
            <a:endParaRPr lang="en-US"/>
          </a:p>
        </p:txBody>
      </p:sp>
      <p:sp>
        <p:nvSpPr>
          <p:cNvPr id="15376" name="Line 42"/>
          <p:cNvSpPr>
            <a:spLocks noChangeShapeType="1"/>
          </p:cNvSpPr>
          <p:nvPr/>
        </p:nvSpPr>
        <p:spPr bwMode="auto">
          <a:xfrm>
            <a:off x="4290646" y="3657600"/>
            <a:ext cx="410308" cy="1588"/>
          </a:xfrm>
          <a:prstGeom prst="line">
            <a:avLst/>
          </a:prstGeom>
          <a:noFill/>
          <a:ln w="12700">
            <a:solidFill>
              <a:schemeClr val="tx1"/>
            </a:solidFill>
            <a:round/>
            <a:headEnd/>
            <a:tailEnd type="triangle" w="med" len="med"/>
          </a:ln>
        </p:spPr>
        <p:txBody>
          <a:bodyPr wrap="none" anchor="ctr"/>
          <a:lstStyle/>
          <a:p>
            <a:endParaRPr lang="en-US"/>
          </a:p>
        </p:txBody>
      </p:sp>
      <p:sp>
        <p:nvSpPr>
          <p:cNvPr id="15377" name="Rectangle 43"/>
          <p:cNvSpPr>
            <a:spLocks noChangeArrowheads="1"/>
          </p:cNvSpPr>
          <p:nvPr/>
        </p:nvSpPr>
        <p:spPr bwMode="auto">
          <a:xfrm>
            <a:off x="2517531" y="1800226"/>
            <a:ext cx="3691717" cy="643766"/>
          </a:xfrm>
          <a:prstGeom prst="rect">
            <a:avLst/>
          </a:prstGeom>
          <a:noFill/>
          <a:ln w="12700">
            <a:noFill/>
            <a:miter lim="800000"/>
            <a:headEnd/>
            <a:tailEnd/>
          </a:ln>
        </p:spPr>
        <p:txBody>
          <a:bodyPr wrap="none" lIns="90488" tIns="44450" rIns="90488" bIns="44450">
            <a:spAutoFit/>
          </a:bodyPr>
          <a:lstStyle/>
          <a:p>
            <a:pPr algn="ctr" eaLnBrk="0" hangingPunct="0"/>
            <a:r>
              <a:rPr lang="en-GB" sz="1800" dirty="0"/>
              <a:t>latest science and technology </a:t>
            </a:r>
          </a:p>
          <a:p>
            <a:pPr algn="ctr" eaLnBrk="0" hangingPunct="0"/>
            <a:r>
              <a:rPr lang="en-GB" sz="1800" dirty="0"/>
              <a:t>advances in society</a:t>
            </a:r>
          </a:p>
        </p:txBody>
      </p:sp>
      <p:sp>
        <p:nvSpPr>
          <p:cNvPr id="15378" name="Rectangle 44"/>
          <p:cNvSpPr>
            <a:spLocks noChangeArrowheads="1"/>
          </p:cNvSpPr>
          <p:nvPr/>
        </p:nvSpPr>
        <p:spPr bwMode="auto">
          <a:xfrm>
            <a:off x="3094893" y="4619626"/>
            <a:ext cx="2658742" cy="643766"/>
          </a:xfrm>
          <a:prstGeom prst="rect">
            <a:avLst/>
          </a:prstGeom>
          <a:noFill/>
          <a:ln w="12700">
            <a:noFill/>
            <a:miter lim="800000"/>
            <a:headEnd/>
            <a:tailEnd/>
          </a:ln>
        </p:spPr>
        <p:txBody>
          <a:bodyPr wrap="none" lIns="90488" tIns="44450" rIns="90488" bIns="44450">
            <a:spAutoFit/>
          </a:bodyPr>
          <a:lstStyle/>
          <a:p>
            <a:pPr algn="ctr" eaLnBrk="0" hangingPunct="0"/>
            <a:r>
              <a:rPr lang="en-GB" sz="1800"/>
              <a:t>needs of society</a:t>
            </a:r>
          </a:p>
          <a:p>
            <a:pPr algn="ctr" eaLnBrk="0" hangingPunct="0"/>
            <a:r>
              <a:rPr lang="en-GB" sz="1800"/>
              <a:t>and the market place</a:t>
            </a:r>
          </a:p>
        </p:txBody>
      </p:sp>
      <p:sp>
        <p:nvSpPr>
          <p:cNvPr id="15379" name="Rectangle 45"/>
          <p:cNvSpPr>
            <a:spLocks noChangeArrowheads="1"/>
          </p:cNvSpPr>
          <p:nvPr/>
        </p:nvSpPr>
        <p:spPr bwMode="auto">
          <a:xfrm>
            <a:off x="1336431" y="1230754"/>
            <a:ext cx="1789915" cy="643766"/>
          </a:xfrm>
          <a:prstGeom prst="rect">
            <a:avLst/>
          </a:prstGeom>
          <a:noFill/>
          <a:ln w="12700">
            <a:noFill/>
            <a:miter lim="800000"/>
            <a:headEnd/>
            <a:tailEnd/>
          </a:ln>
        </p:spPr>
        <p:txBody>
          <a:bodyPr wrap="none" lIns="90488" tIns="44450" rIns="90488" bIns="44450">
            <a:spAutoFit/>
          </a:bodyPr>
          <a:lstStyle/>
          <a:p>
            <a:pPr eaLnBrk="0" hangingPunct="0"/>
            <a:r>
              <a:rPr lang="en-GB" sz="1800" dirty="0"/>
              <a:t>TECHNOLOGY</a:t>
            </a:r>
          </a:p>
          <a:p>
            <a:pPr eaLnBrk="0" hangingPunct="0"/>
            <a:r>
              <a:rPr lang="en-GB" sz="1800" dirty="0"/>
              <a:t>PUSH</a:t>
            </a:r>
          </a:p>
        </p:txBody>
      </p:sp>
      <p:sp>
        <p:nvSpPr>
          <p:cNvPr id="15380" name="Rectangle 46"/>
          <p:cNvSpPr>
            <a:spLocks noChangeArrowheads="1"/>
          </p:cNvSpPr>
          <p:nvPr/>
        </p:nvSpPr>
        <p:spPr bwMode="auto">
          <a:xfrm>
            <a:off x="911470" y="5076826"/>
            <a:ext cx="1142943" cy="643766"/>
          </a:xfrm>
          <a:prstGeom prst="rect">
            <a:avLst/>
          </a:prstGeom>
          <a:noFill/>
          <a:ln w="12700">
            <a:noFill/>
            <a:miter lim="800000"/>
            <a:headEnd/>
            <a:tailEnd/>
          </a:ln>
        </p:spPr>
        <p:txBody>
          <a:bodyPr wrap="none" lIns="90488" tIns="44450" rIns="90488" bIns="44450">
            <a:spAutoFit/>
          </a:bodyPr>
          <a:lstStyle/>
          <a:p>
            <a:pPr eaLnBrk="0" hangingPunct="0"/>
            <a:r>
              <a:rPr lang="en-GB" sz="1800"/>
              <a:t>MARKET</a:t>
            </a:r>
          </a:p>
          <a:p>
            <a:pPr eaLnBrk="0" hangingPunct="0"/>
            <a:r>
              <a:rPr lang="en-GB" sz="1800"/>
              <a:t>PULL</a:t>
            </a:r>
          </a:p>
        </p:txBody>
      </p:sp>
      <p:sp>
        <p:nvSpPr>
          <p:cNvPr id="15381" name="Line 47"/>
          <p:cNvSpPr>
            <a:spLocks noChangeShapeType="1"/>
          </p:cNvSpPr>
          <p:nvPr/>
        </p:nvSpPr>
        <p:spPr bwMode="auto">
          <a:xfrm flipV="1">
            <a:off x="2321169" y="2438400"/>
            <a:ext cx="562708" cy="10033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2" name="Line 48"/>
          <p:cNvSpPr>
            <a:spLocks noChangeShapeType="1"/>
          </p:cNvSpPr>
          <p:nvPr/>
        </p:nvSpPr>
        <p:spPr bwMode="auto">
          <a:xfrm flipV="1">
            <a:off x="5205046" y="3886200"/>
            <a:ext cx="0" cy="9144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3" name="Line 49"/>
          <p:cNvSpPr>
            <a:spLocks noChangeShapeType="1"/>
          </p:cNvSpPr>
          <p:nvPr/>
        </p:nvSpPr>
        <p:spPr bwMode="auto">
          <a:xfrm flipH="1" flipV="1">
            <a:off x="3868615" y="2514600"/>
            <a:ext cx="0" cy="10668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4" name="Line 50"/>
          <p:cNvSpPr>
            <a:spLocks noChangeShapeType="1"/>
          </p:cNvSpPr>
          <p:nvPr/>
        </p:nvSpPr>
        <p:spPr bwMode="auto">
          <a:xfrm flipV="1">
            <a:off x="3798277" y="3962400"/>
            <a:ext cx="0" cy="5461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5" name="Oval 51"/>
          <p:cNvSpPr>
            <a:spLocks noChangeArrowheads="1"/>
          </p:cNvSpPr>
          <p:nvPr/>
        </p:nvSpPr>
        <p:spPr bwMode="auto">
          <a:xfrm>
            <a:off x="2321169" y="4572000"/>
            <a:ext cx="3587262" cy="914400"/>
          </a:xfrm>
          <a:prstGeom prst="ellipse">
            <a:avLst/>
          </a:prstGeom>
          <a:noFill/>
          <a:ln w="9525">
            <a:solidFill>
              <a:schemeClr val="tx1"/>
            </a:solidFill>
            <a:round/>
            <a:headEnd/>
            <a:tailEnd/>
          </a:ln>
        </p:spPr>
        <p:txBody>
          <a:bodyPr wrap="none" anchor="ctr"/>
          <a:lstStyle/>
          <a:p>
            <a:pPr eaLnBrk="0" hangingPunct="0"/>
            <a:endParaRPr lang="en-US" sz="1800"/>
          </a:p>
        </p:txBody>
      </p:sp>
      <p:sp>
        <p:nvSpPr>
          <p:cNvPr id="15386" name="Oval 52"/>
          <p:cNvSpPr>
            <a:spLocks noChangeArrowheads="1"/>
          </p:cNvSpPr>
          <p:nvPr/>
        </p:nvSpPr>
        <p:spPr bwMode="auto">
          <a:xfrm>
            <a:off x="2180492" y="1600200"/>
            <a:ext cx="3587262" cy="914400"/>
          </a:xfrm>
          <a:prstGeom prst="ellipse">
            <a:avLst/>
          </a:prstGeom>
          <a:noFill/>
          <a:ln w="9525">
            <a:solidFill>
              <a:schemeClr val="tx1"/>
            </a:solidFill>
            <a:round/>
            <a:headEnd/>
            <a:tailEnd/>
          </a:ln>
        </p:spPr>
        <p:txBody>
          <a:bodyPr wrap="none" anchor="ctr"/>
          <a:lstStyle/>
          <a:p>
            <a:pPr eaLnBrk="0" hangingPunct="0"/>
            <a:endParaRPr lang="en-US" sz="1800"/>
          </a:p>
        </p:txBody>
      </p:sp>
      <p:sp>
        <p:nvSpPr>
          <p:cNvPr id="15387" name="Line 53"/>
          <p:cNvSpPr>
            <a:spLocks noChangeShapeType="1"/>
          </p:cNvSpPr>
          <p:nvPr/>
        </p:nvSpPr>
        <p:spPr bwMode="auto">
          <a:xfrm flipH="1" flipV="1">
            <a:off x="2391508" y="3962400"/>
            <a:ext cx="211015" cy="8382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8" name="Line 54"/>
          <p:cNvSpPr>
            <a:spLocks noChangeShapeType="1"/>
          </p:cNvSpPr>
          <p:nvPr/>
        </p:nvSpPr>
        <p:spPr bwMode="auto">
          <a:xfrm flipH="1" flipV="1">
            <a:off x="5275385" y="2438400"/>
            <a:ext cx="0" cy="10668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5389" name="AutoShape 55"/>
          <p:cNvSpPr>
            <a:spLocks noChangeArrowheads="1"/>
          </p:cNvSpPr>
          <p:nvPr/>
        </p:nvSpPr>
        <p:spPr bwMode="auto">
          <a:xfrm rot="-2358567">
            <a:off x="1055077" y="2105026"/>
            <a:ext cx="9012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15390" name="AutoShape 56"/>
          <p:cNvSpPr>
            <a:spLocks noChangeArrowheads="1"/>
          </p:cNvSpPr>
          <p:nvPr/>
        </p:nvSpPr>
        <p:spPr bwMode="auto">
          <a:xfrm rot="2057726">
            <a:off x="1195754" y="4467226"/>
            <a:ext cx="9012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15391" name="Text Box 57"/>
          <p:cNvSpPr txBox="1">
            <a:spLocks noChangeArrowheads="1"/>
          </p:cNvSpPr>
          <p:nvPr/>
        </p:nvSpPr>
        <p:spPr bwMode="auto">
          <a:xfrm>
            <a:off x="3774831" y="333375"/>
            <a:ext cx="3771900" cy="954107"/>
          </a:xfrm>
          <a:prstGeom prst="rect">
            <a:avLst/>
          </a:prstGeom>
          <a:noFill/>
          <a:ln w="9525">
            <a:noFill/>
            <a:miter lim="800000"/>
            <a:headEnd/>
            <a:tailEnd/>
          </a:ln>
        </p:spPr>
        <p:txBody>
          <a:bodyPr>
            <a:spAutoFit/>
          </a:bodyPr>
          <a:lstStyle/>
          <a:p>
            <a:r>
              <a:rPr lang="en-GB" sz="2800" dirty="0"/>
              <a:t>Interactive model of innovation</a:t>
            </a:r>
          </a:p>
        </p:txBody>
      </p:sp>
      <p:sp>
        <p:nvSpPr>
          <p:cNvPr id="15392" name="Text Box 58"/>
          <p:cNvSpPr txBox="1">
            <a:spLocks noChangeArrowheads="1"/>
          </p:cNvSpPr>
          <p:nvPr/>
        </p:nvSpPr>
        <p:spPr bwMode="auto">
          <a:xfrm>
            <a:off x="3291254" y="5791200"/>
            <a:ext cx="2952027" cy="276999"/>
          </a:xfrm>
          <a:prstGeom prst="rect">
            <a:avLst/>
          </a:prstGeom>
          <a:noFill/>
          <a:ln w="9525">
            <a:noFill/>
            <a:miter lim="800000"/>
            <a:headEnd/>
            <a:tailEnd/>
          </a:ln>
        </p:spPr>
        <p:txBody>
          <a:bodyPr wrap="none">
            <a:spAutoFit/>
          </a:bodyPr>
          <a:lstStyle/>
          <a:p>
            <a:r>
              <a:rPr lang="en-GB" sz="1200"/>
              <a:t>Source: Rothwell &amp; Zegweld (1985)</a:t>
            </a: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4"/>
          <p:cNvSpPr>
            <a:spLocks noChangeShapeType="1"/>
          </p:cNvSpPr>
          <p:nvPr/>
        </p:nvSpPr>
        <p:spPr bwMode="auto">
          <a:xfrm>
            <a:off x="3376246" y="1706563"/>
            <a:ext cx="0" cy="2952750"/>
          </a:xfrm>
          <a:prstGeom prst="line">
            <a:avLst/>
          </a:prstGeom>
          <a:noFill/>
          <a:ln w="9525">
            <a:solidFill>
              <a:schemeClr val="tx1"/>
            </a:solidFill>
            <a:round/>
            <a:headEnd/>
            <a:tailEnd/>
          </a:ln>
        </p:spPr>
        <p:txBody>
          <a:bodyPr/>
          <a:lstStyle/>
          <a:p>
            <a:endParaRPr lang="en-US"/>
          </a:p>
        </p:txBody>
      </p:sp>
      <p:sp>
        <p:nvSpPr>
          <p:cNvPr id="16387" name="Oval 5"/>
          <p:cNvSpPr>
            <a:spLocks noChangeArrowheads="1"/>
          </p:cNvSpPr>
          <p:nvPr/>
        </p:nvSpPr>
        <p:spPr bwMode="auto">
          <a:xfrm>
            <a:off x="1562101" y="2930526"/>
            <a:ext cx="133350" cy="144463"/>
          </a:xfrm>
          <a:prstGeom prst="ellipse">
            <a:avLst/>
          </a:prstGeom>
          <a:noFill/>
          <a:ln w="9525">
            <a:solidFill>
              <a:schemeClr val="tx1"/>
            </a:solidFill>
            <a:round/>
            <a:headEnd/>
            <a:tailEnd/>
          </a:ln>
        </p:spPr>
        <p:txBody>
          <a:bodyPr wrap="none" anchor="ctr"/>
          <a:lstStyle/>
          <a:p>
            <a:endParaRPr lang="en-US"/>
          </a:p>
        </p:txBody>
      </p:sp>
      <p:sp>
        <p:nvSpPr>
          <p:cNvPr id="16388" name="Oval 6"/>
          <p:cNvSpPr>
            <a:spLocks noChangeArrowheads="1"/>
          </p:cNvSpPr>
          <p:nvPr/>
        </p:nvSpPr>
        <p:spPr bwMode="auto">
          <a:xfrm>
            <a:off x="1562101" y="3435350"/>
            <a:ext cx="133350" cy="144463"/>
          </a:xfrm>
          <a:prstGeom prst="ellipse">
            <a:avLst/>
          </a:prstGeom>
          <a:noFill/>
          <a:ln w="9525">
            <a:solidFill>
              <a:schemeClr val="tx1"/>
            </a:solidFill>
            <a:round/>
            <a:headEnd/>
            <a:tailEnd/>
          </a:ln>
        </p:spPr>
        <p:txBody>
          <a:bodyPr wrap="none" anchor="ctr"/>
          <a:lstStyle/>
          <a:p>
            <a:endParaRPr lang="en-US"/>
          </a:p>
        </p:txBody>
      </p:sp>
      <p:sp>
        <p:nvSpPr>
          <p:cNvPr id="16389" name="Oval 7"/>
          <p:cNvSpPr>
            <a:spLocks noChangeArrowheads="1"/>
          </p:cNvSpPr>
          <p:nvPr/>
        </p:nvSpPr>
        <p:spPr bwMode="auto">
          <a:xfrm>
            <a:off x="1960685" y="3219451"/>
            <a:ext cx="133350" cy="144463"/>
          </a:xfrm>
          <a:prstGeom prst="ellipse">
            <a:avLst/>
          </a:prstGeom>
          <a:noFill/>
          <a:ln w="9525">
            <a:solidFill>
              <a:schemeClr val="tx1"/>
            </a:solidFill>
            <a:round/>
            <a:headEnd/>
            <a:tailEnd/>
          </a:ln>
        </p:spPr>
        <p:txBody>
          <a:bodyPr wrap="none" anchor="ctr"/>
          <a:lstStyle/>
          <a:p>
            <a:endParaRPr lang="en-US"/>
          </a:p>
        </p:txBody>
      </p:sp>
      <p:sp>
        <p:nvSpPr>
          <p:cNvPr id="16390" name="Oval 8"/>
          <p:cNvSpPr>
            <a:spLocks noChangeArrowheads="1"/>
          </p:cNvSpPr>
          <p:nvPr/>
        </p:nvSpPr>
        <p:spPr bwMode="auto">
          <a:xfrm>
            <a:off x="3622431" y="3146426"/>
            <a:ext cx="133350" cy="144463"/>
          </a:xfrm>
          <a:prstGeom prst="ellipse">
            <a:avLst/>
          </a:prstGeom>
          <a:noFill/>
          <a:ln w="9525">
            <a:solidFill>
              <a:schemeClr val="tx1"/>
            </a:solidFill>
            <a:round/>
            <a:headEnd/>
            <a:tailEnd/>
          </a:ln>
        </p:spPr>
        <p:txBody>
          <a:bodyPr wrap="none" anchor="ctr"/>
          <a:lstStyle/>
          <a:p>
            <a:endParaRPr lang="en-US"/>
          </a:p>
        </p:txBody>
      </p:sp>
      <p:sp>
        <p:nvSpPr>
          <p:cNvPr id="16391" name="Oval 9"/>
          <p:cNvSpPr>
            <a:spLocks noChangeArrowheads="1"/>
          </p:cNvSpPr>
          <p:nvPr/>
        </p:nvSpPr>
        <p:spPr bwMode="auto">
          <a:xfrm>
            <a:off x="4818185" y="3146426"/>
            <a:ext cx="133350" cy="144463"/>
          </a:xfrm>
          <a:prstGeom prst="ellipse">
            <a:avLst/>
          </a:prstGeom>
          <a:noFill/>
          <a:ln w="9525">
            <a:solidFill>
              <a:schemeClr val="tx1"/>
            </a:solidFill>
            <a:round/>
            <a:headEnd/>
            <a:tailEnd/>
          </a:ln>
        </p:spPr>
        <p:txBody>
          <a:bodyPr wrap="none" anchor="ctr"/>
          <a:lstStyle/>
          <a:p>
            <a:endParaRPr lang="en-US"/>
          </a:p>
        </p:txBody>
      </p:sp>
      <p:sp>
        <p:nvSpPr>
          <p:cNvPr id="16392" name="Oval 10"/>
          <p:cNvSpPr>
            <a:spLocks noChangeArrowheads="1"/>
          </p:cNvSpPr>
          <p:nvPr/>
        </p:nvSpPr>
        <p:spPr bwMode="auto">
          <a:xfrm>
            <a:off x="2691912" y="3146426"/>
            <a:ext cx="133350" cy="144463"/>
          </a:xfrm>
          <a:prstGeom prst="ellipse">
            <a:avLst/>
          </a:prstGeom>
          <a:noFill/>
          <a:ln w="9525">
            <a:solidFill>
              <a:schemeClr val="tx1"/>
            </a:solidFill>
            <a:round/>
            <a:headEnd/>
            <a:tailEnd/>
          </a:ln>
        </p:spPr>
        <p:txBody>
          <a:bodyPr wrap="none" anchor="ctr"/>
          <a:lstStyle/>
          <a:p>
            <a:endParaRPr lang="en-US"/>
          </a:p>
        </p:txBody>
      </p:sp>
      <p:sp>
        <p:nvSpPr>
          <p:cNvPr id="16393" name="Line 11"/>
          <p:cNvSpPr>
            <a:spLocks noChangeShapeType="1"/>
          </p:cNvSpPr>
          <p:nvPr/>
        </p:nvSpPr>
        <p:spPr bwMode="auto">
          <a:xfrm flipV="1">
            <a:off x="3090497" y="3363913"/>
            <a:ext cx="531934" cy="215900"/>
          </a:xfrm>
          <a:prstGeom prst="line">
            <a:avLst/>
          </a:prstGeom>
          <a:noFill/>
          <a:ln w="9525">
            <a:solidFill>
              <a:schemeClr val="tx1"/>
            </a:solidFill>
            <a:round/>
            <a:headEnd/>
            <a:tailEnd type="triangle" w="med" len="med"/>
          </a:ln>
        </p:spPr>
        <p:txBody>
          <a:bodyPr/>
          <a:lstStyle/>
          <a:p>
            <a:endParaRPr lang="en-US"/>
          </a:p>
        </p:txBody>
      </p:sp>
      <p:sp>
        <p:nvSpPr>
          <p:cNvPr id="16394" name="Line 12"/>
          <p:cNvSpPr>
            <a:spLocks noChangeShapeType="1"/>
          </p:cNvSpPr>
          <p:nvPr/>
        </p:nvSpPr>
        <p:spPr bwMode="auto">
          <a:xfrm>
            <a:off x="1628043" y="3219450"/>
            <a:ext cx="265234" cy="71438"/>
          </a:xfrm>
          <a:prstGeom prst="line">
            <a:avLst/>
          </a:prstGeom>
          <a:noFill/>
          <a:ln w="9525">
            <a:solidFill>
              <a:schemeClr val="tx1"/>
            </a:solidFill>
            <a:round/>
            <a:headEnd/>
            <a:tailEnd type="triangle" w="med" len="med"/>
          </a:ln>
        </p:spPr>
        <p:txBody>
          <a:bodyPr/>
          <a:lstStyle/>
          <a:p>
            <a:endParaRPr lang="en-US"/>
          </a:p>
        </p:txBody>
      </p:sp>
      <p:sp>
        <p:nvSpPr>
          <p:cNvPr id="16395" name="Text Box 13"/>
          <p:cNvSpPr txBox="1">
            <a:spLocks noChangeArrowheads="1"/>
          </p:cNvSpPr>
          <p:nvPr/>
        </p:nvSpPr>
        <p:spPr bwMode="auto">
          <a:xfrm>
            <a:off x="351692" y="2879725"/>
            <a:ext cx="1184940" cy="923330"/>
          </a:xfrm>
          <a:prstGeom prst="rect">
            <a:avLst/>
          </a:prstGeom>
          <a:noFill/>
          <a:ln w="9525">
            <a:noFill/>
            <a:miter lim="800000"/>
            <a:headEnd/>
            <a:tailEnd/>
          </a:ln>
        </p:spPr>
        <p:txBody>
          <a:bodyPr wrap="none">
            <a:spAutoFit/>
          </a:bodyPr>
          <a:lstStyle/>
          <a:p>
            <a:r>
              <a:rPr lang="en-GB" sz="1800">
                <a:cs typeface="Times New Roman" pitchFamily="18" charset="0"/>
              </a:rPr>
              <a:t>Internal </a:t>
            </a:r>
          </a:p>
          <a:p>
            <a:r>
              <a:rPr lang="en-GB" sz="1800">
                <a:cs typeface="Times New Roman" pitchFamily="18" charset="0"/>
              </a:rPr>
              <a:t>research</a:t>
            </a:r>
          </a:p>
          <a:p>
            <a:r>
              <a:rPr lang="en-GB" sz="1800">
                <a:cs typeface="Times New Roman" pitchFamily="18" charset="0"/>
              </a:rPr>
              <a:t>projects</a:t>
            </a:r>
          </a:p>
        </p:txBody>
      </p:sp>
      <p:sp>
        <p:nvSpPr>
          <p:cNvPr id="16396" name="Text Box 14"/>
          <p:cNvSpPr txBox="1">
            <a:spLocks noChangeArrowheads="1"/>
          </p:cNvSpPr>
          <p:nvPr/>
        </p:nvSpPr>
        <p:spPr bwMode="auto">
          <a:xfrm>
            <a:off x="5816112" y="2747963"/>
            <a:ext cx="2504212" cy="646331"/>
          </a:xfrm>
          <a:prstGeom prst="rect">
            <a:avLst/>
          </a:prstGeom>
          <a:noFill/>
          <a:ln w="9525">
            <a:noFill/>
            <a:miter lim="800000"/>
            <a:headEnd/>
            <a:tailEnd/>
          </a:ln>
        </p:spPr>
        <p:txBody>
          <a:bodyPr wrap="none">
            <a:spAutoFit/>
          </a:bodyPr>
          <a:lstStyle/>
          <a:p>
            <a:r>
              <a:rPr lang="en-GB" sz="1800">
                <a:cs typeface="Times New Roman" pitchFamily="18" charset="0"/>
              </a:rPr>
              <a:t>Current market</a:t>
            </a:r>
          </a:p>
          <a:p>
            <a:r>
              <a:rPr lang="en-GB" sz="1800">
                <a:cs typeface="Times New Roman" pitchFamily="18" charset="0"/>
              </a:rPr>
              <a:t>And business model</a:t>
            </a:r>
          </a:p>
        </p:txBody>
      </p:sp>
      <p:sp>
        <p:nvSpPr>
          <p:cNvPr id="16397" name="Text Box 15"/>
          <p:cNvSpPr txBox="1">
            <a:spLocks noChangeArrowheads="1"/>
          </p:cNvSpPr>
          <p:nvPr/>
        </p:nvSpPr>
        <p:spPr bwMode="auto">
          <a:xfrm>
            <a:off x="1115158" y="1995488"/>
            <a:ext cx="1919885" cy="369332"/>
          </a:xfrm>
          <a:prstGeom prst="rect">
            <a:avLst/>
          </a:prstGeom>
          <a:noFill/>
          <a:ln w="9525">
            <a:noFill/>
            <a:miter lim="800000"/>
            <a:headEnd/>
            <a:tailEnd/>
          </a:ln>
        </p:spPr>
        <p:txBody>
          <a:bodyPr wrap="none">
            <a:spAutoFit/>
          </a:bodyPr>
          <a:lstStyle/>
          <a:p>
            <a:r>
              <a:rPr lang="en-GB" sz="1800">
                <a:cs typeface="Times New Roman" pitchFamily="18" charset="0"/>
              </a:rPr>
              <a:t>Basic Research</a:t>
            </a:r>
          </a:p>
        </p:txBody>
      </p:sp>
      <p:sp>
        <p:nvSpPr>
          <p:cNvPr id="16398" name="Line 16"/>
          <p:cNvSpPr>
            <a:spLocks noChangeShapeType="1"/>
          </p:cNvSpPr>
          <p:nvPr/>
        </p:nvSpPr>
        <p:spPr bwMode="auto">
          <a:xfrm>
            <a:off x="1827335" y="1909763"/>
            <a:ext cx="1528396" cy="0"/>
          </a:xfrm>
          <a:prstGeom prst="line">
            <a:avLst/>
          </a:prstGeom>
          <a:noFill/>
          <a:ln w="9525">
            <a:solidFill>
              <a:schemeClr val="tx1"/>
            </a:solidFill>
            <a:round/>
            <a:headEnd/>
            <a:tailEnd type="triangle" w="med" len="med"/>
          </a:ln>
        </p:spPr>
        <p:txBody>
          <a:bodyPr/>
          <a:lstStyle/>
          <a:p>
            <a:endParaRPr lang="en-US"/>
          </a:p>
        </p:txBody>
      </p:sp>
      <p:sp>
        <p:nvSpPr>
          <p:cNvPr id="16399" name="Text Box 17"/>
          <p:cNvSpPr txBox="1">
            <a:spLocks noChangeArrowheads="1"/>
          </p:cNvSpPr>
          <p:nvPr/>
        </p:nvSpPr>
        <p:spPr bwMode="auto">
          <a:xfrm>
            <a:off x="3508131" y="1995488"/>
            <a:ext cx="1719894" cy="646331"/>
          </a:xfrm>
          <a:prstGeom prst="rect">
            <a:avLst/>
          </a:prstGeom>
          <a:noFill/>
          <a:ln w="9525">
            <a:noFill/>
            <a:miter lim="800000"/>
            <a:headEnd/>
            <a:tailEnd/>
          </a:ln>
        </p:spPr>
        <p:txBody>
          <a:bodyPr wrap="none">
            <a:spAutoFit/>
          </a:bodyPr>
          <a:lstStyle/>
          <a:p>
            <a:r>
              <a:rPr lang="en-GB" sz="1800">
                <a:cs typeface="Times New Roman" pitchFamily="18" charset="0"/>
              </a:rPr>
              <a:t>New Product</a:t>
            </a:r>
          </a:p>
          <a:p>
            <a:r>
              <a:rPr lang="en-GB" sz="1800">
                <a:cs typeface="Times New Roman" pitchFamily="18" charset="0"/>
              </a:rPr>
              <a:t>Development</a:t>
            </a:r>
          </a:p>
        </p:txBody>
      </p:sp>
      <p:sp>
        <p:nvSpPr>
          <p:cNvPr id="16400" name="Line 18"/>
          <p:cNvSpPr>
            <a:spLocks noChangeShapeType="1"/>
          </p:cNvSpPr>
          <p:nvPr/>
        </p:nvSpPr>
        <p:spPr bwMode="auto">
          <a:xfrm flipV="1">
            <a:off x="3575538" y="1909763"/>
            <a:ext cx="2240574" cy="12700"/>
          </a:xfrm>
          <a:prstGeom prst="line">
            <a:avLst/>
          </a:prstGeom>
          <a:noFill/>
          <a:ln w="9525">
            <a:solidFill>
              <a:schemeClr val="tx1"/>
            </a:solidFill>
            <a:round/>
            <a:headEnd/>
            <a:tailEnd type="triangle" w="med" len="med"/>
          </a:ln>
        </p:spPr>
        <p:txBody>
          <a:bodyPr/>
          <a:lstStyle/>
          <a:p>
            <a:endParaRPr lang="en-US"/>
          </a:p>
        </p:txBody>
      </p:sp>
      <p:sp>
        <p:nvSpPr>
          <p:cNvPr id="16401" name="Oval 19"/>
          <p:cNvSpPr>
            <a:spLocks noChangeArrowheads="1"/>
          </p:cNvSpPr>
          <p:nvPr/>
        </p:nvSpPr>
        <p:spPr bwMode="auto">
          <a:xfrm>
            <a:off x="1693985" y="4659313"/>
            <a:ext cx="133350" cy="144462"/>
          </a:xfrm>
          <a:prstGeom prst="ellipse">
            <a:avLst/>
          </a:prstGeom>
          <a:noFill/>
          <a:ln w="9525">
            <a:solidFill>
              <a:schemeClr val="tx1"/>
            </a:solidFill>
            <a:round/>
            <a:headEnd/>
            <a:tailEnd/>
          </a:ln>
        </p:spPr>
        <p:txBody>
          <a:bodyPr wrap="none" anchor="ctr"/>
          <a:lstStyle/>
          <a:p>
            <a:endParaRPr lang="en-US"/>
          </a:p>
        </p:txBody>
      </p:sp>
      <p:sp>
        <p:nvSpPr>
          <p:cNvPr id="16402" name="Oval 20"/>
          <p:cNvSpPr>
            <a:spLocks noChangeArrowheads="1"/>
          </p:cNvSpPr>
          <p:nvPr/>
        </p:nvSpPr>
        <p:spPr bwMode="auto">
          <a:xfrm>
            <a:off x="2957147" y="3651251"/>
            <a:ext cx="133350" cy="144463"/>
          </a:xfrm>
          <a:prstGeom prst="ellipse">
            <a:avLst/>
          </a:prstGeom>
          <a:noFill/>
          <a:ln w="9525">
            <a:solidFill>
              <a:schemeClr val="tx1"/>
            </a:solidFill>
            <a:round/>
            <a:headEnd/>
            <a:tailEnd/>
          </a:ln>
        </p:spPr>
        <p:txBody>
          <a:bodyPr wrap="none" anchor="ctr"/>
          <a:lstStyle/>
          <a:p>
            <a:endParaRPr lang="en-US"/>
          </a:p>
        </p:txBody>
      </p:sp>
      <p:sp>
        <p:nvSpPr>
          <p:cNvPr id="16403" name="Oval 21"/>
          <p:cNvSpPr>
            <a:spLocks noChangeArrowheads="1"/>
          </p:cNvSpPr>
          <p:nvPr/>
        </p:nvSpPr>
        <p:spPr bwMode="auto">
          <a:xfrm>
            <a:off x="4552950" y="3795713"/>
            <a:ext cx="133350" cy="144462"/>
          </a:xfrm>
          <a:prstGeom prst="ellipse">
            <a:avLst/>
          </a:prstGeom>
          <a:noFill/>
          <a:ln w="9525">
            <a:solidFill>
              <a:schemeClr val="tx1"/>
            </a:solidFill>
            <a:round/>
            <a:headEnd/>
            <a:tailEnd/>
          </a:ln>
        </p:spPr>
        <p:txBody>
          <a:bodyPr wrap="none" anchor="ctr"/>
          <a:lstStyle/>
          <a:p>
            <a:endParaRPr lang="en-US"/>
          </a:p>
        </p:txBody>
      </p:sp>
      <p:sp>
        <p:nvSpPr>
          <p:cNvPr id="16404" name="Oval 22"/>
          <p:cNvSpPr>
            <a:spLocks noChangeArrowheads="1"/>
          </p:cNvSpPr>
          <p:nvPr/>
        </p:nvSpPr>
        <p:spPr bwMode="auto">
          <a:xfrm>
            <a:off x="3821724" y="3795713"/>
            <a:ext cx="133350" cy="144462"/>
          </a:xfrm>
          <a:prstGeom prst="ellipse">
            <a:avLst/>
          </a:prstGeom>
          <a:noFill/>
          <a:ln w="9525">
            <a:solidFill>
              <a:schemeClr val="tx1"/>
            </a:solidFill>
            <a:round/>
            <a:headEnd/>
            <a:tailEnd/>
          </a:ln>
        </p:spPr>
        <p:txBody>
          <a:bodyPr wrap="none" anchor="ctr"/>
          <a:lstStyle/>
          <a:p>
            <a:endParaRPr lang="en-US"/>
          </a:p>
        </p:txBody>
      </p:sp>
      <p:sp>
        <p:nvSpPr>
          <p:cNvPr id="16405" name="Line 23"/>
          <p:cNvSpPr>
            <a:spLocks noChangeShapeType="1"/>
          </p:cNvSpPr>
          <p:nvPr/>
        </p:nvSpPr>
        <p:spPr bwMode="auto">
          <a:xfrm flipV="1">
            <a:off x="1761392" y="2930526"/>
            <a:ext cx="1062404" cy="73025"/>
          </a:xfrm>
          <a:prstGeom prst="line">
            <a:avLst/>
          </a:prstGeom>
          <a:noFill/>
          <a:ln w="9525">
            <a:solidFill>
              <a:schemeClr val="tx1"/>
            </a:solidFill>
            <a:round/>
            <a:headEnd/>
            <a:tailEnd type="triangle" w="med" len="med"/>
          </a:ln>
        </p:spPr>
        <p:txBody>
          <a:bodyPr/>
          <a:lstStyle/>
          <a:p>
            <a:endParaRPr lang="en-US"/>
          </a:p>
        </p:txBody>
      </p:sp>
      <p:sp>
        <p:nvSpPr>
          <p:cNvPr id="16406" name="Oval 24"/>
          <p:cNvSpPr>
            <a:spLocks noChangeArrowheads="1"/>
          </p:cNvSpPr>
          <p:nvPr/>
        </p:nvSpPr>
        <p:spPr bwMode="auto">
          <a:xfrm>
            <a:off x="2624504" y="4227513"/>
            <a:ext cx="133350" cy="144462"/>
          </a:xfrm>
          <a:prstGeom prst="ellipse">
            <a:avLst/>
          </a:prstGeom>
          <a:noFill/>
          <a:ln w="9525">
            <a:solidFill>
              <a:schemeClr val="tx1"/>
            </a:solidFill>
            <a:round/>
            <a:headEnd/>
            <a:tailEnd/>
          </a:ln>
        </p:spPr>
        <p:txBody>
          <a:bodyPr wrap="none" anchor="ctr"/>
          <a:lstStyle/>
          <a:p>
            <a:endParaRPr lang="en-US"/>
          </a:p>
        </p:txBody>
      </p:sp>
      <p:sp>
        <p:nvSpPr>
          <p:cNvPr id="16407" name="Line 25"/>
          <p:cNvSpPr>
            <a:spLocks noChangeShapeType="1"/>
          </p:cNvSpPr>
          <p:nvPr/>
        </p:nvSpPr>
        <p:spPr bwMode="auto">
          <a:xfrm flipV="1">
            <a:off x="2757854" y="3867151"/>
            <a:ext cx="199292" cy="360363"/>
          </a:xfrm>
          <a:prstGeom prst="line">
            <a:avLst/>
          </a:prstGeom>
          <a:noFill/>
          <a:ln w="9525">
            <a:solidFill>
              <a:schemeClr val="tx1"/>
            </a:solidFill>
            <a:round/>
            <a:headEnd/>
            <a:tailEnd type="triangle" w="med" len="med"/>
          </a:ln>
        </p:spPr>
        <p:txBody>
          <a:bodyPr/>
          <a:lstStyle/>
          <a:p>
            <a:endParaRPr lang="en-US"/>
          </a:p>
        </p:txBody>
      </p:sp>
      <p:sp>
        <p:nvSpPr>
          <p:cNvPr id="16408" name="Line 26"/>
          <p:cNvSpPr>
            <a:spLocks noChangeShapeType="1"/>
          </p:cNvSpPr>
          <p:nvPr/>
        </p:nvSpPr>
        <p:spPr bwMode="auto">
          <a:xfrm flipV="1">
            <a:off x="1761392" y="3579813"/>
            <a:ext cx="597877" cy="1079500"/>
          </a:xfrm>
          <a:prstGeom prst="line">
            <a:avLst/>
          </a:prstGeom>
          <a:noFill/>
          <a:ln w="9525">
            <a:solidFill>
              <a:schemeClr val="tx1"/>
            </a:solidFill>
            <a:round/>
            <a:headEnd/>
            <a:tailEnd type="triangle" w="med" len="med"/>
          </a:ln>
        </p:spPr>
        <p:txBody>
          <a:bodyPr/>
          <a:lstStyle/>
          <a:p>
            <a:endParaRPr lang="en-US"/>
          </a:p>
        </p:txBody>
      </p:sp>
      <p:sp>
        <p:nvSpPr>
          <p:cNvPr id="16409" name="Line 27"/>
          <p:cNvSpPr>
            <a:spLocks noChangeShapeType="1"/>
          </p:cNvSpPr>
          <p:nvPr/>
        </p:nvSpPr>
        <p:spPr bwMode="auto">
          <a:xfrm flipV="1">
            <a:off x="3887666" y="3363913"/>
            <a:ext cx="465992" cy="431800"/>
          </a:xfrm>
          <a:prstGeom prst="line">
            <a:avLst/>
          </a:prstGeom>
          <a:noFill/>
          <a:ln w="9525">
            <a:solidFill>
              <a:schemeClr val="tx1"/>
            </a:solidFill>
            <a:round/>
            <a:headEnd/>
            <a:tailEnd type="triangle" w="med" len="med"/>
          </a:ln>
        </p:spPr>
        <p:txBody>
          <a:bodyPr/>
          <a:lstStyle/>
          <a:p>
            <a:endParaRPr lang="en-US"/>
          </a:p>
        </p:txBody>
      </p:sp>
      <p:sp>
        <p:nvSpPr>
          <p:cNvPr id="16410" name="Line 28"/>
          <p:cNvSpPr>
            <a:spLocks noChangeShapeType="1"/>
          </p:cNvSpPr>
          <p:nvPr/>
        </p:nvSpPr>
        <p:spPr bwMode="auto">
          <a:xfrm flipV="1">
            <a:off x="4618893" y="3363913"/>
            <a:ext cx="266700" cy="431800"/>
          </a:xfrm>
          <a:prstGeom prst="line">
            <a:avLst/>
          </a:prstGeom>
          <a:noFill/>
          <a:ln w="9525">
            <a:solidFill>
              <a:schemeClr val="tx1"/>
            </a:solidFill>
            <a:round/>
            <a:headEnd/>
            <a:tailEnd type="triangle" w="med" len="med"/>
          </a:ln>
        </p:spPr>
        <p:txBody>
          <a:bodyPr/>
          <a:lstStyle/>
          <a:p>
            <a:endParaRPr lang="en-US"/>
          </a:p>
        </p:txBody>
      </p:sp>
      <p:sp>
        <p:nvSpPr>
          <p:cNvPr id="16411" name="Text Box 29"/>
          <p:cNvSpPr txBox="1">
            <a:spLocks noChangeArrowheads="1"/>
          </p:cNvSpPr>
          <p:nvPr/>
        </p:nvSpPr>
        <p:spPr bwMode="auto">
          <a:xfrm>
            <a:off x="583223" y="4875213"/>
            <a:ext cx="2218877" cy="646331"/>
          </a:xfrm>
          <a:prstGeom prst="rect">
            <a:avLst/>
          </a:prstGeom>
          <a:noFill/>
          <a:ln w="9525">
            <a:noFill/>
            <a:miter lim="800000"/>
            <a:headEnd/>
            <a:tailEnd/>
          </a:ln>
        </p:spPr>
        <p:txBody>
          <a:bodyPr wrap="none">
            <a:spAutoFit/>
          </a:bodyPr>
          <a:lstStyle/>
          <a:p>
            <a:r>
              <a:rPr lang="en-GB" sz="1800">
                <a:cs typeface="Times New Roman" pitchFamily="18" charset="0"/>
              </a:rPr>
              <a:t>External research</a:t>
            </a:r>
          </a:p>
          <a:p>
            <a:r>
              <a:rPr lang="en-GB" sz="1800">
                <a:cs typeface="Times New Roman" pitchFamily="18" charset="0"/>
              </a:rPr>
              <a:t>project</a:t>
            </a:r>
          </a:p>
        </p:txBody>
      </p:sp>
      <p:sp>
        <p:nvSpPr>
          <p:cNvPr id="16412" name="Text Box 30"/>
          <p:cNvSpPr txBox="1">
            <a:spLocks noChangeArrowheads="1"/>
          </p:cNvSpPr>
          <p:nvPr/>
        </p:nvSpPr>
        <p:spPr bwMode="auto">
          <a:xfrm>
            <a:off x="2244969" y="4659313"/>
            <a:ext cx="2214517" cy="369332"/>
          </a:xfrm>
          <a:prstGeom prst="rect">
            <a:avLst/>
          </a:prstGeom>
          <a:noFill/>
          <a:ln w="9525">
            <a:noFill/>
            <a:miter lim="800000"/>
            <a:headEnd/>
            <a:tailEnd/>
          </a:ln>
        </p:spPr>
        <p:txBody>
          <a:bodyPr wrap="none">
            <a:spAutoFit/>
          </a:bodyPr>
          <a:lstStyle/>
          <a:p>
            <a:r>
              <a:rPr lang="en-GB" sz="1800">
                <a:cs typeface="Times New Roman" pitchFamily="18" charset="0"/>
              </a:rPr>
              <a:t>Venture investing</a:t>
            </a:r>
          </a:p>
        </p:txBody>
      </p:sp>
      <p:sp>
        <p:nvSpPr>
          <p:cNvPr id="16413" name="Text Box 31"/>
          <p:cNvSpPr txBox="1">
            <a:spLocks noChangeArrowheads="1"/>
          </p:cNvSpPr>
          <p:nvPr/>
        </p:nvSpPr>
        <p:spPr bwMode="auto">
          <a:xfrm>
            <a:off x="3188347" y="3904348"/>
            <a:ext cx="1539204" cy="646331"/>
          </a:xfrm>
          <a:prstGeom prst="rect">
            <a:avLst/>
          </a:prstGeom>
          <a:noFill/>
          <a:ln w="9525">
            <a:noFill/>
            <a:miter lim="800000"/>
            <a:headEnd/>
            <a:tailEnd/>
          </a:ln>
        </p:spPr>
        <p:txBody>
          <a:bodyPr wrap="none">
            <a:spAutoFit/>
          </a:bodyPr>
          <a:lstStyle/>
          <a:p>
            <a:r>
              <a:rPr lang="en-GB" sz="1800" dirty="0">
                <a:cs typeface="Times New Roman" pitchFamily="18" charset="0"/>
              </a:rPr>
              <a:t>Technology</a:t>
            </a:r>
          </a:p>
          <a:p>
            <a:r>
              <a:rPr lang="en-GB" sz="1800" dirty="0">
                <a:cs typeface="Times New Roman" pitchFamily="18" charset="0"/>
              </a:rPr>
              <a:t>In-licensing</a:t>
            </a:r>
          </a:p>
        </p:txBody>
      </p:sp>
      <p:sp>
        <p:nvSpPr>
          <p:cNvPr id="16414" name="Text Box 32"/>
          <p:cNvSpPr txBox="1">
            <a:spLocks noChangeArrowheads="1"/>
          </p:cNvSpPr>
          <p:nvPr/>
        </p:nvSpPr>
        <p:spPr bwMode="auto">
          <a:xfrm>
            <a:off x="4712677" y="3876675"/>
            <a:ext cx="1475917" cy="646331"/>
          </a:xfrm>
          <a:prstGeom prst="rect">
            <a:avLst/>
          </a:prstGeom>
          <a:noFill/>
          <a:ln w="9525">
            <a:noFill/>
            <a:miter lim="800000"/>
            <a:headEnd/>
            <a:tailEnd/>
          </a:ln>
        </p:spPr>
        <p:txBody>
          <a:bodyPr wrap="none">
            <a:spAutoFit/>
          </a:bodyPr>
          <a:lstStyle/>
          <a:p>
            <a:r>
              <a:rPr lang="en-GB" sz="1800" dirty="0">
                <a:cs typeface="Times New Roman" pitchFamily="18" charset="0"/>
              </a:rPr>
              <a:t>Technology</a:t>
            </a:r>
          </a:p>
          <a:p>
            <a:r>
              <a:rPr lang="en-GB" sz="1800" dirty="0">
                <a:cs typeface="Times New Roman" pitchFamily="18" charset="0"/>
              </a:rPr>
              <a:t>acquisition</a:t>
            </a:r>
          </a:p>
        </p:txBody>
      </p:sp>
      <p:sp>
        <p:nvSpPr>
          <p:cNvPr id="16415" name="AutoShape 33"/>
          <p:cNvSpPr>
            <a:spLocks noChangeArrowheads="1"/>
          </p:cNvSpPr>
          <p:nvPr/>
        </p:nvSpPr>
        <p:spPr bwMode="auto">
          <a:xfrm>
            <a:off x="1182566" y="2781301"/>
            <a:ext cx="4566138" cy="798513"/>
          </a:xfrm>
          <a:prstGeom prst="homePlate">
            <a:avLst>
              <a:gd name="adj" fmla="val 154871"/>
            </a:avLst>
          </a:prstGeom>
          <a:noFill/>
          <a:ln w="9525">
            <a:solidFill>
              <a:schemeClr val="tx1"/>
            </a:solidFill>
            <a:prstDash val="sysDot"/>
            <a:miter lim="800000"/>
            <a:headEnd/>
            <a:tailEnd/>
          </a:ln>
        </p:spPr>
        <p:txBody>
          <a:bodyPr wrap="none" anchor="ctr"/>
          <a:lstStyle/>
          <a:p>
            <a:endParaRPr lang="en-US"/>
          </a:p>
        </p:txBody>
      </p:sp>
      <p:sp>
        <p:nvSpPr>
          <p:cNvPr id="16416" name="Text Box 34"/>
          <p:cNvSpPr txBox="1">
            <a:spLocks noChangeArrowheads="1"/>
          </p:cNvSpPr>
          <p:nvPr/>
        </p:nvSpPr>
        <p:spPr bwMode="auto">
          <a:xfrm>
            <a:off x="378123" y="1337231"/>
            <a:ext cx="3579826" cy="523220"/>
          </a:xfrm>
          <a:prstGeom prst="rect">
            <a:avLst/>
          </a:prstGeom>
          <a:noFill/>
          <a:ln w="9525">
            <a:noFill/>
            <a:miter lim="800000"/>
            <a:headEnd/>
            <a:tailEnd/>
          </a:ln>
        </p:spPr>
        <p:txBody>
          <a:bodyPr wrap="none">
            <a:spAutoFit/>
          </a:bodyPr>
          <a:lstStyle/>
          <a:p>
            <a:r>
              <a:rPr lang="en-GB" sz="2800" b="1" dirty="0"/>
              <a:t>Open Innovation</a:t>
            </a:r>
          </a:p>
        </p:txBody>
      </p:sp>
      <p:sp>
        <p:nvSpPr>
          <p:cNvPr id="16417" name="Rectangle 35"/>
          <p:cNvSpPr>
            <a:spLocks noChangeArrowheads="1"/>
          </p:cNvSpPr>
          <p:nvPr/>
        </p:nvSpPr>
        <p:spPr bwMode="auto">
          <a:xfrm>
            <a:off x="5990690" y="5152212"/>
            <a:ext cx="2531462" cy="369332"/>
          </a:xfrm>
          <a:prstGeom prst="rect">
            <a:avLst/>
          </a:prstGeom>
          <a:noFill/>
          <a:ln w="9525">
            <a:noFill/>
            <a:miter lim="800000"/>
            <a:headEnd/>
            <a:tailEnd/>
          </a:ln>
        </p:spPr>
        <p:txBody>
          <a:bodyPr wrap="none">
            <a:spAutoFit/>
          </a:bodyPr>
          <a:lstStyle/>
          <a:p>
            <a:r>
              <a:rPr lang="en-GB" sz="1800" dirty="0"/>
              <a:t>(</a:t>
            </a:r>
            <a:r>
              <a:rPr lang="en-GB" sz="1800" dirty="0" err="1"/>
              <a:t>Chesbrough</a:t>
            </a:r>
            <a:r>
              <a:rPr lang="en-GB" sz="1800" dirty="0"/>
              <a:t>, 2003)</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7375" y="1363662"/>
            <a:ext cx="5429250" cy="4943475"/>
          </a:xfrm>
          <a:prstGeom prst="rect">
            <a:avLst/>
          </a:prstGeom>
        </p:spPr>
      </p:pic>
      <p:sp>
        <p:nvSpPr>
          <p:cNvPr id="3" name="TextBox 2"/>
          <p:cNvSpPr txBox="1"/>
          <p:nvPr/>
        </p:nvSpPr>
        <p:spPr>
          <a:xfrm rot="16200000">
            <a:off x="6108065" y="4794222"/>
            <a:ext cx="2810385" cy="215444"/>
          </a:xfrm>
          <a:prstGeom prst="rect">
            <a:avLst/>
          </a:prstGeom>
          <a:ln>
            <a:noFill/>
          </a:ln>
        </p:spPr>
        <p:txBody>
          <a:bodyPr wrap="none" rtlCol="0">
            <a:spAutoFit/>
          </a:bodyPr>
          <a:lstStyle/>
          <a:p>
            <a:r>
              <a:rPr lang="en-US" sz="800" dirty="0"/>
              <a:t>http://en.wikipedia.org/wiki/Technology_life_cycle</a:t>
            </a:r>
            <a:endParaRPr lang="en-US" sz="800" dirty="0" smtClean="0"/>
          </a:p>
        </p:txBody>
      </p:sp>
    </p:spTree>
    <p:extLst>
      <p:ext uri="{BB962C8B-B14F-4D97-AF65-F5344CB8AC3E}">
        <p14:creationId xmlns:p14="http://schemas.microsoft.com/office/powerpoint/2010/main" val="341678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ger's-b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060257"/>
            <a:ext cx="7196313" cy="4015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4"/>
          <p:cNvSpPr txBox="1">
            <a:spLocks noChangeArrowheads="1"/>
          </p:cNvSpPr>
          <p:nvPr/>
        </p:nvSpPr>
        <p:spPr bwMode="auto">
          <a:xfrm>
            <a:off x="378123" y="1337231"/>
            <a:ext cx="6325771" cy="523220"/>
          </a:xfrm>
          <a:prstGeom prst="rect">
            <a:avLst/>
          </a:prstGeom>
          <a:noFill/>
          <a:ln w="9525">
            <a:noFill/>
            <a:miter lim="800000"/>
            <a:headEnd/>
            <a:tailEnd/>
          </a:ln>
        </p:spPr>
        <p:txBody>
          <a:bodyPr wrap="none">
            <a:spAutoFit/>
          </a:bodyPr>
          <a:lstStyle/>
          <a:p>
            <a:r>
              <a:rPr lang="en-GB" sz="2800" b="1" dirty="0" smtClean="0"/>
              <a:t>Technology Adoption Lifecycle</a:t>
            </a:r>
            <a:endParaRPr lang="en-GB" sz="2800" b="1" dirty="0"/>
          </a:p>
        </p:txBody>
      </p:sp>
      <p:sp>
        <p:nvSpPr>
          <p:cNvPr id="2" name="TextBox 1"/>
          <p:cNvSpPr txBox="1"/>
          <p:nvPr/>
        </p:nvSpPr>
        <p:spPr>
          <a:xfrm>
            <a:off x="4201744" y="6167764"/>
            <a:ext cx="3962944" cy="215444"/>
          </a:xfrm>
          <a:prstGeom prst="rect">
            <a:avLst/>
          </a:prstGeom>
          <a:ln>
            <a:noFill/>
          </a:ln>
        </p:spPr>
        <p:txBody>
          <a:bodyPr wrap="none" rtlCol="0">
            <a:spAutoFit/>
          </a:bodyPr>
          <a:lstStyle/>
          <a:p>
            <a:r>
              <a:rPr lang="en-US" sz="800" dirty="0"/>
              <a:t>http://www.designdamage.com/tag/rogers-bell-curve/#axzz3QvCwFmsp</a:t>
            </a:r>
            <a:endParaRPr lang="en-US" sz="800" dirty="0" smtClean="0"/>
          </a:p>
        </p:txBody>
      </p:sp>
    </p:spTree>
    <p:extLst>
      <p:ext uri="{BB962C8B-B14F-4D97-AF65-F5344CB8AC3E}">
        <p14:creationId xmlns:p14="http://schemas.microsoft.com/office/powerpoint/2010/main" val="101135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9247" y="670242"/>
            <a:ext cx="5583873" cy="6043562"/>
          </a:xfrm>
          <a:prstGeom prst="rect">
            <a:avLst/>
          </a:prstGeom>
        </p:spPr>
      </p:pic>
      <p:sp>
        <p:nvSpPr>
          <p:cNvPr id="3" name="TextBox 2"/>
          <p:cNvSpPr txBox="1"/>
          <p:nvPr/>
        </p:nvSpPr>
        <p:spPr>
          <a:xfrm rot="16200000">
            <a:off x="7152641" y="4632961"/>
            <a:ext cx="2962671" cy="215444"/>
          </a:xfrm>
          <a:prstGeom prst="rect">
            <a:avLst/>
          </a:prstGeom>
          <a:ln>
            <a:noFill/>
          </a:ln>
        </p:spPr>
        <p:txBody>
          <a:bodyPr wrap="none" rtlCol="0">
            <a:spAutoFit/>
          </a:bodyPr>
          <a:lstStyle/>
          <a:p>
            <a:r>
              <a:rPr lang="en-US" sz="800" dirty="0"/>
              <a:t>http://en.wikipedia.org/wiki/Diffusion_of_innovations</a:t>
            </a:r>
            <a:endParaRPr lang="en-US" sz="800" dirty="0" smtClean="0"/>
          </a:p>
        </p:txBody>
      </p:sp>
    </p:spTree>
    <p:extLst>
      <p:ext uri="{BB962C8B-B14F-4D97-AF65-F5344CB8AC3E}">
        <p14:creationId xmlns:p14="http://schemas.microsoft.com/office/powerpoint/2010/main" val="358897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39" y="2560320"/>
            <a:ext cx="2232422" cy="381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059" y="2560320"/>
            <a:ext cx="2232422" cy="3810000"/>
          </a:xfrm>
          <a:prstGeom prst="rect">
            <a:avLst/>
          </a:prstGeom>
        </p:spPr>
      </p:pic>
      <p:pic>
        <p:nvPicPr>
          <p:cNvPr id="4098" name="Picture 2" descr="http://tpucdn.com/npu/img/2014/10-06/14025-e4f8d253_680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186" y="2876472"/>
            <a:ext cx="3797814" cy="2234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47591" y="4987368"/>
            <a:ext cx="1784463" cy="123111"/>
          </a:xfrm>
          <a:prstGeom prst="rect">
            <a:avLst/>
          </a:prstGeom>
          <a:ln>
            <a:noFill/>
          </a:ln>
        </p:spPr>
        <p:txBody>
          <a:bodyPr wrap="none" rtlCol="0">
            <a:spAutoFit/>
          </a:bodyPr>
          <a:lstStyle/>
          <a:p>
            <a:r>
              <a:rPr lang="en-US" sz="200" dirty="0"/>
              <a:t>http://www.nextpowerup.com/news/14025/facebook-completes-whatsapp-acquisition-in-a-deal-worth-usd-21-8-billion.html</a:t>
            </a:r>
            <a:endParaRPr lang="en-US" sz="200" dirty="0" smtClean="0"/>
          </a:p>
        </p:txBody>
      </p:sp>
      <p:pic>
        <p:nvPicPr>
          <p:cNvPr id="5" name="Picture 4"/>
          <p:cNvPicPr>
            <a:picLocks noChangeAspect="1"/>
          </p:cNvPicPr>
          <p:nvPr/>
        </p:nvPicPr>
        <p:blipFill>
          <a:blip r:embed="rId6"/>
          <a:stretch>
            <a:fillRect/>
          </a:stretch>
        </p:blipFill>
        <p:spPr>
          <a:xfrm>
            <a:off x="520799" y="1642231"/>
            <a:ext cx="1234241" cy="1234241"/>
          </a:xfrm>
          <a:prstGeom prst="rect">
            <a:avLst/>
          </a:prstGeom>
        </p:spPr>
      </p:pic>
      <p:pic>
        <p:nvPicPr>
          <p:cNvPr id="7" name="Picture 6"/>
          <p:cNvPicPr>
            <a:picLocks noChangeAspect="1"/>
          </p:cNvPicPr>
          <p:nvPr/>
        </p:nvPicPr>
        <p:blipFill>
          <a:blip r:embed="rId7"/>
          <a:stretch>
            <a:fillRect/>
          </a:stretch>
        </p:blipFill>
        <p:spPr>
          <a:xfrm>
            <a:off x="3163807" y="1642231"/>
            <a:ext cx="1304925" cy="1314450"/>
          </a:xfrm>
          <a:prstGeom prst="rect">
            <a:avLst/>
          </a:prstGeom>
        </p:spPr>
      </p:pic>
      <p:sp>
        <p:nvSpPr>
          <p:cNvPr id="9" name="Text Box 34"/>
          <p:cNvSpPr txBox="1">
            <a:spLocks noChangeArrowheads="1"/>
          </p:cNvSpPr>
          <p:nvPr/>
        </p:nvSpPr>
        <p:spPr bwMode="auto">
          <a:xfrm>
            <a:off x="5224337" y="1367227"/>
            <a:ext cx="3919663" cy="1446550"/>
          </a:xfrm>
          <a:prstGeom prst="rect">
            <a:avLst/>
          </a:prstGeom>
          <a:noFill/>
          <a:ln w="9525">
            <a:noFill/>
            <a:miter lim="800000"/>
            <a:headEnd/>
            <a:tailEnd/>
          </a:ln>
        </p:spPr>
        <p:txBody>
          <a:bodyPr wrap="none">
            <a:spAutoFit/>
          </a:bodyPr>
          <a:lstStyle/>
          <a:p>
            <a:r>
              <a:rPr lang="en-GB" sz="3200" b="1" dirty="0" err="1" smtClean="0"/>
              <a:t>Contoh</a:t>
            </a:r>
            <a:r>
              <a:rPr lang="en-GB" sz="3200" b="1" dirty="0" smtClean="0"/>
              <a:t> </a:t>
            </a:r>
            <a:r>
              <a:rPr lang="en-GB" sz="3200" b="1" dirty="0" err="1" smtClean="0"/>
              <a:t>Akuisisi</a:t>
            </a:r>
            <a:r>
              <a:rPr lang="en-GB" sz="3200" b="1" dirty="0" smtClean="0"/>
              <a:t>:</a:t>
            </a:r>
          </a:p>
          <a:p>
            <a:r>
              <a:rPr lang="en-GB" sz="2800" b="1" dirty="0" err="1" smtClean="0"/>
              <a:t>Alasan</a:t>
            </a:r>
            <a:r>
              <a:rPr lang="en-GB" sz="2800" b="1" dirty="0" smtClean="0"/>
              <a:t> </a:t>
            </a:r>
            <a:r>
              <a:rPr lang="en-GB" sz="2800" b="1" dirty="0" err="1" smtClean="0"/>
              <a:t>teknologi</a:t>
            </a:r>
            <a:r>
              <a:rPr lang="en-GB" sz="2800" b="1" dirty="0" smtClean="0"/>
              <a:t> </a:t>
            </a:r>
          </a:p>
          <a:p>
            <a:r>
              <a:rPr lang="en-GB" sz="2800" b="1" dirty="0" err="1" smtClean="0"/>
              <a:t>atau</a:t>
            </a:r>
            <a:r>
              <a:rPr lang="en-GB" sz="2800" b="1" dirty="0" smtClean="0"/>
              <a:t> </a:t>
            </a:r>
            <a:r>
              <a:rPr lang="en-GB" sz="2800" b="1" dirty="0" err="1" smtClean="0"/>
              <a:t>ekonomi</a:t>
            </a:r>
            <a:r>
              <a:rPr lang="en-GB" sz="2800" b="1" dirty="0" smtClean="0"/>
              <a:t>?</a:t>
            </a:r>
            <a:endParaRPr lang="en-GB" sz="2800" b="1" dirty="0"/>
          </a:p>
        </p:txBody>
      </p:sp>
    </p:spTree>
    <p:extLst>
      <p:ext uri="{BB962C8B-B14F-4D97-AF65-F5344CB8AC3E}">
        <p14:creationId xmlns:p14="http://schemas.microsoft.com/office/powerpoint/2010/main" val="3679635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onnect-develop-pg"/>
          <p:cNvPicPr>
            <a:picLocks noChangeAspect="1" noChangeArrowheads="1"/>
          </p:cNvPicPr>
          <p:nvPr/>
        </p:nvPicPr>
        <p:blipFill>
          <a:blip r:embed="rId3"/>
          <a:srcRect/>
          <a:stretch>
            <a:fillRect/>
          </a:stretch>
        </p:blipFill>
        <p:spPr bwMode="auto">
          <a:xfrm>
            <a:off x="1521485" y="1924334"/>
            <a:ext cx="5716465" cy="4659312"/>
          </a:xfrm>
          <a:prstGeom prst="rect">
            <a:avLst/>
          </a:prstGeom>
          <a:noFill/>
          <a:ln w="9525">
            <a:noFill/>
            <a:miter lim="800000"/>
            <a:headEnd/>
            <a:tailEnd/>
          </a:ln>
        </p:spPr>
      </p:pic>
      <p:sp>
        <p:nvSpPr>
          <p:cNvPr id="17411" name="Text Box 5"/>
          <p:cNvSpPr txBox="1">
            <a:spLocks noChangeArrowheads="1"/>
          </p:cNvSpPr>
          <p:nvPr/>
        </p:nvSpPr>
        <p:spPr bwMode="auto">
          <a:xfrm>
            <a:off x="766068" y="764275"/>
            <a:ext cx="7678769" cy="1384995"/>
          </a:xfrm>
          <a:prstGeom prst="rect">
            <a:avLst/>
          </a:prstGeom>
          <a:noFill/>
          <a:ln w="9525">
            <a:noFill/>
            <a:miter lim="800000"/>
            <a:headEnd/>
            <a:tailEnd/>
          </a:ln>
        </p:spPr>
        <p:txBody>
          <a:bodyPr wrap="none">
            <a:spAutoFit/>
          </a:bodyPr>
          <a:lstStyle/>
          <a:p>
            <a:r>
              <a:rPr lang="en-GB" sz="2800" dirty="0"/>
              <a:t>Open innovation . . .</a:t>
            </a:r>
          </a:p>
          <a:p>
            <a:r>
              <a:rPr lang="en-GB" sz="2800" dirty="0"/>
              <a:t>Procter &amp; Gamble’s web of links for </a:t>
            </a:r>
          </a:p>
          <a:p>
            <a:r>
              <a:rPr lang="en-GB" sz="2800" dirty="0"/>
              <a:t>innovation and new product development</a:t>
            </a:r>
          </a:p>
        </p:txBody>
      </p:sp>
      <p:sp>
        <p:nvSpPr>
          <p:cNvPr id="17412" name="Text Box 6"/>
          <p:cNvSpPr txBox="1">
            <a:spLocks noChangeArrowheads="1"/>
          </p:cNvSpPr>
          <p:nvPr/>
        </p:nvSpPr>
        <p:spPr bwMode="auto">
          <a:xfrm>
            <a:off x="6081346" y="5445126"/>
            <a:ext cx="2802370" cy="400110"/>
          </a:xfrm>
          <a:prstGeom prst="rect">
            <a:avLst/>
          </a:prstGeom>
          <a:noFill/>
          <a:ln w="9525">
            <a:noFill/>
            <a:miter lim="800000"/>
            <a:headEnd/>
            <a:tailEnd/>
          </a:ln>
        </p:spPr>
        <p:txBody>
          <a:bodyPr wrap="none">
            <a:spAutoFit/>
          </a:bodyPr>
          <a:lstStyle/>
          <a:p>
            <a:r>
              <a:rPr lang="en-GB" sz="2000"/>
              <a:t>Source: HBR (2006)</a:t>
            </a: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880621" y="3124201"/>
            <a:ext cx="2185214" cy="369332"/>
          </a:xfrm>
          <a:prstGeom prst="rect">
            <a:avLst/>
          </a:prstGeom>
          <a:noFill/>
          <a:ln w="12700">
            <a:noFill/>
            <a:miter lim="800000"/>
            <a:headEnd/>
            <a:tailEnd/>
          </a:ln>
        </p:spPr>
        <p:txBody>
          <a:bodyPr wrap="none">
            <a:spAutoFit/>
          </a:bodyPr>
          <a:lstStyle/>
          <a:p>
            <a:pPr eaLnBrk="0" hangingPunct="0"/>
            <a:r>
              <a:rPr lang="en-GB" sz="1800" dirty="0"/>
              <a:t>Entrepreneurship</a:t>
            </a:r>
          </a:p>
        </p:txBody>
      </p:sp>
      <p:sp>
        <p:nvSpPr>
          <p:cNvPr id="18435" name="Oval 6"/>
          <p:cNvSpPr>
            <a:spLocks noChangeArrowheads="1"/>
          </p:cNvSpPr>
          <p:nvPr/>
        </p:nvSpPr>
        <p:spPr bwMode="auto">
          <a:xfrm>
            <a:off x="2976197" y="2997200"/>
            <a:ext cx="1595803" cy="863600"/>
          </a:xfrm>
          <a:prstGeom prst="ellipse">
            <a:avLst/>
          </a:prstGeom>
          <a:noFill/>
          <a:ln w="12700">
            <a:solidFill>
              <a:schemeClr val="tx1"/>
            </a:solidFill>
            <a:round/>
            <a:headEnd/>
            <a:tailEnd/>
          </a:ln>
        </p:spPr>
        <p:txBody>
          <a:bodyPr wrap="none" anchor="ctr"/>
          <a:lstStyle/>
          <a:p>
            <a:pPr eaLnBrk="0" hangingPunct="0"/>
            <a:endParaRPr lang="en-US" sz="1800"/>
          </a:p>
        </p:txBody>
      </p:sp>
      <p:sp>
        <p:nvSpPr>
          <p:cNvPr id="18436" name="Text Box 7"/>
          <p:cNvSpPr txBox="1">
            <a:spLocks noChangeArrowheads="1"/>
          </p:cNvSpPr>
          <p:nvPr/>
        </p:nvSpPr>
        <p:spPr bwMode="auto">
          <a:xfrm>
            <a:off x="3043604" y="1557338"/>
            <a:ext cx="1725986" cy="646331"/>
          </a:xfrm>
          <a:prstGeom prst="rect">
            <a:avLst/>
          </a:prstGeom>
          <a:noFill/>
          <a:ln w="12700">
            <a:noFill/>
            <a:miter lim="800000"/>
            <a:headEnd/>
            <a:tailEnd/>
          </a:ln>
        </p:spPr>
        <p:txBody>
          <a:bodyPr wrap="none">
            <a:spAutoFit/>
          </a:bodyPr>
          <a:lstStyle/>
          <a:p>
            <a:pPr algn="ctr" eaLnBrk="0" hangingPunct="0"/>
            <a:r>
              <a:rPr lang="en-GB" sz="1800"/>
              <a:t>Technological</a:t>
            </a:r>
          </a:p>
          <a:p>
            <a:pPr algn="ctr" eaLnBrk="0" hangingPunct="0"/>
            <a:r>
              <a:rPr lang="en-GB" sz="1800"/>
              <a:t>research</a:t>
            </a:r>
          </a:p>
        </p:txBody>
      </p:sp>
      <p:sp>
        <p:nvSpPr>
          <p:cNvPr id="18437" name="Oval 8"/>
          <p:cNvSpPr>
            <a:spLocks noChangeArrowheads="1"/>
          </p:cNvSpPr>
          <p:nvPr/>
        </p:nvSpPr>
        <p:spPr bwMode="auto">
          <a:xfrm>
            <a:off x="2910254" y="1484313"/>
            <a:ext cx="1595804"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sp>
        <p:nvSpPr>
          <p:cNvPr id="18438" name="Text Box 9"/>
          <p:cNvSpPr txBox="1">
            <a:spLocks noChangeArrowheads="1"/>
          </p:cNvSpPr>
          <p:nvPr/>
        </p:nvSpPr>
        <p:spPr bwMode="auto">
          <a:xfrm>
            <a:off x="3242897" y="4652963"/>
            <a:ext cx="1398909" cy="646331"/>
          </a:xfrm>
          <a:prstGeom prst="rect">
            <a:avLst/>
          </a:prstGeom>
          <a:noFill/>
          <a:ln w="12700">
            <a:noFill/>
            <a:miter lim="800000"/>
            <a:headEnd/>
            <a:tailEnd/>
          </a:ln>
        </p:spPr>
        <p:txBody>
          <a:bodyPr wrap="none">
            <a:spAutoFit/>
          </a:bodyPr>
          <a:lstStyle/>
          <a:p>
            <a:pPr eaLnBrk="0" hangingPunct="0"/>
            <a:r>
              <a:rPr lang="en-GB" sz="1800"/>
              <a:t>Market</a:t>
            </a:r>
          </a:p>
          <a:p>
            <a:pPr eaLnBrk="0" hangingPunct="0"/>
            <a:r>
              <a:rPr lang="en-GB" sz="1800"/>
              <a:t>transitions</a:t>
            </a:r>
          </a:p>
        </p:txBody>
      </p:sp>
      <p:sp>
        <p:nvSpPr>
          <p:cNvPr id="18439" name="Oval 10"/>
          <p:cNvSpPr>
            <a:spLocks noChangeArrowheads="1"/>
          </p:cNvSpPr>
          <p:nvPr/>
        </p:nvSpPr>
        <p:spPr bwMode="auto">
          <a:xfrm>
            <a:off x="2910254" y="4510088"/>
            <a:ext cx="1595804"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sp>
        <p:nvSpPr>
          <p:cNvPr id="18440" name="Text Box 11"/>
          <p:cNvSpPr txBox="1">
            <a:spLocks noChangeArrowheads="1"/>
          </p:cNvSpPr>
          <p:nvPr/>
        </p:nvSpPr>
        <p:spPr bwMode="auto">
          <a:xfrm>
            <a:off x="1047750" y="3068638"/>
            <a:ext cx="1479059" cy="646331"/>
          </a:xfrm>
          <a:prstGeom prst="rect">
            <a:avLst/>
          </a:prstGeom>
          <a:noFill/>
          <a:ln w="12700">
            <a:noFill/>
            <a:miter lim="800000"/>
            <a:headEnd/>
            <a:tailEnd/>
          </a:ln>
        </p:spPr>
        <p:txBody>
          <a:bodyPr wrap="none">
            <a:spAutoFit/>
          </a:bodyPr>
          <a:lstStyle/>
          <a:p>
            <a:pPr algn="ctr" eaLnBrk="0" hangingPunct="0"/>
            <a:r>
              <a:rPr lang="en-GB" sz="1800"/>
              <a:t>Scientific</a:t>
            </a:r>
          </a:p>
          <a:p>
            <a:pPr algn="ctr" eaLnBrk="0" hangingPunct="0"/>
            <a:r>
              <a:rPr lang="en-GB" sz="1800"/>
              <a:t>exploration</a:t>
            </a:r>
          </a:p>
        </p:txBody>
      </p:sp>
      <p:sp>
        <p:nvSpPr>
          <p:cNvPr id="18441" name="Oval 12"/>
          <p:cNvSpPr>
            <a:spLocks noChangeArrowheads="1"/>
          </p:cNvSpPr>
          <p:nvPr/>
        </p:nvSpPr>
        <p:spPr bwMode="auto">
          <a:xfrm>
            <a:off x="783982" y="2997200"/>
            <a:ext cx="1595803"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sp>
        <p:nvSpPr>
          <p:cNvPr id="18442" name="Text Box 13"/>
          <p:cNvSpPr txBox="1">
            <a:spLocks noChangeArrowheads="1"/>
          </p:cNvSpPr>
          <p:nvPr/>
        </p:nvSpPr>
        <p:spPr bwMode="auto">
          <a:xfrm>
            <a:off x="5502520" y="3068638"/>
            <a:ext cx="1119217" cy="646331"/>
          </a:xfrm>
          <a:prstGeom prst="rect">
            <a:avLst/>
          </a:prstGeom>
          <a:noFill/>
          <a:ln w="12700">
            <a:noFill/>
            <a:miter lim="800000"/>
            <a:headEnd/>
            <a:tailEnd/>
          </a:ln>
        </p:spPr>
        <p:txBody>
          <a:bodyPr wrap="none">
            <a:spAutoFit/>
          </a:bodyPr>
          <a:lstStyle/>
          <a:p>
            <a:pPr eaLnBrk="0" hangingPunct="0"/>
            <a:r>
              <a:rPr lang="en-GB" sz="1800"/>
              <a:t>Product</a:t>
            </a:r>
          </a:p>
          <a:p>
            <a:pPr eaLnBrk="0" hangingPunct="0"/>
            <a:r>
              <a:rPr lang="en-GB" sz="1800"/>
              <a:t>creation</a:t>
            </a:r>
          </a:p>
        </p:txBody>
      </p:sp>
      <p:sp>
        <p:nvSpPr>
          <p:cNvPr id="18443" name="Oval 14"/>
          <p:cNvSpPr>
            <a:spLocks noChangeArrowheads="1"/>
          </p:cNvSpPr>
          <p:nvPr/>
        </p:nvSpPr>
        <p:spPr bwMode="auto">
          <a:xfrm>
            <a:off x="5142036" y="2997200"/>
            <a:ext cx="1595803" cy="863600"/>
          </a:xfrm>
          <a:prstGeom prst="ellipse">
            <a:avLst/>
          </a:prstGeom>
          <a:solidFill>
            <a:srgbClr val="C0C0C0">
              <a:alpha val="30196"/>
            </a:srgbClr>
          </a:solidFill>
          <a:ln w="12700">
            <a:solidFill>
              <a:schemeClr val="tx1"/>
            </a:solidFill>
            <a:round/>
            <a:headEnd/>
            <a:tailEnd/>
          </a:ln>
        </p:spPr>
        <p:txBody>
          <a:bodyPr wrap="none" anchor="ctr"/>
          <a:lstStyle/>
          <a:p>
            <a:pPr eaLnBrk="0" hangingPunct="0"/>
            <a:endParaRPr lang="en-US" sz="1800"/>
          </a:p>
        </p:txBody>
      </p:sp>
      <p:cxnSp>
        <p:nvCxnSpPr>
          <p:cNvPr id="18444" name="AutoShape 22"/>
          <p:cNvCxnSpPr>
            <a:cxnSpLocks noChangeShapeType="1"/>
            <a:stCxn id="18441" idx="1"/>
            <a:endCxn id="18437" idx="2"/>
          </p:cNvCxnSpPr>
          <p:nvPr/>
        </p:nvCxnSpPr>
        <p:spPr bwMode="auto">
          <a:xfrm rot="-5400000">
            <a:off x="1359572" y="1573519"/>
            <a:ext cx="1208087" cy="1893277"/>
          </a:xfrm>
          <a:prstGeom prst="curvedConnector2">
            <a:avLst/>
          </a:prstGeom>
          <a:noFill/>
          <a:ln w="38100">
            <a:solidFill>
              <a:schemeClr val="bg2"/>
            </a:solidFill>
            <a:round/>
            <a:headEnd/>
            <a:tailEnd type="triangle" w="med" len="med"/>
          </a:ln>
        </p:spPr>
      </p:cxnSp>
      <p:cxnSp>
        <p:nvCxnSpPr>
          <p:cNvPr id="18445" name="AutoShape 26"/>
          <p:cNvCxnSpPr>
            <a:cxnSpLocks noChangeShapeType="1"/>
            <a:stCxn id="18441" idx="3"/>
            <a:endCxn id="18439" idx="2"/>
          </p:cNvCxnSpPr>
          <p:nvPr/>
        </p:nvCxnSpPr>
        <p:spPr bwMode="auto">
          <a:xfrm rot="16200000" flipH="1">
            <a:off x="1359571" y="3391206"/>
            <a:ext cx="1208088" cy="1893277"/>
          </a:xfrm>
          <a:prstGeom prst="curvedConnector2">
            <a:avLst/>
          </a:prstGeom>
          <a:noFill/>
          <a:ln w="38100">
            <a:solidFill>
              <a:schemeClr val="bg2"/>
            </a:solidFill>
            <a:round/>
            <a:headEnd/>
            <a:tailEnd type="triangle" w="med" len="med"/>
          </a:ln>
        </p:spPr>
      </p:cxnSp>
      <p:cxnSp>
        <p:nvCxnSpPr>
          <p:cNvPr id="18446" name="AutoShape 27"/>
          <p:cNvCxnSpPr>
            <a:cxnSpLocks noChangeShapeType="1"/>
            <a:stCxn id="18437" idx="6"/>
            <a:endCxn id="18443" idx="7"/>
          </p:cNvCxnSpPr>
          <p:nvPr/>
        </p:nvCxnSpPr>
        <p:spPr bwMode="auto">
          <a:xfrm>
            <a:off x="4506058" y="1916114"/>
            <a:ext cx="1998785" cy="1208087"/>
          </a:xfrm>
          <a:prstGeom prst="curvedConnector2">
            <a:avLst/>
          </a:prstGeom>
          <a:noFill/>
          <a:ln w="38100">
            <a:solidFill>
              <a:schemeClr val="bg2"/>
            </a:solidFill>
            <a:round/>
            <a:headEnd/>
            <a:tailEnd type="triangle" w="med" len="med"/>
          </a:ln>
        </p:spPr>
      </p:cxnSp>
      <p:cxnSp>
        <p:nvCxnSpPr>
          <p:cNvPr id="18447" name="AutoShape 28"/>
          <p:cNvCxnSpPr>
            <a:cxnSpLocks noChangeShapeType="1"/>
            <a:stCxn id="18443" idx="5"/>
            <a:endCxn id="18439" idx="6"/>
          </p:cNvCxnSpPr>
          <p:nvPr/>
        </p:nvCxnSpPr>
        <p:spPr bwMode="auto">
          <a:xfrm rot="5400000">
            <a:off x="4901406" y="3338452"/>
            <a:ext cx="1208088" cy="1998785"/>
          </a:xfrm>
          <a:prstGeom prst="curvedConnector2">
            <a:avLst/>
          </a:prstGeom>
          <a:noFill/>
          <a:ln w="38100">
            <a:solidFill>
              <a:schemeClr val="bg2"/>
            </a:solidFill>
            <a:round/>
            <a:headEnd/>
            <a:tailEnd type="triangle" w="med" len="med"/>
          </a:ln>
        </p:spPr>
      </p:cxnSp>
      <p:cxnSp>
        <p:nvCxnSpPr>
          <p:cNvPr id="18448" name="AutoShape 31"/>
          <p:cNvCxnSpPr>
            <a:cxnSpLocks noChangeShapeType="1"/>
          </p:cNvCxnSpPr>
          <p:nvPr/>
        </p:nvCxnSpPr>
        <p:spPr bwMode="auto">
          <a:xfrm rot="5400000">
            <a:off x="2180554" y="1942307"/>
            <a:ext cx="760413" cy="1428750"/>
          </a:xfrm>
          <a:prstGeom prst="curvedConnector2">
            <a:avLst/>
          </a:prstGeom>
          <a:noFill/>
          <a:ln w="38100">
            <a:solidFill>
              <a:schemeClr val="bg2"/>
            </a:solidFill>
            <a:round/>
            <a:headEnd/>
            <a:tailEnd type="triangle" w="med" len="med"/>
          </a:ln>
        </p:spPr>
      </p:cxnSp>
      <p:cxnSp>
        <p:nvCxnSpPr>
          <p:cNvPr id="18449" name="AutoShape 32"/>
          <p:cNvCxnSpPr>
            <a:cxnSpLocks noChangeShapeType="1"/>
          </p:cNvCxnSpPr>
          <p:nvPr/>
        </p:nvCxnSpPr>
        <p:spPr bwMode="auto">
          <a:xfrm rot="10800000">
            <a:off x="4040066" y="2276476"/>
            <a:ext cx="1628042" cy="703263"/>
          </a:xfrm>
          <a:prstGeom prst="curvedConnector2">
            <a:avLst/>
          </a:prstGeom>
          <a:noFill/>
          <a:ln w="38100">
            <a:solidFill>
              <a:schemeClr val="bg2"/>
            </a:solidFill>
            <a:round/>
            <a:headEnd/>
            <a:tailEnd type="triangle" w="med" len="med"/>
          </a:ln>
        </p:spPr>
      </p:cxnSp>
      <p:sp>
        <p:nvSpPr>
          <p:cNvPr id="18450" name="Line 33"/>
          <p:cNvSpPr>
            <a:spLocks noChangeShapeType="1"/>
          </p:cNvSpPr>
          <p:nvPr/>
        </p:nvSpPr>
        <p:spPr bwMode="auto">
          <a:xfrm>
            <a:off x="2378320" y="3429000"/>
            <a:ext cx="597877" cy="0"/>
          </a:xfrm>
          <a:prstGeom prst="line">
            <a:avLst/>
          </a:prstGeom>
          <a:noFill/>
          <a:ln w="12700">
            <a:solidFill>
              <a:schemeClr val="tx1"/>
            </a:solidFill>
            <a:prstDash val="sysDot"/>
            <a:round/>
            <a:headEnd type="triangle" w="med" len="med"/>
            <a:tailEnd type="triangle" w="med" len="med"/>
          </a:ln>
        </p:spPr>
        <p:txBody>
          <a:bodyPr/>
          <a:lstStyle/>
          <a:p>
            <a:endParaRPr lang="en-US"/>
          </a:p>
        </p:txBody>
      </p:sp>
      <p:sp>
        <p:nvSpPr>
          <p:cNvPr id="18451" name="Line 34"/>
          <p:cNvSpPr>
            <a:spLocks noChangeShapeType="1"/>
          </p:cNvSpPr>
          <p:nvPr/>
        </p:nvSpPr>
        <p:spPr bwMode="auto">
          <a:xfrm>
            <a:off x="3707423" y="2349500"/>
            <a:ext cx="0" cy="647700"/>
          </a:xfrm>
          <a:prstGeom prst="line">
            <a:avLst/>
          </a:prstGeom>
          <a:noFill/>
          <a:ln w="12700">
            <a:solidFill>
              <a:schemeClr val="tx1"/>
            </a:solidFill>
            <a:prstDash val="sysDot"/>
            <a:round/>
            <a:headEnd type="triangle" w="med" len="med"/>
            <a:tailEnd type="triangle" w="med" len="med"/>
          </a:ln>
        </p:spPr>
        <p:txBody>
          <a:bodyPr/>
          <a:lstStyle/>
          <a:p>
            <a:endParaRPr lang="en-US"/>
          </a:p>
        </p:txBody>
      </p:sp>
      <p:sp>
        <p:nvSpPr>
          <p:cNvPr id="18452" name="Line 35"/>
          <p:cNvSpPr>
            <a:spLocks noChangeShapeType="1"/>
          </p:cNvSpPr>
          <p:nvPr/>
        </p:nvSpPr>
        <p:spPr bwMode="auto">
          <a:xfrm flipV="1">
            <a:off x="3707423" y="3860800"/>
            <a:ext cx="0" cy="647700"/>
          </a:xfrm>
          <a:prstGeom prst="line">
            <a:avLst/>
          </a:prstGeom>
          <a:noFill/>
          <a:ln w="12700">
            <a:solidFill>
              <a:schemeClr val="tx1"/>
            </a:solidFill>
            <a:prstDash val="sysDot"/>
            <a:round/>
            <a:headEnd type="triangle" w="med" len="med"/>
            <a:tailEnd type="triangle" w="med" len="med"/>
          </a:ln>
        </p:spPr>
        <p:txBody>
          <a:bodyPr/>
          <a:lstStyle/>
          <a:p>
            <a:endParaRPr lang="en-US"/>
          </a:p>
        </p:txBody>
      </p:sp>
      <p:sp>
        <p:nvSpPr>
          <p:cNvPr id="18453" name="Line 36"/>
          <p:cNvSpPr>
            <a:spLocks noChangeShapeType="1"/>
          </p:cNvSpPr>
          <p:nvPr/>
        </p:nvSpPr>
        <p:spPr bwMode="auto">
          <a:xfrm>
            <a:off x="4572000" y="3429000"/>
            <a:ext cx="493835" cy="0"/>
          </a:xfrm>
          <a:prstGeom prst="line">
            <a:avLst/>
          </a:prstGeom>
          <a:noFill/>
          <a:ln w="12700">
            <a:solidFill>
              <a:schemeClr val="tx1"/>
            </a:solidFill>
            <a:prstDash val="sysDot"/>
            <a:round/>
            <a:headEnd type="triangle" w="med" len="med"/>
            <a:tailEnd type="triangle" w="med" len="med"/>
          </a:ln>
        </p:spPr>
        <p:txBody>
          <a:bodyPr/>
          <a:lstStyle/>
          <a:p>
            <a:endParaRPr lang="en-US"/>
          </a:p>
        </p:txBody>
      </p:sp>
      <p:cxnSp>
        <p:nvCxnSpPr>
          <p:cNvPr id="18454" name="AutoShape 37"/>
          <p:cNvCxnSpPr>
            <a:cxnSpLocks noChangeShapeType="1"/>
          </p:cNvCxnSpPr>
          <p:nvPr/>
        </p:nvCxnSpPr>
        <p:spPr bwMode="auto">
          <a:xfrm>
            <a:off x="2179028" y="3716339"/>
            <a:ext cx="1263162" cy="865187"/>
          </a:xfrm>
          <a:prstGeom prst="curvedConnector2">
            <a:avLst/>
          </a:prstGeom>
          <a:noFill/>
          <a:ln w="38100">
            <a:solidFill>
              <a:schemeClr val="bg2"/>
            </a:solidFill>
            <a:round/>
            <a:headEnd/>
            <a:tailEnd type="triangle" w="med" len="med"/>
          </a:ln>
        </p:spPr>
      </p:cxnSp>
      <p:cxnSp>
        <p:nvCxnSpPr>
          <p:cNvPr id="18455" name="AutoShape 38"/>
          <p:cNvCxnSpPr>
            <a:cxnSpLocks noChangeShapeType="1"/>
          </p:cNvCxnSpPr>
          <p:nvPr/>
        </p:nvCxnSpPr>
        <p:spPr bwMode="auto">
          <a:xfrm rot="-5400000">
            <a:off x="4472049" y="3624080"/>
            <a:ext cx="865187" cy="1195754"/>
          </a:xfrm>
          <a:prstGeom prst="curvedConnector2">
            <a:avLst/>
          </a:prstGeom>
          <a:noFill/>
          <a:ln w="38100">
            <a:solidFill>
              <a:schemeClr val="bg2"/>
            </a:solidFill>
            <a:round/>
            <a:headEnd/>
            <a:tailEnd type="triangle" w="med" len="med"/>
          </a:ln>
        </p:spPr>
      </p:cxnSp>
      <p:sp>
        <p:nvSpPr>
          <p:cNvPr id="18456" name="Text Box 39"/>
          <p:cNvSpPr txBox="1">
            <a:spLocks noChangeArrowheads="1"/>
          </p:cNvSpPr>
          <p:nvPr/>
        </p:nvSpPr>
        <p:spPr bwMode="auto">
          <a:xfrm>
            <a:off x="4438650" y="2060575"/>
            <a:ext cx="2208810" cy="646331"/>
          </a:xfrm>
          <a:prstGeom prst="rect">
            <a:avLst/>
          </a:prstGeom>
          <a:noFill/>
          <a:ln w="12700">
            <a:noFill/>
            <a:miter lim="800000"/>
            <a:headEnd/>
            <a:tailEnd/>
          </a:ln>
        </p:spPr>
        <p:txBody>
          <a:bodyPr wrap="none">
            <a:spAutoFit/>
          </a:bodyPr>
          <a:lstStyle/>
          <a:p>
            <a:pPr eaLnBrk="0" hangingPunct="0"/>
            <a:r>
              <a:rPr lang="en-GB" sz="1800" dirty="0"/>
              <a:t>integrated</a:t>
            </a:r>
          </a:p>
          <a:p>
            <a:pPr eaLnBrk="0" hangingPunct="0"/>
            <a:r>
              <a:rPr lang="en-GB" sz="1800" dirty="0"/>
              <a:t>engineering cycle</a:t>
            </a:r>
          </a:p>
        </p:txBody>
      </p:sp>
      <p:sp>
        <p:nvSpPr>
          <p:cNvPr id="18457" name="Text Box 40"/>
          <p:cNvSpPr txBox="1">
            <a:spLocks noChangeArrowheads="1"/>
          </p:cNvSpPr>
          <p:nvPr/>
        </p:nvSpPr>
        <p:spPr bwMode="auto">
          <a:xfrm>
            <a:off x="1562100" y="2225675"/>
            <a:ext cx="1758815" cy="646331"/>
          </a:xfrm>
          <a:prstGeom prst="rect">
            <a:avLst/>
          </a:prstGeom>
          <a:noFill/>
          <a:ln w="12700">
            <a:noFill/>
            <a:miter lim="800000"/>
            <a:headEnd/>
            <a:tailEnd/>
          </a:ln>
        </p:spPr>
        <p:txBody>
          <a:bodyPr wrap="none">
            <a:spAutoFit/>
          </a:bodyPr>
          <a:lstStyle/>
          <a:p>
            <a:pPr eaLnBrk="0" hangingPunct="0"/>
            <a:r>
              <a:rPr lang="en-GB" sz="1800"/>
              <a:t>hard sciences</a:t>
            </a:r>
          </a:p>
          <a:p>
            <a:pPr eaLnBrk="0" hangingPunct="0"/>
            <a:r>
              <a:rPr lang="en-GB" sz="1800"/>
              <a:t>cycle</a:t>
            </a:r>
          </a:p>
        </p:txBody>
      </p:sp>
      <p:sp>
        <p:nvSpPr>
          <p:cNvPr id="18458" name="Text Box 41"/>
          <p:cNvSpPr txBox="1">
            <a:spLocks noChangeArrowheads="1"/>
          </p:cNvSpPr>
          <p:nvPr/>
        </p:nvSpPr>
        <p:spPr bwMode="auto">
          <a:xfrm>
            <a:off x="1761392" y="4098925"/>
            <a:ext cx="1665841" cy="646331"/>
          </a:xfrm>
          <a:prstGeom prst="rect">
            <a:avLst/>
          </a:prstGeom>
          <a:noFill/>
          <a:ln w="12700">
            <a:noFill/>
            <a:miter lim="800000"/>
            <a:headEnd/>
            <a:tailEnd/>
          </a:ln>
        </p:spPr>
        <p:txBody>
          <a:bodyPr wrap="none">
            <a:spAutoFit/>
          </a:bodyPr>
          <a:lstStyle/>
          <a:p>
            <a:pPr eaLnBrk="0" hangingPunct="0"/>
            <a:r>
              <a:rPr lang="en-GB" sz="1800"/>
              <a:t>soft sciences</a:t>
            </a:r>
          </a:p>
          <a:p>
            <a:pPr eaLnBrk="0" hangingPunct="0"/>
            <a:r>
              <a:rPr lang="en-GB" sz="1800"/>
              <a:t>cycle</a:t>
            </a:r>
          </a:p>
        </p:txBody>
      </p:sp>
      <p:sp>
        <p:nvSpPr>
          <p:cNvPr id="18459" name="Text Box 42"/>
          <p:cNvSpPr txBox="1">
            <a:spLocks noChangeArrowheads="1"/>
          </p:cNvSpPr>
          <p:nvPr/>
        </p:nvSpPr>
        <p:spPr bwMode="auto">
          <a:xfrm>
            <a:off x="4705351" y="3933825"/>
            <a:ext cx="1413528" cy="646331"/>
          </a:xfrm>
          <a:prstGeom prst="rect">
            <a:avLst/>
          </a:prstGeom>
          <a:noFill/>
          <a:ln w="12700">
            <a:noFill/>
            <a:miter lim="800000"/>
            <a:headEnd/>
            <a:tailEnd/>
          </a:ln>
        </p:spPr>
        <p:txBody>
          <a:bodyPr wrap="none">
            <a:spAutoFit/>
          </a:bodyPr>
          <a:lstStyle/>
          <a:p>
            <a:pPr eaLnBrk="0" hangingPunct="0"/>
            <a:r>
              <a:rPr lang="en-GB" sz="1800"/>
              <a:t>Marketing </a:t>
            </a:r>
          </a:p>
          <a:p>
            <a:pPr eaLnBrk="0" hangingPunct="0"/>
            <a:r>
              <a:rPr lang="en-GB" sz="1800"/>
              <a:t>cycle</a:t>
            </a:r>
          </a:p>
        </p:txBody>
      </p:sp>
      <p:sp>
        <p:nvSpPr>
          <p:cNvPr id="67614" name="Text Box 43"/>
          <p:cNvSpPr txBox="1">
            <a:spLocks noChangeArrowheads="1"/>
          </p:cNvSpPr>
          <p:nvPr/>
        </p:nvSpPr>
        <p:spPr bwMode="auto">
          <a:xfrm>
            <a:off x="783982" y="5554639"/>
            <a:ext cx="4557658" cy="369332"/>
          </a:xfrm>
          <a:prstGeom prst="rect">
            <a:avLst/>
          </a:prstGeom>
          <a:noFill/>
          <a:ln w="12700">
            <a:noFill/>
            <a:miter lim="800000"/>
            <a:headEnd/>
            <a:tailEnd/>
          </a:ln>
        </p:spPr>
        <p:txBody>
          <a:bodyPr wrap="none">
            <a:spAutoFit/>
          </a:bodyPr>
          <a:lstStyle/>
          <a:p>
            <a:pPr eaLnBrk="0" hangingPunct="0"/>
            <a:r>
              <a:rPr lang="en-GB" sz="1800" dirty="0"/>
              <a:t>Source: G </a:t>
            </a:r>
            <a:r>
              <a:rPr lang="en-GB" sz="1800" dirty="0" err="1"/>
              <a:t>Berkhout</a:t>
            </a:r>
            <a:r>
              <a:rPr lang="en-GB" sz="1800" dirty="0"/>
              <a:t> (2007), TU Delft.</a:t>
            </a:r>
          </a:p>
        </p:txBody>
      </p:sp>
      <p:sp>
        <p:nvSpPr>
          <p:cNvPr id="67615" name="Text Box 44"/>
          <p:cNvSpPr txBox="1">
            <a:spLocks noChangeArrowheads="1"/>
          </p:cNvSpPr>
          <p:nvPr/>
        </p:nvSpPr>
        <p:spPr bwMode="auto">
          <a:xfrm>
            <a:off x="4641806" y="1295728"/>
            <a:ext cx="4453527" cy="523220"/>
          </a:xfrm>
          <a:prstGeom prst="rect">
            <a:avLst/>
          </a:prstGeom>
          <a:noFill/>
          <a:ln w="12700">
            <a:noFill/>
            <a:miter lim="800000"/>
            <a:headEnd/>
            <a:tailEnd/>
          </a:ln>
        </p:spPr>
        <p:txBody>
          <a:bodyPr wrap="none">
            <a:spAutoFit/>
          </a:bodyPr>
          <a:lstStyle/>
          <a:p>
            <a:pPr eaLnBrk="0" hangingPunct="0"/>
            <a:r>
              <a:rPr lang="en-GB" sz="2800" dirty="0"/>
              <a:t>Cyclic Innovation Model</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615"/>
                                        </p:tgtEl>
                                        <p:attrNameLst>
                                          <p:attrName>style.visibility</p:attrName>
                                        </p:attrNameLst>
                                      </p:cBhvr>
                                      <p:to>
                                        <p:strVal val="visible"/>
                                      </p:to>
                                    </p:set>
                                    <p:anim calcmode="lin" valueType="num">
                                      <p:cBhvr additive="base">
                                        <p:cTn id="7" dur="500" fill="hold"/>
                                        <p:tgtEl>
                                          <p:spTgt spid="67615"/>
                                        </p:tgtEl>
                                        <p:attrNameLst>
                                          <p:attrName>ppt_x</p:attrName>
                                        </p:attrNameLst>
                                      </p:cBhvr>
                                      <p:tavLst>
                                        <p:tav tm="0">
                                          <p:val>
                                            <p:strVal val="#ppt_x"/>
                                          </p:val>
                                        </p:tav>
                                        <p:tav tm="100000">
                                          <p:val>
                                            <p:strVal val="#ppt_x"/>
                                          </p:val>
                                        </p:tav>
                                      </p:tavLst>
                                    </p:anim>
                                    <p:anim calcmode="lin" valueType="num">
                                      <p:cBhvr additive="base">
                                        <p:cTn id="8" dur="500" fill="hold"/>
                                        <p:tgtEl>
                                          <p:spTgt spid="676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614"/>
                                        </p:tgtEl>
                                        <p:attrNameLst>
                                          <p:attrName>style.visibility</p:attrName>
                                        </p:attrNameLst>
                                      </p:cBhvr>
                                      <p:to>
                                        <p:strVal val="visible"/>
                                      </p:to>
                                    </p:set>
                                    <p:anim calcmode="lin" valueType="num">
                                      <p:cBhvr additive="base">
                                        <p:cTn id="13" dur="500" fill="hold"/>
                                        <p:tgtEl>
                                          <p:spTgt spid="67614"/>
                                        </p:tgtEl>
                                        <p:attrNameLst>
                                          <p:attrName>ppt_x</p:attrName>
                                        </p:attrNameLst>
                                      </p:cBhvr>
                                      <p:tavLst>
                                        <p:tav tm="0">
                                          <p:val>
                                            <p:strVal val="#ppt_x"/>
                                          </p:val>
                                        </p:tav>
                                        <p:tav tm="100000">
                                          <p:val>
                                            <p:strVal val="#ppt_x"/>
                                          </p:val>
                                        </p:tav>
                                      </p:tavLst>
                                    </p:anim>
                                    <p:anim calcmode="lin" valueType="num">
                                      <p:cBhvr additive="base">
                                        <p:cTn id="14" dur="500" fill="hold"/>
                                        <p:tgtEl>
                                          <p:spTgt spid="67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4" grpId="0"/>
      <p:bldP spid="676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Describe 5 technology most influence you</a:t>
            </a:r>
          </a:p>
          <a:p>
            <a:pPr lvl="1">
              <a:spcBef>
                <a:spcPts val="0"/>
              </a:spcBef>
              <a:spcAft>
                <a:spcPts val="400"/>
              </a:spcAft>
            </a:pPr>
            <a:r>
              <a:rPr lang="en-US" dirty="0" smtClean="0"/>
              <a:t>How them influence you and what social impact do you have (pros and cons)</a:t>
            </a:r>
          </a:p>
          <a:p>
            <a:pPr>
              <a:spcBef>
                <a:spcPts val="0"/>
              </a:spcBef>
              <a:spcAft>
                <a:spcPts val="400"/>
              </a:spcAft>
            </a:pPr>
            <a:r>
              <a:rPr lang="en-US" dirty="0" smtClean="0"/>
              <a:t>For each of them describe min 3 underlying science</a:t>
            </a:r>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977656"/>
            <a:ext cx="8326438" cy="641239"/>
          </a:xfrm>
        </p:spPr>
        <p:txBody>
          <a:bodyPr/>
          <a:lstStyle/>
          <a:p>
            <a:r>
              <a:rPr lang="en-US" dirty="0" smtClean="0"/>
              <a:t>The following next 4 pages taken from </a:t>
            </a:r>
            <a:r>
              <a:rPr lang="en-US" b="0" dirty="0" smtClean="0"/>
              <a:t>Barbara Parker, </a:t>
            </a:r>
            <a:r>
              <a:rPr lang="en-US" b="0" i="1" dirty="0" smtClean="0"/>
              <a:t>Introduction to Globalization &amp; Business, </a:t>
            </a:r>
            <a:r>
              <a:rPr lang="en-US" dirty="0" smtClean="0"/>
              <a:t>London</a:t>
            </a:r>
            <a:r>
              <a:rPr lang="en-US" b="0" dirty="0" smtClean="0"/>
              <a:t>, SAGE, 2005.</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A911B25E-DF79-4EE8-9E81-10AACEB16703}" type="datetime1">
              <a:rPr lang="id-ID" smtClean="0"/>
              <a:pPr>
                <a:defRPr/>
              </a:pPr>
              <a:t>06/02/2015</a:t>
            </a:fld>
            <a:endParaRPr lang="en-US" dirty="0"/>
          </a:p>
        </p:txBody>
      </p:sp>
    </p:spTree>
    <p:extLst>
      <p:ext uri="{BB962C8B-B14F-4D97-AF65-F5344CB8AC3E}">
        <p14:creationId xmlns:p14="http://schemas.microsoft.com/office/powerpoint/2010/main"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Technology</a:t>
            </a:r>
          </a:p>
        </p:txBody>
      </p:sp>
      <p:sp>
        <p:nvSpPr>
          <p:cNvPr id="27651" name="Rectangle 3"/>
          <p:cNvSpPr>
            <a:spLocks noGrp="1" noChangeArrowheads="1"/>
          </p:cNvSpPr>
          <p:nvPr>
            <p:ph type="body" idx="1"/>
          </p:nvPr>
        </p:nvSpPr>
        <p:spPr/>
        <p:txBody>
          <a:bodyPr/>
          <a:lstStyle/>
          <a:p>
            <a:pPr>
              <a:spcAft>
                <a:spcPts val="400"/>
              </a:spcAft>
            </a:pPr>
            <a:r>
              <a:rPr lang="en-US" dirty="0"/>
              <a:t>Science is exploration for the sake of knowing and for creating a body of knowledge</a:t>
            </a:r>
          </a:p>
          <a:p>
            <a:pPr>
              <a:spcAft>
                <a:spcPts val="400"/>
              </a:spcAft>
            </a:pPr>
            <a:r>
              <a:rPr lang="en-US" dirty="0"/>
              <a:t>Technology is the application of science, usually in the interests of improving human life</a:t>
            </a:r>
          </a:p>
          <a:p>
            <a:pPr lvl="1">
              <a:spcAft>
                <a:spcPts val="400"/>
              </a:spcAft>
            </a:pPr>
            <a:r>
              <a:rPr lang="en-US" i="1" u="sng" dirty="0"/>
              <a:t>product</a:t>
            </a:r>
            <a:r>
              <a:rPr lang="en-US" dirty="0"/>
              <a:t> technologies</a:t>
            </a:r>
          </a:p>
          <a:p>
            <a:pPr lvl="1">
              <a:spcAft>
                <a:spcPts val="400"/>
              </a:spcAft>
            </a:pPr>
            <a:r>
              <a:rPr lang="en-US" i="1" u="sng" dirty="0"/>
              <a:t>process</a:t>
            </a:r>
            <a:r>
              <a:rPr lang="en-US" dirty="0"/>
              <a:t> technologies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5</a:t>
            </a:fld>
            <a:endParaRPr lang="en-US"/>
          </a:p>
        </p:txBody>
      </p:sp>
      <p:pic>
        <p:nvPicPr>
          <p:cNvPr id="7" name="Picture 6"/>
          <p:cNvPicPr>
            <a:picLocks noChangeAspect="1"/>
          </p:cNvPicPr>
          <p:nvPr/>
        </p:nvPicPr>
        <p:blipFill>
          <a:blip r:embed="rId2"/>
          <a:stretch>
            <a:fillRect/>
          </a:stretch>
        </p:blipFill>
        <p:spPr>
          <a:xfrm>
            <a:off x="1699163" y="2355274"/>
            <a:ext cx="5507181" cy="3671454"/>
          </a:xfrm>
          <a:prstGeom prst="rect">
            <a:avLst/>
          </a:prstGeom>
        </p:spPr>
      </p:pic>
      <p:sp>
        <p:nvSpPr>
          <p:cNvPr id="8" name="TextBox 7"/>
          <p:cNvSpPr txBox="1"/>
          <p:nvPr/>
        </p:nvSpPr>
        <p:spPr>
          <a:xfrm>
            <a:off x="1699163" y="6068292"/>
            <a:ext cx="4451860" cy="200055"/>
          </a:xfrm>
          <a:prstGeom prst="rect">
            <a:avLst/>
          </a:prstGeom>
          <a:ln>
            <a:noFill/>
          </a:ln>
        </p:spPr>
        <p:txBody>
          <a:bodyPr wrap="none" rtlCol="0">
            <a:spAutoFit/>
          </a:bodyPr>
          <a:lstStyle/>
          <a:p>
            <a:r>
              <a:rPr lang="en-US" sz="700" dirty="0"/>
              <a:t>https://agisnurholis318.wordpress.com/2011/09/23/perkembangan-teknologi-telepon-seluler/</a:t>
            </a:r>
            <a:endParaRPr lang="en-US" sz="700" dirty="0" smtClean="0"/>
          </a:p>
        </p:txBody>
      </p:sp>
      <p:sp>
        <p:nvSpPr>
          <p:cNvPr id="9" name="Rectangle 2"/>
          <p:cNvSpPr>
            <a:spLocks noGrp="1" noChangeArrowheads="1"/>
          </p:cNvSpPr>
          <p:nvPr>
            <p:ph type="title"/>
          </p:nvPr>
        </p:nvSpPr>
        <p:spPr>
          <a:xfrm>
            <a:off x="365125" y="1336417"/>
            <a:ext cx="8326438" cy="641239"/>
          </a:xfrm>
        </p:spPr>
        <p:txBody>
          <a:bodyPr/>
          <a:lstStyle/>
          <a:p>
            <a:r>
              <a:rPr lang="en-US" dirty="0" smtClean="0"/>
              <a:t>Example of Product Technology</a:t>
            </a:r>
            <a:endParaRPr lang="en-US" dirty="0"/>
          </a:p>
        </p:txBody>
      </p:sp>
    </p:spTree>
    <p:extLst>
      <p:ext uri="{BB962C8B-B14F-4D97-AF65-F5344CB8AC3E}">
        <p14:creationId xmlns:p14="http://schemas.microsoft.com/office/powerpoint/2010/main" val="1136354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t>
            </a:r>
            <a:r>
              <a:rPr lang="en-US" dirty="0" smtClean="0"/>
              <a:t>Process Technology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6</a:t>
            </a:fld>
            <a:endParaRPr lang="en-US"/>
          </a:p>
        </p:txBody>
      </p:sp>
      <p:pic>
        <p:nvPicPr>
          <p:cNvPr id="6" name="Picture 5"/>
          <p:cNvPicPr>
            <a:picLocks noChangeAspect="1"/>
          </p:cNvPicPr>
          <p:nvPr/>
        </p:nvPicPr>
        <p:blipFill>
          <a:blip r:embed="rId2"/>
          <a:stretch>
            <a:fillRect/>
          </a:stretch>
        </p:blipFill>
        <p:spPr>
          <a:xfrm>
            <a:off x="365125" y="2375361"/>
            <a:ext cx="3884895" cy="2615829"/>
          </a:xfrm>
          <a:prstGeom prst="rect">
            <a:avLst/>
          </a:prstGeom>
        </p:spPr>
      </p:pic>
      <p:sp>
        <p:nvSpPr>
          <p:cNvPr id="7" name="TextBox 6"/>
          <p:cNvSpPr txBox="1"/>
          <p:nvPr/>
        </p:nvSpPr>
        <p:spPr>
          <a:xfrm>
            <a:off x="389908" y="4991190"/>
            <a:ext cx="3060453" cy="184666"/>
          </a:xfrm>
          <a:prstGeom prst="rect">
            <a:avLst/>
          </a:prstGeom>
          <a:ln>
            <a:noFill/>
          </a:ln>
        </p:spPr>
        <p:txBody>
          <a:bodyPr wrap="none" rtlCol="0">
            <a:spAutoFit/>
          </a:bodyPr>
          <a:lstStyle/>
          <a:p>
            <a:r>
              <a:rPr lang="en-US" sz="600" dirty="0"/>
              <a:t>http://wawanplaza.com/tag/sejarah-perkembangan-teknologi-komunikasi</a:t>
            </a:r>
            <a:endParaRPr lang="en-US" sz="600" dirty="0" smtClean="0"/>
          </a:p>
        </p:txBody>
      </p:sp>
      <p:pic>
        <p:nvPicPr>
          <p:cNvPr id="5122" name="Picture 2" descr="http://www.kanalteknologi.com/wp-content/uploads/2014/01/aplikasi-smart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943" y="3109232"/>
            <a:ext cx="4959802" cy="29758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64465" y="6250410"/>
            <a:ext cx="3501280" cy="184666"/>
          </a:xfrm>
          <a:prstGeom prst="rect">
            <a:avLst/>
          </a:prstGeom>
          <a:ln>
            <a:noFill/>
          </a:ln>
        </p:spPr>
        <p:txBody>
          <a:bodyPr wrap="none" rtlCol="0">
            <a:spAutoFit/>
          </a:bodyPr>
          <a:lstStyle/>
          <a:p>
            <a:r>
              <a:rPr lang="en-US" sz="600" dirty="0"/>
              <a:t>http://guntursigarlangit.blogspot.com/2014/04/perkembangan-teknologi-terkini.html</a:t>
            </a:r>
            <a:endParaRPr lang="en-US" sz="600" dirty="0" smtClean="0"/>
          </a:p>
        </p:txBody>
      </p:sp>
    </p:spTree>
    <p:extLst>
      <p:ext uri="{BB962C8B-B14F-4D97-AF65-F5344CB8AC3E}">
        <p14:creationId xmlns:p14="http://schemas.microsoft.com/office/powerpoint/2010/main" val="1445026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cycle starts over …</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7</a:t>
            </a:fld>
            <a:endParaRPr lang="en-US"/>
          </a:p>
        </p:txBody>
      </p:sp>
      <p:pic>
        <p:nvPicPr>
          <p:cNvPr id="4098" name="Picture 2" descr="https://tamararosyani.files.wordpress.com/2013/03/images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4" y="2661920"/>
            <a:ext cx="3351857" cy="25463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3708" y="5208293"/>
            <a:ext cx="2636837" cy="276999"/>
          </a:xfrm>
          <a:prstGeom prst="rect">
            <a:avLst/>
          </a:prstGeom>
          <a:ln>
            <a:noFill/>
          </a:ln>
        </p:spPr>
        <p:txBody>
          <a:bodyPr wrap="square" rtlCol="0">
            <a:spAutoFit/>
          </a:bodyPr>
          <a:lstStyle/>
          <a:p>
            <a:r>
              <a:rPr lang="en-US" sz="600" dirty="0"/>
              <a:t>https://wahyunn1243.wordpress.com/2014/08/13/perkembangan-atau-kemajuan-teknologi/</a:t>
            </a:r>
            <a:endParaRPr lang="en-US" sz="600" dirty="0" smtClean="0"/>
          </a:p>
        </p:txBody>
      </p:sp>
      <p:pic>
        <p:nvPicPr>
          <p:cNvPr id="4100" name="Picture 4" descr="Movirtu-Cloud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816162"/>
            <a:ext cx="51339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2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process technology: Just-In-Time Inventory</a:t>
            </a:r>
            <a:endParaRPr lang="en-US" dirty="0"/>
          </a:p>
        </p:txBody>
      </p:sp>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8</a:t>
            </a:fld>
            <a:endParaRPr lang="en-US"/>
          </a:p>
        </p:txBody>
      </p:sp>
      <p:pic>
        <p:nvPicPr>
          <p:cNvPr id="6" name="Picture 5"/>
          <p:cNvPicPr>
            <a:picLocks noChangeAspect="1"/>
          </p:cNvPicPr>
          <p:nvPr/>
        </p:nvPicPr>
        <p:blipFill>
          <a:blip r:embed="rId2"/>
          <a:stretch>
            <a:fillRect/>
          </a:stretch>
        </p:blipFill>
        <p:spPr>
          <a:xfrm>
            <a:off x="748683" y="2224046"/>
            <a:ext cx="7086600" cy="3981450"/>
          </a:xfrm>
          <a:prstGeom prst="rect">
            <a:avLst/>
          </a:prstGeom>
        </p:spPr>
      </p:pic>
      <p:sp>
        <p:nvSpPr>
          <p:cNvPr id="7" name="TextBox 6"/>
          <p:cNvSpPr txBox="1"/>
          <p:nvPr/>
        </p:nvSpPr>
        <p:spPr>
          <a:xfrm>
            <a:off x="3607844" y="6205496"/>
            <a:ext cx="4227439" cy="184666"/>
          </a:xfrm>
          <a:prstGeom prst="rect">
            <a:avLst/>
          </a:prstGeom>
          <a:ln>
            <a:noFill/>
          </a:ln>
        </p:spPr>
        <p:txBody>
          <a:bodyPr wrap="none" rtlCol="0">
            <a:spAutoFit/>
          </a:bodyPr>
          <a:lstStyle/>
          <a:p>
            <a:r>
              <a:rPr lang="en-US" sz="600" dirty="0"/>
              <a:t>http://www.toyota-global.com/company/vision_philosophy/toyota_production_system/just-in-time.html</a:t>
            </a:r>
            <a:endParaRPr lang="en-US" sz="600" dirty="0" smtClean="0"/>
          </a:p>
        </p:txBody>
      </p:sp>
    </p:spTree>
    <p:extLst>
      <p:ext uri="{BB962C8B-B14F-4D97-AF65-F5344CB8AC3E}">
        <p14:creationId xmlns:p14="http://schemas.microsoft.com/office/powerpoint/2010/main" val="4172403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08DBB4-688A-4C54-8C27-5ACDEE903FD9}" type="datetime1">
              <a:rPr lang="id-ID" smtClean="0"/>
              <a:pPr/>
              <a:t>06/02/2015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9</a:t>
            </a:fld>
            <a:endParaRPr lang="en-US"/>
          </a:p>
        </p:txBody>
      </p:sp>
      <p:pic>
        <p:nvPicPr>
          <p:cNvPr id="6" name="Picture 5"/>
          <p:cNvPicPr>
            <a:picLocks noChangeAspect="1"/>
          </p:cNvPicPr>
          <p:nvPr/>
        </p:nvPicPr>
        <p:blipFill>
          <a:blip r:embed="rId2"/>
          <a:stretch>
            <a:fillRect/>
          </a:stretch>
        </p:blipFill>
        <p:spPr>
          <a:xfrm>
            <a:off x="4248151" y="3236881"/>
            <a:ext cx="4505325" cy="2828925"/>
          </a:xfrm>
          <a:prstGeom prst="rect">
            <a:avLst/>
          </a:prstGeom>
        </p:spPr>
      </p:pic>
      <p:pic>
        <p:nvPicPr>
          <p:cNvPr id="7" name="Picture 6"/>
          <p:cNvPicPr>
            <a:picLocks noChangeAspect="1"/>
          </p:cNvPicPr>
          <p:nvPr/>
        </p:nvPicPr>
        <p:blipFill>
          <a:blip r:embed="rId3"/>
          <a:stretch>
            <a:fillRect/>
          </a:stretch>
        </p:blipFill>
        <p:spPr>
          <a:xfrm>
            <a:off x="303212" y="1481137"/>
            <a:ext cx="3438525" cy="3895725"/>
          </a:xfrm>
          <a:prstGeom prst="rect">
            <a:avLst/>
          </a:prstGeom>
        </p:spPr>
      </p:pic>
      <p:sp>
        <p:nvSpPr>
          <p:cNvPr id="8" name="TextBox 7"/>
          <p:cNvSpPr txBox="1"/>
          <p:nvPr/>
        </p:nvSpPr>
        <p:spPr>
          <a:xfrm>
            <a:off x="244839" y="5504402"/>
            <a:ext cx="1574470" cy="246221"/>
          </a:xfrm>
          <a:prstGeom prst="rect">
            <a:avLst/>
          </a:prstGeom>
          <a:ln>
            <a:noFill/>
          </a:ln>
        </p:spPr>
        <p:txBody>
          <a:bodyPr wrap="none" rtlCol="0">
            <a:spAutoFit/>
          </a:bodyPr>
          <a:lstStyle/>
          <a:p>
            <a:r>
              <a:rPr lang="en-US" sz="1000" dirty="0"/>
              <a:t>www.indonesia.travel</a:t>
            </a:r>
            <a:endParaRPr lang="en-US" sz="1000" dirty="0" smtClean="0"/>
          </a:p>
        </p:txBody>
      </p:sp>
      <p:sp>
        <p:nvSpPr>
          <p:cNvPr id="9" name="TextBox 8"/>
          <p:cNvSpPr txBox="1"/>
          <p:nvPr/>
        </p:nvSpPr>
        <p:spPr>
          <a:xfrm>
            <a:off x="4562905" y="6065806"/>
            <a:ext cx="4190571" cy="184666"/>
          </a:xfrm>
          <a:prstGeom prst="rect">
            <a:avLst/>
          </a:prstGeom>
          <a:ln>
            <a:noFill/>
          </a:ln>
        </p:spPr>
        <p:txBody>
          <a:bodyPr wrap="none" rtlCol="0">
            <a:spAutoFit/>
          </a:bodyPr>
          <a:lstStyle/>
          <a:p>
            <a:r>
              <a:rPr lang="en-US" sz="600" dirty="0"/>
              <a:t>http://inet.detik.com/read/2014/12/05/165837/2769045/398/teknologi-nano-bikin-baju-ini-anti-kotor</a:t>
            </a:r>
            <a:endParaRPr lang="en-US" sz="600" dirty="0" smtClean="0"/>
          </a:p>
        </p:txBody>
      </p:sp>
      <p:sp>
        <p:nvSpPr>
          <p:cNvPr id="10" name="Bent Arrow 9"/>
          <p:cNvSpPr/>
          <p:nvPr/>
        </p:nvSpPr>
        <p:spPr>
          <a:xfrm rot="5400000">
            <a:off x="4280699" y="1810754"/>
            <a:ext cx="1025095" cy="145849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9884331"/>
      </p:ext>
    </p:extLst>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TotalTime>
  <Words>1465</Words>
  <Application>Microsoft Office PowerPoint</Application>
  <PresentationFormat>On-screen Show (4:3)</PresentationFormat>
  <Paragraphs>250</Paragraphs>
  <Slides>30</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1" baseType="lpstr">
      <vt:lpstr>ＭＳ Ｐゴシック</vt:lpstr>
      <vt:lpstr>Arial</vt:lpstr>
      <vt:lpstr>Brush Script Std</vt:lpstr>
      <vt:lpstr>Calibri</vt:lpstr>
      <vt:lpstr>Lucida Grande</vt:lpstr>
      <vt:lpstr>Times New Roman</vt:lpstr>
      <vt:lpstr>Verdana</vt:lpstr>
      <vt:lpstr>Wingdings</vt:lpstr>
      <vt:lpstr>template_informatika_slide</vt:lpstr>
      <vt:lpstr>Acrobat Document</vt:lpstr>
      <vt:lpstr>MSDraw</vt:lpstr>
      <vt:lpstr>HUG1I2 Konsep Pengembangan Sains dan Teknologi Pertemuan 3: Technology Concept and Development</vt:lpstr>
      <vt:lpstr>What is Technology ? (Continued)</vt:lpstr>
      <vt:lpstr>The following next 4 pages taken from Barbara Parker, Introduction to Globalization &amp; Business, London, SAGE, 2005.</vt:lpstr>
      <vt:lpstr>Technology</vt:lpstr>
      <vt:lpstr>Example of Product Technology</vt:lpstr>
      <vt:lpstr>Example of Process Technology</vt:lpstr>
      <vt:lpstr>And the cycle starts over …</vt:lpstr>
      <vt:lpstr>Another example of process technology: Just-In-Time Inventory</vt:lpstr>
      <vt:lpstr>PowerPoint Presentation</vt:lpstr>
      <vt:lpstr>Technology Can Be</vt:lpstr>
      <vt:lpstr>Low tech</vt:lpstr>
      <vt:lpstr>Technological Breakthroughs in Products and Processes</vt:lpstr>
      <vt:lpstr>Technological Changes</vt:lpstr>
      <vt:lpstr>Five Historical Commonalities of Technological Development</vt:lpstr>
      <vt:lpstr>Classification of theories of technology</vt:lpstr>
      <vt:lpstr>Social theory: Descriptive approaches</vt:lpstr>
      <vt:lpstr>Social theory: Descriptive approaches</vt:lpstr>
      <vt:lpstr>Group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Fazmah Arif</cp:lastModifiedBy>
  <cp:revision>144</cp:revision>
  <dcterms:created xsi:type="dcterms:W3CDTF">2012-11-14T18:53:32Z</dcterms:created>
  <dcterms:modified xsi:type="dcterms:W3CDTF">2015-02-06T01:31:50Z</dcterms:modified>
</cp:coreProperties>
</file>