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311" r:id="rId4"/>
    <p:sldId id="308" r:id="rId5"/>
    <p:sldId id="321" r:id="rId6"/>
    <p:sldId id="322" r:id="rId7"/>
    <p:sldId id="323" r:id="rId8"/>
    <p:sldId id="324" r:id="rId9"/>
    <p:sldId id="326" r:id="rId10"/>
    <p:sldId id="325" r:id="rId11"/>
    <p:sldId id="327" r:id="rId12"/>
    <p:sldId id="312" r:id="rId13"/>
    <p:sldId id="313" r:id="rId14"/>
    <p:sldId id="314" r:id="rId15"/>
    <p:sldId id="315" r:id="rId16"/>
    <p:sldId id="317" r:id="rId17"/>
    <p:sldId id="320" r:id="rId18"/>
    <p:sldId id="318" r:id="rId19"/>
    <p:sldId id="319" r:id="rId20"/>
    <p:sldId id="328" r:id="rId21"/>
    <p:sldId id="25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16C05-B736-4822-A981-6793F2E24FE9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7961F-DBE8-490D-944A-F5D2AF691C61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CA75-726B-4CA5-9385-AD021F6FDA8A}" type="slidenum">
              <a:rPr lang="en-US"/>
              <a:pPr/>
              <a:t>13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B7467-759D-4D20-8D23-310434E50AD4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71208-B1FE-4056-BAB5-F53182476D2C}" type="slidenum">
              <a:rPr lang="en-US"/>
              <a:pPr/>
              <a:t>15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71208-B1FE-4056-BAB5-F53182476D2C}" type="slidenum">
              <a:rPr lang="en-US"/>
              <a:pPr/>
              <a:t>16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B21B2-49BD-4EC5-8F9F-034252280ED9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041B5D-43CC-490F-A4C2-B6BDB8D495A6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48B3-2639-4EDA-A810-3A751AF0857B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1270-DB6D-42E5-9F09-124C7E8D27B4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B766-A7A9-4053-85EF-7BA1FB4CBAE5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A651-5FA5-4C61-8681-A9B2742B37EE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34083-C761-49D0-B379-A4EDC7E28411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6EF-AEDE-4AAA-A468-C1D7F52F9BDB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Bagus Endar - ITB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92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err="1" smtClean="0"/>
              <a:t>leve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DBB4-688A-4C54-8C27-5ACDEE903FD9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Bagus Endar - ITB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48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3447F7-7843-48FA-ABBE-DF27284D76BA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4" r:id="rId8"/>
    <p:sldLayoutId id="2147483715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HUG1I2 Konsep Pengembangan Sains dan Teknologi</a:t>
            </a:r>
            <a:br>
              <a:rPr lang="id-ID" dirty="0" smtClean="0"/>
            </a:br>
            <a:r>
              <a:rPr lang="id-ID" dirty="0" smtClean="0"/>
              <a:t>Pertemuan 2: Sains dan Teknologi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dirty="0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A92BEF-DD11-4F8B-B52B-9171C5BEB439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Indonesia di masa depan (2030)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440493" cy="15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3140968"/>
            <a:ext cx="3600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7-th Largest economy in the world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592" y="4077072"/>
            <a:ext cx="432048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135 million members of consuming class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63688" y="5013176"/>
            <a:ext cx="4536504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113 million skilled workers needed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43808" y="5877272"/>
            <a:ext cx="446449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$1.8 trillion market opurtinity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733" y="1556792"/>
            <a:ext cx="414626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DE0F-0DBA-4B86-B046-A70BB762982F}" type="datetime1">
              <a:rPr lang="id-ID" smtClean="0"/>
              <a:pPr/>
              <a:t>27/01/2015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Let’s transform into a better person and reach our dream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DBB4-688A-4C54-8C27-5ACDEE903FD9}" type="datetime1">
              <a:rPr lang="id-ID" smtClean="0"/>
              <a:pPr/>
              <a:t>27/01/2015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2" y="2555685"/>
            <a:ext cx="2000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688" y="2555685"/>
            <a:ext cx="2286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086" y="2640703"/>
            <a:ext cx="2301914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2954" y="2650649"/>
            <a:ext cx="2781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21220" y="5631553"/>
            <a:ext cx="140908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Tingkat 2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7525" y="5631553"/>
            <a:ext cx="140908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Tingkat 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16318" y="5631553"/>
            <a:ext cx="1409084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Tingkat 3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282479" y="5631553"/>
            <a:ext cx="1409084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Tingkat 4</a:t>
            </a:r>
          </a:p>
          <a:p>
            <a:pPr algn="ctr"/>
            <a:r>
              <a:rPr lang="id-ID" dirty="0" smtClean="0"/>
              <a:t>(Sarjana)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9214"/>
                </a:solidFill>
                <a:latin typeface="VAG Rounded Light" pitchFamily="34" charset="0"/>
              </a:rPr>
              <a:t>Science seeks to understand the natural world.</a:t>
            </a:r>
            <a:endParaRPr lang="en-US" dirty="0">
              <a:solidFill>
                <a:schemeClr val="accent1"/>
              </a:solidFill>
              <a:latin typeface="VAG Rounded Light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14800"/>
            <a:ext cx="4800600" cy="1752600"/>
          </a:xfrm>
        </p:spPr>
        <p:txBody>
          <a:bodyPr>
            <a:normAutofit/>
          </a:bodyPr>
          <a:lstStyle/>
          <a:p>
            <a:pPr algn="l"/>
            <a:r>
              <a:rPr lang="en-US" i="1">
                <a:solidFill>
                  <a:schemeClr val="tx2"/>
                </a:solidFill>
                <a:latin typeface="VAG Rounded Light" pitchFamily="34" charset="0"/>
              </a:rPr>
              <a:t>National Science Education Standards</a:t>
            </a:r>
            <a:r>
              <a:rPr lang="en-US">
                <a:solidFill>
                  <a:schemeClr val="tx2"/>
                </a:solidFill>
                <a:latin typeface="VAG Rounded Light" pitchFamily="34" charset="0"/>
              </a:rPr>
              <a:t>, National Research Council, 1996.</a:t>
            </a:r>
          </a:p>
        </p:txBody>
      </p:sp>
      <p:pic>
        <p:nvPicPr>
          <p:cNvPr id="96260" name="Picture 4" descr="earthqu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495550" cy="240506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5F5-39BE-43C3-B770-12CA5770E032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1708" y="1333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8113"/>
                </a:solidFill>
              </a:rPr>
              <a:t>What is Technology?</a:t>
            </a:r>
            <a:endParaRPr lang="en-US" dirty="0"/>
          </a:p>
        </p:txBody>
      </p:sp>
      <p:sp>
        <p:nvSpPr>
          <p:cNvPr id="173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476500"/>
            <a:ext cx="7772400" cy="3543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It is the innovation, change, or modification of the natural environment in order to satisfy perceived human wants and needs. (</a:t>
            </a:r>
            <a:r>
              <a:rPr lang="en-US" i="1" dirty="0"/>
              <a:t>Standards for Technological Literacy</a:t>
            </a:r>
            <a:r>
              <a:rPr lang="en-US" dirty="0"/>
              <a:t>, ITEA, 2000)</a:t>
            </a:r>
          </a:p>
          <a:p>
            <a:pPr>
              <a:lnSpc>
                <a:spcPct val="80000"/>
              </a:lnSpc>
            </a:pPr>
            <a:r>
              <a:rPr lang="en-US" dirty="0"/>
              <a:t>The goal of technology is to make modifications in the world to meet human needs. (</a:t>
            </a:r>
            <a:r>
              <a:rPr lang="en-US" i="1" dirty="0"/>
              <a:t>National Science Education Standards</a:t>
            </a:r>
            <a:r>
              <a:rPr lang="en-US" dirty="0"/>
              <a:t>, NRC, 1996)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46BE-FF45-430B-A710-7855E323FA8E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 advTm="260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8436" y="120441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8113"/>
                </a:solidFill>
              </a:rPr>
              <a:t>What is Technology ? (Continued)</a:t>
            </a:r>
            <a:endParaRPr lang="en-US" dirty="0"/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347414"/>
            <a:ext cx="7772400" cy="36723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In the broadest sense, technology extends our abilities to change the world: to cut, shape, or put together materials; to move things from one place to another; to reach farther with our hands, voices, and senses. (</a:t>
            </a:r>
            <a:r>
              <a:rPr lang="en-US" sz="2800" i="1" dirty="0"/>
              <a:t>Benchmarks for Science Literacy</a:t>
            </a:r>
            <a:r>
              <a:rPr lang="en-US" sz="2800" dirty="0"/>
              <a:t>, AAAS, 1993)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Technology is the </a:t>
            </a:r>
            <a:r>
              <a:rPr lang="en-US" sz="2800" b="1" dirty="0"/>
              <a:t>process by which humans modify nature to meet their needs and wants</a:t>
            </a:r>
            <a:r>
              <a:rPr lang="en-US" sz="2800" dirty="0"/>
              <a:t>. (</a:t>
            </a:r>
            <a:r>
              <a:rPr lang="en-US" sz="2800" i="1" dirty="0"/>
              <a:t>Technically Speaking: Why All Americans Need to Know More About Technology</a:t>
            </a:r>
            <a:r>
              <a:rPr lang="en-US" sz="2800" dirty="0"/>
              <a:t>, NAE/NRC, 2002)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8371-FC37-4A8B-99E5-F29C3A6BB8DD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 advTm="260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889" y="1645920"/>
            <a:ext cx="4035247" cy="278414"/>
          </a:xfrm>
        </p:spPr>
        <p:txBody>
          <a:bodyPr/>
          <a:lstStyle/>
          <a:p>
            <a:r>
              <a:rPr lang="id-ID" sz="2400" dirty="0" smtClean="0">
                <a:latin typeface="Gill Sans MT" pitchFamily="34" charset="0"/>
              </a:rPr>
              <a:t>Sains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7"/>
          </p:nvPr>
        </p:nvSpPr>
        <p:spPr>
          <a:xfrm>
            <a:off x="4688815" y="1613393"/>
            <a:ext cx="4045126" cy="278414"/>
          </a:xfrm>
        </p:spPr>
        <p:txBody>
          <a:bodyPr/>
          <a:lstStyle/>
          <a:p>
            <a:r>
              <a:rPr lang="id-ID" sz="2000" dirty="0" smtClean="0">
                <a:latin typeface="Gill Sans MT" pitchFamily="34" charset="0"/>
              </a:rPr>
              <a:t>Technology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4"/>
          </p:nvPr>
        </p:nvSpPr>
        <p:spPr>
          <a:xfrm>
            <a:off x="357187" y="2129051"/>
            <a:ext cx="4044950" cy="26715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Deals with the natural world.</a:t>
            </a:r>
          </a:p>
          <a:p>
            <a:r>
              <a:rPr lang="en-US" dirty="0" smtClean="0">
                <a:latin typeface="Gill Sans MT" pitchFamily="34" charset="0"/>
              </a:rPr>
              <a:t>Is very concerned with </a:t>
            </a:r>
            <a:r>
              <a:rPr lang="en-US" b="1" u="sng" dirty="0" smtClean="0">
                <a:latin typeface="Gill Sans MT" pitchFamily="34" charset="0"/>
              </a:rPr>
              <a:t>what is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b="1" u="sng" dirty="0" smtClean="0">
                <a:latin typeface="Gill Sans MT" pitchFamily="34" charset="0"/>
              </a:rPr>
              <a:t>(exists)</a:t>
            </a:r>
            <a:r>
              <a:rPr lang="en-US" dirty="0" smtClean="0">
                <a:latin typeface="Gill Sans MT" pitchFamily="34" charset="0"/>
              </a:rPr>
              <a:t> in the natural world. (i.e.: Biology, Chemistry, Physics, Astronomy, Geology, etc.)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5"/>
          </p:nvPr>
        </p:nvSpPr>
        <p:spPr>
          <a:xfrm>
            <a:off x="4800600" y="2129051"/>
            <a:ext cx="4044950" cy="26715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Deals with how humans modify, change, alter, or control the natural world.</a:t>
            </a:r>
          </a:p>
          <a:p>
            <a:r>
              <a:rPr lang="en-US" dirty="0" smtClean="0">
                <a:latin typeface="Gill Sans MT" pitchFamily="34" charset="0"/>
              </a:rPr>
              <a:t>Is very concerned with </a:t>
            </a:r>
            <a:r>
              <a:rPr lang="en-US" b="1" u="sng" dirty="0" smtClean="0">
                <a:latin typeface="Gill Sans MT" pitchFamily="34" charset="0"/>
              </a:rPr>
              <a:t>what can or should be</a:t>
            </a:r>
            <a:r>
              <a:rPr lang="en-US" dirty="0" smtClean="0">
                <a:latin typeface="Gill Sans MT" pitchFamily="34" charset="0"/>
              </a:rPr>
              <a:t>  designed, made, or developed from  natural world materials and substances to satisfy human needs and wants 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4495800" y="1752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0600"/>
            <a:ext cx="1752600" cy="1295400"/>
          </a:xfrm>
          <a:prstGeom prst="rect">
            <a:avLst/>
          </a:prstGeom>
          <a:noFill/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00600"/>
            <a:ext cx="1905000" cy="1295400"/>
          </a:xfrm>
          <a:prstGeom prst="rect">
            <a:avLst/>
          </a:prstGeom>
          <a:noFill/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800600"/>
            <a:ext cx="1676400" cy="1295400"/>
          </a:xfrm>
          <a:prstGeom prst="rect">
            <a:avLst/>
          </a:prstGeom>
          <a:noFill/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800600"/>
            <a:ext cx="1752600" cy="12954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defRPr/>
            </a:pPr>
            <a:fld id="{DCC1F348-5114-45DF-85C4-4790E345E54C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E5D3C417-35D1-DE4B-9003-F2E94344F5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889" y="1645920"/>
            <a:ext cx="4035247" cy="278414"/>
          </a:xfrm>
        </p:spPr>
        <p:txBody>
          <a:bodyPr/>
          <a:lstStyle/>
          <a:p>
            <a:r>
              <a:rPr lang="id-ID" sz="2400" dirty="0" smtClean="0">
                <a:latin typeface="Gill Sans MT" pitchFamily="34" charset="0"/>
              </a:rPr>
              <a:t>Sains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7"/>
          </p:nvPr>
        </p:nvSpPr>
        <p:spPr>
          <a:xfrm>
            <a:off x="4688815" y="1613393"/>
            <a:ext cx="4045126" cy="278414"/>
          </a:xfrm>
        </p:spPr>
        <p:txBody>
          <a:bodyPr/>
          <a:lstStyle/>
          <a:p>
            <a:r>
              <a:rPr lang="id-ID" sz="2000" dirty="0" smtClean="0">
                <a:latin typeface="Gill Sans MT" pitchFamily="34" charset="0"/>
              </a:rPr>
              <a:t>Technology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4"/>
          </p:nvPr>
        </p:nvSpPr>
        <p:spPr>
          <a:xfrm>
            <a:off x="357187" y="2129051"/>
            <a:ext cx="4044950" cy="26715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itchFamily="34" charset="0"/>
              </a:rPr>
              <a:t>Is concerned with </a:t>
            </a:r>
            <a:r>
              <a:rPr lang="en-US" u="sng" dirty="0" smtClean="0">
                <a:latin typeface="Gill Sans MT" pitchFamily="34" charset="0"/>
              </a:rPr>
              <a:t>processes</a:t>
            </a:r>
            <a:r>
              <a:rPr lang="en-US" dirty="0" smtClean="0">
                <a:latin typeface="Gill Sans MT" pitchFamily="34" charset="0"/>
              </a:rPr>
              <a:t> that seek out the meaning of the natural world by </a:t>
            </a:r>
            <a:r>
              <a:rPr lang="en-US" b="1" u="sng" dirty="0" smtClean="0">
                <a:latin typeface="Gill Sans MT" pitchFamily="34" charset="0"/>
              </a:rPr>
              <a:t>“inquiry”,</a:t>
            </a:r>
            <a:r>
              <a:rPr lang="en-US" dirty="0" smtClean="0">
                <a:latin typeface="Gill Sans MT" pitchFamily="34" charset="0"/>
              </a:rPr>
              <a:t> “</a:t>
            </a:r>
            <a:r>
              <a:rPr lang="en-US" b="1" u="sng" dirty="0" smtClean="0">
                <a:latin typeface="Gill Sans MT" pitchFamily="34" charset="0"/>
              </a:rPr>
              <a:t>discovering what is”, “exploring”, and using</a:t>
            </a: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b="1" u="sng" dirty="0" smtClean="0">
                <a:latin typeface="Gill Sans MT" pitchFamily="34" charset="0"/>
              </a:rPr>
              <a:t>“the Scientific Method”.</a:t>
            </a:r>
            <a:r>
              <a:rPr lang="en-US" dirty="0" smtClean="0">
                <a:latin typeface="Gill Sans MT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5"/>
          </p:nvPr>
        </p:nvSpPr>
        <p:spPr>
          <a:xfrm>
            <a:off x="4800600" y="2129051"/>
            <a:ext cx="4044950" cy="267154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Gill Sans MT" pitchFamily="34" charset="0"/>
              </a:rPr>
              <a:t>Is concerned with such </a:t>
            </a:r>
            <a:r>
              <a:rPr lang="en-US" u="sng" dirty="0" smtClean="0">
                <a:latin typeface="Gill Sans MT" pitchFamily="34" charset="0"/>
              </a:rPr>
              <a:t>processes</a:t>
            </a:r>
            <a:r>
              <a:rPr lang="en-US" dirty="0" smtClean="0">
                <a:latin typeface="Gill Sans MT" pitchFamily="34" charset="0"/>
              </a:rPr>
              <a:t> that we use to alter/change the natural world such as  </a:t>
            </a:r>
            <a:r>
              <a:rPr lang="en-US" b="1" u="sng" dirty="0" smtClean="0">
                <a:latin typeface="Gill Sans MT" pitchFamily="34" charset="0"/>
              </a:rPr>
              <a:t>“Invention”, Innovation”, Practical Problem Solving, and Design.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4495800" y="1752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89" y="4869407"/>
            <a:ext cx="2190345" cy="122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272" y="4624388"/>
            <a:ext cx="1298797" cy="162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096087"/>
            <a:ext cx="1889406" cy="99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8221" y="4981575"/>
            <a:ext cx="228563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defRPr/>
            </a:pPr>
            <a:fld id="{E52885BA-2A0B-423D-95D4-E27223FEDB78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E5D3C417-35D1-DE4B-9003-F2E94344F58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</p:nvPr>
        </p:nvGraphicFramePr>
        <p:xfrm>
          <a:off x="365125" y="2009775"/>
          <a:ext cx="832643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36"/>
                <a:gridCol w="2811439"/>
                <a:gridCol w="32051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u="none" noProof="0" dirty="0" err="1" smtClean="0"/>
                        <a:t>Aspek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noProof="0" dirty="0" err="1" smtClean="0"/>
                        <a:t>Sains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noProof="0" dirty="0" err="1" smtClean="0"/>
                        <a:t>Teknologi</a:t>
                      </a:r>
                      <a:endParaRPr lang="en-US" sz="1600" u="none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noProof="0" smtClean="0"/>
                        <a:t>Objek pengamatan</a:t>
                      </a:r>
                      <a:endParaRPr lang="en-US" sz="1600" u="non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noProof="0" smtClean="0"/>
                        <a:t>Nature</a:t>
                      </a:r>
                      <a:r>
                        <a:rPr lang="en-US" sz="1600" u="none" baseline="0" noProof="0" smtClean="0"/>
                        <a:t> (alam)</a:t>
                      </a:r>
                      <a:endParaRPr lang="en-US" sz="1600" u="non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noProof="0" dirty="0" err="1" smtClean="0"/>
                        <a:t>Kebutuhan</a:t>
                      </a:r>
                      <a:r>
                        <a:rPr lang="en-US" sz="1600" u="none" noProof="0" dirty="0" smtClean="0"/>
                        <a:t> </a:t>
                      </a:r>
                      <a:r>
                        <a:rPr lang="en-US" sz="1600" u="none" noProof="0" dirty="0" err="1" smtClean="0"/>
                        <a:t>manusia</a:t>
                      </a:r>
                      <a:endParaRPr lang="en-US" sz="1600" u="none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u="none" noProof="0" smtClean="0"/>
                        <a:t>Faktor Pendorong</a:t>
                      </a:r>
                      <a:endParaRPr lang="en-US" sz="1600" u="non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noProof="0" dirty="0" smtClean="0"/>
                        <a:t>Curiosity (rasa </a:t>
                      </a:r>
                      <a:r>
                        <a:rPr lang="en-US" sz="1600" u="none" noProof="0" dirty="0" err="1" smtClean="0"/>
                        <a:t>ingin</a:t>
                      </a:r>
                      <a:r>
                        <a:rPr lang="en-US" sz="1600" u="none" noProof="0" dirty="0" smtClean="0"/>
                        <a:t> </a:t>
                      </a:r>
                      <a:r>
                        <a:rPr lang="en-US" sz="1600" u="none" noProof="0" dirty="0" err="1" smtClean="0"/>
                        <a:t>tahu</a:t>
                      </a:r>
                      <a:r>
                        <a:rPr lang="en-US" sz="1600" u="none" noProof="0" dirty="0" smtClean="0"/>
                        <a:t>)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baseline="0" noProof="0" dirty="0" smtClean="0"/>
                        <a:t>Better and comfortable life (</a:t>
                      </a:r>
                      <a:r>
                        <a:rPr lang="en-US" sz="1600" u="none" baseline="0" noProof="0" dirty="0" err="1" smtClean="0"/>
                        <a:t>hidup</a:t>
                      </a:r>
                      <a:r>
                        <a:rPr lang="en-US" sz="1600" u="none" baseline="0" noProof="0" dirty="0" smtClean="0"/>
                        <a:t> </a:t>
                      </a:r>
                      <a:r>
                        <a:rPr lang="en-US" sz="1600" u="none" baseline="0" noProof="0" dirty="0" err="1" smtClean="0"/>
                        <a:t>lebih</a:t>
                      </a:r>
                      <a:r>
                        <a:rPr lang="en-US" sz="1600" u="none" baseline="0" noProof="0" dirty="0" smtClean="0"/>
                        <a:t> </a:t>
                      </a:r>
                      <a:r>
                        <a:rPr lang="en-US" sz="1600" u="none" baseline="0" noProof="0" dirty="0" err="1" smtClean="0"/>
                        <a:t>baik</a:t>
                      </a:r>
                      <a:r>
                        <a:rPr lang="en-US" sz="1600" u="none" baseline="0" noProof="0" dirty="0" smtClean="0"/>
                        <a:t> </a:t>
                      </a:r>
                      <a:r>
                        <a:rPr lang="en-US" sz="1600" u="none" baseline="0" noProof="0" dirty="0" err="1" smtClean="0"/>
                        <a:t>dan</a:t>
                      </a:r>
                      <a:r>
                        <a:rPr lang="en-US" sz="1600" u="none" baseline="0" noProof="0" dirty="0" smtClean="0"/>
                        <a:t> </a:t>
                      </a:r>
                      <a:r>
                        <a:rPr lang="en-US" sz="1600" u="none" baseline="0" noProof="0" dirty="0" err="1" smtClean="0"/>
                        <a:t>nyaman</a:t>
                      </a:r>
                      <a:r>
                        <a:rPr lang="en-US" sz="1600" u="none" baseline="0" noProof="0" dirty="0" smtClean="0"/>
                        <a:t>)</a:t>
                      </a:r>
                      <a:endParaRPr lang="en-US" sz="1600" u="none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u="none" noProof="0" dirty="0" smtClean="0"/>
                        <a:t>Fokus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u="none" dirty="0" smtClean="0">
                          <a:latin typeface="Gill Sans MT" pitchFamily="34" charset="0"/>
                        </a:rPr>
                        <a:t>Process that </a:t>
                      </a:r>
                      <a:r>
                        <a:rPr lang="en-US" sz="1600" u="none" dirty="0" smtClean="0">
                          <a:latin typeface="Gill Sans MT" pitchFamily="34" charset="0"/>
                        </a:rPr>
                        <a:t>seek out the meaning of the natural world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Gill Sans MT" pitchFamily="34" charset="0"/>
                        </a:rPr>
                        <a:t>processes that we use to alter/change the natural world</a:t>
                      </a:r>
                      <a:endParaRPr lang="en-US" sz="1600" u="none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u="none" noProof="0" dirty="0" smtClean="0"/>
                        <a:t>Technique/process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dirty="0" smtClean="0">
                          <a:latin typeface="Gill Sans MT" pitchFamily="34" charset="0"/>
                        </a:rPr>
                        <a:t>“inquiry”, “discovering what is”, “exploring”, and using “the Scientific Method”. </a:t>
                      </a:r>
                      <a:endParaRPr lang="en-US" sz="1600" b="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n-US" sz="1600" b="0" u="none" dirty="0" smtClean="0">
                          <a:latin typeface="Gill Sans MT" pitchFamily="34" charset="0"/>
                        </a:rPr>
                        <a:t>“Invention”, Innovation”, Practical Problem Solving, and Design</a:t>
                      </a:r>
                      <a:endParaRPr lang="en-US" sz="1600" b="0" u="none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u="none" noProof="0" dirty="0" smtClean="0"/>
                        <a:t>Output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u="none" noProof="0" dirty="0" smtClean="0"/>
                        <a:t>New knowledge</a:t>
                      </a:r>
                      <a:endParaRPr lang="en-US" sz="1600" u="non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u="none" noProof="0" dirty="0" smtClean="0"/>
                        <a:t>New method for engineering</a:t>
                      </a:r>
                      <a:endParaRPr lang="en-US" sz="1600" u="none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D3C417-35D1-DE4B-9003-F2E94344F58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B8BF2CF-C81A-4016-9BC6-82B325372DA2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42197"/>
            <a:ext cx="8224838" cy="273978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9214"/>
                </a:solidFill>
              </a:rPr>
              <a:t>While technology and science have a common denominator being the natural world, they are similar yet very different</a:t>
            </a:r>
            <a:r>
              <a:rPr lang="en-US" sz="3600" dirty="0" smtClean="0">
                <a:solidFill>
                  <a:srgbClr val="FF9214"/>
                </a:solidFill>
              </a:rPr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62500"/>
            <a:ext cx="6400800" cy="1215219"/>
          </a:xfrm>
        </p:spPr>
        <p:txBody>
          <a:bodyPr/>
          <a:lstStyle/>
          <a:p>
            <a:r>
              <a:rPr lang="en-US" dirty="0">
                <a:solidFill>
                  <a:srgbClr val="FF1F28"/>
                </a:solidFill>
              </a:rPr>
              <a:t>Technology is not any more “applied science” than science is “applied technology”.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26B-2E35-44D0-9ED1-172C59ADBAA7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William E. Dugger, Jr. “</a:t>
            </a:r>
            <a:r>
              <a:rPr lang="en-US" dirty="0" smtClean="0"/>
              <a:t>The Perspective of Technology</a:t>
            </a:r>
            <a:r>
              <a:rPr lang="id-ID" dirty="0" smtClean="0"/>
              <a:t> </a:t>
            </a:r>
            <a:r>
              <a:rPr lang="en-US" dirty="0" smtClean="0"/>
              <a:t>Education</a:t>
            </a:r>
            <a:r>
              <a:rPr lang="id-ID" dirty="0" smtClean="0"/>
              <a:t>”, </a:t>
            </a:r>
            <a:r>
              <a:rPr lang="en-US" dirty="0" smtClean="0"/>
              <a:t>The Second International Symposium on Educational Cooperation for Industrial Technology Education</a:t>
            </a:r>
            <a:r>
              <a:rPr lang="id-ID" dirty="0" smtClean="0"/>
              <a:t>, Kariya City, Japan</a:t>
            </a:r>
          </a:p>
          <a:p>
            <a:r>
              <a:rPr lang="en-US" dirty="0" err="1" smtClean="0"/>
              <a:t>Satryo</a:t>
            </a:r>
            <a:r>
              <a:rPr lang="en-US" dirty="0" smtClean="0"/>
              <a:t> </a:t>
            </a:r>
            <a:r>
              <a:rPr lang="en-US" dirty="0" err="1" smtClean="0"/>
              <a:t>Soemantri</a:t>
            </a:r>
            <a:r>
              <a:rPr lang="en-US" dirty="0" smtClean="0"/>
              <a:t> </a:t>
            </a:r>
            <a:r>
              <a:rPr lang="en-US" dirty="0" err="1" smtClean="0"/>
              <a:t>Brodjonegoro</a:t>
            </a:r>
            <a:r>
              <a:rPr lang="id-ID" dirty="0" smtClean="0"/>
              <a:t>, </a:t>
            </a:r>
            <a:r>
              <a:rPr lang="en-US" dirty="0" smtClean="0"/>
              <a:t>Indonesia </a:t>
            </a:r>
            <a:r>
              <a:rPr lang="en-US" dirty="0" err="1" smtClean="0"/>
              <a:t>Inovatif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AF8BB2-90D6-4632-B528-99C8CD9D7599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Pustaka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VAG Rounded Light" pitchFamily="34" charset="0"/>
              </a:rPr>
              <a:t>Write an essay about:</a:t>
            </a:r>
          </a:p>
          <a:p>
            <a:pPr lvl="1"/>
            <a:r>
              <a:rPr lang="en-US" dirty="0" smtClean="0">
                <a:latin typeface="VAG Rounded Light" pitchFamily="34" charset="0"/>
              </a:rPr>
              <a:t>What is Science?</a:t>
            </a:r>
          </a:p>
          <a:p>
            <a:pPr lvl="1"/>
            <a:r>
              <a:rPr lang="en-US" dirty="0" smtClean="0">
                <a:latin typeface="VAG Rounded Light" pitchFamily="34" charset="0"/>
              </a:rPr>
              <a:t>What is Technology?</a:t>
            </a:r>
          </a:p>
          <a:p>
            <a:pPr lvl="1"/>
            <a:r>
              <a:rPr lang="en-US" dirty="0" smtClean="0">
                <a:latin typeface="VAG Rounded Light" pitchFamily="34" charset="0"/>
              </a:rPr>
              <a:t>How Science and Technology related each-other?</a:t>
            </a:r>
          </a:p>
          <a:p>
            <a:r>
              <a:rPr lang="en-US" dirty="0" smtClean="0"/>
              <a:t>Essay write manually (don’t use computer) in paper (A4), write down references uses in the essay</a:t>
            </a:r>
          </a:p>
          <a:p>
            <a:r>
              <a:rPr lang="id-ID" dirty="0" smtClean="0"/>
              <a:t>What’s your answer??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31C4473-FDD1-4947-9F32-E47870B4306D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Resume First Task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2207608"/>
          </a:xfrm>
        </p:spPr>
        <p:txBody>
          <a:bodyPr/>
          <a:lstStyle/>
          <a:p>
            <a:r>
              <a:rPr lang="id-ID" dirty="0" smtClean="0"/>
              <a:t>Anda mengenal apa itu layangan? Pernahkah anda bermain layangan?</a:t>
            </a:r>
          </a:p>
          <a:p>
            <a:pPr lvl="1"/>
            <a:r>
              <a:rPr lang="id-ID" dirty="0" smtClean="0"/>
              <a:t>Tugas anda: merancang dan merealisasikan sebuah layangan selain bentuk standar untuk dapat anda terbangkan dalam waktu yang sangat singkat dengan kondisi angin yang sangat minim.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93A048B3-2639-4EDA-A810-3A751AF0857B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Prepare for Outdoor Activity (optional)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388" y="4217158"/>
            <a:ext cx="1091397" cy="12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A911B25E-DF79-4EE8-9E81-10AACEB16703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414892"/>
          </a:xfrm>
        </p:spPr>
        <p:txBody>
          <a:bodyPr/>
          <a:lstStyle/>
          <a:p>
            <a:r>
              <a:rPr lang="id-ID" dirty="0" smtClean="0"/>
              <a:t>Sains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414892"/>
          </a:xfrm>
        </p:spPr>
        <p:txBody>
          <a:bodyPr/>
          <a:lstStyle/>
          <a:p>
            <a:r>
              <a:rPr lang="id-ID" dirty="0" smtClean="0"/>
              <a:t>Techology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357187" y="2060812"/>
            <a:ext cx="4044950" cy="3951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5"/>
          </p:nvPr>
        </p:nvSpPr>
        <p:spPr>
          <a:xfrm>
            <a:off x="4703762" y="2060812"/>
            <a:ext cx="4044950" cy="3951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defRPr/>
            </a:pPr>
            <a:fld id="{F5E23DCE-5EC1-4F93-BC39-9EB432DA7466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6858000" cy="838200"/>
          </a:xfrm>
        </p:spPr>
        <p:txBody>
          <a:bodyPr/>
          <a:lstStyle/>
          <a:p>
            <a:pPr algn="l"/>
            <a:r>
              <a:rPr lang="en-US" dirty="0">
                <a:latin typeface="VAG Rounded Light" pitchFamily="34" charset="0"/>
              </a:rPr>
              <a:t>What is Science?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sz="4400" b="1">
                <a:solidFill>
                  <a:srgbClr val="FF9214"/>
                </a:solidFill>
                <a:latin typeface="VAG Rounded Light" pitchFamily="34" charset="0"/>
              </a:rPr>
              <a:t>What is Technology?</a:t>
            </a:r>
            <a:r>
              <a:rPr lang="en-US" sz="4400">
                <a:solidFill>
                  <a:srgbClr val="FF9214"/>
                </a:solidFill>
              </a:rPr>
              <a:t> </a:t>
            </a:r>
          </a:p>
        </p:txBody>
      </p:sp>
      <p:pic>
        <p:nvPicPr>
          <p:cNvPr id="95236" name="Picture 4" descr="volcanopho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2014538" cy="2133600"/>
          </a:xfrm>
          <a:prstGeom prst="rect">
            <a:avLst/>
          </a:prstGeom>
          <a:noFill/>
        </p:spPr>
      </p:pic>
      <p:pic>
        <p:nvPicPr>
          <p:cNvPr id="95237" name="Picture 5" descr="hurricane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1905000" cy="1905000"/>
          </a:xfrm>
          <a:prstGeom prst="rect">
            <a:avLst/>
          </a:prstGeom>
          <a:noFill/>
        </p:spPr>
      </p:pic>
      <p:pic>
        <p:nvPicPr>
          <p:cNvPr id="95238" name="Picture 6" descr="15600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34000"/>
            <a:ext cx="1828800" cy="1239838"/>
          </a:xfrm>
          <a:prstGeom prst="rect">
            <a:avLst/>
          </a:prstGeom>
          <a:noFill/>
        </p:spPr>
      </p:pic>
      <p:pic>
        <p:nvPicPr>
          <p:cNvPr id="95239" name="Picture 7" descr="020600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133600"/>
            <a:ext cx="1905000" cy="1270000"/>
          </a:xfrm>
          <a:prstGeom prst="rect">
            <a:avLst/>
          </a:prstGeom>
          <a:noFill/>
        </p:spPr>
      </p:pic>
      <p:pic>
        <p:nvPicPr>
          <p:cNvPr id="95240" name="Picture 8" descr="HUBBLE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191000"/>
            <a:ext cx="1905000" cy="1428750"/>
          </a:xfrm>
          <a:prstGeom prst="rect">
            <a:avLst/>
          </a:prstGeom>
          <a:noFill/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2057400" cy="1593850"/>
          </a:xfrm>
          <a:prstGeom prst="rect">
            <a:avLst/>
          </a:prstGeom>
          <a:noFill/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28600"/>
            <a:ext cx="2057400" cy="1981200"/>
          </a:xfrm>
          <a:prstGeom prst="rect">
            <a:avLst/>
          </a:prstGeom>
          <a:noFill/>
        </p:spPr>
      </p:pic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81000"/>
            <a:ext cx="2971800" cy="1450975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6101-5E32-4076-8F52-FAD1C0E63F07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 advTm="83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United States as well as in other countries, there is confusion about the term “technology.”</a:t>
            </a:r>
            <a:endParaRPr lang="id-ID" dirty="0" smtClean="0"/>
          </a:p>
          <a:p>
            <a:r>
              <a:rPr lang="en-US" dirty="0" smtClean="0"/>
              <a:t>In 2001 and 2004, The International Technology Education Association (ITEA) conducted polls which were done by the Gallup Organization on how Americans think about technology.</a:t>
            </a:r>
            <a:endParaRPr lang="id-ID" dirty="0" smtClean="0"/>
          </a:p>
          <a:p>
            <a:r>
              <a:rPr lang="en-US" dirty="0" smtClean="0"/>
              <a:t>In both polls, a majority of Americans (62% in 2004 and 59% in 2001) responded that science and technology are basically one and the same thing.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2BCBAD-0ED1-4F90-BE0B-4917619B9D42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fact [1]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asked how important</a:t>
            </a:r>
            <a:r>
              <a:rPr lang="id-ID" dirty="0" smtClean="0"/>
              <a:t> </a:t>
            </a:r>
            <a:r>
              <a:rPr lang="en-US" dirty="0" smtClean="0"/>
              <a:t>it is for high school students to understand the relationship between science and technology, 98% of the Americans stated that they thought that this was “very or somewhat important”.</a:t>
            </a:r>
            <a:endParaRPr lang="id-ID" dirty="0" smtClean="0"/>
          </a:p>
          <a:p>
            <a:r>
              <a:rPr lang="en-US" dirty="0" smtClean="0"/>
              <a:t>Most Americans (68% in 2004 &amp; 67% in 2001) view technology very narrowly as being computers, electronics, and the internet.</a:t>
            </a:r>
            <a:endParaRPr lang="id-ID" dirty="0" smtClean="0"/>
          </a:p>
          <a:p>
            <a:r>
              <a:rPr lang="en-US" dirty="0" smtClean="0"/>
              <a:t> There was near total  consensus (98% in 2004 &amp; 97% in 2001) in the public sampled that schools should include the study of technology in the curriculum.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E35A08-0599-4BA4-A4FD-C72979F3A21E}" type="datetime1">
              <a:rPr lang="id-ID" smtClean="0"/>
              <a:pPr/>
              <a:t>27/01/2015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fact [2]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Why it’s important for us to know the answer for : What’s science, What’s Technology and What’s relation between science and technology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421874"/>
            <a:ext cx="6400800" cy="1216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b="1" dirty="0" smtClean="0"/>
              <a:t>Science vs Technology ?</a:t>
            </a:r>
          </a:p>
          <a:p>
            <a:pPr>
              <a:spcBef>
                <a:spcPts val="600"/>
              </a:spcBef>
            </a:pPr>
            <a:r>
              <a:rPr lang="id-ID" b="1" dirty="0" smtClean="0"/>
              <a:t>Science ~ Technology ?</a:t>
            </a:r>
          </a:p>
          <a:p>
            <a:pPr>
              <a:spcBef>
                <a:spcPts val="600"/>
              </a:spcBef>
            </a:pPr>
            <a:r>
              <a:rPr lang="id-ID" b="1" dirty="0" smtClean="0"/>
              <a:t>Science better than technology 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A4B0E-966E-4CCE-99A8-F5A99FE331DB}" type="datetime1">
              <a:rPr lang="id-ID" smtClean="0"/>
              <a:pPr>
                <a:defRPr/>
              </a:pPr>
              <a:t>27/01/2015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7322651" cy="2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Mewujudkan Indonesia yang adil, makmur dan sejahtera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79512" y="3284984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Negara Kepulauan Terbesar di Dunia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365104"/>
            <a:ext cx="251845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Negara Dengan Jumlah Penduduk Ke-4 Terbesar di Dunia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1504" y="5589240"/>
            <a:ext cx="2626480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Negara Dengan Pertumbuhan Ekonomi Yang Menjanjikan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4008" y="5589240"/>
            <a:ext cx="2880320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Negara Dengan Pertumbuhan Ekonomi Yang Pesat GDP No 15 di Dunia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6136" y="4509120"/>
            <a:ext cx="2160240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Negara Dengan Jumlah Militer ke 17 di Dunia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0232" y="3284984"/>
            <a:ext cx="2160240" cy="93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Negara Dengan Kekayaan Alam Yang Melimpah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1872-5380-45EA-9F7C-C563E8E23C8E}" type="datetime1">
              <a:rPr lang="id-ID" smtClean="0"/>
              <a:pPr/>
              <a:t>27/01/2015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2426963"/>
            <a:ext cx="6192688" cy="288032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835696" y="2714995"/>
            <a:ext cx="5544616" cy="2232248"/>
            <a:chOff x="228600" y="3322638"/>
            <a:chExt cx="8763001" cy="3087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581400" y="5691188"/>
              <a:ext cx="195263" cy="6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92" y="48"/>
                </a:cxn>
                <a:cxn ang="0">
                  <a:pos x="192" y="0"/>
                </a:cxn>
                <a:cxn ang="0">
                  <a:pos x="0" y="0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79625" y="4699000"/>
              <a:ext cx="322263" cy="3048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0"/>
                </a:cxn>
                <a:cxn ang="0">
                  <a:pos x="240" y="192"/>
                </a:cxn>
                <a:cxn ang="0">
                  <a:pos x="240" y="240"/>
                </a:cxn>
                <a:cxn ang="0">
                  <a:pos x="144" y="24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240" h="240">
                  <a:moveTo>
                    <a:pt x="48" y="0"/>
                  </a:moveTo>
                  <a:lnTo>
                    <a:pt x="144" y="0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6000" y="3911600"/>
              <a:ext cx="706438" cy="666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384"/>
                </a:cxn>
                <a:cxn ang="0">
                  <a:pos x="528" y="528"/>
                </a:cxn>
                <a:cxn ang="0">
                  <a:pos x="240" y="528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528" h="528">
                  <a:moveTo>
                    <a:pt x="0" y="0"/>
                  </a:moveTo>
                  <a:lnTo>
                    <a:pt x="528" y="384"/>
                  </a:lnTo>
                  <a:lnTo>
                    <a:pt x="528" y="528"/>
                  </a:lnTo>
                  <a:lnTo>
                    <a:pt x="240" y="528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246188" y="4578350"/>
              <a:ext cx="608013" cy="24288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453" y="48"/>
                </a:cxn>
                <a:cxn ang="0">
                  <a:pos x="453" y="192"/>
                </a:cxn>
                <a:cxn ang="0">
                  <a:pos x="117" y="192"/>
                </a:cxn>
                <a:cxn ang="0">
                  <a:pos x="0" y="72"/>
                </a:cxn>
                <a:cxn ang="0">
                  <a:pos x="21" y="48"/>
                </a:cxn>
                <a:cxn ang="0">
                  <a:pos x="69" y="0"/>
                </a:cxn>
                <a:cxn ang="0">
                  <a:pos x="357" y="0"/>
                </a:cxn>
              </a:cxnLst>
              <a:rect l="0" t="0" r="r" b="b"/>
              <a:pathLst>
                <a:path w="453" h="192">
                  <a:moveTo>
                    <a:pt x="357" y="0"/>
                  </a:moveTo>
                  <a:lnTo>
                    <a:pt x="453" y="48"/>
                  </a:lnTo>
                  <a:lnTo>
                    <a:pt x="453" y="192"/>
                  </a:lnTo>
                  <a:lnTo>
                    <a:pt x="117" y="192"/>
                  </a:lnTo>
                  <a:lnTo>
                    <a:pt x="0" y="72"/>
                  </a:lnTo>
                  <a:lnTo>
                    <a:pt x="21" y="48"/>
                  </a:lnTo>
                  <a:lnTo>
                    <a:pt x="69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03350" y="4821238"/>
              <a:ext cx="771525" cy="423863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32" y="0"/>
                </a:cxn>
                <a:cxn ang="0">
                  <a:pos x="576" y="144"/>
                </a:cxn>
                <a:cxn ang="0">
                  <a:pos x="576" y="288"/>
                </a:cxn>
                <a:cxn ang="0">
                  <a:pos x="480" y="240"/>
                </a:cxn>
                <a:cxn ang="0">
                  <a:pos x="288" y="336"/>
                </a:cxn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576" h="336">
                  <a:moveTo>
                    <a:pt x="336" y="0"/>
                  </a:moveTo>
                  <a:lnTo>
                    <a:pt x="432" y="0"/>
                  </a:lnTo>
                  <a:lnTo>
                    <a:pt x="576" y="144"/>
                  </a:lnTo>
                  <a:lnTo>
                    <a:pt x="576" y="288"/>
                  </a:lnTo>
                  <a:lnTo>
                    <a:pt x="480" y="240"/>
                  </a:lnTo>
                  <a:lnTo>
                    <a:pt x="288" y="336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660525" y="5124450"/>
              <a:ext cx="514350" cy="363538"/>
            </a:xfrm>
            <a:custGeom>
              <a:avLst/>
              <a:gdLst/>
              <a:ahLst/>
              <a:cxnLst>
                <a:cxn ang="0">
                  <a:pos x="384" y="48"/>
                </a:cxn>
                <a:cxn ang="0">
                  <a:pos x="384" y="288"/>
                </a:cxn>
                <a:cxn ang="0">
                  <a:pos x="192" y="288"/>
                </a:cxn>
                <a:cxn ang="0">
                  <a:pos x="0" y="144"/>
                </a:cxn>
                <a:cxn ang="0">
                  <a:pos x="288" y="0"/>
                </a:cxn>
                <a:cxn ang="0">
                  <a:pos x="384" y="48"/>
                </a:cxn>
              </a:cxnLst>
              <a:rect l="0" t="0" r="r" b="b"/>
              <a:pathLst>
                <a:path w="384" h="288">
                  <a:moveTo>
                    <a:pt x="384" y="48"/>
                  </a:moveTo>
                  <a:lnTo>
                    <a:pt x="384" y="288"/>
                  </a:lnTo>
                  <a:lnTo>
                    <a:pt x="192" y="288"/>
                  </a:lnTo>
                  <a:lnTo>
                    <a:pt x="0" y="144"/>
                  </a:lnTo>
                  <a:lnTo>
                    <a:pt x="288" y="0"/>
                  </a:lnTo>
                  <a:lnTo>
                    <a:pt x="384" y="48"/>
                  </a:lnTo>
                  <a:close/>
                </a:path>
              </a:pathLst>
            </a:custGeom>
            <a:solidFill>
              <a:srgbClr val="66FF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0413" y="4640263"/>
              <a:ext cx="192088" cy="1809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96"/>
                </a:cxn>
                <a:cxn ang="0">
                  <a:pos x="96" y="144"/>
                </a:cxn>
                <a:cxn ang="0">
                  <a:pos x="0" y="0"/>
                </a:cxn>
                <a:cxn ang="0">
                  <a:pos x="48" y="0"/>
                </a:cxn>
              </a:cxnLst>
              <a:rect l="0" t="0" r="r" b="b"/>
              <a:pathLst>
                <a:path w="144" h="144">
                  <a:moveTo>
                    <a:pt x="48" y="0"/>
                  </a:moveTo>
                  <a:lnTo>
                    <a:pt x="144" y="96"/>
                  </a:lnTo>
                  <a:lnTo>
                    <a:pt x="96" y="144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495550" y="4881563"/>
              <a:ext cx="127000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54200" y="4276725"/>
              <a:ext cx="127000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9050" y="3668713"/>
              <a:ext cx="128588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201988" y="5670550"/>
              <a:ext cx="579438" cy="3651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432" y="288"/>
                </a:cxn>
                <a:cxn ang="0">
                  <a:pos x="432" y="144"/>
                </a:cxn>
                <a:cxn ang="0">
                  <a:pos x="240" y="144"/>
                </a:cxn>
                <a:cxn ang="0">
                  <a:pos x="240" y="96"/>
                </a:cxn>
                <a:cxn ang="0">
                  <a:pos x="192" y="48"/>
                </a:cxn>
                <a:cxn ang="0">
                  <a:pos x="48" y="0"/>
                </a:cxn>
              </a:cxnLst>
              <a:rect l="0" t="0" r="r" b="b"/>
              <a:pathLst>
                <a:path w="432" h="288">
                  <a:moveTo>
                    <a:pt x="48" y="0"/>
                  </a:moveTo>
                  <a:lnTo>
                    <a:pt x="0" y="240"/>
                  </a:lnTo>
                  <a:lnTo>
                    <a:pt x="432" y="288"/>
                  </a:lnTo>
                  <a:lnTo>
                    <a:pt x="432" y="144"/>
                  </a:lnTo>
                  <a:lnTo>
                    <a:pt x="240" y="144"/>
                  </a:lnTo>
                  <a:lnTo>
                    <a:pt x="240" y="96"/>
                  </a:lnTo>
                  <a:lnTo>
                    <a:pt x="192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917950" y="5973763"/>
              <a:ext cx="257175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61" y="48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81" y="44"/>
                </a:cxn>
                <a:cxn ang="0">
                  <a:pos x="0" y="0"/>
                </a:cxn>
              </a:cxnLst>
              <a:rect l="0" t="0" r="r" b="b"/>
              <a:pathLst>
                <a:path w="192" h="96">
                  <a:moveTo>
                    <a:pt x="0" y="0"/>
                  </a:moveTo>
                  <a:lnTo>
                    <a:pt x="192" y="0"/>
                  </a:lnTo>
                  <a:lnTo>
                    <a:pt x="161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8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238625" y="5978525"/>
              <a:ext cx="152400" cy="11747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452938" y="5913438"/>
              <a:ext cx="449263" cy="18256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144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240" y="48"/>
                </a:cxn>
                <a:cxn ang="0">
                  <a:pos x="192" y="48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48"/>
                </a:cxn>
                <a:cxn ang="0">
                  <a:pos x="0" y="96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0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4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4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048250" y="5913438"/>
              <a:ext cx="468313" cy="2095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144"/>
                </a:cxn>
                <a:cxn ang="0">
                  <a:pos x="432" y="96"/>
                </a:cxn>
                <a:cxn ang="0">
                  <a:pos x="480" y="0"/>
                </a:cxn>
                <a:cxn ang="0">
                  <a:pos x="432" y="0"/>
                </a:cxn>
                <a:cxn ang="0">
                  <a:pos x="384" y="48"/>
                </a:cxn>
                <a:cxn ang="0">
                  <a:pos x="0" y="48"/>
                </a:cxn>
              </a:cxnLst>
              <a:rect l="0" t="0" r="r" b="b"/>
              <a:pathLst>
                <a:path w="480" h="144">
                  <a:moveTo>
                    <a:pt x="0" y="48"/>
                  </a:moveTo>
                  <a:lnTo>
                    <a:pt x="0" y="144"/>
                  </a:lnTo>
                  <a:lnTo>
                    <a:pt x="432" y="96"/>
                  </a:lnTo>
                  <a:lnTo>
                    <a:pt x="480" y="0"/>
                  </a:lnTo>
                  <a:lnTo>
                    <a:pt x="432" y="0"/>
                  </a:lnTo>
                  <a:lnTo>
                    <a:pt x="38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716338" y="3729038"/>
              <a:ext cx="963613" cy="103187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576" y="0"/>
                </a:cxn>
                <a:cxn ang="0">
                  <a:pos x="576" y="48"/>
                </a:cxn>
                <a:cxn ang="0">
                  <a:pos x="528" y="48"/>
                </a:cxn>
                <a:cxn ang="0">
                  <a:pos x="576" y="240"/>
                </a:cxn>
                <a:cxn ang="0">
                  <a:pos x="576" y="288"/>
                </a:cxn>
                <a:cxn ang="0">
                  <a:pos x="720" y="384"/>
                </a:cxn>
                <a:cxn ang="0">
                  <a:pos x="720" y="432"/>
                </a:cxn>
                <a:cxn ang="0">
                  <a:pos x="576" y="432"/>
                </a:cxn>
                <a:cxn ang="0">
                  <a:pos x="528" y="576"/>
                </a:cxn>
                <a:cxn ang="0">
                  <a:pos x="528" y="672"/>
                </a:cxn>
                <a:cxn ang="0">
                  <a:pos x="336" y="816"/>
                </a:cxn>
                <a:cxn ang="0">
                  <a:pos x="192" y="432"/>
                </a:cxn>
                <a:cxn ang="0">
                  <a:pos x="0" y="432"/>
                </a:cxn>
                <a:cxn ang="0">
                  <a:pos x="432" y="0"/>
                </a:cxn>
              </a:cxnLst>
              <a:rect l="0" t="0" r="r" b="b"/>
              <a:pathLst>
                <a:path w="720" h="816">
                  <a:moveTo>
                    <a:pt x="432" y="0"/>
                  </a:moveTo>
                  <a:lnTo>
                    <a:pt x="576" y="0"/>
                  </a:lnTo>
                  <a:lnTo>
                    <a:pt x="576" y="48"/>
                  </a:lnTo>
                  <a:lnTo>
                    <a:pt x="528" y="48"/>
                  </a:lnTo>
                  <a:lnTo>
                    <a:pt x="576" y="240"/>
                  </a:lnTo>
                  <a:lnTo>
                    <a:pt x="576" y="288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576" y="432"/>
                  </a:lnTo>
                  <a:lnTo>
                    <a:pt x="528" y="576"/>
                  </a:lnTo>
                  <a:lnTo>
                    <a:pt x="528" y="672"/>
                  </a:lnTo>
                  <a:lnTo>
                    <a:pt x="336" y="816"/>
                  </a:lnTo>
                  <a:lnTo>
                    <a:pt x="192" y="432"/>
                  </a:lnTo>
                  <a:lnTo>
                    <a:pt x="0" y="43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66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138488" y="4154488"/>
              <a:ext cx="1027113" cy="909638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480"/>
                </a:cxn>
                <a:cxn ang="0">
                  <a:pos x="528" y="0"/>
                </a:cxn>
                <a:cxn ang="0">
                  <a:pos x="432" y="96"/>
                </a:cxn>
                <a:cxn ang="0">
                  <a:pos x="624" y="96"/>
                </a:cxn>
                <a:cxn ang="0">
                  <a:pos x="768" y="480"/>
                </a:cxn>
                <a:cxn ang="0">
                  <a:pos x="480" y="720"/>
                </a:cxn>
                <a:cxn ang="0">
                  <a:pos x="0" y="672"/>
                </a:cxn>
              </a:cxnLst>
              <a:rect l="0" t="0" r="r" b="b"/>
              <a:pathLst>
                <a:path w="768" h="720">
                  <a:moveTo>
                    <a:pt x="0" y="672"/>
                  </a:moveTo>
                  <a:lnTo>
                    <a:pt x="0" y="480"/>
                  </a:lnTo>
                  <a:lnTo>
                    <a:pt x="528" y="0"/>
                  </a:lnTo>
                  <a:lnTo>
                    <a:pt x="432" y="96"/>
                  </a:lnTo>
                  <a:lnTo>
                    <a:pt x="624" y="96"/>
                  </a:lnTo>
                  <a:lnTo>
                    <a:pt x="768" y="480"/>
                  </a:lnTo>
                  <a:lnTo>
                    <a:pt x="480" y="720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66FF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781425" y="4760913"/>
              <a:ext cx="447675" cy="42545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36" y="96"/>
                </a:cxn>
                <a:cxn ang="0">
                  <a:pos x="240" y="288"/>
                </a:cxn>
                <a:cxn ang="0">
                  <a:pos x="48" y="336"/>
                </a:cxn>
                <a:cxn ang="0">
                  <a:pos x="48" y="288"/>
                </a:cxn>
                <a:cxn ang="0">
                  <a:pos x="0" y="240"/>
                </a:cxn>
                <a:cxn ang="0">
                  <a:pos x="288" y="0"/>
                </a:cxn>
              </a:cxnLst>
              <a:rect l="0" t="0" r="r" b="b"/>
              <a:pathLst>
                <a:path w="336" h="336">
                  <a:moveTo>
                    <a:pt x="288" y="0"/>
                  </a:moveTo>
                  <a:lnTo>
                    <a:pt x="336" y="96"/>
                  </a:lnTo>
                  <a:lnTo>
                    <a:pt x="240" y="288"/>
                  </a:lnTo>
                  <a:lnTo>
                    <a:pt x="48" y="336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65600" y="5064125"/>
              <a:ext cx="63500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48" y="9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0" y="96"/>
                  </a:ln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643563" y="4154488"/>
              <a:ext cx="257175" cy="2413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192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144" y="0"/>
                </a:cxn>
                <a:cxn ang="0">
                  <a:pos x="96" y="96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0" y="192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144" y="0"/>
                  </a:lnTo>
                  <a:lnTo>
                    <a:pt x="9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257800" y="4276725"/>
              <a:ext cx="385763" cy="119063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96"/>
                </a:cxn>
                <a:cxn ang="0">
                  <a:pos x="0" y="96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96">
                  <a:moveTo>
                    <a:pt x="288" y="0"/>
                  </a:moveTo>
                  <a:lnTo>
                    <a:pt x="288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873625" y="4214813"/>
              <a:ext cx="706438" cy="666750"/>
            </a:xfrm>
            <a:custGeom>
              <a:avLst/>
              <a:gdLst/>
              <a:ahLst/>
              <a:cxnLst>
                <a:cxn ang="0">
                  <a:pos x="288" y="48"/>
                </a:cxn>
                <a:cxn ang="0">
                  <a:pos x="288" y="144"/>
                </a:cxn>
                <a:cxn ang="0">
                  <a:pos x="96" y="96"/>
                </a:cxn>
                <a:cxn ang="0">
                  <a:pos x="48" y="192"/>
                </a:cxn>
                <a:cxn ang="0">
                  <a:pos x="48" y="288"/>
                </a:cxn>
                <a:cxn ang="0">
                  <a:pos x="144" y="384"/>
                </a:cxn>
                <a:cxn ang="0">
                  <a:pos x="480" y="288"/>
                </a:cxn>
                <a:cxn ang="0">
                  <a:pos x="528" y="336"/>
                </a:cxn>
                <a:cxn ang="0">
                  <a:pos x="240" y="432"/>
                </a:cxn>
                <a:cxn ang="0">
                  <a:pos x="288" y="528"/>
                </a:cxn>
                <a:cxn ang="0">
                  <a:pos x="0" y="336"/>
                </a:cxn>
                <a:cxn ang="0">
                  <a:pos x="0" y="288"/>
                </a:cxn>
                <a:cxn ang="0">
                  <a:pos x="0" y="192"/>
                </a:cxn>
                <a:cxn ang="0">
                  <a:pos x="48" y="48"/>
                </a:cxn>
                <a:cxn ang="0">
                  <a:pos x="144" y="48"/>
                </a:cxn>
                <a:cxn ang="0">
                  <a:pos x="144" y="0"/>
                </a:cxn>
                <a:cxn ang="0">
                  <a:pos x="288" y="48"/>
                </a:cxn>
              </a:cxnLst>
              <a:rect l="0" t="0" r="r" b="b"/>
              <a:pathLst>
                <a:path w="528" h="528">
                  <a:moveTo>
                    <a:pt x="288" y="48"/>
                  </a:moveTo>
                  <a:lnTo>
                    <a:pt x="288" y="144"/>
                  </a:lnTo>
                  <a:lnTo>
                    <a:pt x="96" y="96"/>
                  </a:lnTo>
                  <a:lnTo>
                    <a:pt x="48" y="192"/>
                  </a:lnTo>
                  <a:lnTo>
                    <a:pt x="48" y="288"/>
                  </a:lnTo>
                  <a:lnTo>
                    <a:pt x="144" y="384"/>
                  </a:lnTo>
                  <a:lnTo>
                    <a:pt x="480" y="288"/>
                  </a:lnTo>
                  <a:lnTo>
                    <a:pt x="528" y="336"/>
                  </a:lnTo>
                  <a:lnTo>
                    <a:pt x="240" y="432"/>
                  </a:lnTo>
                  <a:lnTo>
                    <a:pt x="288" y="528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0" y="192"/>
                  </a:lnTo>
                  <a:lnTo>
                    <a:pt x="48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288" y="48"/>
                  </a:lnTo>
                  <a:close/>
                </a:path>
              </a:pathLst>
            </a:custGeom>
            <a:solidFill>
              <a:srgbClr val="FF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679950" y="4578350"/>
              <a:ext cx="577850" cy="849313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432" y="240"/>
                </a:cxn>
                <a:cxn ang="0">
                  <a:pos x="336" y="288"/>
                </a:cxn>
                <a:cxn ang="0">
                  <a:pos x="288" y="240"/>
                </a:cxn>
                <a:cxn ang="0">
                  <a:pos x="240" y="288"/>
                </a:cxn>
                <a:cxn ang="0">
                  <a:pos x="240" y="672"/>
                </a:cxn>
                <a:cxn ang="0">
                  <a:pos x="96" y="672"/>
                </a:cxn>
                <a:cxn ang="0">
                  <a:pos x="96" y="384"/>
                </a:cxn>
                <a:cxn ang="0">
                  <a:pos x="0" y="384"/>
                </a:cxn>
                <a:cxn ang="0">
                  <a:pos x="0" y="288"/>
                </a:cxn>
                <a:cxn ang="0">
                  <a:pos x="48" y="240"/>
                </a:cxn>
                <a:cxn ang="0">
                  <a:pos x="144" y="0"/>
                </a:cxn>
                <a:cxn ang="0">
                  <a:pos x="144" y="48"/>
                </a:cxn>
              </a:cxnLst>
              <a:rect l="0" t="0" r="r" b="b"/>
              <a:pathLst>
                <a:path w="432" h="672">
                  <a:moveTo>
                    <a:pt x="144" y="48"/>
                  </a:moveTo>
                  <a:lnTo>
                    <a:pt x="432" y="240"/>
                  </a:lnTo>
                  <a:lnTo>
                    <a:pt x="336" y="288"/>
                  </a:lnTo>
                  <a:lnTo>
                    <a:pt x="288" y="240"/>
                  </a:lnTo>
                  <a:lnTo>
                    <a:pt x="240" y="288"/>
                  </a:lnTo>
                  <a:lnTo>
                    <a:pt x="240" y="672"/>
                  </a:lnTo>
                  <a:lnTo>
                    <a:pt x="96" y="672"/>
                  </a:lnTo>
                  <a:lnTo>
                    <a:pt x="96" y="384"/>
                  </a:lnTo>
                  <a:lnTo>
                    <a:pt x="0" y="384"/>
                  </a:lnTo>
                  <a:lnTo>
                    <a:pt x="0" y="288"/>
                  </a:lnTo>
                  <a:lnTo>
                    <a:pt x="48" y="240"/>
                  </a:lnTo>
                  <a:lnTo>
                    <a:pt x="144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FF505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130800" y="4881563"/>
              <a:ext cx="320675" cy="4857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0"/>
                </a:cxn>
                <a:cxn ang="0">
                  <a:pos x="240" y="288"/>
                </a:cxn>
                <a:cxn ang="0">
                  <a:pos x="96" y="384"/>
                </a:cxn>
                <a:cxn ang="0">
                  <a:pos x="0" y="48"/>
                </a:cxn>
              </a:cxnLst>
              <a:rect l="0" t="0" r="r" b="b"/>
              <a:pathLst>
                <a:path w="240" h="384">
                  <a:moveTo>
                    <a:pt x="0" y="48"/>
                  </a:moveTo>
                  <a:lnTo>
                    <a:pt x="96" y="0"/>
                  </a:lnTo>
                  <a:lnTo>
                    <a:pt x="240" y="288"/>
                  </a:lnTo>
                  <a:lnTo>
                    <a:pt x="96" y="38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059613" y="4518025"/>
              <a:ext cx="1931988" cy="1462088"/>
            </a:xfrm>
            <a:custGeom>
              <a:avLst/>
              <a:gdLst/>
              <a:ahLst/>
              <a:cxnLst>
                <a:cxn ang="0">
                  <a:pos x="1368" y="253"/>
                </a:cxn>
                <a:cxn ang="0">
                  <a:pos x="915" y="176"/>
                </a:cxn>
                <a:cxn ang="0">
                  <a:pos x="595" y="395"/>
                </a:cxn>
                <a:cxn ang="0">
                  <a:pos x="549" y="395"/>
                </a:cxn>
                <a:cxn ang="0">
                  <a:pos x="412" y="219"/>
                </a:cxn>
                <a:cxn ang="0">
                  <a:pos x="412" y="88"/>
                </a:cxn>
                <a:cxn ang="0">
                  <a:pos x="229" y="0"/>
                </a:cxn>
                <a:cxn ang="0">
                  <a:pos x="0" y="132"/>
                </a:cxn>
                <a:cxn ang="0">
                  <a:pos x="137" y="176"/>
                </a:cxn>
                <a:cxn ang="0">
                  <a:pos x="183" y="263"/>
                </a:cxn>
                <a:cxn ang="0">
                  <a:pos x="366" y="263"/>
                </a:cxn>
                <a:cxn ang="0">
                  <a:pos x="366" y="307"/>
                </a:cxn>
                <a:cxn ang="0">
                  <a:pos x="137" y="307"/>
                </a:cxn>
                <a:cxn ang="0">
                  <a:pos x="137" y="351"/>
                </a:cxn>
                <a:cxn ang="0">
                  <a:pos x="275" y="483"/>
                </a:cxn>
                <a:cxn ang="0">
                  <a:pos x="366" y="395"/>
                </a:cxn>
                <a:cxn ang="0">
                  <a:pos x="503" y="527"/>
                </a:cxn>
                <a:cxn ang="0">
                  <a:pos x="915" y="658"/>
                </a:cxn>
                <a:cxn ang="0">
                  <a:pos x="1007" y="921"/>
                </a:cxn>
                <a:cxn ang="0">
                  <a:pos x="915" y="965"/>
                </a:cxn>
                <a:cxn ang="0">
                  <a:pos x="870" y="1053"/>
                </a:cxn>
                <a:cxn ang="0">
                  <a:pos x="1007" y="1053"/>
                </a:cxn>
                <a:cxn ang="0">
                  <a:pos x="1098" y="1009"/>
                </a:cxn>
                <a:cxn ang="0">
                  <a:pos x="1377" y="1058"/>
                </a:cxn>
                <a:cxn ang="0">
                  <a:pos x="1368" y="253"/>
                </a:cxn>
              </a:cxnLst>
              <a:rect l="0" t="0" r="r" b="b"/>
              <a:pathLst>
                <a:path w="1377" h="1058">
                  <a:moveTo>
                    <a:pt x="1368" y="253"/>
                  </a:moveTo>
                  <a:lnTo>
                    <a:pt x="915" y="176"/>
                  </a:lnTo>
                  <a:lnTo>
                    <a:pt x="595" y="395"/>
                  </a:lnTo>
                  <a:lnTo>
                    <a:pt x="549" y="395"/>
                  </a:lnTo>
                  <a:lnTo>
                    <a:pt x="412" y="219"/>
                  </a:lnTo>
                  <a:lnTo>
                    <a:pt x="412" y="88"/>
                  </a:lnTo>
                  <a:lnTo>
                    <a:pt x="229" y="0"/>
                  </a:lnTo>
                  <a:lnTo>
                    <a:pt x="0" y="132"/>
                  </a:lnTo>
                  <a:lnTo>
                    <a:pt x="137" y="176"/>
                  </a:lnTo>
                  <a:lnTo>
                    <a:pt x="183" y="263"/>
                  </a:lnTo>
                  <a:lnTo>
                    <a:pt x="366" y="263"/>
                  </a:lnTo>
                  <a:lnTo>
                    <a:pt x="366" y="307"/>
                  </a:lnTo>
                  <a:lnTo>
                    <a:pt x="137" y="307"/>
                  </a:lnTo>
                  <a:lnTo>
                    <a:pt x="137" y="351"/>
                  </a:lnTo>
                  <a:lnTo>
                    <a:pt x="275" y="483"/>
                  </a:lnTo>
                  <a:lnTo>
                    <a:pt x="366" y="395"/>
                  </a:lnTo>
                  <a:lnTo>
                    <a:pt x="503" y="527"/>
                  </a:lnTo>
                  <a:lnTo>
                    <a:pt x="915" y="658"/>
                  </a:lnTo>
                  <a:lnTo>
                    <a:pt x="1007" y="921"/>
                  </a:lnTo>
                  <a:lnTo>
                    <a:pt x="915" y="965"/>
                  </a:lnTo>
                  <a:lnTo>
                    <a:pt x="870" y="1053"/>
                  </a:lnTo>
                  <a:lnTo>
                    <a:pt x="1007" y="1053"/>
                  </a:lnTo>
                  <a:lnTo>
                    <a:pt x="1098" y="1009"/>
                  </a:lnTo>
                  <a:lnTo>
                    <a:pt x="1377" y="1058"/>
                  </a:lnTo>
                  <a:lnTo>
                    <a:pt x="1368" y="253"/>
                  </a:lnTo>
                  <a:close/>
                </a:path>
              </a:pathLst>
            </a:custGeom>
            <a:solidFill>
              <a:srgbClr val="FF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73763" y="5973763"/>
              <a:ext cx="385763" cy="1809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144"/>
                </a:cxn>
                <a:cxn ang="0">
                  <a:pos x="288" y="48"/>
                </a:cxn>
                <a:cxn ang="0">
                  <a:pos x="288" y="0"/>
                </a:cxn>
                <a:cxn ang="0">
                  <a:pos x="0" y="48"/>
                </a:cxn>
              </a:cxnLst>
              <a:rect l="0" t="0" r="r" b="b"/>
              <a:pathLst>
                <a:path w="288" h="144">
                  <a:moveTo>
                    <a:pt x="0" y="48"/>
                  </a:moveTo>
                  <a:lnTo>
                    <a:pt x="48" y="144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387975" y="5305425"/>
              <a:ext cx="128588" cy="1825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96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96" h="144">
                  <a:moveTo>
                    <a:pt x="48" y="0"/>
                  </a:moveTo>
                  <a:lnTo>
                    <a:pt x="96" y="0"/>
                  </a:lnTo>
                  <a:lnTo>
                    <a:pt x="96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350000" y="4092575"/>
              <a:ext cx="257175" cy="4857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144"/>
                </a:cxn>
                <a:cxn ang="0">
                  <a:pos x="96" y="192"/>
                </a:cxn>
                <a:cxn ang="0">
                  <a:pos x="144" y="48"/>
                </a:cxn>
                <a:cxn ang="0">
                  <a:pos x="192" y="96"/>
                </a:cxn>
                <a:cxn ang="0">
                  <a:pos x="144" y="192"/>
                </a:cxn>
                <a:cxn ang="0">
                  <a:pos x="192" y="240"/>
                </a:cxn>
                <a:cxn ang="0">
                  <a:pos x="144" y="240"/>
                </a:cxn>
                <a:cxn ang="0">
                  <a:pos x="96" y="240"/>
                </a:cxn>
                <a:cxn ang="0">
                  <a:pos x="96" y="336"/>
                </a:cxn>
                <a:cxn ang="0">
                  <a:pos x="144" y="384"/>
                </a:cxn>
                <a:cxn ang="0">
                  <a:pos x="96" y="384"/>
                </a:cxn>
                <a:cxn ang="0">
                  <a:pos x="48" y="288"/>
                </a:cxn>
                <a:cxn ang="0">
                  <a:pos x="48" y="192"/>
                </a:cxn>
                <a:cxn ang="0">
                  <a:pos x="0" y="144"/>
                </a:cxn>
                <a:cxn ang="0">
                  <a:pos x="48" y="0"/>
                </a:cxn>
              </a:cxnLst>
              <a:rect l="0" t="0" r="r" b="b"/>
              <a:pathLst>
                <a:path w="192" h="38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144" y="48"/>
                  </a:lnTo>
                  <a:lnTo>
                    <a:pt x="192" y="96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96" y="384"/>
                  </a:lnTo>
                  <a:lnTo>
                    <a:pt x="48" y="288"/>
                  </a:lnTo>
                  <a:lnTo>
                    <a:pt x="48" y="192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350000" y="4640263"/>
              <a:ext cx="131763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481763" y="4881563"/>
              <a:ext cx="512763" cy="2428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44" y="48"/>
                </a:cxn>
                <a:cxn ang="0">
                  <a:pos x="144" y="0"/>
                </a:cxn>
                <a:cxn ang="0">
                  <a:pos x="384" y="96"/>
                </a:cxn>
                <a:cxn ang="0">
                  <a:pos x="384" y="192"/>
                </a:cxn>
                <a:cxn ang="0">
                  <a:pos x="336" y="192"/>
                </a:cxn>
                <a:cxn ang="0">
                  <a:pos x="192" y="96"/>
                </a:cxn>
                <a:cxn ang="0">
                  <a:pos x="48" y="144"/>
                </a:cxn>
                <a:cxn ang="0">
                  <a:pos x="0" y="144"/>
                </a:cxn>
                <a:cxn ang="0">
                  <a:pos x="0" y="48"/>
                </a:cxn>
              </a:cxnLst>
              <a:rect l="0" t="0" r="r" b="b"/>
              <a:pathLst>
                <a:path w="384" h="192">
                  <a:moveTo>
                    <a:pt x="0" y="48"/>
                  </a:moveTo>
                  <a:lnTo>
                    <a:pt x="144" y="48"/>
                  </a:lnTo>
                  <a:lnTo>
                    <a:pt x="144" y="0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336" y="192"/>
                  </a:lnTo>
                  <a:lnTo>
                    <a:pt x="192" y="96"/>
                  </a:lnTo>
                  <a:lnTo>
                    <a:pt x="48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094413" y="5003800"/>
              <a:ext cx="255588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92" y="48"/>
                </a:cxn>
                <a:cxn ang="0">
                  <a:pos x="96" y="96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192" h="96">
                  <a:moveTo>
                    <a:pt x="0" y="0"/>
                  </a:moveTo>
                  <a:lnTo>
                    <a:pt x="144" y="0"/>
                  </a:lnTo>
                  <a:lnTo>
                    <a:pt x="192" y="48"/>
                  </a:lnTo>
                  <a:lnTo>
                    <a:pt x="96" y="96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059613" y="5730875"/>
              <a:ext cx="127000" cy="2428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48"/>
                </a:cxn>
                <a:cxn ang="0">
                  <a:pos x="48" y="192"/>
                </a:cxn>
                <a:cxn ang="0">
                  <a:pos x="0" y="144"/>
                </a:cxn>
                <a:cxn ang="0">
                  <a:pos x="48" y="0"/>
                </a:cxn>
              </a:cxnLst>
              <a:rect l="0" t="0" r="r" b="b"/>
              <a:pathLst>
                <a:path w="144" h="192">
                  <a:moveTo>
                    <a:pt x="48" y="0"/>
                  </a:moveTo>
                  <a:lnTo>
                    <a:pt x="144" y="48"/>
                  </a:lnTo>
                  <a:lnTo>
                    <a:pt x="48" y="192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635875" y="5427663"/>
              <a:ext cx="130175" cy="30321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0"/>
                </a:cxn>
                <a:cxn ang="0">
                  <a:pos x="144" y="144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144" y="0"/>
                  </a:lnTo>
                  <a:lnTo>
                    <a:pt x="144" y="144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6223000" y="3608388"/>
              <a:ext cx="63500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143625" y="5762625"/>
              <a:ext cx="257175" cy="12223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44" y="0"/>
                </a:cxn>
                <a:cxn ang="0">
                  <a:pos x="192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192" h="96">
                  <a:moveTo>
                    <a:pt x="0" y="48"/>
                  </a:moveTo>
                  <a:lnTo>
                    <a:pt x="144" y="0"/>
                  </a:lnTo>
                  <a:lnTo>
                    <a:pt x="192" y="48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505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2687638" y="5610225"/>
              <a:ext cx="577850" cy="36353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162"/>
                </a:cxn>
                <a:cxn ang="0">
                  <a:pos x="176" y="210"/>
                </a:cxn>
                <a:cxn ang="0">
                  <a:pos x="242" y="141"/>
                </a:cxn>
                <a:cxn ang="0">
                  <a:pos x="290" y="186"/>
                </a:cxn>
                <a:cxn ang="0">
                  <a:pos x="293" y="243"/>
                </a:cxn>
                <a:cxn ang="0">
                  <a:pos x="340" y="243"/>
                </a:cxn>
                <a:cxn ang="0">
                  <a:pos x="383" y="41"/>
                </a:cxn>
                <a:cxn ang="0">
                  <a:pos x="340" y="41"/>
                </a:cxn>
                <a:cxn ang="0">
                  <a:pos x="298" y="0"/>
                </a:cxn>
                <a:cxn ang="0">
                  <a:pos x="255" y="0"/>
                </a:cxn>
                <a:cxn ang="0">
                  <a:pos x="213" y="81"/>
                </a:cxn>
                <a:cxn ang="0">
                  <a:pos x="0" y="41"/>
                </a:cxn>
              </a:cxnLst>
              <a:rect l="0" t="0" r="r" b="b"/>
              <a:pathLst>
                <a:path w="383" h="243">
                  <a:moveTo>
                    <a:pt x="0" y="41"/>
                  </a:moveTo>
                  <a:lnTo>
                    <a:pt x="0" y="162"/>
                  </a:lnTo>
                  <a:lnTo>
                    <a:pt x="176" y="210"/>
                  </a:lnTo>
                  <a:lnTo>
                    <a:pt x="242" y="141"/>
                  </a:lnTo>
                  <a:lnTo>
                    <a:pt x="290" y="186"/>
                  </a:lnTo>
                  <a:lnTo>
                    <a:pt x="293" y="243"/>
                  </a:lnTo>
                  <a:lnTo>
                    <a:pt x="340" y="243"/>
                  </a:lnTo>
                  <a:lnTo>
                    <a:pt x="383" y="41"/>
                  </a:lnTo>
                  <a:lnTo>
                    <a:pt x="340" y="41"/>
                  </a:lnTo>
                  <a:lnTo>
                    <a:pt x="298" y="0"/>
                  </a:lnTo>
                  <a:lnTo>
                    <a:pt x="255" y="0"/>
                  </a:lnTo>
                  <a:lnTo>
                    <a:pt x="213" y="8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99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2238375" y="5549900"/>
              <a:ext cx="449263" cy="301625"/>
            </a:xfrm>
            <a:custGeom>
              <a:avLst/>
              <a:gdLst/>
              <a:ahLst/>
              <a:cxnLst>
                <a:cxn ang="0">
                  <a:pos x="336" y="96"/>
                </a:cxn>
                <a:cxn ang="0">
                  <a:pos x="336" y="240"/>
                </a:cxn>
                <a:cxn ang="0">
                  <a:pos x="0" y="192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96" y="0"/>
                </a:cxn>
                <a:cxn ang="0">
                  <a:pos x="336" y="96"/>
                </a:cxn>
              </a:cxnLst>
              <a:rect l="0" t="0" r="r" b="b"/>
              <a:pathLst>
                <a:path w="336" h="240">
                  <a:moveTo>
                    <a:pt x="336" y="96"/>
                  </a:moveTo>
                  <a:lnTo>
                    <a:pt x="336" y="240"/>
                  </a:lnTo>
                  <a:lnTo>
                    <a:pt x="0" y="192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336" y="96"/>
                  </a:lnTo>
                  <a:close/>
                </a:path>
              </a:pathLst>
            </a:custGeom>
            <a:solidFill>
              <a:srgbClr val="99FFCC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2301875" y="5549900"/>
              <a:ext cx="63500" cy="6032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48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48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2109788" y="5549900"/>
              <a:ext cx="192088" cy="2413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48"/>
                </a:cxn>
                <a:cxn ang="0">
                  <a:pos x="96" y="192"/>
                </a:cxn>
                <a:cxn ang="0">
                  <a:pos x="96" y="144"/>
                </a:cxn>
                <a:cxn ang="0">
                  <a:pos x="0" y="96"/>
                </a:cxn>
                <a:cxn ang="0">
                  <a:pos x="48" y="0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144" y="0"/>
                  </a:moveTo>
                  <a:lnTo>
                    <a:pt x="144" y="48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0" y="96"/>
                  </a:lnTo>
                  <a:lnTo>
                    <a:pt x="48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1146175" y="4659313"/>
              <a:ext cx="641350" cy="646113"/>
            </a:xfrm>
            <a:custGeom>
              <a:avLst/>
              <a:gdLst/>
              <a:ahLst/>
              <a:cxnLst>
                <a:cxn ang="0">
                  <a:pos x="192" y="128"/>
                </a:cxn>
                <a:cxn ang="0">
                  <a:pos x="480" y="464"/>
                </a:cxn>
                <a:cxn ang="0">
                  <a:pos x="384" y="512"/>
                </a:cxn>
                <a:cxn ang="0">
                  <a:pos x="0" y="80"/>
                </a:cxn>
                <a:cxn ang="0">
                  <a:pos x="77" y="0"/>
                </a:cxn>
                <a:cxn ang="0">
                  <a:pos x="192" y="128"/>
                </a:cxn>
              </a:cxnLst>
              <a:rect l="0" t="0" r="r" b="b"/>
              <a:pathLst>
                <a:path w="480" h="512">
                  <a:moveTo>
                    <a:pt x="192" y="128"/>
                  </a:moveTo>
                  <a:lnTo>
                    <a:pt x="480" y="464"/>
                  </a:lnTo>
                  <a:lnTo>
                    <a:pt x="384" y="512"/>
                  </a:lnTo>
                  <a:lnTo>
                    <a:pt x="0" y="80"/>
                  </a:lnTo>
                  <a:lnTo>
                    <a:pt x="77" y="0"/>
                  </a:lnTo>
                  <a:lnTo>
                    <a:pt x="192" y="1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887413" y="4214813"/>
              <a:ext cx="452438" cy="5461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336" y="288"/>
                </a:cxn>
                <a:cxn ang="0">
                  <a:pos x="192" y="432"/>
                </a:cxn>
                <a:cxn ang="0">
                  <a:pos x="0" y="96"/>
                </a:cxn>
              </a:cxnLst>
              <a:rect l="0" t="0" r="r" b="b"/>
              <a:pathLst>
                <a:path w="336" h="432">
                  <a:moveTo>
                    <a:pt x="0" y="96"/>
                  </a:moveTo>
                  <a:lnTo>
                    <a:pt x="96" y="0"/>
                  </a:lnTo>
                  <a:lnTo>
                    <a:pt x="336" y="288"/>
                  </a:lnTo>
                  <a:lnTo>
                    <a:pt x="192" y="4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620713" y="3668713"/>
              <a:ext cx="395288" cy="66833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95" y="192"/>
                </a:cxn>
                <a:cxn ang="0">
                  <a:pos x="295" y="432"/>
                </a:cxn>
                <a:cxn ang="0">
                  <a:pos x="199" y="528"/>
                </a:cxn>
                <a:cxn ang="0">
                  <a:pos x="7" y="288"/>
                </a:cxn>
                <a:cxn ang="0">
                  <a:pos x="10" y="252"/>
                </a:cxn>
                <a:cxn ang="0">
                  <a:pos x="7" y="96"/>
                </a:cxn>
                <a:cxn ang="0">
                  <a:pos x="103" y="0"/>
                </a:cxn>
              </a:cxnLst>
              <a:rect l="0" t="0" r="r" b="b"/>
              <a:pathLst>
                <a:path w="295" h="528">
                  <a:moveTo>
                    <a:pt x="103" y="0"/>
                  </a:moveTo>
                  <a:lnTo>
                    <a:pt x="295" y="192"/>
                  </a:lnTo>
                  <a:lnTo>
                    <a:pt x="295" y="432"/>
                  </a:lnTo>
                  <a:lnTo>
                    <a:pt x="199" y="528"/>
                  </a:lnTo>
                  <a:cubicBezTo>
                    <a:pt x="135" y="448"/>
                    <a:pt x="65" y="373"/>
                    <a:pt x="7" y="288"/>
                  </a:cubicBezTo>
                  <a:cubicBezTo>
                    <a:pt x="0" y="278"/>
                    <a:pt x="10" y="252"/>
                    <a:pt x="10" y="252"/>
                  </a:cubicBezTo>
                  <a:lnTo>
                    <a:pt x="7" y="9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373063" y="3486150"/>
              <a:ext cx="387350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" y="0"/>
                </a:cxn>
                <a:cxn ang="0">
                  <a:pos x="289" y="144"/>
                </a:cxn>
                <a:cxn ang="0">
                  <a:pos x="193" y="240"/>
                </a:cxn>
                <a:cxn ang="0">
                  <a:pos x="194" y="432"/>
                </a:cxn>
                <a:cxn ang="0">
                  <a:pos x="2" y="104"/>
                </a:cxn>
                <a:cxn ang="0">
                  <a:pos x="0" y="0"/>
                </a:cxn>
              </a:cxnLst>
              <a:rect l="0" t="0" r="r" b="b"/>
              <a:pathLst>
                <a:path w="289" h="432">
                  <a:moveTo>
                    <a:pt x="0" y="0"/>
                  </a:moveTo>
                  <a:lnTo>
                    <a:pt x="193" y="0"/>
                  </a:lnTo>
                  <a:lnTo>
                    <a:pt x="289" y="144"/>
                  </a:lnTo>
                  <a:lnTo>
                    <a:pt x="193" y="240"/>
                  </a:lnTo>
                  <a:lnTo>
                    <a:pt x="194" y="432"/>
                  </a:lnTo>
                  <a:lnTo>
                    <a:pt x="2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2752725" y="4092575"/>
              <a:ext cx="1092200" cy="9112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92" y="144"/>
                </a:cxn>
                <a:cxn ang="0">
                  <a:pos x="528" y="48"/>
                </a:cxn>
                <a:cxn ang="0">
                  <a:pos x="624" y="96"/>
                </a:cxn>
                <a:cxn ang="0">
                  <a:pos x="816" y="48"/>
                </a:cxn>
                <a:cxn ang="0">
                  <a:pos x="288" y="528"/>
                </a:cxn>
                <a:cxn ang="0">
                  <a:pos x="288" y="720"/>
                </a:cxn>
                <a:cxn ang="0">
                  <a:pos x="192" y="720"/>
                </a:cxn>
                <a:cxn ang="0">
                  <a:pos x="144" y="432"/>
                </a:cxn>
                <a:cxn ang="0">
                  <a:pos x="0" y="240"/>
                </a:cxn>
                <a:cxn ang="0">
                  <a:pos x="48" y="0"/>
                </a:cxn>
              </a:cxnLst>
              <a:rect l="0" t="0" r="r" b="b"/>
              <a:pathLst>
                <a:path w="816" h="720">
                  <a:moveTo>
                    <a:pt x="48" y="0"/>
                  </a:moveTo>
                  <a:lnTo>
                    <a:pt x="192" y="144"/>
                  </a:lnTo>
                  <a:lnTo>
                    <a:pt x="528" y="48"/>
                  </a:lnTo>
                  <a:lnTo>
                    <a:pt x="624" y="96"/>
                  </a:lnTo>
                  <a:lnTo>
                    <a:pt x="816" y="48"/>
                  </a:lnTo>
                  <a:lnTo>
                    <a:pt x="288" y="528"/>
                  </a:lnTo>
                  <a:lnTo>
                    <a:pt x="288" y="720"/>
                  </a:lnTo>
                  <a:lnTo>
                    <a:pt x="192" y="720"/>
                  </a:lnTo>
                  <a:lnTo>
                    <a:pt x="144" y="432"/>
                  </a:lnTo>
                  <a:lnTo>
                    <a:pt x="0" y="2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CC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5659438" y="6042025"/>
              <a:ext cx="371475" cy="300038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43" y="80"/>
                </a:cxn>
                <a:cxn ang="0">
                  <a:pos x="210" y="0"/>
                </a:cxn>
                <a:cxn ang="0">
                  <a:pos x="210" y="0"/>
                </a:cxn>
                <a:cxn ang="0">
                  <a:pos x="246" y="72"/>
                </a:cxn>
                <a:cxn ang="0">
                  <a:pos x="189" y="138"/>
                </a:cxn>
                <a:cxn ang="0">
                  <a:pos x="128" y="201"/>
                </a:cxn>
                <a:cxn ang="0">
                  <a:pos x="0" y="201"/>
                </a:cxn>
              </a:cxnLst>
              <a:rect l="0" t="0" r="r" b="b"/>
              <a:pathLst>
                <a:path w="246" h="201">
                  <a:moveTo>
                    <a:pt x="0" y="201"/>
                  </a:moveTo>
                  <a:lnTo>
                    <a:pt x="43" y="8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46" y="72"/>
                  </a:lnTo>
                  <a:lnTo>
                    <a:pt x="189" y="138"/>
                  </a:lnTo>
                  <a:lnTo>
                    <a:pt x="128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4816475" y="6227763"/>
              <a:ext cx="322263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240" y="96"/>
                </a:cxn>
                <a:cxn ang="0">
                  <a:pos x="192" y="144"/>
                </a:cxn>
                <a:cxn ang="0">
                  <a:pos x="96" y="96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lnTo>
                    <a:pt x="96" y="0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96" y="96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 rot="193903">
              <a:off x="447675" y="4217988"/>
              <a:ext cx="192088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144" y="144"/>
                </a:cxn>
                <a:cxn ang="0">
                  <a:pos x="0" y="0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2962275" y="5813425"/>
              <a:ext cx="163513" cy="1651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54" y="0"/>
                </a:cxn>
                <a:cxn ang="0">
                  <a:pos x="105" y="51"/>
                </a:cxn>
                <a:cxn ang="0">
                  <a:pos x="108" y="111"/>
                </a:cxn>
                <a:cxn ang="0">
                  <a:pos x="0" y="75"/>
                </a:cxn>
              </a:cxnLst>
              <a:rect l="0" t="0" r="r" b="b"/>
              <a:pathLst>
                <a:path w="108" h="111">
                  <a:moveTo>
                    <a:pt x="0" y="75"/>
                  </a:moveTo>
                  <a:lnTo>
                    <a:pt x="54" y="0"/>
                  </a:lnTo>
                  <a:lnTo>
                    <a:pt x="105" y="51"/>
                  </a:lnTo>
                  <a:lnTo>
                    <a:pt x="108" y="11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 Box 74"/>
            <p:cNvSpPr txBox="1">
              <a:spLocks noChangeArrowheads="1"/>
            </p:cNvSpPr>
            <p:nvPr/>
          </p:nvSpPr>
          <p:spPr bwMode="auto">
            <a:xfrm>
              <a:off x="4902200" y="4051300"/>
              <a:ext cx="291959" cy="44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2100263" y="4102100"/>
              <a:ext cx="825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auto">
            <a:xfrm rot="193903">
              <a:off x="301625" y="3898900"/>
              <a:ext cx="90488" cy="141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144" y="144"/>
                </a:cxn>
                <a:cxn ang="0">
                  <a:pos x="0" y="0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6362700" y="5116513"/>
              <a:ext cx="82550" cy="7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auto">
            <a:xfrm>
              <a:off x="5797550" y="5907088"/>
              <a:ext cx="127000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auto">
            <a:xfrm>
              <a:off x="5559425" y="5978525"/>
              <a:ext cx="128588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374650" y="3322638"/>
              <a:ext cx="825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7969250" y="4759325"/>
              <a:ext cx="1460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7019925" y="4470400"/>
              <a:ext cx="146050" cy="7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>
              <a:off x="228600" y="4470400"/>
              <a:ext cx="86899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01"/>
          <p:cNvGrpSpPr/>
          <p:nvPr/>
        </p:nvGrpSpPr>
        <p:grpSpPr>
          <a:xfrm>
            <a:off x="395536" y="1374306"/>
            <a:ext cx="8496944" cy="5215232"/>
            <a:chOff x="395536" y="1565378"/>
            <a:chExt cx="8496944" cy="5215232"/>
          </a:xfrm>
        </p:grpSpPr>
        <p:grpSp>
          <p:nvGrpSpPr>
            <p:cNvPr id="29" name="Group 100"/>
            <p:cNvGrpSpPr/>
            <p:nvPr/>
          </p:nvGrpSpPr>
          <p:grpSpPr>
            <a:xfrm>
              <a:off x="395536" y="4293096"/>
              <a:ext cx="8496944" cy="2487514"/>
              <a:chOff x="395536" y="4293096"/>
              <a:chExt cx="8496944" cy="248751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156176" y="5471790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Nikel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229.000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80312" y="5471790"/>
                <a:ext cx="1080120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7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Emas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105.000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75856" y="5471790"/>
                <a:ext cx="1368152" cy="13088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Natural Gas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69,7 milyar cubic mtr.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16016" y="5471790"/>
                <a:ext cx="1368152" cy="13088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Batubara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141,1 juta ton oil eq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827584" y="5478539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Bauksit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Cad . no 7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051720" y="5478539"/>
                <a:ext cx="1152128" cy="107337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Panas Bumi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40% sumber daya dunia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5536" y="4293096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Timah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102.000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40352" y="4308431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Tembaga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789.000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6012160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7164288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2915816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1835696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Down Arrow 25"/>
              <p:cNvSpPr/>
              <p:nvPr/>
            </p:nvSpPr>
            <p:spPr>
              <a:xfrm rot="5400000" flipV="1">
                <a:off x="7308304" y="44182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5400000">
                <a:off x="1583668" y="4382231"/>
                <a:ext cx="360040" cy="576064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9" name="Down Arrow 88"/>
              <p:cNvSpPr/>
              <p:nvPr/>
            </p:nvSpPr>
            <p:spPr>
              <a:xfrm>
                <a:off x="4427984" y="5021762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95536" y="1565378"/>
              <a:ext cx="8496944" cy="2665741"/>
              <a:chOff x="395536" y="1565378"/>
              <a:chExt cx="8496944" cy="2665741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5292080" y="1590107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Kokoa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545.000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536" y="1916832"/>
                <a:ext cx="1152128" cy="1138773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5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Kacang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69,4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19672" y="1565378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Buah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11,6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43808" y="1565378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Beras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35,8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16216" y="1565378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Teh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150.000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0352" y="1966379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Kopi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465.000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740352" y="3118507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Karet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2,80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 flipV="1">
                <a:off x="5868144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 flipV="1">
                <a:off x="7092280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Down Arrow 21"/>
              <p:cNvSpPr/>
              <p:nvPr/>
            </p:nvSpPr>
            <p:spPr>
              <a:xfrm flipV="1">
                <a:off x="4283968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Down Arrow 22"/>
              <p:cNvSpPr/>
              <p:nvPr/>
            </p:nvSpPr>
            <p:spPr>
              <a:xfrm flipV="1">
                <a:off x="2699792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>
              <a:xfrm flipV="1">
                <a:off x="1691680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>
              <a:xfrm rot="5400000" flipV="1">
                <a:off x="7308304" y="31940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Down Arrow 26"/>
              <p:cNvSpPr/>
              <p:nvPr/>
            </p:nvSpPr>
            <p:spPr>
              <a:xfrm rot="5400000">
                <a:off x="1583668" y="3158095"/>
                <a:ext cx="360040" cy="576064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067944" y="1565378"/>
                <a:ext cx="1152128" cy="1112612"/>
              </a:xfrm>
              <a:prstGeom prst="rect">
                <a:avLst/>
              </a:prstGeom>
              <a:solidFill>
                <a:srgbClr val="99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Output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Agricultural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US$ 60 milyar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95536" y="3095526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Kelapa Sawit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465.000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99" name="Rounded Rectangle 98"/>
          <p:cNvSpPr/>
          <p:nvPr/>
        </p:nvSpPr>
        <p:spPr>
          <a:xfrm>
            <a:off x="3783381" y="188640"/>
            <a:ext cx="4176464" cy="86409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</a:pPr>
            <a:r>
              <a:rPr lang="id-ID" dirty="0" smtClean="0">
                <a:solidFill>
                  <a:srgbClr val="800000"/>
                </a:solidFill>
              </a:rPr>
              <a:t>Komoditi SDA yang perlu pendayagunaan pengetahuan, engineering dan teknologi</a:t>
            </a:r>
            <a:endParaRPr lang="id-ID" dirty="0">
              <a:solidFill>
                <a:srgbClr val="800000"/>
              </a:solidFill>
            </a:endParaRPr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>
          <a:xfrm>
            <a:off x="810596" y="6410942"/>
            <a:ext cx="1643062" cy="365125"/>
          </a:xfrm>
        </p:spPr>
        <p:txBody>
          <a:bodyPr/>
          <a:lstStyle/>
          <a:p>
            <a:fld id="{CE0CC7C0-A5B2-4151-B161-36791319D36A}" type="datetime1">
              <a:rPr lang="id-ID" smtClean="0"/>
              <a:pPr/>
              <a:t>27/01/2015</a:t>
            </a:fld>
            <a:endParaRPr lang="en-US" dirty="0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>
          <a:xfrm>
            <a:off x="389908" y="6410942"/>
            <a:ext cx="358775" cy="365125"/>
          </a:xfrm>
        </p:spPr>
        <p:txBody>
          <a:bodyPr/>
          <a:lstStyle/>
          <a:p>
            <a:fld id="{40CF2FCF-4DCC-4924-89D8-3BCE7CA9829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1152</Words>
  <Application>Microsoft Office PowerPoint</Application>
  <PresentationFormat>On-screen Show (4:3)</PresentationFormat>
  <Paragraphs>223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template_informatika_slide</vt:lpstr>
      <vt:lpstr>HUG1I2 Konsep Pengembangan Sains dan Teknologi Pertemuan 2: Sains dan Teknologi</vt:lpstr>
      <vt:lpstr>Resume First Task</vt:lpstr>
      <vt:lpstr>Slide 3</vt:lpstr>
      <vt:lpstr>What is Science?</vt:lpstr>
      <vt:lpstr>The fact [1]</vt:lpstr>
      <vt:lpstr>The fact [2]</vt:lpstr>
      <vt:lpstr>Why it’s important for us to know the answer for : What’s science, What’s Technology and What’s relation between science and technology</vt:lpstr>
      <vt:lpstr>Mewujudkan Indonesia yang adil, makmur dan sejahtera</vt:lpstr>
      <vt:lpstr>Slide 9</vt:lpstr>
      <vt:lpstr>Indonesia di masa depan (2030)</vt:lpstr>
      <vt:lpstr>Let’s transform into a better person and reach our dream</vt:lpstr>
      <vt:lpstr>Science seeks to understand the natural world.</vt:lpstr>
      <vt:lpstr>What is Technology?</vt:lpstr>
      <vt:lpstr>What is Technology ? (Continued)</vt:lpstr>
      <vt:lpstr>Slide 15</vt:lpstr>
      <vt:lpstr>Slide 16</vt:lpstr>
      <vt:lpstr>Resume</vt:lpstr>
      <vt:lpstr>While technology and science have a common denominator being the natural world, they are similar yet very different. </vt:lpstr>
      <vt:lpstr>Daftar Pustaka</vt:lpstr>
      <vt:lpstr>Prepare for Outdoor Activity (optional)</vt:lpstr>
      <vt:lpstr>Slide 21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131</cp:revision>
  <dcterms:created xsi:type="dcterms:W3CDTF">2012-11-14T18:53:32Z</dcterms:created>
  <dcterms:modified xsi:type="dcterms:W3CDTF">2015-01-27T08:52:26Z</dcterms:modified>
</cp:coreProperties>
</file>