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82" r:id="rId3"/>
    <p:sldId id="283" r:id="rId4"/>
    <p:sldId id="284" r:id="rId5"/>
    <p:sldId id="285" r:id="rId6"/>
    <p:sldId id="286" r:id="rId7"/>
    <p:sldId id="297" r:id="rId8"/>
    <p:sldId id="287" r:id="rId9"/>
    <p:sldId id="289" r:id="rId10"/>
    <p:sldId id="293" r:id="rId11"/>
    <p:sldId id="299" r:id="rId12"/>
    <p:sldId id="300" r:id="rId13"/>
    <p:sldId id="301" r:id="rId14"/>
    <p:sldId id="302" r:id="rId15"/>
    <p:sldId id="303" r:id="rId16"/>
    <p:sldId id="304" r:id="rId17"/>
    <p:sldId id="305" r:id="rId18"/>
    <p:sldId id="306" r:id="rId19"/>
    <p:sldId id="307" r:id="rId20"/>
    <p:sldId id="308" r:id="rId21"/>
    <p:sldId id="309" r:id="rId22"/>
    <p:sldId id="258"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51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C9523-7CCF-4E8E-B30C-D70806EFBD01}" type="doc">
      <dgm:prSet loTypeId="urn:microsoft.com/office/officeart/2005/8/layout/venn1" loCatId="relationship" qsTypeId="urn:microsoft.com/office/officeart/2005/8/quickstyle/simple1" qsCatId="simple" csTypeId="urn:microsoft.com/office/officeart/2005/8/colors/colorful2" csCatId="colorful" phldr="1"/>
      <dgm:spPr/>
    </dgm:pt>
    <dgm:pt modelId="{B9721F50-C50A-4ED9-88F8-B5CED0AD2E31}">
      <dgm:prSet phldrT="[Text]"/>
      <dgm:spPr/>
      <dgm:t>
        <a:bodyPr/>
        <a:lstStyle/>
        <a:p>
          <a:r>
            <a:rPr lang="en-US" dirty="0" smtClean="0"/>
            <a:t>Knowledge of Sciences &amp; Technology</a:t>
          </a:r>
          <a:endParaRPr lang="en-US" dirty="0"/>
        </a:p>
      </dgm:t>
    </dgm:pt>
    <dgm:pt modelId="{A41725F6-C215-4F4E-BDB9-0D889FC8AB69}" type="parTrans" cxnId="{52E56A20-8C12-42B5-9510-2D3627716AEF}">
      <dgm:prSet/>
      <dgm:spPr/>
      <dgm:t>
        <a:bodyPr/>
        <a:lstStyle/>
        <a:p>
          <a:endParaRPr lang="en-US"/>
        </a:p>
      </dgm:t>
    </dgm:pt>
    <dgm:pt modelId="{7CEB97D8-836B-4C38-A1DB-22B23B9B3355}" type="sibTrans" cxnId="{52E56A20-8C12-42B5-9510-2D3627716AEF}">
      <dgm:prSet/>
      <dgm:spPr/>
      <dgm:t>
        <a:bodyPr/>
        <a:lstStyle/>
        <a:p>
          <a:endParaRPr lang="en-US"/>
        </a:p>
      </dgm:t>
    </dgm:pt>
    <dgm:pt modelId="{280CD7D2-53B3-4D95-9663-656A9AB566AF}">
      <dgm:prSet/>
      <dgm:spPr/>
      <dgm:t>
        <a:bodyPr/>
        <a:lstStyle/>
        <a:p>
          <a:r>
            <a:rPr lang="en-US" dirty="0" smtClean="0"/>
            <a:t>Innovation </a:t>
          </a:r>
          <a:r>
            <a:rPr lang="en-US" smtClean="0"/>
            <a:t>&amp; Invention</a:t>
          </a:r>
          <a:r>
            <a:rPr lang="id-ID" smtClean="0"/>
            <a:t> </a:t>
          </a:r>
          <a:endParaRPr lang="id-ID" dirty="0"/>
        </a:p>
      </dgm:t>
    </dgm:pt>
    <dgm:pt modelId="{1FDBF247-3355-44A7-862A-2B9E41F44BB2}" type="parTrans" cxnId="{1A126667-C0D4-4577-9A8E-E0F1B5653FDE}">
      <dgm:prSet/>
      <dgm:spPr/>
      <dgm:t>
        <a:bodyPr/>
        <a:lstStyle/>
        <a:p>
          <a:endParaRPr lang="en-US"/>
        </a:p>
      </dgm:t>
    </dgm:pt>
    <dgm:pt modelId="{923A1D31-2E34-4C32-B5BC-FCAC4856D296}" type="sibTrans" cxnId="{1A126667-C0D4-4577-9A8E-E0F1B5653FDE}">
      <dgm:prSet/>
      <dgm:spPr/>
      <dgm:t>
        <a:bodyPr/>
        <a:lstStyle/>
        <a:p>
          <a:endParaRPr lang="en-US"/>
        </a:p>
      </dgm:t>
    </dgm:pt>
    <dgm:pt modelId="{D8D3F52C-7919-47E0-AC82-21845480AE06}">
      <dgm:prSet/>
      <dgm:spPr/>
      <dgm:t>
        <a:bodyPr/>
        <a:lstStyle/>
        <a:p>
          <a:r>
            <a:rPr lang="en-US" dirty="0" smtClean="0"/>
            <a:t>Ethical of Sciences and Technology</a:t>
          </a:r>
          <a:endParaRPr lang="id-ID" dirty="0"/>
        </a:p>
      </dgm:t>
    </dgm:pt>
    <dgm:pt modelId="{F00F308D-CEA7-41C2-9300-08379EA154F9}" type="parTrans" cxnId="{591EB9F9-6B30-4B6F-80F2-489D4446ABE9}">
      <dgm:prSet/>
      <dgm:spPr/>
      <dgm:t>
        <a:bodyPr/>
        <a:lstStyle/>
        <a:p>
          <a:endParaRPr lang="en-US"/>
        </a:p>
      </dgm:t>
    </dgm:pt>
    <dgm:pt modelId="{042DB292-24CF-4555-BA71-A83135BA51B8}" type="sibTrans" cxnId="{591EB9F9-6B30-4B6F-80F2-489D4446ABE9}">
      <dgm:prSet/>
      <dgm:spPr/>
      <dgm:t>
        <a:bodyPr/>
        <a:lstStyle/>
        <a:p>
          <a:endParaRPr lang="en-US"/>
        </a:p>
      </dgm:t>
    </dgm:pt>
    <dgm:pt modelId="{5E21F26C-D02D-48DC-A32D-8099AA4BFD5C}">
      <dgm:prSet phldrT="[Text]"/>
      <dgm:spPr/>
      <dgm:t>
        <a:bodyPr/>
        <a:lstStyle/>
        <a:p>
          <a:r>
            <a:rPr lang="en-US" dirty="0" smtClean="0"/>
            <a:t>Technology Concepts &amp; Flowering</a:t>
          </a:r>
          <a:endParaRPr lang="en-US" dirty="0"/>
        </a:p>
      </dgm:t>
    </dgm:pt>
    <dgm:pt modelId="{01D571AB-BE21-4C8C-8E66-31DCE6FFFF11}" type="parTrans" cxnId="{2FD006AC-1A1B-4A45-8710-BE3BE399E1BE}">
      <dgm:prSet/>
      <dgm:spPr/>
    </dgm:pt>
    <dgm:pt modelId="{9A7BD978-AFEA-47A1-8EBF-E5FDCB54754D}" type="sibTrans" cxnId="{2FD006AC-1A1B-4A45-8710-BE3BE399E1BE}">
      <dgm:prSet/>
      <dgm:spPr/>
    </dgm:pt>
    <dgm:pt modelId="{92013CFC-607F-4BE7-83C8-8AD846E02A40}">
      <dgm:prSet phldrT="[Text]"/>
      <dgm:spPr/>
      <dgm:t>
        <a:bodyPr/>
        <a:lstStyle/>
        <a:p>
          <a:r>
            <a:rPr lang="en-US" dirty="0" smtClean="0"/>
            <a:t>Critical </a:t>
          </a:r>
          <a:r>
            <a:rPr lang="id-ID" dirty="0" smtClean="0"/>
            <a:t>and Creative </a:t>
          </a:r>
          <a:r>
            <a:rPr lang="en-US" dirty="0" smtClean="0"/>
            <a:t>Thinking</a:t>
          </a:r>
          <a:endParaRPr lang="en-US" dirty="0"/>
        </a:p>
      </dgm:t>
    </dgm:pt>
    <dgm:pt modelId="{41665585-B3BB-4EF2-8422-74B5289DC075}" type="parTrans" cxnId="{59B1B56F-7229-426F-A8E5-44778227A740}">
      <dgm:prSet/>
      <dgm:spPr/>
    </dgm:pt>
    <dgm:pt modelId="{1B0E544F-3E0A-46CD-A621-B52B7543E225}" type="sibTrans" cxnId="{59B1B56F-7229-426F-A8E5-44778227A740}">
      <dgm:prSet/>
      <dgm:spPr/>
    </dgm:pt>
    <dgm:pt modelId="{C0BA92EE-B181-42B0-95E5-7EAEC9DE1D3E}">
      <dgm:prSet phldrT="[Text]"/>
      <dgm:spPr/>
      <dgm:t>
        <a:bodyPr/>
        <a:lstStyle/>
        <a:p>
          <a:r>
            <a:rPr lang="en-US" dirty="0" smtClean="0"/>
            <a:t>Scientific Method &amp; Engineering Method</a:t>
          </a:r>
          <a:endParaRPr lang="en-US" dirty="0"/>
        </a:p>
      </dgm:t>
    </dgm:pt>
    <dgm:pt modelId="{6E694C95-6B96-4A0D-A4FE-8E94C8D3B3D7}" type="parTrans" cxnId="{625FB871-247E-4F52-B80C-78A87EA5B545}">
      <dgm:prSet/>
      <dgm:spPr/>
    </dgm:pt>
    <dgm:pt modelId="{7745A188-9623-4590-B094-9EE6D42A9F84}" type="sibTrans" cxnId="{625FB871-247E-4F52-B80C-78A87EA5B545}">
      <dgm:prSet/>
      <dgm:spPr/>
    </dgm:pt>
    <dgm:pt modelId="{BDAA7499-BD82-4E79-8106-69E304DAEF21}" type="pres">
      <dgm:prSet presAssocID="{370C9523-7CCF-4E8E-B30C-D70806EFBD01}" presName="compositeShape" presStyleCnt="0">
        <dgm:presLayoutVars>
          <dgm:chMax val="7"/>
          <dgm:dir/>
          <dgm:resizeHandles val="exact"/>
        </dgm:presLayoutVars>
      </dgm:prSet>
      <dgm:spPr/>
    </dgm:pt>
    <dgm:pt modelId="{804426DF-A53E-44AF-9FA0-D06757EB5B72}" type="pres">
      <dgm:prSet presAssocID="{B9721F50-C50A-4ED9-88F8-B5CED0AD2E31}" presName="circ1" presStyleLbl="vennNode1" presStyleIdx="0" presStyleCnt="6"/>
      <dgm:spPr/>
      <dgm:t>
        <a:bodyPr/>
        <a:lstStyle/>
        <a:p>
          <a:endParaRPr lang="en-US"/>
        </a:p>
      </dgm:t>
    </dgm:pt>
    <dgm:pt modelId="{11189BA9-D9C2-455C-B418-D9C4C771C165}" type="pres">
      <dgm:prSet presAssocID="{B9721F50-C50A-4ED9-88F8-B5CED0AD2E31}" presName="circ1Tx" presStyleLbl="revTx" presStyleIdx="0" presStyleCnt="0">
        <dgm:presLayoutVars>
          <dgm:chMax val="0"/>
          <dgm:chPref val="0"/>
          <dgm:bulletEnabled val="1"/>
        </dgm:presLayoutVars>
      </dgm:prSet>
      <dgm:spPr/>
      <dgm:t>
        <a:bodyPr/>
        <a:lstStyle/>
        <a:p>
          <a:endParaRPr lang="en-US"/>
        </a:p>
      </dgm:t>
    </dgm:pt>
    <dgm:pt modelId="{B27D925D-6CC7-4997-85D9-067B2B819E2C}" type="pres">
      <dgm:prSet presAssocID="{5E21F26C-D02D-48DC-A32D-8099AA4BFD5C}" presName="circ2" presStyleLbl="vennNode1" presStyleIdx="1" presStyleCnt="6"/>
      <dgm:spPr/>
    </dgm:pt>
    <dgm:pt modelId="{6BB3CD67-9382-4B67-9461-0F0DAE464171}" type="pres">
      <dgm:prSet presAssocID="{5E21F26C-D02D-48DC-A32D-8099AA4BFD5C}" presName="circ2Tx" presStyleLbl="revTx" presStyleIdx="0" presStyleCnt="0">
        <dgm:presLayoutVars>
          <dgm:chMax val="0"/>
          <dgm:chPref val="0"/>
          <dgm:bulletEnabled val="1"/>
        </dgm:presLayoutVars>
      </dgm:prSet>
      <dgm:spPr/>
      <dgm:t>
        <a:bodyPr/>
        <a:lstStyle/>
        <a:p>
          <a:endParaRPr lang="en-US"/>
        </a:p>
      </dgm:t>
    </dgm:pt>
    <dgm:pt modelId="{3B154EA7-8D63-4D7F-B348-63F99D064A71}" type="pres">
      <dgm:prSet presAssocID="{92013CFC-607F-4BE7-83C8-8AD846E02A40}" presName="circ3" presStyleLbl="vennNode1" presStyleIdx="2" presStyleCnt="6"/>
      <dgm:spPr/>
    </dgm:pt>
    <dgm:pt modelId="{69795BC0-CEA5-4989-9E02-79C08602034E}" type="pres">
      <dgm:prSet presAssocID="{92013CFC-607F-4BE7-83C8-8AD846E02A40}" presName="circ3Tx" presStyleLbl="revTx" presStyleIdx="0" presStyleCnt="0">
        <dgm:presLayoutVars>
          <dgm:chMax val="0"/>
          <dgm:chPref val="0"/>
          <dgm:bulletEnabled val="1"/>
        </dgm:presLayoutVars>
      </dgm:prSet>
      <dgm:spPr/>
      <dgm:t>
        <a:bodyPr/>
        <a:lstStyle/>
        <a:p>
          <a:endParaRPr lang="en-US"/>
        </a:p>
      </dgm:t>
    </dgm:pt>
    <dgm:pt modelId="{981C8DEB-0623-4089-904D-6E0B32469FFC}" type="pres">
      <dgm:prSet presAssocID="{C0BA92EE-B181-42B0-95E5-7EAEC9DE1D3E}" presName="circ4" presStyleLbl="vennNode1" presStyleIdx="3" presStyleCnt="6"/>
      <dgm:spPr/>
    </dgm:pt>
    <dgm:pt modelId="{4563A29A-9E2A-4FE2-9966-F45CA35E667B}" type="pres">
      <dgm:prSet presAssocID="{C0BA92EE-B181-42B0-95E5-7EAEC9DE1D3E}" presName="circ4Tx" presStyleLbl="revTx" presStyleIdx="0" presStyleCnt="0">
        <dgm:presLayoutVars>
          <dgm:chMax val="0"/>
          <dgm:chPref val="0"/>
          <dgm:bulletEnabled val="1"/>
        </dgm:presLayoutVars>
      </dgm:prSet>
      <dgm:spPr/>
      <dgm:t>
        <a:bodyPr/>
        <a:lstStyle/>
        <a:p>
          <a:endParaRPr lang="en-US"/>
        </a:p>
      </dgm:t>
    </dgm:pt>
    <dgm:pt modelId="{5FA51EEF-0C19-4B28-A64E-4D666C13B3C7}" type="pres">
      <dgm:prSet presAssocID="{280CD7D2-53B3-4D95-9663-656A9AB566AF}" presName="circ5" presStyleLbl="vennNode1" presStyleIdx="4" presStyleCnt="6"/>
      <dgm:spPr/>
    </dgm:pt>
    <dgm:pt modelId="{99A53211-33D6-453E-9AC4-591A96ED1A67}" type="pres">
      <dgm:prSet presAssocID="{280CD7D2-53B3-4D95-9663-656A9AB566AF}" presName="circ5Tx" presStyleLbl="revTx" presStyleIdx="0" presStyleCnt="0">
        <dgm:presLayoutVars>
          <dgm:chMax val="0"/>
          <dgm:chPref val="0"/>
          <dgm:bulletEnabled val="1"/>
        </dgm:presLayoutVars>
      </dgm:prSet>
      <dgm:spPr/>
      <dgm:t>
        <a:bodyPr/>
        <a:lstStyle/>
        <a:p>
          <a:endParaRPr lang="en-US"/>
        </a:p>
      </dgm:t>
    </dgm:pt>
    <dgm:pt modelId="{441094EB-494B-4E9F-B7C4-316DD92F2C56}" type="pres">
      <dgm:prSet presAssocID="{D8D3F52C-7919-47E0-AC82-21845480AE06}" presName="circ6" presStyleLbl="vennNode1" presStyleIdx="5" presStyleCnt="6"/>
      <dgm:spPr/>
    </dgm:pt>
    <dgm:pt modelId="{3539622D-78B2-4D72-9671-2C68918A9869}" type="pres">
      <dgm:prSet presAssocID="{D8D3F52C-7919-47E0-AC82-21845480AE06}" presName="circ6Tx" presStyleLbl="revTx" presStyleIdx="0" presStyleCnt="0">
        <dgm:presLayoutVars>
          <dgm:chMax val="0"/>
          <dgm:chPref val="0"/>
          <dgm:bulletEnabled val="1"/>
        </dgm:presLayoutVars>
      </dgm:prSet>
      <dgm:spPr/>
      <dgm:t>
        <a:bodyPr/>
        <a:lstStyle/>
        <a:p>
          <a:endParaRPr lang="en-US"/>
        </a:p>
      </dgm:t>
    </dgm:pt>
  </dgm:ptLst>
  <dgm:cxnLst>
    <dgm:cxn modelId="{71DF27E3-2ED9-47DD-9CD0-E92B10AA93E6}" type="presOf" srcId="{C0BA92EE-B181-42B0-95E5-7EAEC9DE1D3E}" destId="{4563A29A-9E2A-4FE2-9966-F45CA35E667B}" srcOrd="0" destOrd="0" presId="urn:microsoft.com/office/officeart/2005/8/layout/venn1"/>
    <dgm:cxn modelId="{591EB9F9-6B30-4B6F-80F2-489D4446ABE9}" srcId="{370C9523-7CCF-4E8E-B30C-D70806EFBD01}" destId="{D8D3F52C-7919-47E0-AC82-21845480AE06}" srcOrd="5" destOrd="0" parTransId="{F00F308D-CEA7-41C2-9300-08379EA154F9}" sibTransId="{042DB292-24CF-4555-BA71-A83135BA51B8}"/>
    <dgm:cxn modelId="{52E56A20-8C12-42B5-9510-2D3627716AEF}" srcId="{370C9523-7CCF-4E8E-B30C-D70806EFBD01}" destId="{B9721F50-C50A-4ED9-88F8-B5CED0AD2E31}" srcOrd="0" destOrd="0" parTransId="{A41725F6-C215-4F4E-BDB9-0D889FC8AB69}" sibTransId="{7CEB97D8-836B-4C38-A1DB-22B23B9B3355}"/>
    <dgm:cxn modelId="{59B1B56F-7229-426F-A8E5-44778227A740}" srcId="{370C9523-7CCF-4E8E-B30C-D70806EFBD01}" destId="{92013CFC-607F-4BE7-83C8-8AD846E02A40}" srcOrd="2" destOrd="0" parTransId="{41665585-B3BB-4EF2-8422-74B5289DC075}" sibTransId="{1B0E544F-3E0A-46CD-A621-B52B7543E225}"/>
    <dgm:cxn modelId="{2FD006AC-1A1B-4A45-8710-BE3BE399E1BE}" srcId="{370C9523-7CCF-4E8E-B30C-D70806EFBD01}" destId="{5E21F26C-D02D-48DC-A32D-8099AA4BFD5C}" srcOrd="1" destOrd="0" parTransId="{01D571AB-BE21-4C8C-8E66-31DCE6FFFF11}" sibTransId="{9A7BD978-AFEA-47A1-8EBF-E5FDCB54754D}"/>
    <dgm:cxn modelId="{36F85C28-8635-4A7C-AA93-B4C0B1AED707}" type="presOf" srcId="{92013CFC-607F-4BE7-83C8-8AD846E02A40}" destId="{69795BC0-CEA5-4989-9E02-79C08602034E}" srcOrd="0" destOrd="0" presId="urn:microsoft.com/office/officeart/2005/8/layout/venn1"/>
    <dgm:cxn modelId="{D6F33935-5053-4AD7-BE83-556F3C0068FA}" type="presOf" srcId="{280CD7D2-53B3-4D95-9663-656A9AB566AF}" destId="{99A53211-33D6-453E-9AC4-591A96ED1A67}" srcOrd="0" destOrd="0" presId="urn:microsoft.com/office/officeart/2005/8/layout/venn1"/>
    <dgm:cxn modelId="{1A126667-C0D4-4577-9A8E-E0F1B5653FDE}" srcId="{370C9523-7CCF-4E8E-B30C-D70806EFBD01}" destId="{280CD7D2-53B3-4D95-9663-656A9AB566AF}" srcOrd="4" destOrd="0" parTransId="{1FDBF247-3355-44A7-862A-2B9E41F44BB2}" sibTransId="{923A1D31-2E34-4C32-B5BC-FCAC4856D296}"/>
    <dgm:cxn modelId="{958FB419-456A-4A74-9C3C-4E88A0267640}" type="presOf" srcId="{370C9523-7CCF-4E8E-B30C-D70806EFBD01}" destId="{BDAA7499-BD82-4E79-8106-69E304DAEF21}" srcOrd="0" destOrd="0" presId="urn:microsoft.com/office/officeart/2005/8/layout/venn1"/>
    <dgm:cxn modelId="{F677899C-F281-422B-8D26-37CFCEB5572E}" type="presOf" srcId="{D8D3F52C-7919-47E0-AC82-21845480AE06}" destId="{3539622D-78B2-4D72-9671-2C68918A9869}" srcOrd="0" destOrd="0" presId="urn:microsoft.com/office/officeart/2005/8/layout/venn1"/>
    <dgm:cxn modelId="{625FB871-247E-4F52-B80C-78A87EA5B545}" srcId="{370C9523-7CCF-4E8E-B30C-D70806EFBD01}" destId="{C0BA92EE-B181-42B0-95E5-7EAEC9DE1D3E}" srcOrd="3" destOrd="0" parTransId="{6E694C95-6B96-4A0D-A4FE-8E94C8D3B3D7}" sibTransId="{7745A188-9623-4590-B094-9EE6D42A9F84}"/>
    <dgm:cxn modelId="{3A1B68C7-FE81-4421-9E65-560FCB7804B2}" type="presOf" srcId="{B9721F50-C50A-4ED9-88F8-B5CED0AD2E31}" destId="{11189BA9-D9C2-455C-B418-D9C4C771C165}" srcOrd="0" destOrd="0" presId="urn:microsoft.com/office/officeart/2005/8/layout/venn1"/>
    <dgm:cxn modelId="{F075AB59-A57C-4635-A985-704B7971EB71}" type="presOf" srcId="{5E21F26C-D02D-48DC-A32D-8099AA4BFD5C}" destId="{6BB3CD67-9382-4B67-9461-0F0DAE464171}" srcOrd="0" destOrd="0" presId="urn:microsoft.com/office/officeart/2005/8/layout/venn1"/>
    <dgm:cxn modelId="{81419202-9200-49E5-B6F3-A2DDA9EBC305}" type="presParOf" srcId="{BDAA7499-BD82-4E79-8106-69E304DAEF21}" destId="{804426DF-A53E-44AF-9FA0-D06757EB5B72}" srcOrd="0" destOrd="0" presId="urn:microsoft.com/office/officeart/2005/8/layout/venn1"/>
    <dgm:cxn modelId="{89EED08C-5218-4B21-A747-D675C24C1DC1}" type="presParOf" srcId="{BDAA7499-BD82-4E79-8106-69E304DAEF21}" destId="{11189BA9-D9C2-455C-B418-D9C4C771C165}" srcOrd="1" destOrd="0" presId="urn:microsoft.com/office/officeart/2005/8/layout/venn1"/>
    <dgm:cxn modelId="{EDB6E268-E075-4F6F-AE5E-95450ED9B3EC}" type="presParOf" srcId="{BDAA7499-BD82-4E79-8106-69E304DAEF21}" destId="{B27D925D-6CC7-4997-85D9-067B2B819E2C}" srcOrd="2" destOrd="0" presId="urn:microsoft.com/office/officeart/2005/8/layout/venn1"/>
    <dgm:cxn modelId="{8720F222-7249-4F09-9A31-4E85CCF1F682}" type="presParOf" srcId="{BDAA7499-BD82-4E79-8106-69E304DAEF21}" destId="{6BB3CD67-9382-4B67-9461-0F0DAE464171}" srcOrd="3" destOrd="0" presId="urn:microsoft.com/office/officeart/2005/8/layout/venn1"/>
    <dgm:cxn modelId="{E0F81B71-06E6-4C82-BB8E-323173AF588A}" type="presParOf" srcId="{BDAA7499-BD82-4E79-8106-69E304DAEF21}" destId="{3B154EA7-8D63-4D7F-B348-63F99D064A71}" srcOrd="4" destOrd="0" presId="urn:microsoft.com/office/officeart/2005/8/layout/venn1"/>
    <dgm:cxn modelId="{05FB6AC1-637D-4BDA-B31B-124102261572}" type="presParOf" srcId="{BDAA7499-BD82-4E79-8106-69E304DAEF21}" destId="{69795BC0-CEA5-4989-9E02-79C08602034E}" srcOrd="5" destOrd="0" presId="urn:microsoft.com/office/officeart/2005/8/layout/venn1"/>
    <dgm:cxn modelId="{22269668-247F-4FFE-AE2D-367F83264E4B}" type="presParOf" srcId="{BDAA7499-BD82-4E79-8106-69E304DAEF21}" destId="{981C8DEB-0623-4089-904D-6E0B32469FFC}" srcOrd="6" destOrd="0" presId="urn:microsoft.com/office/officeart/2005/8/layout/venn1"/>
    <dgm:cxn modelId="{1BA98F75-1191-4DC3-9C2C-A01CD72B5036}" type="presParOf" srcId="{BDAA7499-BD82-4E79-8106-69E304DAEF21}" destId="{4563A29A-9E2A-4FE2-9966-F45CA35E667B}" srcOrd="7" destOrd="0" presId="urn:microsoft.com/office/officeart/2005/8/layout/venn1"/>
    <dgm:cxn modelId="{953B8656-6E4D-4BFB-96F6-E3B515B8943F}" type="presParOf" srcId="{BDAA7499-BD82-4E79-8106-69E304DAEF21}" destId="{5FA51EEF-0C19-4B28-A64E-4D666C13B3C7}" srcOrd="8" destOrd="0" presId="urn:microsoft.com/office/officeart/2005/8/layout/venn1"/>
    <dgm:cxn modelId="{295C9860-E215-4D26-9F57-646825F960D2}" type="presParOf" srcId="{BDAA7499-BD82-4E79-8106-69E304DAEF21}" destId="{99A53211-33D6-453E-9AC4-591A96ED1A67}" srcOrd="9" destOrd="0" presId="urn:microsoft.com/office/officeart/2005/8/layout/venn1"/>
    <dgm:cxn modelId="{9F1B5F87-1CDD-401D-AC8D-9A9FF2A9B53E}" type="presParOf" srcId="{BDAA7499-BD82-4E79-8106-69E304DAEF21}" destId="{441094EB-494B-4E9F-B7C4-316DD92F2C56}" srcOrd="10" destOrd="0" presId="urn:microsoft.com/office/officeart/2005/8/layout/venn1"/>
    <dgm:cxn modelId="{31E0A5CE-9B6D-4473-96B7-627DC384A13D}" type="presParOf" srcId="{BDAA7499-BD82-4E79-8106-69E304DAEF21}" destId="{3539622D-78B2-4D72-9671-2C68918A9869}" srcOrd="11"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4426DF-A53E-44AF-9FA0-D06757EB5B72}">
      <dsp:nvSpPr>
        <dsp:cNvPr id="0" name=""/>
        <dsp:cNvSpPr/>
      </dsp:nvSpPr>
      <dsp:spPr>
        <a:xfrm>
          <a:off x="1533461" y="1153761"/>
          <a:ext cx="968502" cy="96850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1189BA9-D9C2-455C-B418-D9C4C771C165}">
      <dsp:nvSpPr>
        <dsp:cNvPr id="0" name=""/>
        <dsp:cNvSpPr/>
      </dsp:nvSpPr>
      <dsp:spPr>
        <a:xfrm>
          <a:off x="1412398" y="430839"/>
          <a:ext cx="1210627" cy="6594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Knowledge of Sciences &amp; Technology</a:t>
          </a:r>
          <a:endParaRPr lang="en-US" sz="1100" kern="1200" dirty="0"/>
        </a:p>
      </dsp:txBody>
      <dsp:txXfrm>
        <a:off x="1412398" y="430839"/>
        <a:ext cx="1210627" cy="659485"/>
      </dsp:txXfrm>
    </dsp:sp>
    <dsp:sp modelId="{B27D925D-6CC7-4997-85D9-067B2B819E2C}">
      <dsp:nvSpPr>
        <dsp:cNvPr id="0" name=""/>
        <dsp:cNvSpPr/>
      </dsp:nvSpPr>
      <dsp:spPr>
        <a:xfrm>
          <a:off x="1847821" y="1335277"/>
          <a:ext cx="968502" cy="968502"/>
        </a:xfrm>
        <a:prstGeom prst="ellipse">
          <a:avLst/>
        </a:prstGeom>
        <a:solidFill>
          <a:schemeClr val="accent2">
            <a:alpha val="50000"/>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B3CD67-9382-4B67-9461-0F0DAE464171}">
      <dsp:nvSpPr>
        <dsp:cNvPr id="0" name=""/>
        <dsp:cNvSpPr/>
      </dsp:nvSpPr>
      <dsp:spPr>
        <a:xfrm>
          <a:off x="2888153" y="1058921"/>
          <a:ext cx="1147271" cy="7222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Technology Concepts &amp; Flowering</a:t>
          </a:r>
          <a:endParaRPr lang="en-US" sz="1100" kern="1200" dirty="0"/>
        </a:p>
      </dsp:txBody>
      <dsp:txXfrm>
        <a:off x="2888153" y="1058921"/>
        <a:ext cx="1147271" cy="722293"/>
      </dsp:txXfrm>
    </dsp:sp>
    <dsp:sp modelId="{3B154EA7-8D63-4D7F-B348-63F99D064A71}">
      <dsp:nvSpPr>
        <dsp:cNvPr id="0" name=""/>
        <dsp:cNvSpPr/>
      </dsp:nvSpPr>
      <dsp:spPr>
        <a:xfrm>
          <a:off x="1847821" y="1698308"/>
          <a:ext cx="968502" cy="968502"/>
        </a:xfrm>
        <a:prstGeom prst="ellipse">
          <a:avLst/>
        </a:prstGeom>
        <a:solidFill>
          <a:schemeClr val="accent2">
            <a:alpha val="50000"/>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9795BC0-CEA5-4989-9E02-79C08602034E}">
      <dsp:nvSpPr>
        <dsp:cNvPr id="0" name=""/>
        <dsp:cNvSpPr/>
      </dsp:nvSpPr>
      <dsp:spPr>
        <a:xfrm>
          <a:off x="2888153" y="2136081"/>
          <a:ext cx="1147271" cy="8070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Critical </a:t>
          </a:r>
          <a:r>
            <a:rPr lang="id-ID" sz="1100" kern="1200" dirty="0" smtClean="0"/>
            <a:t>and Creative </a:t>
          </a:r>
          <a:r>
            <a:rPr lang="en-US" sz="1100" kern="1200" dirty="0" smtClean="0"/>
            <a:t>Thinking</a:t>
          </a:r>
          <a:endParaRPr lang="en-US" sz="1100" kern="1200" dirty="0"/>
        </a:p>
      </dsp:txBody>
      <dsp:txXfrm>
        <a:off x="2888153" y="2136081"/>
        <a:ext cx="1147271" cy="807085"/>
      </dsp:txXfrm>
    </dsp:sp>
    <dsp:sp modelId="{981C8DEB-0623-4089-904D-6E0B32469FFC}">
      <dsp:nvSpPr>
        <dsp:cNvPr id="0" name=""/>
        <dsp:cNvSpPr/>
      </dsp:nvSpPr>
      <dsp:spPr>
        <a:xfrm>
          <a:off x="1533461" y="1880138"/>
          <a:ext cx="968502" cy="968502"/>
        </a:xfrm>
        <a:prstGeom prst="ellipse">
          <a:avLst/>
        </a:prstGeom>
        <a:solidFill>
          <a:schemeClr val="accent2">
            <a:alpha val="50000"/>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563A29A-9E2A-4FE2-9966-F45CA35E667B}">
      <dsp:nvSpPr>
        <dsp:cNvPr id="0" name=""/>
        <dsp:cNvSpPr/>
      </dsp:nvSpPr>
      <dsp:spPr>
        <a:xfrm>
          <a:off x="1412398" y="2911762"/>
          <a:ext cx="1210627" cy="6594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Scientific Method &amp; Engineering Method</a:t>
          </a:r>
          <a:endParaRPr lang="en-US" sz="1100" kern="1200" dirty="0"/>
        </a:p>
      </dsp:txBody>
      <dsp:txXfrm>
        <a:off x="1412398" y="2911762"/>
        <a:ext cx="1210627" cy="659485"/>
      </dsp:txXfrm>
    </dsp:sp>
    <dsp:sp modelId="{5FA51EEF-0C19-4B28-A64E-4D666C13B3C7}">
      <dsp:nvSpPr>
        <dsp:cNvPr id="0" name=""/>
        <dsp:cNvSpPr/>
      </dsp:nvSpPr>
      <dsp:spPr>
        <a:xfrm>
          <a:off x="1219101" y="1698308"/>
          <a:ext cx="968502" cy="968502"/>
        </a:xfrm>
        <a:prstGeom prst="ellipse">
          <a:avLst/>
        </a:prstGeom>
        <a:solidFill>
          <a:schemeClr val="accent2">
            <a:alpha val="50000"/>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A53211-33D6-453E-9AC4-591A96ED1A67}">
      <dsp:nvSpPr>
        <dsp:cNvPr id="0" name=""/>
        <dsp:cNvSpPr/>
      </dsp:nvSpPr>
      <dsp:spPr>
        <a:xfrm>
          <a:off x="0" y="2136081"/>
          <a:ext cx="1147271" cy="8070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Innovation </a:t>
          </a:r>
          <a:r>
            <a:rPr lang="en-US" sz="1100" kern="1200" smtClean="0"/>
            <a:t>&amp; Invention</a:t>
          </a:r>
          <a:r>
            <a:rPr lang="id-ID" sz="1100" kern="1200" smtClean="0"/>
            <a:t> </a:t>
          </a:r>
          <a:endParaRPr lang="id-ID" sz="1100" kern="1200" dirty="0"/>
        </a:p>
      </dsp:txBody>
      <dsp:txXfrm>
        <a:off x="0" y="2136081"/>
        <a:ext cx="1147271" cy="807085"/>
      </dsp:txXfrm>
    </dsp:sp>
    <dsp:sp modelId="{441094EB-494B-4E9F-B7C4-316DD92F2C56}">
      <dsp:nvSpPr>
        <dsp:cNvPr id="0" name=""/>
        <dsp:cNvSpPr/>
      </dsp:nvSpPr>
      <dsp:spPr>
        <a:xfrm>
          <a:off x="1219101" y="1335277"/>
          <a:ext cx="968502" cy="968502"/>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539622D-78B2-4D72-9671-2C68918A9869}">
      <dsp:nvSpPr>
        <dsp:cNvPr id="0" name=""/>
        <dsp:cNvSpPr/>
      </dsp:nvSpPr>
      <dsp:spPr>
        <a:xfrm>
          <a:off x="0" y="1058921"/>
          <a:ext cx="1147271" cy="8070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Ethical of Sciences and Technology</a:t>
          </a:r>
          <a:endParaRPr lang="id-ID" sz="1100" kern="1200" dirty="0"/>
        </a:p>
      </dsp:txBody>
      <dsp:txXfrm>
        <a:off x="0" y="1058921"/>
        <a:ext cx="1147271" cy="8070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1/20/2015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p14="http://schemas.microsoft.com/office/powerpoint/2010/main" xmlns=""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p14="http://schemas.microsoft.com/office/powerpoint/2010/main" xmlns=""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Rot="1" noChangeAspect="1" noChangeArrowheads="1" noTextEdit="1"/>
          </p:cNvSpPr>
          <p:nvPr>
            <p:ph type="sldImg"/>
          </p:nvPr>
        </p:nvSpPr>
        <p:spPr>
          <a:ln/>
        </p:spPr>
      </p:sp>
      <p:sp>
        <p:nvSpPr>
          <p:cNvPr id="61443" name="Rectangle 1027"/>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Rot="1" noChangeAspect="1" noChangeArrowheads="1" noTextEdit="1"/>
          </p:cNvSpPr>
          <p:nvPr>
            <p:ph type="sldImg"/>
          </p:nvPr>
        </p:nvSpPr>
        <p:spPr>
          <a:ln/>
        </p:spPr>
      </p:sp>
      <p:sp>
        <p:nvSpPr>
          <p:cNvPr id="62467" name="Rectangle 1027"/>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a:ln/>
        </p:spPr>
      </p:sp>
      <p:sp>
        <p:nvSpPr>
          <p:cNvPr id="63491" name="Rectangle 1027"/>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16C05-B736-4822-A981-6793F2E24FE9}" type="slidenum">
              <a:rPr lang="en-US"/>
              <a:pPr/>
              <a:t>20</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90308202-65DB-4994-BCEA-8690276EA9D3}" type="datetime1">
              <a:rPr lang="id-ID" smtClean="0"/>
              <a:pPr>
                <a:defRPr/>
              </a:pPr>
              <a:t>20/01/2015</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36245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62050" y="6243638"/>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657600" y="6243638"/>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7042150" y="6243638"/>
            <a:ext cx="1905000" cy="457200"/>
          </a:xfrm>
        </p:spPr>
        <p:txBody>
          <a:bodyPr/>
          <a:lstStyle>
            <a:lvl1pPr>
              <a:defRPr/>
            </a:lvl1pPr>
          </a:lstStyle>
          <a:p>
            <a:fld id="{AD8D58CF-C3FB-4596-8A3A-72CC920E5E2A}" type="slidenum">
              <a:rPr lang="en-US"/>
              <a:pPr/>
              <a:t>‹#›</a:t>
            </a:fld>
            <a:r>
              <a:rPr lang="en-US"/>
              <a:t>/66</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525CC-76C1-4358-B45F-3A5AFC19B48A}" type="datetimeFigureOut">
              <a:rPr lang="en-US" smtClean="0"/>
              <a:pPr/>
              <a:t>1/20/2015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37D966D-99AE-4C4F-92D2-0AFDFF258817}" type="slidenum">
              <a:rPr lang="en-US" smtClean="0"/>
              <a:pPr/>
              <a:t>‹#›</a:t>
            </a:fld>
            <a:endParaRPr lang="en-US"/>
          </a:p>
        </p:txBody>
      </p:sp>
    </p:spTree>
    <p:extLst>
      <p:ext uri="{BB962C8B-B14F-4D97-AF65-F5344CB8AC3E}">
        <p14:creationId xmlns:p14="http://schemas.microsoft.com/office/powerpoint/2010/main" xmlns="" val="61715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525CC-76C1-4358-B45F-3A5AFC19B48A}" type="datetimeFigureOut">
              <a:rPr lang="en-US" smtClean="0"/>
              <a:pPr/>
              <a:t>1/20/2015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Bagus Endar - ITB</a:t>
            </a:r>
          </a:p>
        </p:txBody>
      </p:sp>
      <p:sp>
        <p:nvSpPr>
          <p:cNvPr id="6" name="Slide Number Placeholder 5"/>
          <p:cNvSpPr>
            <a:spLocks noGrp="1"/>
          </p:cNvSpPr>
          <p:nvPr>
            <p:ph type="sldNum" sz="quarter" idx="12"/>
          </p:nvPr>
        </p:nvSpPr>
        <p:spPr/>
        <p:txBody>
          <a:bodyPr/>
          <a:lstStyle/>
          <a:p>
            <a:fld id="{437D966D-99AE-4C4F-92D2-0AFDFF258817}" type="slidenum">
              <a:rPr lang="en-US" smtClean="0"/>
              <a:pPr/>
              <a:t>‹#›</a:t>
            </a:fld>
            <a:endParaRPr lang="en-US"/>
          </a:p>
        </p:txBody>
      </p:sp>
    </p:spTree>
    <p:extLst>
      <p:ext uri="{BB962C8B-B14F-4D97-AF65-F5344CB8AC3E}">
        <p14:creationId xmlns:p14="http://schemas.microsoft.com/office/powerpoint/2010/main" xmlns="" val="50692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0B12E4E6-3936-4FAB-AF76-08C6D1B6E897}" type="datetime1">
              <a:rPr lang="id-ID" smtClean="0"/>
              <a:pPr>
                <a:defRPr/>
              </a:pPr>
              <a:t>20/01/2015</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5FD109D2-3EC9-4EA0-9D7E-D68C5B7AD664}" type="datetime1">
              <a:rPr lang="id-ID" smtClean="0"/>
              <a:pPr>
                <a:defRPr/>
              </a:pPr>
              <a:t>20/01/2015</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BACC1DBF-D696-4121-8BEB-E73875636099}" type="datetime1">
              <a:rPr lang="id-ID" smtClean="0"/>
              <a:pPr>
                <a:defRPr/>
              </a:pPr>
              <a:t>20/01/2015</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FE386ABE-CA8F-4711-AC8E-E587576491AD}" type="datetime1">
              <a:rPr lang="id-ID" smtClean="0"/>
              <a:pPr>
                <a:defRPr/>
              </a:pPr>
              <a:t>20/01/2015</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D5DDB154-561A-420B-9931-B8E8CCFCC8F8}" type="datetime1">
              <a:rPr lang="id-ID" smtClean="0"/>
              <a:pPr>
                <a:defRPr/>
              </a:pPr>
              <a:t>20/01/2015</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5697244-1014-48AC-BD82-C69F3E0F670A}" type="datetime1">
              <a:rPr lang="id-ID" smtClean="0"/>
              <a:pPr/>
              <a:t>20/01/2015</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r>
              <a:rPr lang="id-ID" smtClean="0"/>
              <a:t>20/46 </a:t>
            </a:r>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pic>
        <p:nvPicPr>
          <p:cNvPr id="10" name="Picture 3"/>
          <p:cNvPicPr>
            <a:picLocks noChangeAspect="1" noChangeArrowheads="1"/>
          </p:cNvPicPr>
          <p:nvPr userDrawn="1"/>
        </p:nvPicPr>
        <p:blipFill>
          <a:blip r:embed="rId2">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Mystogan\Pictures\75_big.jp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3" y="6242667"/>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Slide Number Placeholder 1"/>
          <p:cNvSpPr txBox="1">
            <a:spLocks/>
          </p:cNvSpPr>
          <p:nvPr userDrawn="1"/>
        </p:nvSpPr>
        <p:spPr>
          <a:xfrm>
            <a:off x="129381" y="6492875"/>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2B1F015-1154-6F45-9F5A-29B4836DF7ED}" type="slidenum">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Date Placeholder 2"/>
          <p:cNvSpPr txBox="1">
            <a:spLocks/>
          </p:cNvSpPr>
          <p:nvPr userDrawn="1"/>
        </p:nvSpPr>
        <p:spPr>
          <a:xfrm>
            <a:off x="550069" y="6492875"/>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49DE922-2F34-1241-8A40-1B6D2996FA4E}" type="datetime1">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1/20/2015</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B808C0EA-8E8D-457A-B4A6-A269581B7171}" type="datetime1">
              <a:rPr lang="id-ID" smtClean="0"/>
              <a:pPr>
                <a:defRPr/>
              </a:pPr>
              <a:t>20/01/2015</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6">
            <a:extLst>
              <a:ext uri="{28A0092B-C50C-407E-A947-70E740481C1C}">
                <a14:useLocalDpi xmlns:a14="http://schemas.microsoft.com/office/drawing/2010/main" xmlns=""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7"/>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cokagung2001@gmail.com" TargetMode="External"/><Relationship Id="rId7" Type="http://schemas.openxmlformats.org/officeDocument/2006/relationships/image" Target="../media/image9.png"/><Relationship Id="rId2" Type="http://schemas.openxmlformats.org/officeDocument/2006/relationships/hyperlink" Target="mailto:cokagung@telkomuniversity.ac.id" TargetMode="External"/><Relationship Id="rId1" Type="http://schemas.openxmlformats.org/officeDocument/2006/relationships/slideLayout" Target="../slideLayouts/slideLayout4.xml"/><Relationship Id="rId6" Type="http://schemas.openxmlformats.org/officeDocument/2006/relationships/hyperlink" Target="http://scholar.google.com/citations?view_op=search_authors&amp;hl=en&amp;mauthors=label:biometric" TargetMode="External"/><Relationship Id="rId5" Type="http://schemas.openxmlformats.org/officeDocument/2006/relationships/hyperlink" Target="http://scholar.google.com/citations?view_op=search_authors&amp;hl=en&amp;mauthors=label:system_recognition" TargetMode="External"/><Relationship Id="rId4" Type="http://schemas.openxmlformats.org/officeDocument/2006/relationships/hyperlink" Target="http://scholar.google.com/citations?view_op=search_authors&amp;hl=en&amp;mauthors=label:computer_vi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id-ID" dirty="0" smtClean="0"/>
              <a:t>HUG1I2 Konsep Pengembangan Sains dan Teknologi</a:t>
            </a:r>
            <a:br>
              <a:rPr lang="id-ID" dirty="0" smtClean="0"/>
            </a:br>
            <a:r>
              <a:rPr lang="id-ID" dirty="0" smtClean="0"/>
              <a:t>Pertemuan 1: Pengantar Kuliah</a:t>
            </a:r>
            <a:endParaRPr lang="en-US" dirty="0" smtClean="0"/>
          </a:p>
        </p:txBody>
      </p:sp>
      <p:sp>
        <p:nvSpPr>
          <p:cNvPr id="11" name="Subtitle 10"/>
          <p:cNvSpPr>
            <a:spLocks noGrp="1"/>
          </p:cNvSpPr>
          <p:nvPr>
            <p:ph type="subTitle" idx="1"/>
          </p:nvPr>
        </p:nvSpPr>
        <p:spPr/>
        <p:txBody>
          <a:bodyPr/>
          <a:lstStyle/>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r>
              <a:rPr lang="en-US" dirty="0" smtClean="0"/>
              <a:t>P</a:t>
            </a:r>
            <a:r>
              <a:rPr lang="id-ID" dirty="0" smtClean="0"/>
              <a:t>rodi S1 Teknik Informatika</a:t>
            </a:r>
            <a:endParaRPr lang="en-US" dirty="0"/>
          </a:p>
        </p:txBody>
      </p:sp>
      <p:sp>
        <p:nvSpPr>
          <p:cNvPr id="5" name="Date Placeholder 4"/>
          <p:cNvSpPr>
            <a:spLocks noGrp="1"/>
          </p:cNvSpPr>
          <p:nvPr>
            <p:ph type="dt" sz="half" idx="14"/>
          </p:nvPr>
        </p:nvSpPr>
        <p:spPr/>
        <p:txBody>
          <a:bodyPr/>
          <a:lstStyle/>
          <a:p>
            <a:pPr>
              <a:defRPr/>
            </a:pPr>
            <a:fld id="{195A51FA-076A-4365-91F8-C7D57477CC31}" type="datetime1">
              <a:rPr lang="id-ID" smtClean="0"/>
              <a:pPr>
                <a:defRPr/>
              </a:pPr>
              <a:t>20/01/2015</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p14="http://schemas.microsoft.com/office/powerpoint/2010/main" xmlns=""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id-ID" dirty="0" smtClean="0"/>
              <a:t>1. Late no more than 20 minutes</a:t>
            </a:r>
          </a:p>
          <a:p>
            <a:r>
              <a:rPr lang="id-ID" dirty="0" smtClean="0"/>
              <a:t>2. Turn off or Silent all communication device</a:t>
            </a:r>
          </a:p>
          <a:p>
            <a:r>
              <a:rPr lang="id-ID" dirty="0" smtClean="0"/>
              <a:t>3. Presence done by system (student-card)</a:t>
            </a:r>
          </a:p>
          <a:p>
            <a:r>
              <a:rPr lang="id-ID" dirty="0" smtClean="0"/>
              <a:t>4. Created group in FB : HUG1I2_&lt;Class&gt; and invite lecture</a:t>
            </a:r>
          </a:p>
          <a:p>
            <a:r>
              <a:rPr lang="id-ID" dirty="0" smtClean="0"/>
              <a:t>5. Contact Person in class</a:t>
            </a:r>
          </a:p>
          <a:p>
            <a:pPr lvl="1"/>
            <a:r>
              <a:rPr lang="id-ID" dirty="0" smtClean="0"/>
              <a:t>IF-38-01</a:t>
            </a:r>
            <a:r>
              <a:rPr lang="id-ID" dirty="0" smtClean="0"/>
              <a:t>: Fickry Firdaus 081214968260</a:t>
            </a:r>
            <a:endParaRPr lang="id-ID" dirty="0" smtClean="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10</a:t>
            </a:fld>
            <a:endParaRPr lang="en-US" dirty="0"/>
          </a:p>
        </p:txBody>
      </p:sp>
      <p:sp>
        <p:nvSpPr>
          <p:cNvPr id="4" name="Date Placeholder 3"/>
          <p:cNvSpPr>
            <a:spLocks noGrp="1"/>
          </p:cNvSpPr>
          <p:nvPr>
            <p:ph type="dt" sz="half" idx="16"/>
          </p:nvPr>
        </p:nvSpPr>
        <p:spPr/>
        <p:txBody>
          <a:bodyPr/>
          <a:lstStyle/>
          <a:p>
            <a:pPr>
              <a:defRPr/>
            </a:pPr>
            <a:fld id="{0B12E4E6-3936-4FAB-AF76-08C6D1B6E897}" type="datetime1">
              <a:rPr lang="id-ID" smtClean="0"/>
              <a:pPr>
                <a:defRPr/>
              </a:pPr>
              <a:t>20/01/2015</a:t>
            </a:fld>
            <a:endParaRPr lang="en-US" dirty="0"/>
          </a:p>
        </p:txBody>
      </p:sp>
      <p:sp>
        <p:nvSpPr>
          <p:cNvPr id="5" name="Title 4"/>
          <p:cNvSpPr>
            <a:spLocks noGrp="1"/>
          </p:cNvSpPr>
          <p:nvPr>
            <p:ph type="title"/>
          </p:nvPr>
        </p:nvSpPr>
        <p:spPr/>
        <p:txBody>
          <a:bodyPr/>
          <a:lstStyle/>
          <a:p>
            <a:r>
              <a:rPr lang="id-ID" dirty="0" smtClean="0"/>
              <a:t>Let’s discuss our class rule</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1">
              <a:buFont typeface="Arial" pitchFamily="34" charset="0"/>
              <a:buChar char="•"/>
            </a:pPr>
            <a:r>
              <a:rPr lang="en-US" sz="3600" dirty="0" smtClean="0"/>
              <a:t>Grown up </a:t>
            </a:r>
            <a:r>
              <a:rPr lang="en-US" sz="3600" dirty="0" err="1" smtClean="0"/>
              <a:t>Coriousity</a:t>
            </a:r>
            <a:endParaRPr lang="en-US" sz="3600" dirty="0" smtClean="0"/>
          </a:p>
        </p:txBody>
      </p:sp>
      <p:sp>
        <p:nvSpPr>
          <p:cNvPr id="3" name="Title 2"/>
          <p:cNvSpPr>
            <a:spLocks noGrp="1"/>
          </p:cNvSpPr>
          <p:nvPr>
            <p:ph type="title"/>
          </p:nvPr>
        </p:nvSpPr>
        <p:spPr/>
        <p:txBody>
          <a:bodyPr/>
          <a:lstStyle/>
          <a:p>
            <a:r>
              <a:rPr lang="id-ID" sz="4000" dirty="0" smtClean="0"/>
              <a:t>Introduction to KPST</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375B694B-2FE3-4974-9E43-4EB9748DF4A2}" type="slidenum">
              <a:rPr lang="en-US"/>
              <a:pPr/>
              <a:t>12</a:t>
            </a:fld>
            <a:r>
              <a:rPr lang="en-US" dirty="0"/>
              <a:t>/66</a:t>
            </a:r>
          </a:p>
        </p:txBody>
      </p:sp>
      <p:sp>
        <p:nvSpPr>
          <p:cNvPr id="6146" name="Rectangle 2"/>
          <p:cNvSpPr>
            <a:spLocks noGrp="1" noChangeArrowheads="1"/>
          </p:cNvSpPr>
          <p:nvPr>
            <p:ph type="title"/>
          </p:nvPr>
        </p:nvSpPr>
        <p:spPr>
          <a:xfrm>
            <a:off x="457200" y="837561"/>
            <a:ext cx="7793037" cy="1462087"/>
          </a:xfrm>
        </p:spPr>
        <p:txBody>
          <a:bodyPr/>
          <a:lstStyle/>
          <a:p>
            <a:r>
              <a:rPr lang="en-US" dirty="0" err="1" smtClean="0"/>
              <a:t>Awal</a:t>
            </a:r>
            <a:r>
              <a:rPr lang="en-US" dirty="0" smtClean="0"/>
              <a:t> </a:t>
            </a:r>
            <a:r>
              <a:rPr lang="en-US" dirty="0" err="1"/>
              <a:t>Mula</a:t>
            </a:r>
            <a:r>
              <a:rPr lang="en-US" dirty="0"/>
              <a:t> </a:t>
            </a:r>
            <a:r>
              <a:rPr lang="en-US" dirty="0" err="1"/>
              <a:t>Rekayasa</a:t>
            </a:r>
            <a:endParaRPr lang="en-US" dirty="0"/>
          </a:p>
        </p:txBody>
      </p:sp>
      <p:pic>
        <p:nvPicPr>
          <p:cNvPr id="6152" name="Picture 8"/>
          <p:cNvPicPr>
            <a:picLocks noGrp="1" noChangeAspect="1" noChangeArrowheads="1"/>
          </p:cNvPicPr>
          <p:nvPr>
            <p:ph sz="quarter" idx="2"/>
          </p:nvPr>
        </p:nvPicPr>
        <p:blipFill>
          <a:blip r:embed="rId2" cstate="print"/>
          <a:srcRect/>
          <a:stretch>
            <a:fillRect/>
          </a:stretch>
        </p:blipFill>
        <p:spPr>
          <a:xfrm>
            <a:off x="457200" y="2286000"/>
            <a:ext cx="3810000" cy="1981200"/>
          </a:xfrm>
        </p:spPr>
      </p:pic>
      <p:pic>
        <p:nvPicPr>
          <p:cNvPr id="7" name="Picture 4"/>
          <p:cNvPicPr>
            <a:picLocks noChangeAspect="1" noChangeArrowheads="1"/>
          </p:cNvPicPr>
          <p:nvPr/>
        </p:nvPicPr>
        <p:blipFill>
          <a:blip r:embed="rId3" cstate="print"/>
          <a:srcRect/>
          <a:stretch>
            <a:fillRect/>
          </a:stretch>
        </p:blipFill>
        <p:spPr>
          <a:xfrm>
            <a:off x="4800600" y="2971800"/>
            <a:ext cx="3796631" cy="2667000"/>
          </a:xfrm>
          <a:prstGeom prst="rect">
            <a:avLst/>
          </a:prstGeom>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360" y="228600"/>
            <a:ext cx="5176687" cy="990600"/>
          </a:xfrm>
        </p:spPr>
        <p:txBody>
          <a:bodyPr/>
          <a:lstStyle/>
          <a:p>
            <a:pPr algn="l"/>
            <a:r>
              <a:rPr lang="en-US" dirty="0" smtClean="0">
                <a:solidFill>
                  <a:schemeClr val="bg1"/>
                </a:solidFill>
              </a:rPr>
              <a:t>Mars Curiosity</a:t>
            </a:r>
            <a:endParaRPr lang="en-US" dirty="0">
              <a:solidFill>
                <a:schemeClr val="bg1"/>
              </a:solidFill>
            </a:endParaRPr>
          </a:p>
        </p:txBody>
      </p:sp>
      <p:sp>
        <p:nvSpPr>
          <p:cNvPr id="3" name="Content Placeholder 2"/>
          <p:cNvSpPr>
            <a:spLocks noGrp="1"/>
          </p:cNvSpPr>
          <p:nvPr>
            <p:ph idx="1"/>
          </p:nvPr>
        </p:nvSpPr>
        <p:spPr>
          <a:xfrm>
            <a:off x="457200" y="1371600"/>
            <a:ext cx="8229600" cy="990600"/>
          </a:xfrm>
        </p:spPr>
        <p:txBody>
          <a:bodyPr>
            <a:normAutofit fontScale="32500" lnSpcReduction="20000"/>
          </a:bodyPr>
          <a:lstStyle/>
          <a:p>
            <a:r>
              <a:rPr lang="en-US" dirty="0" smtClean="0"/>
              <a:t>Integration Multi disciplines </a:t>
            </a:r>
          </a:p>
          <a:p>
            <a:pPr lvl="1"/>
            <a:r>
              <a:rPr lang="en-US" dirty="0" smtClean="0"/>
              <a:t>Planning (Measuring atmosphere parameter, Topography Mapping, temperature)</a:t>
            </a:r>
          </a:p>
          <a:p>
            <a:pPr lvl="1"/>
            <a:r>
              <a:rPr lang="en-US" dirty="0" smtClean="0"/>
              <a:t>Action (database, control, aerodynamics, material)</a:t>
            </a:r>
          </a:p>
          <a:p>
            <a:pPr lvl="1"/>
            <a:r>
              <a:rPr lang="en-US" dirty="0" smtClean="0"/>
              <a:t>Monitoring (telecommunication)</a:t>
            </a:r>
          </a:p>
          <a:p>
            <a:pPr lvl="1"/>
            <a:r>
              <a:rPr lang="en-US" dirty="0" smtClean="0"/>
              <a:t>Characterization of spectral  (X ray, Gamma, E.M)</a:t>
            </a:r>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551797"/>
            <a:ext cx="4963283" cy="3434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3006"/>
          <a:stretch/>
        </p:blipFill>
        <p:spPr bwMode="auto">
          <a:xfrm>
            <a:off x="5078352" y="1447801"/>
            <a:ext cx="4065648"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2"/>
          <p:cNvSpPr txBox="1">
            <a:spLocks/>
          </p:cNvSpPr>
          <p:nvPr/>
        </p:nvSpPr>
        <p:spPr bwMode="auto">
          <a:xfrm>
            <a:off x="5579660" y="2770495"/>
            <a:ext cx="3107140" cy="174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10000"/>
          </a:bodyPr>
          <a:lstStyle/>
          <a:p>
            <a:pPr marL="346075" marR="0" lvl="0" indent="-346075" algn="l" defTabSz="457200" rtl="0" eaLnBrk="1" fontAlgn="base" latinLnBrk="0" hangingPunct="1">
              <a:lnSpc>
                <a:spcPct val="100000"/>
              </a:lnSpc>
              <a:spcBef>
                <a:spcPts val="1800"/>
              </a:spcBef>
              <a:spcAft>
                <a:spcPct val="0"/>
              </a:spcAft>
              <a:buClrTx/>
              <a:buSzPct val="135000"/>
              <a:buFontTx/>
              <a:buBlip>
                <a:blip r:embed="rId4"/>
              </a:buBlip>
              <a:tabLst/>
              <a:defRPr/>
            </a:pPr>
            <a:r>
              <a:rPr kumimoji="0" lang="id-ID" sz="2400" b="1"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Why does</a:t>
            </a:r>
            <a:r>
              <a:rPr kumimoji="0" lang="id-ID" sz="2400" b="1" i="0" u="none" strike="noStrike" kern="1200" cap="none" spc="0" normalizeH="0" noProof="0" dirty="0" smtClean="0">
                <a:ln>
                  <a:noFill/>
                </a:ln>
                <a:solidFill>
                  <a:schemeClr val="tx1"/>
                </a:solidFill>
                <a:effectLst/>
                <a:uLnTx/>
                <a:uFillTx/>
                <a:latin typeface="+mn-lt"/>
                <a:ea typeface="ＭＳ Ｐゴシック" charset="0"/>
                <a:cs typeface="ＭＳ Ｐゴシック" charset="0"/>
              </a:rPr>
              <a:t> </a:t>
            </a:r>
            <a:r>
              <a:rPr kumimoji="0" lang="id-ID" sz="2400" b="1"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human spend alot of effor</a:t>
            </a:r>
            <a:r>
              <a:rPr kumimoji="0" lang="id-ID" sz="2400" b="1" i="0" u="none" strike="noStrike" kern="1200" cap="none" spc="0" normalizeH="0" noProof="0" dirty="0" smtClean="0">
                <a:ln>
                  <a:noFill/>
                </a:ln>
                <a:solidFill>
                  <a:schemeClr val="tx1"/>
                </a:solidFill>
                <a:effectLst/>
                <a:uLnTx/>
                <a:uFillTx/>
                <a:latin typeface="+mn-lt"/>
                <a:ea typeface="ＭＳ Ｐゴシック" charset="0"/>
                <a:cs typeface="ＭＳ Ｐゴシック" charset="0"/>
              </a:rPr>
              <a:t> and money to explore Mars??</a:t>
            </a:r>
            <a:endParaRPr kumimoji="0" lang="en-US" sz="2000" b="1" i="0" u="none" strike="noStrike" kern="1200" cap="none" spc="0" normalizeH="0" baseline="0" noProof="0" dirty="0">
              <a:ln>
                <a:noFill/>
              </a:ln>
              <a:solidFill>
                <a:schemeClr val="tx1"/>
              </a:solidFill>
              <a:effectLst/>
              <a:uLnTx/>
              <a:uFillTx/>
              <a:latin typeface="+mn-lt"/>
              <a:ea typeface="ＭＳ Ｐゴシック" charset="0"/>
              <a:cs typeface="+mn-cs"/>
            </a:endParaRPr>
          </a:p>
        </p:txBody>
      </p:sp>
    </p:spTree>
    <p:extLst>
      <p:ext uri="{BB962C8B-B14F-4D97-AF65-F5344CB8AC3E}">
        <p14:creationId xmlns:p14="http://schemas.microsoft.com/office/powerpoint/2010/main" xmlns="" val="341957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en-US" sz="2400" dirty="0" err="1" smtClean="0">
                <a:solidFill>
                  <a:schemeClr val="bg1"/>
                </a:solidFill>
              </a:rPr>
              <a:t>Selamat</a:t>
            </a:r>
            <a:r>
              <a:rPr lang="en-US" sz="2400" dirty="0" smtClean="0">
                <a:solidFill>
                  <a:schemeClr val="bg1"/>
                </a:solidFill>
              </a:rPr>
              <a:t> </a:t>
            </a:r>
            <a:r>
              <a:rPr lang="en-US" sz="2400" dirty="0" err="1" smtClean="0">
                <a:solidFill>
                  <a:schemeClr val="bg1"/>
                </a:solidFill>
              </a:rPr>
              <a:t>datang</a:t>
            </a:r>
            <a:r>
              <a:rPr lang="en-US" sz="2400" dirty="0" smtClean="0">
                <a:solidFill>
                  <a:schemeClr val="bg1"/>
                </a:solidFill>
              </a:rPr>
              <a:t> </a:t>
            </a:r>
            <a:r>
              <a:rPr lang="en-US" sz="2400" dirty="0" err="1" smtClean="0">
                <a:solidFill>
                  <a:schemeClr val="bg1"/>
                </a:solidFill>
              </a:rPr>
              <a:t>dunia</a:t>
            </a:r>
            <a:r>
              <a:rPr lang="en-US" sz="2400" dirty="0" smtClean="0">
                <a:solidFill>
                  <a:schemeClr val="bg1"/>
                </a:solidFill>
              </a:rPr>
              <a:t> 3-D </a:t>
            </a:r>
            <a:endParaRPr lang="en-US" sz="2400" dirty="0">
              <a:solidFill>
                <a:schemeClr val="bg1"/>
              </a:solidFill>
            </a:endParaRPr>
          </a:p>
        </p:txBody>
      </p:sp>
      <p:sp>
        <p:nvSpPr>
          <p:cNvPr id="3" name="Content Placeholder 2"/>
          <p:cNvSpPr>
            <a:spLocks noGrp="1"/>
          </p:cNvSpPr>
          <p:nvPr>
            <p:ph idx="1"/>
          </p:nvPr>
        </p:nvSpPr>
        <p:spPr>
          <a:xfrm>
            <a:off x="612648" y="1905000"/>
            <a:ext cx="8153400" cy="4495800"/>
          </a:xfrm>
        </p:spPr>
        <p:txBody>
          <a:bodyPr/>
          <a:lstStyle/>
          <a:p>
            <a:pPr marL="0" indent="0">
              <a:buNone/>
            </a:pPr>
            <a:r>
              <a:rPr lang="en-US" dirty="0" smtClean="0"/>
              <a:t>Holography decade</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602229"/>
            <a:ext cx="3228975" cy="2686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40576" b="28045"/>
          <a:stretch/>
        </p:blipFill>
        <p:spPr bwMode="auto">
          <a:xfrm>
            <a:off x="4752169" y="1905000"/>
            <a:ext cx="4228147" cy="3611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194464" y="1512332"/>
            <a:ext cx="3557705" cy="369332"/>
          </a:xfrm>
          <a:prstGeom prst="rect">
            <a:avLst/>
          </a:prstGeom>
          <a:noFill/>
        </p:spPr>
        <p:txBody>
          <a:bodyPr wrap="none" rtlCol="0">
            <a:spAutoFit/>
          </a:bodyPr>
          <a:lstStyle/>
          <a:p>
            <a:r>
              <a:rPr lang="en-US" dirty="0" smtClean="0"/>
              <a:t>Film, Photo, Data </a:t>
            </a:r>
            <a:r>
              <a:rPr lang="en-US" dirty="0" err="1" smtClean="0"/>
              <a:t>akan</a:t>
            </a:r>
            <a:r>
              <a:rPr lang="en-US" dirty="0" smtClean="0"/>
              <a:t> </a:t>
            </a:r>
            <a:r>
              <a:rPr lang="en-US" dirty="0" err="1" smtClean="0"/>
              <a:t>berwujud</a:t>
            </a:r>
            <a:r>
              <a:rPr lang="en-US" dirty="0" smtClean="0"/>
              <a:t> 3D</a:t>
            </a:r>
            <a:endParaRPr lang="en-US" dirty="0"/>
          </a:p>
        </p:txBody>
      </p:sp>
      <p:sp>
        <p:nvSpPr>
          <p:cNvPr id="6" name="TextBox 5"/>
          <p:cNvSpPr txBox="1"/>
          <p:nvPr/>
        </p:nvSpPr>
        <p:spPr>
          <a:xfrm>
            <a:off x="1194464" y="5634335"/>
            <a:ext cx="7785852" cy="646331"/>
          </a:xfrm>
          <a:prstGeom prst="rect">
            <a:avLst/>
          </a:prstGeom>
          <a:noFill/>
        </p:spPr>
        <p:txBody>
          <a:bodyPr wrap="square" rtlCol="0">
            <a:spAutoFit/>
          </a:bodyPr>
          <a:lstStyle/>
          <a:p>
            <a:r>
              <a:rPr lang="en-US" dirty="0" err="1" smtClean="0"/>
              <a:t>Gelombang</a:t>
            </a:r>
            <a:r>
              <a:rPr lang="en-US" dirty="0" smtClean="0"/>
              <a:t>, </a:t>
            </a:r>
            <a:r>
              <a:rPr lang="en-US" dirty="0" err="1" smtClean="0"/>
              <a:t>Optik</a:t>
            </a:r>
            <a:r>
              <a:rPr lang="en-US" dirty="0" smtClean="0"/>
              <a:t>, </a:t>
            </a:r>
            <a:r>
              <a:rPr lang="en-US" dirty="0" err="1" smtClean="0"/>
              <a:t>Sistem</a:t>
            </a:r>
            <a:r>
              <a:rPr lang="en-US" dirty="0" smtClean="0"/>
              <a:t> </a:t>
            </a:r>
            <a:r>
              <a:rPr lang="en-US" dirty="0" err="1" smtClean="0"/>
              <a:t>Penyimpanan</a:t>
            </a:r>
            <a:r>
              <a:rPr lang="en-US" dirty="0" smtClean="0"/>
              <a:t> Data</a:t>
            </a:r>
            <a:r>
              <a:rPr lang="id-ID" dirty="0" smtClean="0"/>
              <a:t>, </a:t>
            </a:r>
            <a:r>
              <a:rPr lang="en-US" dirty="0" err="1" smtClean="0"/>
              <a:t>Transmisi</a:t>
            </a:r>
            <a:r>
              <a:rPr lang="en-US" dirty="0" smtClean="0"/>
              <a:t> data, </a:t>
            </a:r>
            <a:r>
              <a:rPr lang="en-US" dirty="0" err="1" smtClean="0"/>
              <a:t>Enkripsi</a:t>
            </a:r>
            <a:r>
              <a:rPr lang="en-US" dirty="0" smtClean="0"/>
              <a:t> Data</a:t>
            </a:r>
            <a:r>
              <a:rPr lang="id-ID" dirty="0" smtClean="0"/>
              <a:t> </a:t>
            </a:r>
            <a:r>
              <a:rPr lang="en-US" dirty="0" err="1" smtClean="0"/>
              <a:t>menjadi</a:t>
            </a:r>
            <a:r>
              <a:rPr lang="en-US" dirty="0" smtClean="0"/>
              <a:t> </a:t>
            </a:r>
            <a:r>
              <a:rPr lang="en-US" dirty="0" err="1" smtClean="0"/>
              <a:t>tantangan</a:t>
            </a:r>
            <a:r>
              <a:rPr lang="en-US" dirty="0" smtClean="0"/>
              <a:t> </a:t>
            </a:r>
            <a:r>
              <a:rPr lang="en-US" dirty="0" err="1" smtClean="0"/>
              <a:t>kedepan</a:t>
            </a:r>
            <a:endParaRPr lang="en-US" dirty="0"/>
          </a:p>
        </p:txBody>
      </p:sp>
    </p:spTree>
    <p:extLst>
      <p:ext uri="{BB962C8B-B14F-4D97-AF65-F5344CB8AC3E}">
        <p14:creationId xmlns:p14="http://schemas.microsoft.com/office/powerpoint/2010/main" xmlns="" val="1640664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Paduan</a:t>
            </a:r>
            <a:r>
              <a:rPr lang="en-US" dirty="0" smtClean="0"/>
              <a:t> </a:t>
            </a:r>
            <a:r>
              <a:rPr lang="en-US" dirty="0" err="1" smtClean="0"/>
              <a:t>Seni</a:t>
            </a:r>
            <a:r>
              <a:rPr lang="en-US" dirty="0" smtClean="0"/>
              <a:t> </a:t>
            </a:r>
            <a:r>
              <a:rPr lang="en-US" dirty="0" err="1" smtClean="0"/>
              <a:t>dan</a:t>
            </a:r>
            <a:r>
              <a:rPr lang="en-US" dirty="0" smtClean="0"/>
              <a:t> </a:t>
            </a:r>
            <a:r>
              <a:rPr lang="en-US" dirty="0" err="1" smtClean="0"/>
              <a:t>Teknologi</a:t>
            </a:r>
            <a:endParaRPr lang="en-US" dirty="0"/>
          </a:p>
        </p:txBody>
      </p:sp>
      <p:sp>
        <p:nvSpPr>
          <p:cNvPr id="6" name="Text Placeholder 5"/>
          <p:cNvSpPr>
            <a:spLocks noGrp="1"/>
          </p:cNvSpPr>
          <p:nvPr>
            <p:ph type="body" sz="quarter" idx="17"/>
          </p:nvPr>
        </p:nvSpPr>
        <p:spPr/>
        <p:txBody>
          <a:bodyPr/>
          <a:lstStyle/>
          <a:p>
            <a:endParaRPr lang="en-US"/>
          </a:p>
        </p:txBody>
      </p:sp>
      <p:pic>
        <p:nvPicPr>
          <p:cNvPr id="7"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1204" y="2009775"/>
            <a:ext cx="7474280" cy="402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9616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2" descr="PICASSO-Weeping-Woma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4875" y="0"/>
            <a:ext cx="4429125" cy="580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id-ID">
              <a:ea typeface="ＭＳ Ｐゴシック" pitchFamily="50" charset="-128"/>
            </a:endParaRPr>
          </a:p>
        </p:txBody>
      </p:sp>
      <p:sp>
        <p:nvSpPr>
          <p:cNvPr id="9" name="Rectangle 8"/>
          <p:cNvSpPr/>
          <p:nvPr/>
        </p:nvSpPr>
        <p:spPr>
          <a:xfrm>
            <a:off x="0" y="4714875"/>
            <a:ext cx="4786313" cy="2143125"/>
          </a:xfrm>
          <a:prstGeom prst="rect">
            <a:avLst/>
          </a:prstGeom>
          <a:solidFill>
            <a:srgbClr val="E3D5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rgbClr val="FFFFFF"/>
              </a:solidFill>
              <a:ea typeface="ＭＳ Ｐゴシック" pitchFamily="-106" charset="-128"/>
            </a:endParaRPr>
          </a:p>
        </p:txBody>
      </p:sp>
      <p:sp>
        <p:nvSpPr>
          <p:cNvPr id="50181" name="Rectangle 3"/>
          <p:cNvSpPr txBox="1">
            <a:spLocks noChangeArrowheads="1"/>
          </p:cNvSpPr>
          <p:nvPr/>
        </p:nvSpPr>
        <p:spPr bwMode="auto">
          <a:xfrm>
            <a:off x="762000" y="5214938"/>
            <a:ext cx="3214688" cy="164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800">
                <a:solidFill>
                  <a:schemeClr val="accent2"/>
                </a:solidFill>
                <a:latin typeface="Arial Narrow" pitchFamily="34" charset="0"/>
                <a:ea typeface="ＭＳ Ｐゴシック" pitchFamily="50" charset="-128"/>
              </a:rPr>
              <a:t>rasional</a:t>
            </a:r>
          </a:p>
          <a:p>
            <a:pPr algn="ctr" eaLnBrk="1" hangingPunct="1"/>
            <a:r>
              <a:rPr lang="id-ID" sz="2800">
                <a:solidFill>
                  <a:schemeClr val="accent2"/>
                </a:solidFill>
                <a:latin typeface="Arial Narrow" pitchFamily="34" charset="0"/>
                <a:ea typeface="ＭＳ Ｐゴシック" pitchFamily="50" charset="-128"/>
              </a:rPr>
              <a:t>observatorial</a:t>
            </a:r>
          </a:p>
          <a:p>
            <a:pPr algn="ctr" eaLnBrk="1" hangingPunct="1"/>
            <a:r>
              <a:rPr lang="id-ID" sz="2800">
                <a:solidFill>
                  <a:schemeClr val="accent2"/>
                </a:solidFill>
                <a:latin typeface="Arial Narrow" pitchFamily="34" charset="0"/>
                <a:ea typeface="ＭＳ Ｐゴシック" pitchFamily="50" charset="-128"/>
              </a:rPr>
              <a:t>terstruktur</a:t>
            </a:r>
          </a:p>
          <a:p>
            <a:pPr algn="ctr" eaLnBrk="1" hangingPunct="1"/>
            <a:endParaRPr lang="id-ID" sz="2800">
              <a:solidFill>
                <a:schemeClr val="accent2"/>
              </a:solidFill>
              <a:latin typeface="Arial Narrow" pitchFamily="34" charset="0"/>
              <a:ea typeface="ＭＳ Ｐゴシック" pitchFamily="50" charset="-128"/>
            </a:endParaRPr>
          </a:p>
        </p:txBody>
      </p:sp>
      <p:pic>
        <p:nvPicPr>
          <p:cNvPr id="50182" name="Picture 12" descr="Untitled-3.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4714875" cy="471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4714875" y="4714875"/>
            <a:ext cx="4429125" cy="2143125"/>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rgbClr val="FFFFFF"/>
              </a:solidFill>
              <a:ea typeface="ＭＳ Ｐゴシック" pitchFamily="-106" charset="-128"/>
            </a:endParaRPr>
          </a:p>
        </p:txBody>
      </p:sp>
      <p:sp>
        <p:nvSpPr>
          <p:cNvPr id="50184" name="Rectangle 3"/>
          <p:cNvSpPr txBox="1">
            <a:spLocks noChangeArrowheads="1"/>
          </p:cNvSpPr>
          <p:nvPr/>
        </p:nvSpPr>
        <p:spPr bwMode="auto">
          <a:xfrm>
            <a:off x="5334000" y="5214938"/>
            <a:ext cx="3214688" cy="164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800">
                <a:solidFill>
                  <a:schemeClr val="accent2"/>
                </a:solidFill>
                <a:latin typeface="Arial Narrow" pitchFamily="34" charset="0"/>
                <a:ea typeface="ＭＳ Ｐゴシック" pitchFamily="50" charset="-128"/>
              </a:rPr>
              <a:t>emosional</a:t>
            </a:r>
          </a:p>
          <a:p>
            <a:pPr algn="ctr" eaLnBrk="1" hangingPunct="1"/>
            <a:r>
              <a:rPr lang="id-ID" sz="2800">
                <a:solidFill>
                  <a:schemeClr val="accent2"/>
                </a:solidFill>
                <a:latin typeface="Arial Narrow" pitchFamily="34" charset="0"/>
                <a:ea typeface="ＭＳ Ｐゴシック" pitchFamily="50" charset="-128"/>
              </a:rPr>
              <a:t>perseptual</a:t>
            </a:r>
          </a:p>
          <a:p>
            <a:pPr algn="ctr" eaLnBrk="1" hangingPunct="1"/>
            <a:r>
              <a:rPr lang="id-ID" sz="2800">
                <a:solidFill>
                  <a:schemeClr val="accent2"/>
                </a:solidFill>
                <a:latin typeface="Arial Narrow" pitchFamily="34" charset="0"/>
                <a:ea typeface="ＭＳ Ｐゴシック" pitchFamily="50" charset="-128"/>
              </a:rPr>
              <a:t>tidak terstruktur</a:t>
            </a:r>
          </a:p>
          <a:p>
            <a:pPr algn="ctr" eaLnBrk="1" hangingPunct="1"/>
            <a:endParaRPr lang="id-ID" sz="2800">
              <a:solidFill>
                <a:schemeClr val="accent2"/>
              </a:solidFill>
              <a:latin typeface="Arial Narrow" pitchFamily="34" charset="0"/>
              <a:ea typeface="ＭＳ Ｐゴシック" pitchFamily="50" charset="-128"/>
            </a:endParaRPr>
          </a:p>
        </p:txBody>
      </p:sp>
      <p:sp>
        <p:nvSpPr>
          <p:cNvPr id="50185" name="Text Box 9"/>
          <p:cNvSpPr txBox="1">
            <a:spLocks noChangeArrowheads="1"/>
          </p:cNvSpPr>
          <p:nvPr/>
        </p:nvSpPr>
        <p:spPr bwMode="auto">
          <a:xfrm>
            <a:off x="1905000" y="4724400"/>
            <a:ext cx="9128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000000"/>
                </a:solidFill>
              </a:rPr>
              <a:t>SAIN</a:t>
            </a:r>
          </a:p>
        </p:txBody>
      </p:sp>
      <p:sp>
        <p:nvSpPr>
          <p:cNvPr id="50186" name="Text Box 10"/>
          <p:cNvSpPr txBox="1">
            <a:spLocks noChangeArrowheads="1"/>
          </p:cNvSpPr>
          <p:nvPr/>
        </p:nvSpPr>
        <p:spPr bwMode="auto">
          <a:xfrm>
            <a:off x="6477000" y="4724400"/>
            <a:ext cx="895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000000"/>
                </a:solidFill>
              </a:rPr>
              <a:t>SENI</a:t>
            </a:r>
          </a:p>
        </p:txBody>
      </p:sp>
    </p:spTree>
    <p:extLst>
      <p:ext uri="{BB962C8B-B14F-4D97-AF65-F5344CB8AC3E}">
        <p14:creationId xmlns:p14="http://schemas.microsoft.com/office/powerpoint/2010/main" xmlns="" val="3139480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id-ID">
              <a:ea typeface="ＭＳ Ｐゴシック" pitchFamily="50" charset="-128"/>
            </a:endParaRPr>
          </a:p>
        </p:txBody>
      </p:sp>
      <p:pic>
        <p:nvPicPr>
          <p:cNvPr id="51203" name="Picture 4" descr="mathematic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4" name="Picture 5" descr="DWpumpEquation.bmp"/>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7625" y="0"/>
            <a:ext cx="5286375" cy="480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5" name="Picture 6" descr="math-equations.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15250" y="4797425"/>
            <a:ext cx="1428750" cy="206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6" name="Picture 7" descr="math-equations.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86500" y="4797425"/>
            <a:ext cx="1428750" cy="206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0" y="4786313"/>
            <a:ext cx="3857625" cy="20716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rgbClr val="FFFFFF"/>
              </a:solidFill>
              <a:ea typeface="ＭＳ Ｐゴシック" pitchFamily="-106" charset="-128"/>
            </a:endParaRPr>
          </a:p>
        </p:txBody>
      </p:sp>
      <p:sp>
        <p:nvSpPr>
          <p:cNvPr id="126984" name="Rectangle 3"/>
          <p:cNvSpPr txBox="1">
            <a:spLocks noChangeArrowheads="1"/>
          </p:cNvSpPr>
          <p:nvPr/>
        </p:nvSpPr>
        <p:spPr bwMode="auto">
          <a:xfrm>
            <a:off x="428625" y="5010150"/>
            <a:ext cx="3000375" cy="1633538"/>
          </a:xfrm>
          <a:prstGeom prst="rect">
            <a:avLst/>
          </a:prstGeom>
          <a:noFill/>
          <a:ln w="9525">
            <a:noFill/>
            <a:miter lim="800000"/>
            <a:headEnd/>
            <a:tailEnd/>
          </a:ln>
        </p:spPr>
        <p:txBody>
          <a:bodyPr/>
          <a:lstStyle/>
          <a:p>
            <a:pPr algn="ctr" eaLnBrk="1" hangingPunct="1">
              <a:spcBef>
                <a:spcPct val="20000"/>
              </a:spcBef>
              <a:defRPr/>
            </a:pPr>
            <a:r>
              <a:rPr lang="id-ID" sz="2400" dirty="0">
                <a:latin typeface="Arial Narrow" pitchFamily="34" charset="0"/>
                <a:ea typeface="ＭＳ Ｐゴシック" pitchFamily="-106" charset="-128"/>
              </a:rPr>
              <a:t>Life without colors, without music, without  varieties...</a:t>
            </a:r>
          </a:p>
          <a:p>
            <a:pPr algn="ctr" eaLnBrk="1" hangingPunct="1">
              <a:spcBef>
                <a:spcPct val="20000"/>
              </a:spcBef>
              <a:defRPr/>
            </a:pPr>
            <a:r>
              <a:rPr lang="id-ID" sz="2400" b="1" dirty="0">
                <a:solidFill>
                  <a:schemeClr val="tx2">
                    <a:lumMod val="75000"/>
                  </a:schemeClr>
                </a:solidFill>
                <a:latin typeface="Arial Narrow" pitchFamily="34" charset="0"/>
                <a:ea typeface="ＭＳ Ｐゴシック" pitchFamily="-106" charset="-128"/>
              </a:rPr>
              <a:t>Is it enjoyable?</a:t>
            </a:r>
            <a:endParaRPr lang="en-US" sz="2400" b="1" dirty="0">
              <a:solidFill>
                <a:schemeClr val="tx2">
                  <a:lumMod val="75000"/>
                </a:schemeClr>
              </a:solidFill>
              <a:latin typeface="Arial Narrow" pitchFamily="34" charset="0"/>
              <a:ea typeface="ＭＳ Ｐゴシック" pitchFamily="-106" charset="-128"/>
            </a:endParaRPr>
          </a:p>
          <a:p>
            <a:pPr algn="ctr" eaLnBrk="1" hangingPunct="1">
              <a:spcBef>
                <a:spcPct val="20000"/>
              </a:spcBef>
              <a:defRPr/>
            </a:pPr>
            <a:endParaRPr lang="en-US" sz="2400" dirty="0">
              <a:latin typeface="Baskerville" pitchFamily="-106" charset="0"/>
              <a:ea typeface="ＭＳ Ｐゴシック" pitchFamily="-106" charset="-128"/>
            </a:endParaRPr>
          </a:p>
        </p:txBody>
      </p:sp>
    </p:spTree>
    <p:extLst>
      <p:ext uri="{BB962C8B-B14F-4D97-AF65-F5344CB8AC3E}">
        <p14:creationId xmlns:p14="http://schemas.microsoft.com/office/powerpoint/2010/main" xmlns="" val="4156253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id-ID">
              <a:ea typeface="ＭＳ Ｐゴシック" pitchFamily="50" charset="-128"/>
            </a:endParaRPr>
          </a:p>
        </p:txBody>
      </p:sp>
      <p:pic>
        <p:nvPicPr>
          <p:cNvPr id="52227" name="Picture 10" descr="tatami5.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86125" y="2500313"/>
            <a:ext cx="5857875" cy="395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8" name="Picture 12" descr="warna2.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10250" y="0"/>
            <a:ext cx="3333750" cy="250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9" name="Picture 13" descr="warna3.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71875" y="0"/>
            <a:ext cx="2279650" cy="250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0" name="Picture 14" descr="warna4.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3595688" cy="250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1" name="Picture 15" descr="sony-walkman-nw-s700.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2875" y="2786063"/>
            <a:ext cx="3014663" cy="278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0" y="6072188"/>
            <a:ext cx="9144000" cy="7858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rgbClr val="FFFFFF"/>
              </a:solidFill>
              <a:ea typeface="ＭＳ Ｐゴシック" pitchFamily="-106" charset="-128"/>
            </a:endParaRPr>
          </a:p>
        </p:txBody>
      </p:sp>
      <p:sp>
        <p:nvSpPr>
          <p:cNvPr id="52233" name="Rectangle 3"/>
          <p:cNvSpPr txBox="1">
            <a:spLocks noChangeArrowheads="1"/>
          </p:cNvSpPr>
          <p:nvPr/>
        </p:nvSpPr>
        <p:spPr bwMode="auto">
          <a:xfrm>
            <a:off x="428625" y="6215063"/>
            <a:ext cx="8286750"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400">
                <a:latin typeface="Arial Narrow" pitchFamily="34" charset="0"/>
                <a:ea typeface="ＭＳ Ｐゴシック" pitchFamily="50" charset="-128"/>
              </a:rPr>
              <a:t>Colorfull life, with varieties, and compositions</a:t>
            </a:r>
            <a:r>
              <a:rPr lang="id-ID" sz="2400">
                <a:solidFill>
                  <a:srgbClr val="262626"/>
                </a:solidFill>
                <a:latin typeface="Arial Narrow" pitchFamily="34" charset="0"/>
                <a:ea typeface="ＭＳ Ｐゴシック" pitchFamily="50" charset="-128"/>
              </a:rPr>
              <a:t>.........</a:t>
            </a:r>
            <a:r>
              <a:rPr lang="id-ID" sz="2400" b="1">
                <a:solidFill>
                  <a:srgbClr val="262626"/>
                </a:solidFill>
                <a:latin typeface="Arial Narrow" pitchFamily="34" charset="0"/>
                <a:ea typeface="ＭＳ Ｐゴシック" pitchFamily="50" charset="-128"/>
              </a:rPr>
              <a:t>Is it enjoyable? </a:t>
            </a:r>
            <a:endParaRPr lang="en-US" sz="2400" b="1">
              <a:solidFill>
                <a:srgbClr val="262626"/>
              </a:solidFill>
              <a:latin typeface="Arial Narrow" pitchFamily="34" charset="0"/>
              <a:ea typeface="ＭＳ Ｐゴシック" pitchFamily="50" charset="-128"/>
            </a:endParaRPr>
          </a:p>
          <a:p>
            <a:pPr algn="ctr" eaLnBrk="1" hangingPunct="1">
              <a:spcBef>
                <a:spcPct val="20000"/>
              </a:spcBef>
            </a:pPr>
            <a:endParaRPr lang="en-US" sz="2400">
              <a:solidFill>
                <a:srgbClr val="262626"/>
              </a:solidFill>
              <a:latin typeface="Baskerville" pitchFamily="-106" charset="0"/>
              <a:ea typeface="ＭＳ Ｐゴシック" pitchFamily="50" charset="-128"/>
            </a:endParaRPr>
          </a:p>
        </p:txBody>
      </p:sp>
    </p:spTree>
    <p:extLst>
      <p:ext uri="{BB962C8B-B14F-4D97-AF65-F5344CB8AC3E}">
        <p14:creationId xmlns:p14="http://schemas.microsoft.com/office/powerpoint/2010/main" xmlns="" val="645512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20306" y="409432"/>
            <a:ext cx="5106988" cy="733567"/>
          </a:xfrm>
        </p:spPr>
        <p:txBody>
          <a:bodyPr/>
          <a:lstStyle/>
          <a:p>
            <a:pPr eaLnBrk="1" hangingPunct="1">
              <a:defRPr/>
            </a:pPr>
            <a:r>
              <a:rPr lang="en-US" sz="4000" b="1" dirty="0" err="1" smtClean="0">
                <a:solidFill>
                  <a:schemeClr val="bg1"/>
                </a:solidFill>
              </a:rPr>
              <a:t>Fisika</a:t>
            </a:r>
            <a:endParaRPr lang="en-US" sz="4000" b="1" dirty="0" smtClean="0">
              <a:solidFill>
                <a:schemeClr val="bg1"/>
              </a:solidFill>
            </a:endParaRPr>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946275"/>
            <a:ext cx="3184525" cy="221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4374356"/>
            <a:ext cx="3184525" cy="189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1676400"/>
            <a:ext cx="25400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9400" y="2514600"/>
            <a:ext cx="2359025" cy="239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81400" y="3886200"/>
            <a:ext cx="2895600" cy="2683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4104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checkerboard(across)">
                                      <p:cBhvr>
                                        <p:cTn id="11" dur="500"/>
                                        <p:tgtEl>
                                          <p:spTgt spid="1638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6391"/>
                                        </p:tgtEl>
                                        <p:attrNameLst>
                                          <p:attrName>style.visibility</p:attrName>
                                        </p:attrNameLst>
                                      </p:cBhvr>
                                      <p:to>
                                        <p:strVal val="visible"/>
                                      </p:to>
                                    </p:set>
                                    <p:anim calcmode="lin" valueType="num">
                                      <p:cBhvr>
                                        <p:cTn id="21" dur="1000" fill="hold"/>
                                        <p:tgtEl>
                                          <p:spTgt spid="16391"/>
                                        </p:tgtEl>
                                        <p:attrNameLst>
                                          <p:attrName>ppt_w</p:attrName>
                                        </p:attrNameLst>
                                      </p:cBhvr>
                                      <p:tavLst>
                                        <p:tav tm="0">
                                          <p:val>
                                            <p:strVal val="#ppt_w*0.70"/>
                                          </p:val>
                                        </p:tav>
                                        <p:tav tm="100000">
                                          <p:val>
                                            <p:strVal val="#ppt_w"/>
                                          </p:val>
                                        </p:tav>
                                      </p:tavLst>
                                    </p:anim>
                                    <p:anim calcmode="lin" valueType="num">
                                      <p:cBhvr>
                                        <p:cTn id="22" dur="1000" fill="hold"/>
                                        <p:tgtEl>
                                          <p:spTgt spid="16391"/>
                                        </p:tgtEl>
                                        <p:attrNameLst>
                                          <p:attrName>ppt_h</p:attrName>
                                        </p:attrNameLst>
                                      </p:cBhvr>
                                      <p:tavLst>
                                        <p:tav tm="0">
                                          <p:val>
                                            <p:strVal val="#ppt_h"/>
                                          </p:val>
                                        </p:tav>
                                        <p:tav tm="100000">
                                          <p:val>
                                            <p:strVal val="#ppt_h"/>
                                          </p:val>
                                        </p:tav>
                                      </p:tavLst>
                                    </p:anim>
                                    <p:animEffect transition="in" filter="fade">
                                      <p:cBhvr>
                                        <p:cTn id="23" dur="1000"/>
                                        <p:tgtEl>
                                          <p:spTgt spid="16391"/>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6389"/>
                                        </p:tgtEl>
                                        <p:attrNameLst>
                                          <p:attrName>style.visibility</p:attrName>
                                        </p:attrNameLst>
                                      </p:cBhvr>
                                      <p:to>
                                        <p:strVal val="visible"/>
                                      </p:to>
                                    </p:set>
                                    <p:animEffect transition="in" filter="wedge">
                                      <p:cBhvr>
                                        <p:cTn id="28" dur="2000"/>
                                        <p:tgtEl>
                                          <p:spTgt spid="1638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id-ID" dirty="0" smtClean="0"/>
              <a:t>Kelas bersifat pararel</a:t>
            </a:r>
          </a:p>
          <a:p>
            <a:r>
              <a:rPr lang="id-ID" dirty="0" smtClean="0"/>
              <a:t>Kordinator MK: Tjokorda Agung Budi Wirayuda</a:t>
            </a:r>
          </a:p>
          <a:p>
            <a:r>
              <a:rPr lang="id-ID" dirty="0" smtClean="0"/>
              <a:t>Dosen Pengampu:</a:t>
            </a:r>
          </a:p>
          <a:p>
            <a:pPr lvl="1"/>
            <a:r>
              <a:rPr lang="id-ID" dirty="0" smtClean="0"/>
              <a:t>1. IF-38-01: COK</a:t>
            </a:r>
          </a:p>
          <a:p>
            <a:pPr lvl="1"/>
            <a:r>
              <a:rPr lang="id-ID" dirty="0" smtClean="0"/>
              <a:t>2. IF-38-02: DAS</a:t>
            </a:r>
          </a:p>
          <a:p>
            <a:pPr lvl="1"/>
            <a:r>
              <a:rPr lang="id-ID" dirty="0" smtClean="0"/>
              <a:t>3. IF-38-03 dan IF-38-04: FAZ</a:t>
            </a:r>
          </a:p>
          <a:p>
            <a:pPr lvl="1"/>
            <a:r>
              <a:rPr lang="id-ID" dirty="0" smtClean="0"/>
              <a:t>4. IF-38-05 dan IF-38-06: TST </a:t>
            </a:r>
          </a:p>
          <a:p>
            <a:pPr lvl="1"/>
            <a:r>
              <a:rPr lang="id-ID" dirty="0" smtClean="0"/>
              <a:t>5. IF-38-07 dan IF-38-08: ABW </a:t>
            </a:r>
          </a:p>
          <a:p>
            <a:pPr lvl="1"/>
            <a:r>
              <a:rPr lang="id-ID" dirty="0" smtClean="0"/>
              <a:t>6. IF-38-09 dan IF-38-10: SWD</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a:t>
            </a:fld>
            <a:endParaRPr lang="en-US" dirty="0"/>
          </a:p>
        </p:txBody>
      </p:sp>
      <p:sp>
        <p:nvSpPr>
          <p:cNvPr id="4" name="Date Placeholder 3"/>
          <p:cNvSpPr>
            <a:spLocks noGrp="1"/>
          </p:cNvSpPr>
          <p:nvPr>
            <p:ph type="dt" sz="half" idx="16"/>
          </p:nvPr>
        </p:nvSpPr>
        <p:spPr/>
        <p:txBody>
          <a:bodyPr/>
          <a:lstStyle/>
          <a:p>
            <a:pPr>
              <a:defRPr/>
            </a:pPr>
            <a:fld id="{0B12E4E6-3936-4FAB-AF76-08C6D1B6E897}" type="datetime1">
              <a:rPr lang="id-ID" smtClean="0"/>
              <a:pPr>
                <a:defRPr/>
              </a:pPr>
              <a:t>20/01/2015</a:t>
            </a:fld>
            <a:endParaRPr lang="en-US" dirty="0"/>
          </a:p>
        </p:txBody>
      </p:sp>
      <p:sp>
        <p:nvSpPr>
          <p:cNvPr id="5" name="Title 4"/>
          <p:cNvSpPr>
            <a:spLocks noGrp="1"/>
          </p:cNvSpPr>
          <p:nvPr>
            <p:ph type="title"/>
          </p:nvPr>
        </p:nvSpPr>
        <p:spPr/>
        <p:txBody>
          <a:bodyPr/>
          <a:lstStyle/>
          <a:p>
            <a:r>
              <a:rPr lang="id-ID" dirty="0" smtClean="0"/>
              <a:t>Tim Dosen</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304800" y="2286000"/>
            <a:ext cx="6858000" cy="838200"/>
          </a:xfrm>
        </p:spPr>
        <p:txBody>
          <a:bodyPr/>
          <a:lstStyle/>
          <a:p>
            <a:pPr algn="l"/>
            <a:r>
              <a:rPr lang="en-US" dirty="0">
                <a:latin typeface="VAG Rounded Light" pitchFamily="34" charset="0"/>
              </a:rPr>
              <a:t>What is Science?</a:t>
            </a:r>
          </a:p>
        </p:txBody>
      </p:sp>
      <p:sp>
        <p:nvSpPr>
          <p:cNvPr id="95235" name="Rectangle 3"/>
          <p:cNvSpPr>
            <a:spLocks noGrp="1" noChangeArrowheads="1"/>
          </p:cNvSpPr>
          <p:nvPr>
            <p:ph type="subTitle" idx="1"/>
          </p:nvPr>
        </p:nvSpPr>
        <p:spPr>
          <a:xfrm>
            <a:off x="1371600" y="3429000"/>
            <a:ext cx="6400800" cy="1752600"/>
          </a:xfrm>
        </p:spPr>
        <p:txBody>
          <a:bodyPr/>
          <a:lstStyle/>
          <a:p>
            <a:r>
              <a:rPr lang="en-US" sz="4400" b="1">
                <a:solidFill>
                  <a:srgbClr val="FF9214"/>
                </a:solidFill>
                <a:latin typeface="VAG Rounded Light" pitchFamily="34" charset="0"/>
              </a:rPr>
              <a:t>What is Technology?</a:t>
            </a:r>
            <a:r>
              <a:rPr lang="en-US" sz="4400">
                <a:solidFill>
                  <a:srgbClr val="FF9214"/>
                </a:solidFill>
              </a:rPr>
              <a:t> </a:t>
            </a:r>
          </a:p>
        </p:txBody>
      </p:sp>
      <p:pic>
        <p:nvPicPr>
          <p:cNvPr id="95236" name="Picture 4" descr="volcanophoto2"/>
          <p:cNvPicPr>
            <a:picLocks noChangeAspect="1" noChangeArrowheads="1"/>
          </p:cNvPicPr>
          <p:nvPr/>
        </p:nvPicPr>
        <p:blipFill>
          <a:blip r:embed="rId3" cstate="print"/>
          <a:srcRect/>
          <a:stretch>
            <a:fillRect/>
          </a:stretch>
        </p:blipFill>
        <p:spPr bwMode="auto">
          <a:xfrm>
            <a:off x="6553200" y="4419600"/>
            <a:ext cx="2014538" cy="2133600"/>
          </a:xfrm>
          <a:prstGeom prst="rect">
            <a:avLst/>
          </a:prstGeom>
          <a:noFill/>
        </p:spPr>
      </p:pic>
      <p:pic>
        <p:nvPicPr>
          <p:cNvPr id="95237" name="Picture 5" descr="hurricanephoto"/>
          <p:cNvPicPr>
            <a:picLocks noChangeAspect="1" noChangeArrowheads="1"/>
          </p:cNvPicPr>
          <p:nvPr/>
        </p:nvPicPr>
        <p:blipFill>
          <a:blip r:embed="rId4" cstate="print"/>
          <a:srcRect/>
          <a:stretch>
            <a:fillRect/>
          </a:stretch>
        </p:blipFill>
        <p:spPr bwMode="auto">
          <a:xfrm>
            <a:off x="609600" y="4572000"/>
            <a:ext cx="1905000" cy="1905000"/>
          </a:xfrm>
          <a:prstGeom prst="rect">
            <a:avLst/>
          </a:prstGeom>
          <a:noFill/>
        </p:spPr>
      </p:pic>
      <p:pic>
        <p:nvPicPr>
          <p:cNvPr id="95238" name="Picture 6" descr="15600071"/>
          <p:cNvPicPr>
            <a:picLocks noChangeAspect="1" noChangeArrowheads="1"/>
          </p:cNvPicPr>
          <p:nvPr/>
        </p:nvPicPr>
        <p:blipFill>
          <a:blip r:embed="rId5" cstate="print"/>
          <a:srcRect/>
          <a:stretch>
            <a:fillRect/>
          </a:stretch>
        </p:blipFill>
        <p:spPr bwMode="auto">
          <a:xfrm>
            <a:off x="4572000" y="5334000"/>
            <a:ext cx="1828800" cy="1239838"/>
          </a:xfrm>
          <a:prstGeom prst="rect">
            <a:avLst/>
          </a:prstGeom>
          <a:noFill/>
        </p:spPr>
      </p:pic>
      <p:pic>
        <p:nvPicPr>
          <p:cNvPr id="95239" name="Picture 7" descr="02060089"/>
          <p:cNvPicPr>
            <a:picLocks noChangeAspect="1" noChangeArrowheads="1"/>
          </p:cNvPicPr>
          <p:nvPr/>
        </p:nvPicPr>
        <p:blipFill>
          <a:blip r:embed="rId6" cstate="print"/>
          <a:srcRect/>
          <a:stretch>
            <a:fillRect/>
          </a:stretch>
        </p:blipFill>
        <p:spPr bwMode="auto">
          <a:xfrm>
            <a:off x="6858000" y="2133600"/>
            <a:ext cx="1905000" cy="1270000"/>
          </a:xfrm>
          <a:prstGeom prst="rect">
            <a:avLst/>
          </a:prstGeom>
          <a:noFill/>
        </p:spPr>
      </p:pic>
      <p:pic>
        <p:nvPicPr>
          <p:cNvPr id="95240" name="Picture 8" descr="HUBBLE6"/>
          <p:cNvPicPr>
            <a:picLocks noChangeAspect="1" noChangeArrowheads="1"/>
          </p:cNvPicPr>
          <p:nvPr/>
        </p:nvPicPr>
        <p:blipFill>
          <a:blip r:embed="rId7" cstate="print"/>
          <a:srcRect/>
          <a:stretch>
            <a:fillRect/>
          </a:stretch>
        </p:blipFill>
        <p:spPr bwMode="auto">
          <a:xfrm>
            <a:off x="2667000" y="4191000"/>
            <a:ext cx="1905000" cy="1428750"/>
          </a:xfrm>
          <a:prstGeom prst="rect">
            <a:avLst/>
          </a:prstGeom>
          <a:noFill/>
        </p:spPr>
      </p:pic>
      <p:pic>
        <p:nvPicPr>
          <p:cNvPr id="95241" name="Picture 9"/>
          <p:cNvPicPr>
            <a:picLocks noChangeAspect="1" noChangeArrowheads="1"/>
          </p:cNvPicPr>
          <p:nvPr/>
        </p:nvPicPr>
        <p:blipFill>
          <a:blip r:embed="rId8" cstate="print"/>
          <a:srcRect/>
          <a:stretch>
            <a:fillRect/>
          </a:stretch>
        </p:blipFill>
        <p:spPr bwMode="auto">
          <a:xfrm>
            <a:off x="304800" y="304800"/>
            <a:ext cx="2057400" cy="1593850"/>
          </a:xfrm>
          <a:prstGeom prst="rect">
            <a:avLst/>
          </a:prstGeom>
          <a:noFill/>
        </p:spPr>
      </p:pic>
      <p:pic>
        <p:nvPicPr>
          <p:cNvPr id="95242" name="Picture 10"/>
          <p:cNvPicPr>
            <a:picLocks noChangeAspect="1" noChangeArrowheads="1"/>
          </p:cNvPicPr>
          <p:nvPr/>
        </p:nvPicPr>
        <p:blipFill>
          <a:blip r:embed="rId9" cstate="print"/>
          <a:srcRect/>
          <a:stretch>
            <a:fillRect/>
          </a:stretch>
        </p:blipFill>
        <p:spPr bwMode="auto">
          <a:xfrm>
            <a:off x="2895600" y="228600"/>
            <a:ext cx="2057400" cy="1981200"/>
          </a:xfrm>
          <a:prstGeom prst="rect">
            <a:avLst/>
          </a:prstGeom>
          <a:noFill/>
        </p:spPr>
      </p:pic>
      <p:pic>
        <p:nvPicPr>
          <p:cNvPr id="95243" name="Picture 11"/>
          <p:cNvPicPr>
            <a:picLocks noChangeAspect="1" noChangeArrowheads="1"/>
          </p:cNvPicPr>
          <p:nvPr/>
        </p:nvPicPr>
        <p:blipFill>
          <a:blip r:embed="rId10" cstate="print"/>
          <a:srcRect/>
          <a:stretch>
            <a:fillRect/>
          </a:stretch>
        </p:blipFill>
        <p:spPr bwMode="auto">
          <a:xfrm>
            <a:off x="5486400" y="381000"/>
            <a:ext cx="2971800" cy="1450975"/>
          </a:xfrm>
          <a:prstGeom prst="rect">
            <a:avLst/>
          </a:prstGeom>
          <a:noFill/>
        </p:spPr>
      </p:pic>
    </p:spTree>
  </p:cSld>
  <p:clrMapOvr>
    <a:masterClrMapping/>
  </p:clrMapOvr>
  <p:transition spd="med" advTm="8322">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P spid="952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r>
              <a:rPr lang="en-US" dirty="0" smtClean="0">
                <a:latin typeface="VAG Rounded Light" pitchFamily="34" charset="0"/>
              </a:rPr>
              <a:t>Write an essay about:</a:t>
            </a:r>
          </a:p>
          <a:p>
            <a:pPr lvl="1"/>
            <a:r>
              <a:rPr lang="en-US" dirty="0" smtClean="0">
                <a:latin typeface="VAG Rounded Light" pitchFamily="34" charset="0"/>
              </a:rPr>
              <a:t>What is Science?</a:t>
            </a:r>
          </a:p>
          <a:p>
            <a:pPr lvl="1"/>
            <a:r>
              <a:rPr lang="en-US" dirty="0" smtClean="0">
                <a:latin typeface="VAG Rounded Light" pitchFamily="34" charset="0"/>
              </a:rPr>
              <a:t>What is Technology?</a:t>
            </a:r>
          </a:p>
          <a:p>
            <a:pPr lvl="1"/>
            <a:r>
              <a:rPr lang="en-US" dirty="0" smtClean="0">
                <a:latin typeface="VAG Rounded Light" pitchFamily="34" charset="0"/>
              </a:rPr>
              <a:t>How Science and Technology related each-other?</a:t>
            </a:r>
          </a:p>
          <a:p>
            <a:r>
              <a:rPr lang="en-US" dirty="0" smtClean="0"/>
              <a:t>Essay write manually (don’t use computer) in paper (A4), write down references uses in the essay</a:t>
            </a:r>
            <a:endParaRPr lang="en-US" dirty="0"/>
          </a:p>
        </p:txBody>
      </p:sp>
      <p:sp>
        <p:nvSpPr>
          <p:cNvPr id="5" name="Slide Number Placeholder 4"/>
          <p:cNvSpPr>
            <a:spLocks noGrp="1"/>
          </p:cNvSpPr>
          <p:nvPr>
            <p:ph type="sldNum" sz="quarter" idx="15"/>
          </p:nvPr>
        </p:nvSpPr>
        <p:spPr/>
        <p:txBody>
          <a:bodyPr/>
          <a:lstStyle/>
          <a:p>
            <a:fld id="{437D966D-99AE-4C4F-92D2-0AFDFF258817}" type="slidenum">
              <a:rPr lang="en-US" smtClean="0"/>
              <a:pPr/>
              <a:t>21</a:t>
            </a:fld>
            <a:endParaRPr lang="en-US"/>
          </a:p>
        </p:txBody>
      </p:sp>
      <p:sp>
        <p:nvSpPr>
          <p:cNvPr id="4" name="Date Placeholder 3"/>
          <p:cNvSpPr>
            <a:spLocks noGrp="1"/>
          </p:cNvSpPr>
          <p:nvPr>
            <p:ph type="dt" sz="half" idx="16"/>
          </p:nvPr>
        </p:nvSpPr>
        <p:spPr/>
        <p:txBody>
          <a:bodyPr/>
          <a:lstStyle/>
          <a:p>
            <a:fld id="{7B9CCE7F-6388-411B-9B9E-18794A32FD3F}" type="datetime1">
              <a:rPr lang="en-US" smtClean="0"/>
              <a:pPr/>
              <a:t>1/20/2015</a:t>
            </a:fld>
            <a:endParaRPr lang="en-US"/>
          </a:p>
        </p:txBody>
      </p:sp>
      <p:sp>
        <p:nvSpPr>
          <p:cNvPr id="6" name="Title 5"/>
          <p:cNvSpPr>
            <a:spLocks noGrp="1"/>
          </p:cNvSpPr>
          <p:nvPr>
            <p:ph type="title"/>
          </p:nvPr>
        </p:nvSpPr>
        <p:spPr/>
        <p:txBody>
          <a:bodyPr/>
          <a:lstStyle/>
          <a:p>
            <a:r>
              <a:rPr lang="id-ID" dirty="0" smtClean="0"/>
              <a:t>First Task</a:t>
            </a:r>
            <a:endParaRPr lang="en-US" dirty="0"/>
          </a:p>
        </p:txBody>
      </p:sp>
      <p:sp>
        <p:nvSpPr>
          <p:cNvPr id="8" name="Text Placeholder 7"/>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FC439E91-4AF3-43DB-8D56-BBD3BFA0F91F}" type="datetime1">
              <a:rPr lang="id-ID" smtClean="0"/>
              <a:pPr>
                <a:defRPr/>
              </a:pPr>
              <a:t>20/01/2015</a:t>
            </a:fld>
            <a:endParaRPr lang="en-US" dirty="0"/>
          </a:p>
        </p:txBody>
      </p:sp>
    </p:spTree>
    <p:extLst>
      <p:ext uri="{BB962C8B-B14F-4D97-AF65-F5344CB8AC3E}">
        <p14:creationId xmlns:p14="http://schemas.microsoft.com/office/powerpoint/2010/main" xmlns="" val="1666288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3"/>
          </p:nvPr>
        </p:nvSpPr>
        <p:spPr/>
        <p:txBody>
          <a:bodyPr>
            <a:normAutofit fontScale="55000" lnSpcReduction="20000"/>
          </a:bodyPr>
          <a:lstStyle/>
          <a:p>
            <a:r>
              <a:rPr lang="id-ID" dirty="0" smtClean="0"/>
              <a:t>Office: </a:t>
            </a:r>
          </a:p>
          <a:p>
            <a:pPr lvl="1"/>
            <a:r>
              <a:rPr lang="id-ID" dirty="0" smtClean="0"/>
              <a:t>Biometric Lab. Graduate Building</a:t>
            </a:r>
          </a:p>
          <a:p>
            <a:pPr lvl="1"/>
            <a:r>
              <a:rPr lang="id-ID" dirty="0" smtClean="0"/>
              <a:t>E Building 1st Floor</a:t>
            </a:r>
          </a:p>
          <a:p>
            <a:r>
              <a:rPr lang="id-ID" dirty="0" smtClean="0"/>
              <a:t>Email:</a:t>
            </a:r>
          </a:p>
          <a:p>
            <a:pPr lvl="1"/>
            <a:r>
              <a:rPr lang="id-ID" dirty="0" smtClean="0">
                <a:hlinkClick r:id="rId2"/>
              </a:rPr>
              <a:t>cokagung@telkomuniversity.ac.id</a:t>
            </a:r>
            <a:endParaRPr lang="id-ID" dirty="0" smtClean="0"/>
          </a:p>
          <a:p>
            <a:pPr lvl="1"/>
            <a:r>
              <a:rPr lang="id-ID" dirty="0" smtClean="0">
                <a:hlinkClick r:id="rId3"/>
              </a:rPr>
              <a:t>cokagung2001@gmail.com</a:t>
            </a:r>
            <a:endParaRPr lang="id-ID" dirty="0" smtClean="0"/>
          </a:p>
          <a:p>
            <a:r>
              <a:rPr lang="id-ID" dirty="0" smtClean="0"/>
              <a:t>Telephone:</a:t>
            </a:r>
          </a:p>
          <a:p>
            <a:pPr lvl="1"/>
            <a:r>
              <a:rPr lang="id-ID" dirty="0" smtClean="0"/>
              <a:t>+62817421833</a:t>
            </a:r>
          </a:p>
          <a:p>
            <a:r>
              <a:rPr lang="id-ID" dirty="0" smtClean="0"/>
              <a:t>Research Interest:</a:t>
            </a:r>
          </a:p>
          <a:p>
            <a:pPr lvl="1"/>
            <a:r>
              <a:rPr lang="id-ID" dirty="0" smtClean="0">
                <a:hlinkClick r:id="rId4"/>
              </a:rPr>
              <a:t>Computer Vision</a:t>
            </a:r>
            <a:r>
              <a:rPr lang="id-ID" dirty="0" smtClean="0"/>
              <a:t>, </a:t>
            </a:r>
            <a:r>
              <a:rPr lang="id-ID" dirty="0" smtClean="0">
                <a:hlinkClick r:id="rId5"/>
              </a:rPr>
              <a:t>System Recognition</a:t>
            </a:r>
            <a:r>
              <a:rPr lang="id-ID" dirty="0" smtClean="0"/>
              <a:t>, </a:t>
            </a:r>
            <a:r>
              <a:rPr lang="id-ID" dirty="0" smtClean="0">
                <a:hlinkClick r:id="rId6"/>
              </a:rPr>
              <a:t>Biometric</a:t>
            </a:r>
            <a:r>
              <a:rPr lang="id-ID" dirty="0" smtClean="0"/>
              <a:t>, Watermarking and Data </a:t>
            </a:r>
            <a:r>
              <a:rPr lang="id-ID" dirty="0" smtClean="0"/>
              <a:t>Hiding</a:t>
            </a:r>
          </a:p>
          <a:p>
            <a:r>
              <a:rPr lang="id-ID" dirty="0" smtClean="0"/>
              <a:t>Web-site:</a:t>
            </a:r>
          </a:p>
          <a:p>
            <a:pPr lvl="1"/>
            <a:r>
              <a:rPr lang="id-ID" smtClean="0"/>
              <a:t>http://cokagung.staff.telkomuniversity.ac.id/</a:t>
            </a:r>
            <a:endParaRPr lang="id-ID" dirty="0" smtClean="0"/>
          </a:p>
          <a:p>
            <a:pPr lvl="1"/>
            <a:endParaRPr lang="id-ID" dirty="0" smtClean="0"/>
          </a:p>
          <a:p>
            <a:pPr lvl="1"/>
            <a:endParaRPr lang="id-ID" dirty="0" smtClean="0"/>
          </a:p>
        </p:txBody>
      </p:sp>
      <p:sp>
        <p:nvSpPr>
          <p:cNvPr id="10" name="Content Placeholder 9"/>
          <p:cNvSpPr>
            <a:spLocks noGrp="1"/>
          </p:cNvSpPr>
          <p:nvPr>
            <p:ph sz="quarter" idx="24"/>
          </p:nvPr>
        </p:nvSpPr>
        <p:spPr/>
        <p:txBody>
          <a:bodyPr>
            <a:normAutofit fontScale="55000" lnSpcReduction="20000"/>
          </a:bodyPr>
          <a:lstStyle/>
          <a:p>
            <a:r>
              <a:rPr lang="id-ID" dirty="0" smtClean="0"/>
              <a:t>Education:</a:t>
            </a:r>
          </a:p>
          <a:p>
            <a:pPr lvl="1"/>
            <a:r>
              <a:rPr lang="id-ID" dirty="0" smtClean="0"/>
              <a:t>S.T</a:t>
            </a:r>
            <a:r>
              <a:rPr lang="en-CA" dirty="0" smtClean="0"/>
              <a:t> in</a:t>
            </a:r>
            <a:r>
              <a:rPr lang="id-ID" dirty="0" smtClean="0"/>
              <a:t> Informatics</a:t>
            </a:r>
            <a:r>
              <a:rPr lang="en-CA" dirty="0" smtClean="0"/>
              <a:t>,</a:t>
            </a:r>
            <a:r>
              <a:rPr lang="id-ID" dirty="0" smtClean="0"/>
              <a:t> STT Telkom </a:t>
            </a:r>
            <a:r>
              <a:rPr lang="en-CA" dirty="0" smtClean="0"/>
              <a:t>,</a:t>
            </a:r>
            <a:r>
              <a:rPr lang="id-ID" dirty="0" smtClean="0"/>
              <a:t>Indonesia</a:t>
            </a:r>
            <a:r>
              <a:rPr lang="en-CA" dirty="0" smtClean="0"/>
              <a:t>, </a:t>
            </a:r>
            <a:r>
              <a:rPr lang="id-ID" dirty="0" smtClean="0"/>
              <a:t>June, 2005</a:t>
            </a:r>
          </a:p>
          <a:p>
            <a:pPr lvl="1"/>
            <a:r>
              <a:rPr lang="id-ID" dirty="0" smtClean="0"/>
              <a:t>M.T in Informatics, Bandung Institute of Technology (ITB), Indonesia, June, 2010</a:t>
            </a:r>
          </a:p>
          <a:p>
            <a:r>
              <a:rPr lang="id-ID" dirty="0" smtClean="0"/>
              <a:t>Research Grant:</a:t>
            </a:r>
          </a:p>
          <a:p>
            <a:pPr lvl="1"/>
            <a:r>
              <a:rPr lang="ms-MY" dirty="0" smtClean="0"/>
              <a:t>Palm-Based Biometric for Person Indentification, 2014, Grant from Indonesian Goverment in Hibah Bersaing Scheme</a:t>
            </a:r>
            <a:endParaRPr lang="id-ID" sz="1600" dirty="0" smtClean="0"/>
          </a:p>
          <a:p>
            <a:pPr lvl="1"/>
            <a:r>
              <a:rPr lang="ms-MY" dirty="0" smtClean="0"/>
              <a:t>Bio-Locker Using Palm Vein Biometrics, 2013, Internal Funding from Telkom University</a:t>
            </a:r>
            <a:endParaRPr lang="id-ID" sz="1600" dirty="0" smtClean="0"/>
          </a:p>
          <a:p>
            <a:pPr lvl="1"/>
            <a:r>
              <a:rPr lang="ms-MY" dirty="0" smtClean="0"/>
              <a:t>Alternative Fire Detection System Base On Visual Data, 2012, Grant from Indonesian Goverment in AUPT Scheme</a:t>
            </a:r>
            <a:endParaRPr lang="id-ID" sz="1600" dirty="0" smtClean="0"/>
          </a:p>
          <a:p>
            <a:pPr lvl="1"/>
            <a:r>
              <a:rPr lang="ms-MY" dirty="0" smtClean="0"/>
              <a:t>Application for Guaranty Ownership and Originality of Medical Image Based using Multiple Watermarking Technique, 2011, Internal Funding from Telkom University</a:t>
            </a:r>
            <a:endParaRPr lang="id-ID" sz="1600" dirty="0" smtClean="0"/>
          </a:p>
          <a:p>
            <a:pPr lvl="1"/>
            <a:endParaRPr lang="en-US" dirty="0"/>
          </a:p>
        </p:txBody>
      </p:sp>
      <p:sp>
        <p:nvSpPr>
          <p:cNvPr id="3" name="Slide Number Placeholder 2"/>
          <p:cNvSpPr>
            <a:spLocks noGrp="1"/>
          </p:cNvSpPr>
          <p:nvPr>
            <p:ph type="sldNum" sz="quarter" idx="25"/>
          </p:nvPr>
        </p:nvSpPr>
        <p:spPr/>
        <p:txBody>
          <a:bodyPr/>
          <a:lstStyle/>
          <a:p>
            <a:pPr>
              <a:defRPr/>
            </a:pPr>
            <a:fld id="{1F2884EB-C6E3-684C-A39B-0E652C4E0E60}" type="slidenum">
              <a:rPr lang="en-US" smtClean="0"/>
              <a:pPr>
                <a:defRPr/>
              </a:pPr>
              <a:t>3</a:t>
            </a:fld>
            <a:endParaRPr lang="en-US" dirty="0"/>
          </a:p>
        </p:txBody>
      </p:sp>
      <p:sp>
        <p:nvSpPr>
          <p:cNvPr id="4" name="Date Placeholder 3"/>
          <p:cNvSpPr>
            <a:spLocks noGrp="1"/>
          </p:cNvSpPr>
          <p:nvPr>
            <p:ph type="dt" sz="half" idx="26"/>
          </p:nvPr>
        </p:nvSpPr>
        <p:spPr/>
        <p:txBody>
          <a:bodyPr/>
          <a:lstStyle/>
          <a:p>
            <a:pPr>
              <a:defRPr/>
            </a:pPr>
            <a:fld id="{0B12E4E6-3936-4FAB-AF76-08C6D1B6E897}" type="datetime1">
              <a:rPr lang="id-ID" smtClean="0"/>
              <a:pPr>
                <a:defRPr/>
              </a:pPr>
              <a:t>20/01/2015</a:t>
            </a:fld>
            <a:endParaRPr lang="en-US" dirty="0"/>
          </a:p>
        </p:txBody>
      </p:sp>
      <p:sp>
        <p:nvSpPr>
          <p:cNvPr id="5" name="Title 4"/>
          <p:cNvSpPr>
            <a:spLocks noGrp="1"/>
          </p:cNvSpPr>
          <p:nvPr>
            <p:ph type="title"/>
          </p:nvPr>
        </p:nvSpPr>
        <p:spPr/>
        <p:txBody>
          <a:bodyPr/>
          <a:lstStyle/>
          <a:p>
            <a:r>
              <a:rPr lang="id-ID" dirty="0" smtClean="0"/>
              <a:t>COK: Tjokorda Agung Budi Wirayuda</a:t>
            </a:r>
            <a:endParaRPr lang="en-US" dirty="0"/>
          </a:p>
        </p:txBody>
      </p:sp>
      <p:sp>
        <p:nvSpPr>
          <p:cNvPr id="9" name="Text Placeholder 8"/>
          <p:cNvSpPr>
            <a:spLocks noGrp="1"/>
          </p:cNvSpPr>
          <p:nvPr>
            <p:ph type="body" sz="quarter" idx="17"/>
          </p:nvPr>
        </p:nvSpPr>
        <p:spPr/>
        <p:txBody>
          <a:bodyPr/>
          <a:lstStyle/>
          <a:p>
            <a:endParaRPr lang="en-US"/>
          </a:p>
        </p:txBody>
      </p:sp>
      <p:sp>
        <p:nvSpPr>
          <p:cNvPr id="1026" name="AutoShape 2" descr="http://scholar.google.com/citations?view_op=view_photo&amp;user=sy4peVIAAAAJ&amp;citpid=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7"/>
          <a:srcRect/>
          <a:stretch>
            <a:fillRect/>
          </a:stretch>
        </p:blipFill>
        <p:spPr bwMode="auto">
          <a:xfrm>
            <a:off x="7808581" y="445945"/>
            <a:ext cx="1280827" cy="1531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p:txBody>
          <a:bodyPr/>
          <a:lstStyle/>
          <a:p>
            <a:r>
              <a:rPr lang="id-ID" dirty="0" smtClean="0"/>
              <a:t>Course Competency</a:t>
            </a:r>
          </a:p>
          <a:p>
            <a:r>
              <a:rPr lang="id-ID" dirty="0" smtClean="0"/>
              <a:t>Course Grade</a:t>
            </a:r>
          </a:p>
          <a:p>
            <a:r>
              <a:rPr lang="id-ID" dirty="0" smtClean="0"/>
              <a:t>Learning Schema</a:t>
            </a:r>
          </a:p>
          <a:p>
            <a:r>
              <a:rPr lang="id-ID" dirty="0" smtClean="0"/>
              <a:t>Introduction</a:t>
            </a:r>
          </a:p>
        </p:txBody>
      </p:sp>
      <p:sp>
        <p:nvSpPr>
          <p:cNvPr id="4" name="Slide Number Placeholder 3"/>
          <p:cNvSpPr>
            <a:spLocks noGrp="1"/>
          </p:cNvSpPr>
          <p:nvPr>
            <p:ph type="sldNum" sz="quarter" idx="15"/>
          </p:nvPr>
        </p:nvSpPr>
        <p:spPr/>
        <p:txBody>
          <a:bodyPr/>
          <a:lstStyle/>
          <a:p>
            <a:pPr>
              <a:defRPr/>
            </a:pPr>
            <a:fld id="{C8467590-0BC9-4B4A-95A3-307D97AD4B4F}" type="slidenum">
              <a:rPr lang="en-US" smtClean="0"/>
              <a:pPr>
                <a:defRPr/>
              </a:pPr>
              <a:t>4</a:t>
            </a:fld>
            <a:endParaRPr lang="en-US" dirty="0"/>
          </a:p>
        </p:txBody>
      </p:sp>
      <p:sp>
        <p:nvSpPr>
          <p:cNvPr id="5" name="Date Placeholder 4"/>
          <p:cNvSpPr>
            <a:spLocks noGrp="1"/>
          </p:cNvSpPr>
          <p:nvPr>
            <p:ph type="dt" sz="half" idx="16"/>
          </p:nvPr>
        </p:nvSpPr>
        <p:spPr/>
        <p:txBody>
          <a:bodyPr/>
          <a:lstStyle/>
          <a:p>
            <a:pPr>
              <a:defRPr/>
            </a:pPr>
            <a:fld id="{BACC1DBF-D696-4121-8BEB-E73875636099}" type="datetime1">
              <a:rPr lang="id-ID" smtClean="0"/>
              <a:pPr>
                <a:defRPr/>
              </a:pPr>
              <a:t>20/01/2015</a:t>
            </a:fld>
            <a:endParaRPr lang="en-US" dirty="0"/>
          </a:p>
        </p:txBody>
      </p:sp>
      <p:sp>
        <p:nvSpPr>
          <p:cNvPr id="8" name="Title 7"/>
          <p:cNvSpPr>
            <a:spLocks noGrp="1"/>
          </p:cNvSpPr>
          <p:nvPr>
            <p:ph type="title"/>
          </p:nvPr>
        </p:nvSpPr>
        <p:spPr/>
        <p:txBody>
          <a:bodyPr/>
          <a:lstStyle/>
          <a:p>
            <a:r>
              <a:rPr lang="id-ID" dirty="0" smtClean="0"/>
              <a:t>Outline</a:t>
            </a:r>
            <a:endParaRPr lang="en-US" dirty="0"/>
          </a:p>
        </p:txBody>
      </p:sp>
      <p:sp>
        <p:nvSpPr>
          <p:cNvPr id="10" name="Text Placeholder 9"/>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55000" lnSpcReduction="20000"/>
          </a:bodyPr>
          <a:lstStyle/>
          <a:p>
            <a:pPr lvl="0"/>
            <a:r>
              <a:rPr lang="en-US" dirty="0" err="1" smtClean="0"/>
              <a:t>Memperkaya</a:t>
            </a:r>
            <a:r>
              <a:rPr lang="en-US" dirty="0" smtClean="0"/>
              <a:t> </a:t>
            </a:r>
            <a:r>
              <a:rPr lang="en-US" dirty="0" err="1" smtClean="0"/>
              <a:t>khasanah</a:t>
            </a:r>
            <a:r>
              <a:rPr lang="en-US" dirty="0" smtClean="0"/>
              <a:t> </a:t>
            </a:r>
            <a:r>
              <a:rPr lang="en-US" dirty="0" err="1" smtClean="0"/>
              <a:t>ilmu</a:t>
            </a:r>
            <a:r>
              <a:rPr lang="en-US" dirty="0" smtClean="0"/>
              <a:t> </a:t>
            </a:r>
            <a:r>
              <a:rPr lang="en-US" dirty="0" err="1" smtClean="0"/>
              <a:t>dasar</a:t>
            </a:r>
            <a:r>
              <a:rPr lang="en-US" dirty="0" smtClean="0"/>
              <a:t> </a:t>
            </a:r>
            <a:r>
              <a:rPr lang="en-US" dirty="0" err="1" smtClean="0"/>
              <a:t>dari</a:t>
            </a:r>
            <a:r>
              <a:rPr lang="en-US" dirty="0" smtClean="0"/>
              <a:t> </a:t>
            </a:r>
            <a:r>
              <a:rPr lang="en-US" dirty="0" err="1" smtClean="0"/>
              <a:t>segi</a:t>
            </a:r>
            <a:r>
              <a:rPr lang="en-US" dirty="0" smtClean="0"/>
              <a:t> </a:t>
            </a:r>
            <a:r>
              <a:rPr lang="en-US" dirty="0" err="1" smtClean="0"/>
              <a:t>konsep</a:t>
            </a:r>
            <a:r>
              <a:rPr lang="en-US" dirty="0" smtClean="0"/>
              <a:t> </a:t>
            </a:r>
            <a:r>
              <a:rPr lang="en-US" dirty="0" err="1" smtClean="0"/>
              <a:t>hingga</a:t>
            </a:r>
            <a:r>
              <a:rPr lang="en-US" dirty="0" smtClean="0"/>
              <a:t> </a:t>
            </a:r>
            <a:r>
              <a:rPr lang="en-US" dirty="0" err="1" smtClean="0"/>
              <a:t>aplikasi</a:t>
            </a:r>
            <a:r>
              <a:rPr lang="en-US" dirty="0" smtClean="0"/>
              <a:t> </a:t>
            </a:r>
            <a:r>
              <a:rPr lang="en-US" dirty="0" err="1" smtClean="0"/>
              <a:t>terdepan</a:t>
            </a:r>
            <a:r>
              <a:rPr lang="en-US" dirty="0" smtClean="0"/>
              <a:t> (</a:t>
            </a:r>
            <a:r>
              <a:rPr lang="en-US" dirty="0" err="1" smtClean="0"/>
              <a:t>dan</a:t>
            </a:r>
            <a:r>
              <a:rPr lang="en-US" dirty="0" smtClean="0"/>
              <a:t> </a:t>
            </a:r>
            <a:r>
              <a:rPr lang="en-US" dirty="0" err="1" smtClean="0"/>
              <a:t>terkini</a:t>
            </a:r>
            <a:r>
              <a:rPr lang="en-US" dirty="0" smtClean="0"/>
              <a:t>)</a:t>
            </a:r>
            <a:endParaRPr lang="id-ID" dirty="0" smtClean="0"/>
          </a:p>
          <a:p>
            <a:pPr lvl="1"/>
            <a:r>
              <a:rPr lang="en-US" dirty="0" err="1" smtClean="0"/>
              <a:t>Memberikan</a:t>
            </a:r>
            <a:r>
              <a:rPr lang="en-US" dirty="0" smtClean="0"/>
              <a:t> </a:t>
            </a:r>
            <a:r>
              <a:rPr lang="en-US" dirty="0" err="1" smtClean="0"/>
              <a:t>pemahaman</a:t>
            </a:r>
            <a:r>
              <a:rPr lang="en-US" dirty="0" smtClean="0"/>
              <a:t> </a:t>
            </a:r>
            <a:r>
              <a:rPr lang="en-US" dirty="0" err="1" smtClean="0"/>
              <a:t>kepada</a:t>
            </a:r>
            <a:r>
              <a:rPr lang="en-US" dirty="0" smtClean="0"/>
              <a:t> </a:t>
            </a:r>
            <a:r>
              <a:rPr lang="en-US" dirty="0" err="1" smtClean="0"/>
              <a:t>mahasiswa</a:t>
            </a:r>
            <a:r>
              <a:rPr lang="en-US" dirty="0" smtClean="0"/>
              <a:t> </a:t>
            </a:r>
            <a:r>
              <a:rPr lang="en-US" dirty="0" err="1" smtClean="0"/>
              <a:t>bagaimana</a:t>
            </a:r>
            <a:r>
              <a:rPr lang="en-US" dirty="0" smtClean="0"/>
              <a:t> </a:t>
            </a:r>
            <a:r>
              <a:rPr lang="en-US" dirty="0" err="1" smtClean="0"/>
              <a:t>ilmu</a:t>
            </a:r>
            <a:r>
              <a:rPr lang="en-US" dirty="0" smtClean="0"/>
              <a:t> </a:t>
            </a:r>
            <a:r>
              <a:rPr lang="en-US" dirty="0" err="1" smtClean="0"/>
              <a:t>pengetahuan</a:t>
            </a:r>
            <a:r>
              <a:rPr lang="en-US" dirty="0" smtClean="0"/>
              <a:t> </a:t>
            </a:r>
            <a:r>
              <a:rPr lang="en-US" dirty="0" err="1" smtClean="0"/>
              <a:t>dan</a:t>
            </a:r>
            <a:r>
              <a:rPr lang="en-US" dirty="0" smtClean="0"/>
              <a:t> </a:t>
            </a:r>
            <a:r>
              <a:rPr lang="en-US" dirty="0" err="1" smtClean="0"/>
              <a:t>teknologi</a:t>
            </a:r>
            <a:r>
              <a:rPr lang="en-US" dirty="0" smtClean="0"/>
              <a:t> </a:t>
            </a:r>
            <a:r>
              <a:rPr lang="en-US" dirty="0" err="1" smtClean="0"/>
              <a:t>terbentuk</a:t>
            </a:r>
            <a:r>
              <a:rPr lang="en-US" dirty="0" smtClean="0"/>
              <a:t> </a:t>
            </a:r>
            <a:r>
              <a:rPr lang="en-US" dirty="0" err="1" smtClean="0"/>
              <a:t>dan</a:t>
            </a:r>
            <a:r>
              <a:rPr lang="en-US" dirty="0" smtClean="0"/>
              <a:t> </a:t>
            </a:r>
            <a:r>
              <a:rPr lang="en-US" dirty="0" err="1" smtClean="0"/>
              <a:t>berkembang</a:t>
            </a:r>
            <a:r>
              <a:rPr lang="en-US" dirty="0" smtClean="0"/>
              <a:t> </a:t>
            </a:r>
            <a:r>
              <a:rPr lang="en-US" dirty="0" err="1" smtClean="0"/>
              <a:t>dalam</a:t>
            </a:r>
            <a:r>
              <a:rPr lang="en-US" dirty="0" smtClean="0"/>
              <a:t> </a:t>
            </a:r>
            <a:r>
              <a:rPr lang="en-US" dirty="0" err="1" smtClean="0"/>
              <a:t>peradaban</a:t>
            </a:r>
            <a:r>
              <a:rPr lang="en-US" dirty="0" smtClean="0"/>
              <a:t> </a:t>
            </a:r>
            <a:r>
              <a:rPr lang="en-US" dirty="0" err="1" smtClean="0"/>
              <a:t>manusia</a:t>
            </a:r>
            <a:r>
              <a:rPr lang="en-US" dirty="0" smtClean="0"/>
              <a:t>. </a:t>
            </a:r>
            <a:endParaRPr lang="id-ID" dirty="0" smtClean="0"/>
          </a:p>
          <a:p>
            <a:pPr lvl="0"/>
            <a:r>
              <a:rPr lang="en-US" dirty="0" err="1" smtClean="0"/>
              <a:t>Memperkaya</a:t>
            </a:r>
            <a:r>
              <a:rPr lang="en-US" dirty="0" smtClean="0"/>
              <a:t> </a:t>
            </a:r>
            <a:r>
              <a:rPr lang="en-US" dirty="0" err="1" smtClean="0"/>
              <a:t>pola</a:t>
            </a:r>
            <a:r>
              <a:rPr lang="en-US" dirty="0" smtClean="0"/>
              <a:t> </a:t>
            </a:r>
            <a:r>
              <a:rPr lang="en-US" dirty="0" err="1" smtClean="0"/>
              <a:t>fikir</a:t>
            </a:r>
            <a:r>
              <a:rPr lang="en-US" dirty="0" smtClean="0"/>
              <a:t> (</a:t>
            </a:r>
            <a:r>
              <a:rPr lang="en-US" dirty="0" err="1" smtClean="0"/>
              <a:t>hakikat</a:t>
            </a:r>
            <a:r>
              <a:rPr lang="en-US" dirty="0" smtClean="0"/>
              <a:t> </a:t>
            </a:r>
            <a:r>
              <a:rPr lang="en-US" dirty="0" err="1" smtClean="0"/>
              <a:t>atau</a:t>
            </a:r>
            <a:r>
              <a:rPr lang="en-US" dirty="0" smtClean="0"/>
              <a:t> fundamental) </a:t>
            </a:r>
            <a:r>
              <a:rPr lang="en-US" dirty="0" err="1" smtClean="0"/>
              <a:t>cara</a:t>
            </a:r>
            <a:r>
              <a:rPr lang="en-US" dirty="0" smtClean="0"/>
              <a:t> </a:t>
            </a:r>
            <a:r>
              <a:rPr lang="en-US" dirty="0" err="1" smtClean="0"/>
              <a:t>berfikir</a:t>
            </a:r>
            <a:r>
              <a:rPr lang="en-US" dirty="0" smtClean="0"/>
              <a:t> </a:t>
            </a:r>
            <a:r>
              <a:rPr lang="en-US" dirty="0" err="1" smtClean="0"/>
              <a:t>ilmiah</a:t>
            </a:r>
            <a:endParaRPr lang="id-ID" dirty="0" smtClean="0"/>
          </a:p>
          <a:p>
            <a:pPr lvl="1"/>
            <a:r>
              <a:rPr lang="en-US" dirty="0" err="1" smtClean="0"/>
              <a:t>Membentuk</a:t>
            </a:r>
            <a:r>
              <a:rPr lang="en-US" dirty="0" smtClean="0"/>
              <a:t> </a:t>
            </a:r>
            <a:r>
              <a:rPr lang="en-US" dirty="0" err="1" smtClean="0"/>
              <a:t>pola</a:t>
            </a:r>
            <a:r>
              <a:rPr lang="en-US" dirty="0" smtClean="0"/>
              <a:t> </a:t>
            </a:r>
            <a:r>
              <a:rPr lang="en-US" dirty="0" err="1" smtClean="0"/>
              <a:t>pikir</a:t>
            </a:r>
            <a:r>
              <a:rPr lang="en-US" dirty="0" smtClean="0"/>
              <a:t> </a:t>
            </a:r>
            <a:r>
              <a:rPr lang="en-US" dirty="0" err="1" smtClean="0"/>
              <a:t>mahasiswa</a:t>
            </a:r>
            <a:r>
              <a:rPr lang="en-US" dirty="0" smtClean="0"/>
              <a:t> agar </a:t>
            </a:r>
            <a:r>
              <a:rPr lang="en-US" dirty="0" err="1" smtClean="0"/>
              <a:t>mampu</a:t>
            </a:r>
            <a:r>
              <a:rPr lang="en-US" dirty="0" smtClean="0"/>
              <a:t> </a:t>
            </a:r>
            <a:r>
              <a:rPr lang="en-US" dirty="0" err="1" smtClean="0"/>
              <a:t>berpikir</a:t>
            </a:r>
            <a:r>
              <a:rPr lang="en-US" dirty="0" smtClean="0"/>
              <a:t> </a:t>
            </a:r>
            <a:r>
              <a:rPr lang="en-US" dirty="0" err="1" smtClean="0"/>
              <a:t>kritis</a:t>
            </a:r>
            <a:r>
              <a:rPr lang="en-US" dirty="0" smtClean="0"/>
              <a:t>, </a:t>
            </a:r>
            <a:r>
              <a:rPr lang="en-US" dirty="0" err="1" smtClean="0"/>
              <a:t>kreatif</a:t>
            </a:r>
            <a:r>
              <a:rPr lang="en-US" dirty="0" smtClean="0"/>
              <a:t> </a:t>
            </a:r>
            <a:r>
              <a:rPr lang="en-US" dirty="0" err="1" smtClean="0"/>
              <a:t>dan</a:t>
            </a:r>
            <a:r>
              <a:rPr lang="en-US" dirty="0" smtClean="0"/>
              <a:t> </a:t>
            </a:r>
            <a:r>
              <a:rPr lang="en-US" dirty="0" err="1" smtClean="0"/>
              <a:t>innovatif</a:t>
            </a:r>
            <a:r>
              <a:rPr lang="en-US" dirty="0" smtClean="0"/>
              <a:t>  </a:t>
            </a:r>
            <a:r>
              <a:rPr lang="en-US" dirty="0" err="1" smtClean="0"/>
              <a:t>dalam</a:t>
            </a:r>
            <a:r>
              <a:rPr lang="en-US" dirty="0" smtClean="0"/>
              <a:t>  </a:t>
            </a:r>
            <a:r>
              <a:rPr lang="en-US" dirty="0" err="1" smtClean="0"/>
              <a:t>pengembangan</a:t>
            </a:r>
            <a:r>
              <a:rPr lang="en-US" dirty="0" smtClean="0"/>
              <a:t> </a:t>
            </a:r>
            <a:r>
              <a:rPr lang="en-US" dirty="0" err="1" smtClean="0"/>
              <a:t>sains</a:t>
            </a:r>
            <a:r>
              <a:rPr lang="en-US" dirty="0" smtClean="0"/>
              <a:t> </a:t>
            </a:r>
            <a:r>
              <a:rPr lang="en-US" dirty="0" err="1" smtClean="0"/>
              <a:t>dan</a:t>
            </a:r>
            <a:r>
              <a:rPr lang="en-US" dirty="0" smtClean="0"/>
              <a:t> </a:t>
            </a:r>
            <a:r>
              <a:rPr lang="en-US" dirty="0" err="1" smtClean="0"/>
              <a:t>teknologi</a:t>
            </a:r>
            <a:r>
              <a:rPr lang="en-US" dirty="0" smtClean="0"/>
              <a:t>.</a:t>
            </a:r>
            <a:endParaRPr lang="id-ID" dirty="0" smtClean="0"/>
          </a:p>
          <a:p>
            <a:pPr lvl="0"/>
            <a:r>
              <a:rPr lang="en-US" dirty="0" err="1" smtClean="0"/>
              <a:t>Memberi</a:t>
            </a:r>
            <a:r>
              <a:rPr lang="en-US" dirty="0" smtClean="0"/>
              <a:t> </a:t>
            </a:r>
            <a:r>
              <a:rPr lang="en-US" dirty="0" err="1" smtClean="0"/>
              <a:t>wawasan</a:t>
            </a:r>
            <a:r>
              <a:rPr lang="en-US" dirty="0" smtClean="0"/>
              <a:t> </a:t>
            </a:r>
            <a:r>
              <a:rPr lang="en-US" dirty="0" err="1" smtClean="0"/>
              <a:t>ilmu</a:t>
            </a:r>
            <a:r>
              <a:rPr lang="en-US" dirty="0" smtClean="0"/>
              <a:t> </a:t>
            </a:r>
            <a:r>
              <a:rPr lang="en-US" dirty="0" err="1" smtClean="0"/>
              <a:t>dasar</a:t>
            </a:r>
            <a:r>
              <a:rPr lang="en-US" dirty="0" smtClean="0"/>
              <a:t> (</a:t>
            </a:r>
            <a:r>
              <a:rPr lang="en-US" dirty="0" err="1" smtClean="0"/>
              <a:t>terutama</a:t>
            </a:r>
            <a:r>
              <a:rPr lang="en-US" dirty="0" smtClean="0"/>
              <a:t> </a:t>
            </a:r>
            <a:r>
              <a:rPr lang="en-US" dirty="0" err="1" smtClean="0"/>
              <a:t>dari</a:t>
            </a:r>
            <a:r>
              <a:rPr lang="en-US" dirty="0" smtClean="0"/>
              <a:t> </a:t>
            </a:r>
            <a:r>
              <a:rPr lang="en-US" dirty="0" err="1" smtClean="0"/>
              <a:t>aspek</a:t>
            </a:r>
            <a:r>
              <a:rPr lang="en-US" dirty="0" smtClean="0"/>
              <a:t> </a:t>
            </a:r>
            <a:r>
              <a:rPr lang="en-US" dirty="0" err="1" smtClean="0"/>
              <a:t>fisika</a:t>
            </a:r>
            <a:r>
              <a:rPr lang="en-US" dirty="0" smtClean="0"/>
              <a:t>, </a:t>
            </a:r>
            <a:r>
              <a:rPr lang="en-US" dirty="0" err="1" smtClean="0"/>
              <a:t>kimia</a:t>
            </a:r>
            <a:r>
              <a:rPr lang="en-US" dirty="0" smtClean="0"/>
              <a:t>, </a:t>
            </a:r>
            <a:r>
              <a:rPr lang="en-US" dirty="0" err="1" smtClean="0"/>
              <a:t>kebumian</a:t>
            </a:r>
            <a:r>
              <a:rPr lang="en-US" dirty="0" smtClean="0"/>
              <a:t>, </a:t>
            </a:r>
            <a:r>
              <a:rPr lang="en-US" dirty="0" err="1" smtClean="0"/>
              <a:t>biologi</a:t>
            </a:r>
            <a:r>
              <a:rPr lang="en-US" dirty="0" smtClean="0"/>
              <a:t>) </a:t>
            </a:r>
            <a:r>
              <a:rPr lang="en-US" dirty="0" err="1" smtClean="0"/>
              <a:t>supaya</a:t>
            </a:r>
            <a:r>
              <a:rPr lang="en-US" dirty="0" smtClean="0"/>
              <a:t> </a:t>
            </a:r>
            <a:r>
              <a:rPr lang="en-US" dirty="0" err="1" smtClean="0"/>
              <a:t>tercipta</a:t>
            </a:r>
            <a:r>
              <a:rPr lang="en-US" dirty="0" smtClean="0"/>
              <a:t> </a:t>
            </a:r>
            <a:r>
              <a:rPr lang="en-US" dirty="0" err="1" smtClean="0"/>
              <a:t>wawasan</a:t>
            </a:r>
            <a:r>
              <a:rPr lang="en-US" dirty="0" smtClean="0"/>
              <a:t> </a:t>
            </a:r>
            <a:r>
              <a:rPr lang="en-US" dirty="0" err="1" smtClean="0"/>
              <a:t>berfikir</a:t>
            </a:r>
            <a:r>
              <a:rPr lang="en-US" dirty="0" smtClean="0"/>
              <a:t> </a:t>
            </a:r>
            <a:r>
              <a:rPr lang="en-US" dirty="0" err="1" smtClean="0"/>
              <a:t>integratif</a:t>
            </a:r>
            <a:r>
              <a:rPr lang="en-US" dirty="0" smtClean="0"/>
              <a:t> </a:t>
            </a:r>
            <a:r>
              <a:rPr lang="en-US" dirty="0" err="1" smtClean="0"/>
              <a:t>dari</a:t>
            </a:r>
            <a:r>
              <a:rPr lang="en-US" dirty="0" smtClean="0"/>
              <a:t> </a:t>
            </a:r>
            <a:r>
              <a:rPr lang="en-US" dirty="0" err="1" smtClean="0"/>
              <a:t>berbagai</a:t>
            </a:r>
            <a:r>
              <a:rPr lang="en-US" dirty="0" smtClean="0"/>
              <a:t> </a:t>
            </a:r>
            <a:r>
              <a:rPr lang="en-US" dirty="0" err="1" smtClean="0"/>
              <a:t>cabang</a:t>
            </a:r>
            <a:r>
              <a:rPr lang="en-US" dirty="0" smtClean="0"/>
              <a:t> </a:t>
            </a:r>
            <a:r>
              <a:rPr lang="en-US" dirty="0" err="1" smtClean="0"/>
              <a:t>ilmu</a:t>
            </a:r>
            <a:r>
              <a:rPr lang="en-US" dirty="0" smtClean="0"/>
              <a:t> </a:t>
            </a:r>
            <a:r>
              <a:rPr lang="en-US" dirty="0" err="1" smtClean="0"/>
              <a:t>sains</a:t>
            </a:r>
            <a:r>
              <a:rPr lang="en-US" dirty="0" smtClean="0"/>
              <a:t>. </a:t>
            </a:r>
            <a:endParaRPr lang="id-ID" dirty="0" smtClean="0"/>
          </a:p>
          <a:p>
            <a:pPr lvl="1"/>
            <a:r>
              <a:rPr lang="en-US" dirty="0" err="1" smtClean="0"/>
              <a:t>Memberikan</a:t>
            </a:r>
            <a:r>
              <a:rPr lang="en-US" dirty="0" smtClean="0"/>
              <a:t> </a:t>
            </a:r>
            <a:r>
              <a:rPr lang="en-US" dirty="0" err="1" smtClean="0"/>
              <a:t>pemahaman</a:t>
            </a:r>
            <a:r>
              <a:rPr lang="en-US" dirty="0" smtClean="0"/>
              <a:t> </a:t>
            </a:r>
            <a:r>
              <a:rPr lang="en-US" dirty="0" err="1" smtClean="0"/>
              <a:t>kepada</a:t>
            </a:r>
            <a:r>
              <a:rPr lang="en-US" dirty="0" smtClean="0"/>
              <a:t> </a:t>
            </a:r>
            <a:r>
              <a:rPr lang="en-US" dirty="0" err="1" smtClean="0"/>
              <a:t>mahasiswa</a:t>
            </a:r>
            <a:r>
              <a:rPr lang="en-US" dirty="0" smtClean="0"/>
              <a:t> </a:t>
            </a:r>
            <a:r>
              <a:rPr lang="en-US" dirty="0" err="1" smtClean="0"/>
              <a:t>tentang</a:t>
            </a:r>
            <a:r>
              <a:rPr lang="en-US" dirty="0" smtClean="0"/>
              <a:t> </a:t>
            </a:r>
            <a:r>
              <a:rPr lang="en-US" dirty="0" err="1" smtClean="0"/>
              <a:t>metode</a:t>
            </a:r>
            <a:r>
              <a:rPr lang="en-US" dirty="0" smtClean="0"/>
              <a:t> </a:t>
            </a:r>
            <a:r>
              <a:rPr lang="en-US" dirty="0" err="1" smtClean="0"/>
              <a:t>ilmiah</a:t>
            </a:r>
            <a:r>
              <a:rPr lang="en-US" dirty="0" smtClean="0"/>
              <a:t>, </a:t>
            </a:r>
            <a:r>
              <a:rPr lang="en-US" dirty="0" err="1" smtClean="0"/>
              <a:t>langkah</a:t>
            </a:r>
            <a:r>
              <a:rPr lang="en-US" dirty="0" smtClean="0"/>
              <a:t> – </a:t>
            </a:r>
            <a:r>
              <a:rPr lang="en-US" dirty="0" err="1" smtClean="0"/>
              <a:t>langkah</a:t>
            </a:r>
            <a:r>
              <a:rPr lang="en-US" dirty="0" smtClean="0"/>
              <a:t> </a:t>
            </a:r>
            <a:r>
              <a:rPr lang="en-US" dirty="0" err="1" smtClean="0"/>
              <a:t>dalam</a:t>
            </a:r>
            <a:r>
              <a:rPr lang="en-US" dirty="0" smtClean="0"/>
              <a:t> </a:t>
            </a:r>
            <a:r>
              <a:rPr lang="en-US" dirty="0" err="1" smtClean="0"/>
              <a:t>metode</a:t>
            </a:r>
            <a:r>
              <a:rPr lang="en-US" dirty="0" smtClean="0"/>
              <a:t> </a:t>
            </a:r>
            <a:r>
              <a:rPr lang="en-US" dirty="0" err="1" smtClean="0"/>
              <a:t>ilmiah</a:t>
            </a:r>
            <a:r>
              <a:rPr lang="en-US" dirty="0" smtClean="0"/>
              <a:t> </a:t>
            </a:r>
            <a:r>
              <a:rPr lang="en-US" dirty="0" err="1" smtClean="0"/>
              <a:t>serta</a:t>
            </a:r>
            <a:r>
              <a:rPr lang="en-US" dirty="0" smtClean="0"/>
              <a:t> </a:t>
            </a:r>
            <a:r>
              <a:rPr lang="en-US" dirty="0" err="1" smtClean="0"/>
              <a:t>bagaimana</a:t>
            </a:r>
            <a:r>
              <a:rPr lang="en-US" dirty="0" smtClean="0"/>
              <a:t> </a:t>
            </a:r>
            <a:r>
              <a:rPr lang="en-US" dirty="0" err="1" smtClean="0"/>
              <a:t>mengimplementasikan</a:t>
            </a:r>
            <a:r>
              <a:rPr lang="en-US" dirty="0" smtClean="0"/>
              <a:t> </a:t>
            </a:r>
            <a:r>
              <a:rPr lang="en-US" dirty="0" err="1" smtClean="0"/>
              <a:t>metode</a:t>
            </a:r>
            <a:r>
              <a:rPr lang="en-US" dirty="0" smtClean="0"/>
              <a:t> </a:t>
            </a:r>
            <a:r>
              <a:rPr lang="en-US" dirty="0" err="1" smtClean="0"/>
              <a:t>ilmiah</a:t>
            </a:r>
            <a:r>
              <a:rPr lang="en-US" dirty="0" smtClean="0"/>
              <a:t> </a:t>
            </a:r>
            <a:r>
              <a:rPr lang="en-US" dirty="0" err="1" smtClean="0"/>
              <a:t>untuk</a:t>
            </a:r>
            <a:r>
              <a:rPr lang="en-US" dirty="0" smtClean="0"/>
              <a:t> </a:t>
            </a:r>
            <a:r>
              <a:rPr lang="en-US" dirty="0" err="1" smtClean="0"/>
              <a:t>mendukung</a:t>
            </a:r>
            <a:r>
              <a:rPr lang="en-US" dirty="0" smtClean="0"/>
              <a:t> </a:t>
            </a:r>
            <a:r>
              <a:rPr lang="en-US" dirty="0" err="1" smtClean="0"/>
              <a:t>pola</a:t>
            </a:r>
            <a:r>
              <a:rPr lang="en-US" dirty="0" smtClean="0"/>
              <a:t> </a:t>
            </a:r>
            <a:r>
              <a:rPr lang="en-US" dirty="0" err="1" smtClean="0"/>
              <a:t>pikir</a:t>
            </a:r>
            <a:r>
              <a:rPr lang="en-US" dirty="0" smtClean="0"/>
              <a:t> </a:t>
            </a:r>
            <a:r>
              <a:rPr lang="en-US" dirty="0" err="1" smtClean="0"/>
              <a:t>ilmiah</a:t>
            </a:r>
            <a:r>
              <a:rPr lang="en-US" dirty="0" smtClean="0"/>
              <a:t>.</a:t>
            </a:r>
            <a:endParaRPr lang="id-ID" dirty="0" smtClean="0"/>
          </a:p>
          <a:p>
            <a:pPr lvl="1"/>
            <a:r>
              <a:rPr lang="en-US" dirty="0" err="1" smtClean="0"/>
              <a:t>Memberikan</a:t>
            </a:r>
            <a:r>
              <a:rPr lang="en-US" dirty="0" smtClean="0"/>
              <a:t> </a:t>
            </a:r>
            <a:r>
              <a:rPr lang="en-US" dirty="0" err="1" smtClean="0"/>
              <a:t>kemampuan</a:t>
            </a:r>
            <a:r>
              <a:rPr lang="en-US" dirty="0" smtClean="0"/>
              <a:t> </a:t>
            </a:r>
            <a:r>
              <a:rPr lang="en-US" dirty="0" err="1" smtClean="0"/>
              <a:t>kepada</a:t>
            </a:r>
            <a:r>
              <a:rPr lang="en-US" dirty="0" smtClean="0"/>
              <a:t> </a:t>
            </a:r>
            <a:r>
              <a:rPr lang="en-US" dirty="0" err="1" smtClean="0"/>
              <a:t>mahasiswa</a:t>
            </a:r>
            <a:r>
              <a:rPr lang="en-US" dirty="0" smtClean="0"/>
              <a:t> agar </a:t>
            </a:r>
            <a:r>
              <a:rPr lang="en-US" dirty="0" err="1" smtClean="0"/>
              <a:t>dapat</a:t>
            </a:r>
            <a:r>
              <a:rPr lang="en-US" dirty="0" smtClean="0"/>
              <a:t> </a:t>
            </a:r>
            <a:r>
              <a:rPr lang="en-US" dirty="0" err="1" smtClean="0"/>
              <a:t>memahami</a:t>
            </a:r>
            <a:r>
              <a:rPr lang="en-US" dirty="0" smtClean="0"/>
              <a:t> </a:t>
            </a:r>
            <a:r>
              <a:rPr lang="en-US" dirty="0" err="1" smtClean="0"/>
              <a:t>permasalahan</a:t>
            </a:r>
            <a:r>
              <a:rPr lang="en-US" dirty="0" smtClean="0"/>
              <a:t> </a:t>
            </a:r>
            <a:r>
              <a:rPr lang="en-US" dirty="0" err="1" smtClean="0"/>
              <a:t>dalam</a:t>
            </a:r>
            <a:r>
              <a:rPr lang="en-US" dirty="0" smtClean="0"/>
              <a:t> </a:t>
            </a:r>
            <a:r>
              <a:rPr lang="en-US" dirty="0" err="1" smtClean="0"/>
              <a:t>bidang</a:t>
            </a:r>
            <a:r>
              <a:rPr lang="en-US" dirty="0" smtClean="0"/>
              <a:t> </a:t>
            </a:r>
            <a:r>
              <a:rPr lang="en-US" dirty="0" err="1" smtClean="0"/>
              <a:t>teknologi</a:t>
            </a:r>
            <a:r>
              <a:rPr lang="en-US" dirty="0" smtClean="0"/>
              <a:t> </a:t>
            </a:r>
            <a:r>
              <a:rPr lang="en-US" dirty="0" err="1" smtClean="0"/>
              <a:t>dan</a:t>
            </a:r>
            <a:r>
              <a:rPr lang="en-US" dirty="0" smtClean="0"/>
              <a:t> </a:t>
            </a:r>
            <a:r>
              <a:rPr lang="en-US" dirty="0" err="1" smtClean="0"/>
              <a:t>menghasilkan</a:t>
            </a:r>
            <a:r>
              <a:rPr lang="en-US" dirty="0" smtClean="0"/>
              <a:t> </a:t>
            </a:r>
            <a:r>
              <a:rPr lang="en-US" dirty="0" err="1" smtClean="0"/>
              <a:t>solusi</a:t>
            </a:r>
            <a:r>
              <a:rPr lang="en-US" dirty="0" smtClean="0"/>
              <a:t> yang </a:t>
            </a:r>
            <a:r>
              <a:rPr lang="en-US" dirty="0" err="1" smtClean="0"/>
              <a:t>baik</a:t>
            </a:r>
            <a:r>
              <a:rPr lang="en-US" dirty="0" smtClean="0"/>
              <a:t> </a:t>
            </a:r>
            <a:r>
              <a:rPr lang="en-US" dirty="0" err="1" smtClean="0"/>
              <a:t>dan</a:t>
            </a:r>
            <a:r>
              <a:rPr lang="en-US" dirty="0" smtClean="0"/>
              <a:t> </a:t>
            </a:r>
            <a:r>
              <a:rPr lang="en-US" dirty="0" err="1" smtClean="0"/>
              <a:t>tepat</a:t>
            </a:r>
            <a:r>
              <a:rPr lang="en-US" dirty="0" smtClean="0"/>
              <a:t> ( </a:t>
            </a:r>
            <a:r>
              <a:rPr lang="en-US" dirty="0" err="1" smtClean="0"/>
              <a:t>kemampuan</a:t>
            </a:r>
            <a:r>
              <a:rPr lang="en-US" dirty="0" smtClean="0"/>
              <a:t> problem solving)</a:t>
            </a:r>
            <a:endParaRPr lang="id-ID" dirty="0" smtClean="0"/>
          </a:p>
          <a:p>
            <a:pPr lvl="0"/>
            <a:r>
              <a:rPr lang="en-US" dirty="0" err="1" smtClean="0"/>
              <a:t>Mengubah</a:t>
            </a:r>
            <a:r>
              <a:rPr lang="en-US" dirty="0" smtClean="0"/>
              <a:t> </a:t>
            </a:r>
            <a:r>
              <a:rPr lang="en-US" dirty="0" err="1" smtClean="0"/>
              <a:t>paradigma</a:t>
            </a:r>
            <a:r>
              <a:rPr lang="en-US" dirty="0" smtClean="0"/>
              <a:t> </a:t>
            </a:r>
            <a:r>
              <a:rPr lang="en-US" dirty="0" err="1" smtClean="0"/>
              <a:t>berfikir</a:t>
            </a:r>
            <a:r>
              <a:rPr lang="en-US" dirty="0" smtClean="0"/>
              <a:t> </a:t>
            </a:r>
            <a:r>
              <a:rPr lang="en-US" dirty="0" err="1" smtClean="0"/>
              <a:t>mahasiswa</a:t>
            </a:r>
            <a:r>
              <a:rPr lang="en-US" dirty="0" smtClean="0"/>
              <a:t> </a:t>
            </a:r>
            <a:r>
              <a:rPr lang="en-US" dirty="0" err="1" smtClean="0"/>
              <a:t>terhadap</a:t>
            </a:r>
            <a:r>
              <a:rPr lang="en-US" dirty="0" smtClean="0"/>
              <a:t> </a:t>
            </a:r>
            <a:r>
              <a:rPr lang="en-US" dirty="0" err="1" smtClean="0"/>
              <a:t>ilmu</a:t>
            </a:r>
            <a:r>
              <a:rPr lang="en-US" dirty="0" smtClean="0"/>
              <a:t> </a:t>
            </a:r>
            <a:r>
              <a:rPr lang="en-US" dirty="0" err="1" smtClean="0"/>
              <a:t>pengetahuan</a:t>
            </a:r>
            <a:r>
              <a:rPr lang="en-US" dirty="0" smtClean="0"/>
              <a:t> &amp; </a:t>
            </a:r>
            <a:r>
              <a:rPr lang="en-US" dirty="0" err="1" smtClean="0"/>
              <a:t>teknologi</a:t>
            </a:r>
            <a:r>
              <a:rPr lang="en-US" dirty="0" smtClean="0"/>
              <a:t> </a:t>
            </a:r>
            <a:r>
              <a:rPr lang="en-US" dirty="0" smtClean="0">
                <a:sym typeface="Wingdings"/>
              </a:rPr>
              <a:t></a:t>
            </a:r>
            <a:r>
              <a:rPr lang="en-US" dirty="0" smtClean="0"/>
              <a:t> critical &amp; creative thinking </a:t>
            </a:r>
            <a:endParaRPr lang="id-ID" dirty="0" smtClean="0"/>
          </a:p>
          <a:p>
            <a:r>
              <a:rPr lang="en-US" dirty="0" err="1" smtClean="0"/>
              <a:t>Dengan</a:t>
            </a:r>
            <a:r>
              <a:rPr lang="en-US" dirty="0" smtClean="0"/>
              <a:t> </a:t>
            </a:r>
            <a:r>
              <a:rPr lang="en-US" dirty="0" err="1" smtClean="0"/>
              <a:t>wawasan</a:t>
            </a:r>
            <a:r>
              <a:rPr lang="en-US" dirty="0" smtClean="0"/>
              <a:t> </a:t>
            </a:r>
            <a:r>
              <a:rPr lang="en-US" dirty="0" err="1" smtClean="0"/>
              <a:t>berfikir</a:t>
            </a:r>
            <a:r>
              <a:rPr lang="en-US" dirty="0" smtClean="0"/>
              <a:t> </a:t>
            </a:r>
            <a:r>
              <a:rPr lang="en-US" dirty="0" err="1" smtClean="0"/>
              <a:t>integratif</a:t>
            </a:r>
            <a:r>
              <a:rPr lang="en-US" dirty="0" smtClean="0"/>
              <a:t> </a:t>
            </a:r>
            <a:r>
              <a:rPr lang="en-US" dirty="0" err="1" smtClean="0"/>
              <a:t>diharapkan</a:t>
            </a:r>
            <a:r>
              <a:rPr lang="en-US" dirty="0" smtClean="0"/>
              <a:t>  </a:t>
            </a:r>
            <a:r>
              <a:rPr lang="en-US" dirty="0" err="1" smtClean="0"/>
              <a:t>menciptan</a:t>
            </a:r>
            <a:r>
              <a:rPr lang="en-US" dirty="0" smtClean="0"/>
              <a:t> </a:t>
            </a:r>
            <a:r>
              <a:rPr lang="en-US" dirty="0" err="1" smtClean="0"/>
              <a:t>lompatan-lompatan</a:t>
            </a:r>
            <a:r>
              <a:rPr lang="en-US" dirty="0" smtClean="0"/>
              <a:t> </a:t>
            </a:r>
            <a:r>
              <a:rPr lang="en-US" dirty="0" err="1" smtClean="0"/>
              <a:t>pengetahuan</a:t>
            </a:r>
            <a:r>
              <a:rPr lang="en-US" dirty="0" smtClean="0"/>
              <a:t> / </a:t>
            </a:r>
            <a:r>
              <a:rPr lang="en-US" dirty="0" err="1" smtClean="0"/>
              <a:t>penemuan</a:t>
            </a:r>
            <a:r>
              <a:rPr lang="en-US" dirty="0" smtClean="0"/>
              <a:t> </a:t>
            </a:r>
            <a:r>
              <a:rPr lang="en-US" dirty="0" err="1" smtClean="0"/>
              <a:t>teknologi</a:t>
            </a:r>
            <a:r>
              <a:rPr lang="en-US" dirty="0" smtClean="0"/>
              <a:t> </a:t>
            </a:r>
            <a:r>
              <a:rPr lang="en-US" dirty="0" err="1" smtClean="0"/>
              <a:t>baru</a:t>
            </a:r>
            <a:r>
              <a:rPr lang="en-US" dirty="0" smtClean="0"/>
              <a:t> </a:t>
            </a:r>
            <a:r>
              <a:rPr lang="en-US" dirty="0" smtClean="0">
                <a:sym typeface="Wingdings"/>
              </a:rPr>
              <a:t></a:t>
            </a:r>
            <a:r>
              <a:rPr lang="en-US" dirty="0" smtClean="0"/>
              <a:t> </a:t>
            </a:r>
            <a:r>
              <a:rPr lang="en-US" dirty="0" err="1" smtClean="0"/>
              <a:t>kontribusi</a:t>
            </a:r>
            <a:r>
              <a:rPr lang="en-US" dirty="0" smtClean="0"/>
              <a:t> </a:t>
            </a:r>
            <a:r>
              <a:rPr lang="en-US" dirty="0" err="1" smtClean="0"/>
              <a:t>kepada</a:t>
            </a:r>
            <a:r>
              <a:rPr lang="en-US" dirty="0" smtClean="0"/>
              <a:t> </a:t>
            </a:r>
            <a:r>
              <a:rPr lang="en-US" dirty="0" err="1" smtClean="0"/>
              <a:t>reputasi</a:t>
            </a:r>
            <a:r>
              <a:rPr lang="en-US" dirty="0" smtClean="0"/>
              <a:t> </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a:t>
            </a:fld>
            <a:endParaRPr lang="en-US" dirty="0"/>
          </a:p>
        </p:txBody>
      </p:sp>
      <p:sp>
        <p:nvSpPr>
          <p:cNvPr id="4" name="Date Placeholder 3"/>
          <p:cNvSpPr>
            <a:spLocks noGrp="1"/>
          </p:cNvSpPr>
          <p:nvPr>
            <p:ph type="dt" sz="half" idx="16"/>
          </p:nvPr>
        </p:nvSpPr>
        <p:spPr/>
        <p:txBody>
          <a:bodyPr/>
          <a:lstStyle/>
          <a:p>
            <a:pPr>
              <a:defRPr/>
            </a:pPr>
            <a:fld id="{0B12E4E6-3936-4FAB-AF76-08C6D1B6E897}" type="datetime1">
              <a:rPr lang="id-ID" smtClean="0"/>
              <a:pPr>
                <a:defRPr/>
              </a:pPr>
              <a:t>20/01/2015</a:t>
            </a:fld>
            <a:endParaRPr lang="en-US" dirty="0"/>
          </a:p>
        </p:txBody>
      </p:sp>
      <p:sp>
        <p:nvSpPr>
          <p:cNvPr id="5" name="Title 4"/>
          <p:cNvSpPr>
            <a:spLocks noGrp="1"/>
          </p:cNvSpPr>
          <p:nvPr>
            <p:ph type="title"/>
          </p:nvPr>
        </p:nvSpPr>
        <p:spPr/>
        <p:txBody>
          <a:bodyPr/>
          <a:lstStyle/>
          <a:p>
            <a:r>
              <a:rPr lang="id-ID" dirty="0" smtClean="0"/>
              <a:t>Course Competency</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3"/>
          </p:nvPr>
        </p:nvSpPr>
        <p:spPr/>
        <p:txBody>
          <a:bodyPr>
            <a:normAutofit fontScale="92500" lnSpcReduction="10000"/>
          </a:bodyPr>
          <a:lstStyle/>
          <a:p>
            <a:r>
              <a:rPr lang="id-ID" dirty="0" smtClean="0"/>
              <a:t>Based on Academic Rule</a:t>
            </a:r>
          </a:p>
          <a:p>
            <a:pPr lvl="1"/>
            <a:r>
              <a:rPr lang="id-ID" dirty="0" smtClean="0"/>
              <a:t>A&gt;80</a:t>
            </a:r>
          </a:p>
          <a:p>
            <a:pPr lvl="1"/>
            <a:r>
              <a:rPr lang="id-ID" dirty="0" smtClean="0"/>
              <a:t>70&gt;AB </a:t>
            </a:r>
            <a:r>
              <a:rPr lang="id-ID" u="sng" dirty="0" smtClean="0"/>
              <a:t>&lt;</a:t>
            </a:r>
            <a:r>
              <a:rPr lang="id-ID" dirty="0" smtClean="0"/>
              <a:t>80</a:t>
            </a:r>
          </a:p>
          <a:p>
            <a:pPr lvl="1"/>
            <a:r>
              <a:rPr lang="id-ID" dirty="0" smtClean="0"/>
              <a:t>65&gt;  B </a:t>
            </a:r>
            <a:r>
              <a:rPr lang="id-ID" u="sng" dirty="0" smtClean="0"/>
              <a:t>&lt;</a:t>
            </a:r>
            <a:r>
              <a:rPr lang="id-ID" dirty="0" smtClean="0"/>
              <a:t>70</a:t>
            </a:r>
          </a:p>
          <a:p>
            <a:pPr lvl="1"/>
            <a:r>
              <a:rPr lang="id-ID" dirty="0" smtClean="0"/>
              <a:t>60&gt;BC &lt;65</a:t>
            </a:r>
          </a:p>
          <a:p>
            <a:pPr lvl="1"/>
            <a:r>
              <a:rPr lang="id-ID" dirty="0" smtClean="0"/>
              <a:t>50&gt;  C </a:t>
            </a:r>
            <a:r>
              <a:rPr lang="id-ID" u="sng" dirty="0" smtClean="0"/>
              <a:t>&lt;</a:t>
            </a:r>
            <a:r>
              <a:rPr lang="id-ID" dirty="0" smtClean="0"/>
              <a:t>60</a:t>
            </a:r>
          </a:p>
          <a:p>
            <a:pPr lvl="1"/>
            <a:r>
              <a:rPr lang="id-ID" dirty="0" smtClean="0"/>
              <a:t>40&gt;  D </a:t>
            </a:r>
            <a:r>
              <a:rPr lang="id-ID" u="sng" dirty="0" smtClean="0"/>
              <a:t>&lt;</a:t>
            </a:r>
            <a:r>
              <a:rPr lang="id-ID" dirty="0" smtClean="0"/>
              <a:t>50</a:t>
            </a:r>
          </a:p>
          <a:p>
            <a:pPr lvl="1"/>
            <a:r>
              <a:rPr lang="id-ID" dirty="0" smtClean="0"/>
              <a:t>E </a:t>
            </a:r>
            <a:r>
              <a:rPr lang="id-ID" u="sng" dirty="0" smtClean="0"/>
              <a:t>&lt;</a:t>
            </a:r>
            <a:r>
              <a:rPr lang="id-ID" dirty="0" smtClean="0"/>
              <a:t> 40 or </a:t>
            </a:r>
            <a:r>
              <a:rPr lang="id-ID" b="1" dirty="0" smtClean="0">
                <a:solidFill>
                  <a:srgbClr val="FF0000"/>
                </a:solidFill>
              </a:rPr>
              <a:t>because of academic dishonest activity done by student</a:t>
            </a:r>
          </a:p>
          <a:p>
            <a:pPr lvl="1"/>
            <a:endParaRPr lang="id-ID" dirty="0" smtClean="0"/>
          </a:p>
          <a:p>
            <a:endParaRPr lang="en-US" dirty="0"/>
          </a:p>
        </p:txBody>
      </p:sp>
      <p:sp>
        <p:nvSpPr>
          <p:cNvPr id="8" name="Content Placeholder 7"/>
          <p:cNvSpPr>
            <a:spLocks noGrp="1"/>
          </p:cNvSpPr>
          <p:nvPr>
            <p:ph sz="quarter" idx="24"/>
          </p:nvPr>
        </p:nvSpPr>
        <p:spPr/>
        <p:txBody>
          <a:bodyPr/>
          <a:lstStyle/>
          <a:p>
            <a:r>
              <a:rPr lang="en-US" dirty="0" smtClean="0"/>
              <a:t>Grading Composition</a:t>
            </a:r>
            <a:r>
              <a:rPr lang="id-ID" dirty="0" smtClean="0"/>
              <a:t>*</a:t>
            </a:r>
            <a:endParaRPr lang="en-US" dirty="0" smtClean="0"/>
          </a:p>
          <a:p>
            <a:pPr lvl="1"/>
            <a:r>
              <a:rPr lang="id-ID" dirty="0" smtClean="0"/>
              <a:t>UTS : 25%</a:t>
            </a:r>
          </a:p>
          <a:p>
            <a:pPr lvl="1"/>
            <a:r>
              <a:rPr lang="id-ID" dirty="0" smtClean="0"/>
              <a:t>UAS : 25%</a:t>
            </a:r>
          </a:p>
          <a:p>
            <a:pPr lvl="1"/>
            <a:r>
              <a:rPr lang="id-ID" dirty="0" smtClean="0"/>
              <a:t>Kuiz / tugas kecil : 15%</a:t>
            </a:r>
          </a:p>
          <a:p>
            <a:pPr lvl="1"/>
            <a:r>
              <a:rPr lang="id-ID" dirty="0" smtClean="0"/>
              <a:t>Tugas Besar : 25%</a:t>
            </a:r>
          </a:p>
          <a:p>
            <a:pPr lvl="1"/>
            <a:r>
              <a:rPr lang="id-ID" dirty="0" smtClean="0"/>
              <a:t>Kehadiran dan keaktifan : 10%</a:t>
            </a:r>
          </a:p>
          <a:p>
            <a:pPr>
              <a:buNone/>
            </a:pPr>
            <a:r>
              <a:rPr lang="id-ID" dirty="0" smtClean="0"/>
              <a:t>Note: grading composition can be change by the lecture</a:t>
            </a:r>
          </a:p>
        </p:txBody>
      </p:sp>
      <p:sp>
        <p:nvSpPr>
          <p:cNvPr id="3" name="Slide Number Placeholder 2"/>
          <p:cNvSpPr>
            <a:spLocks noGrp="1"/>
          </p:cNvSpPr>
          <p:nvPr>
            <p:ph type="sldNum" sz="quarter" idx="25"/>
          </p:nvPr>
        </p:nvSpPr>
        <p:spPr/>
        <p:txBody>
          <a:bodyPr/>
          <a:lstStyle/>
          <a:p>
            <a:pPr>
              <a:defRPr/>
            </a:pPr>
            <a:fld id="{1F2884EB-C6E3-684C-A39B-0E652C4E0E60}" type="slidenum">
              <a:rPr lang="en-US" smtClean="0"/>
              <a:pPr>
                <a:defRPr/>
              </a:pPr>
              <a:t>6</a:t>
            </a:fld>
            <a:endParaRPr lang="en-US" dirty="0"/>
          </a:p>
        </p:txBody>
      </p:sp>
      <p:sp>
        <p:nvSpPr>
          <p:cNvPr id="4" name="Date Placeholder 3"/>
          <p:cNvSpPr>
            <a:spLocks noGrp="1"/>
          </p:cNvSpPr>
          <p:nvPr>
            <p:ph type="dt" sz="half" idx="26"/>
          </p:nvPr>
        </p:nvSpPr>
        <p:spPr/>
        <p:txBody>
          <a:bodyPr/>
          <a:lstStyle/>
          <a:p>
            <a:pPr>
              <a:defRPr/>
            </a:pPr>
            <a:fld id="{0B12E4E6-3936-4FAB-AF76-08C6D1B6E897}" type="datetime1">
              <a:rPr lang="id-ID" smtClean="0"/>
              <a:pPr>
                <a:defRPr/>
              </a:pPr>
              <a:t>20/01/2015</a:t>
            </a:fld>
            <a:endParaRPr lang="en-US" dirty="0"/>
          </a:p>
        </p:txBody>
      </p:sp>
      <p:sp>
        <p:nvSpPr>
          <p:cNvPr id="5" name="Title 4"/>
          <p:cNvSpPr>
            <a:spLocks noGrp="1"/>
          </p:cNvSpPr>
          <p:nvPr>
            <p:ph type="title"/>
          </p:nvPr>
        </p:nvSpPr>
        <p:spPr/>
        <p:txBody>
          <a:bodyPr/>
          <a:lstStyle/>
          <a:p>
            <a:r>
              <a:rPr lang="id-ID" dirty="0" smtClean="0"/>
              <a:t>Course Grade</a:t>
            </a:r>
            <a:endParaRPr lang="en-US" dirty="0"/>
          </a:p>
        </p:txBody>
      </p:sp>
      <p:sp>
        <p:nvSpPr>
          <p:cNvPr id="7" name="Text Placeholder 6"/>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p:txBody>
          <a:bodyPr>
            <a:normAutofit fontScale="55000" lnSpcReduction="20000"/>
          </a:bodyPr>
          <a:lstStyle/>
          <a:p>
            <a:r>
              <a:rPr lang="id-ID" sz="3200" b="1" dirty="0" smtClean="0"/>
              <a:t>Penyontekan (</a:t>
            </a:r>
            <a:r>
              <a:rPr lang="id-ID" sz="3200" b="1" i="1" dirty="0" smtClean="0"/>
              <a:t>Cheating</a:t>
            </a:r>
            <a:r>
              <a:rPr lang="id-ID" sz="3200" b="1" dirty="0" smtClean="0"/>
              <a:t>)</a:t>
            </a:r>
            <a:endParaRPr lang="id-ID" b="1" dirty="0" smtClean="0"/>
          </a:p>
          <a:p>
            <a:pPr>
              <a:buNone/>
            </a:pPr>
            <a:r>
              <a:rPr lang="id-ID" dirty="0" smtClean="0"/>
              <a:t>	</a:t>
            </a:r>
            <a:r>
              <a:rPr lang="it-IT" dirty="0" smtClean="0"/>
              <a:t>meliputi tindakan secara nyata menerima dan memberi bantuan di luar</a:t>
            </a:r>
            <a:r>
              <a:rPr lang="id-ID" dirty="0" smtClean="0"/>
              <a:t> kewenangan atau memberi dan menerima keuntungan secara tidak sah </a:t>
            </a:r>
            <a:r>
              <a:rPr lang="sv-SE" dirty="0" smtClean="0"/>
              <a:t>dalam segala bentuk pekerjaan akademik.</a:t>
            </a:r>
          </a:p>
          <a:p>
            <a:r>
              <a:rPr lang="id-ID" sz="3200" b="1" dirty="0" smtClean="0"/>
              <a:t>Plagiat (</a:t>
            </a:r>
            <a:r>
              <a:rPr lang="id-ID" sz="3200" b="1" i="1" dirty="0" smtClean="0"/>
              <a:t>Plagiarism</a:t>
            </a:r>
            <a:r>
              <a:rPr lang="id-ID" sz="3200" b="1" dirty="0" smtClean="0"/>
              <a:t>)</a:t>
            </a:r>
          </a:p>
          <a:p>
            <a:pPr>
              <a:buNone/>
            </a:pPr>
            <a:r>
              <a:rPr lang="id-ID" dirty="0" smtClean="0"/>
              <a:t>	</a:t>
            </a:r>
            <a:r>
              <a:rPr lang="sv-SE" dirty="0" smtClean="0"/>
              <a:t>meliputi mencuri atau menyalin kalimat, struktur, gagasan dan/atau</a:t>
            </a:r>
            <a:r>
              <a:rPr lang="id-ID" dirty="0" smtClean="0"/>
              <a:t> pemikiran orang lain dan meniru hasil kerja/karya orang lain, atau usahausaha </a:t>
            </a:r>
            <a:r>
              <a:rPr lang="pt-BR" dirty="0" smtClean="0"/>
              <a:t>semacam itu, tanpa menyebutkan sumber atau referensi yang</a:t>
            </a:r>
            <a:r>
              <a:rPr lang="id-ID" dirty="0" smtClean="0"/>
              <a:t> disalin.</a:t>
            </a:r>
          </a:p>
          <a:p>
            <a:r>
              <a:rPr lang="id-ID" sz="3200" b="1" dirty="0" smtClean="0"/>
              <a:t>Pemalsuan (</a:t>
            </a:r>
            <a:r>
              <a:rPr lang="id-ID" sz="3200" b="1" i="1" dirty="0" smtClean="0"/>
              <a:t>Falsification</a:t>
            </a:r>
            <a:r>
              <a:rPr lang="id-ID" sz="3200" b="1" dirty="0" smtClean="0"/>
              <a:t>)</a:t>
            </a:r>
          </a:p>
          <a:p>
            <a:pPr>
              <a:buNone/>
            </a:pPr>
            <a:r>
              <a:rPr lang="id-ID" dirty="0" smtClean="0"/>
              <a:t>	meliputi pernyataan atau perkataan atau penulisan yang tidak benar atau dokumen palsu terhadap segala kondisi yang terkait dengan akademik seseorang. Tindakan pemalsuan meliputi – namun tidak terbatas pada – pemalsuan tanda tangan, mengubah atau merusak data resmi, memberikan dokumen palsu atau menambah atau mengurangi atau menghapus informasi pada dokumen akademik, atau mengubah pernyataan jawaban ujian atau pekerjaan akademik lain setelah periode ujian atau batas waktu yang ditetapkan.</a:t>
            </a:r>
          </a:p>
          <a:p>
            <a:endParaRPr lang="id-ID" dirty="0" smtClean="0"/>
          </a:p>
          <a:p>
            <a:endParaRPr lang="en-US" dirty="0"/>
          </a:p>
        </p:txBody>
      </p:sp>
      <p:sp>
        <p:nvSpPr>
          <p:cNvPr id="4" name="Slide Number Placeholder 3"/>
          <p:cNvSpPr>
            <a:spLocks noGrp="1"/>
          </p:cNvSpPr>
          <p:nvPr>
            <p:ph type="sldNum" sz="quarter" idx="15"/>
          </p:nvPr>
        </p:nvSpPr>
        <p:spPr/>
        <p:txBody>
          <a:bodyPr/>
          <a:lstStyle/>
          <a:p>
            <a:pPr>
              <a:defRPr/>
            </a:pPr>
            <a:fld id="{C8467590-0BC9-4B4A-95A3-307D97AD4B4F}" type="slidenum">
              <a:rPr lang="en-US" smtClean="0"/>
              <a:pPr>
                <a:defRPr/>
              </a:pPr>
              <a:t>7</a:t>
            </a:fld>
            <a:endParaRPr lang="en-US" dirty="0"/>
          </a:p>
        </p:txBody>
      </p:sp>
      <p:sp>
        <p:nvSpPr>
          <p:cNvPr id="5" name="Date Placeholder 4"/>
          <p:cNvSpPr>
            <a:spLocks noGrp="1"/>
          </p:cNvSpPr>
          <p:nvPr>
            <p:ph type="dt" sz="half" idx="16"/>
          </p:nvPr>
        </p:nvSpPr>
        <p:spPr/>
        <p:txBody>
          <a:bodyPr/>
          <a:lstStyle/>
          <a:p>
            <a:pPr>
              <a:defRPr/>
            </a:pPr>
            <a:fld id="{BACC1DBF-D696-4121-8BEB-E73875636099}" type="datetime1">
              <a:rPr lang="id-ID" smtClean="0"/>
              <a:pPr>
                <a:defRPr/>
              </a:pPr>
              <a:t>20/01/2015</a:t>
            </a:fld>
            <a:endParaRPr lang="en-US" dirty="0"/>
          </a:p>
        </p:txBody>
      </p:sp>
      <p:sp>
        <p:nvSpPr>
          <p:cNvPr id="8" name="Title 7"/>
          <p:cNvSpPr>
            <a:spLocks noGrp="1"/>
          </p:cNvSpPr>
          <p:nvPr>
            <p:ph type="title"/>
          </p:nvPr>
        </p:nvSpPr>
        <p:spPr/>
        <p:txBody>
          <a:bodyPr/>
          <a:lstStyle/>
          <a:p>
            <a:r>
              <a:rPr lang="en-US" dirty="0" smtClean="0"/>
              <a:t>Academic Dishonest</a:t>
            </a:r>
            <a:endParaRPr lang="en-US" dirty="0"/>
          </a:p>
        </p:txBody>
      </p:sp>
      <p:sp>
        <p:nvSpPr>
          <p:cNvPr id="10" name="Text Placeholder 9"/>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23"/>
          </p:nvPr>
        </p:nvGraphicFramePr>
        <p:xfrm>
          <a:off x="374650" y="2009775"/>
          <a:ext cx="4035425" cy="400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sz="quarter" idx="24"/>
          </p:nvPr>
        </p:nvSpPr>
        <p:spPr/>
        <p:txBody>
          <a:bodyPr/>
          <a:lstStyle/>
          <a:p>
            <a:pPr>
              <a:buFont typeface="Wingdings" pitchFamily="2" charset="2"/>
              <a:buChar char="§"/>
            </a:pPr>
            <a:r>
              <a:rPr lang="en-US" b="1" dirty="0" smtClean="0">
                <a:latin typeface="Gill Sans MT" pitchFamily="34" charset="0"/>
              </a:rPr>
              <a:t>S</a:t>
            </a:r>
            <a:r>
              <a:rPr lang="id-ID" b="1" dirty="0" smtClean="0">
                <a:latin typeface="Gill Sans MT" pitchFamily="34" charset="0"/>
              </a:rPr>
              <a:t>tudent </a:t>
            </a:r>
            <a:r>
              <a:rPr lang="en-US" b="1" dirty="0" smtClean="0">
                <a:latin typeface="Gill Sans MT" pitchFamily="34" charset="0"/>
              </a:rPr>
              <a:t>C</a:t>
            </a:r>
            <a:r>
              <a:rPr lang="id-ID" b="1" dirty="0" smtClean="0">
                <a:latin typeface="Gill Sans MT" pitchFamily="34" charset="0"/>
              </a:rPr>
              <a:t>entered </a:t>
            </a:r>
            <a:r>
              <a:rPr lang="en-US" b="1" dirty="0" smtClean="0">
                <a:latin typeface="Gill Sans MT" pitchFamily="34" charset="0"/>
              </a:rPr>
              <a:t>L</a:t>
            </a:r>
            <a:r>
              <a:rPr lang="id-ID" b="1" dirty="0" smtClean="0">
                <a:latin typeface="Gill Sans MT" pitchFamily="34" charset="0"/>
              </a:rPr>
              <a:t>earning</a:t>
            </a:r>
          </a:p>
          <a:p>
            <a:pPr lvl="1">
              <a:buFont typeface="Wingdings" pitchFamily="2" charset="2"/>
              <a:buChar char="§"/>
            </a:pPr>
            <a:r>
              <a:rPr lang="id-ID" b="1" dirty="0" smtClean="0">
                <a:latin typeface="Gill Sans MT" pitchFamily="34" charset="0"/>
              </a:rPr>
              <a:t>Self-finding</a:t>
            </a:r>
          </a:p>
          <a:p>
            <a:pPr lvl="1">
              <a:buFont typeface="Wingdings" pitchFamily="2" charset="2"/>
              <a:buChar char="§"/>
            </a:pPr>
            <a:r>
              <a:rPr lang="id-ID" b="1" dirty="0" smtClean="0">
                <a:latin typeface="Gill Sans MT" pitchFamily="34" charset="0"/>
              </a:rPr>
              <a:t>Presentation</a:t>
            </a:r>
            <a:endParaRPr lang="en-US" b="1" dirty="0" smtClean="0">
              <a:latin typeface="Gill Sans MT" pitchFamily="34" charset="0"/>
            </a:endParaRPr>
          </a:p>
          <a:p>
            <a:pPr>
              <a:buFont typeface="Wingdings" pitchFamily="2" charset="2"/>
              <a:buChar char="§"/>
            </a:pPr>
            <a:r>
              <a:rPr lang="en-US" b="1" dirty="0" smtClean="0">
                <a:latin typeface="Gill Sans MT" pitchFamily="34" charset="0"/>
              </a:rPr>
              <a:t>Creative and innovative </a:t>
            </a:r>
            <a:r>
              <a:rPr lang="id-ID" b="1" dirty="0" smtClean="0">
                <a:latin typeface="Gill Sans MT" pitchFamily="34" charset="0"/>
              </a:rPr>
              <a:t>activity</a:t>
            </a:r>
            <a:endParaRPr lang="id-ID" dirty="0"/>
          </a:p>
          <a:p>
            <a:pPr lvl="1">
              <a:buFont typeface="Wingdings" pitchFamily="2" charset="2"/>
              <a:buChar char="§"/>
            </a:pPr>
            <a:r>
              <a:rPr lang="id-ID" b="1" dirty="0" smtClean="0">
                <a:latin typeface="Gill Sans MT" pitchFamily="34" charset="0"/>
              </a:rPr>
              <a:t>Outdoor class</a:t>
            </a:r>
          </a:p>
          <a:p>
            <a:pPr lvl="1">
              <a:buFont typeface="Wingdings" pitchFamily="2" charset="2"/>
              <a:buChar char="§"/>
            </a:pPr>
            <a:r>
              <a:rPr lang="id-ID" b="1" dirty="0" smtClean="0">
                <a:latin typeface="Gill Sans MT" pitchFamily="34" charset="0"/>
              </a:rPr>
              <a:t>Project</a:t>
            </a:r>
          </a:p>
          <a:p>
            <a:pPr lvl="1">
              <a:buFont typeface="Wingdings" pitchFamily="2" charset="2"/>
              <a:buChar char="§"/>
            </a:pPr>
            <a:r>
              <a:rPr lang="id-ID" b="1" dirty="0" smtClean="0">
                <a:latin typeface="Gill Sans MT" pitchFamily="34" charset="0"/>
              </a:rPr>
              <a:t>etc</a:t>
            </a:r>
            <a:endParaRPr lang="en-US" b="1" dirty="0" smtClean="0">
              <a:latin typeface="Gill Sans MT" pitchFamily="34" charset="0"/>
            </a:endParaRPr>
          </a:p>
        </p:txBody>
      </p:sp>
      <p:sp>
        <p:nvSpPr>
          <p:cNvPr id="3" name="Slide Number Placeholder 2"/>
          <p:cNvSpPr>
            <a:spLocks noGrp="1"/>
          </p:cNvSpPr>
          <p:nvPr>
            <p:ph type="sldNum" sz="quarter" idx="25"/>
          </p:nvPr>
        </p:nvSpPr>
        <p:spPr/>
        <p:txBody>
          <a:bodyPr/>
          <a:lstStyle/>
          <a:p>
            <a:pPr>
              <a:defRPr/>
            </a:pPr>
            <a:fld id="{1F2884EB-C6E3-684C-A39B-0E652C4E0E60}" type="slidenum">
              <a:rPr lang="en-US" smtClean="0"/>
              <a:pPr>
                <a:defRPr/>
              </a:pPr>
              <a:t>8</a:t>
            </a:fld>
            <a:endParaRPr lang="en-US" dirty="0"/>
          </a:p>
        </p:txBody>
      </p:sp>
      <p:sp>
        <p:nvSpPr>
          <p:cNvPr id="4" name="Date Placeholder 3"/>
          <p:cNvSpPr>
            <a:spLocks noGrp="1"/>
          </p:cNvSpPr>
          <p:nvPr>
            <p:ph type="dt" sz="half" idx="26"/>
          </p:nvPr>
        </p:nvSpPr>
        <p:spPr/>
        <p:txBody>
          <a:bodyPr/>
          <a:lstStyle/>
          <a:p>
            <a:pPr>
              <a:defRPr/>
            </a:pPr>
            <a:fld id="{0B12E4E6-3936-4FAB-AF76-08C6D1B6E897}" type="datetime1">
              <a:rPr lang="id-ID" smtClean="0"/>
              <a:pPr>
                <a:defRPr/>
              </a:pPr>
              <a:t>20/01/2015</a:t>
            </a:fld>
            <a:endParaRPr lang="en-US" dirty="0"/>
          </a:p>
        </p:txBody>
      </p:sp>
      <p:sp>
        <p:nvSpPr>
          <p:cNvPr id="5" name="Title 4"/>
          <p:cNvSpPr>
            <a:spLocks noGrp="1"/>
          </p:cNvSpPr>
          <p:nvPr>
            <p:ph type="title"/>
          </p:nvPr>
        </p:nvSpPr>
        <p:spPr/>
        <p:txBody>
          <a:bodyPr/>
          <a:lstStyle/>
          <a:p>
            <a:r>
              <a:rPr lang="id-ID" dirty="0" smtClean="0"/>
              <a:t>Lecture Material and Learning Schema</a:t>
            </a:r>
            <a:endParaRPr lang="en-US" dirty="0"/>
          </a:p>
        </p:txBody>
      </p:sp>
      <p:sp>
        <p:nvSpPr>
          <p:cNvPr id="8" name="Text Placeholder 7"/>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Autofit/>
          </a:bodyPr>
          <a:lstStyle/>
          <a:p>
            <a:pPr marL="457200" indent="-457200" fontAlgn="auto">
              <a:spcAft>
                <a:spcPts val="0"/>
              </a:spcAft>
              <a:buClr>
                <a:schemeClr val="accent3"/>
              </a:buClr>
              <a:buNone/>
              <a:defRPr/>
            </a:pPr>
            <a:r>
              <a:rPr lang="id-ID" sz="1800" dirty="0" smtClean="0"/>
              <a:t>Primary:</a:t>
            </a:r>
          </a:p>
          <a:p>
            <a:r>
              <a:rPr lang="en-US" sz="1800" dirty="0" smtClean="0"/>
              <a:t>T. Bowell and G. Kemp, Critical Thinking; A concise guide, 2ed, Taylor and Francis, New York, 2005</a:t>
            </a:r>
            <a:endParaRPr lang="id-ID" sz="1800" dirty="0" smtClean="0"/>
          </a:p>
          <a:p>
            <a:r>
              <a:rPr lang="en-US" sz="1800" dirty="0" smtClean="0"/>
              <a:t>Lars </a:t>
            </a:r>
            <a:r>
              <a:rPr lang="en-US" sz="1800" dirty="0" err="1" smtClean="0"/>
              <a:t>Skyttner</a:t>
            </a:r>
            <a:r>
              <a:rPr lang="en-US" sz="1800" dirty="0" smtClean="0"/>
              <a:t>, General System Theory: Ideas and Application, World Scientific, Singapore 2001</a:t>
            </a:r>
            <a:endParaRPr lang="id-ID" sz="1800" dirty="0" smtClean="0"/>
          </a:p>
          <a:p>
            <a:r>
              <a:rPr lang="en-US" sz="1800" dirty="0" smtClean="0"/>
              <a:t>L. von </a:t>
            </a:r>
            <a:r>
              <a:rPr lang="en-US" sz="1800" dirty="0" err="1" smtClean="0"/>
              <a:t>Bertalanffy</a:t>
            </a:r>
            <a:r>
              <a:rPr lang="en-US" sz="1800" dirty="0" smtClean="0"/>
              <a:t>, General System Theory, George </a:t>
            </a:r>
            <a:r>
              <a:rPr lang="en-US" sz="1800" dirty="0" err="1" smtClean="0"/>
              <a:t>Braziller</a:t>
            </a:r>
            <a:r>
              <a:rPr lang="en-US" sz="1800" dirty="0" smtClean="0"/>
              <a:t>, New York, 1968</a:t>
            </a:r>
            <a:endParaRPr lang="id-ID" sz="1800" dirty="0" smtClean="0"/>
          </a:p>
          <a:p>
            <a:r>
              <a:rPr lang="en-US" sz="1800" dirty="0" smtClean="0"/>
              <a:t>B. Gower, Scientific Method An historical and philosophical introduction, </a:t>
            </a:r>
            <a:r>
              <a:rPr lang="en-US" sz="1800" dirty="0" err="1" smtClean="0"/>
              <a:t>Routledge</a:t>
            </a:r>
            <a:r>
              <a:rPr lang="en-US" sz="1800" dirty="0" smtClean="0"/>
              <a:t>, London 1997</a:t>
            </a:r>
            <a:endParaRPr lang="id-ID" sz="1800"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a:t>
            </a:fld>
            <a:endParaRPr lang="en-US" dirty="0"/>
          </a:p>
        </p:txBody>
      </p:sp>
      <p:sp>
        <p:nvSpPr>
          <p:cNvPr id="4" name="Date Placeholder 3"/>
          <p:cNvSpPr>
            <a:spLocks noGrp="1"/>
          </p:cNvSpPr>
          <p:nvPr>
            <p:ph type="dt" sz="half" idx="16"/>
          </p:nvPr>
        </p:nvSpPr>
        <p:spPr/>
        <p:txBody>
          <a:bodyPr/>
          <a:lstStyle/>
          <a:p>
            <a:pPr>
              <a:defRPr/>
            </a:pPr>
            <a:fld id="{0B12E4E6-3936-4FAB-AF76-08C6D1B6E897}" type="datetime1">
              <a:rPr lang="id-ID" smtClean="0"/>
              <a:pPr>
                <a:defRPr/>
              </a:pPr>
              <a:t>20/01/2015</a:t>
            </a:fld>
            <a:endParaRPr lang="en-US" dirty="0"/>
          </a:p>
        </p:txBody>
      </p:sp>
      <p:sp>
        <p:nvSpPr>
          <p:cNvPr id="5" name="Title 4"/>
          <p:cNvSpPr>
            <a:spLocks noGrp="1"/>
          </p:cNvSpPr>
          <p:nvPr>
            <p:ph type="title"/>
          </p:nvPr>
        </p:nvSpPr>
        <p:spPr/>
        <p:txBody>
          <a:bodyPr/>
          <a:lstStyle/>
          <a:p>
            <a:r>
              <a:rPr lang="id-ID" dirty="0" smtClean="0"/>
              <a:t>Reference [1]</a:t>
            </a:r>
            <a:endParaRPr lang="en-US" dirty="0"/>
          </a:p>
        </p:txBody>
      </p:sp>
      <p:sp>
        <p:nvSpPr>
          <p:cNvPr id="6" name="Text Placeholder 5"/>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TotalTime>
  <Words>865</Words>
  <Application>Microsoft Office PowerPoint</Application>
  <PresentationFormat>On-screen Show (4:3)</PresentationFormat>
  <Paragraphs>159</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template_informatika_slide</vt:lpstr>
      <vt:lpstr>HUG1I2 Konsep Pengembangan Sains dan Teknologi Pertemuan 1: Pengantar Kuliah</vt:lpstr>
      <vt:lpstr>Tim Dosen</vt:lpstr>
      <vt:lpstr>COK: Tjokorda Agung Budi Wirayuda</vt:lpstr>
      <vt:lpstr>Outline</vt:lpstr>
      <vt:lpstr>Course Competency</vt:lpstr>
      <vt:lpstr>Course Grade</vt:lpstr>
      <vt:lpstr>Academic Dishonest</vt:lpstr>
      <vt:lpstr>Lecture Material and Learning Schema</vt:lpstr>
      <vt:lpstr>Reference [1]</vt:lpstr>
      <vt:lpstr>Let’s discuss our class rule</vt:lpstr>
      <vt:lpstr>Introduction to KPST</vt:lpstr>
      <vt:lpstr>Awal Mula Rekayasa</vt:lpstr>
      <vt:lpstr>Mars Curiosity</vt:lpstr>
      <vt:lpstr>Selamat datang dunia 3-D </vt:lpstr>
      <vt:lpstr>Paduan Seni dan Teknologi</vt:lpstr>
      <vt:lpstr>Slide 16</vt:lpstr>
      <vt:lpstr>Slide 17</vt:lpstr>
      <vt:lpstr>Slide 18</vt:lpstr>
      <vt:lpstr>Fisika</vt:lpstr>
      <vt:lpstr>What is Science?</vt:lpstr>
      <vt:lpstr>First Task</vt:lpstr>
      <vt:lpstr>Slide 22</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128</cp:revision>
  <dcterms:created xsi:type="dcterms:W3CDTF">2012-11-14T18:53:32Z</dcterms:created>
  <dcterms:modified xsi:type="dcterms:W3CDTF">2015-01-20T05:22:53Z</dcterms:modified>
</cp:coreProperties>
</file>