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17" r:id="rId3"/>
    <p:sldId id="419" r:id="rId4"/>
    <p:sldId id="420" r:id="rId5"/>
    <p:sldId id="421" r:id="rId6"/>
    <p:sldId id="424" r:id="rId7"/>
    <p:sldId id="422" r:id="rId8"/>
    <p:sldId id="425" r:id="rId9"/>
    <p:sldId id="486" r:id="rId10"/>
    <p:sldId id="481" r:id="rId11"/>
    <p:sldId id="482" r:id="rId12"/>
    <p:sldId id="485" r:id="rId13"/>
    <p:sldId id="484" r:id="rId14"/>
    <p:sldId id="489" r:id="rId15"/>
    <p:sldId id="491" r:id="rId16"/>
    <p:sldId id="488" r:id="rId17"/>
    <p:sldId id="490" r:id="rId18"/>
    <p:sldId id="492" r:id="rId19"/>
    <p:sldId id="426" r:id="rId20"/>
    <p:sldId id="427" r:id="rId21"/>
    <p:sldId id="494" r:id="rId22"/>
    <p:sldId id="428" r:id="rId23"/>
    <p:sldId id="429" r:id="rId24"/>
    <p:sldId id="430" r:id="rId25"/>
    <p:sldId id="431" r:id="rId26"/>
    <p:sldId id="432" r:id="rId27"/>
    <p:sldId id="457" r:id="rId28"/>
    <p:sldId id="458" r:id="rId29"/>
    <p:sldId id="459" r:id="rId30"/>
    <p:sldId id="460" r:id="rId31"/>
    <p:sldId id="479" r:id="rId32"/>
    <p:sldId id="462" r:id="rId33"/>
    <p:sldId id="493" r:id="rId34"/>
    <p:sldId id="463" r:id="rId35"/>
    <p:sldId id="464" r:id="rId36"/>
    <p:sldId id="480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423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54" autoAdjust="0"/>
  </p:normalViewPr>
  <p:slideViewPr>
    <p:cSldViewPr snapToGrid="0" snapToObjects="1">
      <p:cViewPr>
        <p:scale>
          <a:sx n="60" d="100"/>
          <a:sy n="60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Admissible= dapat diterima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Admissible= dapat diterima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"greedy"—at each step it tries to get as close to the goal as it can.</a:t>
            </a:r>
          </a:p>
          <a:p>
            <a:r>
              <a:rPr lang="id-ID" dirty="0" smtClean="0"/>
              <a:t>Incomplete, Not ooptimal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BABC4-D3F8-4FEC-A081-17F891AA9F9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63A49-7A2C-491E-814A-D03315CC7714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E94AE-E97D-4761-88DB-15348C87DDA1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9B863-BA6B-472A-B3CA-A08101877493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7FCB-EAED-4184-B50E-FB818CB98D46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7A5C-1516-41D9-94F1-C7C38AE0E858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8997-1CB6-4B78-9CBB-401A59A8225F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E407-B06D-4DD4-A066-CE55FF217334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4A36-3D03-4FB9-94CD-0DB6EC37EDA4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1/28/2015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F44C47-9AF4-4694-85CF-0DE7E3D91206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3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4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6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7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4: Searching 3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29A9652-039B-4C1C-9BA7-642482836DD7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For each node in tree -&gt; 4 component:</a:t>
            </a:r>
          </a:p>
          <a:p>
            <a:pPr lvl="1"/>
            <a:r>
              <a:rPr lang="id-ID" dirty="0" smtClean="0"/>
              <a:t>n.STATE: the state in state space to which node corresponds</a:t>
            </a:r>
          </a:p>
          <a:p>
            <a:pPr lvl="1"/>
            <a:r>
              <a:rPr lang="id-ID" dirty="0" smtClean="0"/>
              <a:t>n.PARENT: the node in search tree that generated this node</a:t>
            </a:r>
          </a:p>
          <a:p>
            <a:pPr lvl="1"/>
            <a:r>
              <a:rPr lang="id-ID" dirty="0" smtClean="0"/>
              <a:t>n.ACTION: the action that applied to parent to generate the node</a:t>
            </a:r>
          </a:p>
          <a:p>
            <a:pPr lvl="1"/>
            <a:r>
              <a:rPr lang="id-ID" dirty="0" smtClean="0"/>
              <a:t>n.PATH_COST: the cost of the path from initial_state to the node 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Infrastructure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Empty?(queue) -&gt; return true if queue empty</a:t>
            </a:r>
          </a:p>
          <a:p>
            <a:r>
              <a:rPr lang="id-ID" dirty="0" smtClean="0"/>
              <a:t>PROCESS(queue) -&gt; remove the first element in queue to be expanding</a:t>
            </a:r>
          </a:p>
          <a:p>
            <a:r>
              <a:rPr lang="id-ID" dirty="0" smtClean="0"/>
              <a:t>INSERT(element,queue)-&gt; insert and element to queue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The primitif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id-ID" b="1" dirty="0" smtClean="0"/>
              <a:t>Initial-State</a:t>
            </a:r>
          </a:p>
          <a:p>
            <a:pPr lvl="1"/>
            <a:r>
              <a:rPr lang="id-ID" dirty="0" smtClean="0"/>
              <a:t>Action</a:t>
            </a:r>
          </a:p>
          <a:p>
            <a:pPr lvl="1"/>
            <a:r>
              <a:rPr lang="id-ID" dirty="0" smtClean="0"/>
              <a:t>Transition model</a:t>
            </a:r>
          </a:p>
          <a:p>
            <a:pPr lvl="1"/>
            <a:r>
              <a:rPr lang="id-ID" dirty="0" smtClean="0"/>
              <a:t>Goal-Test</a:t>
            </a:r>
          </a:p>
          <a:p>
            <a:pPr lvl="1"/>
            <a:r>
              <a:rPr lang="id-ID" b="1" dirty="0" smtClean="0"/>
              <a:t>Path cost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CA836EF-AEDE-4AAA-A468-C1D7F52F9BDB}" type="datetime1">
              <a:rPr lang="id-ID" smtClean="0"/>
              <a:pPr/>
              <a:t>28/01/2015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Problem Definition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node &lt;- problem.Initial-State,PATH-COST=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If problem.Goal-Test (node.State) then return SOLUTION(node)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frontier &lt;-node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explored &lt;-empty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loop do 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if</a:t>
            </a:r>
            <a:r>
              <a:rPr lang="id-ID" sz="1600" dirty="0" smtClean="0"/>
              <a:t> EMPTY?(frontier) </a:t>
            </a:r>
            <a:r>
              <a:rPr lang="id-ID" sz="1600" b="1" dirty="0" smtClean="0"/>
              <a:t>then</a:t>
            </a:r>
            <a:r>
              <a:rPr lang="id-ID" sz="1600" dirty="0" smtClean="0"/>
              <a:t> return failure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node &lt;- </a:t>
            </a:r>
            <a:r>
              <a:rPr lang="id-ID" sz="1600" b="1" dirty="0" smtClean="0"/>
              <a:t>PROCESS(frontier) */always process first node*/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add node.STATE to explored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For each</a:t>
            </a:r>
            <a:r>
              <a:rPr lang="id-ID" sz="1600" dirty="0" smtClean="0"/>
              <a:t> action in problem.ACTION(node.STATE) </a:t>
            </a:r>
            <a:r>
              <a:rPr lang="id-ID" sz="1600" b="1" dirty="0" smtClean="0"/>
              <a:t>do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	child &lt;- CHILD-NODE (problem, node, action)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   </a:t>
            </a:r>
            <a:r>
              <a:rPr lang="id-ID" sz="1600" b="1" dirty="0" smtClean="0"/>
              <a:t>if</a:t>
            </a:r>
            <a:r>
              <a:rPr lang="id-ID" sz="1600" dirty="0" smtClean="0"/>
              <a:t> child.STATE is not in explored or frontier </a:t>
            </a:r>
            <a:r>
              <a:rPr lang="id-ID" sz="1600" b="1" dirty="0" smtClean="0"/>
              <a:t>then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		if </a:t>
            </a:r>
            <a:r>
              <a:rPr lang="id-ID" sz="1600" dirty="0" smtClean="0"/>
              <a:t>problem.Goal-Test(child.State) the return SOLUTION(child)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			</a:t>
            </a:r>
            <a:r>
              <a:rPr lang="id-ID" sz="1600" b="1" dirty="0" smtClean="0"/>
              <a:t>INSERT(child, frontier) */insert last*/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			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endParaRPr lang="id-ID" sz="1600" dirty="0" smtClean="0"/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BFS-Pesudo Code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node &lt;- problem.Initial-State,PATH-COST=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If problem.Goal-Test (node.State) then return SOLUTION(node)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frontier &lt;-node */PRIORITY QUEUE*/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explored &lt;-empty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loop do 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if</a:t>
            </a:r>
            <a:r>
              <a:rPr lang="id-ID" sz="1600" dirty="0" smtClean="0"/>
              <a:t> EMPTY?(frontier) </a:t>
            </a:r>
            <a:r>
              <a:rPr lang="id-ID" sz="1600" b="1" dirty="0" smtClean="0"/>
              <a:t>then</a:t>
            </a:r>
            <a:r>
              <a:rPr lang="id-ID" sz="1600" dirty="0" smtClean="0"/>
              <a:t> return failure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node &lt;- </a:t>
            </a:r>
            <a:r>
              <a:rPr lang="id-ID" sz="1600" b="1" dirty="0" smtClean="0"/>
              <a:t>PROCESS(frontier) </a:t>
            </a:r>
            <a:r>
              <a:rPr lang="id-ID" sz="1400" b="1" dirty="0" smtClean="0"/>
              <a:t>*/always choose the lowest cost node*/</a:t>
            </a:r>
            <a:endParaRPr lang="id-ID" sz="1600" b="1" dirty="0" smtClean="0"/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add node.STATE to explored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For each</a:t>
            </a:r>
            <a:r>
              <a:rPr lang="id-ID" sz="1600" dirty="0" smtClean="0"/>
              <a:t> action in problem.ACTION(node.STATE) </a:t>
            </a:r>
            <a:r>
              <a:rPr lang="id-ID" sz="1600" b="1" dirty="0" smtClean="0"/>
              <a:t>do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	child &lt;- CHILD-NODE (problem, node, action)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   </a:t>
            </a:r>
            <a:r>
              <a:rPr lang="id-ID" sz="1600" b="1" dirty="0" smtClean="0"/>
              <a:t>if</a:t>
            </a:r>
            <a:r>
              <a:rPr lang="id-ID" sz="1600" dirty="0" smtClean="0"/>
              <a:t> child.STATE is not in explored or frontier </a:t>
            </a:r>
            <a:r>
              <a:rPr lang="id-ID" sz="1600" b="1" dirty="0" smtClean="0"/>
              <a:t>then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		</a:t>
            </a:r>
            <a:r>
              <a:rPr lang="id-ID" sz="1600" b="1" dirty="0" smtClean="0"/>
              <a:t>INSERT(child, frontier) */insertion sort*/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  elseif </a:t>
            </a:r>
            <a:r>
              <a:rPr lang="id-ID" sz="1600" dirty="0" smtClean="0"/>
              <a:t>child.STATE is in frontier with higher PATH-COST </a:t>
            </a:r>
            <a:r>
              <a:rPr lang="id-ID" sz="1600" b="1" dirty="0" smtClean="0"/>
              <a:t>then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		 replace </a:t>
            </a:r>
            <a:r>
              <a:rPr lang="id-ID" sz="1600" dirty="0" smtClean="0"/>
              <a:t>that frontier node with Child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endParaRPr lang="id-ID" sz="1600" dirty="0" smtClean="0"/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endParaRPr lang="id-ID" sz="1600" dirty="0" smtClean="0"/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UCS-Pesudo Code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node &lt;- problem.Initial-State,PATH-COST=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If problem.Goal-Test (node.State) then return SOLUTION(node)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frontier &lt;-node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explored &lt;-empty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loop do 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if</a:t>
            </a:r>
            <a:r>
              <a:rPr lang="id-ID" sz="1600" dirty="0" smtClean="0"/>
              <a:t> EMPTY?(frontier) </a:t>
            </a:r>
            <a:r>
              <a:rPr lang="id-ID" sz="1600" b="1" dirty="0" smtClean="0"/>
              <a:t>then</a:t>
            </a:r>
            <a:r>
              <a:rPr lang="id-ID" sz="1600" dirty="0" smtClean="0"/>
              <a:t> return failure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node &lt;- </a:t>
            </a:r>
            <a:r>
              <a:rPr lang="id-ID" sz="1600" b="1" dirty="0" smtClean="0"/>
              <a:t>PROCESS(frontier) */always process first node*/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add node.STATE to explored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For each</a:t>
            </a:r>
            <a:r>
              <a:rPr lang="id-ID" sz="1600" dirty="0" smtClean="0"/>
              <a:t> action in problem.ACTION(node.STATE) </a:t>
            </a:r>
            <a:r>
              <a:rPr lang="id-ID" sz="1600" b="1" dirty="0" smtClean="0"/>
              <a:t>do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	child &lt;- CHILD-NODE (problem, node, action)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   </a:t>
            </a:r>
            <a:r>
              <a:rPr lang="id-ID" sz="1600" b="1" dirty="0" smtClean="0"/>
              <a:t>if</a:t>
            </a:r>
            <a:r>
              <a:rPr lang="id-ID" sz="1600" dirty="0" smtClean="0"/>
              <a:t> child.STATE is not in explored or frontier </a:t>
            </a:r>
            <a:r>
              <a:rPr lang="id-ID" sz="1600" b="1" dirty="0" smtClean="0"/>
              <a:t>then 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		if </a:t>
            </a:r>
            <a:r>
              <a:rPr lang="id-ID" sz="1600" dirty="0" smtClean="0"/>
              <a:t>problem.Goal-Test(child.State) the return SOLUTION(child)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dirty="0" smtClean="0"/>
              <a:t>			</a:t>
            </a:r>
            <a:r>
              <a:rPr lang="id-ID" sz="1600" b="1" dirty="0" smtClean="0"/>
              <a:t>INSERT(child, frontier) */insert first*/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buNone/>
            </a:pPr>
            <a:r>
              <a:rPr lang="id-ID" sz="1600" b="1" dirty="0" smtClean="0"/>
              <a:t>			</a:t>
            </a:r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endParaRPr lang="id-ID" sz="1600" dirty="0" smtClean="0"/>
          </a:p>
          <a:p>
            <a:pPr>
              <a:lnSpc>
                <a:spcPct val="120000"/>
              </a:lnSpc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DFS-Pesudo Code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Test-Case 1 Sibiu - Bucharest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5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1977656"/>
            <a:ext cx="8326437" cy="39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BFS: Sibiu-Faragas-Bucharest</a:t>
            </a:r>
          </a:p>
          <a:p>
            <a:r>
              <a:rPr lang="id-ID" dirty="0" smtClean="0"/>
              <a:t>UCS: </a:t>
            </a:r>
          </a:p>
          <a:p>
            <a:pPr lvl="1"/>
            <a:r>
              <a:rPr lang="id-ID" dirty="0" smtClean="0"/>
              <a:t>1. Solution : Sibui-Faragas-Bucharest</a:t>
            </a:r>
          </a:p>
          <a:p>
            <a:pPr lvl="1"/>
            <a:r>
              <a:rPr lang="id-ID" dirty="0" smtClean="0"/>
              <a:t>2. Solution: Sibiu-Rimnivicu Vilcea-Pitesti-Bucharest (best solution)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Path-Result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id-ID" sz="3200" b="1" dirty="0" smtClean="0">
                <a:solidFill>
                  <a:schemeClr val="tx1"/>
                </a:solidFill>
              </a:rPr>
              <a:t>Informed 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Searching 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H</a:t>
            </a:r>
            <a:r>
              <a:rPr lang="id-ID" i="1" dirty="0" smtClean="0"/>
              <a:t>euristic</a:t>
            </a:r>
            <a:r>
              <a:rPr lang="id-ID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Informed</a:t>
            </a:r>
            <a:r>
              <a:rPr lang="en-US" dirty="0" smtClean="0"/>
              <a:t>) </a:t>
            </a:r>
            <a:r>
              <a:rPr lang="en-US" i="1" dirty="0" smtClean="0"/>
              <a:t>Search</a:t>
            </a:r>
            <a:endParaRPr lang="id-ID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</a:t>
            </a:r>
            <a:r>
              <a:rPr lang="id-ID" i="1" dirty="0" smtClean="0"/>
              <a:t>euristic</a:t>
            </a:r>
            <a:r>
              <a:rPr lang="id-ID" dirty="0" smtClean="0"/>
              <a:t> berasal dari bahasa Yunani, </a:t>
            </a:r>
            <a:r>
              <a:rPr lang="id-ID" i="1" dirty="0" smtClean="0"/>
              <a:t>heuriskein</a:t>
            </a:r>
            <a:r>
              <a:rPr lang="id-ID" dirty="0" smtClean="0"/>
              <a:t>, yang berarti ‘</a:t>
            </a:r>
            <a:r>
              <a:rPr lang="id-ID" b="1" dirty="0" smtClean="0"/>
              <a:t>mencari</a:t>
            </a:r>
            <a:r>
              <a:rPr lang="id-ID" dirty="0" smtClean="0"/>
              <a:t>’ atau ‘</a:t>
            </a:r>
            <a:r>
              <a:rPr lang="id-ID" b="1" dirty="0" smtClean="0"/>
              <a:t>menemukan’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id-ID" dirty="0" smtClean="0"/>
              <a:t>Archimedes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en-US" dirty="0" smtClean="0"/>
              <a:t>“</a:t>
            </a:r>
            <a:r>
              <a:rPr lang="id-ID" dirty="0" smtClean="0"/>
              <a:t>Eureka!</a:t>
            </a:r>
            <a:r>
              <a:rPr lang="en-US" dirty="0" smtClean="0"/>
              <a:t> </a:t>
            </a:r>
            <a:r>
              <a:rPr lang="id-ID" dirty="0" smtClean="0"/>
              <a:t>Eureka!</a:t>
            </a:r>
            <a:r>
              <a:rPr lang="en-US" dirty="0" smtClean="0"/>
              <a:t>” (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kutemukan</a:t>
            </a:r>
            <a:r>
              <a:rPr lang="en-US" dirty="0" smtClean="0"/>
              <a:t>)</a:t>
            </a:r>
          </a:p>
          <a:p>
            <a:r>
              <a:rPr lang="id-ID" dirty="0" smtClean="0"/>
              <a:t>Dalam dunia pemrograman, </a:t>
            </a:r>
            <a:r>
              <a:rPr lang="id-ID" dirty="0" smtClean="0">
                <a:solidFill>
                  <a:srgbClr val="FF0000"/>
                </a:solidFill>
              </a:rPr>
              <a:t>heuristik</a:t>
            </a:r>
            <a:r>
              <a:rPr lang="id-ID" dirty="0" smtClean="0"/>
              <a:t> </a:t>
            </a:r>
            <a:r>
              <a:rPr lang="en-US" dirty="0" err="1" smtClean="0"/>
              <a:t>adalah</a:t>
            </a:r>
            <a:r>
              <a:rPr lang="id-ID" dirty="0" smtClean="0"/>
              <a:t> lawan kata dari </a:t>
            </a:r>
            <a:r>
              <a:rPr lang="id-ID" dirty="0" smtClean="0">
                <a:solidFill>
                  <a:srgbClr val="FF0000"/>
                </a:solidFill>
              </a:rPr>
              <a:t>algoritmik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</a:t>
            </a:r>
            <a:r>
              <a:rPr lang="id-ID" dirty="0" smtClean="0"/>
              <a:t>euristik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fungsi yang memberikan suatu nilai berupa biaya perkiraan (estimasi) dari suatu solusi.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6B7CF-E05F-43CC-9067-0CACA2955FB1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2771"/>
            <a:ext cx="8305800" cy="83557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Perbandingan</a:t>
            </a:r>
            <a:r>
              <a:rPr lang="en-US" sz="3600" dirty="0" smtClean="0"/>
              <a:t> </a:t>
            </a:r>
            <a:r>
              <a:rPr lang="en-US" sz="3600" dirty="0" err="1" smtClean="0"/>
              <a:t>metode</a:t>
            </a:r>
            <a:r>
              <a:rPr lang="en-US" sz="3600" dirty="0" smtClean="0"/>
              <a:t> </a:t>
            </a:r>
            <a:r>
              <a:rPr lang="en-US" sz="3600" dirty="0" err="1" smtClean="0"/>
              <a:t>pencarian</a:t>
            </a:r>
            <a:r>
              <a:rPr lang="en-US" sz="3600" dirty="0" smtClean="0"/>
              <a:t> </a:t>
            </a:r>
            <a:r>
              <a:rPr lang="en-US" sz="2000" dirty="0" smtClean="0"/>
              <a:t>[RUS95]</a:t>
            </a:r>
            <a:r>
              <a:rPr lang="id-ID" sz="2000" dirty="0" smtClean="0"/>
              <a:t> – Tree Search</a:t>
            </a:r>
            <a:endParaRPr lang="id-ID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362200"/>
          <a:ext cx="8229601" cy="3843025"/>
        </p:xfrm>
        <a:graphic>
          <a:graphicData uri="http://schemas.openxmlformats.org/drawingml/2006/table">
            <a:tbl>
              <a:tblPr/>
              <a:tblGrid>
                <a:gridCol w="1911271"/>
                <a:gridCol w="918524"/>
                <a:gridCol w="962263"/>
                <a:gridCol w="933104"/>
                <a:gridCol w="1697877"/>
                <a:gridCol w="858879"/>
                <a:gridCol w="947683"/>
              </a:tblGrid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 dirty="0" err="1">
                          <a:latin typeface="Georgia"/>
                          <a:ea typeface="Times New Roman"/>
                          <a:cs typeface="Arial"/>
                        </a:rPr>
                        <a:t>Kriteria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BFS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UCS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 dirty="0" smtClean="0">
                          <a:latin typeface="Georgia"/>
                          <a:ea typeface="Times New Roman"/>
                          <a:cs typeface="Arial"/>
                        </a:rPr>
                        <a:t>DFS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DLS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IDS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BDS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Time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 dirty="0" err="1" smtClean="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 dirty="0" err="1" smtClean="0">
                          <a:latin typeface="Georgia"/>
                          <a:ea typeface="Times New Roman"/>
                          <a:cs typeface="Arial"/>
                        </a:rPr>
                        <a:t>m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>
                          <a:latin typeface="Georgia"/>
                          <a:ea typeface="Times New Roman"/>
                          <a:cs typeface="Arial"/>
                        </a:rPr>
                        <a:t>l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2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1200" i="1" spc="-30" baseline="30000" dirty="0">
                          <a:latin typeface="Georgia"/>
                          <a:ea typeface="Times New Roman"/>
                          <a:cs typeface="Arial"/>
                        </a:rPr>
                        <a:t>/2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 dirty="0">
                          <a:latin typeface="Georgia"/>
                          <a:ea typeface="Times New Roman"/>
                          <a:cs typeface="Arial"/>
                        </a:rPr>
                        <a:t>Space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b="1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b="1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200" b="1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b="1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b="1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200" b="1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 dirty="0" err="1" smtClean="0">
                          <a:latin typeface="Georgia"/>
                          <a:ea typeface="Times New Roman"/>
                          <a:cs typeface="Arial"/>
                        </a:rPr>
                        <a:t>bm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 dirty="0" err="1">
                          <a:latin typeface="Georgia"/>
                          <a:ea typeface="Times New Roman"/>
                          <a:cs typeface="Arial"/>
                        </a:rPr>
                        <a:t>bl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>
                          <a:latin typeface="Georgia"/>
                          <a:ea typeface="Times New Roman"/>
                          <a:cs typeface="Arial"/>
                        </a:rPr>
                        <a:t>bd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2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1200" i="1" spc="-30" baseline="30000" dirty="0">
                          <a:latin typeface="Georgia"/>
                          <a:ea typeface="Times New Roman"/>
                          <a:cs typeface="Arial"/>
                        </a:rPr>
                        <a:t>/2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Complete?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Yes, if </a:t>
                      </a:r>
                      <a:r>
                        <a:rPr lang="en-US" sz="1200" i="1" spc="-30" dirty="0">
                          <a:latin typeface="Georgia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i="1" spc="-30" dirty="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Optimal?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 smtClean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r>
                        <a:rPr lang="id-ID" sz="1200" spc="-30" baseline="0" dirty="0" smtClean="0">
                          <a:latin typeface="Georgia"/>
                          <a:ea typeface="Times New Roman"/>
                          <a:cs typeface="Arial"/>
                        </a:rPr>
                        <a:t> if  cost identic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12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2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85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Process</a:t>
                      </a:r>
                      <a:r>
                        <a:rPr lang="id-ID" sz="1200" spc="-30" baseline="0" dirty="0" smtClean="0">
                          <a:latin typeface="Georgia"/>
                          <a:ea typeface="Times New Roman"/>
                          <a:cs typeface="Times New Roman"/>
                        </a:rPr>
                        <a:t> Node (expanding )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 (sort)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Depend on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Insert Node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Last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Sort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Fisrt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r>
                        <a:rPr lang="id-ID" sz="1200" spc="-30" dirty="0" smtClean="0">
                          <a:latin typeface="Georgia"/>
                          <a:ea typeface="Times New Roman"/>
                          <a:cs typeface="Times New Roman"/>
                        </a:rPr>
                        <a:t>Depend on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id-ID" sz="12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BBD21-A8E7-4E55-A169-65BD5099AEA8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Fungsi heuristik (admissibility and consistency)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Admissable : Suatu fungsi dapat diterima sebagai fungsi heuristik jika biaya perkiraan yang dihasilkan </a:t>
            </a:r>
            <a:r>
              <a:rPr lang="id-ID" b="1" dirty="0" smtClean="0"/>
              <a:t>tidak melebihi</a:t>
            </a:r>
            <a:r>
              <a:rPr lang="id-ID" dirty="0" smtClean="0"/>
              <a:t> biaya sebenarnya</a:t>
            </a:r>
            <a:r>
              <a:rPr lang="en-US" dirty="0" smtClean="0"/>
              <a:t> (</a:t>
            </a:r>
            <a:r>
              <a:rPr lang="id-ID" i="1" dirty="0" smtClean="0"/>
              <a:t>overestimate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f</a:t>
            </a:r>
            <a:r>
              <a:rPr lang="id-ID" dirty="0" smtClean="0"/>
              <a:t>ungsi heuristik </a:t>
            </a:r>
            <a:r>
              <a:rPr lang="id-ID" i="1" dirty="0" smtClean="0">
                <a:solidFill>
                  <a:srgbClr val="C00000"/>
                </a:solidFill>
              </a:rPr>
              <a:t>overestimate</a:t>
            </a:r>
            <a:r>
              <a:rPr lang="id-ID" dirty="0" smtClean="0"/>
              <a:t>, maka proses pencarian bisa tersesat dan </a:t>
            </a:r>
            <a:r>
              <a:rPr lang="id-ID" b="1" dirty="0" smtClean="0"/>
              <a:t>tidak optimal</a:t>
            </a:r>
            <a:r>
              <a:rPr lang="id-ID" dirty="0" smtClean="0"/>
              <a:t>.</a:t>
            </a:r>
          </a:p>
          <a:p>
            <a:r>
              <a:rPr lang="en-US" dirty="0" smtClean="0"/>
              <a:t>F</a:t>
            </a:r>
            <a:r>
              <a:rPr lang="id-ID" dirty="0" smtClean="0"/>
              <a:t>ungsi heuristik dikatakan baik jika memberikan biaya perkiraan yang </a:t>
            </a:r>
            <a:r>
              <a:rPr lang="id-ID" b="1" dirty="0" smtClean="0"/>
              <a:t>mendekati </a:t>
            </a:r>
            <a:r>
              <a:rPr lang="id-ID" dirty="0" smtClean="0"/>
              <a:t>biaya sebenarnya.</a:t>
            </a:r>
            <a:r>
              <a:rPr lang="en-US" dirty="0" smtClean="0"/>
              <a:t> </a:t>
            </a:r>
          </a:p>
          <a:p>
            <a:r>
              <a:rPr lang="id-ID" dirty="0" smtClean="0"/>
              <a:t>Semakin mendekati biaya sebenarnya, fungsi heuristik tersebut semakin baik.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38A42-78A1-498C-BBE4-9F27D12338AF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000" dirty="0" smtClean="0"/>
              <a:t>Fungsi heuristik (admissibility and consistency)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Consistency (monotonicty): For </a:t>
            </a:r>
            <a:r>
              <a:rPr lang="en-US" dirty="0" smtClean="0"/>
              <a:t>every node n and every successor n' of n generated by any action </a:t>
            </a:r>
            <a:r>
              <a:rPr lang="id-ID" dirty="0" smtClean="0"/>
              <a:t>a</a:t>
            </a:r>
            <a:r>
              <a:rPr lang="en-US" dirty="0" smtClean="0"/>
              <a:t>, the estimated cost of</a:t>
            </a:r>
            <a:r>
              <a:rPr lang="id-ID" dirty="0" smtClean="0"/>
              <a:t> </a:t>
            </a:r>
            <a:r>
              <a:rPr lang="en-US" dirty="0" smtClean="0"/>
              <a:t>reaching the goal from n is no greater than the step cost of getting to n' plus the estimated</a:t>
            </a:r>
            <a:r>
              <a:rPr lang="id-ID" dirty="0" smtClean="0"/>
              <a:t> </a:t>
            </a:r>
            <a:r>
              <a:rPr lang="en-US" dirty="0" smtClean="0"/>
              <a:t>cost of reaching the goal from </a:t>
            </a:r>
            <a:r>
              <a:rPr lang="id-ID" dirty="0" smtClean="0"/>
              <a:t>n’</a:t>
            </a:r>
          </a:p>
          <a:p>
            <a:pPr lvl="1"/>
            <a:r>
              <a:rPr lang="id-ID" dirty="0" smtClean="0"/>
              <a:t>h(n)&lt; c(n,a,n’)+h(n’)</a:t>
            </a:r>
            <a:endParaRPr lang="en-US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38A42-78A1-498C-BBE4-9F27D12338AF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82273" name="Object 1"/>
          <p:cNvGraphicFramePr>
            <a:graphicFrameLocks noChangeAspect="1"/>
          </p:cNvGraphicFramePr>
          <p:nvPr/>
        </p:nvGraphicFramePr>
        <p:xfrm>
          <a:off x="304800" y="838200"/>
          <a:ext cx="8464627" cy="3048000"/>
        </p:xfrm>
        <a:graphic>
          <a:graphicData uri="http://schemas.openxmlformats.org/presentationml/2006/ole">
            <p:oleObj spid="_x0000_s173058" name="Visio" r:id="rId3" imgW="5042002" imgH="1762963" progId="Visio.Drawing.11">
              <p:embed/>
            </p:oleObj>
          </a:graphicData>
        </a:graphic>
      </p:graphicFrame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2438400" y="5562600"/>
          <a:ext cx="4989871" cy="762000"/>
        </p:xfrm>
        <a:graphic>
          <a:graphicData uri="http://schemas.openxmlformats.org/presentationml/2006/ole">
            <p:oleObj spid="_x0000_s173059" name="Equation" r:id="rId4" imgW="1930400" imgH="2921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471993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</a:t>
            </a:r>
            <a:r>
              <a:rPr lang="id-ID" sz="2400" dirty="0" smtClean="0"/>
              <a:t>ungsi heuristik </a:t>
            </a:r>
            <a:r>
              <a:rPr lang="en-US" sz="2400" i="1" dirty="0" smtClean="0"/>
              <a:t>h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id-ID" sz="2400" dirty="0" smtClean="0"/>
              <a:t> jarak garis lurus</a:t>
            </a:r>
            <a:r>
              <a:rPr lang="en-US" sz="2400" dirty="0" smtClean="0"/>
              <a:t>:</a:t>
            </a:r>
            <a:endParaRPr lang="id-ID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F4F8A-EE9E-41EF-8BE3-07D007E52C4C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648"/>
            <a:ext cx="8305800" cy="68044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Masalah</a:t>
            </a:r>
            <a:r>
              <a:rPr lang="en-US" b="1" dirty="0" smtClean="0"/>
              <a:t> 8-puzzle</a:t>
            </a:r>
            <a:endParaRPr lang="id-ID" b="1" dirty="0"/>
          </a:p>
        </p:txBody>
      </p:sp>
      <p:pic>
        <p:nvPicPr>
          <p:cNvPr id="189442" name="Picture 2" descr="8%20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6705600" cy="25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5358825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</a:t>
            </a:r>
            <a:r>
              <a:rPr lang="id-ID" sz="3200" dirty="0" smtClean="0"/>
              <a:t>ungsi heuristik </a:t>
            </a:r>
            <a:r>
              <a:rPr lang="en-US" sz="3200" dirty="0" smtClean="0"/>
              <a:t>= ?</a:t>
            </a:r>
            <a:endParaRPr lang="id-ID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553637-BC43-4BE5-8230-D630F391FAE6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</a:t>
            </a:r>
            <a:r>
              <a:rPr lang="id-ID" sz="4400" dirty="0" smtClean="0"/>
              <a:t>ungsi heuristik</a:t>
            </a:r>
            <a:r>
              <a:rPr lang="en-US" sz="4400" dirty="0" smtClean="0"/>
              <a:t> 8-Puzzle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i="1" dirty="0" smtClean="0"/>
              <a:t>h</a:t>
            </a:r>
            <a:r>
              <a:rPr lang="fi-FI" baseline="-25000" dirty="0" smtClean="0"/>
              <a:t>1</a:t>
            </a:r>
            <a:r>
              <a:rPr lang="fi-FI" dirty="0" smtClean="0"/>
              <a:t> = jumlah kotak yang posisinya salah. </a:t>
            </a:r>
          </a:p>
          <a:p>
            <a:pPr lvl="0"/>
            <a:r>
              <a:rPr lang="fi-FI" dirty="0" smtClean="0"/>
              <a:t>Pada masalah di atas, angka 1, 2 , dan 3 sudah berada pada posisi yang benar. </a:t>
            </a:r>
          </a:p>
          <a:p>
            <a:pPr lvl="0"/>
            <a:r>
              <a:rPr lang="fi-FI" dirty="0" smtClean="0"/>
              <a:t>Sedangkan lima angka yang lain berada di posisi yang salah. </a:t>
            </a:r>
          </a:p>
          <a:p>
            <a:pPr lvl="0"/>
            <a:r>
              <a:rPr lang="id-ID" dirty="0" smtClean="0"/>
              <a:t>Jadi </a:t>
            </a:r>
            <a:r>
              <a:rPr lang="id-ID" i="1" dirty="0" smtClean="0"/>
              <a:t>h</a:t>
            </a:r>
            <a:r>
              <a:rPr lang="id-ID" baseline="-25000" dirty="0" smtClean="0"/>
              <a:t>1</a:t>
            </a:r>
            <a:r>
              <a:rPr lang="id-ID" dirty="0" smtClean="0"/>
              <a:t> = 5.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52823-2F9C-44E5-B70C-8CA604954E76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006"/>
            <a:ext cx="8305800" cy="57008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Masalah</a:t>
            </a:r>
            <a:r>
              <a:rPr lang="en-US" b="1" dirty="0" smtClean="0"/>
              <a:t> 8-puzzle</a:t>
            </a:r>
            <a:endParaRPr lang="id-ID" b="1" dirty="0"/>
          </a:p>
        </p:txBody>
      </p:sp>
      <p:pic>
        <p:nvPicPr>
          <p:cNvPr id="189442" name="Picture 2" descr="8%20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6705600" cy="25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5358825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</a:t>
            </a:r>
            <a:r>
              <a:rPr lang="id-ID" sz="3200" dirty="0" smtClean="0"/>
              <a:t>ungsi heuristik </a:t>
            </a:r>
            <a:r>
              <a:rPr lang="en-US" sz="3200" dirty="0" smtClean="0"/>
              <a:t>= ?</a:t>
            </a:r>
            <a:endParaRPr lang="id-ID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EC3D1-9D21-4FE6-A55E-7A081A8E8CED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</a:t>
            </a:r>
            <a:r>
              <a:rPr lang="id-ID" sz="4400" dirty="0" smtClean="0"/>
              <a:t>ungsi heuristik</a:t>
            </a:r>
            <a:r>
              <a:rPr lang="en-US" sz="4400" dirty="0" smtClean="0"/>
              <a:t> 8-Puzzle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i="1" dirty="0" smtClean="0"/>
              <a:t>h</a:t>
            </a:r>
            <a:r>
              <a:rPr lang="id-ID" baseline="-25000" dirty="0" smtClean="0"/>
              <a:t>2</a:t>
            </a:r>
            <a:r>
              <a:rPr lang="id-ID" dirty="0" smtClean="0"/>
              <a:t> = jumlah langkah yang diperlukan masing-masing kotak menuju posisi yang benar di </a:t>
            </a:r>
            <a:r>
              <a:rPr lang="id-ID" i="1" dirty="0" smtClean="0"/>
              <a:t>goal state</a:t>
            </a:r>
            <a:r>
              <a:rPr lang="id-ID" dirty="0" smtClean="0"/>
              <a:t>. </a:t>
            </a:r>
            <a:endParaRPr lang="en-US" dirty="0" smtClean="0"/>
          </a:p>
          <a:p>
            <a:pPr lvl="0"/>
            <a:r>
              <a:rPr lang="id-ID" dirty="0" smtClean="0"/>
              <a:t>Biasanya disebut </a:t>
            </a:r>
            <a:r>
              <a:rPr lang="id-ID" b="1" i="1" dirty="0" smtClean="0"/>
              <a:t>City Block distance </a:t>
            </a:r>
            <a:r>
              <a:rPr lang="id-ID" dirty="0" smtClean="0"/>
              <a:t>atau </a:t>
            </a:r>
            <a:r>
              <a:rPr lang="id-ID" b="1" i="1" dirty="0" smtClean="0"/>
              <a:t>Manhattan distance</a:t>
            </a:r>
            <a:r>
              <a:rPr lang="id-ID" dirty="0" smtClean="0"/>
              <a:t>. </a:t>
            </a:r>
            <a:endParaRPr lang="en-US" dirty="0" smtClean="0"/>
          </a:p>
          <a:p>
            <a:pPr lvl="0"/>
            <a:r>
              <a:rPr lang="id-ID" dirty="0" smtClean="0"/>
              <a:t>Untuk masalah di atas, angka 1, 2 dan 3 membutuhkan 0 langkah. </a:t>
            </a:r>
            <a:endParaRPr lang="en-US" dirty="0" smtClean="0"/>
          </a:p>
          <a:p>
            <a:pPr lvl="0"/>
            <a:r>
              <a:rPr lang="id-ID" dirty="0" smtClean="0"/>
              <a:t>Angka 4, 5, 7, dan 8 membutuhkan 2 langkah. </a:t>
            </a:r>
            <a:endParaRPr lang="en-US" dirty="0" smtClean="0"/>
          </a:p>
          <a:p>
            <a:pPr lvl="0"/>
            <a:r>
              <a:rPr lang="id-ID" dirty="0" smtClean="0"/>
              <a:t>Sedangkan angka 6 membutuhkan 3 langkah. </a:t>
            </a:r>
            <a:endParaRPr lang="en-US" dirty="0" smtClean="0"/>
          </a:p>
          <a:p>
            <a:pPr lvl="0"/>
            <a:r>
              <a:rPr lang="id-ID" dirty="0" smtClean="0"/>
              <a:t>Sehingga </a:t>
            </a:r>
            <a:r>
              <a:rPr lang="id-ID" i="1" dirty="0" smtClean="0"/>
              <a:t>h</a:t>
            </a:r>
            <a:r>
              <a:rPr lang="id-ID" baseline="-25000" dirty="0" smtClean="0"/>
              <a:t>2</a:t>
            </a:r>
            <a:r>
              <a:rPr lang="id-ID" dirty="0" smtClean="0"/>
              <a:t> = 0 + 0 + 0 + 2 + 2 + 3 + 2 + 2 = 11.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35A21-0928-409C-B065-6B67B43E93DC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88417" name="Object 1"/>
          <p:cNvGraphicFramePr>
            <a:graphicFrameLocks noChangeAspect="1"/>
          </p:cNvGraphicFramePr>
          <p:nvPr/>
        </p:nvGraphicFramePr>
        <p:xfrm>
          <a:off x="-1" y="1219200"/>
          <a:ext cx="9144001" cy="5023945"/>
        </p:xfrm>
        <a:graphic>
          <a:graphicData uri="http://schemas.openxmlformats.org/presentationml/2006/ole">
            <p:oleObj spid="_x0000_s182274" name="Visio" r:id="rId3" imgW="6166940" imgH="4546870" progId="Visio.Drawing.11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6324600" y="756694"/>
            <a:ext cx="1873469" cy="198650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11036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Bisa ditambahkan </a:t>
            </a:r>
            <a:r>
              <a:rPr lang="id-ID" i="1" dirty="0" smtClean="0">
                <a:solidFill>
                  <a:schemeClr val="bg1"/>
                </a:solidFill>
              </a:rPr>
              <a:t>k</a:t>
            </a:r>
            <a:r>
              <a:rPr lang="id-ID" dirty="0" smtClean="0">
                <a:solidFill>
                  <a:schemeClr val="bg1"/>
                </a:solidFill>
              </a:rPr>
              <a:t> trials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for i=1 to </a:t>
            </a:r>
            <a:r>
              <a:rPr lang="id-ID" i="1" dirty="0" smtClean="0">
                <a:solidFill>
                  <a:schemeClr val="bg1"/>
                </a:solidFill>
              </a:rPr>
              <a:t>k</a:t>
            </a:r>
            <a:endParaRPr lang="id-ID" i="1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BFB2B0-19F4-487A-ABA9-8CD6B11745EC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8178"/>
            <a:ext cx="8305800" cy="64890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Best-First Search</a:t>
            </a:r>
            <a:endParaRPr lang="id-ID" dirty="0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630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1D892-4013-4E73-8F94-76080E09830B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Greedy Best-First Search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77656"/>
            <a:ext cx="8326438" cy="1522289"/>
          </a:xfrm>
        </p:spPr>
        <p:txBody>
          <a:bodyPr/>
          <a:lstStyle/>
          <a:p>
            <a:r>
              <a:rPr lang="en-US" i="1" dirty="0" smtClean="0"/>
              <a:t>Best First Search</a:t>
            </a:r>
            <a:r>
              <a:rPr lang="en-US" dirty="0" smtClean="0"/>
              <a:t> yang paling </a:t>
            </a:r>
            <a:r>
              <a:rPr lang="en-US" dirty="0" err="1" smtClean="0"/>
              <a:t>sederhana</a:t>
            </a:r>
            <a:endParaRPr lang="en-US" dirty="0" smtClean="0"/>
          </a:p>
          <a:p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memperhitungkan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diperhitungkan</a:t>
            </a:r>
            <a:endParaRPr lang="en-US" dirty="0" smtClean="0"/>
          </a:p>
          <a:p>
            <a:pPr>
              <a:buNone/>
            </a:pPr>
            <a:r>
              <a:rPr lang="en-US" sz="5400" i="1" dirty="0" smtClean="0"/>
              <a:t>f</a:t>
            </a:r>
            <a:r>
              <a:rPr lang="en-US" sz="5400" dirty="0" smtClean="0"/>
              <a:t>(</a:t>
            </a:r>
            <a:r>
              <a:rPr lang="en-US" sz="5400" i="1" dirty="0" smtClean="0"/>
              <a:t>n</a:t>
            </a:r>
            <a:r>
              <a:rPr lang="en-US" sz="5400" dirty="0" smtClean="0"/>
              <a:t>) = </a:t>
            </a:r>
            <a:r>
              <a:rPr lang="en-US" sz="5400" i="1" dirty="0" smtClean="0"/>
              <a:t>h</a:t>
            </a:r>
            <a:r>
              <a:rPr lang="en-US" sz="5400" dirty="0" smtClean="0"/>
              <a:t>(</a:t>
            </a:r>
            <a:r>
              <a:rPr lang="en-US" sz="5400" i="1" dirty="0" smtClean="0"/>
              <a:t>n</a:t>
            </a:r>
            <a:r>
              <a:rPr lang="en-US" sz="5400" dirty="0" smtClean="0"/>
              <a:t>)</a:t>
            </a:r>
            <a:endParaRPr lang="en-US" dirty="0" smtClean="0"/>
          </a:p>
          <a:p>
            <a:r>
              <a:rPr lang="id-ID" b="1" i="1" dirty="0" smtClean="0"/>
              <a:t>Complete?</a:t>
            </a:r>
            <a:r>
              <a:rPr lang="en-US" i="1" dirty="0" smtClean="0"/>
              <a:t>,</a:t>
            </a:r>
            <a:r>
              <a:rPr lang="en-US" b="1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Optimal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284EB0-C11F-4AAA-90E5-7C74678D1354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Branching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It affect the time and space complexcity</a:t>
            </a:r>
          </a:p>
          <a:p>
            <a:r>
              <a:rPr lang="id-ID" dirty="0" smtClean="0"/>
              <a:t>Know your enemy before the war </a:t>
            </a:r>
            <a:r>
              <a:rPr lang="id-ID" dirty="0" smtClean="0">
                <a:sym typeface="Wingdings" pitchFamily="2" charset="2"/>
              </a:rPr>
              <a:t></a:t>
            </a:r>
          </a:p>
          <a:p>
            <a:r>
              <a:rPr lang="id-ID" dirty="0" smtClean="0">
                <a:sym typeface="Wingdings" pitchFamily="2" charset="2"/>
              </a:rPr>
              <a:t>Let’s start with simple problem 5 Puzzle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5C61522-6911-4CDA-A778-444EAF179FEB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04799" y="1497724"/>
          <a:ext cx="8608885" cy="4979276"/>
        </p:xfrm>
        <a:graphic>
          <a:graphicData uri="http://schemas.openxmlformats.org/presentationml/2006/ole">
            <p:oleObj spid="_x0000_s183298" name="Visio" r:id="rId3" imgW="4386262" imgH="2931795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A3B38-0F9D-4C89-B2E6-AA5D3FA7A6C6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rc 71"/>
          <p:cNvSpPr/>
          <p:nvPr/>
        </p:nvSpPr>
        <p:spPr>
          <a:xfrm>
            <a:off x="1524000" y="1752600"/>
            <a:ext cx="6248400" cy="3810000"/>
          </a:xfrm>
          <a:prstGeom prst="arc">
            <a:avLst>
              <a:gd name="adj1" fmla="val 12182533"/>
              <a:gd name="adj2" fmla="val 215758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TextBox 72"/>
          <p:cNvSpPr txBox="1"/>
          <p:nvPr/>
        </p:nvSpPr>
        <p:spPr>
          <a:xfrm>
            <a:off x="4495800" y="13070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</a:t>
            </a:r>
            <a:endParaRPr lang="id-ID" dirty="0"/>
          </a:p>
        </p:txBody>
      </p:sp>
      <p:sp>
        <p:nvSpPr>
          <p:cNvPr id="104" name="Arc 103"/>
          <p:cNvSpPr/>
          <p:nvPr/>
        </p:nvSpPr>
        <p:spPr>
          <a:xfrm>
            <a:off x="1524000" y="1752600"/>
            <a:ext cx="6248400" cy="3810000"/>
          </a:xfrm>
          <a:prstGeom prst="arc">
            <a:avLst>
              <a:gd name="adj1" fmla="val 12182533"/>
              <a:gd name="adj2" fmla="val 21575868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TextBox 104"/>
          <p:cNvSpPr txBox="1"/>
          <p:nvPr/>
        </p:nvSpPr>
        <p:spPr>
          <a:xfrm>
            <a:off x="4191000" y="1219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d-ID" dirty="0"/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457200" y="1219200"/>
            <a:ext cx="8229600" cy="62865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 err="1" smtClean="0"/>
              <a:t>Biaya</a:t>
            </a:r>
            <a:r>
              <a:rPr lang="en-US" sz="3200" b="1" dirty="0" smtClean="0"/>
              <a:t> optimal = 95</a:t>
            </a:r>
            <a:endParaRPr lang="id-ID" sz="3200" b="1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522" y="2533650"/>
            <a:ext cx="7467158" cy="251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Date Placeholder 9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3C607-E56A-4853-AD44-12819B2CF974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/>
          <p:nvPr/>
        </p:nvGrpSpPr>
        <p:grpSpPr>
          <a:xfrm>
            <a:off x="762000" y="3657600"/>
            <a:ext cx="457200" cy="457200"/>
            <a:chOff x="1066800" y="2667000"/>
            <a:chExt cx="457200" cy="457200"/>
          </a:xfrm>
        </p:grpSpPr>
        <p:sp>
          <p:nvSpPr>
            <p:cNvPr id="3" name="Flowchart: Process 2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" name="Oval 1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endParaRPr lang="id-ID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1066801" y="2286000"/>
            <a:ext cx="1066799" cy="1371600"/>
            <a:chOff x="1371601" y="1295400"/>
            <a:chExt cx="1066799" cy="1371600"/>
          </a:xfrm>
        </p:grpSpPr>
        <p:sp>
          <p:nvSpPr>
            <p:cNvPr id="4" name="Oval 3"/>
            <p:cNvSpPr/>
            <p:nvPr/>
          </p:nvSpPr>
          <p:spPr>
            <a:xfrm>
              <a:off x="1981200" y="12954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/>
            <p:cNvCxnSpPr>
              <a:stCxn id="4" idx="3"/>
              <a:endCxn id="3" idx="0"/>
            </p:cNvCxnSpPr>
            <p:nvPr/>
          </p:nvCxnSpPr>
          <p:spPr>
            <a:xfrm rot="5400000">
              <a:off x="1219201" y="1838045"/>
              <a:ext cx="981355" cy="676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47800" y="19812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id-ID" dirty="0"/>
            </a:p>
          </p:txBody>
        </p:sp>
      </p:grpSp>
      <p:grpSp>
        <p:nvGrpSpPr>
          <p:cNvPr id="7" name="Group 47"/>
          <p:cNvGrpSpPr/>
          <p:nvPr/>
        </p:nvGrpSpPr>
        <p:grpSpPr>
          <a:xfrm>
            <a:off x="1228446" y="2971800"/>
            <a:ext cx="1667154" cy="752754"/>
            <a:chOff x="1533246" y="1981200"/>
            <a:chExt cx="1667154" cy="752754"/>
          </a:xfrm>
        </p:grpSpPr>
        <p:sp>
          <p:nvSpPr>
            <p:cNvPr id="12" name="Oval 11"/>
            <p:cNvSpPr/>
            <p:nvPr/>
          </p:nvSpPr>
          <p:spPr>
            <a:xfrm>
              <a:off x="2743200" y="19812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12" idx="2"/>
              <a:endCxn id="2" idx="7"/>
            </p:cNvCxnSpPr>
            <p:nvPr/>
          </p:nvCxnSpPr>
          <p:spPr>
            <a:xfrm rot="10800000" flipV="1">
              <a:off x="1533246" y="2209799"/>
              <a:ext cx="1209955" cy="524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905000" y="22860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25</a:t>
              </a:r>
              <a:endParaRPr lang="id-ID" dirty="0"/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1295400" y="3886200"/>
            <a:ext cx="1676400" cy="533400"/>
            <a:chOff x="1600200" y="2895600"/>
            <a:chExt cx="1676400" cy="533400"/>
          </a:xfrm>
        </p:grpSpPr>
        <p:sp>
          <p:nvSpPr>
            <p:cNvPr id="29" name="Oval 28"/>
            <p:cNvSpPr/>
            <p:nvPr/>
          </p:nvSpPr>
          <p:spPr>
            <a:xfrm>
              <a:off x="2819400" y="2971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/>
            <p:cNvCxnSpPr>
              <a:stCxn id="29" idx="2"/>
              <a:endCxn id="2" idx="6"/>
            </p:cNvCxnSpPr>
            <p:nvPr/>
          </p:nvCxnSpPr>
          <p:spPr>
            <a:xfrm rot="10800000">
              <a:off x="1600200" y="2895600"/>
              <a:ext cx="1219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057400" y="28956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30</a:t>
              </a:r>
              <a:endParaRPr lang="id-ID" dirty="0"/>
            </a:p>
          </p:txBody>
        </p:sp>
      </p:grpSp>
      <p:grpSp>
        <p:nvGrpSpPr>
          <p:cNvPr id="10" name="Group 49"/>
          <p:cNvGrpSpPr/>
          <p:nvPr/>
        </p:nvGrpSpPr>
        <p:grpSpPr>
          <a:xfrm>
            <a:off x="1228445" y="4047845"/>
            <a:ext cx="1514755" cy="1438555"/>
            <a:chOff x="1533245" y="3057245"/>
            <a:chExt cx="1514755" cy="1438555"/>
          </a:xfrm>
        </p:grpSpPr>
        <p:sp>
          <p:nvSpPr>
            <p:cNvPr id="30" name="Oval 29"/>
            <p:cNvSpPr/>
            <p:nvPr/>
          </p:nvSpPr>
          <p:spPr>
            <a:xfrm>
              <a:off x="2590800" y="40386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Connector 35"/>
            <p:cNvCxnSpPr>
              <a:stCxn id="30" idx="1"/>
              <a:endCxn id="2" idx="5"/>
            </p:cNvCxnSpPr>
            <p:nvPr/>
          </p:nvCxnSpPr>
          <p:spPr>
            <a:xfrm rot="16200000" flipV="1">
              <a:off x="1571345" y="3019145"/>
              <a:ext cx="1048310" cy="1124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905000" y="34290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35</a:t>
              </a:r>
              <a:endParaRPr lang="id-ID" dirty="0"/>
            </a:p>
          </p:txBody>
        </p:sp>
      </p:grpSp>
      <p:grpSp>
        <p:nvGrpSpPr>
          <p:cNvPr id="11" name="Group 50"/>
          <p:cNvGrpSpPr/>
          <p:nvPr/>
        </p:nvGrpSpPr>
        <p:grpSpPr>
          <a:xfrm>
            <a:off x="1066800" y="4114800"/>
            <a:ext cx="914400" cy="2133600"/>
            <a:chOff x="1371600" y="3124200"/>
            <a:chExt cx="914400" cy="2133600"/>
          </a:xfrm>
        </p:grpSpPr>
        <p:sp>
          <p:nvSpPr>
            <p:cNvPr id="31" name="Oval 30"/>
            <p:cNvSpPr/>
            <p:nvPr/>
          </p:nvSpPr>
          <p:spPr>
            <a:xfrm>
              <a:off x="1828800" y="48006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Connector 38"/>
            <p:cNvCxnSpPr>
              <a:stCxn id="31" idx="1"/>
              <a:endCxn id="2" idx="4"/>
            </p:cNvCxnSpPr>
            <p:nvPr/>
          </p:nvCxnSpPr>
          <p:spPr>
            <a:xfrm rot="16200000" flipV="1">
              <a:off x="762001" y="3733800"/>
              <a:ext cx="1743355" cy="5241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71600" y="38100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id-ID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133600" y="2286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(A) = </a:t>
            </a:r>
            <a:r>
              <a:rPr lang="en-US" i="1" dirty="0" smtClean="0"/>
              <a:t>h</a:t>
            </a:r>
            <a:r>
              <a:rPr lang="en-US" dirty="0" smtClean="0"/>
              <a:t>(A) = 80</a:t>
            </a:r>
            <a:endParaRPr lang="id-ID" dirty="0"/>
          </a:p>
        </p:txBody>
      </p:sp>
      <p:sp>
        <p:nvSpPr>
          <p:cNvPr id="53" name="TextBox 52"/>
          <p:cNvSpPr txBox="1"/>
          <p:nvPr/>
        </p:nvSpPr>
        <p:spPr>
          <a:xfrm>
            <a:off x="2895600" y="2971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(B) = </a:t>
            </a:r>
            <a:r>
              <a:rPr lang="en-US" i="1" dirty="0" smtClean="0"/>
              <a:t>h</a:t>
            </a:r>
            <a:r>
              <a:rPr lang="en-US" dirty="0" smtClean="0"/>
              <a:t>(B) = 60</a:t>
            </a:r>
            <a:endParaRPr lang="id-ID" dirty="0"/>
          </a:p>
        </p:txBody>
      </p:sp>
      <p:sp>
        <p:nvSpPr>
          <p:cNvPr id="54" name="TextBox 53"/>
          <p:cNvSpPr txBox="1"/>
          <p:nvPr/>
        </p:nvSpPr>
        <p:spPr>
          <a:xfrm>
            <a:off x="2971800" y="3962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(C) = </a:t>
            </a:r>
            <a:r>
              <a:rPr lang="en-US" i="1" dirty="0" smtClean="0"/>
              <a:t>h</a:t>
            </a:r>
            <a:r>
              <a:rPr lang="en-US" dirty="0" smtClean="0"/>
              <a:t>(C) = 70</a:t>
            </a:r>
            <a:endParaRPr lang="id-ID" dirty="0"/>
          </a:p>
        </p:txBody>
      </p:sp>
      <p:sp>
        <p:nvSpPr>
          <p:cNvPr id="55" name="TextBox 54"/>
          <p:cNvSpPr txBox="1"/>
          <p:nvPr/>
        </p:nvSpPr>
        <p:spPr>
          <a:xfrm>
            <a:off x="2743200" y="5105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(D) = </a:t>
            </a:r>
            <a:r>
              <a:rPr lang="en-US" i="1" dirty="0" smtClean="0"/>
              <a:t>h</a:t>
            </a:r>
            <a:r>
              <a:rPr lang="en-US" dirty="0" smtClean="0"/>
              <a:t>(D) = 85</a:t>
            </a:r>
            <a:endParaRPr lang="id-ID" dirty="0"/>
          </a:p>
        </p:txBody>
      </p:sp>
      <p:sp>
        <p:nvSpPr>
          <p:cNvPr id="56" name="TextBox 55"/>
          <p:cNvSpPr txBox="1"/>
          <p:nvPr/>
        </p:nvSpPr>
        <p:spPr>
          <a:xfrm>
            <a:off x="1981200" y="5867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(E) = </a:t>
            </a:r>
            <a:r>
              <a:rPr lang="en-US" i="1" dirty="0" smtClean="0"/>
              <a:t>h</a:t>
            </a:r>
            <a:r>
              <a:rPr lang="en-US" dirty="0" smtClean="0"/>
              <a:t>(E) = 74</a:t>
            </a:r>
            <a:endParaRPr lang="id-ID" dirty="0"/>
          </a:p>
        </p:txBody>
      </p:sp>
      <p:sp>
        <p:nvSpPr>
          <p:cNvPr id="58" name="TextBox 57"/>
          <p:cNvSpPr txBox="1"/>
          <p:nvPr/>
        </p:nvSpPr>
        <p:spPr>
          <a:xfrm>
            <a:off x="2895600" y="2971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(B) = </a:t>
            </a: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(B) = 60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71800" y="29718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dirty="0">
              <a:solidFill>
                <a:srgbClr val="FF0000"/>
              </a:solidFill>
            </a:endParaRPr>
          </a:p>
        </p:txBody>
      </p:sp>
      <p:grpSp>
        <p:nvGrpSpPr>
          <p:cNvPr id="13" name="Group 26"/>
          <p:cNvGrpSpPr/>
          <p:nvPr/>
        </p:nvGrpSpPr>
        <p:grpSpPr>
          <a:xfrm>
            <a:off x="2438400" y="2971800"/>
            <a:ext cx="457200" cy="457200"/>
            <a:chOff x="1066800" y="2667000"/>
            <a:chExt cx="457200" cy="457200"/>
          </a:xfrm>
        </p:grpSpPr>
        <p:sp>
          <p:nvSpPr>
            <p:cNvPr id="71" name="Flowchart: Process 70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2" name="Oval 71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id-ID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82"/>
          <p:cNvGrpSpPr/>
          <p:nvPr/>
        </p:nvGrpSpPr>
        <p:grpSpPr>
          <a:xfrm>
            <a:off x="2895600" y="2514600"/>
            <a:ext cx="3810000" cy="685800"/>
            <a:chOff x="3200400" y="1524000"/>
            <a:chExt cx="3810000" cy="685800"/>
          </a:xfrm>
        </p:grpSpPr>
        <p:sp>
          <p:nvSpPr>
            <p:cNvPr id="84" name="Oval 83"/>
            <p:cNvSpPr/>
            <p:nvPr/>
          </p:nvSpPr>
          <p:spPr>
            <a:xfrm>
              <a:off x="4724400" y="1524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0800000" flipV="1">
              <a:off x="3200400" y="1752600"/>
              <a:ext cx="15240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886200" y="17526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</a:t>
              </a:r>
              <a:endParaRPr lang="id-ID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181600" y="15240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r>
                <a:rPr lang="en-US" dirty="0" smtClean="0"/>
                <a:t>(F) = </a:t>
              </a:r>
              <a:r>
                <a:rPr lang="en-US" i="1" dirty="0" smtClean="0"/>
                <a:t>h</a:t>
              </a:r>
              <a:r>
                <a:rPr lang="en-US" dirty="0" smtClean="0"/>
                <a:t>(F) = 70</a:t>
              </a:r>
              <a:endParaRPr lang="id-ID" dirty="0"/>
            </a:p>
          </p:txBody>
        </p:sp>
      </p:grpSp>
      <p:grpSp>
        <p:nvGrpSpPr>
          <p:cNvPr id="15" name="Group 87"/>
          <p:cNvGrpSpPr/>
          <p:nvPr/>
        </p:nvGrpSpPr>
        <p:grpSpPr>
          <a:xfrm>
            <a:off x="2895600" y="3200400"/>
            <a:ext cx="4800600" cy="838200"/>
            <a:chOff x="3200400" y="2209800"/>
            <a:chExt cx="4800600" cy="838200"/>
          </a:xfrm>
        </p:grpSpPr>
        <p:sp>
          <p:nvSpPr>
            <p:cNvPr id="89" name="Oval 88"/>
            <p:cNvSpPr/>
            <p:nvPr/>
          </p:nvSpPr>
          <p:spPr>
            <a:xfrm>
              <a:off x="5715000" y="2590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K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Connector 89"/>
            <p:cNvCxnSpPr>
              <a:stCxn id="89" idx="2"/>
            </p:cNvCxnSpPr>
            <p:nvPr/>
          </p:nvCxnSpPr>
          <p:spPr>
            <a:xfrm rot="10800000">
              <a:off x="3200400" y="2209800"/>
              <a:ext cx="25146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4267200" y="23622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50</a:t>
              </a:r>
              <a:endParaRPr lang="id-ID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200" y="2590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r>
                <a:rPr lang="en-US" dirty="0" smtClean="0"/>
                <a:t>(K) = </a:t>
              </a:r>
              <a:r>
                <a:rPr lang="en-US" i="1" dirty="0" smtClean="0"/>
                <a:t>h</a:t>
              </a:r>
              <a:r>
                <a:rPr lang="en-US" dirty="0" smtClean="0"/>
                <a:t>(K) = 30</a:t>
              </a:r>
              <a:endParaRPr lang="id-ID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867400" y="3581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(K) = </a:t>
            </a:r>
            <a:r>
              <a:rPr lang="en-US" i="1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(K) = 30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12604" y="35814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dirty="0">
              <a:solidFill>
                <a:srgbClr val="FF0000"/>
              </a:solidFill>
            </a:endParaRPr>
          </a:p>
        </p:txBody>
      </p:sp>
      <p:grpSp>
        <p:nvGrpSpPr>
          <p:cNvPr id="17" name="Group 26"/>
          <p:cNvGrpSpPr/>
          <p:nvPr/>
        </p:nvGrpSpPr>
        <p:grpSpPr>
          <a:xfrm>
            <a:off x="5410200" y="3581400"/>
            <a:ext cx="457200" cy="457200"/>
            <a:chOff x="1066800" y="2667000"/>
            <a:chExt cx="457200" cy="457200"/>
          </a:xfrm>
        </p:grpSpPr>
        <p:sp>
          <p:nvSpPr>
            <p:cNvPr id="96" name="Flowchart: Process 95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96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K</a:t>
              </a:r>
              <a:endParaRPr lang="id-ID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03"/>
          <p:cNvGrpSpPr/>
          <p:nvPr/>
        </p:nvGrpSpPr>
        <p:grpSpPr>
          <a:xfrm>
            <a:off x="5867401" y="3810000"/>
            <a:ext cx="2743199" cy="1676400"/>
            <a:chOff x="6172201" y="2819400"/>
            <a:chExt cx="2743199" cy="1676400"/>
          </a:xfrm>
        </p:grpSpPr>
        <p:sp>
          <p:nvSpPr>
            <p:cNvPr id="98" name="Oval 97"/>
            <p:cNvSpPr/>
            <p:nvPr/>
          </p:nvSpPr>
          <p:spPr>
            <a:xfrm>
              <a:off x="7696200" y="35052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>
              <a:stCxn id="98" idx="1"/>
              <a:endCxn id="97" idx="6"/>
            </p:cNvCxnSpPr>
            <p:nvPr/>
          </p:nvCxnSpPr>
          <p:spPr>
            <a:xfrm rot="16200000" flipV="1">
              <a:off x="6591301" y="2400300"/>
              <a:ext cx="752755" cy="1590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6705600" y="3048000"/>
              <a:ext cx="4572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30</a:t>
              </a:r>
              <a:endParaRPr lang="id-ID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86600" y="4114800"/>
              <a:ext cx="1828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</a:t>
              </a:r>
              <a:r>
                <a:rPr lang="en-US" dirty="0" smtClean="0"/>
                <a:t>(G) = </a:t>
              </a:r>
              <a:r>
                <a:rPr lang="en-US" i="1" dirty="0" smtClean="0"/>
                <a:t>h</a:t>
              </a:r>
              <a:r>
                <a:rPr lang="en-US" dirty="0" smtClean="0"/>
                <a:t>(G) = 0</a:t>
              </a:r>
              <a:endParaRPr lang="id-ID" dirty="0"/>
            </a:p>
          </p:txBody>
        </p:sp>
      </p:grpSp>
      <p:cxnSp>
        <p:nvCxnSpPr>
          <p:cNvPr id="105" name="Straight Connector 104"/>
          <p:cNvCxnSpPr>
            <a:endCxn id="97" idx="6"/>
          </p:cNvCxnSpPr>
          <p:nvPr/>
        </p:nvCxnSpPr>
        <p:spPr>
          <a:xfrm rot="10800000">
            <a:off x="5867401" y="3810001"/>
            <a:ext cx="1590957" cy="75275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>
            <a:off x="2895600" y="3200400"/>
            <a:ext cx="2514600" cy="609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1219200" y="3200400"/>
            <a:ext cx="1219200" cy="533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itle 111"/>
          <p:cNvSpPr>
            <a:spLocks noGrp="1"/>
          </p:cNvSpPr>
          <p:nvPr>
            <p:ph type="title"/>
          </p:nvPr>
        </p:nvSpPr>
        <p:spPr>
          <a:xfrm>
            <a:off x="457200" y="1403130"/>
            <a:ext cx="8305800" cy="443957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Greedy Best-First Search</a:t>
            </a:r>
            <a:endParaRPr lang="id-ID" dirty="0"/>
          </a:p>
        </p:txBody>
      </p:sp>
      <p:sp>
        <p:nvSpPr>
          <p:cNvPr id="60" name="Rectangle 59"/>
          <p:cNvSpPr/>
          <p:nvPr/>
        </p:nvSpPr>
        <p:spPr>
          <a:xfrm>
            <a:off x="4038600" y="5627322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Total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 smtClean="0">
                <a:solidFill>
                  <a:srgbClr val="FF0000"/>
                </a:solidFill>
              </a:rPr>
              <a:t> = 25 + 50 + 30 = 105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38600" y="6088987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Tidak </a:t>
            </a:r>
            <a:r>
              <a:rPr lang="en-US" b="1" dirty="0" smtClean="0">
                <a:solidFill>
                  <a:srgbClr val="FF0000"/>
                </a:solidFill>
              </a:rPr>
              <a:t>optimal </a:t>
            </a:r>
            <a:r>
              <a:rPr lang="id-ID" b="1" dirty="0" smtClean="0">
                <a:solidFill>
                  <a:srgbClr val="FF0000"/>
                </a:solidFill>
              </a:rPr>
              <a:t>!!!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F46B9-EDFF-4922-9F65-DCEB80ACF94E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8" grpId="0"/>
      <p:bldP spid="59" grpId="0" animBg="1"/>
      <p:bldP spid="93" grpId="0"/>
      <p:bldP spid="94" grpId="0" animBg="1"/>
      <p:bldP spid="60" grpId="0"/>
      <p:bldP spid="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1021" y="268014"/>
            <a:ext cx="4860542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387366"/>
            <a:ext cx="8140569" cy="49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689560" y="2427890"/>
            <a:ext cx="420688" cy="31531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72484" y="3294993"/>
            <a:ext cx="420688" cy="31531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493172" y="2112579"/>
            <a:ext cx="1324304" cy="118241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2"/>
            <a:endCxn id="9" idx="6"/>
          </p:cNvCxnSpPr>
          <p:nvPr/>
        </p:nvCxnSpPr>
        <p:spPr>
          <a:xfrm flipH="1">
            <a:off x="4493172" y="2585545"/>
            <a:ext cx="2196388" cy="8671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9" idx="5"/>
          </p:cNvCxnSpPr>
          <p:nvPr/>
        </p:nvCxnSpPr>
        <p:spPr>
          <a:xfrm flipH="1">
            <a:off x="4431564" y="3452649"/>
            <a:ext cx="2930934" cy="1114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5"/>
          </p:cNvCxnSpPr>
          <p:nvPr/>
        </p:nvCxnSpPr>
        <p:spPr>
          <a:xfrm flipH="1" flipV="1">
            <a:off x="4431564" y="3564127"/>
            <a:ext cx="2257996" cy="130741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i="1" dirty="0" smtClean="0"/>
              <a:t>Uniform Cost Search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Greedy Best-First Search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Biaya</a:t>
            </a:r>
            <a:r>
              <a:rPr lang="en-US" dirty="0" smtClean="0"/>
              <a:t> yang </a:t>
            </a:r>
            <a:r>
              <a:rPr lang="en-US" dirty="0" err="1" smtClean="0"/>
              <a:t>diperhitungkan</a:t>
            </a:r>
            <a:r>
              <a:rPr lang="en-US" dirty="0" smtClean="0"/>
              <a:t> </a:t>
            </a:r>
            <a:r>
              <a:rPr lang="en-US" dirty="0" err="1" smtClean="0"/>
              <a:t>didapat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pt-BR" i="1" dirty="0" smtClean="0"/>
              <a:t>			</a:t>
            </a:r>
            <a:r>
              <a:rPr lang="pt-BR" sz="5400" i="1" dirty="0" smtClean="0"/>
              <a:t>f</a:t>
            </a:r>
            <a:r>
              <a:rPr lang="pt-BR" sz="5400" dirty="0" smtClean="0"/>
              <a:t>(</a:t>
            </a:r>
            <a:r>
              <a:rPr lang="pt-BR" sz="5400" i="1" dirty="0" smtClean="0"/>
              <a:t>n</a:t>
            </a:r>
            <a:r>
              <a:rPr lang="pt-BR" sz="5400" dirty="0" smtClean="0"/>
              <a:t>) = </a:t>
            </a:r>
            <a:r>
              <a:rPr lang="pt-BR" sz="5400" i="1" dirty="0" smtClean="0"/>
              <a:t>g</a:t>
            </a:r>
            <a:r>
              <a:rPr lang="pt-BR" sz="5400" dirty="0" smtClean="0"/>
              <a:t>(</a:t>
            </a:r>
            <a:r>
              <a:rPr lang="pt-BR" sz="5400" i="1" dirty="0" smtClean="0"/>
              <a:t>n</a:t>
            </a:r>
            <a:r>
              <a:rPr lang="pt-BR" sz="5400" dirty="0" smtClean="0"/>
              <a:t>) + </a:t>
            </a:r>
            <a:r>
              <a:rPr lang="pt-BR" sz="5400" i="1" dirty="0" smtClean="0"/>
              <a:t>h</a:t>
            </a:r>
            <a:r>
              <a:rPr lang="pt-BR" sz="5400" dirty="0" smtClean="0"/>
              <a:t>(</a:t>
            </a:r>
            <a:r>
              <a:rPr lang="pt-BR" sz="5400" i="1" dirty="0" smtClean="0"/>
              <a:t>n</a:t>
            </a:r>
            <a:r>
              <a:rPr lang="pt-BR" sz="5400" dirty="0" smtClean="0"/>
              <a:t>)</a:t>
            </a:r>
          </a:p>
          <a:p>
            <a:pPr>
              <a:buNone/>
            </a:pPr>
            <a:endParaRPr lang="pt-BR" dirty="0" smtClean="0"/>
          </a:p>
          <a:p>
            <a:r>
              <a:rPr lang="en-US" b="1" i="1" dirty="0" smtClean="0"/>
              <a:t>Complete</a:t>
            </a:r>
            <a:r>
              <a:rPr lang="en-US" b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i="1" dirty="0" smtClean="0"/>
              <a:t>Optimal</a:t>
            </a:r>
            <a:r>
              <a:rPr lang="id-ID" b="1" i="1" dirty="0" smtClean="0"/>
              <a:t> dengan syarat fungsi heuristic ad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A0774-D3BA-4EFC-A3A0-73C400B773A6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04799" y="1576552"/>
          <a:ext cx="8608885" cy="4682358"/>
        </p:xfrm>
        <a:graphic>
          <a:graphicData uri="http://schemas.openxmlformats.org/presentationml/2006/ole">
            <p:oleObj spid="_x0000_s184322" name="Visio" r:id="rId3" imgW="6965824" imgH="4449045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CB2FE3-AADC-4E61-974A-9136340277AD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762000" y="3389578"/>
            <a:ext cx="457200" cy="457200"/>
            <a:chOff x="1066800" y="2667000"/>
            <a:chExt cx="457200" cy="457200"/>
          </a:xfrm>
        </p:grpSpPr>
        <p:sp>
          <p:nvSpPr>
            <p:cNvPr id="3" name="Flowchart: Process 2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4" name="Oval 3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990600" y="2017978"/>
            <a:ext cx="1143000" cy="1355834"/>
            <a:chOff x="1295400" y="1295400"/>
            <a:chExt cx="1143000" cy="1355834"/>
          </a:xfrm>
        </p:grpSpPr>
        <p:sp>
          <p:nvSpPr>
            <p:cNvPr id="6" name="Oval 5"/>
            <p:cNvSpPr/>
            <p:nvPr/>
          </p:nvSpPr>
          <p:spPr>
            <a:xfrm>
              <a:off x="1981200" y="12954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3"/>
              <a:endCxn id="3" idx="0"/>
            </p:cNvCxnSpPr>
            <p:nvPr/>
          </p:nvCxnSpPr>
          <p:spPr>
            <a:xfrm flipH="1">
              <a:off x="1295400" y="1685645"/>
              <a:ext cx="752755" cy="965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7800" y="19812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</a:t>
              </a:r>
              <a:endParaRPr lang="id-ID" sz="1400" dirty="0"/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1152245" y="2703778"/>
            <a:ext cx="1743355" cy="736989"/>
            <a:chOff x="1457045" y="1981200"/>
            <a:chExt cx="1743355" cy="736989"/>
          </a:xfrm>
        </p:grpSpPr>
        <p:sp>
          <p:nvSpPr>
            <p:cNvPr id="10" name="Oval 9"/>
            <p:cNvSpPr/>
            <p:nvPr/>
          </p:nvSpPr>
          <p:spPr>
            <a:xfrm>
              <a:off x="2743200" y="19812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10" idx="2"/>
              <a:endCxn id="4" idx="7"/>
            </p:cNvCxnSpPr>
            <p:nvPr/>
          </p:nvCxnSpPr>
          <p:spPr>
            <a:xfrm flipH="1">
              <a:off x="1457045" y="2209800"/>
              <a:ext cx="1286155" cy="5083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05000" y="22860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25</a:t>
              </a:r>
              <a:endParaRPr lang="id-ID" sz="1400" dirty="0"/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1219200" y="3602412"/>
            <a:ext cx="1752600" cy="549166"/>
            <a:chOff x="1524000" y="2879834"/>
            <a:chExt cx="1752600" cy="549166"/>
          </a:xfrm>
        </p:grpSpPr>
        <p:sp>
          <p:nvSpPr>
            <p:cNvPr id="14" name="Oval 13"/>
            <p:cNvSpPr/>
            <p:nvPr/>
          </p:nvSpPr>
          <p:spPr>
            <a:xfrm>
              <a:off x="2819400" y="2971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2"/>
              <a:endCxn id="4" idx="6"/>
            </p:cNvCxnSpPr>
            <p:nvPr/>
          </p:nvCxnSpPr>
          <p:spPr>
            <a:xfrm flipH="1" flipV="1">
              <a:off x="1524000" y="2879834"/>
              <a:ext cx="1295400" cy="320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57400" y="28956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30</a:t>
              </a:r>
              <a:endParaRPr lang="id-ID" sz="1400" dirty="0"/>
            </a:p>
          </p:txBody>
        </p:sp>
      </p:grpSp>
      <p:grpSp>
        <p:nvGrpSpPr>
          <p:cNvPr id="17" name="Group 49"/>
          <p:cNvGrpSpPr/>
          <p:nvPr/>
        </p:nvGrpSpPr>
        <p:grpSpPr>
          <a:xfrm>
            <a:off x="1152245" y="3764057"/>
            <a:ext cx="1590955" cy="1454321"/>
            <a:chOff x="1457045" y="3041479"/>
            <a:chExt cx="1590955" cy="1454321"/>
          </a:xfrm>
        </p:grpSpPr>
        <p:sp>
          <p:nvSpPr>
            <p:cNvPr id="18" name="Oval 17"/>
            <p:cNvSpPr/>
            <p:nvPr/>
          </p:nvSpPr>
          <p:spPr>
            <a:xfrm>
              <a:off x="2590800" y="40386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1"/>
              <a:endCxn id="4" idx="5"/>
            </p:cNvCxnSpPr>
            <p:nvPr/>
          </p:nvCxnSpPr>
          <p:spPr>
            <a:xfrm flipH="1" flipV="1">
              <a:off x="1457045" y="3041479"/>
              <a:ext cx="1200710" cy="1064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05000" y="34290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35</a:t>
              </a:r>
              <a:endParaRPr lang="id-ID" sz="1400" dirty="0"/>
            </a:p>
          </p:txBody>
        </p:sp>
      </p:grpSp>
      <p:grpSp>
        <p:nvGrpSpPr>
          <p:cNvPr id="21" name="Group 50"/>
          <p:cNvGrpSpPr/>
          <p:nvPr/>
        </p:nvGrpSpPr>
        <p:grpSpPr>
          <a:xfrm>
            <a:off x="990600" y="3831012"/>
            <a:ext cx="990600" cy="2149366"/>
            <a:chOff x="1295400" y="3108434"/>
            <a:chExt cx="990600" cy="2149366"/>
          </a:xfrm>
        </p:grpSpPr>
        <p:sp>
          <p:nvSpPr>
            <p:cNvPr id="22" name="Oval 21"/>
            <p:cNvSpPr/>
            <p:nvPr/>
          </p:nvSpPr>
          <p:spPr>
            <a:xfrm>
              <a:off x="1828800" y="48006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1"/>
              <a:endCxn id="4" idx="4"/>
            </p:cNvCxnSpPr>
            <p:nvPr/>
          </p:nvCxnSpPr>
          <p:spPr>
            <a:xfrm flipH="1" flipV="1">
              <a:off x="1295400" y="3108434"/>
              <a:ext cx="600355" cy="1759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71600" y="38100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</a:t>
              </a:r>
              <a:endParaRPr lang="id-ID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76400" y="1648646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(A) = </a:t>
            </a:r>
            <a:r>
              <a:rPr lang="en-US" sz="1400" i="1" dirty="0" smtClean="0"/>
              <a:t>g</a:t>
            </a:r>
            <a:r>
              <a:rPr lang="en-US" sz="1400" dirty="0" smtClean="0"/>
              <a:t>(S) + g(S </a:t>
            </a:r>
            <a:r>
              <a:rPr lang="en-US" sz="1400" dirty="0" err="1" smtClean="0"/>
              <a:t>ke</a:t>
            </a:r>
            <a:r>
              <a:rPr lang="en-US" sz="1400" dirty="0" smtClean="0"/>
              <a:t> A) + </a:t>
            </a:r>
            <a:r>
              <a:rPr lang="en-US" sz="1400" i="1" dirty="0" smtClean="0"/>
              <a:t>h</a:t>
            </a:r>
            <a:r>
              <a:rPr lang="en-US" sz="1400" dirty="0" smtClean="0"/>
              <a:t>(A) = 0 + 10 + 80 = 90</a:t>
            </a:r>
            <a:endParaRPr lang="id-ID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27037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(B) = 85</a:t>
            </a:r>
            <a:endParaRPr lang="id-ID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32502" y="375508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(C) = 100</a:t>
            </a:r>
            <a:endParaRPr lang="id-ID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743200" y="483737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(D) = 120</a:t>
            </a:r>
            <a:endParaRPr lang="id-ID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57400" y="55993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(E) = </a:t>
            </a:r>
            <a:r>
              <a:rPr lang="en-US" sz="1400" i="1" dirty="0" smtClean="0"/>
              <a:t>8</a:t>
            </a:r>
            <a:r>
              <a:rPr lang="en-US" sz="1400" dirty="0" smtClean="0"/>
              <a:t>4</a:t>
            </a:r>
            <a:endParaRPr lang="id-ID" sz="1400" dirty="0"/>
          </a:p>
        </p:txBody>
      </p:sp>
      <p:grpSp>
        <p:nvGrpSpPr>
          <p:cNvPr id="30" name="Group 26"/>
          <p:cNvGrpSpPr/>
          <p:nvPr/>
        </p:nvGrpSpPr>
        <p:grpSpPr>
          <a:xfrm>
            <a:off x="1524000" y="5523178"/>
            <a:ext cx="457200" cy="457200"/>
            <a:chOff x="1066800" y="2667000"/>
            <a:chExt cx="457200" cy="457200"/>
          </a:xfrm>
        </p:grpSpPr>
        <p:sp>
          <p:nvSpPr>
            <p:cNvPr id="31" name="Flowchart: Process 30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2" name="Oval 31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E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57400" y="55993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(E) = </a:t>
            </a:r>
            <a:r>
              <a:rPr lang="en-US" sz="1400" i="1" dirty="0" smtClean="0">
                <a:solidFill>
                  <a:srgbClr val="FF0000"/>
                </a:solidFill>
              </a:rPr>
              <a:t>8</a:t>
            </a:r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3600" y="5599378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00200" y="4913578"/>
            <a:ext cx="1143000" cy="838200"/>
            <a:chOff x="1600200" y="5181600"/>
            <a:chExt cx="1143000" cy="838200"/>
          </a:xfrm>
        </p:grpSpPr>
        <p:sp>
          <p:nvSpPr>
            <p:cNvPr id="36" name="Arc 35"/>
            <p:cNvSpPr/>
            <p:nvPr/>
          </p:nvSpPr>
          <p:spPr>
            <a:xfrm>
              <a:off x="1752600" y="5181600"/>
              <a:ext cx="990600" cy="838200"/>
            </a:xfrm>
            <a:prstGeom prst="arc">
              <a:avLst>
                <a:gd name="adj1" fmla="val 9473431"/>
                <a:gd name="adj2" fmla="val 1678513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00200" y="51816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15</a:t>
              </a:r>
              <a:endParaRPr lang="id-ID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28445" y="3770578"/>
            <a:ext cx="1133755" cy="1057555"/>
            <a:chOff x="1219201" y="4038600"/>
            <a:chExt cx="1133755" cy="1057555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V="1">
              <a:off x="1257301" y="4000500"/>
              <a:ext cx="1057555" cy="113375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524000" y="4343400"/>
              <a:ext cx="609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d-ID" sz="1400" dirty="0"/>
            </a:p>
          </p:txBody>
        </p:sp>
      </p:grpSp>
      <p:cxnSp>
        <p:nvCxnSpPr>
          <p:cNvPr id="41" name="Straight Connector 40"/>
          <p:cNvCxnSpPr>
            <a:stCxn id="31" idx="3"/>
          </p:cNvCxnSpPr>
          <p:nvPr/>
        </p:nvCxnSpPr>
        <p:spPr>
          <a:xfrm>
            <a:off x="1981200" y="5751778"/>
            <a:ext cx="1600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581400" y="582797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8600" y="59041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(J) = 130</a:t>
            </a:r>
            <a:endParaRPr lang="id-ID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514600" y="5732450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</a:t>
            </a:r>
            <a:endParaRPr lang="id-ID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7037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(B) = 85</a:t>
            </a:r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1098" y="2703778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rgbClr val="FF0000"/>
              </a:solidFill>
            </a:endParaRPr>
          </a:p>
        </p:txBody>
      </p:sp>
      <p:grpSp>
        <p:nvGrpSpPr>
          <p:cNvPr id="47" name="Group 26"/>
          <p:cNvGrpSpPr/>
          <p:nvPr/>
        </p:nvGrpSpPr>
        <p:grpSpPr>
          <a:xfrm>
            <a:off x="2438400" y="2703778"/>
            <a:ext cx="457200" cy="457200"/>
            <a:chOff x="1066800" y="2667000"/>
            <a:chExt cx="457200" cy="457200"/>
          </a:xfrm>
        </p:grpSpPr>
        <p:sp>
          <p:nvSpPr>
            <p:cNvPr id="48" name="Flowchart: Process 47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49" name="Oval 48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81200" y="2170378"/>
            <a:ext cx="838200" cy="762000"/>
            <a:chOff x="1981200" y="2438400"/>
            <a:chExt cx="838200" cy="762000"/>
          </a:xfrm>
        </p:grpSpPr>
        <p:sp>
          <p:nvSpPr>
            <p:cNvPr id="51" name="Arc 50"/>
            <p:cNvSpPr/>
            <p:nvPr/>
          </p:nvSpPr>
          <p:spPr>
            <a:xfrm>
              <a:off x="1981200" y="2514600"/>
              <a:ext cx="609600" cy="685800"/>
            </a:xfrm>
            <a:prstGeom prst="arc">
              <a:avLst>
                <a:gd name="adj1" fmla="val 14689882"/>
                <a:gd name="adj2" fmla="val 1357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86000" y="24384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</a:t>
              </a:r>
              <a:endParaRPr lang="id-ID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00568" y="2171668"/>
            <a:ext cx="838200" cy="762000"/>
            <a:chOff x="8001000" y="2514600"/>
            <a:chExt cx="838200" cy="762000"/>
          </a:xfrm>
        </p:grpSpPr>
        <p:sp>
          <p:nvSpPr>
            <p:cNvPr id="54" name="Arc 53"/>
            <p:cNvSpPr/>
            <p:nvPr/>
          </p:nvSpPr>
          <p:spPr>
            <a:xfrm>
              <a:off x="8001000" y="2590800"/>
              <a:ext cx="609600" cy="685800"/>
            </a:xfrm>
            <a:prstGeom prst="arc">
              <a:avLst>
                <a:gd name="adj1" fmla="val 14689882"/>
                <a:gd name="adj2" fmla="val 1357668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05800" y="2514600"/>
              <a:ext cx="533400" cy="30777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id-ID" sz="1400" dirty="0"/>
            </a:p>
          </p:txBody>
        </p:sp>
      </p:grpSp>
      <p:sp>
        <p:nvSpPr>
          <p:cNvPr id="56" name="Oval 55"/>
          <p:cNvSpPr/>
          <p:nvPr/>
        </p:nvSpPr>
        <p:spPr>
          <a:xfrm>
            <a:off x="4267200" y="224657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23227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(F) = 100</a:t>
            </a:r>
            <a:endParaRPr lang="id-ID" sz="1400" dirty="0"/>
          </a:p>
        </p:txBody>
      </p:sp>
      <p:cxnSp>
        <p:nvCxnSpPr>
          <p:cNvPr id="58" name="Straight Connector 57"/>
          <p:cNvCxnSpPr>
            <a:stCxn id="46" idx="1"/>
            <a:endCxn id="56" idx="2"/>
          </p:cNvCxnSpPr>
          <p:nvPr/>
        </p:nvCxnSpPr>
        <p:spPr>
          <a:xfrm flipV="1">
            <a:off x="2911098" y="2475178"/>
            <a:ext cx="1356102" cy="38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6600" y="2475178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</a:t>
            </a:r>
            <a:endParaRPr lang="id-ID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5105400" y="38467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(B) = 85</a:t>
            </a:r>
            <a:endParaRPr lang="id-ID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105400" y="384677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(B) = 85</a:t>
            </a:r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20898" y="3846778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410200" y="338957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(K) = 105</a:t>
            </a:r>
            <a:endParaRPr lang="id-ID" sz="1400" dirty="0"/>
          </a:p>
        </p:txBody>
      </p:sp>
      <p:cxnSp>
        <p:nvCxnSpPr>
          <p:cNvPr id="65" name="Straight Connector 64"/>
          <p:cNvCxnSpPr>
            <a:stCxn id="48" idx="3"/>
            <a:endCxn id="63" idx="2"/>
          </p:cNvCxnSpPr>
          <p:nvPr/>
        </p:nvCxnSpPr>
        <p:spPr>
          <a:xfrm>
            <a:off x="2895600" y="2932378"/>
            <a:ext cx="2514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86200" y="3084778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50</a:t>
            </a:r>
            <a:endParaRPr lang="id-ID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676400" y="1648646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(A) = </a:t>
            </a:r>
            <a:r>
              <a:rPr lang="en-US" sz="1400" i="1" dirty="0" smtClean="0">
                <a:solidFill>
                  <a:srgbClr val="FF0000"/>
                </a:solidFill>
              </a:rPr>
              <a:t>g</a:t>
            </a:r>
            <a:r>
              <a:rPr lang="en-US" sz="1400" dirty="0" smtClean="0">
                <a:solidFill>
                  <a:srgbClr val="FF0000"/>
                </a:solidFill>
              </a:rPr>
              <a:t>(S) + g(S </a:t>
            </a:r>
            <a:r>
              <a:rPr lang="en-US" sz="1400" dirty="0" err="1" smtClean="0">
                <a:solidFill>
                  <a:srgbClr val="FF0000"/>
                </a:solidFill>
              </a:rPr>
              <a:t>ke</a:t>
            </a:r>
            <a:r>
              <a:rPr lang="en-US" sz="1400" dirty="0" smtClean="0">
                <a:solidFill>
                  <a:srgbClr val="FF0000"/>
                </a:solidFill>
              </a:rPr>
              <a:t> A) + </a:t>
            </a:r>
            <a:r>
              <a:rPr lang="en-US" sz="1400" i="1" dirty="0" smtClean="0">
                <a:solidFill>
                  <a:srgbClr val="FF0000"/>
                </a:solidFill>
              </a:rPr>
              <a:t>h</a:t>
            </a:r>
            <a:r>
              <a:rPr lang="en-US" sz="1400" dirty="0" smtClean="0">
                <a:solidFill>
                  <a:srgbClr val="FF0000"/>
                </a:solidFill>
              </a:rPr>
              <a:t>(A) = 0 + 10 + 80 = 90</a:t>
            </a:r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76400" y="1602152"/>
            <a:ext cx="510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rgbClr val="FF0000"/>
              </a:solidFill>
            </a:endParaRPr>
          </a:p>
        </p:txBody>
      </p:sp>
      <p:grpSp>
        <p:nvGrpSpPr>
          <p:cNvPr id="69" name="Group 26"/>
          <p:cNvGrpSpPr/>
          <p:nvPr/>
        </p:nvGrpSpPr>
        <p:grpSpPr>
          <a:xfrm>
            <a:off x="1676400" y="2017978"/>
            <a:ext cx="457200" cy="457200"/>
            <a:chOff x="1066800" y="2667000"/>
            <a:chExt cx="457200" cy="457200"/>
          </a:xfrm>
        </p:grpSpPr>
        <p:sp>
          <p:nvSpPr>
            <p:cNvPr id="70" name="Flowchart: Process 69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71" name="Oval 70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c 71"/>
          <p:cNvSpPr/>
          <p:nvPr/>
        </p:nvSpPr>
        <p:spPr>
          <a:xfrm>
            <a:off x="1524000" y="1447800"/>
            <a:ext cx="6248400" cy="3810000"/>
          </a:xfrm>
          <a:prstGeom prst="arc">
            <a:avLst>
              <a:gd name="adj1" fmla="val 12182533"/>
              <a:gd name="adj2" fmla="val 215758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TextBox 72"/>
          <p:cNvSpPr txBox="1"/>
          <p:nvPr/>
        </p:nvSpPr>
        <p:spPr>
          <a:xfrm>
            <a:off x="4495800" y="13070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</a:t>
            </a:r>
            <a:endParaRPr lang="id-ID" dirty="0"/>
          </a:p>
        </p:txBody>
      </p:sp>
      <p:sp>
        <p:nvSpPr>
          <p:cNvPr id="74" name="Oval 73"/>
          <p:cNvSpPr/>
          <p:nvPr/>
        </p:nvSpPr>
        <p:spPr>
          <a:xfrm>
            <a:off x="7543800" y="3084778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</a:t>
            </a:r>
            <a:endParaRPr lang="id-ID" sz="1400" dirty="0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981200" y="2170378"/>
            <a:ext cx="838200" cy="762000"/>
            <a:chOff x="1981200" y="2438400"/>
            <a:chExt cx="838200" cy="762000"/>
          </a:xfrm>
        </p:grpSpPr>
        <p:sp>
          <p:nvSpPr>
            <p:cNvPr id="76" name="Arc 75"/>
            <p:cNvSpPr/>
            <p:nvPr/>
          </p:nvSpPr>
          <p:spPr>
            <a:xfrm>
              <a:off x="1981200" y="2514600"/>
              <a:ext cx="609600" cy="685800"/>
            </a:xfrm>
            <a:prstGeom prst="arc">
              <a:avLst>
                <a:gd name="adj1" fmla="val 14689882"/>
                <a:gd name="adj2" fmla="val 13576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86000" y="2438400"/>
              <a:ext cx="5334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</a:t>
              </a:r>
              <a:endParaRPr lang="id-ID" sz="14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219200" y="2941623"/>
            <a:ext cx="1209955" cy="524155"/>
            <a:chOff x="1219200" y="457199"/>
            <a:chExt cx="1209955" cy="524155"/>
          </a:xfrm>
        </p:grpSpPr>
        <p:cxnSp>
          <p:nvCxnSpPr>
            <p:cNvPr id="79" name="Straight Connector 78"/>
            <p:cNvCxnSpPr/>
            <p:nvPr/>
          </p:nvCxnSpPr>
          <p:spPr>
            <a:xfrm rot="10800000" flipV="1">
              <a:off x="1219200" y="457199"/>
              <a:ext cx="1209955" cy="52415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1590954" y="533400"/>
              <a:ext cx="457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d-ID" sz="14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724400" y="21703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4724400" y="23227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33CC"/>
                </a:solidFill>
              </a:rPr>
              <a:t>f</a:t>
            </a:r>
            <a:r>
              <a:rPr lang="en-US" sz="1400" dirty="0" smtClean="0">
                <a:solidFill>
                  <a:srgbClr val="FF33CC"/>
                </a:solidFill>
              </a:rPr>
              <a:t>(F) = 100</a:t>
            </a:r>
            <a:endParaRPr lang="id-ID" sz="1400" dirty="0">
              <a:solidFill>
                <a:srgbClr val="FF33CC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24400" y="2307280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(F) = 95</a:t>
            </a:r>
            <a:endParaRPr lang="id-ID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33CC"/>
                </a:solidFill>
              </a:rPr>
              <a:t>f</a:t>
            </a:r>
            <a:r>
              <a:rPr lang="en-US" sz="1400" dirty="0" smtClean="0">
                <a:solidFill>
                  <a:srgbClr val="FF33CC"/>
                </a:solidFill>
              </a:rPr>
              <a:t>(K) = 105</a:t>
            </a:r>
            <a:endParaRPr lang="id-ID" sz="1400" dirty="0">
              <a:solidFill>
                <a:srgbClr val="FF33CC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(K) = 100</a:t>
            </a:r>
            <a:endParaRPr lang="id-ID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7848600" y="2703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(G) = 100</a:t>
            </a:r>
            <a:endParaRPr lang="id-ID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4724400" y="2322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(F) = 95</a:t>
            </a:r>
            <a:endParaRPr lang="id-ID" sz="1400" dirty="0">
              <a:solidFill>
                <a:srgbClr val="FF0000"/>
              </a:solidFill>
            </a:endParaRPr>
          </a:p>
        </p:txBody>
      </p:sp>
      <p:grpSp>
        <p:nvGrpSpPr>
          <p:cNvPr id="88" name="Group 26"/>
          <p:cNvGrpSpPr/>
          <p:nvPr/>
        </p:nvGrpSpPr>
        <p:grpSpPr>
          <a:xfrm>
            <a:off x="4267200" y="2246578"/>
            <a:ext cx="457200" cy="457200"/>
            <a:chOff x="1066800" y="2667000"/>
            <a:chExt cx="457200" cy="457200"/>
          </a:xfrm>
        </p:grpSpPr>
        <p:sp>
          <p:nvSpPr>
            <p:cNvPr id="89" name="Flowchart: Process 88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90" name="Oval 89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4724400" y="247517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876800" y="2703778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40</a:t>
            </a:r>
            <a:endParaRPr lang="id-ID" sz="1400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2895600" y="2932378"/>
            <a:ext cx="2514600" cy="685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10000" y="3008578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d-ID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33CC"/>
                </a:solidFill>
              </a:rPr>
              <a:t>f</a:t>
            </a:r>
            <a:r>
              <a:rPr lang="en-US" sz="1400" dirty="0" smtClean="0">
                <a:solidFill>
                  <a:srgbClr val="FF33CC"/>
                </a:solidFill>
              </a:rPr>
              <a:t>(K) = 100</a:t>
            </a:r>
            <a:endParaRPr lang="id-ID" sz="1400" dirty="0">
              <a:solidFill>
                <a:srgbClr val="FF33CC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(K) = 95</a:t>
            </a:r>
            <a:endParaRPr lang="id-ID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(K) = 95</a:t>
            </a:r>
            <a:endParaRPr lang="id-ID" sz="1400" dirty="0">
              <a:solidFill>
                <a:srgbClr val="FF0000"/>
              </a:solidFill>
            </a:endParaRPr>
          </a:p>
        </p:txBody>
      </p:sp>
      <p:grpSp>
        <p:nvGrpSpPr>
          <p:cNvPr id="98" name="Group 26"/>
          <p:cNvGrpSpPr/>
          <p:nvPr/>
        </p:nvGrpSpPr>
        <p:grpSpPr>
          <a:xfrm>
            <a:off x="5410200" y="3389578"/>
            <a:ext cx="457200" cy="457200"/>
            <a:chOff x="1066800" y="2667000"/>
            <a:chExt cx="457200" cy="457200"/>
          </a:xfrm>
        </p:grpSpPr>
        <p:sp>
          <p:nvSpPr>
            <p:cNvPr id="99" name="Flowchart: Process 98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100" name="Oval 99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K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943600" y="3465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rgbClr val="FF0000"/>
              </a:solidFill>
            </a:endParaRPr>
          </a:p>
        </p:txBody>
      </p:sp>
      <p:cxnSp>
        <p:nvCxnSpPr>
          <p:cNvPr id="102" name="Straight Connector 101"/>
          <p:cNvCxnSpPr>
            <a:stCxn id="100" idx="6"/>
            <a:endCxn id="74" idx="2"/>
          </p:cNvCxnSpPr>
          <p:nvPr/>
        </p:nvCxnSpPr>
        <p:spPr>
          <a:xfrm flipV="1">
            <a:off x="5867400" y="3313378"/>
            <a:ext cx="16764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324600" y="3325046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30</a:t>
            </a:r>
            <a:endParaRPr lang="id-ID" sz="1400" dirty="0"/>
          </a:p>
        </p:txBody>
      </p:sp>
      <p:sp>
        <p:nvSpPr>
          <p:cNvPr id="104" name="Arc 103"/>
          <p:cNvSpPr/>
          <p:nvPr/>
        </p:nvSpPr>
        <p:spPr>
          <a:xfrm>
            <a:off x="1524000" y="1447800"/>
            <a:ext cx="6248400" cy="3810000"/>
          </a:xfrm>
          <a:prstGeom prst="arc">
            <a:avLst>
              <a:gd name="adj1" fmla="val 12182533"/>
              <a:gd name="adj2" fmla="val 21575868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TextBox 104"/>
          <p:cNvSpPr txBox="1"/>
          <p:nvPr/>
        </p:nvSpPr>
        <p:spPr>
          <a:xfrm>
            <a:off x="4191000" y="1219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d-ID" dirty="0"/>
          </a:p>
        </p:txBody>
      </p:sp>
      <p:sp>
        <p:nvSpPr>
          <p:cNvPr id="106" name="TextBox 105"/>
          <p:cNvSpPr txBox="1"/>
          <p:nvPr/>
        </p:nvSpPr>
        <p:spPr>
          <a:xfrm>
            <a:off x="7848600" y="2703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33CC"/>
                </a:solidFill>
              </a:rPr>
              <a:t>f</a:t>
            </a:r>
            <a:r>
              <a:rPr lang="en-US" sz="1400" dirty="0" smtClean="0">
                <a:solidFill>
                  <a:srgbClr val="FF33CC"/>
                </a:solidFill>
              </a:rPr>
              <a:t>(G) = 100</a:t>
            </a:r>
            <a:endParaRPr lang="id-ID" sz="1400" dirty="0">
              <a:solidFill>
                <a:srgbClr val="FF33CC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48600" y="2703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(G) = 95</a:t>
            </a:r>
            <a:endParaRPr lang="id-ID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848600" y="2703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f</a:t>
            </a:r>
            <a:r>
              <a:rPr lang="en-US" sz="1400" dirty="0" smtClean="0">
                <a:solidFill>
                  <a:srgbClr val="FF0000"/>
                </a:solidFill>
              </a:rPr>
              <a:t>(G) = 95</a:t>
            </a:r>
            <a:endParaRPr lang="id-ID" sz="14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00600" y="2322778"/>
            <a:ext cx="1219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d-ID" sz="1400" dirty="0">
              <a:solidFill>
                <a:srgbClr val="FF0000"/>
              </a:solidFill>
            </a:endParaRPr>
          </a:p>
        </p:txBody>
      </p:sp>
      <p:grpSp>
        <p:nvGrpSpPr>
          <p:cNvPr id="110" name="Group 26"/>
          <p:cNvGrpSpPr/>
          <p:nvPr/>
        </p:nvGrpSpPr>
        <p:grpSpPr>
          <a:xfrm>
            <a:off x="7543800" y="3084778"/>
            <a:ext cx="457200" cy="457200"/>
            <a:chOff x="1066800" y="2667000"/>
            <a:chExt cx="457200" cy="457200"/>
          </a:xfrm>
        </p:grpSpPr>
        <p:sp>
          <p:nvSpPr>
            <p:cNvPr id="111" name="Flowchart: Process 110"/>
            <p:cNvSpPr/>
            <p:nvPr/>
          </p:nvSpPr>
          <p:spPr>
            <a:xfrm>
              <a:off x="1066800" y="2667000"/>
              <a:ext cx="457200" cy="457200"/>
            </a:xfrm>
            <a:prstGeom prst="flowChartProces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112" name="Oval 111"/>
            <p:cNvSpPr/>
            <p:nvPr/>
          </p:nvSpPr>
          <p:spPr>
            <a:xfrm>
              <a:off x="1066800" y="26670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3" name="Straight Connector 112"/>
          <p:cNvCxnSpPr>
            <a:stCxn id="112" idx="2"/>
          </p:cNvCxnSpPr>
          <p:nvPr/>
        </p:nvCxnSpPr>
        <p:spPr>
          <a:xfrm rot="10800000" flipV="1">
            <a:off x="5867402" y="3313377"/>
            <a:ext cx="1676399" cy="3048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0" idx="0"/>
          </p:cNvCxnSpPr>
          <p:nvPr/>
        </p:nvCxnSpPr>
        <p:spPr>
          <a:xfrm rot="16200000" flipV="1">
            <a:off x="4724402" y="2475179"/>
            <a:ext cx="914399" cy="91439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0" idx="2"/>
            <a:endCxn id="48" idx="3"/>
          </p:cNvCxnSpPr>
          <p:nvPr/>
        </p:nvCxnSpPr>
        <p:spPr>
          <a:xfrm rot="10800000" flipV="1">
            <a:off x="2895600" y="2475178"/>
            <a:ext cx="1371600" cy="457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/>
          <p:cNvSpPr/>
          <p:nvPr/>
        </p:nvSpPr>
        <p:spPr>
          <a:xfrm>
            <a:off x="1981200" y="2246578"/>
            <a:ext cx="609600" cy="685800"/>
          </a:xfrm>
          <a:prstGeom prst="arc">
            <a:avLst>
              <a:gd name="adj1" fmla="val 14689882"/>
              <a:gd name="adj2" fmla="val 1357668"/>
            </a:avLst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0"/>
          </a:p>
        </p:txBody>
      </p:sp>
      <p:cxnSp>
        <p:nvCxnSpPr>
          <p:cNvPr id="117" name="Straight Connector 116"/>
          <p:cNvCxnSpPr>
            <a:stCxn id="71" idx="3"/>
          </p:cNvCxnSpPr>
          <p:nvPr/>
        </p:nvCxnSpPr>
        <p:spPr>
          <a:xfrm rot="5400000">
            <a:off x="914401" y="2560623"/>
            <a:ext cx="981355" cy="676555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8600" y="36576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BN</a:t>
            </a:r>
            <a:endParaRPr lang="id-ID" sz="16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990600" y="552317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BN</a:t>
            </a:r>
            <a:endParaRPr lang="id-ID" sz="1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889502" y="262757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BN</a:t>
            </a:r>
            <a:endParaRPr lang="id-ID" sz="14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58498" y="2048974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BN</a:t>
            </a:r>
            <a:endParaRPr lang="id-ID" sz="14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18302" y="203347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BN</a:t>
            </a:r>
            <a:endParaRPr lang="id-ID" sz="14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76800" y="338957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BN</a:t>
            </a:r>
            <a:endParaRPr lang="id-ID" sz="14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498596" y="3541978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BN</a:t>
            </a:r>
            <a:endParaRPr lang="id-ID" sz="1400" b="1" dirty="0">
              <a:solidFill>
                <a:srgbClr val="0070C0"/>
              </a:solidFill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3893949" y="346840"/>
            <a:ext cx="4708902" cy="7961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A*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2400" y="3626604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14400" y="5523178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BN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828800" y="2596582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BN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66800" y="1972774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BN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673098" y="2078680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BN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800600" y="3358582"/>
            <a:ext cx="533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BN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743200" y="483737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33CC"/>
                </a:solidFill>
              </a:rPr>
              <a:t>f</a:t>
            </a:r>
            <a:r>
              <a:rPr lang="en-US" sz="1400" dirty="0" smtClean="0">
                <a:solidFill>
                  <a:srgbClr val="FF33CC"/>
                </a:solidFill>
              </a:rPr>
              <a:t>(D) = 120</a:t>
            </a:r>
            <a:endParaRPr lang="id-ID" sz="1400" dirty="0">
              <a:solidFill>
                <a:srgbClr val="FF33CC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743200" y="4837378"/>
            <a:ext cx="1371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(D) = 110</a:t>
            </a:r>
            <a:endParaRPr lang="id-ID" sz="1400" dirty="0"/>
          </a:p>
        </p:txBody>
      </p:sp>
      <p:sp>
        <p:nvSpPr>
          <p:cNvPr id="134" name="Rectangle 133"/>
          <p:cNvSpPr/>
          <p:nvPr/>
        </p:nvSpPr>
        <p:spPr>
          <a:xfrm>
            <a:off x="6248400" y="5370778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Total </a:t>
            </a:r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 smtClean="0">
                <a:solidFill>
                  <a:srgbClr val="FF0000"/>
                </a:solidFill>
              </a:rPr>
              <a:t> = 95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096000" y="5904178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Biaya</a:t>
            </a:r>
            <a:r>
              <a:rPr lang="en-US" b="1" dirty="0" smtClean="0">
                <a:solidFill>
                  <a:srgbClr val="FF0000"/>
                </a:solidFill>
              </a:rPr>
              <a:t> optimal = 95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136" name="Date Placeholder 1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2F642-F6BA-4649-B423-593B1915B175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37" name="Slide Number Placeholder 1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3" grpId="0"/>
      <p:bldP spid="34" grpId="0" animBg="1"/>
      <p:bldP spid="42" grpId="0" animBg="1"/>
      <p:bldP spid="43" grpId="0"/>
      <p:bldP spid="44" grpId="0" animBg="1"/>
      <p:bldP spid="45" grpId="0"/>
      <p:bldP spid="46" grpId="0" animBg="1"/>
      <p:bldP spid="56" grpId="0" animBg="1"/>
      <p:bldP spid="57" grpId="0"/>
      <p:bldP spid="59" grpId="0" animBg="1"/>
      <p:bldP spid="63" grpId="0" animBg="1"/>
      <p:bldP spid="64" grpId="0"/>
      <p:bldP spid="66" grpId="0" animBg="1"/>
      <p:bldP spid="67" grpId="0"/>
      <p:bldP spid="68" grpId="0" animBg="1"/>
      <p:bldP spid="72" grpId="0" animBg="1"/>
      <p:bldP spid="73" grpId="0" animBg="1"/>
      <p:bldP spid="74" grpId="0" animBg="1"/>
      <p:bldP spid="82" grpId="0"/>
      <p:bldP spid="83" grpId="0" animBg="1"/>
      <p:bldP spid="84" grpId="0"/>
      <p:bldP spid="85" grpId="0" animBg="1"/>
      <p:bldP spid="86" grpId="0" animBg="1"/>
      <p:bldP spid="87" grpId="0" animBg="1"/>
      <p:bldP spid="92" grpId="0" animBg="1"/>
      <p:bldP spid="94" grpId="0" animBg="1"/>
      <p:bldP spid="95" grpId="0" animBg="1"/>
      <p:bldP spid="96" grpId="0" animBg="1"/>
      <p:bldP spid="97" grpId="0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6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/>
      <p:bldP spid="133" grpId="0" animBg="1"/>
      <p:bldP spid="134" grpId="0"/>
      <p:bldP spid="1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Iterative Deepening A*</a:t>
            </a:r>
            <a:r>
              <a:rPr lang="en-US" dirty="0" smtClean="0"/>
              <a:t> (IDA*)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A* yang </a:t>
            </a:r>
            <a:r>
              <a:rPr lang="en-US" dirty="0" err="1" smtClean="0"/>
              <a:t>iteratif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i="1" dirty="0" smtClean="0"/>
              <a:t>f-limit</a:t>
            </a:r>
            <a:endParaRPr lang="pt-BR" dirty="0" smtClean="0"/>
          </a:p>
          <a:p>
            <a:r>
              <a:rPr lang="pt-BR" b="1" dirty="0" smtClean="0"/>
              <a:t>Complete </a:t>
            </a:r>
            <a:r>
              <a:rPr lang="pt-BR" dirty="0" smtClean="0"/>
              <a:t>dan </a:t>
            </a:r>
            <a:r>
              <a:rPr lang="pt-BR" b="1" dirty="0" smtClean="0"/>
              <a:t>optimal</a:t>
            </a:r>
            <a:endParaRPr lang="pt-BR" dirty="0" smtClean="0"/>
          </a:p>
          <a:p>
            <a:r>
              <a:rPr lang="pt-BR" dirty="0" smtClean="0"/>
              <a:t>Iteratif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i="1" dirty="0" smtClean="0"/>
              <a:t>time complexity</a:t>
            </a:r>
            <a:r>
              <a:rPr lang="pt-BR" dirty="0" smtClean="0"/>
              <a:t>-nya tinggi</a:t>
            </a:r>
          </a:p>
          <a:p>
            <a:r>
              <a:rPr lang="pt-BR" dirty="0" smtClean="0"/>
              <a:t>Keuntungan: </a:t>
            </a:r>
            <a:r>
              <a:rPr lang="pt-BR" i="1" dirty="0" smtClean="0"/>
              <a:t>space complexity </a:t>
            </a:r>
            <a:r>
              <a:rPr lang="pt-BR" dirty="0" smtClean="0"/>
              <a:t>sangat rendah</a:t>
            </a:r>
          </a:p>
          <a:p>
            <a:r>
              <a:rPr lang="pt-BR" dirty="0" smtClean="0"/>
              <a:t>Sesuai untuk </a:t>
            </a:r>
            <a:r>
              <a:rPr lang="pt-BR" i="1" dirty="0" smtClean="0"/>
              <a:t>mobile systems</a:t>
            </a:r>
            <a:endParaRPr lang="id-ID" i="1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5CBBE-CB17-4562-8245-26D115F92B4D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56290"/>
            <a:ext cx="8915400" cy="534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D73DD-5DEC-4082-AC28-689A60CFB5B4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04799" y="1655378"/>
          <a:ext cx="8608885" cy="4445877"/>
        </p:xfrm>
        <a:graphic>
          <a:graphicData uri="http://schemas.openxmlformats.org/presentationml/2006/ole">
            <p:oleObj spid="_x0000_s185346" name="Visio" r:id="rId3" imgW="4386262" imgH="2931795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70A07-2E5B-4D23-A90E-D21EC263D600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026978" y="2254250"/>
            <a:ext cx="5665219" cy="37807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Equal likelihood:</a:t>
            </a:r>
          </a:p>
          <a:p>
            <a:pPr lvl="1"/>
            <a:r>
              <a:rPr lang="en-US" dirty="0" smtClean="0"/>
              <a:t>Expanding node determined by blank position, let’s call it in corner (c) and side (s)</a:t>
            </a:r>
          </a:p>
          <a:p>
            <a:pPr lvl="1"/>
            <a:r>
              <a:rPr lang="en-US" dirty="0" smtClean="0"/>
              <a:t>In c position the branching will be 2 node, while in s position the branching will be 3 node</a:t>
            </a:r>
          </a:p>
          <a:p>
            <a:pPr lvl="1"/>
            <a:r>
              <a:rPr lang="en-US" dirty="0" smtClean="0"/>
              <a:t>The asymptotic branching factor value will range in 2 until 3.</a:t>
            </a:r>
          </a:p>
          <a:p>
            <a:pPr lvl="1"/>
            <a:r>
              <a:rPr lang="en-US" dirty="0" smtClean="0"/>
              <a:t>By evaluate all possible position we get branching factor is: 14/6=2.333</a:t>
            </a:r>
          </a:p>
          <a:p>
            <a:pPr lvl="1"/>
            <a:r>
              <a:rPr lang="en-US" dirty="0" smtClean="0"/>
              <a:t>Unfortunately, this assumes that all possible location of blank are equally likely, which is incorrect</a:t>
            </a:r>
          </a:p>
          <a:p>
            <a:pPr lvl="1"/>
            <a:r>
              <a:rPr lang="en-US" dirty="0" smtClean="0"/>
              <a:t>The number of s position will occur frequently and  </a:t>
            </a:r>
            <a:r>
              <a:rPr lang="id-ID" dirty="0" smtClean="0"/>
              <a:t>will overrepresented in the search tree.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18BECC93-D131-44CF-80D1-F4100266DC3E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54250"/>
            <a:ext cx="2057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8683" y="4729655"/>
          <a:ext cx="2032617" cy="1103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39"/>
                <a:gridCol w="677539"/>
                <a:gridCol w="677539"/>
              </a:tblGrid>
              <a:tr h="55168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55168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908" y="4187224"/>
            <a:ext cx="2416175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Branching </a:t>
            </a:r>
            <a:r>
              <a:rPr lang="en-US" sz="1400" dirty="0" err="1" smtClean="0"/>
              <a:t>posibility</a:t>
            </a:r>
            <a:r>
              <a:rPr lang="en-US" sz="1400" dirty="0" smtClean="0"/>
              <a:t> base on blank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400" y="16764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3"/>
            <a:endCxn id="2" idx="0"/>
          </p:cNvCxnSpPr>
          <p:nvPr/>
        </p:nvCxnSpPr>
        <p:spPr>
          <a:xfrm rot="5400000">
            <a:off x="2095501" y="1952345"/>
            <a:ext cx="1438555" cy="1667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43200" y="24384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id-ID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038600" y="143887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(A) = </a:t>
            </a:r>
            <a:r>
              <a:rPr lang="en-US" sz="1400" i="1" dirty="0" smtClean="0"/>
              <a:t>g</a:t>
            </a:r>
            <a:r>
              <a:rPr lang="en-US" sz="1400" dirty="0" smtClean="0"/>
              <a:t>(A) + </a:t>
            </a:r>
            <a:r>
              <a:rPr lang="en-US" sz="1400" i="1" dirty="0" smtClean="0"/>
              <a:t>h</a:t>
            </a:r>
            <a:r>
              <a:rPr lang="en-US" sz="1400" dirty="0" smtClean="0"/>
              <a:t>(A) = 10 + 80 = 90</a:t>
            </a:r>
          </a:p>
          <a:p>
            <a:r>
              <a:rPr lang="en-US" sz="1400" b="1" dirty="0" smtClean="0"/>
              <a:t>if</a:t>
            </a:r>
            <a:r>
              <a:rPr lang="en-US" sz="1400" dirty="0" smtClean="0"/>
              <a:t> f(A) &gt; f-limit) </a:t>
            </a:r>
            <a:r>
              <a:rPr lang="en-US" sz="1400" b="1" dirty="0" smtClean="0"/>
              <a:t>then return </a:t>
            </a:r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</a:t>
            </a:r>
            <a:r>
              <a:rPr lang="en-US" sz="1400" b="1" dirty="0" smtClean="0"/>
              <a:t> MIN</a:t>
            </a:r>
            <a:r>
              <a:rPr lang="en-US" sz="1400" dirty="0" smtClean="0"/>
              <a:t>(next-f</a:t>
            </a:r>
            <a:r>
              <a:rPr lang="en-US" sz="1400" i="1" dirty="0" smtClean="0"/>
              <a:t>,</a:t>
            </a:r>
            <a:r>
              <a:rPr lang="en-US" sz="1400" dirty="0" smtClean="0"/>
              <a:t>90)  = 90</a:t>
            </a:r>
            <a:endParaRPr lang="id-ID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14300" y="189607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Input:</a:t>
            </a:r>
          </a:p>
          <a:p>
            <a:r>
              <a:rPr lang="en-US" sz="1400" dirty="0" smtClean="0"/>
              <a:t>node = S</a:t>
            </a:r>
          </a:p>
          <a:p>
            <a:r>
              <a:rPr lang="en-US" sz="1400" dirty="0" smtClean="0"/>
              <a:t>f-limit = 80</a:t>
            </a:r>
            <a:endParaRPr lang="en-US" sz="1400" i="1" dirty="0" smtClean="0"/>
          </a:p>
        </p:txBody>
      </p:sp>
      <p:sp>
        <p:nvSpPr>
          <p:cNvPr id="67" name="Rectangle 66"/>
          <p:cNvSpPr/>
          <p:nvPr/>
        </p:nvSpPr>
        <p:spPr>
          <a:xfrm>
            <a:off x="114300" y="1438870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Kondisi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awal</a:t>
            </a:r>
            <a:r>
              <a:rPr lang="en-US" sz="1400" dirty="0" smtClean="0"/>
              <a:t>, next-f = infinity 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114300" y="303014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Return:</a:t>
            </a:r>
          </a:p>
          <a:p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 90</a:t>
            </a:r>
            <a:endParaRPr lang="id-ID" sz="1400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17689-F867-46EF-AAF6-A593652D1AEB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5908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2" idx="2"/>
            <a:endCxn id="2" idx="7"/>
          </p:cNvCxnSpPr>
          <p:nvPr/>
        </p:nvCxnSpPr>
        <p:spPr>
          <a:xfrm rot="10800000" flipV="1">
            <a:off x="2142846" y="2819399"/>
            <a:ext cx="1438555" cy="752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29718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25</a:t>
            </a:r>
            <a:endParaRPr lang="id-ID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228600" y="177617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Input:</a:t>
            </a:r>
          </a:p>
          <a:p>
            <a:r>
              <a:rPr lang="en-US" sz="1400" dirty="0" smtClean="0"/>
              <a:t>node = S</a:t>
            </a:r>
          </a:p>
          <a:p>
            <a:r>
              <a:rPr lang="en-US" sz="1400" dirty="0" smtClean="0"/>
              <a:t>f-limit = 80</a:t>
            </a:r>
            <a:endParaRPr lang="id-ID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228600" y="1318975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next-f = 90</a:t>
            </a:r>
            <a:endParaRPr lang="id-ID" sz="14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600" y="24384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(B) = </a:t>
            </a:r>
            <a:r>
              <a:rPr lang="en-US" sz="1400" i="1" dirty="0" smtClean="0"/>
              <a:t>g</a:t>
            </a:r>
            <a:r>
              <a:rPr lang="en-US" sz="1400" dirty="0" smtClean="0"/>
              <a:t>(B) + </a:t>
            </a:r>
            <a:r>
              <a:rPr lang="en-US" sz="1400" i="1" dirty="0" smtClean="0"/>
              <a:t>h</a:t>
            </a:r>
            <a:r>
              <a:rPr lang="en-US" sz="1400" dirty="0" smtClean="0"/>
              <a:t>(B) = 25 + 60 = 85</a:t>
            </a:r>
          </a:p>
          <a:p>
            <a:r>
              <a:rPr lang="en-US" sz="1400" b="1" dirty="0" smtClean="0"/>
              <a:t>if</a:t>
            </a:r>
            <a:r>
              <a:rPr lang="en-US" sz="1400" dirty="0" smtClean="0"/>
              <a:t> f(B) &gt; f-limit) </a:t>
            </a:r>
            <a:r>
              <a:rPr lang="en-US" sz="1400" b="1" dirty="0" smtClean="0"/>
              <a:t>then return </a:t>
            </a:r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</a:t>
            </a:r>
            <a:r>
              <a:rPr lang="en-US" sz="1400" b="1" dirty="0" smtClean="0"/>
              <a:t> MIN</a:t>
            </a:r>
            <a:r>
              <a:rPr lang="en-US" sz="1400" dirty="0" smtClean="0"/>
              <a:t>(next-f</a:t>
            </a:r>
            <a:r>
              <a:rPr lang="en-US" sz="1400" i="1" dirty="0" smtClean="0"/>
              <a:t>,</a:t>
            </a:r>
            <a:r>
              <a:rPr lang="en-US" sz="1400" dirty="0" smtClean="0"/>
              <a:t>85)  = 85</a:t>
            </a:r>
            <a:endParaRPr lang="id-ID" sz="1400" dirty="0"/>
          </a:p>
        </p:txBody>
      </p:sp>
      <p:sp>
        <p:nvSpPr>
          <p:cNvPr id="70" name="Rectangle 69"/>
          <p:cNvSpPr/>
          <p:nvPr/>
        </p:nvSpPr>
        <p:spPr>
          <a:xfrm>
            <a:off x="228600" y="2910245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Return:</a:t>
            </a:r>
          </a:p>
          <a:p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 85</a:t>
            </a:r>
            <a:endParaRPr lang="id-ID" sz="1400" b="1" dirty="0"/>
          </a:p>
        </p:txBody>
      </p:sp>
      <p:sp>
        <p:nvSpPr>
          <p:cNvPr id="10" name="Oval 9"/>
          <p:cNvSpPr/>
          <p:nvPr/>
        </p:nvSpPr>
        <p:spPr>
          <a:xfrm>
            <a:off x="3581400" y="16764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3"/>
          </p:cNvCxnSpPr>
          <p:nvPr/>
        </p:nvCxnSpPr>
        <p:spPr>
          <a:xfrm rot="5400000">
            <a:off x="2095501" y="1952345"/>
            <a:ext cx="1438555" cy="1667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44821-DDCE-4A60-B7BA-E3FA093FD9A1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600" y="1773198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Input:</a:t>
            </a:r>
          </a:p>
          <a:p>
            <a:r>
              <a:rPr lang="en-US" sz="1400" dirty="0" smtClean="0"/>
              <a:t>node = S</a:t>
            </a:r>
          </a:p>
          <a:p>
            <a:r>
              <a:rPr lang="en-US" sz="1400" dirty="0" smtClean="0"/>
              <a:t>f-limit = 80</a:t>
            </a:r>
            <a:endParaRPr lang="id-ID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228600" y="1315998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next-f = 85</a:t>
            </a:r>
            <a:endParaRPr lang="id-ID" sz="14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600" y="32766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(C) = </a:t>
            </a:r>
            <a:r>
              <a:rPr lang="en-US" sz="1400" i="1" dirty="0" smtClean="0"/>
              <a:t>g</a:t>
            </a:r>
            <a:r>
              <a:rPr lang="en-US" sz="1400" dirty="0" smtClean="0"/>
              <a:t>(C) + </a:t>
            </a:r>
            <a:r>
              <a:rPr lang="en-US" sz="1400" i="1" dirty="0" smtClean="0"/>
              <a:t>h</a:t>
            </a:r>
            <a:r>
              <a:rPr lang="en-US" sz="1400" dirty="0" smtClean="0"/>
              <a:t>(C) = 30 + 70 = 100</a:t>
            </a:r>
          </a:p>
          <a:p>
            <a:r>
              <a:rPr lang="en-US" sz="1400" b="1" dirty="0" smtClean="0"/>
              <a:t>if</a:t>
            </a:r>
            <a:r>
              <a:rPr lang="en-US" sz="1400" dirty="0" smtClean="0"/>
              <a:t> f(C) &gt; f-limit) </a:t>
            </a:r>
            <a:r>
              <a:rPr lang="en-US" sz="1400" b="1" dirty="0" smtClean="0"/>
              <a:t>then return </a:t>
            </a:r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</a:t>
            </a:r>
            <a:r>
              <a:rPr lang="en-US" sz="1400" b="1" dirty="0" smtClean="0"/>
              <a:t> MIN</a:t>
            </a:r>
            <a:r>
              <a:rPr lang="en-US" sz="1400" dirty="0" smtClean="0"/>
              <a:t>(next-f</a:t>
            </a:r>
            <a:r>
              <a:rPr lang="en-US" sz="1400" i="1" dirty="0" smtClean="0"/>
              <a:t>,</a:t>
            </a:r>
            <a:r>
              <a:rPr lang="en-US" sz="1400" dirty="0" smtClean="0"/>
              <a:t>100)  = 85</a:t>
            </a:r>
            <a:endParaRPr lang="id-ID" sz="1400" dirty="0"/>
          </a:p>
        </p:txBody>
      </p:sp>
      <p:sp>
        <p:nvSpPr>
          <p:cNvPr id="9" name="Oval 8"/>
          <p:cNvSpPr/>
          <p:nvPr/>
        </p:nvSpPr>
        <p:spPr>
          <a:xfrm>
            <a:off x="35814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>
          <a:xfrm rot="10800000">
            <a:off x="2209800" y="37338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35814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30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228600" y="2907268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Return:</a:t>
            </a:r>
          </a:p>
          <a:p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 85</a:t>
            </a:r>
            <a:endParaRPr lang="id-ID" sz="1400" b="1" dirty="0"/>
          </a:p>
        </p:txBody>
      </p:sp>
      <p:sp>
        <p:nvSpPr>
          <p:cNvPr id="12" name="Oval 11"/>
          <p:cNvSpPr/>
          <p:nvPr/>
        </p:nvSpPr>
        <p:spPr>
          <a:xfrm>
            <a:off x="3581400" y="25908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 rot="10800000" flipV="1">
            <a:off x="2142846" y="2819399"/>
            <a:ext cx="1438555" cy="7527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1400" y="16764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 rot="5400000">
            <a:off x="2095501" y="1952345"/>
            <a:ext cx="1438555" cy="1667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EB729-A5E6-4020-B429-190815E6431F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600" y="186106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Input:</a:t>
            </a:r>
          </a:p>
          <a:p>
            <a:r>
              <a:rPr lang="en-US" sz="1400" dirty="0" smtClean="0"/>
              <a:t>node = S</a:t>
            </a:r>
          </a:p>
          <a:p>
            <a:r>
              <a:rPr lang="en-US" sz="1400" dirty="0" smtClean="0"/>
              <a:t>f-limit = 80</a:t>
            </a:r>
            <a:endParaRPr lang="id-ID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228600" y="1403866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next-f = 85</a:t>
            </a:r>
            <a:endParaRPr lang="id-ID" sz="14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600" y="42672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(D) = </a:t>
            </a:r>
            <a:r>
              <a:rPr lang="en-US" sz="1400" i="1" dirty="0" smtClean="0"/>
              <a:t>g</a:t>
            </a:r>
            <a:r>
              <a:rPr lang="en-US" sz="1400" dirty="0" smtClean="0"/>
              <a:t>(D) + </a:t>
            </a:r>
            <a:r>
              <a:rPr lang="en-US" sz="1400" i="1" dirty="0" smtClean="0"/>
              <a:t>h</a:t>
            </a:r>
            <a:r>
              <a:rPr lang="en-US" sz="1400" dirty="0" smtClean="0"/>
              <a:t>(D) = 35 + 85 = 120</a:t>
            </a:r>
          </a:p>
          <a:p>
            <a:r>
              <a:rPr lang="en-US" sz="1400" b="1" dirty="0" smtClean="0"/>
              <a:t>if</a:t>
            </a:r>
            <a:r>
              <a:rPr lang="en-US" sz="1400" dirty="0" smtClean="0"/>
              <a:t> f(D) &gt; f-limit) </a:t>
            </a:r>
            <a:r>
              <a:rPr lang="en-US" sz="1400" b="1" dirty="0" smtClean="0"/>
              <a:t>then return </a:t>
            </a:r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</a:t>
            </a:r>
            <a:r>
              <a:rPr lang="en-US" sz="1400" b="1" dirty="0" smtClean="0"/>
              <a:t> MIN</a:t>
            </a:r>
            <a:r>
              <a:rPr lang="en-US" sz="1400" dirty="0" smtClean="0"/>
              <a:t>(next-f</a:t>
            </a:r>
            <a:r>
              <a:rPr lang="en-US" sz="1400" i="1" dirty="0" smtClean="0"/>
              <a:t>,</a:t>
            </a:r>
            <a:r>
              <a:rPr lang="en-US" sz="1400" dirty="0" smtClean="0"/>
              <a:t>120)  = 85</a:t>
            </a:r>
            <a:endParaRPr lang="id-ID" sz="1400" dirty="0"/>
          </a:p>
        </p:txBody>
      </p:sp>
      <p:sp>
        <p:nvSpPr>
          <p:cNvPr id="12" name="Oval 11"/>
          <p:cNvSpPr/>
          <p:nvPr/>
        </p:nvSpPr>
        <p:spPr>
          <a:xfrm>
            <a:off x="3581400" y="4419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2600045" y="3438245"/>
            <a:ext cx="591110" cy="150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3200" y="40386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35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2995136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Return:</a:t>
            </a:r>
          </a:p>
          <a:p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 85</a:t>
            </a:r>
            <a:endParaRPr lang="id-ID" sz="1400" b="1" dirty="0"/>
          </a:p>
        </p:txBody>
      </p:sp>
      <p:sp>
        <p:nvSpPr>
          <p:cNvPr id="10" name="Oval 9"/>
          <p:cNvSpPr/>
          <p:nvPr/>
        </p:nvSpPr>
        <p:spPr>
          <a:xfrm>
            <a:off x="3581400" y="35052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10" idx="2"/>
          </p:cNvCxnSpPr>
          <p:nvPr/>
        </p:nvCxnSpPr>
        <p:spPr>
          <a:xfrm rot="10800000">
            <a:off x="2209800" y="3733800"/>
            <a:ext cx="1371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81400" y="25908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rot="10800000" flipV="1">
            <a:off x="2142846" y="2819399"/>
            <a:ext cx="1438555" cy="7527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581400" y="16764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 rot="5400000">
            <a:off x="2095501" y="1952345"/>
            <a:ext cx="1438555" cy="1667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BCE9A-5F98-424D-B132-BAB11E4B02F0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3505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600" y="1862655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Input:</a:t>
            </a:r>
          </a:p>
          <a:p>
            <a:r>
              <a:rPr lang="en-US" sz="1400" dirty="0" smtClean="0"/>
              <a:t>node = S</a:t>
            </a:r>
          </a:p>
          <a:p>
            <a:r>
              <a:rPr lang="en-US" sz="1400" dirty="0" smtClean="0"/>
              <a:t>f-limit = 80</a:t>
            </a:r>
            <a:endParaRPr lang="id-ID" sz="1400" b="1" dirty="0"/>
          </a:p>
        </p:txBody>
      </p:sp>
      <p:sp>
        <p:nvSpPr>
          <p:cNvPr id="67" name="Rectangle 66"/>
          <p:cNvSpPr/>
          <p:nvPr/>
        </p:nvSpPr>
        <p:spPr>
          <a:xfrm>
            <a:off x="228600" y="1405455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next-f = 85</a:t>
            </a:r>
            <a:endParaRPr lang="id-ID" sz="1400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38600" y="51054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</a:t>
            </a:r>
            <a:r>
              <a:rPr lang="en-US" sz="1400" dirty="0" smtClean="0"/>
              <a:t>(E) = </a:t>
            </a:r>
            <a:r>
              <a:rPr lang="en-US" sz="1400" i="1" dirty="0" smtClean="0"/>
              <a:t>g</a:t>
            </a:r>
            <a:r>
              <a:rPr lang="en-US" sz="1400" dirty="0" smtClean="0"/>
              <a:t>(E) + </a:t>
            </a:r>
            <a:r>
              <a:rPr lang="en-US" sz="1400" i="1" dirty="0" smtClean="0"/>
              <a:t>h</a:t>
            </a:r>
            <a:r>
              <a:rPr lang="en-US" sz="1400" dirty="0" smtClean="0"/>
              <a:t>(E) = 10 + 74 = 84</a:t>
            </a:r>
          </a:p>
          <a:p>
            <a:r>
              <a:rPr lang="en-US" sz="1400" b="1" dirty="0" smtClean="0"/>
              <a:t>if</a:t>
            </a:r>
            <a:r>
              <a:rPr lang="en-US" sz="1400" dirty="0" smtClean="0"/>
              <a:t> f(D) &gt; f-limit) </a:t>
            </a:r>
            <a:r>
              <a:rPr lang="en-US" sz="1400" b="1" dirty="0" smtClean="0"/>
              <a:t>then return </a:t>
            </a:r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</a:t>
            </a:r>
            <a:r>
              <a:rPr lang="en-US" sz="1400" b="1" dirty="0" smtClean="0"/>
              <a:t> MIN</a:t>
            </a:r>
            <a:r>
              <a:rPr lang="en-US" sz="1400" dirty="0" smtClean="0"/>
              <a:t>(next-f</a:t>
            </a:r>
            <a:r>
              <a:rPr lang="en-US" sz="1400" i="1" dirty="0" smtClean="0"/>
              <a:t>,</a:t>
            </a:r>
            <a:r>
              <a:rPr lang="en-US" sz="1400" dirty="0" smtClean="0"/>
              <a:t>84)  = 84</a:t>
            </a:r>
            <a:endParaRPr lang="id-ID" sz="1400" dirty="0"/>
          </a:p>
        </p:txBody>
      </p:sp>
      <p:sp>
        <p:nvSpPr>
          <p:cNvPr id="9" name="Oval 8"/>
          <p:cNvSpPr/>
          <p:nvPr/>
        </p:nvSpPr>
        <p:spPr>
          <a:xfrm>
            <a:off x="3581400" y="52578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9" idx="1"/>
          </p:cNvCxnSpPr>
          <p:nvPr/>
        </p:nvCxnSpPr>
        <p:spPr>
          <a:xfrm rot="16200000" flipV="1">
            <a:off x="2133601" y="3810000"/>
            <a:ext cx="1362355" cy="1667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3200" y="45720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id-ID" sz="1400" dirty="0"/>
          </a:p>
        </p:txBody>
      </p:sp>
      <p:sp>
        <p:nvSpPr>
          <p:cNvPr id="15" name="Rectangle 14"/>
          <p:cNvSpPr/>
          <p:nvPr/>
        </p:nvSpPr>
        <p:spPr>
          <a:xfrm>
            <a:off x="228600" y="2996725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Return:</a:t>
            </a:r>
          </a:p>
          <a:p>
            <a:r>
              <a:rPr lang="en-US" sz="1400" dirty="0" smtClean="0"/>
              <a:t>null</a:t>
            </a:r>
          </a:p>
          <a:p>
            <a:r>
              <a:rPr lang="en-US" sz="1400" dirty="0" smtClean="0"/>
              <a:t>next-f = 84</a:t>
            </a:r>
            <a:endParaRPr lang="id-ID" sz="1400" b="1" dirty="0"/>
          </a:p>
        </p:txBody>
      </p:sp>
      <p:sp>
        <p:nvSpPr>
          <p:cNvPr id="12" name="Oval 11"/>
          <p:cNvSpPr/>
          <p:nvPr/>
        </p:nvSpPr>
        <p:spPr>
          <a:xfrm>
            <a:off x="3581400" y="44196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V="1">
            <a:off x="2600045" y="3438245"/>
            <a:ext cx="591110" cy="15055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81400" y="35052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 rot="10800000">
            <a:off x="2209800" y="3733800"/>
            <a:ext cx="13716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81400" y="25908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2"/>
          </p:cNvCxnSpPr>
          <p:nvPr/>
        </p:nvCxnSpPr>
        <p:spPr>
          <a:xfrm rot="10800000" flipV="1">
            <a:off x="2142846" y="2819399"/>
            <a:ext cx="1438555" cy="7527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81400" y="1676400"/>
            <a:ext cx="457200" cy="457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</a:t>
            </a:r>
            <a:endParaRPr lang="id-ID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9" idx="3"/>
          </p:cNvCxnSpPr>
          <p:nvPr/>
        </p:nvCxnSpPr>
        <p:spPr>
          <a:xfrm rot="5400000">
            <a:off x="2095501" y="1952345"/>
            <a:ext cx="1438555" cy="16671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F4427-E261-42E8-AA81-EDA92A8DC65F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721A5-36D8-4C2F-A2B5-96132FA7B92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152400" y="1295400"/>
          <a:ext cx="7391400" cy="3663186"/>
        </p:xfrm>
        <a:graphic>
          <a:graphicData uri="http://schemas.openxmlformats.org/presentationml/2006/ole">
            <p:oleObj spid="_x0000_s186370" name="Visio" r:id="rId3" imgW="2918698" imgH="1589722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44AF9-AFEE-43CB-BBBD-60636A14E5F1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304800" y="1524000"/>
          <a:ext cx="8350601" cy="4419600"/>
        </p:xfrm>
        <a:graphic>
          <a:graphicData uri="http://schemas.openxmlformats.org/presentationml/2006/ole">
            <p:oleObj spid="_x0000_s187394" name="Visio" r:id="rId3" imgW="3455670" imgH="1877854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F6DB9-2EF6-4FFC-9B3D-F59AFC5FF66C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228600" y="1387366"/>
          <a:ext cx="8736346" cy="4937234"/>
        </p:xfrm>
        <a:graphic>
          <a:graphicData uri="http://schemas.openxmlformats.org/presentationml/2006/ole">
            <p:oleObj spid="_x0000_s188418" name="Visio" r:id="rId3" imgW="3455670" imgH="2298621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B9EE3-16B2-42BC-9CBE-C496B9FB406F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268015" y="1434662"/>
          <a:ext cx="8639502" cy="5095879"/>
        </p:xfrm>
        <a:graphic>
          <a:graphicData uri="http://schemas.openxmlformats.org/presentationml/2006/ole">
            <p:oleObj spid="_x0000_s189442" name="Visio" r:id="rId3" imgW="3758089" imgH="3082528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BCE2F-9802-43B3-99BE-BD507F7804E7}" type="datetime1">
              <a:rPr lang="en-US" smtClean="0"/>
              <a:pPr>
                <a:defRPr/>
              </a:pPr>
              <a:t>1/28/2015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Simplified Memory-Bounded A*</a:t>
            </a:r>
            <a:r>
              <a:rPr lang="en-US" dirty="0" smtClean="0"/>
              <a:t> (SMA*)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IDA*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i="1" dirty="0" smtClean="0"/>
              <a:t>f-limit</a:t>
            </a:r>
          </a:p>
          <a:p>
            <a:r>
              <a:rPr lang="en-US" dirty="0" smtClean="0"/>
              <a:t>SMA*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i="1" dirty="0" smtClean="0"/>
              <a:t>f-Cost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iterasi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100 </a:t>
            </a:r>
            <a:r>
              <a:rPr lang="en-US" dirty="0" err="1" smtClean="0"/>
              <a:t>simpul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level 99.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9909" y="2254250"/>
            <a:ext cx="4387044" cy="41973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exact value of the branching factor will depend</a:t>
            </a:r>
            <a:r>
              <a:rPr lang="id-ID" dirty="0" smtClean="0"/>
              <a:t> </a:t>
            </a:r>
            <a:r>
              <a:rPr lang="en-US" dirty="0" smtClean="0"/>
              <a:t>on </a:t>
            </a:r>
            <a:r>
              <a:rPr lang="en-US" dirty="0" err="1" smtClean="0"/>
              <a:t>fs</a:t>
            </a:r>
            <a:r>
              <a:rPr lang="en-US" dirty="0" smtClean="0"/>
              <a:t>, the fraction of total nodes at a given level of</a:t>
            </a:r>
            <a:r>
              <a:rPr lang="id-ID" dirty="0" smtClean="0"/>
              <a:t> </a:t>
            </a:r>
            <a:r>
              <a:rPr lang="en-US" dirty="0" smtClean="0"/>
              <a:t>the tree that are s nodes, with </a:t>
            </a:r>
            <a:r>
              <a:rPr lang="en-US" dirty="0" err="1" smtClean="0"/>
              <a:t>fc</a:t>
            </a:r>
            <a:r>
              <a:rPr lang="en-US" dirty="0" smtClean="0"/>
              <a:t> = 1 - </a:t>
            </a:r>
            <a:r>
              <a:rPr lang="en-US" dirty="0" err="1" smtClean="0"/>
              <a:t>fs</a:t>
            </a:r>
            <a:r>
              <a:rPr lang="en-US" dirty="0" smtClean="0"/>
              <a:t> being the</a:t>
            </a:r>
            <a:r>
              <a:rPr lang="id-ID" dirty="0" smtClean="0"/>
              <a:t> </a:t>
            </a:r>
            <a:r>
              <a:rPr lang="en-US" dirty="0" smtClean="0"/>
              <a:t>fraction of c nodes. </a:t>
            </a:r>
            <a:endParaRPr lang="id-ID" dirty="0" smtClean="0"/>
          </a:p>
          <a:p>
            <a:r>
              <a:rPr lang="en-US" dirty="0" smtClean="0"/>
              <a:t>A c node</a:t>
            </a:r>
            <a:r>
              <a:rPr lang="id-ID" dirty="0" smtClean="0"/>
              <a:t> </a:t>
            </a:r>
            <a:r>
              <a:rPr lang="en-US" dirty="0" smtClean="0"/>
              <a:t>at one level generates an s node and another c node</a:t>
            </a:r>
            <a:r>
              <a:rPr lang="id-ID" dirty="0" smtClean="0"/>
              <a:t> </a:t>
            </a:r>
            <a:r>
              <a:rPr lang="en-US" dirty="0" smtClean="0"/>
              <a:t>at the next level. Similarly, an s node at one level</a:t>
            </a:r>
            <a:r>
              <a:rPr lang="id-ID" dirty="0" smtClean="0"/>
              <a:t> </a:t>
            </a:r>
            <a:r>
              <a:rPr lang="en-US" dirty="0" smtClean="0"/>
              <a:t>generates another s node and two c nodes at the next</a:t>
            </a:r>
            <a:r>
              <a:rPr lang="id-ID" dirty="0" smtClean="0"/>
              <a:t> </a:t>
            </a:r>
            <a:r>
              <a:rPr lang="en-US" dirty="0" smtClean="0"/>
              <a:t>level. </a:t>
            </a:r>
            <a:endParaRPr lang="id-ID" dirty="0" smtClean="0"/>
          </a:p>
          <a:p>
            <a:r>
              <a:rPr lang="en-US" dirty="0" smtClean="0"/>
              <a:t>Thus, the number of c nodes at a given level is</a:t>
            </a:r>
            <a:r>
              <a:rPr lang="id-ID" dirty="0" smtClean="0"/>
              <a:t> </a:t>
            </a:r>
            <a:r>
              <a:rPr lang="en-US" dirty="0" smtClean="0"/>
              <a:t>two times the number of s nodes plus the number of c</a:t>
            </a:r>
            <a:r>
              <a:rPr lang="id-ID" dirty="0" smtClean="0"/>
              <a:t> </a:t>
            </a:r>
            <a:r>
              <a:rPr lang="en-US" dirty="0" smtClean="0"/>
              <a:t>nodes at the previous level, and the number of s nodes</a:t>
            </a:r>
            <a:r>
              <a:rPr lang="id-ID" dirty="0" smtClean="0"/>
              <a:t> </a:t>
            </a:r>
            <a:r>
              <a:rPr lang="en-US" dirty="0" smtClean="0"/>
              <a:t>is the number of c nodes plus the number of s nodes</a:t>
            </a:r>
            <a:r>
              <a:rPr lang="id-ID" dirty="0" smtClean="0"/>
              <a:t> </a:t>
            </a:r>
            <a:r>
              <a:rPr lang="en-US" dirty="0" smtClean="0"/>
              <a:t>at the previous level. </a:t>
            </a:r>
            <a:endParaRPr lang="id-ID" dirty="0" smtClean="0"/>
          </a:p>
          <a:p>
            <a:r>
              <a:rPr lang="en-US" dirty="0" smtClean="0"/>
              <a:t>Thus, if there are </a:t>
            </a:r>
            <a:r>
              <a:rPr lang="en-US" dirty="0" err="1" smtClean="0"/>
              <a:t>nfs</a:t>
            </a:r>
            <a:r>
              <a:rPr lang="en-US" dirty="0" smtClean="0"/>
              <a:t> s nodes</a:t>
            </a:r>
            <a:r>
              <a:rPr lang="id-ID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nfc</a:t>
            </a:r>
            <a:r>
              <a:rPr lang="en-US" dirty="0" smtClean="0"/>
              <a:t> c nodes at one level, then at the next level we</a:t>
            </a:r>
            <a:r>
              <a:rPr lang="id-ID" dirty="0" smtClean="0"/>
              <a:t> </a:t>
            </a:r>
            <a:r>
              <a:rPr lang="en-US" dirty="0" smtClean="0"/>
              <a:t>will have 2nfs + </a:t>
            </a:r>
            <a:r>
              <a:rPr lang="en-US" dirty="0" err="1" smtClean="0"/>
              <a:t>nfc</a:t>
            </a:r>
            <a:r>
              <a:rPr lang="en-US" dirty="0" smtClean="0"/>
              <a:t> c nodes and </a:t>
            </a:r>
            <a:r>
              <a:rPr lang="en-US" dirty="0" err="1" smtClean="0"/>
              <a:t>nfs</a:t>
            </a:r>
            <a:r>
              <a:rPr lang="en-US" dirty="0" smtClean="0"/>
              <a:t> + </a:t>
            </a:r>
            <a:r>
              <a:rPr lang="en-US" dirty="0" err="1" smtClean="0"/>
              <a:t>nfc</a:t>
            </a:r>
            <a:r>
              <a:rPr lang="en-US" dirty="0" smtClean="0"/>
              <a:t> s nodes</a:t>
            </a:r>
            <a:r>
              <a:rPr lang="id-ID" dirty="0" smtClean="0"/>
              <a:t> </a:t>
            </a:r>
            <a:r>
              <a:rPr lang="en-US" dirty="0" smtClean="0"/>
              <a:t>at the next level.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646EA1E-EE74-44BD-B648-86DB5FA5109F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 Branching Factor [1]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8757" y="2372594"/>
            <a:ext cx="740979" cy="678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c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7388853" y="1977656"/>
            <a:ext cx="740979" cy="678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c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388853" y="2987666"/>
            <a:ext cx="740979" cy="678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5338757" y="4224922"/>
            <a:ext cx="740979" cy="678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7388853" y="3815243"/>
            <a:ext cx="740979" cy="678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2c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7388853" y="4808462"/>
            <a:ext cx="740979" cy="678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8" idx="6"/>
            <a:endCxn id="10" idx="2"/>
          </p:cNvCxnSpPr>
          <p:nvPr/>
        </p:nvCxnSpPr>
        <p:spPr>
          <a:xfrm flipV="1">
            <a:off x="6079736" y="2316724"/>
            <a:ext cx="1309117" cy="394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6"/>
            <a:endCxn id="14" idx="2"/>
          </p:cNvCxnSpPr>
          <p:nvPr/>
        </p:nvCxnSpPr>
        <p:spPr>
          <a:xfrm>
            <a:off x="6079736" y="4563990"/>
            <a:ext cx="1309117" cy="583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6"/>
            <a:endCxn id="13" idx="2"/>
          </p:cNvCxnSpPr>
          <p:nvPr/>
        </p:nvCxnSpPr>
        <p:spPr>
          <a:xfrm flipV="1">
            <a:off x="6079736" y="4154311"/>
            <a:ext cx="1309117" cy="409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  <a:endCxn id="11" idx="1"/>
          </p:cNvCxnSpPr>
          <p:nvPr/>
        </p:nvCxnSpPr>
        <p:spPr>
          <a:xfrm>
            <a:off x="6079736" y="2711662"/>
            <a:ext cx="1417631" cy="375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8757" y="1941598"/>
            <a:ext cx="955943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nfc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5338757" y="3875049"/>
            <a:ext cx="955943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nfs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8129832" y="2069584"/>
            <a:ext cx="955943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nfc</a:t>
            </a:r>
            <a:endParaRPr lang="en-US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8282232" y="3086977"/>
            <a:ext cx="955943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nfc</a:t>
            </a:r>
            <a:endParaRPr lang="en-US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8213591" y="3969645"/>
            <a:ext cx="955943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nfs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8282232" y="4962864"/>
            <a:ext cx="955943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dirty="0" smtClean="0"/>
              <a:t>nfs</a:t>
            </a:r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338757" y="5738648"/>
            <a:ext cx="2874834" cy="738664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Jumlah c node= 2nfs+ nfc</a:t>
            </a:r>
          </a:p>
          <a:p>
            <a:r>
              <a:rPr lang="id-ID" sz="1400" dirty="0" smtClean="0"/>
              <a:t>Jumlah s node= nfs+ nfc</a:t>
            </a:r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5" name="Object 1"/>
          <p:cNvGraphicFramePr>
            <a:graphicFrameLocks noChangeAspect="1"/>
          </p:cNvGraphicFramePr>
          <p:nvPr/>
        </p:nvGraphicFramePr>
        <p:xfrm>
          <a:off x="1143000" y="0"/>
          <a:ext cx="5943600" cy="6765348"/>
        </p:xfrm>
        <a:graphic>
          <a:graphicData uri="http://schemas.openxmlformats.org/presentationml/2006/ole">
            <p:oleObj spid="_x0000_s193538" name="Visio" r:id="rId3" imgW="5021580" imgH="5719524" progId="Visio.Drawing.11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916835" y="76200"/>
            <a:ext cx="3227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Memory = 3 node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f = g + h</a:t>
            </a:r>
            <a:endParaRPr lang="id-ID" sz="24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1981200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solusi</a:t>
            </a:r>
            <a:endParaRPr lang="id-ID" sz="2400" b="1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867400" y="1905004"/>
            <a:ext cx="914400" cy="30702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>
          <a:xfrm flipH="1">
            <a:off x="6172200" y="2212033"/>
            <a:ext cx="609600" cy="5311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3429000" y="1905004"/>
            <a:ext cx="3352800" cy="30702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1"/>
          </p:cNvCxnSpPr>
          <p:nvPr/>
        </p:nvCxnSpPr>
        <p:spPr>
          <a:xfrm flipH="1">
            <a:off x="2362200" y="2212033"/>
            <a:ext cx="4419600" cy="4549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13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04799" y="1513490"/>
          <a:ext cx="8608885" cy="4963510"/>
        </p:xfrm>
        <a:graphic>
          <a:graphicData uri="http://schemas.openxmlformats.org/presentationml/2006/ole">
            <p:oleObj spid="_x0000_s194562" name="Visio" r:id="rId3" imgW="4386262" imgH="293179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SMA*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m</a:t>
            </a:r>
            <a:r>
              <a:rPr lang="id-ID" dirty="0" smtClean="0"/>
              <a:t>isalkan memori komputer hanya mampu menyimpan 6 simpul. </a:t>
            </a:r>
            <a:endParaRPr lang="en-US" dirty="0" smtClean="0"/>
          </a:p>
          <a:p>
            <a:r>
              <a:rPr lang="id-ID" dirty="0" smtClean="0"/>
              <a:t>Oleh karena itu, level maksimum yang dapat dijangkau oleh SMA* adalah level 5.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533400" y="990601"/>
          <a:ext cx="2590800" cy="505522"/>
        </p:xfrm>
        <a:graphic>
          <a:graphicData uri="http://schemas.openxmlformats.org/presentationml/2006/ole">
            <p:oleObj spid="_x0000_s195586" name="Visio" r:id="rId3" imgW="1044654" imgH="210026" progId="Visio.Drawing.11">
              <p:embed/>
            </p:oleObj>
          </a:graphicData>
        </a:graphic>
      </p:graphicFrame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543657" y="2133600"/>
          <a:ext cx="8295543" cy="3886200"/>
        </p:xfrm>
        <a:graphic>
          <a:graphicData uri="http://schemas.openxmlformats.org/presentationml/2006/ole">
            <p:oleObj spid="_x0000_s195587" name="Visio" r:id="rId4" imgW="3250168" imgH="155186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304799" y="1447800"/>
          <a:ext cx="8637939" cy="4191000"/>
        </p:xfrm>
        <a:graphic>
          <a:graphicData uri="http://schemas.openxmlformats.org/presentationml/2006/ole">
            <p:oleObj spid="_x0000_s196610" name="Visio" r:id="rId3" imgW="4084558" imgH="200763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228600" y="1371600"/>
          <a:ext cx="8728364" cy="4572000"/>
        </p:xfrm>
        <a:graphic>
          <a:graphicData uri="http://schemas.openxmlformats.org/presentationml/2006/ole">
            <p:oleObj spid="_x0000_s197634" name="Visio" r:id="rId3" imgW="3818096" imgH="200763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29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676400"/>
            <a:ext cx="87232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228599" y="2209800"/>
          <a:ext cx="8771467" cy="2819400"/>
        </p:xfrm>
        <a:graphic>
          <a:graphicData uri="http://schemas.openxmlformats.org/presentationml/2006/ole">
            <p:oleObj spid="_x0000_s198658" name="Visio" r:id="rId3" imgW="4522232" imgH="145256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39265" name="Object 1"/>
          <p:cNvGraphicFramePr>
            <a:graphicFrameLocks noChangeAspect="1"/>
          </p:cNvGraphicFramePr>
          <p:nvPr/>
        </p:nvGraphicFramePr>
        <p:xfrm>
          <a:off x="152399" y="2133600"/>
          <a:ext cx="8815473" cy="2667000"/>
        </p:xfrm>
        <a:graphic>
          <a:graphicData uri="http://schemas.openxmlformats.org/presentationml/2006/ole">
            <p:oleObj spid="_x0000_s199682" name="Visio" r:id="rId3" imgW="4583430" imgH="134850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Next we assume that the fraction </a:t>
            </a:r>
            <a:r>
              <a:rPr lang="en-US" dirty="0" err="1" smtClean="0"/>
              <a:t>fs</a:t>
            </a:r>
            <a:r>
              <a:rPr lang="id-ID" dirty="0" smtClean="0"/>
              <a:t> </a:t>
            </a:r>
            <a:r>
              <a:rPr lang="en-US" dirty="0" smtClean="0"/>
              <a:t>converges to an equilibrium value, and hence must be</a:t>
            </a:r>
            <a:r>
              <a:rPr lang="id-ID" dirty="0" smtClean="0"/>
              <a:t> </a:t>
            </a:r>
            <a:r>
              <a:rPr lang="en-US" dirty="0" smtClean="0"/>
              <a:t>the same at the next level, or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CB3803DC-AED8-4F43-A589-06FC15169A0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 Branching Factor [2]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5707" y="3626940"/>
            <a:ext cx="5132113" cy="21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/>
          <p:nvPr/>
        </p:nvSpPr>
        <p:spPr>
          <a:xfrm>
            <a:off x="5612524" y="2932386"/>
            <a:ext cx="2522483" cy="694554"/>
          </a:xfrm>
          <a:prstGeom prst="wedgeRectCallout">
            <a:avLst>
              <a:gd name="adj1" fmla="val -82083"/>
              <a:gd name="adj2" fmla="val 8519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Jumlah node state ke-n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211458" y="4126617"/>
            <a:ext cx="2522483" cy="694554"/>
          </a:xfrm>
          <a:prstGeom prst="wedgeRectCallout">
            <a:avLst>
              <a:gd name="adj1" fmla="val -75208"/>
              <a:gd name="adj2" fmla="val -328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Jumlah node state ke-n+1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6433" name="Object 1"/>
          <p:cNvGraphicFramePr>
            <a:graphicFrameLocks noChangeAspect="1"/>
          </p:cNvGraphicFramePr>
          <p:nvPr/>
        </p:nvGraphicFramePr>
        <p:xfrm>
          <a:off x="228600" y="2362200"/>
          <a:ext cx="8635327" cy="2362200"/>
        </p:xfrm>
        <a:graphic>
          <a:graphicData uri="http://schemas.openxmlformats.org/presentationml/2006/ole">
            <p:oleObj spid="_x0000_s200706" name="Visio" r:id="rId3" imgW="4448413" imgH="1209675" progId="Visio.Drawing.11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191444" y="5177135"/>
            <a:ext cx="2495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Total </a:t>
            </a:r>
            <a:r>
              <a:rPr lang="en-US" sz="2400" b="1" dirty="0" err="1" smtClean="0">
                <a:solidFill>
                  <a:srgbClr val="FF0000"/>
                </a:solidFill>
              </a:rPr>
              <a:t>Biaya</a:t>
            </a:r>
            <a:r>
              <a:rPr lang="en-US" sz="2400" b="1" dirty="0" smtClean="0">
                <a:solidFill>
                  <a:srgbClr val="FF0000"/>
                </a:solidFill>
              </a:rPr>
              <a:t> = 95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544" y="5710535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Biaya</a:t>
            </a:r>
            <a:r>
              <a:rPr lang="en-US" sz="2400" b="1" dirty="0" smtClean="0">
                <a:solidFill>
                  <a:srgbClr val="FF0000"/>
                </a:solidFill>
              </a:rPr>
              <a:t> optimal = 95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Bi-directional A*</a:t>
            </a:r>
            <a:r>
              <a:rPr lang="en-US" dirty="0" smtClean="0"/>
              <a:t> (BDA*)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A*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: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dihentikan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err="1" smtClean="0"/>
              <a:t>BestNode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CLOSED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i="1" dirty="0" smtClean="0"/>
              <a:t>parent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BestNode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dihentikan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err="1" smtClean="0"/>
              <a:t>BestNode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CLOSED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.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mengganti</a:t>
            </a:r>
            <a:r>
              <a:rPr lang="en-US" dirty="0" smtClean="0"/>
              <a:t> </a:t>
            </a:r>
            <a:r>
              <a:rPr lang="en-US" i="1" dirty="0" smtClean="0"/>
              <a:t>parent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BestNode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" descr="2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920" y="650402"/>
            <a:ext cx="5582080" cy="544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61354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id-ID" dirty="0" smtClean="0"/>
              <a:t>rea pencarian yang dilakukan oleh BDA* (b)</a:t>
            </a:r>
            <a:r>
              <a:rPr lang="en-US" dirty="0" smtClean="0"/>
              <a:t> </a:t>
            </a:r>
            <a:r>
              <a:rPr lang="id-ID" dirty="0" smtClean="0"/>
              <a:t>lebih </a:t>
            </a:r>
            <a:r>
              <a:rPr lang="en-US" dirty="0" err="1" smtClean="0"/>
              <a:t>sempit</a:t>
            </a:r>
            <a:r>
              <a:rPr lang="id-ID" dirty="0" smtClean="0"/>
              <a:t> dibandingkan dengan</a:t>
            </a:r>
            <a:r>
              <a:rPr lang="en-US" dirty="0" smtClean="0"/>
              <a:t> a</a:t>
            </a:r>
            <a:r>
              <a:rPr lang="id-ID" dirty="0" smtClean="0"/>
              <a:t>rea pencarian A* (a).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2712720" y="1005840"/>
            <a:ext cx="36576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2743200" y="4114800"/>
            <a:ext cx="36576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01730" name="Visio" r:id="rId3" imgW="5614416" imgH="447842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2577" name="Object 1"/>
          <p:cNvGraphicFramePr>
            <a:graphicFrameLocks noChangeAspect="1"/>
          </p:cNvGraphicFramePr>
          <p:nvPr/>
        </p:nvGraphicFramePr>
        <p:xfrm>
          <a:off x="76200" y="1460776"/>
          <a:ext cx="8991600" cy="3111224"/>
        </p:xfrm>
        <a:graphic>
          <a:graphicData uri="http://schemas.openxmlformats.org/presentationml/2006/ole">
            <p:oleObj spid="_x0000_s202754" name="Visio" r:id="rId3" imgW="4708446" imgH="160139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1553" name="Object 1"/>
          <p:cNvGraphicFramePr>
            <a:graphicFrameLocks noChangeAspect="1"/>
          </p:cNvGraphicFramePr>
          <p:nvPr/>
        </p:nvGraphicFramePr>
        <p:xfrm>
          <a:off x="71795" y="1600200"/>
          <a:ext cx="8996005" cy="2819400"/>
        </p:xfrm>
        <a:graphic>
          <a:graphicData uri="http://schemas.openxmlformats.org/presentationml/2006/ole">
            <p:oleObj spid="_x0000_s203778" name="Visio" r:id="rId3" imgW="4689396" imgH="143756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50529" name="Object 1"/>
          <p:cNvGraphicFramePr>
            <a:graphicFrameLocks noChangeAspect="1"/>
          </p:cNvGraphicFramePr>
          <p:nvPr/>
        </p:nvGraphicFramePr>
        <p:xfrm>
          <a:off x="76200" y="1600200"/>
          <a:ext cx="8915400" cy="3200400"/>
        </p:xfrm>
        <a:graphic>
          <a:graphicData uri="http://schemas.openxmlformats.org/presentationml/2006/ole">
            <p:oleObj spid="_x0000_s204802" name="Visio" r:id="rId3" imgW="4708446" imgH="16094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76200" y="1600200"/>
          <a:ext cx="8915400" cy="3200400"/>
        </p:xfrm>
        <a:graphic>
          <a:graphicData uri="http://schemas.openxmlformats.org/presentationml/2006/ole">
            <p:oleObj spid="_x0000_s205826" name="Visio" r:id="rId3" imgW="4708446" imgH="1628537" progId="Visio.Drawing.11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5775434" y="5177135"/>
            <a:ext cx="2495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Total </a:t>
            </a:r>
            <a:r>
              <a:rPr lang="en-US" sz="2400" b="1" dirty="0" err="1" smtClean="0">
                <a:solidFill>
                  <a:srgbClr val="FF0000"/>
                </a:solidFill>
              </a:rPr>
              <a:t>Biaya</a:t>
            </a:r>
            <a:r>
              <a:rPr lang="en-US" sz="2400" b="1" dirty="0" smtClean="0">
                <a:solidFill>
                  <a:srgbClr val="FF0000"/>
                </a:solidFill>
              </a:rPr>
              <a:t> = 95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5434" y="5869632"/>
            <a:ext cx="287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Biaya</a:t>
            </a:r>
            <a:r>
              <a:rPr lang="en-US" sz="2400" b="1" dirty="0" smtClean="0">
                <a:solidFill>
                  <a:srgbClr val="FF0000"/>
                </a:solidFill>
              </a:rPr>
              <a:t> optimal = 95</a:t>
            </a:r>
            <a:endParaRPr lang="id-ID" sz="2400" b="1" dirty="0">
              <a:solidFill>
                <a:srgbClr val="FF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1143000" y="2362200"/>
            <a:ext cx="304800" cy="533400"/>
          </a:xfrm>
          <a:prstGeom prst="mathMultiply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Arc 5"/>
          <p:cNvSpPr/>
          <p:nvPr/>
        </p:nvSpPr>
        <p:spPr>
          <a:xfrm>
            <a:off x="640080" y="2103120"/>
            <a:ext cx="1143000" cy="7620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04800" y="5638800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Rute</a:t>
            </a:r>
            <a:r>
              <a:rPr lang="en-US" sz="2400" b="1" dirty="0" smtClean="0">
                <a:solidFill>
                  <a:srgbClr val="FF0000"/>
                </a:solidFill>
              </a:rPr>
              <a:t>: S-A-B-F-K-G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6" grpId="0" animBg="1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BDA*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Cari suksesor dari B yang sudah ada di dalam </a:t>
            </a:r>
            <a:r>
              <a:rPr lang="it-IT" i="1" dirty="0" smtClean="0"/>
              <a:t>CLOSEDs</a:t>
            </a:r>
            <a:r>
              <a:rPr lang="it-IT" dirty="0" smtClean="0"/>
              <a:t>. A adalah suksesor dari B dan berada di dalam </a:t>
            </a:r>
            <a:r>
              <a:rPr lang="it-IT" i="1" dirty="0" smtClean="0"/>
              <a:t>CLOSEDs</a:t>
            </a:r>
            <a:r>
              <a:rPr lang="it-IT" dirty="0" smtClean="0"/>
              <a:t>. </a:t>
            </a:r>
          </a:p>
          <a:p>
            <a:r>
              <a:rPr lang="it-IT" i="1" dirty="0" smtClean="0"/>
              <a:t>g</a:t>
            </a:r>
            <a:r>
              <a:rPr lang="it-IT" dirty="0" smtClean="0"/>
              <a:t>(S,B) melalui A lebih kecil daripada </a:t>
            </a:r>
            <a:r>
              <a:rPr lang="it-IT" i="1" dirty="0" smtClean="0"/>
              <a:t>g</a:t>
            </a:r>
            <a:r>
              <a:rPr lang="it-IT" dirty="0" smtClean="0"/>
              <a:t>(S,B) langsung, maka </a:t>
            </a:r>
            <a:r>
              <a:rPr lang="it-IT" i="1" dirty="0" smtClean="0"/>
              <a:t>parent</a:t>
            </a:r>
            <a:r>
              <a:rPr lang="it-IT" dirty="0" smtClean="0"/>
              <a:t> dari B diubah (dari S manjadi A) </a:t>
            </a:r>
          </a:p>
          <a:p>
            <a:r>
              <a:rPr lang="it-IT" dirty="0" smtClean="0"/>
              <a:t>Nilai </a:t>
            </a:r>
            <a:r>
              <a:rPr lang="it-IT" i="1" dirty="0" smtClean="0"/>
              <a:t>g</a:t>
            </a:r>
            <a:r>
              <a:rPr lang="it-IT" dirty="0" smtClean="0"/>
              <a:t> dan </a:t>
            </a:r>
            <a:r>
              <a:rPr lang="it-IT" i="1" dirty="0" smtClean="0"/>
              <a:t>f</a:t>
            </a:r>
            <a:r>
              <a:rPr lang="it-IT" dirty="0" smtClean="0"/>
              <a:t> pada B juga diubah.</a:t>
            </a:r>
          </a:p>
          <a:p>
            <a:r>
              <a:rPr lang="it-IT" dirty="0" smtClean="0"/>
              <a:t>Hasil penelusuran balik menghasilkan </a:t>
            </a:r>
            <a:r>
              <a:rPr lang="it-IT" b="1" dirty="0" smtClean="0"/>
              <a:t>S-A-B-F-K-G</a:t>
            </a:r>
            <a:r>
              <a:rPr lang="it-IT" dirty="0" smtClean="0"/>
              <a:t> dengan total jarak = </a:t>
            </a:r>
            <a:r>
              <a:rPr lang="it-IT" b="1" dirty="0" smtClean="0"/>
              <a:t>95</a:t>
            </a:r>
            <a:r>
              <a:rPr lang="it-IT" dirty="0" smtClean="0"/>
              <a:t>. </a:t>
            </a:r>
          </a:p>
          <a:p>
            <a:r>
              <a:rPr lang="it-IT" dirty="0" smtClean="0"/>
              <a:t>BDA* adalah </a:t>
            </a:r>
            <a:r>
              <a:rPr lang="it-IT" b="1" i="1" dirty="0" smtClean="0"/>
              <a:t>complete </a:t>
            </a:r>
            <a:r>
              <a:rPr lang="it-IT" dirty="0" smtClean="0"/>
              <a:t>dan </a:t>
            </a:r>
            <a:r>
              <a:rPr lang="it-IT" b="1" dirty="0" smtClean="0"/>
              <a:t>optimal</a:t>
            </a:r>
            <a:r>
              <a:rPr lang="it-IT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A71D61B6-42AD-4BE9-87D9-CB19F4AE5BC7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The solution of the equantation is ~0.4142 (sqrt(2)-1)</a:t>
            </a:r>
          </a:p>
          <a:p>
            <a:r>
              <a:rPr lang="id-ID" dirty="0" smtClean="0"/>
              <a:t>fs=0.4142, fc=1-fs = 0.5858</a:t>
            </a:r>
          </a:p>
          <a:p>
            <a:r>
              <a:rPr lang="id-ID" dirty="0" smtClean="0"/>
              <a:t>Branching factor at each level:</a:t>
            </a:r>
          </a:p>
          <a:p>
            <a:pPr lvl="1"/>
            <a:r>
              <a:rPr lang="id-ID" dirty="0" smtClean="0"/>
              <a:t>3nfs+2nfc (abaikan n)</a:t>
            </a:r>
          </a:p>
          <a:p>
            <a:pPr lvl="1"/>
            <a:r>
              <a:rPr lang="id-ID" dirty="0" smtClean="0"/>
              <a:t>3 x 0.4142+ 2 x 0.5858 = 2.4142</a:t>
            </a:r>
          </a:p>
          <a:p>
            <a:r>
              <a:rPr lang="id-ID" dirty="0" smtClean="0"/>
              <a:t>This branching factor assume that the parent of </a:t>
            </a:r>
            <a:r>
              <a:rPr lang="en-US" dirty="0" smtClean="0"/>
              <a:t>a node is generated as one of its children.</a:t>
            </a:r>
            <a:endParaRPr lang="id-ID" dirty="0" smtClean="0"/>
          </a:p>
          <a:p>
            <a:r>
              <a:rPr lang="id-ID" dirty="0" smtClean="0"/>
              <a:t>What is value of 5 Puzzle Branching Factor if the </a:t>
            </a:r>
            <a:r>
              <a:rPr lang="en-US" dirty="0" smtClean="0"/>
              <a:t>we wouldn’t generate the parent as one of the children</a:t>
            </a:r>
            <a:r>
              <a:rPr lang="id-ID" dirty="0" smtClean="0"/>
              <a:t>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8EC7876-300A-45BC-A329-EA5AED6BBEC3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 Branching Factor [3]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id-ID" sz="3200" b="1" dirty="0" smtClean="0">
                <a:solidFill>
                  <a:schemeClr val="tx1"/>
                </a:solidFill>
              </a:rPr>
              <a:t>Pseudo-code :UnInformed 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Searching 3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DE52F12C-DE56-4F31-906D-E9C53B48D93D}" type="datetime1">
              <a:rPr lang="en-US" smtClean="0"/>
              <a:pPr>
                <a:defRPr/>
              </a:pPr>
              <a:t>1/28/2015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31021" y="268014"/>
            <a:ext cx="4860542" cy="641239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387366"/>
            <a:ext cx="8140569" cy="49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485190" y="3137337"/>
            <a:ext cx="420688" cy="31531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8163" y="5108028"/>
            <a:ext cx="420688" cy="315310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2278</Words>
  <Application>Microsoft Office PowerPoint</Application>
  <PresentationFormat>On-screen Show (4:3)</PresentationFormat>
  <Paragraphs>535</Paragraphs>
  <Slides>69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template_informatika_slide</vt:lpstr>
      <vt:lpstr>Visio</vt:lpstr>
      <vt:lpstr>Equation</vt:lpstr>
      <vt:lpstr>CSG3G3 Kercerdasan Mesin dan Artifisial Pertemuan 4: Searching 3</vt:lpstr>
      <vt:lpstr>Perbandingan metode pencarian [RUS95] – Tree Search</vt:lpstr>
      <vt:lpstr>Branching Factor</vt:lpstr>
      <vt:lpstr>5 Puzzle Problem</vt:lpstr>
      <vt:lpstr>5 Puzzle Problem Branching Factor [1]</vt:lpstr>
      <vt:lpstr>5 Puzzle Problem Branching Factor [2]</vt:lpstr>
      <vt:lpstr>5 Puzzle Problem Branching Factor [3]</vt:lpstr>
      <vt:lpstr>Searching 3</vt:lpstr>
      <vt:lpstr>Example</vt:lpstr>
      <vt:lpstr>Infrastructure</vt:lpstr>
      <vt:lpstr>The primitif</vt:lpstr>
      <vt:lpstr>Problem Definition</vt:lpstr>
      <vt:lpstr>BFS-Pesudo Code</vt:lpstr>
      <vt:lpstr>UCS-Pesudo Code</vt:lpstr>
      <vt:lpstr>DFS-Pesudo Code</vt:lpstr>
      <vt:lpstr>Test-Case 1 Sibiu - Bucharest</vt:lpstr>
      <vt:lpstr>Path-Result</vt:lpstr>
      <vt:lpstr>Searching 3</vt:lpstr>
      <vt:lpstr>Heuristic (Informed) Search</vt:lpstr>
      <vt:lpstr>Fungsi heuristik (admissibility and consistency)</vt:lpstr>
      <vt:lpstr>Fungsi heuristik (admissibility and consistency)</vt:lpstr>
      <vt:lpstr>Slide 22</vt:lpstr>
      <vt:lpstr>Masalah 8-puzzle</vt:lpstr>
      <vt:lpstr>Fungsi heuristik 8-Puzzle</vt:lpstr>
      <vt:lpstr>Masalah 8-puzzle</vt:lpstr>
      <vt:lpstr>Fungsi heuristik 8-Puzzle</vt:lpstr>
      <vt:lpstr>Slide 27</vt:lpstr>
      <vt:lpstr>Best-First Search</vt:lpstr>
      <vt:lpstr>Greedy Best-First Search</vt:lpstr>
      <vt:lpstr>Slide 30</vt:lpstr>
      <vt:lpstr>Slide 31</vt:lpstr>
      <vt:lpstr>Greedy Best-First Search</vt:lpstr>
      <vt:lpstr>Example</vt:lpstr>
      <vt:lpstr>A*</vt:lpstr>
      <vt:lpstr>Slide 35</vt:lpstr>
      <vt:lpstr>Slide 36</vt:lpstr>
      <vt:lpstr>Iterative Deepening A* (IDA*)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Simplified Memory-Bounded A* (SMA*)</vt:lpstr>
      <vt:lpstr>Slide 50</vt:lpstr>
      <vt:lpstr>Slide 51</vt:lpstr>
      <vt:lpstr>Slide 52</vt:lpstr>
      <vt:lpstr>SMA*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Bi-directional A* (BDA*)</vt:lpstr>
      <vt:lpstr>Slide 62</vt:lpstr>
      <vt:lpstr>Slide 63</vt:lpstr>
      <vt:lpstr>Slide 64</vt:lpstr>
      <vt:lpstr>Slide 65</vt:lpstr>
      <vt:lpstr>Slide 66</vt:lpstr>
      <vt:lpstr>Slide 67</vt:lpstr>
      <vt:lpstr>BDA*</vt:lpstr>
      <vt:lpstr>Slide 69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135</cp:revision>
  <dcterms:created xsi:type="dcterms:W3CDTF">2012-11-14T18:53:32Z</dcterms:created>
  <dcterms:modified xsi:type="dcterms:W3CDTF">2015-01-28T09:18:48Z</dcterms:modified>
</cp:coreProperties>
</file>