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8" r:id="rId3"/>
    <p:sldId id="340" r:id="rId4"/>
    <p:sldId id="339" r:id="rId5"/>
    <p:sldId id="341" r:id="rId6"/>
    <p:sldId id="344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25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 snapToGrid="0" snapToObjects="1">
      <p:cViewPr>
        <p:scale>
          <a:sx n="60" d="100"/>
          <a:sy n="60" d="100"/>
        </p:scale>
        <p:origin x="-16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8202-65DB-4994-BCEA-8690276EA9D3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09D2-3EC9-4EA0-9D7E-D68C5B7AD664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6ABE-CA8F-4711-AC8E-E587576491AD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154-561A-420B-9931-B8E8CCFCC8F8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8C0EA-8E8D-457A-B4A6-A269581B7171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2: Searching 1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95A51FA-076A-4365-91F8-C7D57477CC31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0998" y="1569492"/>
          <a:ext cx="8458201" cy="4632960"/>
        </p:xfrm>
        <a:graphic>
          <a:graphicData uri="http://schemas.openxmlformats.org/drawingml/2006/table">
            <a:tbl>
              <a:tblPr/>
              <a:tblGrid>
                <a:gridCol w="457202"/>
                <a:gridCol w="1200003"/>
                <a:gridCol w="533459"/>
                <a:gridCol w="1493682"/>
                <a:gridCol w="4773855"/>
              </a:tblGrid>
              <a:tr h="70968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x &lt; 4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(4,y)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penuh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y &lt; 3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(x,3)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penuh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x &gt; 0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(x-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Buang sebagian air dari jurigen 4 galon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y &gt; 0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-d)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Buang sebagian air dari jurigen 3 galon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id-ID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x &gt; 0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(0,y)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Kosongkan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y &gt; 0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(x,0)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Kosongkan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187373" y="313899"/>
            <a:ext cx="4651826" cy="6412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Himpunan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Operator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872" y="1392071"/>
          <a:ext cx="8763000" cy="4658950"/>
        </p:xfrm>
        <a:graphic>
          <a:graphicData uri="http://schemas.openxmlformats.org/drawingml/2006/table">
            <a:tbl>
              <a:tblPr/>
              <a:tblGrid>
                <a:gridCol w="498563"/>
                <a:gridCol w="2181455"/>
                <a:gridCol w="433898"/>
                <a:gridCol w="1226037"/>
                <a:gridCol w="4423047"/>
              </a:tblGrid>
              <a:tr h="95685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x+y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and y &gt; 0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(4,y-(4-x))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Tuangkan air dari jurigen 3 galon ke jurigen 4 galon sampai jurigen 4 galon penuh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85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x+y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and x &gt; 0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(x-(3-y),3)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Tuangkan air dari jurigen 4 galon ke jurigen 3 galon sampai jurigen 3 galon penuh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6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id-ID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(x,y)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x+y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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and y &gt; 0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(x+y,0)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Tuangkan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seluruh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air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dari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6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x,y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x+y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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 x &gt; 0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(0,x+y)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Tuangkan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seluruh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air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dari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jurigen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galon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(0,2)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(2,0)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Tuangkan 2 galon air dari jurigen 3 galon ke jurigen 4 galon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id-ID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(2,y)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(0,y)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Buang 2 galon air dalam jurigen 4 galon sampai habis. 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361" y="132588"/>
            <a:ext cx="5336276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Solusi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Masalah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Jurigen</a:t>
            </a:r>
            <a:r>
              <a:rPr lang="en-US" sz="3200" dirty="0" smtClean="0">
                <a:solidFill>
                  <a:schemeClr val="bg1"/>
                </a:solidFill>
              </a:rPr>
              <a:t> Air</a:t>
            </a:r>
            <a:endParaRPr lang="id-ID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8436" y="1596788"/>
          <a:ext cx="8077201" cy="4038601"/>
        </p:xfrm>
        <a:graphic>
          <a:graphicData uri="http://schemas.openxmlformats.org/drawingml/2006/table">
            <a:tbl>
              <a:tblPr/>
              <a:tblGrid>
                <a:gridCol w="2656056"/>
                <a:gridCol w="2656056"/>
                <a:gridCol w="2765089"/>
              </a:tblGrid>
              <a:tr h="115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ir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alam </a:t>
                      </a: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jurigen 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galon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ir 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dalam jurigen 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galon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Operator yang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diaplikasikan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1714" name="Object 2"/>
          <p:cNvGraphicFramePr>
            <a:graphicFrameLocks noChangeAspect="1"/>
          </p:cNvGraphicFramePr>
          <p:nvPr/>
        </p:nvGraphicFramePr>
        <p:xfrm>
          <a:off x="122050" y="1269242"/>
          <a:ext cx="8869550" cy="4940489"/>
        </p:xfrm>
        <a:graphic>
          <a:graphicData uri="http://schemas.openxmlformats.org/presentationml/2006/ole">
            <p:oleObj spid="_x0000_s95234" name="Visio" r:id="rId3" imgW="7959596" imgH="390619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7036"/>
            <a:ext cx="8326438" cy="641239"/>
          </a:xfrm>
        </p:spPr>
        <p:txBody>
          <a:bodyPr/>
          <a:lstStyle/>
          <a:p>
            <a:r>
              <a:rPr lang="en-US" sz="4400" dirty="0" smtClean="0"/>
              <a:t>FWDC </a:t>
            </a:r>
            <a:r>
              <a:rPr lang="en-US" sz="3200" dirty="0" smtClean="0"/>
              <a:t>(</a:t>
            </a:r>
            <a:r>
              <a:rPr lang="en-US" sz="3200" i="1" dirty="0" smtClean="0"/>
              <a:t>Farmer Wolf Duck and Corn</a:t>
            </a:r>
            <a:r>
              <a:rPr lang="en-US" sz="3200" dirty="0" smtClean="0"/>
              <a:t> </a:t>
            </a:r>
            <a:r>
              <a:rPr lang="en-US" sz="3200" i="1" dirty="0" smtClean="0"/>
              <a:t>Problem</a:t>
            </a:r>
            <a:r>
              <a:rPr lang="en-US" sz="3200" dirty="0" smtClean="0"/>
              <a:t>)</a:t>
            </a:r>
            <a:endParaRPr lang="id-ID" sz="4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81000" y="3429000"/>
          <a:ext cx="8313683" cy="2133600"/>
        </p:xfrm>
        <a:graphic>
          <a:graphicData uri="http://schemas.openxmlformats.org/presentationml/2006/ole">
            <p:oleObj spid="_x0000_s96258" name="Visio" r:id="rId3" imgW="6526766" imgH="166694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404657"/>
            <a:ext cx="8326438" cy="641239"/>
          </a:xfrm>
        </p:spPr>
        <p:txBody>
          <a:bodyPr/>
          <a:lstStyle/>
          <a:p>
            <a:r>
              <a:rPr lang="en-US" sz="4000" dirty="0" smtClean="0"/>
              <a:t>FWDC </a:t>
            </a:r>
            <a:r>
              <a:rPr lang="en-US" dirty="0" smtClean="0"/>
              <a:t>(</a:t>
            </a:r>
            <a:r>
              <a:rPr lang="en-US" i="1" dirty="0" smtClean="0"/>
              <a:t>Farmer Wolf Duck and Corn</a:t>
            </a:r>
            <a:r>
              <a:rPr lang="en-US" dirty="0" smtClean="0"/>
              <a:t> </a:t>
            </a:r>
            <a:r>
              <a:rPr lang="en-US" i="1" dirty="0" smtClean="0"/>
              <a:t>Problem</a:t>
            </a:r>
            <a:r>
              <a:rPr lang="en-US" dirty="0" smtClean="0"/>
              <a:t>)</a:t>
            </a:r>
            <a:endParaRPr lang="id-ID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2552130"/>
            <a:ext cx="8326438" cy="3480369"/>
          </a:xfrm>
        </p:spPr>
        <p:txBody>
          <a:bodyPr/>
          <a:lstStyle/>
          <a:p>
            <a:r>
              <a:rPr lang="en-US" dirty="0" smtClean="0"/>
              <a:t>Initial State (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 smtClean="0"/>
              <a:t>State (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)</a:t>
            </a:r>
          </a:p>
          <a:p>
            <a:endParaRPr lang="id-ID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752600" y="3138992"/>
          <a:ext cx="1439863" cy="1079500"/>
        </p:xfrm>
        <a:graphic>
          <a:graphicData uri="http://schemas.openxmlformats.org/presentationml/2006/ole">
            <p:oleObj spid="_x0000_s97282" name="Equation" r:id="rId3" imgW="647419" imgH="482391" progId="Equation.3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600200" y="4953000"/>
          <a:ext cx="1630363" cy="1079500"/>
        </p:xfrm>
        <a:graphic>
          <a:graphicData uri="http://schemas.openxmlformats.org/presentationml/2006/ole">
            <p:oleObj spid="_x0000_s97283" name="Equation" r:id="rId4" imgW="6477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504968" y="1637731"/>
          <a:ext cx="8461612" cy="4640239"/>
        </p:xfrm>
        <a:graphic>
          <a:graphicData uri="http://schemas.openxmlformats.org/presentationml/2006/ole">
            <p:oleObj spid="_x0000_s98306" name="Visio" r:id="rId3" imgW="11271666" imgH="777537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29"/>
            <a:ext cx="8305800" cy="76891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Himpunan</a:t>
            </a:r>
            <a:r>
              <a:rPr lang="en-US" dirty="0" smtClean="0">
                <a:solidFill>
                  <a:schemeClr val="tx1"/>
                </a:solidFill>
              </a:rPr>
              <a:t> Operator FWDC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583977" y="2231544"/>
          <a:ext cx="4898572" cy="3429000"/>
        </p:xfrm>
        <a:graphic>
          <a:graphicData uri="http://schemas.openxmlformats.org/presentationml/2006/ole">
            <p:oleObj spid="_x0000_s99330" name="Visio" r:id="rId3" imgW="2926889" imgH="2026866" progId="Visio.Drawing.11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651212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Apakah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lengkap</a:t>
            </a:r>
            <a:r>
              <a:rPr lang="en-US" sz="3200" dirty="0" smtClean="0"/>
              <a:t>?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N</a:t>
            </a:r>
            <a:r>
              <a:rPr lang="en-US" i="1" dirty="0" smtClean="0"/>
              <a:t>-Puzzle</a:t>
            </a:r>
            <a:endParaRPr lang="id-ID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533400" y="2438400"/>
          <a:ext cx="8029575" cy="3200400"/>
        </p:xfrm>
        <a:graphic>
          <a:graphicData uri="http://schemas.openxmlformats.org/presentationml/2006/ole">
            <p:oleObj spid="_x0000_s100354" name="Visio" r:id="rId3" imgW="6395945" imgH="25578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298"/>
            <a:ext cx="8305800" cy="61878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</a:rPr>
              <a:t>Himpunan</a:t>
            </a:r>
            <a:r>
              <a:rPr lang="en-US" sz="4400" dirty="0" smtClean="0">
                <a:solidFill>
                  <a:schemeClr val="tx1"/>
                </a:solidFill>
              </a:rPr>
              <a:t> Operator 8-</a:t>
            </a:r>
            <a:r>
              <a:rPr lang="en-US" sz="4400" i="1" dirty="0" smtClean="0">
                <a:solidFill>
                  <a:schemeClr val="tx1"/>
                </a:solidFill>
              </a:rPr>
              <a:t>Puzzle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id-ID" sz="4400" dirty="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57200" y="2057400"/>
          <a:ext cx="3200400" cy="4165979"/>
        </p:xfrm>
        <a:graphic>
          <a:graphicData uri="http://schemas.openxmlformats.org/presentationml/2006/ole">
            <p:oleObj spid="_x0000_s101378" name="Visio" r:id="rId3" imgW="1846872" imgH="2746983" progId="Visio.Drawing.11">
              <p:embed/>
            </p:oleObj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181600" y="2057400"/>
          <a:ext cx="3581400" cy="1845798"/>
        </p:xfrm>
        <a:graphic>
          <a:graphicData uri="http://schemas.openxmlformats.org/presentationml/2006/ole">
            <p:oleObj spid="_x0000_s101379" name="Visio" r:id="rId4" imgW="2026785" imgH="11267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endParaRPr lang="en-US" dirty="0" smtClean="0"/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Un-informed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Informed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Evolutionary Computation</a:t>
            </a:r>
            <a:endParaRPr lang="id-ID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902" y="0"/>
            <a:ext cx="4510585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Masalah</a:t>
            </a:r>
            <a:r>
              <a:rPr lang="en-US" sz="2800" b="1" dirty="0" smtClean="0">
                <a:solidFill>
                  <a:schemeClr val="bg1"/>
                </a:solidFill>
              </a:rPr>
              <a:t> Rubik’</a:t>
            </a:r>
            <a:r>
              <a:rPr lang="en-US" sz="2800" b="1" i="1" dirty="0" smtClean="0"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 Cube</a:t>
            </a:r>
            <a:endParaRPr lang="id-ID" sz="2800" b="1" dirty="0">
              <a:solidFill>
                <a:schemeClr val="bg1"/>
              </a:solidFill>
            </a:endParaRPr>
          </a:p>
        </p:txBody>
      </p:sp>
      <p:pic>
        <p:nvPicPr>
          <p:cNvPr id="1017857" name="Picture 1" descr="G:\rubiks-c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33264"/>
            <a:ext cx="3166737" cy="3248167"/>
          </a:xfrm>
          <a:prstGeom prst="rect">
            <a:avLst/>
          </a:prstGeom>
          <a:noFill/>
        </p:spPr>
      </p:pic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4153326" y="2388358"/>
          <a:ext cx="4572000" cy="3203575"/>
        </p:xfrm>
        <a:graphic>
          <a:graphicData uri="http://schemas.openxmlformats.org/presentationml/2006/ole">
            <p:oleObj spid="_x0000_s109570" name="Visio" r:id="rId4" imgW="3286774" imgH="3286981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3326" y="1733264"/>
            <a:ext cx="4158161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Himpunan Operator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8" y="1275588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N</a:t>
            </a:r>
            <a:r>
              <a:rPr lang="en-US" sz="3600" b="1" i="1" dirty="0" smtClean="0">
                <a:solidFill>
                  <a:schemeClr val="tx1"/>
                </a:solidFill>
              </a:rPr>
              <a:t>-Queen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</a:rPr>
              <a:t>Problem</a:t>
            </a:r>
            <a:endParaRPr lang="id-ID" sz="3600" b="1" dirty="0">
              <a:solidFill>
                <a:schemeClr val="tx1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457200" y="2590800"/>
          <a:ext cx="8313378" cy="3733800"/>
        </p:xfrm>
        <a:graphic>
          <a:graphicData uri="http://schemas.openxmlformats.org/presentationml/2006/ole">
            <p:oleObj spid="_x0000_s103426" name="Visio" r:id="rId3" imgW="6886862" imgH="309771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untuk</a:t>
            </a:r>
            <a:r>
              <a:rPr lang="en-US" dirty="0" smtClean="0"/>
              <a:t> N</a:t>
            </a:r>
            <a:r>
              <a:rPr lang="en-US" i="1" dirty="0" smtClean="0"/>
              <a:t>-Queen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i="1" dirty="0" smtClean="0"/>
              <a:t>Queen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per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papan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 smtClean="0"/>
              <a:t>Queen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i="1" dirty="0" smtClean="0"/>
              <a:t>Queen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i="1" dirty="0" smtClean="0"/>
              <a:t>Queen-Queen</a:t>
            </a:r>
            <a:r>
              <a:rPr lang="en-US" dirty="0" smtClean="0"/>
              <a:t> lain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papan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r>
              <a:rPr lang="en-US" dirty="0" smtClean="0"/>
              <a:t>”.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i="1" dirty="0" smtClean="0"/>
              <a:t>-Queen</a:t>
            </a:r>
            <a:r>
              <a:rPr lang="en-US" dirty="0" smtClean="0"/>
              <a:t> </a:t>
            </a:r>
            <a:r>
              <a:rPr lang="en-US" i="1" dirty="0" smtClean="0"/>
              <a:t>Problem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Kompleksitas</a:t>
            </a:r>
            <a:r>
              <a:rPr lang="id-ID" dirty="0" smtClean="0"/>
              <a:t> komputasi sangat </a:t>
            </a:r>
            <a:r>
              <a:rPr lang="en-US" dirty="0" err="1" smtClean="0"/>
              <a:t>tinggi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Untuk N = 8, terdapat  = (64×63×...×58×57)/8! = </a:t>
            </a:r>
            <a:r>
              <a:rPr lang="id-ID" dirty="0" smtClean="0">
                <a:solidFill>
                  <a:srgbClr val="C00000"/>
                </a:solidFill>
              </a:rPr>
              <a:t>4.426.165.368</a:t>
            </a:r>
            <a:r>
              <a:rPr lang="id-ID" dirty="0" smtClean="0"/>
              <a:t> susunan yang mungkin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smtClean="0"/>
              <a:t>T</a:t>
            </a:r>
            <a:r>
              <a:rPr lang="id-ID" dirty="0" smtClean="0"/>
              <a:t>etapi</a:t>
            </a:r>
            <a:r>
              <a:rPr lang="en-US" dirty="0" smtClean="0"/>
              <a:t>,</a:t>
            </a:r>
            <a:r>
              <a:rPr lang="id-ID" dirty="0" smtClean="0"/>
              <a:t> hanya terdapat 92 solusi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480" y="132588"/>
            <a:ext cx="5247565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Masalah</a:t>
            </a:r>
            <a:r>
              <a:rPr lang="en-US" sz="4000" b="1" dirty="0" smtClean="0">
                <a:solidFill>
                  <a:schemeClr val="bg1"/>
                </a:solidFill>
              </a:rPr>
              <a:t> 4-</a:t>
            </a:r>
            <a:r>
              <a:rPr lang="en-US" sz="4000" b="1" i="1" dirty="0" smtClean="0">
                <a:solidFill>
                  <a:schemeClr val="bg1"/>
                </a:solidFill>
              </a:rPr>
              <a:t>Queen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7200" y="2163780"/>
          <a:ext cx="8153400" cy="4237020"/>
        </p:xfrm>
        <a:graphic>
          <a:graphicData uri="http://schemas.openxmlformats.org/presentationml/2006/ole">
            <p:oleObj spid="_x0000_s104450" name="Visio" r:id="rId3" imgW="4270976" imgH="22189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95336" y="1282890"/>
          <a:ext cx="8781482" cy="5295334"/>
        </p:xfrm>
        <a:graphic>
          <a:graphicData uri="http://schemas.openxmlformats.org/presentationml/2006/ole">
            <p:oleObj spid="_x0000_s105474" name="Visio" r:id="rId3" imgW="7188425" imgH="443554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487606"/>
          <a:ext cx="8000999" cy="5038193"/>
        </p:xfrm>
        <a:graphic>
          <a:graphicData uri="http://schemas.openxmlformats.org/drawingml/2006/table">
            <a:tbl>
              <a:tblPr/>
              <a:tblGrid>
                <a:gridCol w="1392115"/>
                <a:gridCol w="3004038"/>
                <a:gridCol w="3604846"/>
              </a:tblGrid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Solusi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b="1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en-US" sz="1800" b="1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id-ID" sz="1800" b="1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olusi </a:t>
                      </a:r>
                      <a:r>
                        <a:rPr lang="en-US" sz="1800" b="1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id-ID" sz="1800" b="1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nik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352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724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2.680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341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14.200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1.787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73.712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9.233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365.596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45.752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2.279.184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285.053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24.233.937.684.440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3.029.242.658.210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0" y="110362"/>
          <a:ext cx="9143999" cy="6851452"/>
        </p:xfrm>
        <a:graphic>
          <a:graphicData uri="http://schemas.openxmlformats.org/presentationml/2006/ole">
            <p:oleObj spid="_x0000_s106498" name="Visio" r:id="rId3" imgW="5158942" imgH="773781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314" y="69524"/>
            <a:ext cx="5483772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Masalah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Permainan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Catur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166648" y="1576552"/>
          <a:ext cx="6705600" cy="4603624"/>
        </p:xfrm>
        <a:graphic>
          <a:graphicData uri="http://schemas.openxmlformats.org/presentationml/2006/ole">
            <p:oleObj spid="_x0000_s107522" name="Visio" r:id="rId3" imgW="5467149" imgH="374397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Himpunan</a:t>
            </a:r>
            <a:r>
              <a:rPr lang="en-US" dirty="0" smtClean="0"/>
              <a:t> Operator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operator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Himpunan</a:t>
            </a:r>
            <a:r>
              <a:rPr lang="en-US" dirty="0" smtClean="0"/>
              <a:t> operator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 descr="http://lh3.ggpht.com/_IHWnLZy88w4/R_e61-Ns-JI/AAAAAAAAAY0/cZYUaJA_WeQ/s512/nyasa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Traveling</a:t>
            </a:r>
            <a:r>
              <a:rPr lang="en-US" dirty="0" smtClean="0"/>
              <a:t> </a:t>
            </a:r>
            <a:r>
              <a:rPr lang="en-US" i="1" dirty="0" smtClean="0"/>
              <a:t>Salesman</a:t>
            </a:r>
            <a:r>
              <a:rPr lang="en-US" dirty="0" smtClean="0"/>
              <a:t> </a:t>
            </a:r>
            <a:r>
              <a:rPr lang="en-US" i="1" dirty="0" smtClean="0"/>
              <a:t>Problem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dikunjungi</a:t>
            </a:r>
            <a:endParaRPr lang="en-US" dirty="0" smtClean="0"/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Meminimalkan</a:t>
            </a:r>
            <a:r>
              <a:rPr lang="en-US" dirty="0" smtClean="0"/>
              <a:t> total </a:t>
            </a:r>
            <a:r>
              <a:rPr lang="en-US" dirty="0" err="1" smtClean="0"/>
              <a:t>biaya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dikunjungi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kali.</a:t>
            </a:r>
            <a:endParaRPr lang="id-ID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316420"/>
            <a:ext cx="2476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1545021"/>
            <a:ext cx="6497534" cy="471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Himpunan</a:t>
            </a:r>
            <a:r>
              <a:rPr lang="en-US" sz="4000" dirty="0" smtClean="0">
                <a:solidFill>
                  <a:schemeClr val="tx1"/>
                </a:solidFill>
              </a:rPr>
              <a:t> Operator TSP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id-ID" dirty="0" smtClean="0"/>
              <a:t>turan untuk memilih lokasi </a:t>
            </a:r>
            <a:r>
              <a:rPr lang="en-US" dirty="0" smtClean="0"/>
              <a:t>yang </a:t>
            </a:r>
            <a:r>
              <a:rPr lang="id-ID" dirty="0" smtClean="0"/>
              <a:t>belum pernah terpilih </a:t>
            </a:r>
            <a:r>
              <a:rPr lang="id-ID" dirty="0" smtClean="0">
                <a:solidFill>
                  <a:srgbClr val="C00000"/>
                </a:solidFill>
              </a:rPr>
              <a:t>satu demi satu </a:t>
            </a:r>
            <a:r>
              <a:rPr lang="id-ID" dirty="0" smtClean="0"/>
              <a:t>sehingga dihasilkan satu </a:t>
            </a:r>
            <a:r>
              <a:rPr lang="id-ID" dirty="0" smtClean="0">
                <a:solidFill>
                  <a:srgbClr val="C00000"/>
                </a:solidFill>
              </a:rPr>
              <a:t>rute kunjungan yang lengkap</a:t>
            </a:r>
            <a:r>
              <a:rPr lang="id-ID" dirty="0" smtClean="0"/>
              <a:t> dari lokasi awal kemudian mengunjungi semua lokasi yang lain tepat satu kali dan akhirnya kembali ke lokasi awal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Searching-Based Systems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himpunan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endParaRPr lang="en-US" b="1" dirty="0" smtClean="0"/>
          </a:p>
          <a:p>
            <a:pPr lvl="1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b="1" dirty="0" err="1" smtClean="0"/>
              <a:t>pengetahuan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basis data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/>
            <a:r>
              <a:rPr lang="id-ID" b="1" dirty="0" smtClean="0"/>
              <a:t>Strategi kontrol </a:t>
            </a:r>
            <a:r>
              <a:rPr lang="en-US" dirty="0" smtClean="0"/>
              <a:t>(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searching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Menentukan</a:t>
            </a:r>
            <a:r>
              <a:rPr lang="id-ID" dirty="0" smtClean="0"/>
              <a:t> urutan dimana aturan akan dibandingkan dengan basis data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Menentukan</a:t>
            </a:r>
            <a:r>
              <a:rPr lang="id-ID" dirty="0" smtClean="0"/>
              <a:t> cara pemecahan masalah jika beberapa aturan dapat dilakukan pada waktu yang sama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913"/>
            <a:ext cx="8305800" cy="869626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Masalah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Jurigen</a:t>
            </a:r>
            <a:r>
              <a:rPr lang="en-US" sz="4400" b="1" dirty="0" smtClean="0">
                <a:solidFill>
                  <a:schemeClr val="tx1"/>
                </a:solidFill>
              </a:rPr>
              <a:t> Air</a:t>
            </a:r>
            <a:endParaRPr lang="id-ID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3279227"/>
          <a:ext cx="8077201" cy="2822027"/>
        </p:xfrm>
        <a:graphic>
          <a:graphicData uri="http://schemas.openxmlformats.org/drawingml/2006/table">
            <a:tbl>
              <a:tblPr/>
              <a:tblGrid>
                <a:gridCol w="2656056"/>
                <a:gridCol w="2656056"/>
                <a:gridCol w="2765089"/>
              </a:tblGrid>
              <a:tr h="847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ir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alam </a:t>
                      </a: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jurigen 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galon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ir 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dalam jurigen 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d-ID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galon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Operator yang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diaplikasikan</a:t>
                      </a:r>
                      <a:endParaRPr lang="id-ID" sz="1600" b="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id-ID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22098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urutan</a:t>
            </a:r>
            <a:r>
              <a:rPr lang="en-US" sz="2400" dirty="0" smtClean="0"/>
              <a:t> operator?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Blind </a:t>
            </a:r>
            <a:r>
              <a:rPr lang="en-US" b="1" dirty="0" smtClean="0"/>
              <a:t>(</a:t>
            </a:r>
            <a:r>
              <a:rPr lang="en-US" b="1" i="1" dirty="0" smtClean="0"/>
              <a:t>un-informed</a:t>
            </a:r>
            <a:r>
              <a:rPr lang="en-US" b="1" dirty="0" smtClean="0"/>
              <a:t>)</a:t>
            </a:r>
          </a:p>
          <a:p>
            <a:pPr lvl="1"/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b="1" i="1" dirty="0" smtClean="0"/>
              <a:t>Heuristic </a:t>
            </a:r>
            <a:r>
              <a:rPr lang="en-US" b="1" dirty="0" smtClean="0"/>
              <a:t>(</a:t>
            </a:r>
            <a:r>
              <a:rPr lang="en-US" b="1" i="1" dirty="0" smtClean="0"/>
              <a:t>informed</a:t>
            </a:r>
            <a:r>
              <a:rPr lang="en-US" b="1" dirty="0" smtClean="0"/>
              <a:t>)</a:t>
            </a:r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P</a:t>
            </a:r>
            <a:r>
              <a:rPr lang="id-ID" dirty="0" smtClean="0"/>
              <a:t>erformansi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Completeness</a:t>
            </a:r>
            <a:r>
              <a:rPr lang="id-ID" b="1" i="1" dirty="0" smtClean="0"/>
              <a:t>: </a:t>
            </a:r>
            <a:r>
              <a:rPr lang="id-ID" sz="2000" dirty="0" smtClean="0"/>
              <a:t>Apakah </a:t>
            </a:r>
            <a:r>
              <a:rPr lang="id-ID" sz="2000" dirty="0" smtClean="0"/>
              <a:t>metode tersebut </a:t>
            </a:r>
            <a:r>
              <a:rPr lang="id-ID" sz="2000" b="1" dirty="0" smtClean="0"/>
              <a:t>menjamin penemuan solusi</a:t>
            </a:r>
            <a:r>
              <a:rPr lang="id-ID" sz="2000" dirty="0" smtClean="0"/>
              <a:t> jika solusinya memang ada?</a:t>
            </a:r>
            <a:endParaRPr lang="id-ID" sz="2400" dirty="0" smtClean="0"/>
          </a:p>
          <a:p>
            <a:r>
              <a:rPr lang="id-ID" b="1" i="1" dirty="0" smtClean="0"/>
              <a:t>Optimality:</a:t>
            </a:r>
            <a:r>
              <a:rPr lang="en-US" b="1" i="1" dirty="0" smtClean="0"/>
              <a:t>	</a:t>
            </a:r>
            <a:r>
              <a:rPr lang="id-ID" sz="2000" dirty="0" smtClean="0"/>
              <a:t>Apakah metode tersebut menjamin menemukan solusi yang </a:t>
            </a:r>
            <a:r>
              <a:rPr lang="id-ID" sz="2000" b="1" dirty="0" smtClean="0"/>
              <a:t>terbaik</a:t>
            </a:r>
            <a:r>
              <a:rPr lang="id-ID" sz="2000" dirty="0" smtClean="0"/>
              <a:t> jika terdapat beberapa solusi berbeda?</a:t>
            </a:r>
          </a:p>
          <a:p>
            <a:pPr lvl="0"/>
            <a:r>
              <a:rPr lang="en-US" b="1" i="1" dirty="0" smtClean="0"/>
              <a:t>Time </a:t>
            </a:r>
            <a:r>
              <a:rPr lang="en-US" b="1" i="1" dirty="0" smtClean="0"/>
              <a:t>complexity</a:t>
            </a:r>
            <a:r>
              <a:rPr lang="id-ID" b="1" i="1" dirty="0" smtClean="0"/>
              <a:t>:</a:t>
            </a:r>
            <a:r>
              <a:rPr lang="id-ID" i="1" dirty="0" smtClean="0"/>
              <a:t>B</a:t>
            </a:r>
            <a:r>
              <a:rPr lang="en-US" sz="2000" dirty="0" err="1" smtClean="0"/>
              <a:t>erapa</a:t>
            </a:r>
            <a:r>
              <a:rPr lang="en-US" sz="2000" dirty="0" smtClean="0"/>
              <a:t> </a:t>
            </a:r>
            <a:r>
              <a:rPr lang="en-US" sz="2000" dirty="0" smtClean="0"/>
              <a:t>lama </a:t>
            </a:r>
            <a:r>
              <a:rPr lang="en-US" sz="2000" b="1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?</a:t>
            </a:r>
            <a:endParaRPr lang="id-ID" sz="2400" dirty="0" smtClean="0"/>
          </a:p>
          <a:p>
            <a:pPr lvl="0"/>
            <a:r>
              <a:rPr lang="en-US" b="1" i="1" dirty="0" smtClean="0"/>
              <a:t>Space </a:t>
            </a:r>
            <a:r>
              <a:rPr lang="en-US" b="1" i="1" dirty="0" smtClean="0"/>
              <a:t>complexity</a:t>
            </a:r>
            <a:r>
              <a:rPr lang="id-ID" b="1" i="1" dirty="0" smtClean="0"/>
              <a:t>:</a:t>
            </a:r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memori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?</a:t>
            </a: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endParaRPr lang="en-US" dirty="0" smtClean="0"/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r>
              <a:rPr lang="id-ID" i="1" dirty="0" smtClean="0">
                <a:solidFill>
                  <a:srgbClr val="00B050"/>
                </a:solidFill>
              </a:rPr>
              <a:t>Next:</a:t>
            </a:r>
            <a:endParaRPr lang="id-ID" i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B050"/>
                </a:solidFill>
              </a:rPr>
              <a:t>Un-informed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Search</a:t>
            </a:r>
          </a:p>
          <a:p>
            <a:r>
              <a:rPr lang="en-US" b="1" i="1" dirty="0" smtClean="0">
                <a:solidFill>
                  <a:srgbClr val="FF6600"/>
                </a:solidFill>
              </a:rPr>
              <a:t>Informed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Search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Evolutionary Computation</a:t>
            </a:r>
            <a:endParaRPr lang="id-ID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FC439E91-4AF3-43DB-8D56-BBD3BFA0F91F}" type="datetime1">
              <a:rPr lang="id-ID" smtClean="0"/>
              <a:pPr>
                <a:defRPr/>
              </a:pPr>
              <a:t>21/01/2015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690" name="Picture 2" descr="C:\03 Privates\Foto\2008-07-10\Kamar Hotel\Location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Mengkonversi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situasi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diberikan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situasi</a:t>
            </a:r>
            <a:r>
              <a:rPr lang="en-US" dirty="0" smtClean="0">
                <a:solidFill>
                  <a:srgbClr val="C00000"/>
                </a:solidFill>
              </a:rPr>
              <a:t> lain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Searching </a:t>
            </a:r>
            <a:r>
              <a:rPr lang="en-US" dirty="0" smtClean="0"/>
              <a:t>: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rekayasa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DAD10E7-9157-4B59-A0EE-E42E20B5295B}" type="datetime1">
              <a:rPr lang="en-US" smtClean="0"/>
              <a:t>1/21/2015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Jurigen</a:t>
            </a:r>
            <a:r>
              <a:rPr lang="en-US" dirty="0" smtClean="0"/>
              <a:t> Air</a:t>
            </a:r>
            <a:endParaRPr lang="id-ID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670132" y="3533239"/>
          <a:ext cx="4940468" cy="2488442"/>
        </p:xfrm>
        <a:graphic>
          <a:graphicData uri="http://schemas.openxmlformats.org/presentationml/2006/ole">
            <p:oleObj spid="_x0000_s94210" name="Visio" r:id="rId3" imgW="3606620" imgH="1718283" progId="Visio.Drawing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2209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jurigen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tanpa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skala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ukuran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kran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air </a:t>
            </a:r>
            <a:r>
              <a:rPr lang="en-US" sz="2000" dirty="0" err="1" smtClean="0">
                <a:solidFill>
                  <a:srgbClr val="C00000"/>
                </a:solidFill>
              </a:rPr>
              <a:t>tanpa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batas</a:t>
            </a:r>
            <a:r>
              <a:rPr lang="en-US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tepat</a:t>
            </a:r>
            <a:r>
              <a:rPr lang="en-US" sz="2000" dirty="0" smtClean="0">
                <a:solidFill>
                  <a:srgbClr val="C00000"/>
                </a:solidFill>
              </a:rPr>
              <a:t> 2 </a:t>
            </a:r>
            <a:r>
              <a:rPr lang="en-US" sz="2000" dirty="0" err="1" smtClean="0">
                <a:solidFill>
                  <a:srgbClr val="C00000"/>
                </a:solidFill>
              </a:rPr>
              <a:t>galon</a:t>
            </a:r>
            <a:r>
              <a:rPr lang="en-US" sz="2000" dirty="0" smtClean="0"/>
              <a:t> air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jurigen</a:t>
            </a:r>
            <a:r>
              <a:rPr lang="en-US" sz="2000" dirty="0" smtClean="0"/>
              <a:t> 3-galon?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60 </a:t>
            </a:r>
            <a:r>
              <a:rPr lang="en-US" sz="2000" b="1" dirty="0" err="1" smtClean="0">
                <a:solidFill>
                  <a:srgbClr val="FF0000"/>
                </a:solidFill>
              </a:rPr>
              <a:t>detik</a:t>
            </a:r>
            <a:endParaRPr lang="id-ID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690" name="Picture 2" descr="G:\Waterjug Die Har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38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2870" y="5308979"/>
            <a:ext cx="9148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</a:rPr>
              <a:t>Benar</a:t>
            </a:r>
            <a:r>
              <a:rPr lang="id-ID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</a:rPr>
              <a:t>&amp;</a:t>
            </a:r>
            <a:r>
              <a:rPr lang="id-ID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Cepat</a:t>
            </a:r>
            <a:endParaRPr lang="id-ID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air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jurigen</a:t>
            </a:r>
            <a:r>
              <a:rPr lang="en-US" dirty="0" smtClean="0"/>
              <a:t> 4-galon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jurigen</a:t>
            </a:r>
            <a:r>
              <a:rPr lang="en-US" dirty="0" smtClean="0"/>
              <a:t> 3-galon.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=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= 0, 1, 2, 3, 4 </a:t>
            </a:r>
          </a:p>
          <a:p>
            <a:pPr lvl="1"/>
            <a:r>
              <a:rPr lang="en-US" i="1" dirty="0" smtClean="0"/>
              <a:t>y</a:t>
            </a:r>
            <a:r>
              <a:rPr lang="en-US" dirty="0" smtClean="0"/>
              <a:t> = 0, 1, 2, 3</a:t>
            </a:r>
          </a:p>
          <a:p>
            <a:r>
              <a:rPr lang="en-US" dirty="0" smtClean="0"/>
              <a:t>K</a:t>
            </a:r>
            <a:r>
              <a:rPr lang="id-ID" dirty="0" smtClean="0"/>
              <a:t>eadaan </a:t>
            </a:r>
            <a:r>
              <a:rPr lang="en-US" dirty="0" smtClean="0"/>
              <a:t>A</a:t>
            </a:r>
            <a:r>
              <a:rPr lang="id-ID" dirty="0" smtClean="0"/>
              <a:t>wal </a:t>
            </a:r>
            <a:r>
              <a:rPr lang="en-US" dirty="0" smtClean="0"/>
              <a:t>= </a:t>
            </a:r>
            <a:r>
              <a:rPr lang="id-ID" dirty="0" smtClean="0"/>
              <a:t>(0, 0) 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id-ID" dirty="0" smtClean="0"/>
              <a:t>eadaan </a:t>
            </a:r>
            <a:r>
              <a:rPr lang="en-US" dirty="0" smtClean="0"/>
              <a:t>T</a:t>
            </a:r>
            <a:r>
              <a:rPr lang="id-ID" dirty="0" smtClean="0"/>
              <a:t>ujuan</a:t>
            </a:r>
            <a:r>
              <a:rPr lang="en-US" dirty="0" smtClean="0"/>
              <a:t> = </a:t>
            </a:r>
            <a:r>
              <a:rPr lang="id-ID" dirty="0" smtClean="0"/>
              <a:t>(</a:t>
            </a:r>
            <a:r>
              <a:rPr lang="en-US" i="1" dirty="0" smtClean="0"/>
              <a:t>n</a:t>
            </a:r>
            <a:r>
              <a:rPr lang="id-ID" dirty="0" smtClean="0"/>
              <a:t>, 2)</a:t>
            </a:r>
            <a:r>
              <a:rPr lang="en-US" dirty="0" smtClean="0"/>
              <a:t> </a:t>
            </a:r>
            <a:r>
              <a:rPr lang="id-ID" dirty="0" smtClean="0"/>
              <a:t>untuk setiap nilai </a:t>
            </a:r>
            <a:r>
              <a:rPr lang="id-ID" i="1" dirty="0" smtClean="0"/>
              <a:t>n </a:t>
            </a:r>
            <a:r>
              <a:rPr lang="id-ID" dirty="0" smtClean="0"/>
              <a:t>berupa bilangan bulat </a:t>
            </a:r>
            <a:r>
              <a:rPr lang="en-US" dirty="0" smtClean="0"/>
              <a:t>[</a:t>
            </a:r>
            <a:r>
              <a:rPr lang="id-ID" dirty="0" smtClean="0"/>
              <a:t>0</a:t>
            </a:r>
            <a:r>
              <a:rPr lang="en-US" dirty="0" smtClean="0"/>
              <a:t>,</a:t>
            </a:r>
            <a:r>
              <a:rPr lang="id-ID" dirty="0" smtClean="0"/>
              <a:t> 4</a:t>
            </a:r>
            <a:r>
              <a:rPr lang="en-US" dirty="0" smtClean="0"/>
              <a:t>]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Himpunan</a:t>
            </a:r>
            <a:r>
              <a:rPr lang="en-US" dirty="0" smtClean="0"/>
              <a:t> Operator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Operator </a:t>
            </a:r>
            <a:r>
              <a:rPr lang="en-US" dirty="0" smtClean="0"/>
              <a:t>(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) </a:t>
            </a:r>
            <a:r>
              <a:rPr lang="id-ID" dirty="0" smtClean="0"/>
              <a:t>adalah langkah untuk mengubah suatu keadaan menjadi keadaan yang lain.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id-ID" dirty="0" smtClean="0"/>
              <a:t>impunan operator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</a:t>
            </a:r>
            <a:r>
              <a:rPr lang="id-ID" dirty="0" smtClean="0"/>
              <a:t>olusi mungkin tidak ditemukan jika himpunan operatornya tidak lengkap.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id-ID" dirty="0" smtClean="0"/>
              <a:t> himpunan operator?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967</Words>
  <Application>Microsoft Office PowerPoint</Application>
  <PresentationFormat>On-screen Show (4:3)</PresentationFormat>
  <Paragraphs>264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template_informatika_slide</vt:lpstr>
      <vt:lpstr>Visio</vt:lpstr>
      <vt:lpstr>Equation</vt:lpstr>
      <vt:lpstr>CSG3G3 Kercerdasan Mesin dan Artifisial Pertemuan 2: Searching 1</vt:lpstr>
      <vt:lpstr>Outline</vt:lpstr>
      <vt:lpstr>Slide 3</vt:lpstr>
      <vt:lpstr>Slide 4</vt:lpstr>
      <vt:lpstr>Representasi Ruang Keadaan</vt:lpstr>
      <vt:lpstr>Masalah Jurigen Air</vt:lpstr>
      <vt:lpstr>Slide 7</vt:lpstr>
      <vt:lpstr>Ruang Keadaan</vt:lpstr>
      <vt:lpstr>Himpunan Operator</vt:lpstr>
      <vt:lpstr>Slide 10</vt:lpstr>
      <vt:lpstr>Slide 11</vt:lpstr>
      <vt:lpstr>Solusi untuk Masalah Jurigen Air</vt:lpstr>
      <vt:lpstr>Slide 13</vt:lpstr>
      <vt:lpstr>FWDC (Farmer Wolf Duck and Corn Problem)</vt:lpstr>
      <vt:lpstr>FWDC (Farmer Wolf Duck and Corn Problem)</vt:lpstr>
      <vt:lpstr>Slide 16</vt:lpstr>
      <vt:lpstr>Himpunan Operator FWDC</vt:lpstr>
      <vt:lpstr>Masalah N-Puzzle</vt:lpstr>
      <vt:lpstr>Himpunan Operator 8-Puzzle </vt:lpstr>
      <vt:lpstr>Masalah Rubik’s Cube</vt:lpstr>
      <vt:lpstr>N-Queen Problem</vt:lpstr>
      <vt:lpstr>Operator untuk N-Queen </vt:lpstr>
      <vt:lpstr>N-Queen Problem</vt:lpstr>
      <vt:lpstr>Masalah 4-Queen</vt:lpstr>
      <vt:lpstr>Slide 25</vt:lpstr>
      <vt:lpstr>Slide 26</vt:lpstr>
      <vt:lpstr>Slide 27</vt:lpstr>
      <vt:lpstr>Masalah Permainan Catur</vt:lpstr>
      <vt:lpstr>Himpunan Operator Permainan Catur</vt:lpstr>
      <vt:lpstr>Traveling Salesman Problem</vt:lpstr>
      <vt:lpstr>Slide 31</vt:lpstr>
      <vt:lpstr>Himpunan Operator TSP</vt:lpstr>
      <vt:lpstr>Searching-Based Systems</vt:lpstr>
      <vt:lpstr>Masalah Jurigen Air</vt:lpstr>
      <vt:lpstr>Metode-metode pencarian</vt:lpstr>
      <vt:lpstr>Ukuran Performansi</vt:lpstr>
      <vt:lpstr>Outline</vt:lpstr>
      <vt:lpstr>Slide 38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126</cp:revision>
  <dcterms:created xsi:type="dcterms:W3CDTF">2012-11-14T18:53:32Z</dcterms:created>
  <dcterms:modified xsi:type="dcterms:W3CDTF">2015-01-21T04:20:59Z</dcterms:modified>
</cp:coreProperties>
</file>