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handoutMasterIdLst>
    <p:handoutMasterId r:id="rId69"/>
  </p:handoutMasterIdLst>
  <p:sldIdLst>
    <p:sldId id="256" r:id="rId2"/>
    <p:sldId id="440" r:id="rId3"/>
    <p:sldId id="444" r:id="rId4"/>
    <p:sldId id="442" r:id="rId5"/>
    <p:sldId id="441" r:id="rId6"/>
    <p:sldId id="410" r:id="rId7"/>
    <p:sldId id="445" r:id="rId8"/>
    <p:sldId id="446" r:id="rId9"/>
    <p:sldId id="449" r:id="rId10"/>
    <p:sldId id="452" r:id="rId11"/>
    <p:sldId id="453" r:id="rId12"/>
    <p:sldId id="454" r:id="rId13"/>
    <p:sldId id="455" r:id="rId14"/>
    <p:sldId id="504" r:id="rId15"/>
    <p:sldId id="457" r:id="rId16"/>
    <p:sldId id="458" r:id="rId17"/>
    <p:sldId id="459" r:id="rId18"/>
    <p:sldId id="451" r:id="rId19"/>
    <p:sldId id="487" r:id="rId20"/>
    <p:sldId id="505" r:id="rId21"/>
    <p:sldId id="489" r:id="rId22"/>
    <p:sldId id="490" r:id="rId23"/>
    <p:sldId id="491" r:id="rId24"/>
    <p:sldId id="492" r:id="rId25"/>
    <p:sldId id="493" r:id="rId26"/>
    <p:sldId id="438" r:id="rId27"/>
    <p:sldId id="506" r:id="rId28"/>
    <p:sldId id="414" r:id="rId29"/>
    <p:sldId id="258" r:id="rId30"/>
    <p:sldId id="460" r:id="rId31"/>
    <p:sldId id="461" r:id="rId32"/>
    <p:sldId id="462" r:id="rId33"/>
    <p:sldId id="463" r:id="rId34"/>
    <p:sldId id="464" r:id="rId35"/>
    <p:sldId id="465" r:id="rId36"/>
    <p:sldId id="466" r:id="rId37"/>
    <p:sldId id="467" r:id="rId38"/>
    <p:sldId id="468" r:id="rId39"/>
    <p:sldId id="469" r:id="rId40"/>
    <p:sldId id="470" r:id="rId41"/>
    <p:sldId id="471" r:id="rId42"/>
    <p:sldId id="472" r:id="rId43"/>
    <p:sldId id="473" r:id="rId44"/>
    <p:sldId id="474" r:id="rId45"/>
    <p:sldId id="475" r:id="rId46"/>
    <p:sldId id="476" r:id="rId47"/>
    <p:sldId id="477" r:id="rId48"/>
    <p:sldId id="478" r:id="rId49"/>
    <p:sldId id="479" r:id="rId50"/>
    <p:sldId id="480" r:id="rId51"/>
    <p:sldId id="481" r:id="rId52"/>
    <p:sldId id="482" r:id="rId53"/>
    <p:sldId id="483" r:id="rId54"/>
    <p:sldId id="484" r:id="rId55"/>
    <p:sldId id="485" r:id="rId56"/>
    <p:sldId id="486" r:id="rId57"/>
    <p:sldId id="494" r:id="rId58"/>
    <p:sldId id="495" r:id="rId59"/>
    <p:sldId id="496" r:id="rId60"/>
    <p:sldId id="497" r:id="rId61"/>
    <p:sldId id="498" r:id="rId62"/>
    <p:sldId id="499" r:id="rId63"/>
    <p:sldId id="500" r:id="rId64"/>
    <p:sldId id="501" r:id="rId65"/>
    <p:sldId id="502" r:id="rId66"/>
    <p:sldId id="503" r:id="rId6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8351" autoAdjust="0"/>
  </p:normalViewPr>
  <p:slideViewPr>
    <p:cSldViewPr snapToGrid="0" snapToObjects="1">
      <p:cViewPr varScale="1">
        <p:scale>
          <a:sx n="64" d="100"/>
          <a:sy n="64" d="100"/>
        </p:scale>
        <p:origin x="-1566" y="-102"/>
      </p:cViewPr>
      <p:guideLst>
        <p:guide orient="horz" pos="2160"/>
        <p:guide pos="2880"/>
      </p:guideLst>
    </p:cSldViewPr>
  </p:slideViewPr>
  <p:outlineViewPr>
    <p:cViewPr>
      <p:scale>
        <a:sx n="33" d="100"/>
        <a:sy n="33" d="100"/>
      </p:scale>
      <p:origin x="48" y="19566"/>
    </p:cViewPr>
  </p:outlin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DB9219-4A66-4B41-AFAD-B4DCC55121D3}" type="datetimeFigureOut">
              <a:rPr lang="en-US" smtClean="0"/>
              <a:pPr/>
              <a:t>9/21/2014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9D96-90C2-44B4-8DCF-3216EB4C3627}" type="slidenum">
              <a:rPr lang="en-US" smtClean="0"/>
              <a:pPr/>
              <a:t>‹#›</a:t>
            </a:fld>
            <a:endParaRPr lang="en-US"/>
          </a:p>
        </p:txBody>
      </p:sp>
    </p:spTree>
    <p:extLst>
      <p:ext uri="{BB962C8B-B14F-4D97-AF65-F5344CB8AC3E}">
        <p14:creationId xmlns="" xmlns:p14="http://schemas.microsoft.com/office/powerpoint/2010/main" val="3374085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96F5A-DA36-4202-8F3F-DA89D0431918}" type="datetimeFigureOut">
              <a:rPr lang="en-US" smtClean="0"/>
              <a:pPr/>
              <a:t>9/21/2014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BABC4-D3F8-4FEC-A081-17F891AA9F9F}" type="slidenum">
              <a:rPr lang="en-US" smtClean="0"/>
              <a:pPr/>
              <a:t>‹#›</a:t>
            </a:fld>
            <a:endParaRPr lang="en-US"/>
          </a:p>
        </p:txBody>
      </p:sp>
    </p:spTree>
    <p:extLst>
      <p:ext uri="{BB962C8B-B14F-4D97-AF65-F5344CB8AC3E}">
        <p14:creationId xmlns="" xmlns:p14="http://schemas.microsoft.com/office/powerpoint/2010/main" val="216784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Jaman</a:t>
            </a:r>
            <a:r>
              <a:rPr lang="en-US" dirty="0" smtClean="0"/>
              <a:t> </a:t>
            </a:r>
            <a:r>
              <a:rPr lang="en-US" dirty="0" err="1" smtClean="0"/>
              <a:t>sekarang</a:t>
            </a:r>
            <a:r>
              <a:rPr lang="en-US" dirty="0" smtClean="0"/>
              <a:t> </a:t>
            </a:r>
            <a:r>
              <a:rPr lang="en-US" dirty="0" err="1" smtClean="0"/>
              <a:t>budaya</a:t>
            </a:r>
            <a:r>
              <a:rPr lang="en-US" dirty="0" smtClean="0"/>
              <a:t> </a:t>
            </a:r>
            <a:r>
              <a:rPr lang="en-US" dirty="0" err="1" smtClean="0"/>
              <a:t>juga</a:t>
            </a:r>
            <a:r>
              <a:rPr lang="en-US" dirty="0" smtClean="0"/>
              <a:t> </a:t>
            </a:r>
            <a:r>
              <a:rPr lang="en-US" dirty="0" err="1" smtClean="0"/>
              <a:t>sudah</a:t>
            </a:r>
            <a:r>
              <a:rPr lang="en-US" dirty="0" smtClean="0"/>
              <a:t> </a:t>
            </a:r>
            <a:r>
              <a:rPr lang="en-US" dirty="0" err="1" smtClean="0"/>
              <a:t>diperjual</a:t>
            </a:r>
            <a:r>
              <a:rPr lang="en-US" dirty="0" smtClean="0"/>
              <a:t> </a:t>
            </a:r>
            <a:r>
              <a:rPr lang="en-US" dirty="0" err="1" smtClean="0"/>
              <a:t>belikan</a:t>
            </a:r>
            <a:r>
              <a:rPr lang="en-US" dirty="0" smtClean="0"/>
              <a:t> :</a:t>
            </a:r>
          </a:p>
          <a:p>
            <a:pPr marL="228570" indent="-228570">
              <a:buAutoNum type="arabicPeriod"/>
            </a:pPr>
            <a:r>
              <a:rPr lang="en-US" baseline="0" dirty="0" smtClean="0"/>
              <a:t>Anime &amp; </a:t>
            </a:r>
            <a:r>
              <a:rPr lang="en-US" baseline="0" dirty="0" err="1" smtClean="0"/>
              <a:t>Manga</a:t>
            </a:r>
            <a:r>
              <a:rPr lang="en-US" baseline="0" dirty="0" smtClean="0"/>
              <a:t> : </a:t>
            </a:r>
            <a:r>
              <a:rPr lang="en-US" baseline="0" dirty="0" err="1" smtClean="0"/>
              <a:t>Jepang</a:t>
            </a:r>
            <a:endParaRPr lang="en-US" baseline="0" dirty="0" smtClean="0"/>
          </a:p>
          <a:p>
            <a:pPr marL="228570" indent="-228570">
              <a:buAutoNum type="arabicPeriod"/>
            </a:pPr>
            <a:r>
              <a:rPr lang="en-US" baseline="0" dirty="0" err="1" smtClean="0"/>
              <a:t>BlockBuster</a:t>
            </a:r>
            <a:r>
              <a:rPr lang="en-US" baseline="0" dirty="0" smtClean="0"/>
              <a:t> : </a:t>
            </a:r>
            <a:r>
              <a:rPr lang="en-US" baseline="0" dirty="0" err="1" smtClean="0"/>
              <a:t>Amerika</a:t>
            </a:r>
            <a:r>
              <a:rPr lang="en-US" baseline="0" dirty="0" smtClean="0"/>
              <a:t> / </a:t>
            </a:r>
            <a:r>
              <a:rPr lang="en-US" baseline="0" dirty="0" err="1" smtClean="0"/>
              <a:t>Eropa</a:t>
            </a:r>
            <a:endParaRPr lang="en-US" baseline="0" dirty="0" smtClean="0"/>
          </a:p>
          <a:p>
            <a:pPr marL="228570" indent="-228570">
              <a:buAutoNum type="arabicPeriod"/>
            </a:pPr>
            <a:r>
              <a:rPr lang="en-US" baseline="0" dirty="0" smtClean="0"/>
              <a:t>Drama : Korea</a:t>
            </a:r>
          </a:p>
          <a:p>
            <a:pPr marL="228570" indent="-228570">
              <a:buAutoNum type="arabicPeriod"/>
            </a:pPr>
            <a:r>
              <a:rPr lang="en-US" baseline="0" dirty="0" err="1" smtClean="0"/>
              <a:t>Animasi</a:t>
            </a:r>
            <a:r>
              <a:rPr lang="en-US" baseline="0" dirty="0" smtClean="0"/>
              <a:t> : Malaysia (</a:t>
            </a:r>
            <a:r>
              <a:rPr lang="en-US" baseline="0" dirty="0" err="1" smtClean="0"/>
              <a:t>upin</a:t>
            </a:r>
            <a:r>
              <a:rPr lang="en-US" baseline="0" dirty="0" smtClean="0"/>
              <a:t> / </a:t>
            </a:r>
            <a:r>
              <a:rPr lang="en-US" baseline="0" dirty="0" err="1" smtClean="0"/>
              <a:t>ipin</a:t>
            </a:r>
            <a:r>
              <a:rPr lang="en-US" baseline="0" dirty="0" smtClean="0"/>
              <a:t>)</a:t>
            </a:r>
          </a:p>
          <a:p>
            <a:pPr marL="228570" indent="-228570">
              <a:buAutoNum type="arabicPeriod"/>
            </a:pPr>
            <a:r>
              <a:rPr lang="en-US" baseline="0" dirty="0" smtClean="0"/>
              <a:t>Horror : Thailand / Vietnam</a:t>
            </a:r>
          </a:p>
          <a:p>
            <a:r>
              <a:rPr lang="en-US" baseline="0" dirty="0" smtClean="0"/>
              <a:t>Indonesia </a:t>
            </a:r>
            <a:r>
              <a:rPr lang="en-US" baseline="0" dirty="0" err="1" smtClean="0"/>
              <a:t>mana</a:t>
            </a:r>
            <a:r>
              <a:rPr lang="en-US" baseline="0" dirty="0" smtClean="0"/>
              <a:t>?</a:t>
            </a:r>
          </a:p>
          <a:p>
            <a:endParaRPr lang="en-US" baseline="0" dirty="0" smtClean="0"/>
          </a:p>
          <a:p>
            <a:r>
              <a:rPr lang="en-US" baseline="0" dirty="0" smtClean="0"/>
              <a:t>(</a:t>
            </a:r>
            <a:r>
              <a:rPr lang="en-US" baseline="0" dirty="0" err="1" smtClean="0"/>
              <a:t>harus</a:t>
            </a:r>
            <a:r>
              <a:rPr lang="en-US" baseline="0" dirty="0" smtClean="0"/>
              <a:t> </a:t>
            </a:r>
            <a:r>
              <a:rPr lang="en-US" baseline="0" dirty="0" err="1" smtClean="0"/>
              <a:t>di</a:t>
            </a:r>
            <a:r>
              <a:rPr lang="en-US" baseline="0" dirty="0" smtClean="0"/>
              <a:t> </a:t>
            </a:r>
            <a:r>
              <a:rPr lang="en-US" baseline="0" dirty="0" err="1" smtClean="0"/>
              <a:t>dukung</a:t>
            </a:r>
            <a:r>
              <a:rPr lang="en-US" baseline="0" dirty="0" smtClean="0"/>
              <a:t> data)</a:t>
            </a:r>
          </a:p>
          <a:p>
            <a:pPr marL="228570" indent="-228570">
              <a:buAutoNum type="arabicPeriod"/>
            </a:pPr>
            <a:endParaRPr lang="en-GB" dirty="0"/>
          </a:p>
        </p:txBody>
      </p:sp>
      <p:sp>
        <p:nvSpPr>
          <p:cNvPr id="4" name="Slide Number Placeholder 3"/>
          <p:cNvSpPr>
            <a:spLocks noGrp="1"/>
          </p:cNvSpPr>
          <p:nvPr>
            <p:ph type="sldNum" sz="quarter" idx="10"/>
          </p:nvPr>
        </p:nvSpPr>
        <p:spPr/>
        <p:txBody>
          <a:bodyPr/>
          <a:lstStyle/>
          <a:p>
            <a:fld id="{62A7053B-0302-4E3F-9F95-05AAEF80BCAB}" type="slidenum">
              <a:rPr lang="en-GB" smtClean="0"/>
              <a:pPr/>
              <a:t>3</a:t>
            </a:fld>
            <a:endParaRPr lang="en-GB"/>
          </a:p>
        </p:txBody>
      </p:sp>
    </p:spTree>
    <p:extLst>
      <p:ext uri="{BB962C8B-B14F-4D97-AF65-F5344CB8AC3E}">
        <p14:creationId xmlns:p14="http://schemas.microsoft.com/office/powerpoint/2010/main" xmlns="" val="365907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A7E914-7FD4-4447-BD39-43FADDD97E09}" type="slidenum">
              <a:rPr lang="en-US"/>
              <a:pPr/>
              <a:t>44</a:t>
            </a:fld>
            <a:endParaRPr lang="en-US"/>
          </a:p>
        </p:txBody>
      </p:sp>
      <p:sp>
        <p:nvSpPr>
          <p:cNvPr id="32770"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2771" name="Rectangle 3"/>
          <p:cNvSpPr>
            <a:spLocks noGrp="1" noChangeArrowheads="1"/>
          </p:cNvSpPr>
          <p:nvPr>
            <p:ph type="body" idx="1"/>
          </p:nvPr>
        </p:nvSpPr>
        <p:spPr>
          <a:xfrm>
            <a:off x="914401" y="4343400"/>
            <a:ext cx="5029200" cy="4114800"/>
          </a:xfrm>
          <a:ln/>
        </p:spPr>
        <p:txBody>
          <a:bodyPr lIns="90488" tIns="44450" rIns="90488" bIns="44450"/>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C:\Users\Mystogan\Downloads\Compressed\2917_internet_ppt\template_main.jpg"/>
          <p:cNvPicPr>
            <a:picLocks noChangeAspect="1" noChangeArrowheads="1"/>
          </p:cNvPicPr>
          <p:nvPr userDrawn="1"/>
        </p:nvPicPr>
        <p:blipFill rotWithShape="1">
          <a:blip r:embed="rId2">
            <a:extLst>
              <a:ext uri="{28A0092B-C50C-407E-A947-70E740481C1C}">
                <a14:useLocalDpi xmlns="" xmlns:a14="http://schemas.microsoft.com/office/drawing/2010/main" val="0"/>
              </a:ext>
            </a:extLst>
          </a:blip>
          <a:srcRect r="17785" b="11855"/>
          <a:stretch/>
        </p:blipFill>
        <p:spPr bwMode="auto">
          <a:xfrm>
            <a:off x="43394" y="3251531"/>
            <a:ext cx="3848669" cy="3094677"/>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1234684" y="1269242"/>
            <a:ext cx="7909316" cy="765053"/>
          </a:xfrm>
          <a:prstGeom prst="rect">
            <a:avLst/>
          </a:prstGeom>
        </p:spPr>
        <p:txBody>
          <a:bodyPr/>
          <a:lstStyle>
            <a:lvl1pPr algn="l">
              <a:lnSpc>
                <a:spcPct val="90000"/>
              </a:lnSpc>
              <a:defRPr sz="2800" b="1">
                <a:solidFill>
                  <a:schemeClr val="tx1"/>
                </a:solidFill>
                <a:latin typeface="+mn-lt"/>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1234684" y="2227425"/>
            <a:ext cx="7909316" cy="429768"/>
          </a:xfrm>
          <a:prstGeom prst="rect">
            <a:avLst/>
          </a:prstGeom>
        </p:spPr>
        <p:txBody>
          <a:bodyPr/>
          <a:lstStyle>
            <a:lvl1pPr marL="0" indent="0">
              <a:lnSpc>
                <a:spcPct val="90000"/>
              </a:lnSpc>
              <a:buFont typeface="Wingdings" pitchFamily="28" charset="2"/>
              <a:buNone/>
              <a:defRPr sz="2000" b="0" baseline="0">
                <a:solidFill>
                  <a:schemeClr val="tx1"/>
                </a:solidFill>
                <a:latin typeface="Verdana"/>
                <a:cs typeface="Verdana"/>
              </a:defRPr>
            </a:lvl1pPr>
          </a:lstStyle>
          <a:p>
            <a:r>
              <a:rPr lang="en-US" dirty="0" smtClean="0"/>
              <a:t>Click to edit Master subtitle style</a:t>
            </a:r>
            <a:endParaRPr lang="en-US" dirty="0"/>
          </a:p>
        </p:txBody>
      </p:sp>
      <p:sp>
        <p:nvSpPr>
          <p:cNvPr id="7" name="Text Placeholder 15"/>
          <p:cNvSpPr>
            <a:spLocks noGrp="1"/>
          </p:cNvSpPr>
          <p:nvPr>
            <p:ph type="body" sz="quarter" idx="13"/>
          </p:nvPr>
        </p:nvSpPr>
        <p:spPr>
          <a:xfrm>
            <a:off x="1234684" y="2875084"/>
            <a:ext cx="7918022" cy="378005"/>
          </a:xfrm>
          <a:prstGeom prst="rect">
            <a:avLst/>
          </a:prstGeom>
        </p:spPr>
        <p:txBody>
          <a:bodyPr/>
          <a:lstStyle>
            <a:lvl1pPr marL="0" indent="0">
              <a:buFontTx/>
              <a:buNone/>
              <a:defRPr sz="1600">
                <a:solidFill>
                  <a:schemeClr val="tx1"/>
                </a:solidFill>
                <a:latin typeface="Verdana"/>
              </a:defRPr>
            </a:lvl1pPr>
          </a:lstStyle>
          <a:p>
            <a:pPr lvl="0"/>
            <a:r>
              <a:rPr lang="en-US" dirty="0" smtClean="0"/>
              <a:t>Click to edit Master text styles</a:t>
            </a:r>
          </a:p>
        </p:txBody>
      </p:sp>
      <p:sp>
        <p:nvSpPr>
          <p:cNvPr id="11" name="Date Placeholder 1"/>
          <p:cNvSpPr>
            <a:spLocks noGrp="1"/>
          </p:cNvSpPr>
          <p:nvPr>
            <p:ph type="dt" sz="half" idx="14"/>
          </p:nvPr>
        </p:nvSpPr>
        <p:spPr/>
        <p:txBody>
          <a:bodyPr/>
          <a:lstStyle>
            <a:lvl1pPr>
              <a:defRPr>
                <a:solidFill>
                  <a:schemeClr val="tx1"/>
                </a:solidFill>
              </a:defRPr>
            </a:lvl1pPr>
          </a:lstStyle>
          <a:p>
            <a:pPr>
              <a:defRPr/>
            </a:pPr>
            <a:fld id="{C55C0A71-D899-4B2F-A5F2-F2511E232DA3}" type="datetime1">
              <a:rPr lang="id-ID" smtClean="0"/>
              <a:pPr>
                <a:defRPr/>
              </a:pPr>
              <a:t>21/09/2014</a:t>
            </a:fld>
            <a:endParaRPr lang="en-US" dirty="0"/>
          </a:p>
        </p:txBody>
      </p:sp>
      <p:sp>
        <p:nvSpPr>
          <p:cNvPr id="12" name="Slide Number Placeholder 2"/>
          <p:cNvSpPr>
            <a:spLocks noGrp="1"/>
          </p:cNvSpPr>
          <p:nvPr>
            <p:ph type="sldNum" sz="quarter" idx="15"/>
          </p:nvPr>
        </p:nvSpPr>
        <p:spPr/>
        <p:txBody>
          <a:bodyPr/>
          <a:lstStyle>
            <a:lvl1pPr>
              <a:defRPr>
                <a:solidFill>
                  <a:schemeClr val="tx1"/>
                </a:solidFill>
              </a:defRPr>
            </a:lvl1pPr>
          </a:lstStyle>
          <a:p>
            <a:pPr>
              <a:defRPr/>
            </a:pPr>
            <a:fld id="{FA0FCE97-1E5D-3942-9893-29D29393C492}" type="slidenum">
              <a:rPr lang="en-US" smtClean="0"/>
              <a:pPr>
                <a:defRPr/>
              </a:pPr>
              <a:t>‹#›</a:t>
            </a:fld>
            <a:endParaRPr lang="en-US" dirty="0"/>
          </a:p>
        </p:txBody>
      </p:sp>
      <p:sp>
        <p:nvSpPr>
          <p:cNvPr id="2" name="Rectangle 1"/>
          <p:cNvSpPr/>
          <p:nvPr userDrawn="1"/>
        </p:nvSpPr>
        <p:spPr>
          <a:xfrm>
            <a:off x="0" y="0"/>
            <a:ext cx="9144000" cy="126924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26" name="Picture 2" descr="C:\Users\Mystogan\Pictures\Untitled-1.pn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5589705" y="216578"/>
            <a:ext cx="3264827" cy="6486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936245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DD7755B-1AAB-4983-89FA-F20BE26A11BC}" type="datetime1">
              <a:rPr lang="id-ID" smtClean="0"/>
              <a:pPr/>
              <a:t>21/09/2014</a:t>
            </a:fld>
            <a:endParaRPr lang="id-ID"/>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id-ID"/>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F302563-E7AF-4054-B59A-0FF0C3D1AC5E}"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3303039-ED1E-4492-9835-B3FFE50B4E44}" type="datetime1">
              <a:rPr lang="id-ID" smtClean="0"/>
              <a:pPr/>
              <a:t>21/09/2014</a:t>
            </a:fld>
            <a:endParaRPr lang="id-ID"/>
          </a:p>
        </p:txBody>
      </p:sp>
      <p:sp>
        <p:nvSpPr>
          <p:cNvPr id="10" name="Slide Number Placeholder 9"/>
          <p:cNvSpPr>
            <a:spLocks noGrp="1"/>
          </p:cNvSpPr>
          <p:nvPr>
            <p:ph type="sldNum" sz="quarter" idx="16"/>
          </p:nvPr>
        </p:nvSpPr>
        <p:spPr/>
        <p:txBody>
          <a:bodyPr rtlCol="0"/>
          <a:lstStyle/>
          <a:p>
            <a:fld id="{7F302563-E7AF-4054-B59A-0FF0C3D1AC5E}" type="slidenum">
              <a:rPr lang="id-ID" smtClean="0"/>
              <a:pPr/>
              <a:t>‹#›</a:t>
            </a:fld>
            <a:endParaRPr lang="id-ID"/>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5760" y="2009550"/>
            <a:ext cx="8326438" cy="4025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fld id="{DA200808-71FB-4CCE-BA2F-73816524683F}" type="datetime1">
              <a:rPr lang="id-ID" smtClean="0"/>
              <a:pPr>
                <a:defRPr/>
              </a:pPr>
              <a:t>21/09/2014</a:t>
            </a:fld>
            <a:endParaRPr lang="en-US" dirty="0"/>
          </a:p>
        </p:txBody>
      </p:sp>
      <p:sp>
        <p:nvSpPr>
          <p:cNvPr id="2" name="Rectangle 1"/>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21"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775188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Blank Slide">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ACF01E01-1A0B-4720-B0B6-464F0EA342A1}" type="datetime1">
              <a:rPr lang="id-ID" smtClean="0"/>
              <a:pPr>
                <a:defRPr/>
              </a:pPr>
              <a:t>21/09/2014</a:t>
            </a:fld>
            <a:endParaRPr lang="en-US" dirty="0"/>
          </a:p>
        </p:txBody>
      </p:sp>
      <p:sp>
        <p:nvSpPr>
          <p:cNvPr id="6" name="Rectangle 5"/>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28210451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4"/>
          </p:nvPr>
        </p:nvSpPr>
        <p:spPr>
          <a:xfrm>
            <a:off x="4738863" y="2009550"/>
            <a:ext cx="4035425" cy="400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fld id="{B79E082B-A1DC-447D-8F87-E55FB359333A}" type="datetime1">
              <a:rPr lang="id-ID" smtClean="0"/>
              <a:pPr>
                <a:defRPr/>
              </a:pPr>
              <a:t>21/09/2014</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5124" y="1336417"/>
            <a:ext cx="8409163" cy="641239"/>
          </a:xfrm>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372396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p:txBody>
          <a:bodyPr/>
          <a:lstStyle>
            <a:lvl1pPr>
              <a:defRPr/>
            </a:lvl1pPr>
          </a:lstStyle>
          <a:p>
            <a:pPr>
              <a:defRPr/>
            </a:pPr>
            <a:fld id="{3EEFC6D6-12BE-4327-AF76-3DFBC18EADD0}" type="datetime1">
              <a:rPr lang="id-ID" smtClean="0"/>
              <a:pPr>
                <a:defRPr/>
              </a:pPr>
              <a:t>21/09/2014</a:t>
            </a:fld>
            <a:endParaRPr lang="en-US" dirty="0"/>
          </a:p>
        </p:txBody>
      </p:sp>
      <p:sp>
        <p:nvSpPr>
          <p:cNvPr id="11" name="Rectangle 10"/>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0"/>
          <p:cNvSpPr>
            <a:spLocks noGrp="1"/>
          </p:cNvSpPr>
          <p:nvPr>
            <p:ph type="body" sz="quarter" idx="28"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08250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 Content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10"/>
          <p:cNvSpPr>
            <a:spLocks noGrp="1"/>
          </p:cNvSpPr>
          <p:nvPr>
            <p:ph type="pic" sz="quarter" idx="22"/>
          </p:nvPr>
        </p:nvSpPr>
        <p:spPr>
          <a:xfrm>
            <a:off x="365125" y="2009550"/>
            <a:ext cx="3997325" cy="40023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BE24EE4B-B349-4FCC-850F-2D7751ADF9F2}" type="datetime1">
              <a:rPr lang="id-ID" smtClean="0"/>
              <a:pPr>
                <a:defRPr/>
              </a:pPr>
              <a:t>21/09/2014</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24661985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6" name="Title 1"/>
          <p:cNvSpPr txBox="1">
            <a:spLocks/>
          </p:cNvSpPr>
          <p:nvPr userDrawn="1"/>
        </p:nvSpPr>
        <p:spPr bwMode="auto">
          <a:xfrm>
            <a:off x="434548" y="4489331"/>
            <a:ext cx="8326438" cy="21192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ctr"/>
            <a:r>
              <a:rPr lang="en-US" sz="5400" dirty="0" smtClean="0">
                <a:solidFill>
                  <a:srgbClr val="C00000"/>
                </a:solidFill>
                <a:latin typeface="Brush Script Std" pitchFamily="66" charset="0"/>
              </a:rPr>
              <a:t>THANK YOU</a:t>
            </a:r>
            <a:endParaRPr lang="en-US" sz="5400" dirty="0">
              <a:solidFill>
                <a:srgbClr val="C00000"/>
              </a:solidFill>
              <a:latin typeface="Brush Script Std" pitchFamily="66" charset="0"/>
            </a:endParaRPr>
          </a:p>
        </p:txBody>
      </p:sp>
      <p:sp>
        <p:nvSpPr>
          <p:cNvPr id="16" name="Rectangle 15"/>
          <p:cNvSpPr/>
          <p:nvPr userDrawn="1"/>
        </p:nvSpPr>
        <p:spPr>
          <a:xfrm>
            <a:off x="-489" y="4670967"/>
            <a:ext cx="9141923" cy="9368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C:\Users\Mystogan\Pictures\red-digital-background.jpg"/>
          <p:cNvPicPr>
            <a:picLocks noChangeAspect="1" noChangeArrowheads="1"/>
          </p:cNvPicPr>
          <p:nvPr userDrawn="1"/>
        </p:nvPicPr>
        <p:blipFill rotWithShape="1">
          <a:blip r:embed="rId2">
            <a:extLst>
              <a:ext uri="{28A0092B-C50C-407E-A947-70E740481C1C}">
                <a14:useLocalDpi xmlns="" xmlns:a14="http://schemas.microsoft.com/office/drawing/2010/main" val="0"/>
              </a:ext>
            </a:extLst>
          </a:blip>
          <a:srcRect t="17910" b="13980"/>
          <a:stretch/>
        </p:blipFill>
        <p:spPr bwMode="auto">
          <a:xfrm>
            <a:off x="-2566" y="0"/>
            <a:ext cx="9144000" cy="4670967"/>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C:\Users\Mystogan\Pictures\logo-white.pn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54392" y="142946"/>
            <a:ext cx="3039184" cy="6037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577259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E6706C8-3EB5-46A5-9E5A-E6E5C0C9C4E2}" type="datetime1">
              <a:rPr lang="id-ID" smtClean="0"/>
              <a:pPr/>
              <a:t>21/09/2014</a:t>
            </a:fld>
            <a:endParaRPr lang="id-ID"/>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id-ID"/>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F302563-E7AF-4054-B59A-0FF0C3D1AC5E}" type="slidenum">
              <a:rPr lang="id-ID" smtClean="0"/>
              <a:pPr/>
              <a:t>‹#›</a:t>
            </a:fld>
            <a:endParaRPr lang="id-ID"/>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dirty="0" smtClean="0"/>
              <a:t>Click to edit Master title style</a:t>
            </a:r>
            <a:endParaRPr kumimoji="0" lang="en-US" dirty="0"/>
          </a:p>
        </p:txBody>
      </p:sp>
      <p:pic>
        <p:nvPicPr>
          <p:cNvPr id="10" name="Picture 3"/>
          <p:cNvPicPr>
            <a:picLocks noChangeAspect="1" noChangeArrowheads="1"/>
          </p:cNvPicPr>
          <p:nvPr userDrawn="1"/>
        </p:nvPicPr>
        <p:blipFill>
          <a:blip r:embed="rId2">
            <a:extLst>
              <a:ext uri="{28A0092B-C50C-407E-A947-70E740481C1C}">
                <a14:useLocalDpi xmlns="" xmlns:a14="http://schemas.microsoft.com/office/drawing/2010/main" val="0"/>
              </a:ext>
            </a:extLst>
          </a:blip>
          <a:stretch>
            <a:fillRect/>
          </a:stretch>
        </p:blipFill>
        <p:spPr bwMode="auto">
          <a:xfrm>
            <a:off x="3" y="0"/>
            <a:ext cx="9143993" cy="1247774"/>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C:\Users\Mystogan\Pictures\75_big.jp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3" y="6242667"/>
            <a:ext cx="9143999" cy="6096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Slide Number Placeholder 1"/>
          <p:cNvSpPr txBox="1">
            <a:spLocks/>
          </p:cNvSpPr>
          <p:nvPr userDrawn="1"/>
        </p:nvSpPr>
        <p:spPr>
          <a:xfrm>
            <a:off x="129381" y="6492875"/>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2B1F015-1154-6F45-9F5A-29B4836DF7ED}" type="slidenum">
              <a:rPr kumimoji="0" lang="en-US"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
        <p:nvSpPr>
          <p:cNvPr id="16" name="Date Placeholder 2"/>
          <p:cNvSpPr txBox="1">
            <a:spLocks/>
          </p:cNvSpPr>
          <p:nvPr userDrawn="1"/>
        </p:nvSpPr>
        <p:spPr>
          <a:xfrm>
            <a:off x="550069" y="6492875"/>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49DE922-2F34-1241-8A40-1B6D2996FA4E}" type="datetime1">
              <a:rPr kumimoji="0" lang="en-US"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9/21/2014</a:t>
            </a:fld>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3999" cy="6858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Title Placeholder 9"/>
          <p:cNvSpPr>
            <a:spLocks noGrp="1" noChangeAspect="1"/>
          </p:cNvSpPr>
          <p:nvPr>
            <p:ph type="title"/>
          </p:nvPr>
        </p:nvSpPr>
        <p:spPr bwMode="auto">
          <a:xfrm>
            <a:off x="365125" y="1336417"/>
            <a:ext cx="8326438" cy="641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pic>
        <p:nvPicPr>
          <p:cNvPr id="5" name="Picture 2" descr="C:\Users\Mystogan\Pictures\75_big.jpg"/>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0" y="6248401"/>
            <a:ext cx="9143999" cy="6096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389908" y="6451886"/>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02B1F015-1154-6F45-9F5A-29B4836DF7ED}" type="slidenum">
              <a:rPr lang="en-US" smtClean="0"/>
              <a:pPr>
                <a:defRPr/>
              </a:pPr>
              <a:t>‹#›</a:t>
            </a:fld>
            <a:endParaRPr lang="en-US" dirty="0"/>
          </a:p>
        </p:txBody>
      </p:sp>
      <p:sp>
        <p:nvSpPr>
          <p:cNvPr id="3" name="Date Placeholder 2"/>
          <p:cNvSpPr>
            <a:spLocks noGrp="1"/>
          </p:cNvSpPr>
          <p:nvPr>
            <p:ph type="dt" sz="half" idx="2"/>
          </p:nvPr>
        </p:nvSpPr>
        <p:spPr>
          <a:xfrm>
            <a:off x="810596" y="6451886"/>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E646BD87-1AE9-43FA-8E33-631CEEBBACBD}" type="datetime1">
              <a:rPr lang="id-ID" smtClean="0"/>
              <a:pPr>
                <a:defRPr/>
              </a:pPr>
              <a:t>21/09/2014</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1" name="Text Placeholder 11"/>
          <p:cNvSpPr>
            <a:spLocks noGrp="1"/>
          </p:cNvSpPr>
          <p:nvPr>
            <p:ph type="body" idx="1"/>
          </p:nvPr>
        </p:nvSpPr>
        <p:spPr bwMode="auto">
          <a:xfrm>
            <a:off x="365125" y="1977656"/>
            <a:ext cx="8326438" cy="4054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3"/>
          <p:cNvPicPr>
            <a:picLocks noChangeAspect="1" noChangeArrowheads="1"/>
          </p:cNvPicPr>
          <p:nvPr/>
        </p:nvPicPr>
        <p:blipFill>
          <a:blip r:embed="rId15">
            <a:extLst>
              <a:ext uri="{28A0092B-C50C-407E-A947-70E740481C1C}">
                <a14:useLocalDpi xmlns="" xmlns:a14="http://schemas.microsoft.com/office/drawing/2010/main" val="0"/>
              </a:ext>
            </a:extLst>
          </a:blip>
          <a:stretch>
            <a:fillRect/>
          </a:stretch>
        </p:blipFill>
        <p:spPr bwMode="auto">
          <a:xfrm>
            <a:off x="3" y="0"/>
            <a:ext cx="9143993" cy="1247774"/>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8"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hf hdr="0" ftr="0"/>
  <p:txStyles>
    <p:titleStyle>
      <a:lvl1pPr algn="l" defTabSz="457200" rtl="0" eaLnBrk="1" fontAlgn="base" hangingPunct="1">
        <a:spcBef>
          <a:spcPct val="0"/>
        </a:spcBef>
        <a:spcAft>
          <a:spcPct val="0"/>
        </a:spcAft>
        <a:defRPr sz="2800" b="1" kern="1200">
          <a:solidFill>
            <a:schemeClr val="tx1">
              <a:lumMod val="75000"/>
              <a:lumOff val="25000"/>
            </a:schemeClr>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16"/>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profit.ndtv.com/news/ipo/article-alibaba-ipo-may-be-the-largest-in-history-668520" TargetMode="External"/><Relationship Id="rId2" Type="http://schemas.openxmlformats.org/officeDocument/2006/relationships/hyperlink" Target="http://www.yenlo.nl/nl/internet-of-things-iot/" TargetMode="External"/><Relationship Id="rId1" Type="http://schemas.openxmlformats.org/officeDocument/2006/relationships/slideLayout" Target="../slideLayouts/slideLayout8.xml"/><Relationship Id="rId6" Type="http://schemas.openxmlformats.org/officeDocument/2006/relationships/hyperlink" Target="http://www.techriff.com/apple-vs-samsung-hot-tech-war-ever/" TargetMode="External"/><Relationship Id="rId5" Type="http://schemas.openxmlformats.org/officeDocument/2006/relationships/hyperlink" Target="http://blog.thomsonreuters.com/index.php/apple-vs-samsung-graphic-of-the-day/" TargetMode="External"/><Relationship Id="rId4" Type="http://schemas.openxmlformats.org/officeDocument/2006/relationships/hyperlink" Target="http://www.gartner.com/newsroom/id/2614915"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cardsdirect.com/" TargetMode="Externa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noAutofit/>
          </a:bodyPr>
          <a:lstStyle/>
          <a:p>
            <a:r>
              <a:rPr lang="id-ID" sz="2000" dirty="0" smtClean="0"/>
              <a:t>IFG3A3 KEPROFESIAN BIDANG INFORMATIKA</a:t>
            </a:r>
            <a:br>
              <a:rPr lang="id-ID" sz="2000" dirty="0" smtClean="0"/>
            </a:br>
            <a:r>
              <a:rPr lang="id-ID" sz="2000" dirty="0" smtClean="0"/>
              <a:t>Pertemuan </a:t>
            </a:r>
            <a:r>
              <a:rPr lang="id-ID" sz="2000" dirty="0" smtClean="0"/>
              <a:t>9: </a:t>
            </a:r>
            <a:r>
              <a:rPr lang="id-ID" sz="2000" dirty="0" smtClean="0"/>
              <a:t/>
            </a:r>
            <a:br>
              <a:rPr lang="id-ID" sz="2000" dirty="0" smtClean="0"/>
            </a:br>
            <a:r>
              <a:rPr lang="id-ID" sz="2000" dirty="0" smtClean="0"/>
              <a:t>Bisnis ICT Bagian 1</a:t>
            </a:r>
            <a:endParaRPr lang="id-ID" sz="2000" dirty="0" smtClean="0"/>
          </a:p>
        </p:txBody>
      </p:sp>
      <p:sp>
        <p:nvSpPr>
          <p:cNvPr id="11" name="Subtitle 10"/>
          <p:cNvSpPr>
            <a:spLocks noGrp="1"/>
          </p:cNvSpPr>
          <p:nvPr>
            <p:ph type="subTitle" idx="1"/>
          </p:nvPr>
        </p:nvSpPr>
        <p:spPr/>
        <p:txBody>
          <a:bodyPr/>
          <a:lstStyle/>
          <a:p>
            <a:r>
              <a:rPr lang="en-US" dirty="0" smtClean="0"/>
              <a:t>Author-</a:t>
            </a:r>
            <a:r>
              <a:rPr lang="id-ID" dirty="0" smtClean="0"/>
              <a:t>Tim Dosen</a:t>
            </a:r>
            <a:endParaRPr lang="en-US" dirty="0"/>
          </a:p>
        </p:txBody>
      </p:sp>
      <p:sp>
        <p:nvSpPr>
          <p:cNvPr id="12" name="Text Placeholder 11"/>
          <p:cNvSpPr>
            <a:spLocks noGrp="1"/>
          </p:cNvSpPr>
          <p:nvPr>
            <p:ph type="body" sz="quarter" idx="13"/>
          </p:nvPr>
        </p:nvSpPr>
        <p:spPr/>
        <p:txBody>
          <a:bodyPr/>
          <a:lstStyle/>
          <a:p>
            <a:r>
              <a:rPr lang="en-US" dirty="0" smtClean="0"/>
              <a:t>P</a:t>
            </a:r>
            <a:r>
              <a:rPr lang="id-ID" smtClean="0"/>
              <a:t>rodi S1 Teknik Informatika</a:t>
            </a:r>
            <a:endParaRPr lang="en-US" dirty="0"/>
          </a:p>
        </p:txBody>
      </p:sp>
      <p:sp>
        <p:nvSpPr>
          <p:cNvPr id="5" name="Date Placeholder 4"/>
          <p:cNvSpPr>
            <a:spLocks noGrp="1"/>
          </p:cNvSpPr>
          <p:nvPr>
            <p:ph type="dt" sz="half" idx="14"/>
          </p:nvPr>
        </p:nvSpPr>
        <p:spPr/>
        <p:txBody>
          <a:bodyPr/>
          <a:lstStyle/>
          <a:p>
            <a:pPr>
              <a:defRPr/>
            </a:pPr>
            <a:fld id="{2493FADF-5BE8-4B16-ACFA-E1BA539F1E15}" type="datetime1">
              <a:rPr lang="id-ID" smtClean="0"/>
              <a:pPr>
                <a:defRPr/>
              </a:pPr>
              <a:t>21/09/2014</a:t>
            </a:fld>
            <a:endParaRPr lang="en-US" dirty="0"/>
          </a:p>
        </p:txBody>
      </p:sp>
      <p:sp>
        <p:nvSpPr>
          <p:cNvPr id="7" name="Slide Number Placeholder 6"/>
          <p:cNvSpPr>
            <a:spLocks noGrp="1"/>
          </p:cNvSpPr>
          <p:nvPr>
            <p:ph type="sldNum" sz="quarter" idx="15"/>
          </p:nvPr>
        </p:nvSpPr>
        <p:spPr/>
        <p:txBody>
          <a:bodyPr/>
          <a:lstStyle/>
          <a:p>
            <a:pPr>
              <a:defRPr/>
            </a:pPr>
            <a:fld id="{FA0FCE97-1E5D-3942-9893-29D29393C492}" type="slidenum">
              <a:rPr lang="en-US" smtClean="0"/>
              <a:pPr>
                <a:defRPr/>
              </a:pPr>
              <a:t>1</a:t>
            </a:fld>
            <a:endParaRPr lang="en-US" dirty="0"/>
          </a:p>
        </p:txBody>
      </p:sp>
    </p:spTree>
    <p:extLst>
      <p:ext uri="{BB962C8B-B14F-4D97-AF65-F5344CB8AC3E}">
        <p14:creationId xmlns="" xmlns:p14="http://schemas.microsoft.com/office/powerpoint/2010/main" val="1191294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lstStyle/>
          <a:p>
            <a:r>
              <a:rPr lang="id-ID" dirty="0" smtClean="0">
                <a:solidFill>
                  <a:schemeClr val="bg1"/>
                </a:solidFill>
              </a:rPr>
              <a:t>Menjaga Keseimbangan Pasar</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10</a:t>
            </a:fld>
            <a:endParaRPr lang="id-ID"/>
          </a:p>
        </p:txBody>
      </p:sp>
      <p:sp>
        <p:nvSpPr>
          <p:cNvPr id="5" name="Content Placeholder 4"/>
          <p:cNvSpPr>
            <a:spLocks noGrp="1"/>
          </p:cNvSpPr>
          <p:nvPr>
            <p:ph sz="quarter" idx="1"/>
          </p:nvPr>
        </p:nvSpPr>
        <p:spPr/>
        <p:txBody>
          <a:bodyPr/>
          <a:lstStyle/>
          <a:p>
            <a:endParaRPr lang="en-US"/>
          </a:p>
        </p:txBody>
      </p:sp>
      <p:sp>
        <p:nvSpPr>
          <p:cNvPr id="6" name="Content Placeholder 2"/>
          <p:cNvSpPr txBox="1">
            <a:spLocks/>
          </p:cNvSpPr>
          <p:nvPr/>
        </p:nvSpPr>
        <p:spPr>
          <a:xfrm>
            <a:off x="457200" y="1412776"/>
            <a:ext cx="8229600" cy="5668963"/>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err="1" smtClean="0">
                <a:ln>
                  <a:noFill/>
                </a:ln>
                <a:solidFill>
                  <a:schemeClr val="tx1"/>
                </a:solidFill>
                <a:effectLst/>
                <a:uLnTx/>
                <a:uFillTx/>
                <a:latin typeface="+mn-lt"/>
                <a:ea typeface="+mn-ea"/>
                <a:cs typeface="+mn-cs"/>
              </a:rPr>
              <a:t>Kurva</a:t>
            </a:r>
            <a:r>
              <a:rPr kumimoji="0" lang="en-US" sz="2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900" b="0" i="0" u="none" strike="noStrike" kern="1200" cap="none" spc="0" normalizeH="0" baseline="0" noProof="0" dirty="0" err="1" smtClean="0">
                <a:ln>
                  <a:noFill/>
                </a:ln>
                <a:solidFill>
                  <a:schemeClr val="tx1"/>
                </a:solidFill>
                <a:effectLst/>
                <a:uLnTx/>
                <a:uFillTx/>
                <a:latin typeface="+mn-lt"/>
                <a:ea typeface="+mn-ea"/>
                <a:cs typeface="+mn-cs"/>
              </a:rPr>
              <a:t>hasil</a:t>
            </a:r>
            <a:r>
              <a:rPr kumimoji="0" lang="en-US" sz="2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900" b="0" i="0" u="none" strike="noStrike" kern="1200" cap="none" spc="0" normalizeH="0" baseline="0" noProof="0" dirty="0" err="1" smtClean="0">
                <a:ln>
                  <a:noFill/>
                </a:ln>
                <a:solidFill>
                  <a:schemeClr val="tx1"/>
                </a:solidFill>
                <a:effectLst/>
                <a:uLnTx/>
                <a:uFillTx/>
                <a:latin typeface="+mn-lt"/>
                <a:ea typeface="+mn-ea"/>
                <a:cs typeface="+mn-cs"/>
              </a:rPr>
              <a:t>penjualan</a:t>
            </a:r>
            <a:r>
              <a:rPr kumimoji="0" lang="en-US" sz="2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9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900" b="0" i="0" u="none" strike="noStrike" kern="1200" cap="none" spc="0" normalizeH="0" baseline="0" noProof="0" dirty="0" smtClean="0">
                <a:ln>
                  <a:noFill/>
                </a:ln>
                <a:solidFill>
                  <a:schemeClr val="tx1"/>
                </a:solidFill>
                <a:effectLst/>
                <a:uLnTx/>
                <a:uFillTx/>
                <a:latin typeface="+mn-lt"/>
                <a:ea typeface="+mn-ea"/>
                <a:cs typeface="+mn-cs"/>
              </a:rPr>
              <a:t> rata-2 </a:t>
            </a:r>
            <a:r>
              <a:rPr kumimoji="0" lang="en-US" sz="29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900" b="0" i="0" u="none" strike="noStrike" kern="1200" cap="none" spc="0" normalizeH="0" baseline="0" noProof="0" dirty="0" smtClean="0">
                <a:ln>
                  <a:noFill/>
                </a:ln>
                <a:solidFill>
                  <a:schemeClr val="tx1"/>
                </a:solidFill>
                <a:effectLst/>
                <a:uLnTx/>
                <a:uFillTx/>
                <a:latin typeface="+mn-lt"/>
                <a:ea typeface="+mn-ea"/>
                <a:cs typeface="+mn-cs"/>
              </a:rPr>
              <a:t> marginal.</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 name="Straight Connector 6"/>
          <p:cNvCxnSpPr/>
          <p:nvPr/>
        </p:nvCxnSpPr>
        <p:spPr>
          <a:xfrm rot="5400000">
            <a:off x="-381000" y="4003576"/>
            <a:ext cx="2895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66800" y="5451376"/>
            <a:ext cx="3352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0" y="5451376"/>
            <a:ext cx="3352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047966" y="4156770"/>
            <a:ext cx="25923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29400" y="5679976"/>
            <a:ext cx="2514600" cy="369332"/>
          </a:xfrm>
          <a:prstGeom prst="rect">
            <a:avLst/>
          </a:prstGeom>
          <a:noFill/>
        </p:spPr>
        <p:txBody>
          <a:bodyPr wrap="square" rtlCol="0">
            <a:spAutoFit/>
          </a:bodyPr>
          <a:lstStyle/>
          <a:p>
            <a:r>
              <a:rPr lang="en-US" dirty="0" err="1" smtClean="0"/>
              <a:t>Jmlh</a:t>
            </a:r>
            <a:r>
              <a:rPr lang="en-US" dirty="0" smtClean="0"/>
              <a:t> </a:t>
            </a:r>
            <a:r>
              <a:rPr lang="en-US" dirty="0" err="1" smtClean="0"/>
              <a:t>barang</a:t>
            </a:r>
            <a:endParaRPr lang="en-US" dirty="0"/>
          </a:p>
        </p:txBody>
      </p:sp>
      <p:sp>
        <p:nvSpPr>
          <p:cNvPr id="12" name="TextBox 11"/>
          <p:cNvSpPr txBox="1"/>
          <p:nvPr/>
        </p:nvSpPr>
        <p:spPr>
          <a:xfrm>
            <a:off x="2209800" y="5527576"/>
            <a:ext cx="2514600" cy="369332"/>
          </a:xfrm>
          <a:prstGeom prst="rect">
            <a:avLst/>
          </a:prstGeom>
          <a:noFill/>
        </p:spPr>
        <p:txBody>
          <a:bodyPr wrap="square" rtlCol="0">
            <a:spAutoFit/>
          </a:bodyPr>
          <a:lstStyle/>
          <a:p>
            <a:r>
              <a:rPr lang="en-US" dirty="0" err="1" smtClean="0"/>
              <a:t>Jmlh</a:t>
            </a:r>
            <a:r>
              <a:rPr lang="en-US" dirty="0" smtClean="0"/>
              <a:t> </a:t>
            </a:r>
            <a:r>
              <a:rPr lang="en-US" dirty="0" err="1" smtClean="0"/>
              <a:t>barang</a:t>
            </a:r>
            <a:endParaRPr lang="en-US" dirty="0"/>
          </a:p>
        </p:txBody>
      </p:sp>
      <p:sp>
        <p:nvSpPr>
          <p:cNvPr id="13" name="TextBox 12"/>
          <p:cNvSpPr txBox="1"/>
          <p:nvPr/>
        </p:nvSpPr>
        <p:spPr>
          <a:xfrm rot="5400000">
            <a:off x="3575566" y="4085610"/>
            <a:ext cx="2514600" cy="369332"/>
          </a:xfrm>
          <a:prstGeom prst="rect">
            <a:avLst/>
          </a:prstGeom>
          <a:noFill/>
        </p:spPr>
        <p:txBody>
          <a:bodyPr wrap="square" rtlCol="0">
            <a:spAutoFit/>
          </a:bodyPr>
          <a:lstStyle/>
          <a:p>
            <a:r>
              <a:rPr lang="en-US" dirty="0" err="1" smtClean="0"/>
              <a:t>Hasil</a:t>
            </a:r>
            <a:r>
              <a:rPr lang="en-US" dirty="0" smtClean="0"/>
              <a:t> </a:t>
            </a:r>
            <a:r>
              <a:rPr lang="en-US" dirty="0" err="1" smtClean="0"/>
              <a:t>penjualan</a:t>
            </a:r>
            <a:endParaRPr lang="en-US" dirty="0"/>
          </a:p>
        </p:txBody>
      </p:sp>
      <p:sp>
        <p:nvSpPr>
          <p:cNvPr id="14" name="TextBox 13"/>
          <p:cNvSpPr txBox="1"/>
          <p:nvPr/>
        </p:nvSpPr>
        <p:spPr>
          <a:xfrm rot="5400000">
            <a:off x="-574040" y="3962936"/>
            <a:ext cx="2514600" cy="369332"/>
          </a:xfrm>
          <a:prstGeom prst="rect">
            <a:avLst/>
          </a:prstGeom>
          <a:noFill/>
        </p:spPr>
        <p:txBody>
          <a:bodyPr wrap="square" rtlCol="0">
            <a:spAutoFit/>
          </a:bodyPr>
          <a:lstStyle/>
          <a:p>
            <a:r>
              <a:rPr lang="en-US" dirty="0" err="1" smtClean="0"/>
              <a:t>Hasil</a:t>
            </a:r>
            <a:r>
              <a:rPr lang="en-US" dirty="0" smtClean="0"/>
              <a:t> </a:t>
            </a:r>
            <a:r>
              <a:rPr lang="en-US" dirty="0" err="1" smtClean="0"/>
              <a:t>penjualan</a:t>
            </a:r>
            <a:endParaRPr lang="en-US" dirty="0"/>
          </a:p>
        </p:txBody>
      </p:sp>
      <p:sp>
        <p:nvSpPr>
          <p:cNvPr id="15" name="TextBox 14"/>
          <p:cNvSpPr txBox="1"/>
          <p:nvPr/>
        </p:nvSpPr>
        <p:spPr>
          <a:xfrm>
            <a:off x="533400" y="2479576"/>
            <a:ext cx="762000" cy="369332"/>
          </a:xfrm>
          <a:prstGeom prst="rect">
            <a:avLst/>
          </a:prstGeom>
          <a:noFill/>
        </p:spPr>
        <p:txBody>
          <a:bodyPr wrap="square" rtlCol="0">
            <a:spAutoFit/>
          </a:bodyPr>
          <a:lstStyle/>
          <a:p>
            <a:r>
              <a:rPr lang="en-US" dirty="0" smtClean="0"/>
              <a:t>50</a:t>
            </a:r>
            <a:endParaRPr lang="en-US" dirty="0"/>
          </a:p>
        </p:txBody>
      </p:sp>
      <p:sp>
        <p:nvSpPr>
          <p:cNvPr id="16" name="TextBox 15"/>
          <p:cNvSpPr txBox="1"/>
          <p:nvPr/>
        </p:nvSpPr>
        <p:spPr>
          <a:xfrm>
            <a:off x="3657600" y="5451376"/>
            <a:ext cx="762000" cy="369332"/>
          </a:xfrm>
          <a:prstGeom prst="rect">
            <a:avLst/>
          </a:prstGeom>
          <a:noFill/>
        </p:spPr>
        <p:txBody>
          <a:bodyPr wrap="square" rtlCol="0">
            <a:spAutoFit/>
          </a:bodyPr>
          <a:lstStyle/>
          <a:p>
            <a:r>
              <a:rPr lang="en-US" dirty="0" smtClean="0"/>
              <a:t>10</a:t>
            </a:r>
            <a:endParaRPr lang="en-US" dirty="0"/>
          </a:p>
        </p:txBody>
      </p:sp>
      <p:sp>
        <p:nvSpPr>
          <p:cNvPr id="17" name="TextBox 16"/>
          <p:cNvSpPr txBox="1"/>
          <p:nvPr/>
        </p:nvSpPr>
        <p:spPr>
          <a:xfrm>
            <a:off x="2473960" y="5390416"/>
            <a:ext cx="762000" cy="369332"/>
          </a:xfrm>
          <a:prstGeom prst="rect">
            <a:avLst/>
          </a:prstGeom>
          <a:noFill/>
        </p:spPr>
        <p:txBody>
          <a:bodyPr wrap="square" rtlCol="0">
            <a:spAutoFit/>
          </a:bodyPr>
          <a:lstStyle/>
          <a:p>
            <a:r>
              <a:rPr lang="en-US" dirty="0" smtClean="0"/>
              <a:t>5</a:t>
            </a:r>
            <a:endParaRPr lang="en-US" dirty="0"/>
          </a:p>
        </p:txBody>
      </p:sp>
      <p:cxnSp>
        <p:nvCxnSpPr>
          <p:cNvPr id="18" name="Straight Connector 17"/>
          <p:cNvCxnSpPr/>
          <p:nvPr/>
        </p:nvCxnSpPr>
        <p:spPr>
          <a:xfrm rot="5400000" flipH="1" flipV="1">
            <a:off x="1181100" y="4041676"/>
            <a:ext cx="2819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66800" y="2555776"/>
            <a:ext cx="15240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1076960" y="2594723"/>
            <a:ext cx="2824480" cy="2831253"/>
          </a:xfrm>
          <a:custGeom>
            <a:avLst/>
            <a:gdLst>
              <a:gd name="connsiteX0" fmla="*/ 0 w 2824480"/>
              <a:gd name="connsiteY0" fmla="*/ 2831253 h 2831253"/>
              <a:gd name="connsiteX1" fmla="*/ 182880 w 2824480"/>
              <a:gd name="connsiteY1" fmla="*/ 2221653 h 2831253"/>
              <a:gd name="connsiteX2" fmla="*/ 447040 w 2824480"/>
              <a:gd name="connsiteY2" fmla="*/ 1286933 h 2831253"/>
              <a:gd name="connsiteX3" fmla="*/ 751840 w 2824480"/>
              <a:gd name="connsiteY3" fmla="*/ 657013 h 2831253"/>
              <a:gd name="connsiteX4" fmla="*/ 1097280 w 2824480"/>
              <a:gd name="connsiteY4" fmla="*/ 209973 h 2831253"/>
              <a:gd name="connsiteX5" fmla="*/ 1463040 w 2824480"/>
              <a:gd name="connsiteY5" fmla="*/ 6773 h 2831253"/>
              <a:gd name="connsiteX6" fmla="*/ 1767840 w 2824480"/>
              <a:gd name="connsiteY6" fmla="*/ 169333 h 2831253"/>
              <a:gd name="connsiteX7" fmla="*/ 2133600 w 2824480"/>
              <a:gd name="connsiteY7" fmla="*/ 636693 h 2831253"/>
              <a:gd name="connsiteX8" fmla="*/ 2397760 w 2824480"/>
              <a:gd name="connsiteY8" fmla="*/ 1225973 h 2831253"/>
              <a:gd name="connsiteX9" fmla="*/ 2560320 w 2824480"/>
              <a:gd name="connsiteY9" fmla="*/ 1673013 h 2831253"/>
              <a:gd name="connsiteX10" fmla="*/ 2824480 w 2824480"/>
              <a:gd name="connsiteY10" fmla="*/ 2790613 h 283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4480" h="2831253">
                <a:moveTo>
                  <a:pt x="0" y="2831253"/>
                </a:moveTo>
                <a:cubicBezTo>
                  <a:pt x="54186" y="2655146"/>
                  <a:pt x="108373" y="2479040"/>
                  <a:pt x="182880" y="2221653"/>
                </a:cubicBezTo>
                <a:cubicBezTo>
                  <a:pt x="257387" y="1964266"/>
                  <a:pt x="352213" y="1547706"/>
                  <a:pt x="447040" y="1286933"/>
                </a:cubicBezTo>
                <a:cubicBezTo>
                  <a:pt x="541867" y="1026160"/>
                  <a:pt x="643467" y="836506"/>
                  <a:pt x="751840" y="657013"/>
                </a:cubicBezTo>
                <a:cubicBezTo>
                  <a:pt x="860213" y="477520"/>
                  <a:pt x="978747" y="318346"/>
                  <a:pt x="1097280" y="209973"/>
                </a:cubicBezTo>
                <a:cubicBezTo>
                  <a:pt x="1215813" y="101600"/>
                  <a:pt x="1351280" y="13546"/>
                  <a:pt x="1463040" y="6773"/>
                </a:cubicBezTo>
                <a:cubicBezTo>
                  <a:pt x="1574800" y="0"/>
                  <a:pt x="1656080" y="64346"/>
                  <a:pt x="1767840" y="169333"/>
                </a:cubicBezTo>
                <a:cubicBezTo>
                  <a:pt x="1879600" y="274320"/>
                  <a:pt x="2028613" y="460586"/>
                  <a:pt x="2133600" y="636693"/>
                </a:cubicBezTo>
                <a:cubicBezTo>
                  <a:pt x="2238587" y="812800"/>
                  <a:pt x="2326640" y="1053253"/>
                  <a:pt x="2397760" y="1225973"/>
                </a:cubicBezTo>
                <a:cubicBezTo>
                  <a:pt x="2468880" y="1398693"/>
                  <a:pt x="2489200" y="1412240"/>
                  <a:pt x="2560320" y="1673013"/>
                </a:cubicBezTo>
                <a:cubicBezTo>
                  <a:pt x="2631440" y="1933786"/>
                  <a:pt x="2727960" y="2362199"/>
                  <a:pt x="2824480" y="2790613"/>
                </a:cubicBezTo>
              </a:path>
            </a:pathLst>
          </a:cu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762000" y="5375176"/>
            <a:ext cx="762000" cy="369332"/>
          </a:xfrm>
          <a:prstGeom prst="rect">
            <a:avLst/>
          </a:prstGeom>
          <a:noFill/>
        </p:spPr>
        <p:txBody>
          <a:bodyPr wrap="square" rtlCol="0">
            <a:spAutoFit/>
          </a:bodyPr>
          <a:lstStyle/>
          <a:p>
            <a:r>
              <a:rPr lang="en-US" dirty="0" smtClean="0"/>
              <a:t>   0</a:t>
            </a:r>
            <a:endParaRPr lang="en-US" dirty="0"/>
          </a:p>
        </p:txBody>
      </p:sp>
      <p:sp>
        <p:nvSpPr>
          <p:cNvPr id="22" name="TextBox 21"/>
          <p:cNvSpPr txBox="1"/>
          <p:nvPr/>
        </p:nvSpPr>
        <p:spPr>
          <a:xfrm>
            <a:off x="3581400" y="3317776"/>
            <a:ext cx="762000" cy="369332"/>
          </a:xfrm>
          <a:prstGeom prst="rect">
            <a:avLst/>
          </a:prstGeom>
          <a:noFill/>
        </p:spPr>
        <p:txBody>
          <a:bodyPr wrap="square" rtlCol="0">
            <a:spAutoFit/>
          </a:bodyPr>
          <a:lstStyle/>
          <a:p>
            <a:r>
              <a:rPr lang="en-US" dirty="0" smtClean="0"/>
              <a:t>TR</a:t>
            </a:r>
            <a:endParaRPr lang="en-US" dirty="0"/>
          </a:p>
        </p:txBody>
      </p:sp>
      <p:sp>
        <p:nvSpPr>
          <p:cNvPr id="23" name="TextBox 22"/>
          <p:cNvSpPr txBox="1"/>
          <p:nvPr/>
        </p:nvSpPr>
        <p:spPr>
          <a:xfrm>
            <a:off x="2209800" y="2174776"/>
            <a:ext cx="762000" cy="461665"/>
          </a:xfrm>
          <a:prstGeom prst="rect">
            <a:avLst/>
          </a:prstGeom>
          <a:noFill/>
        </p:spPr>
        <p:txBody>
          <a:bodyPr wrap="square" rtlCol="0">
            <a:spAutoFit/>
          </a:bodyPr>
          <a:lstStyle/>
          <a:p>
            <a:r>
              <a:rPr lang="en-US" sz="2400" b="1" dirty="0" smtClean="0">
                <a:solidFill>
                  <a:srgbClr val="FF0000"/>
                </a:solidFill>
              </a:rPr>
              <a:t>   A</a:t>
            </a:r>
            <a:endParaRPr lang="en-US" sz="2400" b="1" dirty="0">
              <a:solidFill>
                <a:srgbClr val="FF0000"/>
              </a:solidFill>
            </a:endParaRPr>
          </a:p>
        </p:txBody>
      </p:sp>
      <p:sp>
        <p:nvSpPr>
          <p:cNvPr id="24" name="TextBox 23"/>
          <p:cNvSpPr txBox="1"/>
          <p:nvPr/>
        </p:nvSpPr>
        <p:spPr>
          <a:xfrm>
            <a:off x="3810000" y="5222776"/>
            <a:ext cx="762000" cy="461665"/>
          </a:xfrm>
          <a:prstGeom prst="rect">
            <a:avLst/>
          </a:prstGeom>
          <a:noFill/>
        </p:spPr>
        <p:txBody>
          <a:bodyPr wrap="square" rtlCol="0">
            <a:spAutoFit/>
          </a:bodyPr>
          <a:lstStyle/>
          <a:p>
            <a:r>
              <a:rPr lang="en-US" sz="2400" dirty="0" smtClean="0">
                <a:solidFill>
                  <a:srgbClr val="002060"/>
                </a:solidFill>
              </a:rPr>
              <a:t>B</a:t>
            </a:r>
            <a:endParaRPr lang="en-US" sz="2400" dirty="0">
              <a:solidFill>
                <a:srgbClr val="002060"/>
              </a:solidFill>
            </a:endParaRPr>
          </a:p>
        </p:txBody>
      </p:sp>
      <p:sp>
        <p:nvSpPr>
          <p:cNvPr id="25" name="TextBox 24"/>
          <p:cNvSpPr txBox="1"/>
          <p:nvPr/>
        </p:nvSpPr>
        <p:spPr>
          <a:xfrm>
            <a:off x="4800600" y="2708176"/>
            <a:ext cx="762000" cy="369332"/>
          </a:xfrm>
          <a:prstGeom prst="rect">
            <a:avLst/>
          </a:prstGeom>
          <a:noFill/>
        </p:spPr>
        <p:txBody>
          <a:bodyPr wrap="square" rtlCol="0">
            <a:spAutoFit/>
          </a:bodyPr>
          <a:lstStyle/>
          <a:p>
            <a:r>
              <a:rPr lang="en-US" dirty="0" smtClean="0"/>
              <a:t>   20</a:t>
            </a:r>
            <a:endParaRPr lang="en-US" dirty="0"/>
          </a:p>
        </p:txBody>
      </p:sp>
      <p:sp>
        <p:nvSpPr>
          <p:cNvPr id="26" name="TextBox 25"/>
          <p:cNvSpPr txBox="1"/>
          <p:nvPr/>
        </p:nvSpPr>
        <p:spPr>
          <a:xfrm>
            <a:off x="6477000" y="5451376"/>
            <a:ext cx="762000" cy="369332"/>
          </a:xfrm>
          <a:prstGeom prst="rect">
            <a:avLst/>
          </a:prstGeom>
          <a:noFill/>
        </p:spPr>
        <p:txBody>
          <a:bodyPr wrap="square" rtlCol="0">
            <a:spAutoFit/>
          </a:bodyPr>
          <a:lstStyle/>
          <a:p>
            <a:r>
              <a:rPr lang="en-US" dirty="0" smtClean="0"/>
              <a:t>  5</a:t>
            </a:r>
            <a:endParaRPr lang="en-US" dirty="0"/>
          </a:p>
        </p:txBody>
      </p:sp>
      <p:sp>
        <p:nvSpPr>
          <p:cNvPr id="27" name="TextBox 26"/>
          <p:cNvSpPr txBox="1"/>
          <p:nvPr/>
        </p:nvSpPr>
        <p:spPr>
          <a:xfrm>
            <a:off x="7340600" y="5451376"/>
            <a:ext cx="762000" cy="369332"/>
          </a:xfrm>
          <a:prstGeom prst="rect">
            <a:avLst/>
          </a:prstGeom>
          <a:noFill/>
        </p:spPr>
        <p:txBody>
          <a:bodyPr wrap="square" rtlCol="0">
            <a:spAutoFit/>
          </a:bodyPr>
          <a:lstStyle/>
          <a:p>
            <a:r>
              <a:rPr lang="en-US" dirty="0" smtClean="0"/>
              <a:t>8</a:t>
            </a:r>
            <a:endParaRPr lang="en-US" dirty="0"/>
          </a:p>
        </p:txBody>
      </p:sp>
      <p:sp>
        <p:nvSpPr>
          <p:cNvPr id="28" name="TextBox 27"/>
          <p:cNvSpPr txBox="1"/>
          <p:nvPr/>
        </p:nvSpPr>
        <p:spPr>
          <a:xfrm>
            <a:off x="4876800" y="4765576"/>
            <a:ext cx="762000" cy="369332"/>
          </a:xfrm>
          <a:prstGeom prst="rect">
            <a:avLst/>
          </a:prstGeom>
          <a:noFill/>
        </p:spPr>
        <p:txBody>
          <a:bodyPr wrap="square" rtlCol="0">
            <a:spAutoFit/>
          </a:bodyPr>
          <a:lstStyle/>
          <a:p>
            <a:r>
              <a:rPr lang="en-US" dirty="0" smtClean="0"/>
              <a:t>   4</a:t>
            </a:r>
            <a:endParaRPr lang="en-US" dirty="0"/>
          </a:p>
        </p:txBody>
      </p:sp>
      <p:sp>
        <p:nvSpPr>
          <p:cNvPr id="29" name="TextBox 28"/>
          <p:cNvSpPr txBox="1"/>
          <p:nvPr/>
        </p:nvSpPr>
        <p:spPr>
          <a:xfrm>
            <a:off x="4953000" y="3241576"/>
            <a:ext cx="762000" cy="369332"/>
          </a:xfrm>
          <a:prstGeom prst="rect">
            <a:avLst/>
          </a:prstGeom>
          <a:noFill/>
        </p:spPr>
        <p:txBody>
          <a:bodyPr wrap="square" rtlCol="0">
            <a:spAutoFit/>
          </a:bodyPr>
          <a:lstStyle/>
          <a:p>
            <a:r>
              <a:rPr lang="en-US" dirty="0" smtClean="0"/>
              <a:t>16</a:t>
            </a:r>
            <a:endParaRPr lang="en-US" dirty="0"/>
          </a:p>
        </p:txBody>
      </p:sp>
      <p:sp>
        <p:nvSpPr>
          <p:cNvPr id="30" name="TextBox 29"/>
          <p:cNvSpPr txBox="1"/>
          <p:nvPr/>
        </p:nvSpPr>
        <p:spPr>
          <a:xfrm>
            <a:off x="4876800" y="3927376"/>
            <a:ext cx="762000" cy="369332"/>
          </a:xfrm>
          <a:prstGeom prst="rect">
            <a:avLst/>
          </a:prstGeom>
          <a:noFill/>
        </p:spPr>
        <p:txBody>
          <a:bodyPr wrap="square" rtlCol="0">
            <a:spAutoFit/>
          </a:bodyPr>
          <a:lstStyle/>
          <a:p>
            <a:r>
              <a:rPr lang="en-US" dirty="0" smtClean="0"/>
              <a:t>10</a:t>
            </a:r>
            <a:endParaRPr lang="en-US" dirty="0"/>
          </a:p>
        </p:txBody>
      </p:sp>
      <p:cxnSp>
        <p:nvCxnSpPr>
          <p:cNvPr id="31" name="Straight Connector 30"/>
          <p:cNvCxnSpPr/>
          <p:nvPr/>
        </p:nvCxnSpPr>
        <p:spPr>
          <a:xfrm>
            <a:off x="5334000" y="4917976"/>
            <a:ext cx="25908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289800" y="5146576"/>
            <a:ext cx="4572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334000" y="2936776"/>
            <a:ext cx="2590800" cy="2362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34000" y="4155976"/>
            <a:ext cx="1295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943600" y="4841776"/>
            <a:ext cx="13716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334000" y="3470176"/>
            <a:ext cx="533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914900" y="4422676"/>
            <a:ext cx="19050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562600" y="5451376"/>
            <a:ext cx="762000" cy="369332"/>
          </a:xfrm>
          <a:prstGeom prst="rect">
            <a:avLst/>
          </a:prstGeom>
          <a:noFill/>
        </p:spPr>
        <p:txBody>
          <a:bodyPr wrap="square" rtlCol="0">
            <a:spAutoFit/>
          </a:bodyPr>
          <a:lstStyle/>
          <a:p>
            <a:r>
              <a:rPr lang="en-US" dirty="0" smtClean="0"/>
              <a:t>    2</a:t>
            </a:r>
            <a:endParaRPr lang="en-US" dirty="0"/>
          </a:p>
        </p:txBody>
      </p:sp>
      <p:sp>
        <p:nvSpPr>
          <p:cNvPr id="39" name="TextBox 38"/>
          <p:cNvSpPr txBox="1"/>
          <p:nvPr/>
        </p:nvSpPr>
        <p:spPr>
          <a:xfrm>
            <a:off x="4953000" y="5375176"/>
            <a:ext cx="762000" cy="369332"/>
          </a:xfrm>
          <a:prstGeom prst="rect">
            <a:avLst/>
          </a:prstGeom>
          <a:noFill/>
        </p:spPr>
        <p:txBody>
          <a:bodyPr wrap="square" rtlCol="0">
            <a:spAutoFit/>
          </a:bodyPr>
          <a:lstStyle/>
          <a:p>
            <a:r>
              <a:rPr lang="en-US" dirty="0" smtClean="0"/>
              <a:t>    0</a:t>
            </a:r>
            <a:endParaRPr lang="en-US" dirty="0"/>
          </a:p>
        </p:txBody>
      </p:sp>
      <p:sp>
        <p:nvSpPr>
          <p:cNvPr id="40" name="TextBox 39"/>
          <p:cNvSpPr txBox="1"/>
          <p:nvPr/>
        </p:nvSpPr>
        <p:spPr>
          <a:xfrm>
            <a:off x="5715000" y="3241576"/>
            <a:ext cx="1219200" cy="369332"/>
          </a:xfrm>
          <a:prstGeom prst="rect">
            <a:avLst/>
          </a:prstGeom>
          <a:noFill/>
        </p:spPr>
        <p:txBody>
          <a:bodyPr wrap="square" rtlCol="0">
            <a:spAutoFit/>
          </a:bodyPr>
          <a:lstStyle/>
          <a:p>
            <a:r>
              <a:rPr lang="en-US" dirty="0" smtClean="0"/>
              <a:t>    Ed &gt;1</a:t>
            </a:r>
            <a:endParaRPr lang="en-US" dirty="0"/>
          </a:p>
        </p:txBody>
      </p:sp>
      <p:sp>
        <p:nvSpPr>
          <p:cNvPr id="41" name="TextBox 40"/>
          <p:cNvSpPr txBox="1"/>
          <p:nvPr/>
        </p:nvSpPr>
        <p:spPr>
          <a:xfrm>
            <a:off x="6629400" y="3927376"/>
            <a:ext cx="1295400" cy="369332"/>
          </a:xfrm>
          <a:prstGeom prst="rect">
            <a:avLst/>
          </a:prstGeom>
          <a:noFill/>
        </p:spPr>
        <p:txBody>
          <a:bodyPr wrap="square" rtlCol="0">
            <a:spAutoFit/>
          </a:bodyPr>
          <a:lstStyle/>
          <a:p>
            <a:r>
              <a:rPr lang="en-US" dirty="0" smtClean="0"/>
              <a:t>Ed = 1</a:t>
            </a:r>
            <a:endParaRPr lang="en-US" dirty="0"/>
          </a:p>
        </p:txBody>
      </p:sp>
      <p:sp>
        <p:nvSpPr>
          <p:cNvPr id="42" name="TextBox 41"/>
          <p:cNvSpPr txBox="1"/>
          <p:nvPr/>
        </p:nvSpPr>
        <p:spPr>
          <a:xfrm>
            <a:off x="7620000" y="4689376"/>
            <a:ext cx="1066800" cy="369332"/>
          </a:xfrm>
          <a:prstGeom prst="rect">
            <a:avLst/>
          </a:prstGeom>
          <a:noFill/>
        </p:spPr>
        <p:txBody>
          <a:bodyPr wrap="square" rtlCol="0">
            <a:spAutoFit/>
          </a:bodyPr>
          <a:lstStyle/>
          <a:p>
            <a:r>
              <a:rPr lang="en-US" dirty="0" smtClean="0"/>
              <a:t>Ed &lt; 1</a:t>
            </a:r>
            <a:endParaRPr lang="en-US" dirty="0"/>
          </a:p>
        </p:txBody>
      </p:sp>
      <p:sp>
        <p:nvSpPr>
          <p:cNvPr id="43" name="TextBox 42"/>
          <p:cNvSpPr txBox="1"/>
          <p:nvPr/>
        </p:nvSpPr>
        <p:spPr>
          <a:xfrm>
            <a:off x="7848600" y="5146576"/>
            <a:ext cx="1295400" cy="369332"/>
          </a:xfrm>
          <a:prstGeom prst="rect">
            <a:avLst/>
          </a:prstGeom>
          <a:noFill/>
        </p:spPr>
        <p:txBody>
          <a:bodyPr wrap="square" rtlCol="0">
            <a:spAutoFit/>
          </a:bodyPr>
          <a:lstStyle/>
          <a:p>
            <a:r>
              <a:rPr lang="en-US" dirty="0" smtClean="0"/>
              <a:t>   D = AR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7560" y="228600"/>
            <a:ext cx="5048487" cy="990600"/>
          </a:xfrm>
        </p:spPr>
        <p:txBody>
          <a:bodyPr>
            <a:normAutofit/>
          </a:bodyPr>
          <a:lstStyle/>
          <a:p>
            <a:r>
              <a:rPr lang="en-US" dirty="0" smtClean="0">
                <a:solidFill>
                  <a:schemeClr val="bg1"/>
                </a:solidFill>
              </a:rPr>
              <a:t>SYARAT-SYARAT DISKRIMINASI HARGA</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err="1" smtClean="0"/>
              <a:t>Barang</a:t>
            </a:r>
            <a:r>
              <a:rPr lang="en-US" dirty="0" smtClean="0"/>
              <a:t> </a:t>
            </a:r>
            <a:r>
              <a:rPr lang="en-US" dirty="0" err="1" smtClean="0"/>
              <a:t>tidak</a:t>
            </a:r>
            <a:r>
              <a:rPr lang="en-US" dirty="0" smtClean="0"/>
              <a:t> </a:t>
            </a:r>
            <a:r>
              <a:rPr lang="en-US" dirty="0" err="1" smtClean="0"/>
              <a:t>dapat</a:t>
            </a:r>
            <a:r>
              <a:rPr lang="en-US" dirty="0" smtClean="0"/>
              <a:t> </a:t>
            </a:r>
            <a:r>
              <a:rPr lang="en-US" dirty="0" err="1" smtClean="0"/>
              <a:t>dipindahkan</a:t>
            </a:r>
            <a:r>
              <a:rPr lang="en-US" dirty="0" smtClean="0"/>
              <a:t> </a:t>
            </a:r>
            <a:r>
              <a:rPr lang="en-US" dirty="0" err="1" smtClean="0"/>
              <a:t>dari</a:t>
            </a:r>
            <a:r>
              <a:rPr lang="en-US" dirty="0" smtClean="0"/>
              <a:t> </a:t>
            </a:r>
            <a:r>
              <a:rPr lang="en-US" dirty="0" err="1" smtClean="0"/>
              <a:t>satu</a:t>
            </a:r>
            <a:r>
              <a:rPr lang="en-US" dirty="0" smtClean="0"/>
              <a:t> </a:t>
            </a:r>
            <a:r>
              <a:rPr lang="en-US" dirty="0" err="1" smtClean="0"/>
              <a:t>pasar</a:t>
            </a:r>
            <a:r>
              <a:rPr lang="en-US" dirty="0" smtClean="0"/>
              <a:t> </a:t>
            </a:r>
            <a:r>
              <a:rPr lang="en-US" dirty="0" err="1" smtClean="0"/>
              <a:t>ke</a:t>
            </a:r>
            <a:r>
              <a:rPr lang="en-US" dirty="0" smtClean="0"/>
              <a:t> </a:t>
            </a:r>
            <a:r>
              <a:rPr lang="en-US" dirty="0" err="1" smtClean="0"/>
              <a:t>pasar</a:t>
            </a:r>
            <a:r>
              <a:rPr lang="en-US" dirty="0" smtClean="0"/>
              <a:t> lain.</a:t>
            </a:r>
          </a:p>
          <a:p>
            <a:pPr marL="514350" indent="-514350">
              <a:buFont typeface="+mj-lt"/>
              <a:buAutoNum type="arabicPeriod"/>
            </a:pPr>
            <a:r>
              <a:rPr lang="en-US" dirty="0" err="1" smtClean="0"/>
              <a:t>Sifat</a:t>
            </a:r>
            <a:r>
              <a:rPr lang="en-US" dirty="0" smtClean="0"/>
              <a:t> </a:t>
            </a:r>
            <a:r>
              <a:rPr lang="en-US" dirty="0" err="1" smtClean="0"/>
              <a:t>barang</a:t>
            </a:r>
            <a:r>
              <a:rPr lang="en-US" dirty="0" smtClean="0"/>
              <a:t> </a:t>
            </a:r>
            <a:r>
              <a:rPr lang="en-US" dirty="0" err="1" smtClean="0"/>
              <a:t>dan</a:t>
            </a:r>
            <a:r>
              <a:rPr lang="en-US" dirty="0" smtClean="0"/>
              <a:t> </a:t>
            </a:r>
            <a:r>
              <a:rPr lang="en-US" dirty="0" err="1" smtClean="0"/>
              <a:t>jasa</a:t>
            </a:r>
            <a:r>
              <a:rPr lang="en-US" dirty="0" smtClean="0"/>
              <a:t> </a:t>
            </a:r>
            <a:r>
              <a:rPr lang="en-US" dirty="0" err="1" smtClean="0"/>
              <a:t>itu</a:t>
            </a:r>
            <a:r>
              <a:rPr lang="en-US" dirty="0" smtClean="0"/>
              <a:t> </a:t>
            </a:r>
            <a:r>
              <a:rPr lang="en-US" dirty="0" err="1" smtClean="0"/>
              <a:t>memungkinkan</a:t>
            </a:r>
            <a:r>
              <a:rPr lang="en-US" dirty="0" smtClean="0"/>
              <a:t> </a:t>
            </a:r>
            <a:r>
              <a:rPr lang="en-US" dirty="0" err="1" smtClean="0"/>
              <a:t>dilakukan</a:t>
            </a:r>
            <a:r>
              <a:rPr lang="en-US" dirty="0" smtClean="0"/>
              <a:t> </a:t>
            </a:r>
            <a:r>
              <a:rPr lang="en-US" dirty="0" err="1" smtClean="0"/>
              <a:t>diskriminasi</a:t>
            </a:r>
            <a:r>
              <a:rPr lang="en-US" dirty="0" smtClean="0"/>
              <a:t> </a:t>
            </a:r>
            <a:r>
              <a:rPr lang="en-US" dirty="0" err="1" smtClean="0"/>
              <a:t>harga</a:t>
            </a:r>
            <a:r>
              <a:rPr lang="en-US" dirty="0" smtClean="0"/>
              <a:t>.</a:t>
            </a:r>
          </a:p>
          <a:p>
            <a:pPr marL="514350" indent="-514350">
              <a:buFont typeface="+mj-lt"/>
              <a:buAutoNum type="arabicPeriod"/>
            </a:pPr>
            <a:r>
              <a:rPr lang="en-US" dirty="0" err="1" smtClean="0"/>
              <a:t>Sifat</a:t>
            </a:r>
            <a:r>
              <a:rPr lang="en-US" dirty="0" smtClean="0"/>
              <a:t> </a:t>
            </a:r>
            <a:r>
              <a:rPr lang="en-US" dirty="0" err="1" smtClean="0"/>
              <a:t>permintaan</a:t>
            </a:r>
            <a:r>
              <a:rPr lang="en-US" dirty="0" smtClean="0"/>
              <a:t> </a:t>
            </a:r>
            <a:r>
              <a:rPr lang="en-US" dirty="0" err="1" smtClean="0"/>
              <a:t>dan</a:t>
            </a:r>
            <a:r>
              <a:rPr lang="en-US" dirty="0" smtClean="0"/>
              <a:t> </a:t>
            </a:r>
            <a:r>
              <a:rPr lang="en-US" dirty="0" err="1" smtClean="0"/>
              <a:t>elastisitas</a:t>
            </a:r>
            <a:r>
              <a:rPr lang="en-US" dirty="0" smtClean="0"/>
              <a:t> </a:t>
            </a:r>
            <a:r>
              <a:rPr lang="en-US" dirty="0" err="1" smtClean="0"/>
              <a:t>permintaan</a:t>
            </a:r>
            <a:r>
              <a:rPr lang="en-US" dirty="0" smtClean="0"/>
              <a:t> dimasing-2 </a:t>
            </a:r>
            <a:r>
              <a:rPr lang="en-US" dirty="0" err="1" smtClean="0"/>
              <a:t>pasar</a:t>
            </a:r>
            <a:r>
              <a:rPr lang="en-US" dirty="0" smtClean="0"/>
              <a:t> </a:t>
            </a:r>
            <a:r>
              <a:rPr lang="en-US" dirty="0" err="1" smtClean="0"/>
              <a:t>haruslah</a:t>
            </a:r>
            <a:r>
              <a:rPr lang="en-US" dirty="0" smtClean="0"/>
              <a:t> </a:t>
            </a:r>
            <a:r>
              <a:rPr lang="en-US" dirty="0" err="1" smtClean="0"/>
              <a:t>berbeda</a:t>
            </a:r>
            <a:r>
              <a:rPr lang="en-US" dirty="0" smtClean="0"/>
              <a:t>.</a:t>
            </a:r>
          </a:p>
          <a:p>
            <a:pPr marL="514350" indent="-514350">
              <a:buFont typeface="+mj-lt"/>
              <a:buAutoNum type="arabicPeriod"/>
            </a:pPr>
            <a:r>
              <a:rPr lang="en-US" dirty="0" err="1" smtClean="0"/>
              <a:t>Kebijakan</a:t>
            </a:r>
            <a:r>
              <a:rPr lang="en-US" dirty="0" smtClean="0"/>
              <a:t> </a:t>
            </a:r>
            <a:r>
              <a:rPr lang="en-US" dirty="0" err="1" smtClean="0"/>
              <a:t>diskriminasi</a:t>
            </a:r>
            <a:r>
              <a:rPr lang="en-US" dirty="0" smtClean="0"/>
              <a:t> </a:t>
            </a:r>
            <a:r>
              <a:rPr lang="en-US" dirty="0" err="1" smtClean="0"/>
              <a:t>harga</a:t>
            </a:r>
            <a:r>
              <a:rPr lang="en-US" dirty="0" smtClean="0"/>
              <a:t> </a:t>
            </a:r>
            <a:r>
              <a:rPr lang="en-US" dirty="0" err="1" smtClean="0"/>
              <a:t>tidak</a:t>
            </a:r>
            <a:r>
              <a:rPr lang="en-US" dirty="0" smtClean="0"/>
              <a:t> </a:t>
            </a:r>
            <a:r>
              <a:rPr lang="en-US" dirty="0" err="1" smtClean="0"/>
              <a:t>memerlukan</a:t>
            </a:r>
            <a:r>
              <a:rPr lang="en-US" dirty="0" smtClean="0"/>
              <a:t> </a:t>
            </a:r>
            <a:r>
              <a:rPr lang="en-US" dirty="0" err="1" smtClean="0"/>
              <a:t>biaya</a:t>
            </a:r>
            <a:r>
              <a:rPr lang="en-US" dirty="0" smtClean="0"/>
              <a:t>  </a:t>
            </a:r>
            <a:r>
              <a:rPr lang="en-US" dirty="0" err="1" smtClean="0"/>
              <a:t>melebihi</a:t>
            </a:r>
            <a:r>
              <a:rPr lang="en-US" dirty="0" smtClean="0"/>
              <a:t> </a:t>
            </a:r>
            <a:r>
              <a:rPr lang="en-US" dirty="0" err="1" smtClean="0"/>
              <a:t>tambahan</a:t>
            </a:r>
            <a:r>
              <a:rPr lang="en-US" dirty="0" smtClean="0"/>
              <a:t> </a:t>
            </a:r>
            <a:r>
              <a:rPr lang="en-US" dirty="0" err="1" smtClean="0"/>
              <a:t>keuntungan</a:t>
            </a:r>
            <a:r>
              <a:rPr lang="en-US" dirty="0" smtClean="0"/>
              <a:t> </a:t>
            </a:r>
            <a:r>
              <a:rPr lang="en-US" dirty="0" err="1" smtClean="0"/>
              <a:t>dari</a:t>
            </a:r>
            <a:r>
              <a:rPr lang="en-US" dirty="0" smtClean="0"/>
              <a:t> </a:t>
            </a:r>
            <a:r>
              <a:rPr lang="en-US" dirty="0" err="1" smtClean="0"/>
              <a:t>kebijakan</a:t>
            </a:r>
            <a:r>
              <a:rPr lang="en-US" dirty="0" smtClean="0"/>
              <a:t> </a:t>
            </a:r>
            <a:r>
              <a:rPr lang="en-US" dirty="0" err="1" smtClean="0"/>
              <a:t>tersebut</a:t>
            </a:r>
            <a:r>
              <a:rPr lang="en-US" dirty="0" smtClean="0"/>
              <a:t>.</a:t>
            </a:r>
          </a:p>
          <a:p>
            <a:pPr marL="514350" indent="-514350">
              <a:buFont typeface="+mj-lt"/>
              <a:buAutoNum type="arabicPeriod"/>
            </a:pPr>
            <a:r>
              <a:rPr lang="en-US" dirty="0" err="1" smtClean="0"/>
              <a:t>Produsen</a:t>
            </a:r>
            <a:r>
              <a:rPr lang="en-US" dirty="0" smtClean="0"/>
              <a:t> </a:t>
            </a:r>
            <a:r>
              <a:rPr lang="en-US" dirty="0" err="1" smtClean="0"/>
              <a:t>dapat</a:t>
            </a:r>
            <a:r>
              <a:rPr lang="en-US" dirty="0" smtClean="0"/>
              <a:t> </a:t>
            </a:r>
            <a:r>
              <a:rPr lang="en-US" dirty="0" err="1" smtClean="0"/>
              <a:t>mengeksploiter</a:t>
            </a:r>
            <a:r>
              <a:rPr lang="en-US" dirty="0" smtClean="0"/>
              <a:t> </a:t>
            </a:r>
            <a:r>
              <a:rPr lang="en-US" dirty="0" err="1" smtClean="0"/>
              <a:t>beberapa</a:t>
            </a:r>
            <a:r>
              <a:rPr lang="en-US" dirty="0" smtClean="0"/>
              <a:t> </a:t>
            </a:r>
            <a:r>
              <a:rPr lang="en-US" dirty="0" err="1" smtClean="0"/>
              <a:t>sikap</a:t>
            </a:r>
            <a:r>
              <a:rPr lang="en-US" dirty="0" smtClean="0"/>
              <a:t> </a:t>
            </a:r>
            <a:r>
              <a:rPr lang="en-US" dirty="0" err="1" smtClean="0"/>
              <a:t>tidak</a:t>
            </a:r>
            <a:r>
              <a:rPr lang="en-US" dirty="0" smtClean="0"/>
              <a:t> </a:t>
            </a:r>
            <a:r>
              <a:rPr lang="en-US" dirty="0" err="1" smtClean="0"/>
              <a:t>rasional</a:t>
            </a:r>
            <a:r>
              <a:rPr lang="en-US" dirty="0" smtClean="0"/>
              <a:t> </a:t>
            </a:r>
            <a:r>
              <a:rPr lang="en-US" dirty="0" err="1" smtClean="0"/>
              <a:t>konsumen</a:t>
            </a:r>
            <a:r>
              <a:rPr lang="en-US" dirty="0" smtClean="0"/>
              <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550" y="228600"/>
            <a:ext cx="5033497" cy="990600"/>
          </a:xfrm>
        </p:spPr>
        <p:txBody>
          <a:bodyPr>
            <a:normAutofit/>
          </a:bodyPr>
          <a:lstStyle/>
          <a:p>
            <a:r>
              <a:rPr lang="en-US" dirty="0" err="1" smtClean="0">
                <a:solidFill>
                  <a:schemeClr val="bg1"/>
                </a:solidFill>
              </a:rPr>
              <a:t>Contoh</a:t>
            </a:r>
            <a:r>
              <a:rPr lang="en-US" dirty="0" smtClean="0">
                <a:solidFill>
                  <a:schemeClr val="bg1"/>
                </a:solidFill>
              </a:rPr>
              <a:t> </a:t>
            </a:r>
            <a:r>
              <a:rPr lang="en-US" dirty="0" err="1" smtClean="0">
                <a:solidFill>
                  <a:schemeClr val="bg1"/>
                </a:solidFill>
              </a:rPr>
              <a:t>kebijakan</a:t>
            </a:r>
            <a:r>
              <a:rPr lang="en-US" dirty="0" smtClean="0">
                <a:solidFill>
                  <a:schemeClr val="bg1"/>
                </a:solidFill>
              </a:rPr>
              <a:t> </a:t>
            </a:r>
            <a:r>
              <a:rPr lang="en-US" dirty="0" err="1" smtClean="0">
                <a:solidFill>
                  <a:schemeClr val="bg1"/>
                </a:solidFill>
              </a:rPr>
              <a:t>diskriminasi</a:t>
            </a:r>
            <a:r>
              <a:rPr lang="en-US" dirty="0" smtClean="0">
                <a:solidFill>
                  <a:schemeClr val="bg1"/>
                </a:solidFill>
              </a:rPr>
              <a:t> </a:t>
            </a:r>
            <a:r>
              <a:rPr lang="en-US" dirty="0" err="1" smtClean="0">
                <a:solidFill>
                  <a:schemeClr val="bg1"/>
                </a:solidFill>
              </a:rPr>
              <a:t>harga</a:t>
            </a:r>
            <a:endParaRPr lang="en-US" dirty="0">
              <a:solidFill>
                <a:schemeClr val="bg1"/>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err="1" smtClean="0"/>
              <a:t>Kebijakan</a:t>
            </a:r>
            <a:r>
              <a:rPr lang="en-US" dirty="0" smtClean="0"/>
              <a:t> </a:t>
            </a:r>
            <a:r>
              <a:rPr lang="en-US" dirty="0" err="1" smtClean="0"/>
              <a:t>diskriminasi</a:t>
            </a:r>
            <a:r>
              <a:rPr lang="en-US" dirty="0" smtClean="0"/>
              <a:t> </a:t>
            </a:r>
            <a:r>
              <a:rPr lang="en-US" dirty="0" err="1" smtClean="0"/>
              <a:t>harga</a:t>
            </a:r>
            <a:r>
              <a:rPr lang="en-US" dirty="0" smtClean="0"/>
              <a:t> </a:t>
            </a:r>
            <a:r>
              <a:rPr lang="en-US" dirty="0" err="1" smtClean="0"/>
              <a:t>oleh</a:t>
            </a:r>
            <a:r>
              <a:rPr lang="en-US" dirty="0" smtClean="0"/>
              <a:t> </a:t>
            </a:r>
            <a:r>
              <a:rPr lang="en-US" dirty="0" err="1" smtClean="0"/>
              <a:t>perusahaan</a:t>
            </a:r>
            <a:r>
              <a:rPr lang="en-US" dirty="0" smtClean="0"/>
              <a:t> </a:t>
            </a:r>
            <a:r>
              <a:rPr lang="en-US" dirty="0" err="1" smtClean="0"/>
              <a:t>monopoli</a:t>
            </a:r>
            <a:r>
              <a:rPr lang="en-US" dirty="0" smtClean="0"/>
              <a:t> </a:t>
            </a:r>
            <a:r>
              <a:rPr lang="en-US" dirty="0" err="1" smtClean="0"/>
              <a:t>pemerintah</a:t>
            </a:r>
            <a:r>
              <a:rPr lang="en-US" dirty="0" smtClean="0"/>
              <a:t>. </a:t>
            </a:r>
            <a:r>
              <a:rPr lang="en-US" dirty="0" err="1" smtClean="0"/>
              <a:t>Contoh</a:t>
            </a:r>
            <a:r>
              <a:rPr lang="en-US" dirty="0" smtClean="0"/>
              <a:t> : PLN.</a:t>
            </a:r>
          </a:p>
          <a:p>
            <a:pPr marL="514350" indent="-514350">
              <a:buFont typeface="+mj-lt"/>
              <a:buAutoNum type="arabicPeriod"/>
            </a:pPr>
            <a:r>
              <a:rPr lang="en-US" dirty="0" err="1" smtClean="0"/>
              <a:t>Kebijakan</a:t>
            </a:r>
            <a:r>
              <a:rPr lang="en-US" dirty="0" smtClean="0"/>
              <a:t> </a:t>
            </a:r>
            <a:r>
              <a:rPr lang="en-US" dirty="0" err="1" smtClean="0"/>
              <a:t>diskriminasi</a:t>
            </a:r>
            <a:r>
              <a:rPr lang="en-US" dirty="0" smtClean="0"/>
              <a:t> </a:t>
            </a:r>
            <a:r>
              <a:rPr lang="en-US" dirty="0" err="1" smtClean="0"/>
              <a:t>harga</a:t>
            </a:r>
            <a:r>
              <a:rPr lang="en-US" dirty="0" smtClean="0"/>
              <a:t> </a:t>
            </a:r>
            <a:r>
              <a:rPr lang="en-US" dirty="0" err="1" smtClean="0"/>
              <a:t>oleh</a:t>
            </a:r>
            <a:r>
              <a:rPr lang="en-US" dirty="0" smtClean="0"/>
              <a:t> jasa-2 </a:t>
            </a:r>
            <a:r>
              <a:rPr lang="en-US" dirty="0" err="1" smtClean="0"/>
              <a:t>profesional</a:t>
            </a:r>
            <a:r>
              <a:rPr lang="en-US" dirty="0" smtClean="0"/>
              <a:t>.  </a:t>
            </a:r>
            <a:r>
              <a:rPr lang="en-US" dirty="0" err="1" smtClean="0"/>
              <a:t>Contoh</a:t>
            </a:r>
            <a:r>
              <a:rPr lang="en-US" dirty="0" smtClean="0"/>
              <a:t> : </a:t>
            </a:r>
            <a:r>
              <a:rPr lang="en-US" dirty="0" err="1" smtClean="0"/>
              <a:t>dokter</a:t>
            </a:r>
            <a:r>
              <a:rPr lang="en-US" dirty="0" smtClean="0"/>
              <a:t> </a:t>
            </a:r>
            <a:r>
              <a:rPr lang="en-US" dirty="0" err="1" smtClean="0"/>
              <a:t>spesialis</a:t>
            </a:r>
            <a:r>
              <a:rPr lang="en-US" dirty="0" smtClean="0"/>
              <a:t>.</a:t>
            </a:r>
          </a:p>
          <a:p>
            <a:pPr marL="514350" indent="-514350">
              <a:buFont typeface="+mj-lt"/>
              <a:buAutoNum type="arabicPeriod"/>
            </a:pPr>
            <a:r>
              <a:rPr lang="en-US" dirty="0" err="1" smtClean="0"/>
              <a:t>Kebijakan</a:t>
            </a:r>
            <a:r>
              <a:rPr lang="en-US" dirty="0" smtClean="0"/>
              <a:t> </a:t>
            </a:r>
            <a:r>
              <a:rPr lang="en-US" dirty="0" err="1" smtClean="0"/>
              <a:t>diskriminasi</a:t>
            </a:r>
            <a:r>
              <a:rPr lang="en-US" dirty="0" smtClean="0"/>
              <a:t> </a:t>
            </a:r>
            <a:r>
              <a:rPr lang="en-US" dirty="0" err="1" smtClean="0"/>
              <a:t>harga</a:t>
            </a:r>
            <a:r>
              <a:rPr lang="en-US" dirty="0" smtClean="0"/>
              <a:t> </a:t>
            </a:r>
            <a:r>
              <a:rPr lang="en-US" dirty="0" err="1" smtClean="0"/>
              <a:t>dipasar</a:t>
            </a:r>
            <a:r>
              <a:rPr lang="en-US" dirty="0" smtClean="0"/>
              <a:t> </a:t>
            </a:r>
            <a:r>
              <a:rPr lang="en-US" dirty="0" err="1" smtClean="0"/>
              <a:t>internasional</a:t>
            </a:r>
            <a:r>
              <a:rPr lang="en-US" dirty="0" smtClean="0"/>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550" y="228600"/>
            <a:ext cx="5033497" cy="990600"/>
          </a:xfrm>
        </p:spPr>
        <p:txBody>
          <a:bodyPr/>
          <a:lstStyle/>
          <a:p>
            <a:r>
              <a:rPr lang="id-ID" dirty="0" smtClean="0">
                <a:solidFill>
                  <a:schemeClr val="bg1"/>
                </a:solidFill>
              </a:rPr>
              <a:t>Diskusi</a:t>
            </a:r>
            <a:endParaRPr lang="en-US" dirty="0">
              <a:solidFill>
                <a:schemeClr val="bg1"/>
              </a:solidFill>
            </a:endParaRPr>
          </a:p>
        </p:txBody>
      </p:sp>
      <p:sp>
        <p:nvSpPr>
          <p:cNvPr id="3" name="Date Placeholder 2"/>
          <p:cNvSpPr>
            <a:spLocks noGrp="1"/>
          </p:cNvSpPr>
          <p:nvPr>
            <p:ph type="dt" sz="half" idx="10"/>
          </p:nvPr>
        </p:nvSpPr>
        <p:spPr/>
        <p:txBody>
          <a:bodyPr/>
          <a:lstStyle/>
          <a:p>
            <a:fld id="{3E6706C8-3EB5-46A5-9E5A-E6E5C0C9C4E2}" type="datetime1">
              <a:rPr lang="id-ID" smtClean="0"/>
              <a:pPr/>
              <a:t>21/09/2014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13</a:t>
            </a:fld>
            <a:endParaRPr lang="id-ID"/>
          </a:p>
        </p:txBody>
      </p:sp>
      <p:sp>
        <p:nvSpPr>
          <p:cNvPr id="5" name="Content Placeholder 4"/>
          <p:cNvSpPr>
            <a:spLocks noGrp="1"/>
          </p:cNvSpPr>
          <p:nvPr>
            <p:ph sz="quarter" idx="1"/>
          </p:nvPr>
        </p:nvSpPr>
        <p:spPr/>
        <p:txBody>
          <a:bodyPr/>
          <a:lstStyle/>
          <a:p>
            <a:r>
              <a:rPr lang="id-ID" dirty="0" smtClean="0"/>
              <a:t>Apakah Monopoli itu baik atau tidak?</a:t>
            </a:r>
          </a:p>
          <a:p>
            <a:r>
              <a:rPr lang="id-ID" dirty="0" smtClean="0"/>
              <a:t>Efek dari Monopoli?</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371600" y="2743200"/>
            <a:ext cx="7123113" cy="1843790"/>
          </a:xfrm>
        </p:spPr>
        <p:txBody>
          <a:bodyPr>
            <a:normAutofit fontScale="70000" lnSpcReduction="20000"/>
          </a:bodyPr>
          <a:lstStyle/>
          <a:p>
            <a:pPr lvl="0">
              <a:buFont typeface="Arial" pitchFamily="34" charset="0"/>
              <a:buChar char="•"/>
            </a:pPr>
            <a:r>
              <a:rPr lang="en-US" sz="2900" dirty="0" smtClean="0"/>
              <a:t>Monopolies and their economic implications</a:t>
            </a:r>
          </a:p>
          <a:p>
            <a:pPr lvl="0">
              <a:buFont typeface="Arial" pitchFamily="34" charset="0"/>
              <a:buChar char="•"/>
            </a:pPr>
            <a:r>
              <a:rPr lang="en-US" b="1" dirty="0" smtClean="0"/>
              <a:t>Pricing strategies in the computing domain T</a:t>
            </a:r>
          </a:p>
          <a:p>
            <a:pPr lvl="0">
              <a:buFont typeface="Arial" pitchFamily="34" charset="0"/>
              <a:buChar char="•"/>
            </a:pPr>
            <a:r>
              <a:rPr lang="id-ID" dirty="0" smtClean="0"/>
              <a:t>T</a:t>
            </a:r>
            <a:r>
              <a:rPr lang="en-US" dirty="0" smtClean="0"/>
              <a:t>he </a:t>
            </a:r>
            <a:r>
              <a:rPr lang="en-US" dirty="0" smtClean="0"/>
              <a:t>phenomenon of outsourcing and off-shoring; impacts on employment and on economics </a:t>
            </a:r>
          </a:p>
        </p:txBody>
      </p:sp>
      <p:sp>
        <p:nvSpPr>
          <p:cNvPr id="5" name="Title 4"/>
          <p:cNvSpPr>
            <a:spLocks noGrp="1"/>
          </p:cNvSpPr>
          <p:nvPr>
            <p:ph type="title"/>
          </p:nvPr>
        </p:nvSpPr>
        <p:spPr/>
        <p:txBody>
          <a:bodyPr>
            <a:normAutofit/>
          </a:bodyPr>
          <a:lstStyle/>
          <a:p>
            <a:r>
              <a:rPr lang="id-ID" dirty="0" smtClean="0"/>
              <a:t>Fokus Materi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630383" y="0"/>
            <a:ext cx="4800600" cy="1143000"/>
          </a:xfrm>
        </p:spPr>
        <p:txBody>
          <a:bodyPr/>
          <a:lstStyle/>
          <a:p>
            <a:r>
              <a:rPr lang="id-ID" sz="2400" dirty="0" smtClean="0">
                <a:solidFill>
                  <a:schemeClr val="bg1"/>
                </a:solidFill>
              </a:rPr>
              <a:t>Sembilan </a:t>
            </a:r>
            <a:r>
              <a:rPr lang="id-ID" sz="2400" dirty="0">
                <a:solidFill>
                  <a:schemeClr val="bg1"/>
                </a:solidFill>
              </a:rPr>
              <a:t>Strategi Harga Mutu</a:t>
            </a:r>
          </a:p>
        </p:txBody>
      </p:sp>
      <p:pic>
        <p:nvPicPr>
          <p:cNvPr id="8195" name="Picture 3"/>
          <p:cNvPicPr>
            <a:picLocks noChangeAspect="1" noChangeArrowheads="1"/>
          </p:cNvPicPr>
          <p:nvPr/>
        </p:nvPicPr>
        <p:blipFill>
          <a:blip r:embed="rId2" cstate="print"/>
          <a:srcRect/>
          <a:stretch>
            <a:fillRect/>
          </a:stretch>
        </p:blipFill>
        <p:spPr bwMode="auto">
          <a:xfrm>
            <a:off x="609600" y="1447800"/>
            <a:ext cx="7848600" cy="4195763"/>
          </a:xfrm>
          <a:prstGeom prst="rect">
            <a:avLst/>
          </a:prstGeom>
          <a:noFill/>
          <a:ln w="9525">
            <a:solidFill>
              <a:schemeClr val="tx1"/>
            </a:solidFill>
            <a:miter lim="800000"/>
            <a:headEnd/>
            <a:tailEnd/>
          </a:ln>
          <a:effectLst>
            <a:outerShdw dist="107763" dir="2700000" algn="ctr" rotWithShape="0">
              <a:schemeClr val="bg2"/>
            </a:outerShdw>
          </a:effectLst>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747540" y="76200"/>
            <a:ext cx="4710659" cy="685800"/>
          </a:xfrm>
        </p:spPr>
        <p:txBody>
          <a:bodyPr/>
          <a:lstStyle/>
          <a:p>
            <a:r>
              <a:rPr lang="id-ID" sz="2400" dirty="0" smtClean="0">
                <a:solidFill>
                  <a:schemeClr val="bg1"/>
                </a:solidFill>
              </a:rPr>
              <a:t>Harga </a:t>
            </a:r>
            <a:r>
              <a:rPr lang="id-ID" sz="2400" dirty="0">
                <a:solidFill>
                  <a:schemeClr val="bg1"/>
                </a:solidFill>
              </a:rPr>
              <a:t>Seharusnya Sejajar Dengan Nilai</a:t>
            </a:r>
          </a:p>
        </p:txBody>
      </p:sp>
      <p:pic>
        <p:nvPicPr>
          <p:cNvPr id="9219" name="Picture 3"/>
          <p:cNvPicPr>
            <a:picLocks noChangeAspect="1" noChangeArrowheads="1"/>
          </p:cNvPicPr>
          <p:nvPr/>
        </p:nvPicPr>
        <p:blipFill>
          <a:blip r:embed="rId2" cstate="print"/>
          <a:srcRect/>
          <a:stretch>
            <a:fillRect/>
          </a:stretch>
        </p:blipFill>
        <p:spPr bwMode="auto">
          <a:xfrm>
            <a:off x="1484144" y="1349114"/>
            <a:ext cx="5700178" cy="4518728"/>
          </a:xfrm>
          <a:prstGeom prst="rect">
            <a:avLst/>
          </a:prstGeom>
          <a:noFill/>
          <a:ln w="9525">
            <a:solidFill>
              <a:schemeClr val="tx1"/>
            </a:solidFill>
            <a:miter lim="800000"/>
            <a:headEnd/>
            <a:tailEnd/>
          </a:ln>
          <a:effectLst>
            <a:outerShdw dist="107763" dir="2700000" algn="ctr" rotWithShape="0">
              <a:schemeClr val="bg2"/>
            </a:outerShdw>
          </a:effectLst>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730052" y="224852"/>
            <a:ext cx="4994848" cy="870679"/>
          </a:xfrm>
        </p:spPr>
        <p:txBody>
          <a:bodyPr>
            <a:normAutofit fontScale="90000"/>
          </a:bodyPr>
          <a:lstStyle/>
          <a:p>
            <a:r>
              <a:rPr lang="id-ID" sz="2800" dirty="0" smtClean="0">
                <a:solidFill>
                  <a:schemeClr val="bg1"/>
                </a:solidFill>
              </a:rPr>
              <a:t>Menentukan </a:t>
            </a:r>
            <a:r>
              <a:rPr lang="id-ID" sz="2800" dirty="0">
                <a:solidFill>
                  <a:schemeClr val="bg1"/>
                </a:solidFill>
              </a:rPr>
              <a:t>Kebijakan Penetapan Harga</a:t>
            </a:r>
          </a:p>
        </p:txBody>
      </p:sp>
      <p:pic>
        <p:nvPicPr>
          <p:cNvPr id="10243" name="Picture 3"/>
          <p:cNvPicPr>
            <a:picLocks noChangeAspect="1" noChangeArrowheads="1"/>
          </p:cNvPicPr>
          <p:nvPr/>
        </p:nvPicPr>
        <p:blipFill>
          <a:blip r:embed="rId2" cstate="print"/>
          <a:srcRect/>
          <a:stretch>
            <a:fillRect/>
          </a:stretch>
        </p:blipFill>
        <p:spPr bwMode="auto">
          <a:xfrm>
            <a:off x="264826" y="1469035"/>
            <a:ext cx="3276600" cy="4528279"/>
          </a:xfrm>
          <a:prstGeom prst="rect">
            <a:avLst/>
          </a:prstGeom>
          <a:noFill/>
          <a:ln w="9525">
            <a:solidFill>
              <a:schemeClr val="tx1"/>
            </a:solidFill>
            <a:miter lim="800000"/>
            <a:headEnd/>
            <a:tailEnd/>
          </a:ln>
          <a:effectLst>
            <a:outerShdw dist="107763" dir="2700000" algn="ctr" rotWithShape="0">
              <a:schemeClr val="bg2"/>
            </a:outerShdw>
          </a:effectLst>
        </p:spPr>
      </p:pic>
      <p:sp>
        <p:nvSpPr>
          <p:cNvPr id="6" name="TextBox 5"/>
          <p:cNvSpPr txBox="1"/>
          <p:nvPr/>
        </p:nvSpPr>
        <p:spPr>
          <a:xfrm>
            <a:off x="4017364" y="1524213"/>
            <a:ext cx="4707536" cy="369332"/>
          </a:xfrm>
          <a:prstGeom prst="rect">
            <a:avLst/>
          </a:prstGeom>
          <a:ln>
            <a:noFill/>
          </a:ln>
        </p:spPr>
        <p:txBody>
          <a:bodyPr wrap="square" rtlCol="0">
            <a:spAutoFit/>
          </a:bodyPr>
          <a:lstStyle/>
          <a:p>
            <a:endParaRPr lang="en-US" dirty="0" smtClean="0"/>
          </a:p>
        </p:txBody>
      </p:sp>
      <p:sp>
        <p:nvSpPr>
          <p:cNvPr id="7" name="TextBox 6"/>
          <p:cNvSpPr txBox="1"/>
          <p:nvPr/>
        </p:nvSpPr>
        <p:spPr>
          <a:xfrm>
            <a:off x="4017364" y="1524213"/>
            <a:ext cx="4707536" cy="2585323"/>
          </a:xfrm>
          <a:prstGeom prst="rect">
            <a:avLst/>
          </a:prstGeom>
          <a:ln>
            <a:noFill/>
          </a:ln>
        </p:spPr>
        <p:txBody>
          <a:bodyPr wrap="square" rtlCol="0">
            <a:spAutoFit/>
          </a:bodyPr>
          <a:lstStyle/>
          <a:p>
            <a:r>
              <a:rPr lang="id-ID" dirty="0" smtClean="0"/>
              <a:t>Salah satu tantangan dalam produk IT khusunya yang berbasis Perangkat Lunak adalah menentukan harga yang optimum.</a:t>
            </a:r>
          </a:p>
          <a:p>
            <a:r>
              <a:rPr lang="id-ID" dirty="0" smtClean="0"/>
              <a:t>Meskipun ini bukan tugas utama anda, tapi anda harus mulai memikirkan hal ini.</a:t>
            </a:r>
          </a:p>
          <a:p>
            <a:r>
              <a:rPr lang="id-ID" b="1" dirty="0" smtClean="0"/>
              <a:t>Pengetahuan ini dapat menjadi salah kelebihan anda </a:t>
            </a:r>
            <a:endParaRPr lang="en-US" b="1" dirty="0" smtClean="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2590" y="228600"/>
            <a:ext cx="5093458" cy="990600"/>
          </a:xfrm>
        </p:spPr>
        <p:txBody>
          <a:bodyPr/>
          <a:lstStyle/>
          <a:p>
            <a:r>
              <a:rPr lang="id-ID" dirty="0" smtClean="0">
                <a:solidFill>
                  <a:schemeClr val="bg1"/>
                </a:solidFill>
              </a:rPr>
              <a:t>Studi Kasus Apple dan Samsung</a:t>
            </a:r>
            <a:endParaRPr lang="en-US" dirty="0">
              <a:solidFill>
                <a:schemeClr val="bg1"/>
              </a:solidFill>
            </a:endParaRPr>
          </a:p>
        </p:txBody>
      </p:sp>
      <p:sp>
        <p:nvSpPr>
          <p:cNvPr id="3" name="Date Placeholder 2"/>
          <p:cNvSpPr>
            <a:spLocks noGrp="1"/>
          </p:cNvSpPr>
          <p:nvPr>
            <p:ph type="dt" sz="half" idx="10"/>
          </p:nvPr>
        </p:nvSpPr>
        <p:spPr/>
        <p:txBody>
          <a:bodyPr/>
          <a:lstStyle/>
          <a:p>
            <a:fld id="{3E6706C8-3EB5-46A5-9E5A-E6E5C0C9C4E2}" type="datetime1">
              <a:rPr lang="id-ID" smtClean="0"/>
              <a:pPr/>
              <a:t>21/09/2014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18</a:t>
            </a:fld>
            <a:endParaRPr lang="id-ID"/>
          </a:p>
        </p:txBody>
      </p:sp>
      <p:pic>
        <p:nvPicPr>
          <p:cNvPr id="3074" name="Picture 2"/>
          <p:cNvPicPr>
            <a:picLocks noGrp="1" noChangeAspect="1" noChangeArrowheads="1"/>
          </p:cNvPicPr>
          <p:nvPr>
            <p:ph sz="quarter" idx="1"/>
          </p:nvPr>
        </p:nvPicPr>
        <p:blipFill>
          <a:blip r:embed="rId2"/>
          <a:srcRect/>
          <a:stretch>
            <a:fillRect/>
          </a:stretch>
        </p:blipFill>
        <p:spPr bwMode="auto">
          <a:xfrm>
            <a:off x="389909" y="1504013"/>
            <a:ext cx="4182092" cy="4495800"/>
          </a:xfrm>
          <a:prstGeom prst="rect">
            <a:avLst/>
          </a:prstGeom>
          <a:noFill/>
          <a:ln w="9525">
            <a:noFill/>
            <a:miter lim="800000"/>
            <a:headEnd/>
            <a:tailEnd/>
          </a:ln>
        </p:spPr>
      </p:pic>
      <p:pic>
        <p:nvPicPr>
          <p:cNvPr id="3075" name="Picture 3"/>
          <p:cNvPicPr>
            <a:picLocks noChangeAspect="1" noChangeArrowheads="1"/>
          </p:cNvPicPr>
          <p:nvPr/>
        </p:nvPicPr>
        <p:blipFill>
          <a:blip r:embed="rId3"/>
          <a:srcRect/>
          <a:stretch>
            <a:fillRect/>
          </a:stretch>
        </p:blipFill>
        <p:spPr bwMode="auto">
          <a:xfrm>
            <a:off x="5191893" y="1296582"/>
            <a:ext cx="3952107" cy="515530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2590" y="228600"/>
            <a:ext cx="5093458" cy="990600"/>
          </a:xfrm>
        </p:spPr>
        <p:txBody>
          <a:bodyPr/>
          <a:lstStyle/>
          <a:p>
            <a:r>
              <a:rPr lang="id-ID" dirty="0" smtClean="0">
                <a:solidFill>
                  <a:schemeClr val="bg1"/>
                </a:solidFill>
              </a:rPr>
              <a:t>Studi Kasus Apple dan Samsung</a:t>
            </a:r>
            <a:endParaRPr lang="en-US" dirty="0"/>
          </a:p>
        </p:txBody>
      </p:sp>
      <p:sp>
        <p:nvSpPr>
          <p:cNvPr id="3" name="Date Placeholder 2"/>
          <p:cNvSpPr>
            <a:spLocks noGrp="1"/>
          </p:cNvSpPr>
          <p:nvPr>
            <p:ph type="dt" sz="half" idx="10"/>
          </p:nvPr>
        </p:nvSpPr>
        <p:spPr/>
        <p:txBody>
          <a:bodyPr/>
          <a:lstStyle/>
          <a:p>
            <a:fld id="{3E6706C8-3EB5-46A5-9E5A-E6E5C0C9C4E2}" type="datetime1">
              <a:rPr lang="id-ID" smtClean="0"/>
              <a:pPr/>
              <a:t>21/09/2014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19</a:t>
            </a:fld>
            <a:endParaRPr lang="id-ID"/>
          </a:p>
        </p:txBody>
      </p:sp>
      <p:pic>
        <p:nvPicPr>
          <p:cNvPr id="4098" name="Picture 2"/>
          <p:cNvPicPr>
            <a:picLocks noGrp="1" noChangeAspect="1" noChangeArrowheads="1"/>
          </p:cNvPicPr>
          <p:nvPr>
            <p:ph sz="quarter" idx="1"/>
          </p:nvPr>
        </p:nvPicPr>
        <p:blipFill>
          <a:blip r:embed="rId2"/>
          <a:srcRect/>
          <a:stretch>
            <a:fillRect/>
          </a:stretch>
        </p:blipFill>
        <p:spPr bwMode="auto">
          <a:xfrm>
            <a:off x="371477" y="1612301"/>
            <a:ext cx="4164362" cy="2450033"/>
          </a:xfrm>
          <a:prstGeom prst="rect">
            <a:avLst/>
          </a:prstGeom>
          <a:noFill/>
          <a:ln w="9525">
            <a:noFill/>
            <a:miter lim="800000"/>
            <a:headEnd/>
            <a:tailEnd/>
          </a:ln>
        </p:spPr>
      </p:pic>
      <p:pic>
        <p:nvPicPr>
          <p:cNvPr id="4099" name="Picture 3"/>
          <p:cNvPicPr>
            <a:picLocks noChangeAspect="1" noChangeArrowheads="1"/>
          </p:cNvPicPr>
          <p:nvPr/>
        </p:nvPicPr>
        <p:blipFill>
          <a:blip r:embed="rId3"/>
          <a:srcRect/>
          <a:stretch>
            <a:fillRect/>
          </a:stretch>
        </p:blipFill>
        <p:spPr bwMode="auto">
          <a:xfrm>
            <a:off x="4535839" y="1612301"/>
            <a:ext cx="4125739" cy="365752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2114" y="228600"/>
            <a:ext cx="5093934" cy="990600"/>
          </a:xfrm>
        </p:spPr>
        <p:txBody>
          <a:bodyPr/>
          <a:lstStyle/>
          <a:p>
            <a:r>
              <a:rPr lang="id-ID" dirty="0" smtClean="0">
                <a:solidFill>
                  <a:schemeClr val="bg1"/>
                </a:solidFill>
              </a:rPr>
              <a:t>Trend Bisnis ICT</a:t>
            </a:r>
            <a:endParaRPr lang="en-US" dirty="0">
              <a:solidFill>
                <a:schemeClr val="bg1"/>
              </a:solidFill>
            </a:endParaRPr>
          </a:p>
        </p:txBody>
      </p:sp>
      <p:sp>
        <p:nvSpPr>
          <p:cNvPr id="3" name="Date Placeholder 2"/>
          <p:cNvSpPr>
            <a:spLocks noGrp="1"/>
          </p:cNvSpPr>
          <p:nvPr>
            <p:ph type="dt" sz="half" idx="10"/>
          </p:nvPr>
        </p:nvSpPr>
        <p:spPr/>
        <p:txBody>
          <a:bodyPr/>
          <a:lstStyle/>
          <a:p>
            <a:fld id="{3E6706C8-3EB5-46A5-9E5A-E6E5C0C9C4E2}" type="datetime1">
              <a:rPr lang="id-ID" smtClean="0"/>
              <a:pPr/>
              <a:t>21/09/2014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2</a:t>
            </a:fld>
            <a:endParaRPr lang="id-ID"/>
          </a:p>
        </p:txBody>
      </p:sp>
      <p:pic>
        <p:nvPicPr>
          <p:cNvPr id="1026" name="Picture 2"/>
          <p:cNvPicPr>
            <a:picLocks noGrp="1" noChangeAspect="1" noChangeArrowheads="1"/>
          </p:cNvPicPr>
          <p:nvPr>
            <p:ph sz="quarter" idx="1"/>
          </p:nvPr>
        </p:nvPicPr>
        <p:blipFill>
          <a:blip r:embed="rId2"/>
          <a:srcRect/>
          <a:stretch>
            <a:fillRect/>
          </a:stretch>
        </p:blipFill>
        <p:spPr bwMode="auto">
          <a:xfrm>
            <a:off x="389909" y="1501775"/>
            <a:ext cx="3282206" cy="1915982"/>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3067132" y="5008208"/>
            <a:ext cx="1495426" cy="932008"/>
          </a:xfrm>
          <a:prstGeom prst="rect">
            <a:avLst/>
          </a:prstGeom>
          <a:noFill/>
          <a:ln w="9525">
            <a:noFill/>
            <a:miter lim="800000"/>
            <a:headEnd/>
            <a:tailEnd/>
          </a:ln>
        </p:spPr>
      </p:pic>
      <p:pic>
        <p:nvPicPr>
          <p:cNvPr id="1029" name="Picture 5"/>
          <p:cNvPicPr>
            <a:picLocks noChangeAspect="1" noChangeArrowheads="1"/>
          </p:cNvPicPr>
          <p:nvPr/>
        </p:nvPicPr>
        <p:blipFill>
          <a:blip r:embed="rId4"/>
          <a:srcRect/>
          <a:stretch>
            <a:fillRect/>
          </a:stretch>
        </p:blipFill>
        <p:spPr bwMode="auto">
          <a:xfrm>
            <a:off x="4476823" y="3207894"/>
            <a:ext cx="4482059" cy="2600377"/>
          </a:xfrm>
          <a:prstGeom prst="rect">
            <a:avLst/>
          </a:prstGeom>
          <a:noFill/>
          <a:ln w="9525">
            <a:noFill/>
            <a:miter lim="800000"/>
            <a:headEnd/>
            <a:tailEnd/>
          </a:ln>
        </p:spPr>
      </p:pic>
      <p:pic>
        <p:nvPicPr>
          <p:cNvPr id="1030" name="Picture 6"/>
          <p:cNvPicPr>
            <a:picLocks noChangeAspect="1" noChangeArrowheads="1"/>
          </p:cNvPicPr>
          <p:nvPr/>
        </p:nvPicPr>
        <p:blipFill>
          <a:blip r:embed="rId5"/>
          <a:srcRect/>
          <a:stretch>
            <a:fillRect/>
          </a:stretch>
        </p:blipFill>
        <p:spPr bwMode="auto">
          <a:xfrm>
            <a:off x="3957568" y="1571625"/>
            <a:ext cx="1485900" cy="1238250"/>
          </a:xfrm>
          <a:prstGeom prst="rect">
            <a:avLst/>
          </a:prstGeom>
          <a:noFill/>
          <a:ln w="9525">
            <a:noFill/>
            <a:miter lim="800000"/>
            <a:headEnd/>
            <a:tailEnd/>
          </a:ln>
        </p:spPr>
      </p:pic>
      <p:pic>
        <p:nvPicPr>
          <p:cNvPr id="1032" name="Picture 8"/>
          <p:cNvPicPr>
            <a:picLocks noChangeAspect="1" noChangeArrowheads="1"/>
          </p:cNvPicPr>
          <p:nvPr/>
        </p:nvPicPr>
        <p:blipFill>
          <a:blip r:embed="rId6"/>
          <a:srcRect/>
          <a:stretch>
            <a:fillRect/>
          </a:stretch>
        </p:blipFill>
        <p:spPr bwMode="auto">
          <a:xfrm>
            <a:off x="5744432" y="1501775"/>
            <a:ext cx="1790700" cy="1238250"/>
          </a:xfrm>
          <a:prstGeom prst="rect">
            <a:avLst/>
          </a:prstGeom>
          <a:noFill/>
          <a:ln w="9525">
            <a:noFill/>
            <a:miter lim="800000"/>
            <a:headEnd/>
            <a:tailEnd/>
          </a:ln>
        </p:spPr>
      </p:pic>
      <p:pic>
        <p:nvPicPr>
          <p:cNvPr id="1033" name="Picture 9"/>
          <p:cNvPicPr>
            <a:picLocks noChangeAspect="1" noChangeArrowheads="1"/>
          </p:cNvPicPr>
          <p:nvPr/>
        </p:nvPicPr>
        <p:blipFill>
          <a:blip r:embed="rId7"/>
          <a:srcRect/>
          <a:stretch>
            <a:fillRect/>
          </a:stretch>
        </p:blipFill>
        <p:spPr bwMode="auto">
          <a:xfrm>
            <a:off x="452368" y="3429000"/>
            <a:ext cx="3505200" cy="1304925"/>
          </a:xfrm>
          <a:prstGeom prst="rect">
            <a:avLst/>
          </a:prstGeom>
          <a:noFill/>
          <a:ln w="9525">
            <a:noFill/>
            <a:miter lim="800000"/>
            <a:headEnd/>
            <a:tailEnd/>
          </a:ln>
        </p:spPr>
      </p:pic>
      <p:pic>
        <p:nvPicPr>
          <p:cNvPr id="1034" name="Picture 10"/>
          <p:cNvPicPr>
            <a:picLocks noChangeAspect="1" noChangeArrowheads="1"/>
          </p:cNvPicPr>
          <p:nvPr/>
        </p:nvPicPr>
        <p:blipFill>
          <a:blip r:embed="rId8"/>
          <a:srcRect/>
          <a:stretch>
            <a:fillRect/>
          </a:stretch>
        </p:blipFill>
        <p:spPr bwMode="auto">
          <a:xfrm>
            <a:off x="7733130" y="1239863"/>
            <a:ext cx="1410869" cy="1677975"/>
          </a:xfrm>
          <a:prstGeom prst="rect">
            <a:avLst/>
          </a:prstGeom>
          <a:noFill/>
          <a:ln w="9525">
            <a:noFill/>
            <a:miter lim="800000"/>
            <a:headEnd/>
            <a:tailEnd/>
          </a:ln>
        </p:spPr>
      </p:pic>
      <p:pic>
        <p:nvPicPr>
          <p:cNvPr id="1035" name="Picture 11"/>
          <p:cNvPicPr>
            <a:picLocks noChangeAspect="1" noChangeArrowheads="1"/>
          </p:cNvPicPr>
          <p:nvPr/>
        </p:nvPicPr>
        <p:blipFill>
          <a:blip r:embed="rId9"/>
          <a:srcRect/>
          <a:stretch>
            <a:fillRect/>
          </a:stretch>
        </p:blipFill>
        <p:spPr bwMode="auto">
          <a:xfrm>
            <a:off x="241172" y="5141521"/>
            <a:ext cx="2990850" cy="6667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371600" y="2743200"/>
            <a:ext cx="7123113" cy="1843790"/>
          </a:xfrm>
        </p:spPr>
        <p:txBody>
          <a:bodyPr>
            <a:normAutofit fontScale="70000" lnSpcReduction="20000"/>
          </a:bodyPr>
          <a:lstStyle/>
          <a:p>
            <a:pPr lvl="0">
              <a:buFont typeface="Arial" pitchFamily="34" charset="0"/>
              <a:buChar char="•"/>
            </a:pPr>
            <a:r>
              <a:rPr lang="en-US" sz="2900" dirty="0" smtClean="0"/>
              <a:t>Monopolies and their economic implications</a:t>
            </a:r>
          </a:p>
          <a:p>
            <a:pPr lvl="0">
              <a:buFont typeface="Arial" pitchFamily="34" charset="0"/>
              <a:buChar char="•"/>
            </a:pPr>
            <a:r>
              <a:rPr lang="en-US" dirty="0" smtClean="0"/>
              <a:t>Pricing strategies in the computing domain T</a:t>
            </a:r>
          </a:p>
          <a:p>
            <a:pPr lvl="0">
              <a:buFont typeface="Arial" pitchFamily="34" charset="0"/>
              <a:buChar char="•"/>
            </a:pPr>
            <a:r>
              <a:rPr lang="id-ID" b="1" dirty="0" smtClean="0"/>
              <a:t>T</a:t>
            </a:r>
            <a:r>
              <a:rPr lang="en-US" b="1" dirty="0" smtClean="0"/>
              <a:t>he </a:t>
            </a:r>
            <a:r>
              <a:rPr lang="en-US" b="1" dirty="0" smtClean="0"/>
              <a:t>phenomenon of outsourcing and off-shoring; impacts on employment and on economics </a:t>
            </a:r>
          </a:p>
        </p:txBody>
      </p:sp>
      <p:sp>
        <p:nvSpPr>
          <p:cNvPr id="5" name="Title 4"/>
          <p:cNvSpPr>
            <a:spLocks noGrp="1"/>
          </p:cNvSpPr>
          <p:nvPr>
            <p:ph type="title"/>
          </p:nvPr>
        </p:nvSpPr>
        <p:spPr/>
        <p:txBody>
          <a:bodyPr>
            <a:normAutofit/>
          </a:bodyPr>
          <a:lstStyle/>
          <a:p>
            <a:r>
              <a:rPr lang="id-ID" dirty="0" smtClean="0"/>
              <a:t>Fokus Materi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7560" y="228600"/>
            <a:ext cx="5048487" cy="990600"/>
          </a:xfrm>
        </p:spPr>
        <p:txBody>
          <a:bodyPr/>
          <a:lstStyle/>
          <a:p>
            <a:r>
              <a:rPr lang="id-ID" dirty="0" smtClean="0">
                <a:solidFill>
                  <a:schemeClr val="bg1"/>
                </a:solidFill>
              </a:rPr>
              <a:t>Outsourcing vs Off-shoring</a:t>
            </a:r>
            <a:endParaRPr lang="en-US" dirty="0">
              <a:solidFill>
                <a:schemeClr val="bg1"/>
              </a:solidFill>
            </a:endParaRPr>
          </a:p>
        </p:txBody>
      </p:sp>
      <p:sp>
        <p:nvSpPr>
          <p:cNvPr id="3" name="Date Placeholder 2"/>
          <p:cNvSpPr>
            <a:spLocks noGrp="1"/>
          </p:cNvSpPr>
          <p:nvPr>
            <p:ph type="dt" sz="half" idx="10"/>
          </p:nvPr>
        </p:nvSpPr>
        <p:spPr/>
        <p:txBody>
          <a:bodyPr/>
          <a:lstStyle/>
          <a:p>
            <a:fld id="{3E6706C8-3EB5-46A5-9E5A-E6E5C0C9C4E2}" type="datetime1">
              <a:rPr lang="id-ID" smtClean="0"/>
              <a:pPr/>
              <a:t>21/09/2014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21</a:t>
            </a:fld>
            <a:endParaRPr lang="id-ID"/>
          </a:p>
        </p:txBody>
      </p:sp>
      <p:sp>
        <p:nvSpPr>
          <p:cNvPr id="5" name="Content Placeholder 4"/>
          <p:cNvSpPr>
            <a:spLocks noGrp="1"/>
          </p:cNvSpPr>
          <p:nvPr>
            <p:ph sz="quarter" idx="1"/>
          </p:nvPr>
        </p:nvSpPr>
        <p:spPr/>
        <p:txBody>
          <a:bodyPr>
            <a:normAutofit fontScale="62500" lnSpcReduction="20000"/>
          </a:bodyPr>
          <a:lstStyle/>
          <a:p>
            <a:r>
              <a:rPr lang="en-US" dirty="0" smtClean="0"/>
              <a:t>The terms "outsourcing" and "</a:t>
            </a:r>
            <a:r>
              <a:rPr lang="en-US" dirty="0" err="1" smtClean="0"/>
              <a:t>offshoring</a:t>
            </a:r>
            <a:r>
              <a:rPr lang="en-US" dirty="0" smtClean="0"/>
              <a:t>" are often used almost synonymously in much of the popular literature today. However, there is a technical difference. </a:t>
            </a:r>
          </a:p>
          <a:p>
            <a:r>
              <a:rPr lang="en-US" dirty="0" smtClean="0"/>
              <a:t>When a company </a:t>
            </a:r>
            <a:r>
              <a:rPr lang="en-US" b="1" dirty="0" smtClean="0"/>
              <a:t>outsources</a:t>
            </a:r>
            <a:r>
              <a:rPr lang="en-US" dirty="0" smtClean="0"/>
              <a:t>, it buys from a third party a part or service it used to produce itself. This does not necessarily mean that the product is outsourced </a:t>
            </a:r>
            <a:r>
              <a:rPr lang="en-US" i="1" dirty="0" smtClean="0"/>
              <a:t>abroad</a:t>
            </a:r>
            <a:r>
              <a:rPr lang="en-US" dirty="0" smtClean="0"/>
              <a:t>, although it can be. For instance, General Motors, a US company, can outsource production of a certain car part to a Chinese company. The Chinese company, in turn, can outsource production of various components of that part to various other Chinese companies. </a:t>
            </a:r>
          </a:p>
          <a:p>
            <a:r>
              <a:rPr lang="en-US" dirty="0" smtClean="0"/>
              <a:t>When a company</a:t>
            </a:r>
            <a:r>
              <a:rPr lang="en-US" b="1" dirty="0" smtClean="0"/>
              <a:t> </a:t>
            </a:r>
            <a:r>
              <a:rPr lang="en-US" b="1" dirty="0" err="1" smtClean="0"/>
              <a:t>offshores</a:t>
            </a:r>
            <a:r>
              <a:rPr lang="en-US" dirty="0" smtClean="0"/>
              <a:t>, it shifts the location of a service or production of a part to a location abroad. This can include companies who outsource to foreign companies - for example, GM </a:t>
            </a:r>
            <a:r>
              <a:rPr lang="en-US" dirty="0" err="1" smtClean="0"/>
              <a:t>offshores</a:t>
            </a:r>
            <a:r>
              <a:rPr lang="en-US" dirty="0" smtClean="0"/>
              <a:t> production of a certain part to a Chinese company, and the Chinese company outsources (but does not offshore) various components of the production to other Chinese companies. However, </a:t>
            </a:r>
            <a:r>
              <a:rPr lang="en-US" dirty="0" err="1" smtClean="0"/>
              <a:t>offshoring</a:t>
            </a:r>
            <a:r>
              <a:rPr lang="en-US" dirty="0" smtClean="0"/>
              <a:t> also includes companies who transfer production or services to a location abroad </a:t>
            </a:r>
            <a:r>
              <a:rPr lang="en-US" i="1" dirty="0" smtClean="0"/>
              <a:t>without</a:t>
            </a:r>
            <a:r>
              <a:rPr lang="en-US" dirty="0" smtClean="0"/>
              <a:t> outsourcing the job. So, for instance, if GM opens a factory in China, and shifts production of a car part to the factory in China, it is </a:t>
            </a:r>
            <a:r>
              <a:rPr lang="en-US" dirty="0" err="1" smtClean="0"/>
              <a:t>offshoring</a:t>
            </a:r>
            <a:r>
              <a:rPr lang="en-US" dirty="0" smtClean="0"/>
              <a:t> but </a:t>
            </a:r>
            <a:r>
              <a:rPr lang="en-US" i="1" dirty="0" smtClean="0"/>
              <a:t>not</a:t>
            </a:r>
            <a:r>
              <a:rPr lang="en-US" dirty="0" smtClean="0"/>
              <a:t> outsourcing - it is still an American company running the factory rather than a Chinese one.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550" y="228600"/>
            <a:ext cx="5033497" cy="990600"/>
          </a:xfrm>
        </p:spPr>
        <p:txBody>
          <a:bodyPr/>
          <a:lstStyle/>
          <a:p>
            <a:r>
              <a:rPr lang="id-ID" dirty="0" smtClean="0">
                <a:solidFill>
                  <a:schemeClr val="bg1"/>
                </a:solidFill>
              </a:rPr>
              <a:t>Why Outsourcing? [1]</a:t>
            </a:r>
            <a:endParaRPr lang="en-US" dirty="0">
              <a:solidFill>
                <a:schemeClr val="bg1"/>
              </a:solidFill>
            </a:endParaRPr>
          </a:p>
        </p:txBody>
      </p:sp>
      <p:sp>
        <p:nvSpPr>
          <p:cNvPr id="3" name="Date Placeholder 2"/>
          <p:cNvSpPr>
            <a:spLocks noGrp="1"/>
          </p:cNvSpPr>
          <p:nvPr>
            <p:ph type="dt" sz="half" idx="10"/>
          </p:nvPr>
        </p:nvSpPr>
        <p:spPr/>
        <p:txBody>
          <a:bodyPr/>
          <a:lstStyle/>
          <a:p>
            <a:fld id="{3E6706C8-3EB5-46A5-9E5A-E6E5C0C9C4E2}" type="datetime1">
              <a:rPr lang="id-ID" smtClean="0"/>
              <a:pPr/>
              <a:t>21/09/2014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22</a:t>
            </a:fld>
            <a:endParaRPr lang="id-ID"/>
          </a:p>
        </p:txBody>
      </p:sp>
      <p:sp>
        <p:nvSpPr>
          <p:cNvPr id="5" name="Content Placeholder 4"/>
          <p:cNvSpPr>
            <a:spLocks noGrp="1"/>
          </p:cNvSpPr>
          <p:nvPr>
            <p:ph sz="quarter" idx="1"/>
          </p:nvPr>
        </p:nvSpPr>
        <p:spPr/>
        <p:txBody>
          <a:bodyPr>
            <a:normAutofit fontScale="92500" lnSpcReduction="20000"/>
          </a:bodyPr>
          <a:lstStyle/>
          <a:p>
            <a:r>
              <a:rPr lang="en-US" dirty="0" smtClean="0"/>
              <a:t>The growth in outsourcing in recent years is partly the result of a general shift in business philosophy. Prior to the mid-1980s, many companies sought to acquire other companies and diversify their business interests </a:t>
            </a:r>
            <a:r>
              <a:rPr lang="en-US" b="1" dirty="0" smtClean="0"/>
              <a:t>in order to reduce risk</a:t>
            </a:r>
            <a:r>
              <a:rPr lang="en-US" dirty="0" smtClean="0"/>
              <a:t>. </a:t>
            </a:r>
            <a:endParaRPr lang="id-ID" dirty="0" smtClean="0"/>
          </a:p>
          <a:p>
            <a:r>
              <a:rPr lang="en-US" dirty="0" smtClean="0"/>
              <a:t>As </a:t>
            </a:r>
            <a:r>
              <a:rPr lang="en-US" dirty="0" smtClean="0"/>
              <a:t>more companies discovered that there were </a:t>
            </a:r>
            <a:r>
              <a:rPr lang="en-US" b="1" dirty="0" smtClean="0"/>
              <a:t>limited advantages to running a large group of unrelated businesses</a:t>
            </a:r>
            <a:r>
              <a:rPr lang="en-US" dirty="0" smtClean="0"/>
              <a:t>, however, many began to divest subsidiaries and refocus their efforts on one or a few closely related areas of business. </a:t>
            </a:r>
            <a:endParaRPr lang="id-ID" dirty="0" smtClean="0"/>
          </a:p>
          <a:p>
            <a:r>
              <a:rPr lang="en-US" dirty="0" smtClean="0"/>
              <a:t>Companies </a:t>
            </a:r>
            <a:r>
              <a:rPr lang="en-US" dirty="0" smtClean="0"/>
              <a:t>tried to identify or develop a </a:t>
            </a:r>
            <a:r>
              <a:rPr lang="en-US" b="1" dirty="0" smtClean="0"/>
              <a:t>"core </a:t>
            </a:r>
            <a:r>
              <a:rPr lang="en-US" b="1" dirty="0" smtClean="0"/>
              <a:t>competence" </a:t>
            </a:r>
            <a:r>
              <a:rPr lang="en-US" dirty="0" smtClean="0"/>
              <a:t>a unique combination of experience and expertise that would provide a source of competitive advantage in a given industry. </a:t>
            </a:r>
            <a:endParaRPr lang="id-ID" sz="1800"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550" y="228600"/>
            <a:ext cx="5033497" cy="990600"/>
          </a:xfrm>
        </p:spPr>
        <p:txBody>
          <a:bodyPr/>
          <a:lstStyle/>
          <a:p>
            <a:r>
              <a:rPr lang="id-ID" dirty="0" smtClean="0">
                <a:solidFill>
                  <a:schemeClr val="bg1"/>
                </a:solidFill>
              </a:rPr>
              <a:t>Why Outsourcing? [2]</a:t>
            </a:r>
            <a:endParaRPr lang="en-US" dirty="0">
              <a:solidFill>
                <a:schemeClr val="bg1"/>
              </a:solidFill>
            </a:endParaRPr>
          </a:p>
        </p:txBody>
      </p:sp>
      <p:sp>
        <p:nvSpPr>
          <p:cNvPr id="3" name="Date Placeholder 2"/>
          <p:cNvSpPr>
            <a:spLocks noGrp="1"/>
          </p:cNvSpPr>
          <p:nvPr>
            <p:ph type="dt" sz="half" idx="10"/>
          </p:nvPr>
        </p:nvSpPr>
        <p:spPr/>
        <p:txBody>
          <a:bodyPr/>
          <a:lstStyle/>
          <a:p>
            <a:fld id="{3E6706C8-3EB5-46A5-9E5A-E6E5C0C9C4E2}" type="datetime1">
              <a:rPr lang="id-ID" smtClean="0"/>
              <a:pPr/>
              <a:t>21/09/2014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23</a:t>
            </a:fld>
            <a:endParaRPr lang="id-ID"/>
          </a:p>
        </p:txBody>
      </p:sp>
      <p:sp>
        <p:nvSpPr>
          <p:cNvPr id="5" name="Content Placeholder 4"/>
          <p:cNvSpPr>
            <a:spLocks noGrp="1"/>
          </p:cNvSpPr>
          <p:nvPr>
            <p:ph sz="quarter" idx="1"/>
          </p:nvPr>
        </p:nvSpPr>
        <p:spPr/>
        <p:txBody>
          <a:bodyPr>
            <a:normAutofit fontScale="85000" lnSpcReduction="20000"/>
          </a:bodyPr>
          <a:lstStyle/>
          <a:p>
            <a:r>
              <a:rPr lang="en-US" dirty="0" smtClean="0"/>
              <a:t>All aspects of the company's operations were aligned around the core competence, and any activities or </a:t>
            </a:r>
            <a:r>
              <a:rPr lang="en-US" b="1" dirty="0" smtClean="0"/>
              <a:t>functions that were not considered necessary to preserve it were then outsourced. </a:t>
            </a:r>
            <a:endParaRPr lang="id-ID" b="1" dirty="0" smtClean="0"/>
          </a:p>
          <a:p>
            <a:r>
              <a:rPr lang="en-US" dirty="0" smtClean="0"/>
              <a:t>Today</a:t>
            </a:r>
            <a:r>
              <a:rPr lang="en-US" dirty="0" smtClean="0"/>
              <a:t>, </a:t>
            </a:r>
            <a:r>
              <a:rPr lang="en-US" b="1" dirty="0" smtClean="0"/>
              <a:t>outsourcing is embraced by companies of all sizes and industry orientations</a:t>
            </a:r>
            <a:r>
              <a:rPr lang="en-US" dirty="0" smtClean="0"/>
              <a:t>. As analysts Tom Osmond commented in </a:t>
            </a:r>
            <a:r>
              <a:rPr lang="en-US" i="1" dirty="0" smtClean="0"/>
              <a:t>Employee Benefit News, </a:t>
            </a:r>
            <a:r>
              <a:rPr lang="en-US" dirty="0" smtClean="0"/>
              <a:t>"many companies have decided that transactional and administrative functions are neither </a:t>
            </a:r>
            <a:r>
              <a:rPr lang="en-US" b="1" dirty="0" smtClean="0"/>
              <a:t>core competencies nor value-added activities</a:t>
            </a:r>
            <a:r>
              <a:rPr lang="en-US" b="1" dirty="0" smtClean="0"/>
              <a:t>.</a:t>
            </a:r>
            <a:endParaRPr lang="id-ID" b="1" dirty="0" smtClean="0"/>
          </a:p>
          <a:p>
            <a:r>
              <a:rPr lang="en-US" dirty="0" smtClean="0"/>
              <a:t>In </a:t>
            </a:r>
            <a:r>
              <a:rPr lang="en-US" dirty="0" smtClean="0"/>
              <a:t>fact, some companies are putting themselves at risk as a result of using outdated technology and not complying with government regulations. Vendors, by focusing on administration as part of their business model, provide better service enforced by contracts and service-level agreements."</a:t>
            </a:r>
            <a:endParaRPr lang="id-ID" sz="1800"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550" y="228600"/>
            <a:ext cx="5033497" cy="990600"/>
          </a:xfrm>
        </p:spPr>
        <p:txBody>
          <a:bodyPr/>
          <a:lstStyle/>
          <a:p>
            <a:r>
              <a:rPr lang="id-ID" dirty="0" smtClean="0">
                <a:solidFill>
                  <a:schemeClr val="bg1"/>
                </a:solidFill>
              </a:rPr>
              <a:t>Why Outsourcing? [3]</a:t>
            </a:r>
            <a:endParaRPr lang="en-US" dirty="0">
              <a:solidFill>
                <a:schemeClr val="bg1"/>
              </a:solidFill>
            </a:endParaRPr>
          </a:p>
        </p:txBody>
      </p:sp>
      <p:sp>
        <p:nvSpPr>
          <p:cNvPr id="3" name="Date Placeholder 2"/>
          <p:cNvSpPr>
            <a:spLocks noGrp="1"/>
          </p:cNvSpPr>
          <p:nvPr>
            <p:ph type="dt" sz="half" idx="10"/>
          </p:nvPr>
        </p:nvSpPr>
        <p:spPr/>
        <p:txBody>
          <a:bodyPr/>
          <a:lstStyle/>
          <a:p>
            <a:fld id="{3E6706C8-3EB5-46A5-9E5A-E6E5C0C9C4E2}" type="datetime1">
              <a:rPr lang="id-ID" smtClean="0"/>
              <a:pPr/>
              <a:t>21/09/2014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24</a:t>
            </a:fld>
            <a:endParaRPr lang="id-ID"/>
          </a:p>
        </p:txBody>
      </p:sp>
      <p:sp>
        <p:nvSpPr>
          <p:cNvPr id="5" name="Content Placeholder 4"/>
          <p:cNvSpPr>
            <a:spLocks noGrp="1"/>
          </p:cNvSpPr>
          <p:nvPr>
            <p:ph sz="quarter" idx="1"/>
          </p:nvPr>
        </p:nvSpPr>
        <p:spPr/>
        <p:txBody>
          <a:bodyPr>
            <a:normAutofit fontScale="92500" lnSpcReduction="20000"/>
          </a:bodyPr>
          <a:lstStyle/>
          <a:p>
            <a:r>
              <a:rPr lang="en-US" dirty="0" smtClean="0"/>
              <a:t>Successful outsourcing requires a strong understanding of the organization's capabilities and future direction. </a:t>
            </a:r>
            <a:endParaRPr lang="id-ID" dirty="0" smtClean="0"/>
          </a:p>
          <a:p>
            <a:r>
              <a:rPr lang="en-US" dirty="0" smtClean="0"/>
              <a:t>As </a:t>
            </a:r>
            <a:r>
              <a:rPr lang="en-US" dirty="0" smtClean="0"/>
              <a:t>William R. King explained in </a:t>
            </a:r>
            <a:r>
              <a:rPr lang="en-US" i="1" dirty="0" smtClean="0"/>
              <a:t>Information Systems Management, </a:t>
            </a:r>
            <a:endParaRPr lang="id-ID" i="1" dirty="0" smtClean="0"/>
          </a:p>
          <a:p>
            <a:pPr lvl="1"/>
            <a:r>
              <a:rPr lang="en-US" dirty="0" smtClean="0"/>
              <a:t>“</a:t>
            </a:r>
            <a:r>
              <a:rPr lang="id-ID" dirty="0" smtClean="0"/>
              <a:t>d</a:t>
            </a:r>
            <a:r>
              <a:rPr lang="en-US" dirty="0" err="1" smtClean="0"/>
              <a:t>ecisions</a:t>
            </a:r>
            <a:r>
              <a:rPr lang="en-US" dirty="0" smtClean="0"/>
              <a:t> </a:t>
            </a:r>
            <a:r>
              <a:rPr lang="en-US" dirty="0" smtClean="0"/>
              <a:t>regarding outsourcing significant functions are among the most strategic that can be made by an organization, because they address the basic organizational choice of the functions for which internal expertise is developed and nurtured and those for which such expertise is purchased. These are basic decisions regarding organizational design." </a:t>
            </a:r>
            <a:endParaRPr lang="id-ID" dirty="0" smtClean="0"/>
          </a:p>
          <a:p>
            <a:pPr lvl="1"/>
            <a:r>
              <a:rPr lang="en-US" b="1" dirty="0" smtClean="0"/>
              <a:t>Outsourcing </a:t>
            </a:r>
            <a:r>
              <a:rPr lang="en-US" b="1" dirty="0" smtClean="0"/>
              <a:t>based only upon a comparison of costs </a:t>
            </a:r>
            <a:r>
              <a:rPr lang="en-US" dirty="0" smtClean="0"/>
              <a:t>can lead companies to miss opportunities to gain knowledge that might lead to the development of new products or technologies.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550" y="228600"/>
            <a:ext cx="5033497" cy="990600"/>
          </a:xfrm>
        </p:spPr>
        <p:txBody>
          <a:bodyPr/>
          <a:lstStyle/>
          <a:p>
            <a:r>
              <a:rPr lang="id-ID" dirty="0" smtClean="0">
                <a:solidFill>
                  <a:schemeClr val="bg1"/>
                </a:solidFill>
              </a:rPr>
              <a:t>Outsourcing Mechanism</a:t>
            </a:r>
            <a:endParaRPr lang="en-US" dirty="0">
              <a:solidFill>
                <a:schemeClr val="bg1"/>
              </a:solidFill>
            </a:endParaRPr>
          </a:p>
        </p:txBody>
      </p:sp>
      <p:sp>
        <p:nvSpPr>
          <p:cNvPr id="3" name="Date Placeholder 2"/>
          <p:cNvSpPr>
            <a:spLocks noGrp="1"/>
          </p:cNvSpPr>
          <p:nvPr>
            <p:ph type="dt" sz="half" idx="10"/>
          </p:nvPr>
        </p:nvSpPr>
        <p:spPr/>
        <p:txBody>
          <a:bodyPr/>
          <a:lstStyle/>
          <a:p>
            <a:fld id="{3E6706C8-3EB5-46A5-9E5A-E6E5C0C9C4E2}" type="datetime1">
              <a:rPr lang="id-ID" smtClean="0"/>
              <a:pPr/>
              <a:t>21/09/2014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25</a:t>
            </a:fld>
            <a:endParaRPr lang="id-ID"/>
          </a:p>
        </p:txBody>
      </p:sp>
      <p:sp>
        <p:nvSpPr>
          <p:cNvPr id="5" name="Content Placeholder 4"/>
          <p:cNvSpPr>
            <a:spLocks noGrp="1"/>
          </p:cNvSpPr>
          <p:nvPr>
            <p:ph sz="quarter" idx="1"/>
          </p:nvPr>
        </p:nvSpPr>
        <p:spPr/>
        <p:txBody>
          <a:bodyPr>
            <a:normAutofit fontScale="77500" lnSpcReduction="20000"/>
          </a:bodyPr>
          <a:lstStyle/>
          <a:p>
            <a:r>
              <a:rPr lang="en-US" dirty="0" smtClean="0"/>
              <a:t>Vendors providing outsourcing services are generally grouped into two models: Business Process Outsourcing (BPO) and Application Service Provider (ASP). </a:t>
            </a:r>
            <a:endParaRPr lang="id-ID" dirty="0" smtClean="0"/>
          </a:p>
          <a:p>
            <a:r>
              <a:rPr lang="en-US" dirty="0" smtClean="0"/>
              <a:t>In </a:t>
            </a:r>
            <a:r>
              <a:rPr lang="en-US" dirty="0" smtClean="0"/>
              <a:t>the BPO model, major resources and assets are transferred from the company to the vendor. </a:t>
            </a:r>
            <a:endParaRPr lang="id-ID" dirty="0" smtClean="0"/>
          </a:p>
          <a:p>
            <a:r>
              <a:rPr lang="en-US" dirty="0" smtClean="0"/>
              <a:t>Under </a:t>
            </a:r>
            <a:r>
              <a:rPr lang="en-US" dirty="0" smtClean="0"/>
              <a:t>the ASP model, on the other hand, vendors concentrate on providing selected services for multiple clients. </a:t>
            </a:r>
            <a:endParaRPr lang="id-ID" dirty="0" smtClean="0"/>
          </a:p>
          <a:p>
            <a:r>
              <a:rPr lang="en-US" dirty="0" smtClean="0"/>
              <a:t>But </a:t>
            </a:r>
            <a:r>
              <a:rPr lang="en-US" dirty="0" smtClean="0"/>
              <a:t>as Osmond told </a:t>
            </a:r>
            <a:r>
              <a:rPr lang="en-US" i="1" dirty="0" smtClean="0"/>
              <a:t>Employee Benefit News, </a:t>
            </a:r>
            <a:r>
              <a:rPr lang="en-US" dirty="0" smtClean="0"/>
              <a:t>many variations exist within these two models. </a:t>
            </a:r>
            <a:endParaRPr lang="id-ID" dirty="0" smtClean="0"/>
          </a:p>
          <a:p>
            <a:pPr lvl="1"/>
            <a:r>
              <a:rPr lang="en-US" dirty="0" smtClean="0"/>
              <a:t>"</a:t>
            </a:r>
            <a:r>
              <a:rPr lang="en-US" dirty="0" smtClean="0"/>
              <a:t>Each vendor has a particular focus and/or point of entry to the market, particularly in the ASP space," </a:t>
            </a:r>
            <a:endParaRPr lang="id-ID" dirty="0" smtClean="0"/>
          </a:p>
          <a:p>
            <a:pPr lvl="1"/>
            <a:r>
              <a:rPr lang="en-US" dirty="0" smtClean="0"/>
              <a:t>Osmond </a:t>
            </a:r>
            <a:r>
              <a:rPr lang="en-US" dirty="0" smtClean="0"/>
              <a:t>stated. "There is also a wide range of pricing models and option. The good news is that there is a seemingly endless combination of service, pricing, and delivery, providing a solution for most situations. The bad news is that it can be difficult to compare vendors on an apples-to-apples basis."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570" y="228600"/>
            <a:ext cx="5137477" cy="990600"/>
          </a:xfrm>
        </p:spPr>
        <p:txBody>
          <a:bodyPr/>
          <a:lstStyle/>
          <a:p>
            <a:r>
              <a:rPr lang="id-ID" dirty="0" smtClean="0">
                <a:solidFill>
                  <a:schemeClr val="bg1"/>
                </a:solidFill>
              </a:rPr>
              <a:t>Rangkuman dan Diskusi</a:t>
            </a:r>
            <a:endParaRPr lang="en-US" dirty="0">
              <a:solidFill>
                <a:schemeClr val="bg1"/>
              </a:solidFill>
            </a:endParaRPr>
          </a:p>
        </p:txBody>
      </p:sp>
      <p:sp>
        <p:nvSpPr>
          <p:cNvPr id="3" name="Date Placeholder 2"/>
          <p:cNvSpPr>
            <a:spLocks noGrp="1"/>
          </p:cNvSpPr>
          <p:nvPr>
            <p:ph type="dt" sz="half" idx="10"/>
          </p:nvPr>
        </p:nvSpPr>
        <p:spPr/>
        <p:txBody>
          <a:bodyPr/>
          <a:lstStyle/>
          <a:p>
            <a:fld id="{42685D1E-6A37-4FE1-9AF1-C9956E0D1C22}" type="datetime1">
              <a:rPr lang="id-ID" smtClean="0"/>
              <a:pPr/>
              <a:t>21/09/2014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26</a:t>
            </a:fld>
            <a:endParaRPr lang="id-ID"/>
          </a:p>
        </p:txBody>
      </p:sp>
      <p:sp>
        <p:nvSpPr>
          <p:cNvPr id="5" name="Content Placeholder 4"/>
          <p:cNvSpPr>
            <a:spLocks noGrp="1"/>
          </p:cNvSpPr>
          <p:nvPr>
            <p:ph sz="quarter" idx="1"/>
          </p:nvPr>
        </p:nvSpPr>
        <p:spPr/>
        <p:txBody>
          <a:bodyPr/>
          <a:lstStyle/>
          <a:p>
            <a:r>
              <a:rPr lang="id-ID" dirty="0" smtClean="0"/>
              <a:t>Pendapat mengenai outsourcing akan sangat dipengaruhi oleh sudut pandang anda (apakah sebagai pengusaha, atau sebagai karyawan).</a:t>
            </a:r>
          </a:p>
          <a:p>
            <a:r>
              <a:rPr lang="id-ID" dirty="0" smtClean="0"/>
              <a:t>Dalam sebuah model bisnis, outsourcing adalah mekanisme antara B2B, namun dalam implementasinya sering diterapkan mekanisme B2E. Hal inilah yang menimbulkan permasalahan karena kepastian masa depan </a:t>
            </a:r>
            <a:r>
              <a:rPr lang="id-ID" i="1" dirty="0" smtClean="0"/>
              <a:t>pegawai</a:t>
            </a:r>
            <a:r>
              <a:rPr lang="id-ID" dirty="0" smtClean="0"/>
              <a:t> menjadi tidak menentu.</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550" y="228600"/>
            <a:ext cx="5033497" cy="990600"/>
          </a:xfrm>
        </p:spPr>
        <p:txBody>
          <a:bodyPr/>
          <a:lstStyle/>
          <a:p>
            <a:r>
              <a:rPr lang="id-ID" dirty="0" smtClean="0">
                <a:solidFill>
                  <a:schemeClr val="bg1"/>
                </a:solidFill>
              </a:rPr>
              <a:t>Tugas Business Plan</a:t>
            </a:r>
            <a:endParaRPr lang="en-US" dirty="0">
              <a:solidFill>
                <a:schemeClr val="bg1"/>
              </a:solidFill>
            </a:endParaRPr>
          </a:p>
        </p:txBody>
      </p:sp>
      <p:sp>
        <p:nvSpPr>
          <p:cNvPr id="3" name="Date Placeholder 2"/>
          <p:cNvSpPr>
            <a:spLocks noGrp="1"/>
          </p:cNvSpPr>
          <p:nvPr>
            <p:ph type="dt" sz="half" idx="10"/>
          </p:nvPr>
        </p:nvSpPr>
        <p:spPr/>
        <p:txBody>
          <a:bodyPr/>
          <a:lstStyle/>
          <a:p>
            <a:fld id="{3E6706C8-3EB5-46A5-9E5A-E6E5C0C9C4E2}" type="datetime1">
              <a:rPr lang="id-ID" smtClean="0"/>
              <a:pPr/>
              <a:t>21/09/2014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27</a:t>
            </a:fld>
            <a:endParaRPr lang="id-ID"/>
          </a:p>
        </p:txBody>
      </p:sp>
      <p:sp>
        <p:nvSpPr>
          <p:cNvPr id="5" name="Content Placeholder 4"/>
          <p:cNvSpPr>
            <a:spLocks noGrp="1"/>
          </p:cNvSpPr>
          <p:nvPr>
            <p:ph sz="quarter" idx="1"/>
          </p:nvPr>
        </p:nvSpPr>
        <p:spPr/>
        <p:txBody>
          <a:bodyPr/>
          <a:lstStyle/>
          <a:p>
            <a:r>
              <a:rPr lang="id-ID" dirty="0" smtClean="0"/>
              <a:t>Bayangkan anda dan rekan-rekan ingin mendirikan sebuah perusahaan di bidang ICT </a:t>
            </a:r>
            <a:r>
              <a:rPr lang="id-ID" b="1" dirty="0" smtClean="0"/>
              <a:t>(start-up company).</a:t>
            </a:r>
          </a:p>
          <a:p>
            <a:r>
              <a:rPr lang="id-ID" dirty="0" smtClean="0"/>
              <a:t>Anda membutuhkan investor untuk menjalankan/memulai </a:t>
            </a:r>
            <a:r>
              <a:rPr lang="id-ID" b="1" dirty="0" smtClean="0"/>
              <a:t>start-up company</a:t>
            </a:r>
          </a:p>
          <a:p>
            <a:r>
              <a:rPr lang="id-ID" b="1" dirty="0" smtClean="0"/>
              <a:t>Tugas anda dan rekan-rekan</a:t>
            </a:r>
            <a:r>
              <a:rPr lang="id-ID" dirty="0" smtClean="0"/>
              <a:t> adalah untuk membuat sebuah proposal bisnis dengan target mendapatkan </a:t>
            </a:r>
            <a:r>
              <a:rPr lang="id-ID" b="1" dirty="0" smtClean="0"/>
              <a:t>investor</a:t>
            </a:r>
          </a:p>
          <a:p>
            <a:r>
              <a:rPr lang="id-ID" b="1" dirty="0" smtClean="0"/>
              <a:t>Waktu pengerjaan tugas 2 minggu.</a:t>
            </a:r>
            <a:endParaRPr 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6628" y="228600"/>
            <a:ext cx="5079419" cy="990600"/>
          </a:xfrm>
        </p:spPr>
        <p:txBody>
          <a:bodyPr/>
          <a:lstStyle/>
          <a:p>
            <a:r>
              <a:rPr lang="id-ID" dirty="0" smtClean="0">
                <a:solidFill>
                  <a:schemeClr val="bg1"/>
                </a:solidFill>
              </a:rPr>
              <a:t>Reference</a:t>
            </a:r>
            <a:endParaRPr lang="en-US" dirty="0">
              <a:solidFill>
                <a:schemeClr val="bg1"/>
              </a:solidFill>
            </a:endParaRPr>
          </a:p>
        </p:txBody>
      </p:sp>
      <p:sp>
        <p:nvSpPr>
          <p:cNvPr id="3" name="Date Placeholder 2"/>
          <p:cNvSpPr>
            <a:spLocks noGrp="1"/>
          </p:cNvSpPr>
          <p:nvPr>
            <p:ph type="dt" sz="half" idx="10"/>
          </p:nvPr>
        </p:nvSpPr>
        <p:spPr/>
        <p:txBody>
          <a:bodyPr/>
          <a:lstStyle/>
          <a:p>
            <a:fld id="{E3A505F4-D283-4B13-9B89-05CBC1F73B11}" type="datetime1">
              <a:rPr lang="id-ID" smtClean="0"/>
              <a:pPr/>
              <a:t>21/09/2014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28</a:t>
            </a:fld>
            <a:endParaRPr lang="id-ID"/>
          </a:p>
        </p:txBody>
      </p:sp>
      <p:sp>
        <p:nvSpPr>
          <p:cNvPr id="5" name="Content Placeholder 4"/>
          <p:cNvSpPr>
            <a:spLocks noGrp="1"/>
          </p:cNvSpPr>
          <p:nvPr>
            <p:ph sz="quarter" idx="1"/>
          </p:nvPr>
        </p:nvSpPr>
        <p:spPr/>
        <p:txBody>
          <a:bodyPr>
            <a:normAutofit fontScale="70000" lnSpcReduction="20000"/>
          </a:bodyPr>
          <a:lstStyle/>
          <a:p>
            <a:r>
              <a:rPr lang="en-US" dirty="0" smtClean="0"/>
              <a:t>Emerging &amp; Future Trends in ICT: How can South Africa play a stronger role in creating them - delivered as opening Keynote at the SAFIPA conference in Pretoria, Oct 19, 2011</a:t>
            </a:r>
            <a:r>
              <a:rPr lang="en-US" dirty="0" smtClean="0"/>
              <a:t>.</a:t>
            </a:r>
            <a:endParaRPr lang="id-ID" dirty="0" smtClean="0"/>
          </a:p>
          <a:p>
            <a:r>
              <a:rPr lang="id-ID" dirty="0" smtClean="0">
                <a:hlinkClick r:id="rId2"/>
              </a:rPr>
              <a:t>http://www.yenlo.nl/nl/internet-of-things-iot</a:t>
            </a:r>
            <a:r>
              <a:rPr lang="id-ID" dirty="0" smtClean="0">
                <a:hlinkClick r:id="rId2"/>
              </a:rPr>
              <a:t>/</a:t>
            </a:r>
            <a:endParaRPr lang="id-ID" dirty="0" smtClean="0"/>
          </a:p>
          <a:p>
            <a:r>
              <a:rPr lang="en-US" dirty="0" smtClean="0"/>
              <a:t>Modern Trends of ICT in </a:t>
            </a:r>
            <a:r>
              <a:rPr lang="en-US" dirty="0" smtClean="0"/>
              <a:t>Business</a:t>
            </a:r>
            <a:r>
              <a:rPr lang="id-ID" dirty="0" smtClean="0"/>
              <a:t>, </a:t>
            </a:r>
            <a:r>
              <a:rPr lang="id-ID" dirty="0" smtClean="0"/>
              <a:t>Highbartech</a:t>
            </a:r>
          </a:p>
          <a:p>
            <a:r>
              <a:rPr lang="id-ID" dirty="0" smtClean="0">
                <a:hlinkClick r:id="rId3"/>
              </a:rPr>
              <a:t>http://</a:t>
            </a:r>
            <a:r>
              <a:rPr lang="id-ID" dirty="0" smtClean="0">
                <a:hlinkClick r:id="rId3"/>
              </a:rPr>
              <a:t>profit.ndtv.com/news/ipo/article-alibaba-ipo-may-be-the-largest-in-history-668520</a:t>
            </a:r>
            <a:endParaRPr lang="id-ID" dirty="0" smtClean="0"/>
          </a:p>
          <a:p>
            <a:r>
              <a:rPr lang="id-ID" dirty="0" smtClean="0">
                <a:hlinkClick r:id="rId4"/>
              </a:rPr>
              <a:t>http://</a:t>
            </a:r>
            <a:r>
              <a:rPr lang="id-ID" dirty="0" smtClean="0">
                <a:hlinkClick r:id="rId4"/>
              </a:rPr>
              <a:t>www.gartner.com/newsroom/id/2614915</a:t>
            </a:r>
            <a:endParaRPr lang="id-ID" dirty="0" smtClean="0"/>
          </a:p>
          <a:p>
            <a:r>
              <a:rPr lang="id-ID" dirty="0" smtClean="0">
                <a:hlinkClick r:id="rId5"/>
              </a:rPr>
              <a:t>http://blog.thomsonreuters.com/index.php/apple-vs-samsung-graphic-of-the-day</a:t>
            </a:r>
            <a:r>
              <a:rPr lang="id-ID" dirty="0" smtClean="0">
                <a:hlinkClick r:id="rId5"/>
              </a:rPr>
              <a:t>/</a:t>
            </a:r>
            <a:endParaRPr lang="id-ID" dirty="0" smtClean="0"/>
          </a:p>
          <a:p>
            <a:r>
              <a:rPr lang="id-ID" dirty="0" smtClean="0">
                <a:hlinkClick r:id="rId6"/>
              </a:rPr>
              <a:t>http://www.techriff.com/apple-vs-samsung-hot-tech-war-ever</a:t>
            </a:r>
            <a:r>
              <a:rPr lang="id-ID" dirty="0" smtClean="0">
                <a:hlinkClick r:id="rId6"/>
              </a:rPr>
              <a:t>/</a:t>
            </a:r>
            <a:endParaRPr lang="id-ID" dirty="0" smtClean="0"/>
          </a:p>
          <a:p>
            <a:r>
              <a:rPr lang="id-ID" dirty="0" smtClean="0"/>
              <a:t>https://www.mtholyoke.edu/~kahan20r/classweb/globalization/off-out.html</a:t>
            </a:r>
            <a:endParaRPr lang="id-ID" dirty="0" smtClean="0"/>
          </a:p>
          <a:p>
            <a:endParaRPr lang="id-ID" dirty="0" smtClean="0"/>
          </a:p>
          <a:p>
            <a:endParaRPr lang="id-ID"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4294967295"/>
          </p:nvPr>
        </p:nvSpPr>
        <p:spPr>
          <a:xfrm>
            <a:off x="0" y="6356350"/>
            <a:ext cx="1643063" cy="365125"/>
          </a:xfrm>
        </p:spPr>
        <p:txBody>
          <a:bodyPr/>
          <a:lstStyle/>
          <a:p>
            <a:pPr>
              <a:defRPr/>
            </a:pPr>
            <a:fld id="{F62B7023-B96E-4715-8577-31A8EF07A55D}" type="datetime1">
              <a:rPr lang="id-ID" smtClean="0"/>
              <a:pPr>
                <a:defRPr/>
              </a:pPr>
              <a:t>21/09/2014</a:t>
            </a:fld>
            <a:endParaRPr lang="en-US" dirty="0"/>
          </a:p>
        </p:txBody>
      </p:sp>
    </p:spTree>
    <p:extLst>
      <p:ext uri="{BB962C8B-B14F-4D97-AF65-F5344CB8AC3E}">
        <p14:creationId xmlns="" xmlns:p14="http://schemas.microsoft.com/office/powerpoint/2010/main" val="1666288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igitalkreatif.com/sites/default/files/images/Screen%20shot%202012-02-15%20at%2012_31_34%20PM.png"/>
          <p:cNvPicPr>
            <a:picLocks noGrp="1" noChangeAspect="1" noChangeArrowheads="1"/>
          </p:cNvPicPr>
          <p:nvPr>
            <p:ph idx="1"/>
          </p:nvPr>
        </p:nvPicPr>
        <p:blipFill>
          <a:blip r:embed="rId3" cstate="print"/>
          <a:srcRect/>
          <a:stretch>
            <a:fillRect/>
          </a:stretch>
        </p:blipFill>
        <p:spPr bwMode="auto">
          <a:xfrm>
            <a:off x="26894" y="1322161"/>
            <a:ext cx="4322164" cy="2472719"/>
          </a:xfrm>
          <a:prstGeom prst="rect">
            <a:avLst/>
          </a:prstGeom>
          <a:noFill/>
        </p:spPr>
      </p:pic>
      <p:sp>
        <p:nvSpPr>
          <p:cNvPr id="2" name="Title 1"/>
          <p:cNvSpPr>
            <a:spLocks noGrp="1"/>
          </p:cNvSpPr>
          <p:nvPr>
            <p:ph type="title"/>
          </p:nvPr>
        </p:nvSpPr>
        <p:spPr>
          <a:xfrm>
            <a:off x="3715656" y="228600"/>
            <a:ext cx="5050391" cy="990600"/>
          </a:xfrm>
        </p:spPr>
        <p:txBody>
          <a:bodyPr>
            <a:normAutofit/>
          </a:bodyPr>
          <a:lstStyle/>
          <a:p>
            <a:pPr algn="l"/>
            <a:r>
              <a:rPr lang="en-US" dirty="0" err="1" smtClean="0">
                <a:solidFill>
                  <a:schemeClr val="bg1"/>
                </a:solidFill>
              </a:rPr>
              <a:t>Potensi</a:t>
            </a:r>
            <a:r>
              <a:rPr lang="id-ID" dirty="0" smtClean="0">
                <a:solidFill>
                  <a:schemeClr val="bg1"/>
                </a:solidFill>
              </a:rPr>
              <a:t> Industri Game</a:t>
            </a:r>
            <a:endParaRPr lang="en-GB" dirty="0">
              <a:solidFill>
                <a:schemeClr val="bg1"/>
              </a:solidFill>
            </a:endParaRPr>
          </a:p>
        </p:txBody>
      </p:sp>
      <p:pic>
        <p:nvPicPr>
          <p:cNvPr id="23556" name="Picture 4" descr="http://www.digitalkreatif.com/sites/default/files/images/Screen%20shot%202012-02-15%20at%2012_40_44%20PM.png"/>
          <p:cNvPicPr>
            <a:picLocks noChangeAspect="1" noChangeArrowheads="1"/>
          </p:cNvPicPr>
          <p:nvPr/>
        </p:nvPicPr>
        <p:blipFill>
          <a:blip r:embed="rId4" cstate="print"/>
          <a:srcRect/>
          <a:stretch>
            <a:fillRect/>
          </a:stretch>
        </p:blipFill>
        <p:spPr bwMode="auto">
          <a:xfrm>
            <a:off x="3193030" y="4552745"/>
            <a:ext cx="3324692" cy="1837330"/>
          </a:xfrm>
          <a:prstGeom prst="rect">
            <a:avLst/>
          </a:prstGeom>
          <a:noFill/>
        </p:spPr>
      </p:pic>
      <p:pic>
        <p:nvPicPr>
          <p:cNvPr id="23558" name="Picture 6" descr="http://www.digitalkreatif.com/sites/default/files/images/Screen%20shot%202012-02-15%20at%2012_43_54%20PM.png"/>
          <p:cNvPicPr>
            <a:picLocks noChangeAspect="1" noChangeArrowheads="1"/>
          </p:cNvPicPr>
          <p:nvPr/>
        </p:nvPicPr>
        <p:blipFill>
          <a:blip r:embed="rId5" cstate="print"/>
          <a:srcRect/>
          <a:stretch>
            <a:fillRect/>
          </a:stretch>
        </p:blipFill>
        <p:spPr bwMode="auto">
          <a:xfrm>
            <a:off x="26894" y="4538165"/>
            <a:ext cx="2501153" cy="1851910"/>
          </a:xfrm>
          <a:prstGeom prst="rect">
            <a:avLst/>
          </a:prstGeom>
          <a:noFill/>
        </p:spPr>
      </p:pic>
      <p:pic>
        <p:nvPicPr>
          <p:cNvPr id="23560" name="Picture 8" descr="http://www.digitalkreatif.com/sites/default/files/images/Screen%20shot%202012-02-15%20at%2012_45_08%20PM.png"/>
          <p:cNvPicPr>
            <a:picLocks noChangeAspect="1" noChangeArrowheads="1"/>
          </p:cNvPicPr>
          <p:nvPr/>
        </p:nvPicPr>
        <p:blipFill>
          <a:blip r:embed="rId6" cstate="print"/>
          <a:srcRect/>
          <a:stretch>
            <a:fillRect/>
          </a:stretch>
        </p:blipFill>
        <p:spPr bwMode="auto">
          <a:xfrm>
            <a:off x="1573842" y="3872889"/>
            <a:ext cx="2528047" cy="1330551"/>
          </a:xfrm>
          <a:prstGeom prst="rect">
            <a:avLst/>
          </a:prstGeom>
          <a:noFill/>
        </p:spPr>
      </p:pic>
      <p:pic>
        <p:nvPicPr>
          <p:cNvPr id="23562" name="Picture 10" descr="http://www.digitalkreatif.com/sites/default/files/images/Screen%20shot%202012-02-15%20at%2012_48_36%20PM.png"/>
          <p:cNvPicPr>
            <a:picLocks noChangeAspect="1" noChangeArrowheads="1"/>
          </p:cNvPicPr>
          <p:nvPr/>
        </p:nvPicPr>
        <p:blipFill>
          <a:blip r:embed="rId7" cstate="print"/>
          <a:srcRect/>
          <a:stretch>
            <a:fillRect/>
          </a:stretch>
        </p:blipFill>
        <p:spPr bwMode="auto">
          <a:xfrm>
            <a:off x="6893952" y="1322161"/>
            <a:ext cx="2250048" cy="2611663"/>
          </a:xfrm>
          <a:prstGeom prst="rect">
            <a:avLst/>
          </a:prstGeom>
          <a:noFill/>
        </p:spPr>
      </p:pic>
      <p:pic>
        <p:nvPicPr>
          <p:cNvPr id="23564" name="Picture 12" descr="http://www.digitalkreatif.com/sites/default/files/images/Screen%20shot%202012-02-15%20at%201_00_10%20PM.png"/>
          <p:cNvPicPr>
            <a:picLocks noChangeAspect="1" noChangeArrowheads="1"/>
          </p:cNvPicPr>
          <p:nvPr/>
        </p:nvPicPr>
        <p:blipFill>
          <a:blip r:embed="rId8" cstate="print"/>
          <a:srcRect/>
          <a:stretch>
            <a:fillRect/>
          </a:stretch>
        </p:blipFill>
        <p:spPr bwMode="auto">
          <a:xfrm>
            <a:off x="4281771" y="1322161"/>
            <a:ext cx="2989517" cy="1732561"/>
          </a:xfrm>
          <a:prstGeom prst="rect">
            <a:avLst/>
          </a:prstGeom>
          <a:noFill/>
        </p:spPr>
      </p:pic>
      <p:pic>
        <p:nvPicPr>
          <p:cNvPr id="23566" name="Picture 14" descr="http://www.digitalkreatif.com/sites/default/files/images/Screen%20shot%202012-02-15%20at%201_01_56%20PM.png"/>
          <p:cNvPicPr>
            <a:picLocks noChangeAspect="1" noChangeArrowheads="1"/>
          </p:cNvPicPr>
          <p:nvPr/>
        </p:nvPicPr>
        <p:blipFill>
          <a:blip r:embed="rId9" cstate="print"/>
          <a:srcRect/>
          <a:stretch>
            <a:fillRect/>
          </a:stretch>
        </p:blipFill>
        <p:spPr bwMode="auto">
          <a:xfrm>
            <a:off x="4281771" y="3042397"/>
            <a:ext cx="2989517" cy="1758203"/>
          </a:xfrm>
          <a:prstGeom prst="rect">
            <a:avLst/>
          </a:prstGeom>
          <a:noFill/>
        </p:spPr>
      </p:pic>
      <p:pic>
        <p:nvPicPr>
          <p:cNvPr id="23568" name="Picture 16" descr="http://www.digitalkreatif.com/sites/default/files/images/Screen%20shot%202012-02-15%20at%201_01_50%20PM.png"/>
          <p:cNvPicPr>
            <a:picLocks noChangeAspect="1" noChangeArrowheads="1"/>
          </p:cNvPicPr>
          <p:nvPr/>
        </p:nvPicPr>
        <p:blipFill>
          <a:blip r:embed="rId10" cstate="print"/>
          <a:srcRect/>
          <a:stretch>
            <a:fillRect/>
          </a:stretch>
        </p:blipFill>
        <p:spPr bwMode="auto">
          <a:xfrm>
            <a:off x="6156023" y="4652152"/>
            <a:ext cx="2610024" cy="1638515"/>
          </a:xfrm>
          <a:prstGeom prst="rect">
            <a:avLst/>
          </a:prstGeom>
          <a:noFill/>
        </p:spPr>
      </p:pic>
    </p:spTree>
    <p:extLst>
      <p:ext uri="{BB962C8B-B14F-4D97-AF65-F5344CB8AC3E}">
        <p14:creationId xmlns:p14="http://schemas.microsoft.com/office/powerpoint/2010/main" xmlns="" val="193916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6"/>
                                        </p:tgtEl>
                                        <p:attrNameLst>
                                          <p:attrName>style.visibility</p:attrName>
                                        </p:attrNameLst>
                                      </p:cBhvr>
                                      <p:to>
                                        <p:strVal val="visible"/>
                                      </p:to>
                                    </p:set>
                                    <p:anim calcmode="lin" valueType="num">
                                      <p:cBhvr additive="base">
                                        <p:cTn id="13" dur="500" fill="hold"/>
                                        <p:tgtEl>
                                          <p:spTgt spid="23556"/>
                                        </p:tgtEl>
                                        <p:attrNameLst>
                                          <p:attrName>ppt_x</p:attrName>
                                        </p:attrNameLst>
                                      </p:cBhvr>
                                      <p:tavLst>
                                        <p:tav tm="0">
                                          <p:val>
                                            <p:strVal val="#ppt_x"/>
                                          </p:val>
                                        </p:tav>
                                        <p:tav tm="100000">
                                          <p:val>
                                            <p:strVal val="#ppt_x"/>
                                          </p:val>
                                        </p:tav>
                                      </p:tavLst>
                                    </p:anim>
                                    <p:anim calcmode="lin" valueType="num">
                                      <p:cBhvr additive="base">
                                        <p:cTn id="14"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558"/>
                                        </p:tgtEl>
                                        <p:attrNameLst>
                                          <p:attrName>style.visibility</p:attrName>
                                        </p:attrNameLst>
                                      </p:cBhvr>
                                      <p:to>
                                        <p:strVal val="visible"/>
                                      </p:to>
                                    </p:set>
                                    <p:anim calcmode="lin" valueType="num">
                                      <p:cBhvr additive="base">
                                        <p:cTn id="19" dur="500" fill="hold"/>
                                        <p:tgtEl>
                                          <p:spTgt spid="23558"/>
                                        </p:tgtEl>
                                        <p:attrNameLst>
                                          <p:attrName>ppt_x</p:attrName>
                                        </p:attrNameLst>
                                      </p:cBhvr>
                                      <p:tavLst>
                                        <p:tav tm="0">
                                          <p:val>
                                            <p:strVal val="#ppt_x"/>
                                          </p:val>
                                        </p:tav>
                                        <p:tav tm="100000">
                                          <p:val>
                                            <p:strVal val="#ppt_x"/>
                                          </p:val>
                                        </p:tav>
                                      </p:tavLst>
                                    </p:anim>
                                    <p:anim calcmode="lin" valueType="num">
                                      <p:cBhvr additive="base">
                                        <p:cTn id="20"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560"/>
                                        </p:tgtEl>
                                        <p:attrNameLst>
                                          <p:attrName>style.visibility</p:attrName>
                                        </p:attrNameLst>
                                      </p:cBhvr>
                                      <p:to>
                                        <p:strVal val="visible"/>
                                      </p:to>
                                    </p:set>
                                    <p:anim calcmode="lin" valueType="num">
                                      <p:cBhvr additive="base">
                                        <p:cTn id="25" dur="500" fill="hold"/>
                                        <p:tgtEl>
                                          <p:spTgt spid="23560"/>
                                        </p:tgtEl>
                                        <p:attrNameLst>
                                          <p:attrName>ppt_x</p:attrName>
                                        </p:attrNameLst>
                                      </p:cBhvr>
                                      <p:tavLst>
                                        <p:tav tm="0">
                                          <p:val>
                                            <p:strVal val="#ppt_x"/>
                                          </p:val>
                                        </p:tav>
                                        <p:tav tm="100000">
                                          <p:val>
                                            <p:strVal val="#ppt_x"/>
                                          </p:val>
                                        </p:tav>
                                      </p:tavLst>
                                    </p:anim>
                                    <p:anim calcmode="lin" valueType="num">
                                      <p:cBhvr additive="base">
                                        <p:cTn id="26" dur="500" fill="hold"/>
                                        <p:tgtEl>
                                          <p:spTgt spid="2356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562"/>
                                        </p:tgtEl>
                                        <p:attrNameLst>
                                          <p:attrName>style.visibility</p:attrName>
                                        </p:attrNameLst>
                                      </p:cBhvr>
                                      <p:to>
                                        <p:strVal val="visible"/>
                                      </p:to>
                                    </p:set>
                                    <p:anim calcmode="lin" valueType="num">
                                      <p:cBhvr additive="base">
                                        <p:cTn id="31" dur="500" fill="hold"/>
                                        <p:tgtEl>
                                          <p:spTgt spid="23562"/>
                                        </p:tgtEl>
                                        <p:attrNameLst>
                                          <p:attrName>ppt_x</p:attrName>
                                        </p:attrNameLst>
                                      </p:cBhvr>
                                      <p:tavLst>
                                        <p:tav tm="0">
                                          <p:val>
                                            <p:strVal val="#ppt_x"/>
                                          </p:val>
                                        </p:tav>
                                        <p:tav tm="100000">
                                          <p:val>
                                            <p:strVal val="#ppt_x"/>
                                          </p:val>
                                        </p:tav>
                                      </p:tavLst>
                                    </p:anim>
                                    <p:anim calcmode="lin" valueType="num">
                                      <p:cBhvr additive="base">
                                        <p:cTn id="32" dur="500" fill="hold"/>
                                        <p:tgtEl>
                                          <p:spTgt spid="2356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564"/>
                                        </p:tgtEl>
                                        <p:attrNameLst>
                                          <p:attrName>style.visibility</p:attrName>
                                        </p:attrNameLst>
                                      </p:cBhvr>
                                      <p:to>
                                        <p:strVal val="visible"/>
                                      </p:to>
                                    </p:set>
                                    <p:anim calcmode="lin" valueType="num">
                                      <p:cBhvr additive="base">
                                        <p:cTn id="37" dur="500" fill="hold"/>
                                        <p:tgtEl>
                                          <p:spTgt spid="23564"/>
                                        </p:tgtEl>
                                        <p:attrNameLst>
                                          <p:attrName>ppt_x</p:attrName>
                                        </p:attrNameLst>
                                      </p:cBhvr>
                                      <p:tavLst>
                                        <p:tav tm="0">
                                          <p:val>
                                            <p:strVal val="#ppt_x"/>
                                          </p:val>
                                        </p:tav>
                                        <p:tav tm="100000">
                                          <p:val>
                                            <p:strVal val="#ppt_x"/>
                                          </p:val>
                                        </p:tav>
                                      </p:tavLst>
                                    </p:anim>
                                    <p:anim calcmode="lin" valueType="num">
                                      <p:cBhvr additive="base">
                                        <p:cTn id="38" dur="500" fill="hold"/>
                                        <p:tgtEl>
                                          <p:spTgt spid="2356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566"/>
                                        </p:tgtEl>
                                        <p:attrNameLst>
                                          <p:attrName>style.visibility</p:attrName>
                                        </p:attrNameLst>
                                      </p:cBhvr>
                                      <p:to>
                                        <p:strVal val="visible"/>
                                      </p:to>
                                    </p:set>
                                    <p:anim calcmode="lin" valueType="num">
                                      <p:cBhvr additive="base">
                                        <p:cTn id="43" dur="500" fill="hold"/>
                                        <p:tgtEl>
                                          <p:spTgt spid="23566"/>
                                        </p:tgtEl>
                                        <p:attrNameLst>
                                          <p:attrName>ppt_x</p:attrName>
                                        </p:attrNameLst>
                                      </p:cBhvr>
                                      <p:tavLst>
                                        <p:tav tm="0">
                                          <p:val>
                                            <p:strVal val="#ppt_x"/>
                                          </p:val>
                                        </p:tav>
                                        <p:tav tm="100000">
                                          <p:val>
                                            <p:strVal val="#ppt_x"/>
                                          </p:val>
                                        </p:tav>
                                      </p:tavLst>
                                    </p:anim>
                                    <p:anim calcmode="lin" valueType="num">
                                      <p:cBhvr additive="base">
                                        <p:cTn id="44" dur="500" fill="hold"/>
                                        <p:tgtEl>
                                          <p:spTgt spid="2356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568"/>
                                        </p:tgtEl>
                                        <p:attrNameLst>
                                          <p:attrName>style.visibility</p:attrName>
                                        </p:attrNameLst>
                                      </p:cBhvr>
                                      <p:to>
                                        <p:strVal val="visible"/>
                                      </p:to>
                                    </p:set>
                                    <p:anim calcmode="lin" valueType="num">
                                      <p:cBhvr additive="base">
                                        <p:cTn id="49" dur="500" fill="hold"/>
                                        <p:tgtEl>
                                          <p:spTgt spid="23568"/>
                                        </p:tgtEl>
                                        <p:attrNameLst>
                                          <p:attrName>ppt_x</p:attrName>
                                        </p:attrNameLst>
                                      </p:cBhvr>
                                      <p:tavLst>
                                        <p:tav tm="0">
                                          <p:val>
                                            <p:strVal val="#ppt_x"/>
                                          </p:val>
                                        </p:tav>
                                        <p:tav tm="100000">
                                          <p:val>
                                            <p:strVal val="#ppt_x"/>
                                          </p:val>
                                        </p:tav>
                                      </p:tavLst>
                                    </p:anim>
                                    <p:anim calcmode="lin" valueType="num">
                                      <p:cBhvr additive="base">
                                        <p:cTn id="50" dur="500" fill="hold"/>
                                        <p:tgtEl>
                                          <p:spTgt spid="235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672590" y="304800"/>
            <a:ext cx="4785610" cy="669561"/>
          </a:xfrm>
        </p:spPr>
        <p:txBody>
          <a:bodyPr/>
          <a:lstStyle/>
          <a:p>
            <a:pPr algn="ctr"/>
            <a:r>
              <a:rPr lang="id-ID" dirty="0">
                <a:solidFill>
                  <a:schemeClr val="bg1"/>
                </a:solidFill>
              </a:rPr>
              <a:t>Penetapan harga</a:t>
            </a:r>
          </a:p>
        </p:txBody>
      </p:sp>
      <p:sp>
        <p:nvSpPr>
          <p:cNvPr id="11267" name="Rectangle 3"/>
          <p:cNvSpPr>
            <a:spLocks noGrp="1" noChangeArrowheads="1"/>
          </p:cNvSpPr>
          <p:nvPr>
            <p:ph type="body" idx="1"/>
          </p:nvPr>
        </p:nvSpPr>
        <p:spPr>
          <a:xfrm>
            <a:off x="685800" y="1504528"/>
            <a:ext cx="7772400" cy="4876800"/>
          </a:xfrm>
        </p:spPr>
        <p:txBody>
          <a:bodyPr>
            <a:normAutofit lnSpcReduction="10000"/>
          </a:bodyPr>
          <a:lstStyle/>
          <a:p>
            <a:pPr>
              <a:lnSpc>
                <a:spcPct val="90000"/>
              </a:lnSpc>
            </a:pPr>
            <a:r>
              <a:rPr lang="id-ID" sz="2800" dirty="0"/>
              <a:t>Tahap 1: memilih tujuan penetapan harga</a:t>
            </a:r>
          </a:p>
          <a:p>
            <a:pPr lvl="2">
              <a:lnSpc>
                <a:spcPct val="90000"/>
              </a:lnSpc>
            </a:pPr>
            <a:r>
              <a:rPr lang="id-ID" sz="2000" dirty="0"/>
              <a:t>Kelangsungan hidup/ Survival</a:t>
            </a:r>
          </a:p>
          <a:p>
            <a:pPr lvl="2">
              <a:lnSpc>
                <a:spcPct val="90000"/>
              </a:lnSpc>
            </a:pPr>
            <a:r>
              <a:rPr lang="id-ID" sz="2000" dirty="0"/>
              <a:t>Memaksimalkan keuntungan sekarang/ Maximize current profits</a:t>
            </a:r>
          </a:p>
          <a:p>
            <a:pPr lvl="2">
              <a:lnSpc>
                <a:spcPct val="90000"/>
              </a:lnSpc>
            </a:pPr>
            <a:r>
              <a:rPr lang="id-ID" sz="2000" dirty="0"/>
              <a:t>Memaksimalkan pangsa pasar mereka/ Maximize their market share/</a:t>
            </a:r>
          </a:p>
          <a:p>
            <a:pPr lvl="1">
              <a:lnSpc>
                <a:spcPct val="90000"/>
              </a:lnSpc>
            </a:pPr>
            <a:r>
              <a:rPr lang="id-ID" sz="2400" dirty="0"/>
              <a:t>Penetapan harga penetrasi pasar/ Market-penetration pricing</a:t>
            </a:r>
          </a:p>
          <a:p>
            <a:pPr lvl="2">
              <a:lnSpc>
                <a:spcPct val="90000"/>
              </a:lnSpc>
            </a:pPr>
            <a:r>
              <a:rPr lang="id-ID" sz="2000" dirty="0"/>
              <a:t>Terbaik apabila:</a:t>
            </a:r>
          </a:p>
          <a:p>
            <a:pPr lvl="3">
              <a:lnSpc>
                <a:spcPct val="90000"/>
              </a:lnSpc>
            </a:pPr>
            <a:r>
              <a:rPr lang="id-ID" sz="1800" dirty="0"/>
              <a:t>Pasar sangat peka terhadap harga, dan harga rendah merangsang pertumbuhan pasar,</a:t>
            </a:r>
          </a:p>
          <a:p>
            <a:pPr lvl="3">
              <a:lnSpc>
                <a:spcPct val="90000"/>
              </a:lnSpc>
            </a:pPr>
            <a:r>
              <a:rPr lang="id-ID" sz="1800" dirty="0"/>
              <a:t>Biaya produksi dan distribusi menurun dengan semakin banyaknya pengalaman produksi, dan</a:t>
            </a:r>
          </a:p>
          <a:p>
            <a:pPr lvl="3">
              <a:lnSpc>
                <a:spcPct val="90000"/>
              </a:lnSpc>
            </a:pPr>
            <a:r>
              <a:rPr lang="id-ID" sz="1800" dirty="0"/>
              <a:t>Harga yang rendah menghilangkan semangat pesaing lama dan potensial.</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ssolve">
                                      <p:cBhvr>
                                        <p:cTn id="7" dur="500"/>
                                        <p:tgtEl>
                                          <p:spTgt spid="1126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dissolve">
                                      <p:cBhvr>
                                        <p:cTn id="10" dur="500"/>
                                        <p:tgtEl>
                                          <p:spTgt spid="1126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dissolve">
                                      <p:cBhvr>
                                        <p:cTn id="13" dur="500"/>
                                        <p:tgtEl>
                                          <p:spTgt spid="1126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267">
                                            <p:txEl>
                                              <p:pRg st="3" end="3"/>
                                            </p:txEl>
                                          </p:spTgt>
                                        </p:tgtEl>
                                        <p:attrNameLst>
                                          <p:attrName>style.visibility</p:attrName>
                                        </p:attrNameLst>
                                      </p:cBhvr>
                                      <p:to>
                                        <p:strVal val="visible"/>
                                      </p:to>
                                    </p:set>
                                    <p:animEffect transition="in" filter="dissolve">
                                      <p:cBhvr>
                                        <p:cTn id="16" dur="500"/>
                                        <p:tgtEl>
                                          <p:spTgt spid="1126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Effect transition="in" filter="dissolve">
                                      <p:cBhvr>
                                        <p:cTn id="19" dur="500"/>
                                        <p:tgtEl>
                                          <p:spTgt spid="11267">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1267">
                                            <p:txEl>
                                              <p:pRg st="5" end="5"/>
                                            </p:txEl>
                                          </p:spTgt>
                                        </p:tgtEl>
                                        <p:attrNameLst>
                                          <p:attrName>style.visibility</p:attrName>
                                        </p:attrNameLst>
                                      </p:cBhvr>
                                      <p:to>
                                        <p:strVal val="visible"/>
                                      </p:to>
                                    </p:set>
                                    <p:animEffect transition="in" filter="dissolve">
                                      <p:cBhvr>
                                        <p:cTn id="22" dur="500"/>
                                        <p:tgtEl>
                                          <p:spTgt spid="11267">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267">
                                            <p:txEl>
                                              <p:pRg st="6" end="6"/>
                                            </p:txEl>
                                          </p:spTgt>
                                        </p:tgtEl>
                                        <p:attrNameLst>
                                          <p:attrName>style.visibility</p:attrName>
                                        </p:attrNameLst>
                                      </p:cBhvr>
                                      <p:to>
                                        <p:strVal val="visible"/>
                                      </p:to>
                                    </p:set>
                                    <p:animEffect transition="in" filter="dissolve">
                                      <p:cBhvr>
                                        <p:cTn id="25" dur="500"/>
                                        <p:tgtEl>
                                          <p:spTgt spid="11267">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1267">
                                            <p:txEl>
                                              <p:pRg st="7" end="7"/>
                                            </p:txEl>
                                          </p:spTgt>
                                        </p:tgtEl>
                                        <p:attrNameLst>
                                          <p:attrName>style.visibility</p:attrName>
                                        </p:attrNameLst>
                                      </p:cBhvr>
                                      <p:to>
                                        <p:strVal val="visible"/>
                                      </p:to>
                                    </p:set>
                                    <p:animEffect transition="in" filter="dissolve">
                                      <p:cBhvr>
                                        <p:cTn id="28" dur="500"/>
                                        <p:tgtEl>
                                          <p:spTgt spid="11267">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1267">
                                            <p:txEl>
                                              <p:pRg st="8" end="8"/>
                                            </p:txEl>
                                          </p:spTgt>
                                        </p:tgtEl>
                                        <p:attrNameLst>
                                          <p:attrName>style.visibility</p:attrName>
                                        </p:attrNameLst>
                                      </p:cBhvr>
                                      <p:to>
                                        <p:strVal val="visible"/>
                                      </p:to>
                                    </p:set>
                                    <p:animEffect transition="in" filter="dissolve">
                                      <p:cBhvr>
                                        <p:cTn id="31" dur="500"/>
                                        <p:tgtEl>
                                          <p:spTgt spid="112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2653259"/>
            <a:ext cx="1981200" cy="1295400"/>
          </a:xfrm>
        </p:spPr>
        <p:txBody>
          <a:bodyPr>
            <a:normAutofit/>
          </a:bodyPr>
          <a:lstStyle/>
          <a:p>
            <a:r>
              <a:rPr lang="id-ID" sz="1600" dirty="0" smtClean="0"/>
              <a:t>Permintaan </a:t>
            </a:r>
            <a:r>
              <a:rPr lang="id-ID" sz="1600" dirty="0"/>
              <a:t>yang Inelastis dan Elastis</a:t>
            </a:r>
          </a:p>
        </p:txBody>
      </p:sp>
      <p:pic>
        <p:nvPicPr>
          <p:cNvPr id="13315" name="Picture 3"/>
          <p:cNvPicPr>
            <a:picLocks noChangeAspect="1" noChangeArrowheads="1"/>
          </p:cNvPicPr>
          <p:nvPr/>
        </p:nvPicPr>
        <p:blipFill>
          <a:blip r:embed="rId2" cstate="print"/>
          <a:srcRect/>
          <a:stretch>
            <a:fillRect/>
          </a:stretch>
        </p:blipFill>
        <p:spPr bwMode="auto">
          <a:xfrm>
            <a:off x="2590800" y="2653259"/>
            <a:ext cx="6181725" cy="3368675"/>
          </a:xfrm>
          <a:prstGeom prst="rect">
            <a:avLst/>
          </a:prstGeom>
          <a:noFill/>
          <a:ln w="9525">
            <a:solidFill>
              <a:schemeClr val="tx1"/>
            </a:solidFill>
            <a:miter lim="800000"/>
            <a:headEnd/>
            <a:tailEnd/>
          </a:ln>
          <a:effectLst>
            <a:outerShdw dist="107763" dir="2700000" algn="ctr" rotWithShape="0">
              <a:schemeClr val="bg2"/>
            </a:outerShdw>
          </a:effectLst>
        </p:spPr>
      </p:pic>
      <p:sp>
        <p:nvSpPr>
          <p:cNvPr id="13316" name="Rectangle 4"/>
          <p:cNvSpPr>
            <a:spLocks noChangeArrowheads="1"/>
          </p:cNvSpPr>
          <p:nvPr/>
        </p:nvSpPr>
        <p:spPr bwMode="auto">
          <a:xfrm>
            <a:off x="3672590" y="76200"/>
            <a:ext cx="4785610" cy="1143000"/>
          </a:xfrm>
          <a:prstGeom prst="rect">
            <a:avLst/>
          </a:prstGeom>
          <a:noFill/>
          <a:ln w="9525">
            <a:noFill/>
            <a:miter lim="800000"/>
            <a:headEnd/>
            <a:tailEnd/>
          </a:ln>
          <a:effectLst/>
        </p:spPr>
        <p:txBody>
          <a:bodyPr anchor="ctr"/>
          <a:lstStyle/>
          <a:p>
            <a:pPr algn="ctr" eaLnBrk="1" hangingPunct="1"/>
            <a:r>
              <a:rPr lang="id-ID" sz="4000" dirty="0">
                <a:solidFill>
                  <a:schemeClr val="bg1"/>
                </a:solidFill>
              </a:rPr>
              <a:t>Penetapan Harga</a:t>
            </a:r>
            <a:endParaRPr lang="en-US" sz="4000" dirty="0">
              <a:solidFill>
                <a:schemeClr val="bg1"/>
              </a:solidFill>
            </a:endParaRPr>
          </a:p>
        </p:txBody>
      </p:sp>
      <p:sp>
        <p:nvSpPr>
          <p:cNvPr id="13317" name="Rectangle 5"/>
          <p:cNvSpPr>
            <a:spLocks noGrp="1" noChangeArrowheads="1"/>
          </p:cNvSpPr>
          <p:nvPr>
            <p:ph type="body" idx="1"/>
          </p:nvPr>
        </p:nvSpPr>
        <p:spPr>
          <a:xfrm>
            <a:off x="381000" y="1601688"/>
            <a:ext cx="7772400" cy="1051571"/>
          </a:xfrm>
          <a:noFill/>
          <a:ln/>
        </p:spPr>
        <p:txBody>
          <a:bodyPr/>
          <a:lstStyle/>
          <a:p>
            <a:r>
              <a:rPr lang="id-ID" dirty="0"/>
              <a:t>Tahap 2: Menentukan permintaan</a:t>
            </a:r>
          </a:p>
          <a:p>
            <a:pPr lvl="1"/>
            <a:r>
              <a:rPr lang="id-ID" dirty="0"/>
              <a:t>Kepekaan harga/ Price sensitivity</a:t>
            </a: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ch16art"/>
          <p:cNvPicPr>
            <a:picLocks noChangeAspect="1" noChangeArrowheads="1"/>
          </p:cNvPicPr>
          <p:nvPr/>
        </p:nvPicPr>
        <p:blipFill>
          <a:blip r:embed="rId2" cstate="print">
            <a:lum bright="52000" contrast="-34000"/>
          </a:blip>
          <a:srcRect/>
          <a:stretch>
            <a:fillRect/>
          </a:stretch>
        </p:blipFill>
        <p:spPr bwMode="auto">
          <a:xfrm>
            <a:off x="4876800" y="1219200"/>
            <a:ext cx="3851275" cy="4914900"/>
          </a:xfrm>
          <a:prstGeom prst="rect">
            <a:avLst/>
          </a:prstGeom>
          <a:noFill/>
        </p:spPr>
      </p:pic>
      <p:sp>
        <p:nvSpPr>
          <p:cNvPr id="14339" name="Rectangle 3"/>
          <p:cNvSpPr>
            <a:spLocks noGrp="1" noChangeArrowheads="1"/>
          </p:cNvSpPr>
          <p:nvPr>
            <p:ph type="title"/>
          </p:nvPr>
        </p:nvSpPr>
        <p:spPr>
          <a:xfrm>
            <a:off x="3657600" y="304800"/>
            <a:ext cx="5029200" cy="914400"/>
          </a:xfrm>
        </p:spPr>
        <p:txBody>
          <a:bodyPr/>
          <a:lstStyle/>
          <a:p>
            <a:pPr algn="ctr"/>
            <a:r>
              <a:rPr lang="id-ID" dirty="0">
                <a:solidFill>
                  <a:schemeClr val="bg1"/>
                </a:solidFill>
              </a:rPr>
              <a:t>Penetapan Harga</a:t>
            </a:r>
            <a:endParaRPr lang="en-US" dirty="0">
              <a:solidFill>
                <a:schemeClr val="bg1"/>
              </a:solidFill>
            </a:endParaRPr>
          </a:p>
        </p:txBody>
      </p:sp>
      <p:sp>
        <p:nvSpPr>
          <p:cNvPr id="14340" name="Rectangle 4"/>
          <p:cNvSpPr>
            <a:spLocks noGrp="1" noChangeArrowheads="1"/>
          </p:cNvSpPr>
          <p:nvPr>
            <p:ph type="body" idx="1"/>
          </p:nvPr>
        </p:nvSpPr>
        <p:spPr>
          <a:xfrm>
            <a:off x="457200" y="1524000"/>
            <a:ext cx="8382000" cy="4724400"/>
          </a:xfrm>
        </p:spPr>
        <p:txBody>
          <a:bodyPr>
            <a:normAutofit lnSpcReduction="10000"/>
          </a:bodyPr>
          <a:lstStyle/>
          <a:p>
            <a:pPr>
              <a:lnSpc>
                <a:spcPct val="90000"/>
              </a:lnSpc>
            </a:pPr>
            <a:r>
              <a:rPr lang="id-ID" sz="2800" dirty="0"/>
              <a:t>Tom Nagle menawarkan daftar faktor-faktor yang berhubungan dengan kepekaan harga:</a:t>
            </a:r>
          </a:p>
          <a:p>
            <a:pPr lvl="1">
              <a:lnSpc>
                <a:spcPct val="90000"/>
              </a:lnSpc>
            </a:pPr>
            <a:r>
              <a:rPr lang="id-ID" sz="2400" dirty="0"/>
              <a:t>Pengaruh nilai unik.</a:t>
            </a:r>
          </a:p>
          <a:p>
            <a:pPr lvl="1">
              <a:lnSpc>
                <a:spcPct val="90000"/>
              </a:lnSpc>
            </a:pPr>
            <a:r>
              <a:rPr lang="id-ID" sz="2400" dirty="0"/>
              <a:t>Pengaruh kesadaran atas produk pengganti.</a:t>
            </a:r>
          </a:p>
          <a:p>
            <a:pPr lvl="1">
              <a:lnSpc>
                <a:spcPct val="90000"/>
              </a:lnSpc>
            </a:pPr>
            <a:r>
              <a:rPr lang="id-ID" sz="2400" dirty="0"/>
              <a:t>Pengaruh perbandingan yang sulit.</a:t>
            </a:r>
          </a:p>
          <a:p>
            <a:pPr lvl="1">
              <a:lnSpc>
                <a:spcPct val="90000"/>
              </a:lnSpc>
            </a:pPr>
            <a:r>
              <a:rPr lang="id-ID" sz="2400" dirty="0"/>
              <a:t>Pengaruh pengeluaran total</a:t>
            </a:r>
          </a:p>
          <a:p>
            <a:pPr lvl="1">
              <a:lnSpc>
                <a:spcPct val="90000"/>
              </a:lnSpc>
            </a:pPr>
            <a:r>
              <a:rPr lang="id-ID" sz="2400" dirty="0"/>
              <a:t>Pengaruh manfaat akhir</a:t>
            </a:r>
          </a:p>
          <a:p>
            <a:pPr lvl="1">
              <a:lnSpc>
                <a:spcPct val="90000"/>
              </a:lnSpc>
            </a:pPr>
            <a:r>
              <a:rPr lang="id-ID" sz="2400" dirty="0"/>
              <a:t>Pengaruh biaya bersama</a:t>
            </a:r>
          </a:p>
          <a:p>
            <a:pPr lvl="1">
              <a:lnSpc>
                <a:spcPct val="90000"/>
              </a:lnSpc>
            </a:pPr>
            <a:r>
              <a:rPr lang="id-ID" sz="2400" dirty="0"/>
              <a:t>Pengaruh investasi tertanam</a:t>
            </a:r>
          </a:p>
          <a:p>
            <a:pPr lvl="1">
              <a:lnSpc>
                <a:spcPct val="90000"/>
              </a:lnSpc>
            </a:pPr>
            <a:r>
              <a:rPr lang="id-ID" sz="2400" dirty="0"/>
              <a:t>Pengaruh mutu dan harga</a:t>
            </a:r>
          </a:p>
          <a:p>
            <a:pPr lvl="1">
              <a:lnSpc>
                <a:spcPct val="90000"/>
              </a:lnSpc>
            </a:pPr>
            <a:r>
              <a:rPr lang="id-ID" sz="2400" dirty="0"/>
              <a:t>Pengaruh persediaan</a:t>
            </a:r>
            <a:endParaRPr lang="id-ID" sz="2000"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dissolve">
                                      <p:cBhvr>
                                        <p:cTn id="7" dur="500"/>
                                        <p:tgtEl>
                                          <p:spTgt spid="1434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340">
                                            <p:txEl>
                                              <p:pRg st="1" end="1"/>
                                            </p:txEl>
                                          </p:spTgt>
                                        </p:tgtEl>
                                        <p:attrNameLst>
                                          <p:attrName>style.visibility</p:attrName>
                                        </p:attrNameLst>
                                      </p:cBhvr>
                                      <p:to>
                                        <p:strVal val="visible"/>
                                      </p:to>
                                    </p:set>
                                    <p:animEffect transition="in" filter="dissolve">
                                      <p:cBhvr>
                                        <p:cTn id="10" dur="500"/>
                                        <p:tgtEl>
                                          <p:spTgt spid="14340">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340">
                                            <p:txEl>
                                              <p:pRg st="2" end="2"/>
                                            </p:txEl>
                                          </p:spTgt>
                                        </p:tgtEl>
                                        <p:attrNameLst>
                                          <p:attrName>style.visibility</p:attrName>
                                        </p:attrNameLst>
                                      </p:cBhvr>
                                      <p:to>
                                        <p:strVal val="visible"/>
                                      </p:to>
                                    </p:set>
                                    <p:animEffect transition="in" filter="dissolve">
                                      <p:cBhvr>
                                        <p:cTn id="13" dur="500"/>
                                        <p:tgtEl>
                                          <p:spTgt spid="14340">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340">
                                            <p:txEl>
                                              <p:pRg st="3" end="3"/>
                                            </p:txEl>
                                          </p:spTgt>
                                        </p:tgtEl>
                                        <p:attrNameLst>
                                          <p:attrName>style.visibility</p:attrName>
                                        </p:attrNameLst>
                                      </p:cBhvr>
                                      <p:to>
                                        <p:strVal val="visible"/>
                                      </p:to>
                                    </p:set>
                                    <p:animEffect transition="in" filter="dissolve">
                                      <p:cBhvr>
                                        <p:cTn id="16" dur="500"/>
                                        <p:tgtEl>
                                          <p:spTgt spid="14340">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4340">
                                            <p:txEl>
                                              <p:pRg st="4" end="4"/>
                                            </p:txEl>
                                          </p:spTgt>
                                        </p:tgtEl>
                                        <p:attrNameLst>
                                          <p:attrName>style.visibility</p:attrName>
                                        </p:attrNameLst>
                                      </p:cBhvr>
                                      <p:to>
                                        <p:strVal val="visible"/>
                                      </p:to>
                                    </p:set>
                                    <p:animEffect transition="in" filter="dissolve">
                                      <p:cBhvr>
                                        <p:cTn id="19" dur="500"/>
                                        <p:tgtEl>
                                          <p:spTgt spid="14340">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4340">
                                            <p:txEl>
                                              <p:pRg st="5" end="5"/>
                                            </p:txEl>
                                          </p:spTgt>
                                        </p:tgtEl>
                                        <p:attrNameLst>
                                          <p:attrName>style.visibility</p:attrName>
                                        </p:attrNameLst>
                                      </p:cBhvr>
                                      <p:to>
                                        <p:strVal val="visible"/>
                                      </p:to>
                                    </p:set>
                                    <p:animEffect transition="in" filter="dissolve">
                                      <p:cBhvr>
                                        <p:cTn id="22" dur="500"/>
                                        <p:tgtEl>
                                          <p:spTgt spid="14340">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4340">
                                            <p:txEl>
                                              <p:pRg st="6" end="6"/>
                                            </p:txEl>
                                          </p:spTgt>
                                        </p:tgtEl>
                                        <p:attrNameLst>
                                          <p:attrName>style.visibility</p:attrName>
                                        </p:attrNameLst>
                                      </p:cBhvr>
                                      <p:to>
                                        <p:strVal val="visible"/>
                                      </p:to>
                                    </p:set>
                                    <p:animEffect transition="in" filter="dissolve">
                                      <p:cBhvr>
                                        <p:cTn id="25" dur="500"/>
                                        <p:tgtEl>
                                          <p:spTgt spid="14340">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4340">
                                            <p:txEl>
                                              <p:pRg st="7" end="7"/>
                                            </p:txEl>
                                          </p:spTgt>
                                        </p:tgtEl>
                                        <p:attrNameLst>
                                          <p:attrName>style.visibility</p:attrName>
                                        </p:attrNameLst>
                                      </p:cBhvr>
                                      <p:to>
                                        <p:strVal val="visible"/>
                                      </p:to>
                                    </p:set>
                                    <p:animEffect transition="in" filter="dissolve">
                                      <p:cBhvr>
                                        <p:cTn id="28" dur="500"/>
                                        <p:tgtEl>
                                          <p:spTgt spid="14340">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4340">
                                            <p:txEl>
                                              <p:pRg st="8" end="8"/>
                                            </p:txEl>
                                          </p:spTgt>
                                        </p:tgtEl>
                                        <p:attrNameLst>
                                          <p:attrName>style.visibility</p:attrName>
                                        </p:attrNameLst>
                                      </p:cBhvr>
                                      <p:to>
                                        <p:strVal val="visible"/>
                                      </p:to>
                                    </p:set>
                                    <p:animEffect transition="in" filter="dissolve">
                                      <p:cBhvr>
                                        <p:cTn id="31" dur="500"/>
                                        <p:tgtEl>
                                          <p:spTgt spid="14340">
                                            <p:txEl>
                                              <p:pRg st="8" end="8"/>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4340">
                                            <p:txEl>
                                              <p:pRg st="9" end="9"/>
                                            </p:txEl>
                                          </p:spTgt>
                                        </p:tgtEl>
                                        <p:attrNameLst>
                                          <p:attrName>style.visibility</p:attrName>
                                        </p:attrNameLst>
                                      </p:cBhvr>
                                      <p:to>
                                        <p:strVal val="visible"/>
                                      </p:to>
                                    </p:set>
                                    <p:animEffect transition="in" filter="dissolve">
                                      <p:cBhvr>
                                        <p:cTn id="34" dur="500"/>
                                        <p:tgtEl>
                                          <p:spTgt spid="1434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24459" y="4876800"/>
            <a:ext cx="4509541" cy="1143000"/>
          </a:xfrm>
        </p:spPr>
        <p:txBody>
          <a:bodyPr/>
          <a:lstStyle/>
          <a:p>
            <a:r>
              <a:rPr lang="id-ID" sz="2000" dirty="0" smtClean="0"/>
              <a:t>Biaya </a:t>
            </a:r>
            <a:r>
              <a:rPr lang="id-ID" sz="2000" dirty="0"/>
              <a:t>Per-unit Untuk Berbagai Level Produksi Per Periode</a:t>
            </a:r>
          </a:p>
        </p:txBody>
      </p:sp>
      <p:pic>
        <p:nvPicPr>
          <p:cNvPr id="15363" name="Picture 3"/>
          <p:cNvPicPr>
            <a:picLocks noChangeAspect="1" noChangeArrowheads="1"/>
          </p:cNvPicPr>
          <p:nvPr/>
        </p:nvPicPr>
        <p:blipFill>
          <a:blip r:embed="rId2" cstate="print"/>
          <a:srcRect/>
          <a:stretch>
            <a:fillRect/>
          </a:stretch>
        </p:blipFill>
        <p:spPr bwMode="auto">
          <a:xfrm>
            <a:off x="5630056" y="1365250"/>
            <a:ext cx="3276600" cy="4654550"/>
          </a:xfrm>
          <a:prstGeom prst="rect">
            <a:avLst/>
          </a:prstGeom>
          <a:noFill/>
          <a:ln w="9525">
            <a:solidFill>
              <a:schemeClr val="tx1"/>
            </a:solidFill>
            <a:miter lim="800000"/>
            <a:headEnd/>
            <a:tailEnd/>
          </a:ln>
          <a:effectLst/>
        </p:spPr>
      </p:pic>
      <p:sp>
        <p:nvSpPr>
          <p:cNvPr id="15364" name="Rectangle 4"/>
          <p:cNvSpPr>
            <a:spLocks noChangeArrowheads="1"/>
          </p:cNvSpPr>
          <p:nvPr/>
        </p:nvSpPr>
        <p:spPr bwMode="auto">
          <a:xfrm>
            <a:off x="3672590" y="152400"/>
            <a:ext cx="5234066" cy="1143000"/>
          </a:xfrm>
          <a:prstGeom prst="rect">
            <a:avLst/>
          </a:prstGeom>
          <a:noFill/>
          <a:ln w="9525">
            <a:noFill/>
            <a:miter lim="800000"/>
            <a:headEnd/>
            <a:tailEnd/>
          </a:ln>
          <a:effectLst/>
        </p:spPr>
        <p:txBody>
          <a:bodyPr anchor="ctr"/>
          <a:lstStyle/>
          <a:p>
            <a:pPr algn="ctr" eaLnBrk="1" hangingPunct="1"/>
            <a:r>
              <a:rPr lang="id-ID" sz="4000" dirty="0">
                <a:solidFill>
                  <a:schemeClr val="bg1"/>
                </a:solidFill>
              </a:rPr>
              <a:t>Penetapan Harga</a:t>
            </a:r>
            <a:endParaRPr lang="en-US" sz="4000" dirty="0">
              <a:solidFill>
                <a:schemeClr val="bg1"/>
              </a:solidFill>
            </a:endParaRPr>
          </a:p>
        </p:txBody>
      </p:sp>
      <p:sp>
        <p:nvSpPr>
          <p:cNvPr id="15365" name="Rectangle 5"/>
          <p:cNvSpPr>
            <a:spLocks noGrp="1" noChangeArrowheads="1"/>
          </p:cNvSpPr>
          <p:nvPr>
            <p:ph type="body" idx="1"/>
          </p:nvPr>
        </p:nvSpPr>
        <p:spPr>
          <a:xfrm>
            <a:off x="609600" y="1600200"/>
            <a:ext cx="4724400" cy="2162331"/>
          </a:xfrm>
          <a:noFill/>
          <a:ln/>
        </p:spPr>
        <p:txBody>
          <a:bodyPr/>
          <a:lstStyle/>
          <a:p>
            <a:pPr lvl="1"/>
            <a:r>
              <a:rPr lang="id-ID" sz="2400" dirty="0"/>
              <a:t>Memperkirakan kurva permintaan</a:t>
            </a:r>
          </a:p>
          <a:p>
            <a:pPr lvl="1"/>
            <a:r>
              <a:rPr lang="id-ID" sz="2400" dirty="0"/>
              <a:t>Elastisitas harga dari permintaan</a:t>
            </a:r>
          </a:p>
          <a:p>
            <a:pPr lvl="2"/>
            <a:r>
              <a:rPr lang="id-ID" dirty="0"/>
              <a:t>Inelastis</a:t>
            </a:r>
          </a:p>
          <a:p>
            <a:pPr lvl="2"/>
            <a:r>
              <a:rPr lang="id-ID" dirty="0"/>
              <a:t>Elastis</a:t>
            </a:r>
          </a:p>
          <a:p>
            <a:pPr lvl="2"/>
            <a:r>
              <a:rPr lang="id-ID" dirty="0"/>
              <a:t>Price indifference band</a:t>
            </a: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ch16art"/>
          <p:cNvPicPr>
            <a:picLocks noChangeAspect="1" noChangeArrowheads="1"/>
          </p:cNvPicPr>
          <p:nvPr/>
        </p:nvPicPr>
        <p:blipFill>
          <a:blip r:embed="rId2" cstate="print">
            <a:lum bright="40000" contrast="-34000"/>
          </a:blip>
          <a:srcRect/>
          <a:stretch>
            <a:fillRect/>
          </a:stretch>
        </p:blipFill>
        <p:spPr bwMode="auto">
          <a:xfrm>
            <a:off x="4876800" y="1219200"/>
            <a:ext cx="3851275" cy="4914900"/>
          </a:xfrm>
          <a:prstGeom prst="rect">
            <a:avLst/>
          </a:prstGeom>
          <a:noFill/>
        </p:spPr>
      </p:pic>
      <p:sp>
        <p:nvSpPr>
          <p:cNvPr id="16387" name="Rectangle 3"/>
          <p:cNvSpPr>
            <a:spLocks noGrp="1" noChangeArrowheads="1"/>
          </p:cNvSpPr>
          <p:nvPr>
            <p:ph type="title"/>
          </p:nvPr>
        </p:nvSpPr>
        <p:spPr>
          <a:xfrm>
            <a:off x="3687580" y="228600"/>
            <a:ext cx="5078468" cy="990600"/>
          </a:xfrm>
        </p:spPr>
        <p:txBody>
          <a:bodyPr/>
          <a:lstStyle/>
          <a:p>
            <a:pPr algn="ctr"/>
            <a:r>
              <a:rPr lang="id-ID" dirty="0">
                <a:solidFill>
                  <a:schemeClr val="bg1"/>
                </a:solidFill>
              </a:rPr>
              <a:t>Penetapan Harga</a:t>
            </a:r>
            <a:endParaRPr lang="en-US" dirty="0">
              <a:solidFill>
                <a:schemeClr val="bg1"/>
              </a:solidFill>
            </a:endParaRPr>
          </a:p>
        </p:txBody>
      </p:sp>
      <p:sp>
        <p:nvSpPr>
          <p:cNvPr id="16388" name="Rectangle 4"/>
          <p:cNvSpPr>
            <a:spLocks noGrp="1" noChangeArrowheads="1"/>
          </p:cNvSpPr>
          <p:nvPr>
            <p:ph type="body" idx="1"/>
          </p:nvPr>
        </p:nvSpPr>
        <p:spPr>
          <a:xfrm>
            <a:off x="685800" y="1752600"/>
            <a:ext cx="7772400" cy="4114800"/>
          </a:xfrm>
        </p:spPr>
        <p:txBody>
          <a:bodyPr>
            <a:normAutofit lnSpcReduction="10000"/>
          </a:bodyPr>
          <a:lstStyle/>
          <a:p>
            <a:pPr>
              <a:lnSpc>
                <a:spcPct val="90000"/>
              </a:lnSpc>
            </a:pPr>
            <a:r>
              <a:rPr lang="id-ID" sz="2400" dirty="0"/>
              <a:t>Tahap 3: Memperkirakan Biaya</a:t>
            </a:r>
          </a:p>
          <a:p>
            <a:pPr lvl="1">
              <a:lnSpc>
                <a:spcPct val="90000"/>
              </a:lnSpc>
            </a:pPr>
            <a:r>
              <a:rPr lang="id-ID" sz="2000" dirty="0"/>
              <a:t>Jenis-jenis Biaya dan Level Produksi</a:t>
            </a:r>
          </a:p>
          <a:p>
            <a:pPr lvl="2">
              <a:lnSpc>
                <a:spcPct val="90000"/>
              </a:lnSpc>
            </a:pPr>
            <a:r>
              <a:rPr lang="id-ID" sz="1800" dirty="0"/>
              <a:t>Biaya tetap (overhead), adalah biaya-biaya yang tidak dipengaruhi oleh produksi atau penjualan.</a:t>
            </a:r>
          </a:p>
          <a:p>
            <a:pPr lvl="2">
              <a:lnSpc>
                <a:spcPct val="90000"/>
              </a:lnSpc>
            </a:pPr>
            <a:r>
              <a:rPr lang="id-ID" sz="1800" dirty="0"/>
              <a:t>Biaya variabel, langsung berubah menurut level produksi</a:t>
            </a:r>
          </a:p>
          <a:p>
            <a:pPr lvl="2">
              <a:lnSpc>
                <a:spcPct val="90000"/>
              </a:lnSpc>
            </a:pPr>
            <a:r>
              <a:rPr lang="id-ID" sz="1800" dirty="0"/>
              <a:t>Biaya total, merupakan jumlah biaya tetap dan biaya variabel untuk tiap level produksi tertentu.</a:t>
            </a:r>
          </a:p>
          <a:p>
            <a:pPr lvl="2">
              <a:lnSpc>
                <a:spcPct val="90000"/>
              </a:lnSpc>
            </a:pPr>
            <a:r>
              <a:rPr lang="id-ID" sz="1800" dirty="0"/>
              <a:t>Biaya rata-rata, adalah biaya perunit untuk level produksi tersebut; biaya tersebut sama dengan total biaya dibagi produksi.</a:t>
            </a:r>
          </a:p>
          <a:p>
            <a:pPr lvl="1">
              <a:lnSpc>
                <a:spcPct val="90000"/>
              </a:lnSpc>
            </a:pPr>
            <a:r>
              <a:rPr lang="id-ID" sz="2000" dirty="0"/>
              <a:t>Produksi yang Terakumulasi</a:t>
            </a:r>
          </a:p>
          <a:p>
            <a:pPr lvl="2">
              <a:lnSpc>
                <a:spcPct val="90000"/>
              </a:lnSpc>
            </a:pPr>
            <a:r>
              <a:rPr lang="id-ID" sz="1800" dirty="0"/>
              <a:t>Kurva pengalaman/ Experience curve (Learning curve), adalah penurunan biaya rata-rata dengan terakumulasinya pengalaman produksi tersebut.</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dissolve">
                                      <p:cBhvr>
                                        <p:cTn id="7" dur="500"/>
                                        <p:tgtEl>
                                          <p:spTgt spid="16388">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388">
                                            <p:txEl>
                                              <p:pRg st="1" end="1"/>
                                            </p:txEl>
                                          </p:spTgt>
                                        </p:tgtEl>
                                        <p:attrNameLst>
                                          <p:attrName>style.visibility</p:attrName>
                                        </p:attrNameLst>
                                      </p:cBhvr>
                                      <p:to>
                                        <p:strVal val="visible"/>
                                      </p:to>
                                    </p:set>
                                    <p:animEffect transition="in" filter="dissolve">
                                      <p:cBhvr>
                                        <p:cTn id="10" dur="500"/>
                                        <p:tgtEl>
                                          <p:spTgt spid="16388">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388">
                                            <p:txEl>
                                              <p:pRg st="2" end="2"/>
                                            </p:txEl>
                                          </p:spTgt>
                                        </p:tgtEl>
                                        <p:attrNameLst>
                                          <p:attrName>style.visibility</p:attrName>
                                        </p:attrNameLst>
                                      </p:cBhvr>
                                      <p:to>
                                        <p:strVal val="visible"/>
                                      </p:to>
                                    </p:set>
                                    <p:animEffect transition="in" filter="dissolve">
                                      <p:cBhvr>
                                        <p:cTn id="13" dur="500"/>
                                        <p:tgtEl>
                                          <p:spTgt spid="16388">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6388">
                                            <p:txEl>
                                              <p:pRg st="3" end="3"/>
                                            </p:txEl>
                                          </p:spTgt>
                                        </p:tgtEl>
                                        <p:attrNameLst>
                                          <p:attrName>style.visibility</p:attrName>
                                        </p:attrNameLst>
                                      </p:cBhvr>
                                      <p:to>
                                        <p:strVal val="visible"/>
                                      </p:to>
                                    </p:set>
                                    <p:animEffect transition="in" filter="dissolve">
                                      <p:cBhvr>
                                        <p:cTn id="16" dur="500"/>
                                        <p:tgtEl>
                                          <p:spTgt spid="16388">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6388">
                                            <p:txEl>
                                              <p:pRg st="4" end="4"/>
                                            </p:txEl>
                                          </p:spTgt>
                                        </p:tgtEl>
                                        <p:attrNameLst>
                                          <p:attrName>style.visibility</p:attrName>
                                        </p:attrNameLst>
                                      </p:cBhvr>
                                      <p:to>
                                        <p:strVal val="visible"/>
                                      </p:to>
                                    </p:set>
                                    <p:animEffect transition="in" filter="dissolve">
                                      <p:cBhvr>
                                        <p:cTn id="19" dur="500"/>
                                        <p:tgtEl>
                                          <p:spTgt spid="16388">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388">
                                            <p:txEl>
                                              <p:pRg st="5" end="5"/>
                                            </p:txEl>
                                          </p:spTgt>
                                        </p:tgtEl>
                                        <p:attrNameLst>
                                          <p:attrName>style.visibility</p:attrName>
                                        </p:attrNameLst>
                                      </p:cBhvr>
                                      <p:to>
                                        <p:strVal val="visible"/>
                                      </p:to>
                                    </p:set>
                                    <p:animEffect transition="in" filter="dissolve">
                                      <p:cBhvr>
                                        <p:cTn id="22" dur="500"/>
                                        <p:tgtEl>
                                          <p:spTgt spid="16388">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388">
                                            <p:txEl>
                                              <p:pRg st="6" end="6"/>
                                            </p:txEl>
                                          </p:spTgt>
                                        </p:tgtEl>
                                        <p:attrNameLst>
                                          <p:attrName>style.visibility</p:attrName>
                                        </p:attrNameLst>
                                      </p:cBhvr>
                                      <p:to>
                                        <p:strVal val="visible"/>
                                      </p:to>
                                    </p:set>
                                    <p:animEffect transition="in" filter="dissolve">
                                      <p:cBhvr>
                                        <p:cTn id="25" dur="500"/>
                                        <p:tgtEl>
                                          <p:spTgt spid="16388">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6388">
                                            <p:txEl>
                                              <p:pRg st="7" end="7"/>
                                            </p:txEl>
                                          </p:spTgt>
                                        </p:tgtEl>
                                        <p:attrNameLst>
                                          <p:attrName>style.visibility</p:attrName>
                                        </p:attrNameLst>
                                      </p:cBhvr>
                                      <p:to>
                                        <p:strVal val="visible"/>
                                      </p:to>
                                    </p:set>
                                    <p:animEffect transition="in" filter="dissolve">
                                      <p:cBhvr>
                                        <p:cTn id="28" dur="500"/>
                                        <p:tgtEl>
                                          <p:spTgt spid="1638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utoUpdateAnimBg="0"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717560" y="317500"/>
            <a:ext cx="5197839" cy="838200"/>
          </a:xfrm>
        </p:spPr>
        <p:txBody>
          <a:bodyPr/>
          <a:lstStyle/>
          <a:p>
            <a:r>
              <a:rPr lang="id-ID" sz="1800" dirty="0" smtClean="0">
                <a:solidFill>
                  <a:schemeClr val="bg1"/>
                </a:solidFill>
              </a:rPr>
              <a:t>Biaya </a:t>
            </a:r>
            <a:r>
              <a:rPr lang="id-ID" sz="1800" dirty="0">
                <a:solidFill>
                  <a:schemeClr val="bg1"/>
                </a:solidFill>
              </a:rPr>
              <a:t>Per Unit Sebagai Fungsi Dari Akumulasi Produksi: Kurva Pengalaman</a:t>
            </a:r>
          </a:p>
        </p:txBody>
      </p:sp>
      <p:pic>
        <p:nvPicPr>
          <p:cNvPr id="17411" name="Picture 3"/>
          <p:cNvPicPr>
            <a:picLocks noChangeAspect="1" noChangeArrowheads="1"/>
          </p:cNvPicPr>
          <p:nvPr/>
        </p:nvPicPr>
        <p:blipFill>
          <a:blip r:embed="rId2" cstate="print"/>
          <a:srcRect/>
          <a:stretch>
            <a:fillRect/>
          </a:stretch>
        </p:blipFill>
        <p:spPr bwMode="auto">
          <a:xfrm>
            <a:off x="984416" y="1471561"/>
            <a:ext cx="7312640" cy="4464544"/>
          </a:xfrm>
          <a:prstGeom prst="rect">
            <a:avLst/>
          </a:prstGeom>
          <a:noFill/>
          <a:ln w="9525">
            <a:solidFill>
              <a:schemeClr val="tx1"/>
            </a:solidFill>
            <a:miter lim="800000"/>
            <a:headEnd/>
            <a:tailEnd/>
          </a:ln>
          <a:effectLst>
            <a:outerShdw dist="107763" dir="2700000" algn="ctr" rotWithShape="0">
              <a:schemeClr val="bg2"/>
            </a:outerShdw>
          </a:effectLst>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54439" y="5105400"/>
            <a:ext cx="4640705" cy="1143000"/>
          </a:xfrm>
        </p:spPr>
        <p:txBody>
          <a:bodyPr/>
          <a:lstStyle/>
          <a:p>
            <a:r>
              <a:rPr lang="id-ID" sz="2000" dirty="0" smtClean="0"/>
              <a:t>Model </a:t>
            </a:r>
            <a:r>
              <a:rPr lang="id-ID" sz="2000" dirty="0"/>
              <a:t>Tiga C Untuk Penetapan Harga</a:t>
            </a:r>
          </a:p>
        </p:txBody>
      </p:sp>
      <p:pic>
        <p:nvPicPr>
          <p:cNvPr id="18435" name="Picture 3"/>
          <p:cNvPicPr>
            <a:picLocks noChangeAspect="1" noChangeArrowheads="1"/>
          </p:cNvPicPr>
          <p:nvPr/>
        </p:nvPicPr>
        <p:blipFill>
          <a:blip r:embed="rId2" cstate="print"/>
          <a:srcRect/>
          <a:stretch>
            <a:fillRect/>
          </a:stretch>
        </p:blipFill>
        <p:spPr bwMode="auto">
          <a:xfrm>
            <a:off x="5764967" y="1371600"/>
            <a:ext cx="3124199" cy="4876800"/>
          </a:xfrm>
          <a:prstGeom prst="rect">
            <a:avLst/>
          </a:prstGeom>
          <a:noFill/>
          <a:ln w="9525">
            <a:solidFill>
              <a:schemeClr val="tx1"/>
            </a:solidFill>
            <a:miter lim="800000"/>
            <a:headEnd/>
            <a:tailEnd/>
          </a:ln>
          <a:effectLst/>
        </p:spPr>
      </p:pic>
      <p:sp>
        <p:nvSpPr>
          <p:cNvPr id="18436" name="Rectangle 4"/>
          <p:cNvSpPr>
            <a:spLocks noChangeArrowheads="1"/>
          </p:cNvSpPr>
          <p:nvPr/>
        </p:nvSpPr>
        <p:spPr bwMode="auto">
          <a:xfrm>
            <a:off x="3612629" y="0"/>
            <a:ext cx="5276537" cy="1143000"/>
          </a:xfrm>
          <a:prstGeom prst="rect">
            <a:avLst/>
          </a:prstGeom>
          <a:noFill/>
          <a:ln w="9525">
            <a:noFill/>
            <a:miter lim="800000"/>
            <a:headEnd/>
            <a:tailEnd/>
          </a:ln>
          <a:effectLst/>
        </p:spPr>
        <p:txBody>
          <a:bodyPr anchor="ctr"/>
          <a:lstStyle/>
          <a:p>
            <a:pPr algn="ctr" eaLnBrk="1" hangingPunct="1"/>
            <a:r>
              <a:rPr lang="id-ID" sz="4000" dirty="0">
                <a:solidFill>
                  <a:schemeClr val="bg1"/>
                </a:solidFill>
              </a:rPr>
              <a:t>Penetapan Harga</a:t>
            </a:r>
            <a:endParaRPr lang="en-US" sz="4000" dirty="0">
              <a:solidFill>
                <a:schemeClr val="bg1"/>
              </a:solidFill>
            </a:endParaRPr>
          </a:p>
        </p:txBody>
      </p:sp>
      <p:sp>
        <p:nvSpPr>
          <p:cNvPr id="18437" name="Rectangle 5"/>
          <p:cNvSpPr>
            <a:spLocks noGrp="1" noChangeArrowheads="1"/>
          </p:cNvSpPr>
          <p:nvPr>
            <p:ph type="body" idx="1"/>
          </p:nvPr>
        </p:nvSpPr>
        <p:spPr>
          <a:xfrm>
            <a:off x="152401" y="1371600"/>
            <a:ext cx="4929266" cy="3380282"/>
          </a:xfrm>
          <a:noFill/>
          <a:ln/>
        </p:spPr>
        <p:txBody>
          <a:bodyPr/>
          <a:lstStyle/>
          <a:p>
            <a:pPr lvl="1"/>
            <a:r>
              <a:rPr lang="id-ID" sz="2400" dirty="0"/>
              <a:t>Tawaran pemasaran yang terdiferensiasi</a:t>
            </a:r>
          </a:p>
          <a:p>
            <a:pPr lvl="2"/>
            <a:r>
              <a:rPr lang="id-ID" dirty="0"/>
              <a:t>Activity-based cost (ABC) accounting</a:t>
            </a:r>
          </a:p>
          <a:p>
            <a:pPr lvl="1"/>
            <a:r>
              <a:rPr lang="id-ID" dirty="0"/>
              <a:t>Biaya berdasarkan sasaran</a:t>
            </a:r>
          </a:p>
          <a:p>
            <a:r>
              <a:rPr lang="id-ID" dirty="0"/>
              <a:t>Tahap 4: Menganalisis Biaya, Harga, dan Tawaran Pesaing</a:t>
            </a: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2" descr="ch16art"/>
          <p:cNvPicPr>
            <a:picLocks noChangeAspect="1" noChangeArrowheads="1"/>
          </p:cNvPicPr>
          <p:nvPr/>
        </p:nvPicPr>
        <p:blipFill>
          <a:blip r:embed="rId2" cstate="print">
            <a:lum bright="40000" contrast="-34000"/>
          </a:blip>
          <a:srcRect/>
          <a:stretch>
            <a:fillRect/>
          </a:stretch>
        </p:blipFill>
        <p:spPr bwMode="auto">
          <a:xfrm>
            <a:off x="4876800" y="1219200"/>
            <a:ext cx="3851275" cy="4914900"/>
          </a:xfrm>
          <a:prstGeom prst="rect">
            <a:avLst/>
          </a:prstGeom>
          <a:noFill/>
        </p:spPr>
      </p:pic>
      <p:sp>
        <p:nvSpPr>
          <p:cNvPr id="19459" name="Rectangle 3"/>
          <p:cNvSpPr>
            <a:spLocks noGrp="1" noChangeArrowheads="1"/>
          </p:cNvSpPr>
          <p:nvPr>
            <p:ph type="title"/>
          </p:nvPr>
        </p:nvSpPr>
        <p:spPr>
          <a:xfrm>
            <a:off x="3642610" y="381000"/>
            <a:ext cx="5120390" cy="608351"/>
          </a:xfrm>
        </p:spPr>
        <p:txBody>
          <a:bodyPr/>
          <a:lstStyle/>
          <a:p>
            <a:pPr algn="ctr"/>
            <a:r>
              <a:rPr lang="id-ID" dirty="0">
                <a:solidFill>
                  <a:schemeClr val="bg1"/>
                </a:solidFill>
              </a:rPr>
              <a:t>Penetapan Harga</a:t>
            </a:r>
            <a:endParaRPr lang="en-US" dirty="0">
              <a:solidFill>
                <a:schemeClr val="bg1"/>
              </a:solidFill>
            </a:endParaRPr>
          </a:p>
        </p:txBody>
      </p:sp>
      <p:sp>
        <p:nvSpPr>
          <p:cNvPr id="19460" name="Rectangle 4"/>
          <p:cNvSpPr>
            <a:spLocks noGrp="1" noChangeArrowheads="1"/>
          </p:cNvSpPr>
          <p:nvPr>
            <p:ph type="body" idx="1"/>
          </p:nvPr>
        </p:nvSpPr>
        <p:spPr>
          <a:xfrm>
            <a:off x="685800" y="1600200"/>
            <a:ext cx="8077200" cy="4533900"/>
          </a:xfrm>
        </p:spPr>
        <p:txBody>
          <a:bodyPr>
            <a:normAutofit lnSpcReduction="10000"/>
          </a:bodyPr>
          <a:lstStyle/>
          <a:p>
            <a:pPr>
              <a:lnSpc>
                <a:spcPct val="80000"/>
              </a:lnSpc>
            </a:pPr>
            <a:r>
              <a:rPr lang="id-ID" sz="2800" dirty="0"/>
              <a:t>Tahap 5: Memilih Metode Penetapan Harga</a:t>
            </a:r>
          </a:p>
          <a:p>
            <a:pPr lvl="1">
              <a:lnSpc>
                <a:spcPct val="80000"/>
              </a:lnSpc>
            </a:pPr>
            <a:r>
              <a:rPr lang="id-ID" sz="2400" dirty="0"/>
              <a:t>Harga markup/ Markup Pricing</a:t>
            </a:r>
          </a:p>
          <a:p>
            <a:pPr lvl="2">
              <a:lnSpc>
                <a:spcPct val="80000"/>
              </a:lnSpc>
              <a:buFont typeface="Wingdings" pitchFamily="2" charset="2"/>
              <a:buNone/>
            </a:pPr>
            <a:r>
              <a:rPr lang="id-ID" sz="2000" dirty="0"/>
              <a:t>Biaya perunit = </a:t>
            </a:r>
            <a:br>
              <a:rPr lang="id-ID" sz="2000" dirty="0"/>
            </a:br>
            <a:r>
              <a:rPr lang="id-ID" sz="2000" dirty="0"/>
              <a:t>biaya variabel + (biaya tetap/unit penjualan)</a:t>
            </a:r>
          </a:p>
          <a:p>
            <a:pPr lvl="2">
              <a:lnSpc>
                <a:spcPct val="80000"/>
              </a:lnSpc>
              <a:buFont typeface="Wingdings" pitchFamily="2" charset="2"/>
              <a:buNone/>
            </a:pPr>
            <a:endParaRPr lang="id-ID" sz="2000" dirty="0"/>
          </a:p>
          <a:p>
            <a:pPr lvl="2">
              <a:lnSpc>
                <a:spcPct val="80000"/>
              </a:lnSpc>
              <a:buFont typeface="Wingdings" pitchFamily="2" charset="2"/>
              <a:buNone/>
            </a:pPr>
            <a:r>
              <a:rPr lang="id-ID" sz="2000" dirty="0"/>
              <a:t>Harga markup= </a:t>
            </a:r>
            <a:br>
              <a:rPr lang="id-ID" sz="2000" dirty="0"/>
            </a:br>
            <a:r>
              <a:rPr lang="id-ID" sz="2000" dirty="0"/>
              <a:t>biaya perunit/ (1 – pengembalian atas penjualan yg diinginkan) </a:t>
            </a:r>
          </a:p>
          <a:p>
            <a:pPr lvl="2">
              <a:lnSpc>
                <a:spcPct val="80000"/>
              </a:lnSpc>
              <a:buFont typeface="Wingdings" pitchFamily="2" charset="2"/>
              <a:buNone/>
            </a:pPr>
            <a:endParaRPr lang="id-ID" sz="2000" dirty="0"/>
          </a:p>
          <a:p>
            <a:pPr lvl="1">
              <a:lnSpc>
                <a:spcPct val="80000"/>
              </a:lnSpc>
            </a:pPr>
            <a:r>
              <a:rPr lang="id-ID" sz="2400" dirty="0"/>
              <a:t>Harga Sasaran Pengembalian/Target-return Pricing</a:t>
            </a:r>
          </a:p>
          <a:p>
            <a:pPr lvl="2">
              <a:lnSpc>
                <a:spcPct val="80000"/>
              </a:lnSpc>
              <a:buFont typeface="Wingdings" pitchFamily="2" charset="2"/>
              <a:buNone/>
            </a:pPr>
            <a:r>
              <a:rPr lang="id-ID" sz="2000" dirty="0"/>
              <a:t>Harga sasaran pengembalian = </a:t>
            </a:r>
          </a:p>
          <a:p>
            <a:pPr lvl="2">
              <a:lnSpc>
                <a:spcPct val="80000"/>
              </a:lnSpc>
              <a:buFont typeface="Wingdings" pitchFamily="2" charset="2"/>
              <a:buNone/>
            </a:pPr>
            <a:r>
              <a:rPr lang="id-ID" sz="2000" dirty="0"/>
              <a:t>Biaya perunit + (tingkat pengembalian X modal yg diinvestasikan)/penjualan perunit</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dissolve">
                                      <p:cBhvr>
                                        <p:cTn id="7" dur="500"/>
                                        <p:tgtEl>
                                          <p:spTgt spid="1946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dissolve">
                                      <p:cBhvr>
                                        <p:cTn id="10" dur="500"/>
                                        <p:tgtEl>
                                          <p:spTgt spid="19460">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Effect transition="in" filter="dissolve">
                                      <p:cBhvr>
                                        <p:cTn id="13" dur="500"/>
                                        <p:tgtEl>
                                          <p:spTgt spid="19460">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9460">
                                            <p:txEl>
                                              <p:pRg st="4" end="4"/>
                                            </p:txEl>
                                          </p:spTgt>
                                        </p:tgtEl>
                                        <p:attrNameLst>
                                          <p:attrName>style.visibility</p:attrName>
                                        </p:attrNameLst>
                                      </p:cBhvr>
                                      <p:to>
                                        <p:strVal val="visible"/>
                                      </p:to>
                                    </p:set>
                                    <p:animEffect transition="in" filter="dissolve">
                                      <p:cBhvr>
                                        <p:cTn id="16" dur="500"/>
                                        <p:tgtEl>
                                          <p:spTgt spid="19460">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9460">
                                            <p:txEl>
                                              <p:pRg st="6" end="6"/>
                                            </p:txEl>
                                          </p:spTgt>
                                        </p:tgtEl>
                                        <p:attrNameLst>
                                          <p:attrName>style.visibility</p:attrName>
                                        </p:attrNameLst>
                                      </p:cBhvr>
                                      <p:to>
                                        <p:strVal val="visible"/>
                                      </p:to>
                                    </p:set>
                                    <p:animEffect transition="in" filter="dissolve">
                                      <p:cBhvr>
                                        <p:cTn id="19" dur="500"/>
                                        <p:tgtEl>
                                          <p:spTgt spid="19460">
                                            <p:txEl>
                                              <p:pRg st="6" end="6"/>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9460">
                                            <p:txEl>
                                              <p:pRg st="7" end="7"/>
                                            </p:txEl>
                                          </p:spTgt>
                                        </p:tgtEl>
                                        <p:attrNameLst>
                                          <p:attrName>style.visibility</p:attrName>
                                        </p:attrNameLst>
                                      </p:cBhvr>
                                      <p:to>
                                        <p:strVal val="visible"/>
                                      </p:to>
                                    </p:set>
                                    <p:animEffect transition="in" filter="dissolve">
                                      <p:cBhvr>
                                        <p:cTn id="22" dur="500"/>
                                        <p:tgtEl>
                                          <p:spTgt spid="19460">
                                            <p:txEl>
                                              <p:pRg st="7" end="7"/>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9460">
                                            <p:txEl>
                                              <p:pRg st="8" end="8"/>
                                            </p:txEl>
                                          </p:spTgt>
                                        </p:tgtEl>
                                        <p:attrNameLst>
                                          <p:attrName>style.visibility</p:attrName>
                                        </p:attrNameLst>
                                      </p:cBhvr>
                                      <p:to>
                                        <p:strVal val="visible"/>
                                      </p:to>
                                    </p:set>
                                    <p:animEffect transition="in" filter="dissolve">
                                      <p:cBhvr>
                                        <p:cTn id="25" dur="500"/>
                                        <p:tgtEl>
                                          <p:spTgt spid="1946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autoUpdateAnimBg="0"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228600" y="1676400"/>
            <a:ext cx="8458200" cy="4114800"/>
          </a:xfrm>
          <a:noFill/>
          <a:ln/>
        </p:spPr>
        <p:txBody>
          <a:bodyPr/>
          <a:lstStyle/>
          <a:p>
            <a:pPr lvl="1"/>
            <a:r>
              <a:rPr lang="id-ID" sz="3200"/>
              <a:t>Volume titik impas</a:t>
            </a:r>
          </a:p>
          <a:p>
            <a:pPr lvl="1">
              <a:buFont typeface="Wingdings" pitchFamily="2" charset="2"/>
              <a:buNone/>
            </a:pPr>
            <a:r>
              <a:rPr lang="id-ID" sz="2400"/>
              <a:t>Volume titik impas = biaya tetap / (harga – biaya variabel)</a:t>
            </a:r>
          </a:p>
          <a:p>
            <a:pPr lvl="1"/>
            <a:r>
              <a:rPr lang="id-ID"/>
              <a:t>Harga berdasarkan nilai yang dipersepsikan</a:t>
            </a:r>
          </a:p>
          <a:p>
            <a:pPr lvl="2"/>
            <a:r>
              <a:rPr lang="id-ID"/>
              <a:t>Nilai yang dipersepsikanPerceived value</a:t>
            </a:r>
          </a:p>
          <a:p>
            <a:pPr lvl="2"/>
            <a:r>
              <a:rPr lang="id-ID"/>
              <a:t>Harga pembeli/ Price buyers</a:t>
            </a:r>
          </a:p>
          <a:p>
            <a:pPr lvl="2"/>
            <a:r>
              <a:rPr lang="id-ID"/>
              <a:t>Nilai pembeli/ Value buyers</a:t>
            </a:r>
          </a:p>
          <a:p>
            <a:pPr lvl="2"/>
            <a:r>
              <a:rPr lang="id-ID"/>
              <a:t>Pembeli yang setia/ Loyal buyers</a:t>
            </a:r>
          </a:p>
          <a:p>
            <a:pPr lvl="2"/>
            <a:r>
              <a:rPr lang="id-ID"/>
              <a:t>Harga berdasarkan nilai yg digunakan/ Value-in-use price</a:t>
            </a:r>
          </a:p>
        </p:txBody>
      </p:sp>
      <p:sp>
        <p:nvSpPr>
          <p:cNvPr id="20483" name="Rectangle 3"/>
          <p:cNvSpPr>
            <a:spLocks noChangeArrowheads="1"/>
          </p:cNvSpPr>
          <p:nvPr/>
        </p:nvSpPr>
        <p:spPr bwMode="auto">
          <a:xfrm>
            <a:off x="3717560" y="304800"/>
            <a:ext cx="4969240" cy="849443"/>
          </a:xfrm>
          <a:prstGeom prst="rect">
            <a:avLst/>
          </a:prstGeom>
          <a:noFill/>
          <a:ln w="9525">
            <a:noFill/>
            <a:miter lim="800000"/>
            <a:headEnd/>
            <a:tailEnd/>
          </a:ln>
          <a:effectLst/>
        </p:spPr>
        <p:txBody>
          <a:bodyPr anchor="ctr"/>
          <a:lstStyle/>
          <a:p>
            <a:pPr algn="ctr" eaLnBrk="1" hangingPunct="1"/>
            <a:r>
              <a:rPr lang="id-ID" sz="3600" dirty="0">
                <a:solidFill>
                  <a:schemeClr val="bg1"/>
                </a:solidFill>
              </a:rPr>
              <a:t>Penetapan Harga</a:t>
            </a:r>
            <a:endParaRPr lang="en-US" sz="36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27620" y="44624"/>
            <a:ext cx="5516380" cy="1295400"/>
          </a:xfrm>
          <a:noFill/>
          <a:ln/>
        </p:spPr>
        <p:txBody>
          <a:bodyPr/>
          <a:lstStyle/>
          <a:p>
            <a:r>
              <a:rPr lang="id-ID" sz="1400" dirty="0" smtClean="0">
                <a:solidFill>
                  <a:schemeClr val="bg1"/>
                </a:solidFill>
              </a:rPr>
              <a:t>Bagan </a:t>
            </a:r>
            <a:r>
              <a:rPr lang="id-ID" sz="1400" dirty="0">
                <a:solidFill>
                  <a:schemeClr val="bg1"/>
                </a:solidFill>
              </a:rPr>
              <a:t>Titik Impas Untuk Menentukan Harga Berdasarkan Pengembalian </a:t>
            </a:r>
            <a:r>
              <a:rPr lang="en-US" sz="1400" dirty="0">
                <a:solidFill>
                  <a:schemeClr val="bg1"/>
                </a:solidFill>
              </a:rPr>
              <a:t>y</a:t>
            </a:r>
            <a:r>
              <a:rPr lang="id-ID" sz="1400" dirty="0">
                <a:solidFill>
                  <a:schemeClr val="bg1"/>
                </a:solidFill>
              </a:rPr>
              <a:t>ang Diinginkan </a:t>
            </a:r>
            <a:r>
              <a:rPr lang="en-US" sz="1400" dirty="0">
                <a:solidFill>
                  <a:schemeClr val="bg1"/>
                </a:solidFill>
              </a:rPr>
              <a:t>d</a:t>
            </a:r>
            <a:r>
              <a:rPr lang="id-ID" sz="1400" dirty="0">
                <a:solidFill>
                  <a:schemeClr val="bg1"/>
                </a:solidFill>
              </a:rPr>
              <a:t>an Volume Titik Impas</a:t>
            </a:r>
          </a:p>
        </p:txBody>
      </p:sp>
      <p:pic>
        <p:nvPicPr>
          <p:cNvPr id="21507" name="Picture 3"/>
          <p:cNvPicPr>
            <a:picLocks noChangeAspect="1" noChangeArrowheads="1"/>
          </p:cNvPicPr>
          <p:nvPr/>
        </p:nvPicPr>
        <p:blipFill>
          <a:blip r:embed="rId2" cstate="print"/>
          <a:srcRect/>
          <a:stretch>
            <a:fillRect/>
          </a:stretch>
        </p:blipFill>
        <p:spPr bwMode="auto">
          <a:xfrm>
            <a:off x="533400" y="1981200"/>
            <a:ext cx="8001000" cy="3960813"/>
          </a:xfrm>
          <a:prstGeom prst="rect">
            <a:avLst/>
          </a:prstGeom>
          <a:noFill/>
          <a:ln w="9525">
            <a:solidFill>
              <a:schemeClr val="tx1"/>
            </a:solidFill>
            <a:miter lim="800000"/>
            <a:headEnd/>
            <a:tailEnd/>
          </a:ln>
          <a:effectLst>
            <a:outerShdw dist="107763" dir="2700000" algn="ctr" rotWithShape="0">
              <a:schemeClr val="bg2"/>
            </a:out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2" y="228600"/>
            <a:ext cx="5064905" cy="990600"/>
          </a:xfrm>
        </p:spPr>
        <p:txBody>
          <a:bodyPr/>
          <a:lstStyle/>
          <a:p>
            <a:r>
              <a:rPr lang="id-ID" dirty="0" smtClean="0">
                <a:solidFill>
                  <a:schemeClr val="bg1"/>
                </a:solidFill>
              </a:rPr>
              <a:t>Today’s News</a:t>
            </a:r>
            <a:endParaRPr lang="en-US" dirty="0">
              <a:solidFill>
                <a:schemeClr val="bg1"/>
              </a:solidFill>
            </a:endParaRPr>
          </a:p>
        </p:txBody>
      </p:sp>
      <p:sp>
        <p:nvSpPr>
          <p:cNvPr id="3" name="Date Placeholder 2"/>
          <p:cNvSpPr>
            <a:spLocks noGrp="1"/>
          </p:cNvSpPr>
          <p:nvPr>
            <p:ph type="dt" sz="half" idx="10"/>
          </p:nvPr>
        </p:nvSpPr>
        <p:spPr/>
        <p:txBody>
          <a:bodyPr/>
          <a:lstStyle/>
          <a:p>
            <a:fld id="{3E6706C8-3EB5-46A5-9E5A-E6E5C0C9C4E2}" type="datetime1">
              <a:rPr lang="id-ID" smtClean="0"/>
              <a:pPr/>
              <a:t>21/09/2014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4</a:t>
            </a:fld>
            <a:endParaRPr lang="id-ID"/>
          </a:p>
        </p:txBody>
      </p:sp>
      <p:sp>
        <p:nvSpPr>
          <p:cNvPr id="5" name="Content Placeholder 4"/>
          <p:cNvSpPr>
            <a:spLocks noGrp="1"/>
          </p:cNvSpPr>
          <p:nvPr>
            <p:ph sz="quarter" idx="1"/>
          </p:nvPr>
        </p:nvSpPr>
        <p:spPr/>
        <p:txBody>
          <a:bodyPr>
            <a:normAutofit fontScale="92500" lnSpcReduction="20000"/>
          </a:bodyPr>
          <a:lstStyle/>
          <a:p>
            <a:r>
              <a:rPr lang="id-ID" dirty="0" smtClean="0"/>
              <a:t>Alibaba.com</a:t>
            </a:r>
          </a:p>
          <a:p>
            <a:pPr lvl="1"/>
            <a:r>
              <a:rPr lang="id-ID" dirty="0" smtClean="0"/>
              <a:t>IPO in September 2014</a:t>
            </a:r>
          </a:p>
          <a:p>
            <a:pPr lvl="2"/>
            <a:r>
              <a:rPr lang="en-US" dirty="0" smtClean="0"/>
              <a:t>The stock opened at $92.70 shortly before noon ET (1600 GMT) and quickly rose to a high of $99.70, before paring gains to close at $93.89. Some 271 million shares changed hands, more than double the turnover on Twitter Inc's first day last year, although still short of volume for the General Motors Co and </a:t>
            </a:r>
            <a:r>
              <a:rPr lang="en-US" dirty="0" err="1" smtClean="0"/>
              <a:t>Facebook</a:t>
            </a:r>
            <a:r>
              <a:rPr lang="en-US" dirty="0" smtClean="0"/>
              <a:t> Inc IPOs</a:t>
            </a:r>
            <a:r>
              <a:rPr lang="en-US" dirty="0" smtClean="0"/>
              <a:t>.</a:t>
            </a:r>
            <a:endParaRPr lang="id-ID" dirty="0" smtClean="0"/>
          </a:p>
          <a:p>
            <a:pPr lvl="2"/>
            <a:r>
              <a:rPr lang="en-US" dirty="0" smtClean="0"/>
              <a:t>The pricing of the IPO on Thursday initially raised $21.8 billion for </a:t>
            </a:r>
            <a:r>
              <a:rPr lang="en-US" dirty="0" err="1" smtClean="0"/>
              <a:t>Alibaba</a:t>
            </a:r>
            <a:r>
              <a:rPr lang="en-US" dirty="0" smtClean="0"/>
              <a:t>. Scott Cutler, head of the New York Stock Exchange's global listing business, told a TV news channel that underwriters would exercise their option for an additional 48 million shares, to bring the IPO's size to about $25 billion, making it the largest initial public offering in history</a:t>
            </a:r>
            <a:r>
              <a:rPr lang="en-US" dirty="0" smtClean="0"/>
              <a:t>.</a:t>
            </a:r>
            <a:endParaRPr lang="id-ID" dirty="0" smtClean="0"/>
          </a:p>
          <a:p>
            <a:pPr lvl="2"/>
            <a:r>
              <a:rPr lang="en-US" dirty="0" smtClean="0"/>
              <a:t>At its closing share price on Friday, </a:t>
            </a:r>
            <a:r>
              <a:rPr lang="en-US" dirty="0" err="1" smtClean="0"/>
              <a:t>Alibaba</a:t>
            </a:r>
            <a:r>
              <a:rPr lang="en-US" dirty="0" smtClean="0"/>
              <a:t> has a market value of $231 billion, exceeding the combined market capitalizations of Amazon and eBay, the two leading US e-commerce companies.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 descr="ch16art"/>
          <p:cNvPicPr>
            <a:picLocks noChangeAspect="1" noChangeArrowheads="1"/>
          </p:cNvPicPr>
          <p:nvPr/>
        </p:nvPicPr>
        <p:blipFill>
          <a:blip r:embed="rId2" cstate="print">
            <a:lum bright="40000" contrast="-34000"/>
          </a:blip>
          <a:srcRect/>
          <a:stretch>
            <a:fillRect/>
          </a:stretch>
        </p:blipFill>
        <p:spPr bwMode="auto">
          <a:xfrm>
            <a:off x="4876800" y="1219200"/>
            <a:ext cx="3851275" cy="4914900"/>
          </a:xfrm>
          <a:prstGeom prst="rect">
            <a:avLst/>
          </a:prstGeom>
          <a:noFill/>
        </p:spPr>
      </p:pic>
      <p:sp>
        <p:nvSpPr>
          <p:cNvPr id="22531" name="Rectangle 3"/>
          <p:cNvSpPr>
            <a:spLocks noGrp="1" noChangeArrowheads="1"/>
          </p:cNvSpPr>
          <p:nvPr>
            <p:ph type="title"/>
          </p:nvPr>
        </p:nvSpPr>
        <p:spPr>
          <a:xfrm>
            <a:off x="3687580" y="457200"/>
            <a:ext cx="4999220" cy="838200"/>
          </a:xfrm>
        </p:spPr>
        <p:txBody>
          <a:bodyPr/>
          <a:lstStyle/>
          <a:p>
            <a:pPr algn="ctr"/>
            <a:r>
              <a:rPr lang="id-ID" dirty="0">
                <a:solidFill>
                  <a:schemeClr val="bg1"/>
                </a:solidFill>
              </a:rPr>
              <a:t>Penetapan Harga</a:t>
            </a:r>
            <a:endParaRPr lang="en-US" dirty="0">
              <a:solidFill>
                <a:schemeClr val="bg1"/>
              </a:solidFill>
            </a:endParaRPr>
          </a:p>
        </p:txBody>
      </p:sp>
      <p:sp>
        <p:nvSpPr>
          <p:cNvPr id="22532" name="Rectangle 4"/>
          <p:cNvSpPr>
            <a:spLocks noGrp="1" noChangeArrowheads="1"/>
          </p:cNvSpPr>
          <p:nvPr>
            <p:ph type="body" idx="1"/>
          </p:nvPr>
        </p:nvSpPr>
        <p:spPr>
          <a:xfrm>
            <a:off x="304800" y="1828800"/>
            <a:ext cx="8458200" cy="4114800"/>
          </a:xfrm>
        </p:spPr>
        <p:txBody>
          <a:bodyPr>
            <a:normAutofit lnSpcReduction="10000"/>
          </a:bodyPr>
          <a:lstStyle/>
          <a:p>
            <a:pPr lvl="1">
              <a:lnSpc>
                <a:spcPct val="90000"/>
              </a:lnSpc>
            </a:pPr>
            <a:r>
              <a:rPr lang="id-ID" sz="2400" dirty="0"/>
              <a:t>Penetapan harga nilai/ value pricing</a:t>
            </a:r>
          </a:p>
          <a:p>
            <a:pPr lvl="2">
              <a:lnSpc>
                <a:spcPct val="90000"/>
              </a:lnSpc>
            </a:pPr>
            <a:r>
              <a:rPr lang="id-ID" sz="2000" dirty="0"/>
              <a:t>Penetapan harga murah setiaphari/ everyday low pricing (EDLP)</a:t>
            </a:r>
          </a:p>
          <a:p>
            <a:pPr lvl="2">
              <a:lnSpc>
                <a:spcPct val="90000"/>
              </a:lnSpc>
            </a:pPr>
            <a:r>
              <a:rPr lang="id-ID" sz="2000" dirty="0"/>
              <a:t>Penetapan harga tinggi-rendah/ high-low pricing</a:t>
            </a:r>
          </a:p>
          <a:p>
            <a:pPr lvl="1">
              <a:lnSpc>
                <a:spcPct val="90000"/>
              </a:lnSpc>
            </a:pPr>
            <a:r>
              <a:rPr lang="id-ID" sz="2400" dirty="0"/>
              <a:t>Penetapan harga sesuai harga yang berlaku/ going-rate pricing</a:t>
            </a:r>
          </a:p>
          <a:p>
            <a:pPr lvl="1">
              <a:lnSpc>
                <a:spcPct val="90000"/>
              </a:lnSpc>
            </a:pPr>
            <a:r>
              <a:rPr lang="id-ID" sz="2400" dirty="0"/>
              <a:t>Penetapan harga tender/ auction-type pricing</a:t>
            </a:r>
          </a:p>
          <a:p>
            <a:pPr lvl="2">
              <a:lnSpc>
                <a:spcPct val="90000"/>
              </a:lnSpc>
            </a:pPr>
            <a:r>
              <a:rPr lang="id-ID" sz="2000" dirty="0"/>
              <a:t>Tender di Inggris/ english auctions (tawaran menaik)</a:t>
            </a:r>
          </a:p>
          <a:p>
            <a:pPr lvl="2">
              <a:lnSpc>
                <a:spcPct val="90000"/>
              </a:lnSpc>
            </a:pPr>
            <a:r>
              <a:rPr lang="id-ID" sz="2000" dirty="0"/>
              <a:t>Tender di bBelanda/ Dutch auctions (tawaran menurun)</a:t>
            </a:r>
          </a:p>
          <a:p>
            <a:pPr lvl="2">
              <a:lnSpc>
                <a:spcPct val="90000"/>
              </a:lnSpc>
            </a:pPr>
            <a:r>
              <a:rPr lang="id-ID" sz="2000" dirty="0"/>
              <a:t>Tender penawaran tertutup/ sealed-bid auctions</a:t>
            </a:r>
          </a:p>
          <a:p>
            <a:pPr lvl="1">
              <a:lnSpc>
                <a:spcPct val="90000"/>
              </a:lnSpc>
            </a:pPr>
            <a:r>
              <a:rPr lang="id-ID" sz="2400" dirty="0"/>
              <a:t>Penetapan harga kelompok/ group pricing</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dissolve">
                                      <p:cBhvr>
                                        <p:cTn id="7" dur="500"/>
                                        <p:tgtEl>
                                          <p:spTgt spid="2253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532">
                                            <p:txEl>
                                              <p:pRg st="1" end="1"/>
                                            </p:txEl>
                                          </p:spTgt>
                                        </p:tgtEl>
                                        <p:attrNameLst>
                                          <p:attrName>style.visibility</p:attrName>
                                        </p:attrNameLst>
                                      </p:cBhvr>
                                      <p:to>
                                        <p:strVal val="visible"/>
                                      </p:to>
                                    </p:set>
                                    <p:animEffect transition="in" filter="dissolve">
                                      <p:cBhvr>
                                        <p:cTn id="10" dur="500"/>
                                        <p:tgtEl>
                                          <p:spTgt spid="2253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2532">
                                            <p:txEl>
                                              <p:pRg st="2" end="2"/>
                                            </p:txEl>
                                          </p:spTgt>
                                        </p:tgtEl>
                                        <p:attrNameLst>
                                          <p:attrName>style.visibility</p:attrName>
                                        </p:attrNameLst>
                                      </p:cBhvr>
                                      <p:to>
                                        <p:strVal val="visible"/>
                                      </p:to>
                                    </p:set>
                                    <p:animEffect transition="in" filter="dissolve">
                                      <p:cBhvr>
                                        <p:cTn id="13" dur="500"/>
                                        <p:tgtEl>
                                          <p:spTgt spid="2253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2532">
                                            <p:txEl>
                                              <p:pRg st="3" end="3"/>
                                            </p:txEl>
                                          </p:spTgt>
                                        </p:tgtEl>
                                        <p:attrNameLst>
                                          <p:attrName>style.visibility</p:attrName>
                                        </p:attrNameLst>
                                      </p:cBhvr>
                                      <p:to>
                                        <p:strVal val="visible"/>
                                      </p:to>
                                    </p:set>
                                    <p:animEffect transition="in" filter="dissolve">
                                      <p:cBhvr>
                                        <p:cTn id="16" dur="500"/>
                                        <p:tgtEl>
                                          <p:spTgt spid="2253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2532">
                                            <p:txEl>
                                              <p:pRg st="4" end="4"/>
                                            </p:txEl>
                                          </p:spTgt>
                                        </p:tgtEl>
                                        <p:attrNameLst>
                                          <p:attrName>style.visibility</p:attrName>
                                        </p:attrNameLst>
                                      </p:cBhvr>
                                      <p:to>
                                        <p:strVal val="visible"/>
                                      </p:to>
                                    </p:set>
                                    <p:animEffect transition="in" filter="dissolve">
                                      <p:cBhvr>
                                        <p:cTn id="19" dur="500"/>
                                        <p:tgtEl>
                                          <p:spTgt spid="22532">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2532">
                                            <p:txEl>
                                              <p:pRg st="5" end="5"/>
                                            </p:txEl>
                                          </p:spTgt>
                                        </p:tgtEl>
                                        <p:attrNameLst>
                                          <p:attrName>style.visibility</p:attrName>
                                        </p:attrNameLst>
                                      </p:cBhvr>
                                      <p:to>
                                        <p:strVal val="visible"/>
                                      </p:to>
                                    </p:set>
                                    <p:animEffect transition="in" filter="dissolve">
                                      <p:cBhvr>
                                        <p:cTn id="22" dur="500"/>
                                        <p:tgtEl>
                                          <p:spTgt spid="22532">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2532">
                                            <p:txEl>
                                              <p:pRg st="6" end="6"/>
                                            </p:txEl>
                                          </p:spTgt>
                                        </p:tgtEl>
                                        <p:attrNameLst>
                                          <p:attrName>style.visibility</p:attrName>
                                        </p:attrNameLst>
                                      </p:cBhvr>
                                      <p:to>
                                        <p:strVal val="visible"/>
                                      </p:to>
                                    </p:set>
                                    <p:animEffect transition="in" filter="dissolve">
                                      <p:cBhvr>
                                        <p:cTn id="25" dur="500"/>
                                        <p:tgtEl>
                                          <p:spTgt spid="22532">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2532">
                                            <p:txEl>
                                              <p:pRg st="7" end="7"/>
                                            </p:txEl>
                                          </p:spTgt>
                                        </p:tgtEl>
                                        <p:attrNameLst>
                                          <p:attrName>style.visibility</p:attrName>
                                        </p:attrNameLst>
                                      </p:cBhvr>
                                      <p:to>
                                        <p:strVal val="visible"/>
                                      </p:to>
                                    </p:set>
                                    <p:animEffect transition="in" filter="dissolve">
                                      <p:cBhvr>
                                        <p:cTn id="28" dur="500"/>
                                        <p:tgtEl>
                                          <p:spTgt spid="22532">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2532">
                                            <p:txEl>
                                              <p:pRg st="8" end="8"/>
                                            </p:txEl>
                                          </p:spTgt>
                                        </p:tgtEl>
                                        <p:attrNameLst>
                                          <p:attrName>style.visibility</p:attrName>
                                        </p:attrNameLst>
                                      </p:cBhvr>
                                      <p:to>
                                        <p:strVal val="visible"/>
                                      </p:to>
                                    </p:set>
                                    <p:animEffect transition="in" filter="dissolve">
                                      <p:cBhvr>
                                        <p:cTn id="31" dur="500"/>
                                        <p:tgtEl>
                                          <p:spTgt spid="2253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autoUpdateAnimBg="0"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582648" y="228600"/>
            <a:ext cx="5183399" cy="990600"/>
          </a:xfrm>
        </p:spPr>
        <p:txBody>
          <a:bodyPr/>
          <a:lstStyle/>
          <a:p>
            <a:r>
              <a:rPr lang="id-ID" sz="1800" dirty="0" smtClean="0">
                <a:solidFill>
                  <a:schemeClr val="bg1"/>
                </a:solidFill>
              </a:rPr>
              <a:t>Dampak </a:t>
            </a:r>
            <a:r>
              <a:rPr lang="id-ID" sz="1800" dirty="0">
                <a:solidFill>
                  <a:schemeClr val="bg1"/>
                </a:solidFill>
              </a:rPr>
              <a:t>Berbagai Penawaran Tender Terhadap Laba Yang Diharapkan</a:t>
            </a:r>
          </a:p>
        </p:txBody>
      </p:sp>
      <p:graphicFrame>
        <p:nvGraphicFramePr>
          <p:cNvPr id="23586" name="Group 34"/>
          <p:cNvGraphicFramePr>
            <a:graphicFrameLocks noGrp="1"/>
          </p:cNvGraphicFramePr>
          <p:nvPr/>
        </p:nvGraphicFramePr>
        <p:xfrm>
          <a:off x="609600" y="1657350"/>
          <a:ext cx="8156447" cy="3922713"/>
        </p:xfrm>
        <a:graphic>
          <a:graphicData uri="http://schemas.openxmlformats.org/drawingml/2006/table">
            <a:tbl>
              <a:tblPr/>
              <a:tblGrid>
                <a:gridCol w="1923253"/>
                <a:gridCol w="1826704"/>
                <a:gridCol w="222063"/>
                <a:gridCol w="1797739"/>
                <a:gridCol w="347576"/>
                <a:gridCol w="2039112"/>
              </a:tblGrid>
              <a:tr h="16002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smtClean="0">
                          <a:ln>
                            <a:noFill/>
                          </a:ln>
                          <a:solidFill>
                            <a:schemeClr val="tx1"/>
                          </a:solidFill>
                          <a:effectLst/>
                          <a:latin typeface="Arial" pitchFamily="34" charset="0"/>
                        </a:rPr>
                        <a:t>Penawaran perusahaan</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AEAEA"/>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smtClean="0">
                          <a:ln>
                            <a:noFill/>
                          </a:ln>
                          <a:solidFill>
                            <a:schemeClr val="tx1"/>
                          </a:solidFill>
                          <a:effectLst/>
                          <a:latin typeface="Arial" pitchFamily="34" charset="0"/>
                        </a:rPr>
                        <a:t>Laba perusahaan</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AEAEA"/>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1800" b="0" i="0" u="none" strike="noStrike" cap="none" normalizeH="0" baseline="0" smtClean="0">
                          <a:ln>
                            <a:noFill/>
                          </a:ln>
                          <a:solidFill>
                            <a:schemeClr val="tx1"/>
                          </a:solidFill>
                          <a:effectLst/>
                          <a:latin typeface="Arial" pitchFamily="34" charset="0"/>
                        </a:rPr>
                        <a:t>Probabilitas mendapatkan kontrak dengan penawaran ini</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1800" b="0" i="0" u="none" strike="noStrike" cap="none" normalizeH="0" baseline="0" smtClean="0">
                          <a:ln>
                            <a:noFill/>
                          </a:ln>
                          <a:solidFill>
                            <a:schemeClr val="tx1"/>
                          </a:solidFill>
                          <a:effectLst/>
                          <a:latin typeface="Arial" pitchFamily="34" charset="0"/>
                        </a:rPr>
                        <a:t>(Asumsi)</a:t>
                      </a: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AEAEA"/>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smtClean="0">
                          <a:ln>
                            <a:noFill/>
                          </a:ln>
                          <a:solidFill>
                            <a:schemeClr val="tx1"/>
                          </a:solidFill>
                          <a:effectLst/>
                          <a:latin typeface="Arial" pitchFamily="34" charset="0"/>
                        </a:rPr>
                        <a:t>Laba yang diharapkan</a:t>
                      </a: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AEAEA"/>
                    </a:solidFill>
                  </a:tcPr>
                </a:tc>
              </a:tr>
              <a:tr h="581025">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400" b="0" i="0" u="none" strike="noStrike" cap="none" normalizeH="0" baseline="0" smtClean="0">
                          <a:ln>
                            <a:noFill/>
                          </a:ln>
                          <a:solidFill>
                            <a:schemeClr val="tx1"/>
                          </a:solidFill>
                          <a:effectLst/>
                          <a:latin typeface="Arial" pitchFamily="34" charset="0"/>
                        </a:rPr>
                        <a:t>$  9,500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400" b="0" i="0" u="none" strike="noStrike" cap="none" normalizeH="0" baseline="0" smtClean="0">
                          <a:ln>
                            <a:noFill/>
                          </a:ln>
                          <a:solidFill>
                            <a:schemeClr val="tx1"/>
                          </a:solidFill>
                          <a:effectLst/>
                          <a:latin typeface="Arial" pitchFamily="34" charset="0"/>
                        </a:rPr>
                        <a:t>$  100</a:t>
                      </a:r>
                    </a:p>
                  </a:txBody>
                  <a:tcPr horzOverflow="overflow">
                    <a:lnL>
                      <a:noFill/>
                    </a:lnL>
                    <a:lnR>
                      <a:noFill/>
                    </a:lnR>
                    <a:lnT>
                      <a:noFill/>
                    </a:lnT>
                    <a:lnB>
                      <a:noFill/>
                    </a:lnB>
                    <a:lnTlToBr>
                      <a:noFill/>
                    </a:lnTlToBr>
                    <a:lnBlToTr>
                      <a:noFill/>
                    </a:lnBlToTr>
                    <a:solidFill>
                      <a:srgbClr val="EAEAEA"/>
                    </a:solidFill>
                  </a:tcPr>
                </a:tc>
                <a:tc gridSpan="2">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400" b="0" i="0" u="none" strike="noStrike" cap="none" normalizeH="0" baseline="0" smtClean="0">
                          <a:ln>
                            <a:noFill/>
                          </a:ln>
                          <a:solidFill>
                            <a:schemeClr val="tx1"/>
                          </a:solidFill>
                          <a:effectLst/>
                          <a:latin typeface="Arial" pitchFamily="34" charset="0"/>
                        </a:rPr>
                        <a:t>0.81</a:t>
                      </a:r>
                    </a:p>
                  </a:txBody>
                  <a:tcPr horzOverflow="overflow">
                    <a:lnL>
                      <a:noFill/>
                    </a:lnL>
                    <a:lnR>
                      <a:noFill/>
                    </a:lnR>
                    <a:lnT>
                      <a:noFill/>
                    </a:lnT>
                    <a:lnB>
                      <a:noFill/>
                    </a:lnB>
                    <a:lnTlToBr>
                      <a:noFill/>
                    </a:lnTlToBr>
                    <a:lnBlToTr>
                      <a:noFill/>
                    </a:lnBlToTr>
                    <a:solidFill>
                      <a:srgbClr val="EAEAEA"/>
                    </a:solidFill>
                  </a:tcPr>
                </a:tc>
                <a:tc hMerge="1">
                  <a:txBody>
                    <a:bodyPr/>
                    <a:lstStyle/>
                    <a:p>
                      <a:endParaRPr lang="en-US"/>
                    </a:p>
                  </a:txBody>
                  <a:tcPr/>
                </a:tc>
                <a:tc gridSpan="2">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400" b="0" i="0" u="none" strike="noStrike" cap="none" normalizeH="0" baseline="0" smtClean="0">
                          <a:ln>
                            <a:noFill/>
                          </a:ln>
                          <a:solidFill>
                            <a:schemeClr val="tx1"/>
                          </a:solidFill>
                          <a:effectLst/>
                          <a:latin typeface="Arial" pitchFamily="34" charset="0"/>
                        </a:rPr>
                        <a:t>$  81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AEAEA"/>
                    </a:solidFill>
                  </a:tcPr>
                </a:tc>
                <a:tc hMerge="1">
                  <a:txBody>
                    <a:bodyPr/>
                    <a:lstStyle/>
                    <a:p>
                      <a:endParaRPr lang="en-US"/>
                    </a:p>
                  </a:txBody>
                  <a:tcPr/>
                </a:tc>
              </a:tr>
              <a:tr h="581025">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400" b="0" i="0" u="none" strike="noStrike" cap="none" normalizeH="0" baseline="0" smtClean="0">
                          <a:ln>
                            <a:noFill/>
                          </a:ln>
                          <a:solidFill>
                            <a:schemeClr val="tx1"/>
                          </a:solidFill>
                          <a:effectLst/>
                          <a:latin typeface="Arial" pitchFamily="34" charset="0"/>
                        </a:rPr>
                        <a:t>10,000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400" b="0" i="0" u="none" strike="noStrike" cap="none" normalizeH="0" baseline="0" smtClean="0">
                          <a:ln>
                            <a:noFill/>
                          </a:ln>
                          <a:solidFill>
                            <a:schemeClr val="tx1"/>
                          </a:solidFill>
                          <a:effectLst/>
                          <a:latin typeface="Arial" pitchFamily="34" charset="0"/>
                        </a:rPr>
                        <a:t>600</a:t>
                      </a:r>
                    </a:p>
                  </a:txBody>
                  <a:tcPr horzOverflow="overflow">
                    <a:lnL>
                      <a:noFill/>
                    </a:lnL>
                    <a:lnR>
                      <a:noFill/>
                    </a:lnR>
                    <a:lnT>
                      <a:noFill/>
                    </a:lnT>
                    <a:lnB>
                      <a:noFill/>
                    </a:lnB>
                    <a:lnTlToBr>
                      <a:noFill/>
                    </a:lnTlToBr>
                    <a:lnBlToTr>
                      <a:noFill/>
                    </a:lnBlToTr>
                    <a:solidFill>
                      <a:srgbClr val="EAEAEA"/>
                    </a:solidFill>
                  </a:tcPr>
                </a:tc>
                <a:tc gridSpan="2">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400" b="0" i="0" u="none" strike="noStrike" cap="none" normalizeH="0" baseline="0" smtClean="0">
                          <a:ln>
                            <a:noFill/>
                          </a:ln>
                          <a:solidFill>
                            <a:schemeClr val="tx1"/>
                          </a:solidFill>
                          <a:effectLst/>
                          <a:latin typeface="Arial" pitchFamily="34" charset="0"/>
                        </a:rPr>
                        <a:t>0.36</a:t>
                      </a:r>
                    </a:p>
                  </a:txBody>
                  <a:tcPr horzOverflow="overflow">
                    <a:lnL>
                      <a:noFill/>
                    </a:lnL>
                    <a:lnR>
                      <a:noFill/>
                    </a:lnR>
                    <a:lnT>
                      <a:noFill/>
                    </a:lnT>
                    <a:lnB>
                      <a:noFill/>
                    </a:lnB>
                    <a:lnTlToBr>
                      <a:noFill/>
                    </a:lnTlToBr>
                    <a:lnBlToTr>
                      <a:noFill/>
                    </a:lnBlToTr>
                    <a:solidFill>
                      <a:srgbClr val="EAEAEA"/>
                    </a:solidFill>
                  </a:tcPr>
                </a:tc>
                <a:tc hMerge="1">
                  <a:txBody>
                    <a:bodyPr/>
                    <a:lstStyle/>
                    <a:p>
                      <a:endParaRPr lang="en-US"/>
                    </a:p>
                  </a:txBody>
                  <a:tcPr/>
                </a:tc>
                <a:tc gridSpan="2">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400" b="0" i="0" u="none" strike="noStrike" cap="none" normalizeH="0" baseline="0" smtClean="0">
                          <a:ln>
                            <a:noFill/>
                          </a:ln>
                          <a:solidFill>
                            <a:schemeClr val="tx1"/>
                          </a:solidFill>
                          <a:effectLst/>
                          <a:latin typeface="Arial" pitchFamily="34" charset="0"/>
                        </a:rPr>
                        <a:t>216</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AEAEA"/>
                    </a:solidFill>
                  </a:tcPr>
                </a:tc>
                <a:tc hMerge="1">
                  <a:txBody>
                    <a:bodyPr/>
                    <a:lstStyle/>
                    <a:p>
                      <a:endParaRPr lang="en-US"/>
                    </a:p>
                  </a:txBody>
                  <a:tcPr/>
                </a:tc>
              </a:tr>
              <a:tr h="579438">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400" b="0" i="0" u="none" strike="noStrike" cap="none" normalizeH="0" baseline="0" smtClean="0">
                          <a:ln>
                            <a:noFill/>
                          </a:ln>
                          <a:solidFill>
                            <a:schemeClr val="tx1"/>
                          </a:solidFill>
                          <a:effectLst/>
                          <a:latin typeface="Arial" pitchFamily="34" charset="0"/>
                        </a:rPr>
                        <a:t>10,500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400" b="0" i="0" u="none" strike="noStrike" cap="none" normalizeH="0" baseline="0" smtClean="0">
                          <a:ln>
                            <a:noFill/>
                          </a:ln>
                          <a:solidFill>
                            <a:schemeClr val="tx1"/>
                          </a:solidFill>
                          <a:effectLst/>
                          <a:latin typeface="Arial" pitchFamily="34" charset="0"/>
                        </a:rPr>
                        <a:t>1,100</a:t>
                      </a:r>
                    </a:p>
                  </a:txBody>
                  <a:tcPr horzOverflow="overflow">
                    <a:lnL>
                      <a:noFill/>
                    </a:lnL>
                    <a:lnR>
                      <a:noFill/>
                    </a:lnR>
                    <a:lnT>
                      <a:noFill/>
                    </a:lnT>
                    <a:lnB>
                      <a:noFill/>
                    </a:lnB>
                    <a:lnTlToBr>
                      <a:noFill/>
                    </a:lnTlToBr>
                    <a:lnBlToTr>
                      <a:noFill/>
                    </a:lnBlToTr>
                    <a:solidFill>
                      <a:srgbClr val="EAEAEA"/>
                    </a:solidFill>
                  </a:tcPr>
                </a:tc>
                <a:tc gridSpan="2">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400" b="0" i="0" u="none" strike="noStrike" cap="none" normalizeH="0" baseline="0" smtClean="0">
                          <a:ln>
                            <a:noFill/>
                          </a:ln>
                          <a:solidFill>
                            <a:schemeClr val="tx1"/>
                          </a:solidFill>
                          <a:effectLst/>
                          <a:latin typeface="Arial" pitchFamily="34" charset="0"/>
                        </a:rPr>
                        <a:t>0.09</a:t>
                      </a:r>
                    </a:p>
                  </a:txBody>
                  <a:tcPr horzOverflow="overflow">
                    <a:lnL>
                      <a:noFill/>
                    </a:lnL>
                    <a:lnR>
                      <a:noFill/>
                    </a:lnR>
                    <a:lnT>
                      <a:noFill/>
                    </a:lnT>
                    <a:lnB>
                      <a:noFill/>
                    </a:lnB>
                    <a:lnTlToBr>
                      <a:noFill/>
                    </a:lnTlToBr>
                    <a:lnBlToTr>
                      <a:noFill/>
                    </a:lnBlToTr>
                    <a:solidFill>
                      <a:srgbClr val="EAEAEA"/>
                    </a:solidFill>
                  </a:tcPr>
                </a:tc>
                <a:tc hMerge="1">
                  <a:txBody>
                    <a:bodyPr/>
                    <a:lstStyle/>
                    <a:p>
                      <a:endParaRPr lang="en-US"/>
                    </a:p>
                  </a:txBody>
                  <a:tcPr/>
                </a:tc>
                <a:tc gridSpan="2">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400" b="0" i="0" u="none" strike="noStrike" cap="none" normalizeH="0" baseline="0" smtClean="0">
                          <a:ln>
                            <a:noFill/>
                          </a:ln>
                          <a:solidFill>
                            <a:schemeClr val="tx1"/>
                          </a:solidFill>
                          <a:effectLst/>
                          <a:latin typeface="Arial" pitchFamily="34" charset="0"/>
                        </a:rPr>
                        <a:t>99</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AEAEA"/>
                    </a:solidFill>
                  </a:tcPr>
                </a:tc>
                <a:tc hMerge="1">
                  <a:txBody>
                    <a:bodyPr/>
                    <a:lstStyle/>
                    <a:p>
                      <a:endParaRPr lang="en-US"/>
                    </a:p>
                  </a:txBody>
                  <a:tcPr/>
                </a:tc>
              </a:tr>
              <a:tr h="581025">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400" b="0" i="0" u="none" strike="noStrike" cap="none" normalizeH="0" baseline="0" smtClean="0">
                          <a:ln>
                            <a:noFill/>
                          </a:ln>
                          <a:solidFill>
                            <a:schemeClr val="tx1"/>
                          </a:solidFill>
                          <a:effectLst/>
                          <a:latin typeface="Arial" pitchFamily="34" charset="0"/>
                        </a:rPr>
                        <a:t>11,000</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400" b="0" i="0" u="none" strike="noStrike" cap="none" normalizeH="0" baseline="0" smtClean="0">
                          <a:ln>
                            <a:noFill/>
                          </a:ln>
                          <a:solidFill>
                            <a:schemeClr val="tx1"/>
                          </a:solidFill>
                          <a:effectLst/>
                          <a:latin typeface="Arial" pitchFamily="34" charset="0"/>
                        </a:rPr>
                        <a:t>1,600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400" b="0" i="0" u="none" strike="noStrike" cap="none" normalizeH="0" baseline="0" smtClean="0">
                          <a:ln>
                            <a:noFill/>
                          </a:ln>
                          <a:solidFill>
                            <a:schemeClr val="tx1"/>
                          </a:solidFill>
                          <a:effectLst/>
                          <a:latin typeface="Arial" pitchFamily="34" charset="0"/>
                        </a:rPr>
                        <a:t>0.01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lang="en-US"/>
                    </a:p>
                  </a:txBody>
                  <a:tcPr/>
                </a:tc>
                <a:tc gridSpan="2">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400" b="0" i="0" u="none" strike="noStrike" cap="none" normalizeH="0" baseline="0" dirty="0" smtClean="0">
                          <a:ln>
                            <a:noFill/>
                          </a:ln>
                          <a:solidFill>
                            <a:schemeClr val="tx1"/>
                          </a:solidFill>
                          <a:effectLst/>
                          <a:latin typeface="Arial" pitchFamily="34" charset="0"/>
                        </a:rPr>
                        <a:t>16</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lang="en-US"/>
                    </a:p>
                  </a:txBody>
                  <a:tcPr/>
                </a:tc>
              </a:tr>
            </a:tbl>
          </a:graphicData>
        </a:graphic>
      </p:graphicFrame>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672590" y="457200"/>
            <a:ext cx="4785610" cy="685800"/>
          </a:xfrm>
        </p:spPr>
        <p:txBody>
          <a:bodyPr>
            <a:normAutofit fontScale="90000"/>
          </a:bodyPr>
          <a:lstStyle/>
          <a:p>
            <a:pPr algn="ctr"/>
            <a:r>
              <a:rPr lang="id-ID" sz="4000" dirty="0">
                <a:solidFill>
                  <a:schemeClr val="bg1"/>
                </a:solidFill>
              </a:rPr>
              <a:t>Penetapan Harga</a:t>
            </a:r>
            <a:endParaRPr lang="en-US" sz="4000" dirty="0">
              <a:solidFill>
                <a:schemeClr val="bg1"/>
              </a:solidFill>
            </a:endParaRPr>
          </a:p>
        </p:txBody>
      </p:sp>
      <p:sp>
        <p:nvSpPr>
          <p:cNvPr id="28675" name="Rectangle 3"/>
          <p:cNvSpPr>
            <a:spLocks noGrp="1" noChangeArrowheads="1"/>
          </p:cNvSpPr>
          <p:nvPr>
            <p:ph type="body" idx="1"/>
          </p:nvPr>
        </p:nvSpPr>
        <p:spPr>
          <a:xfrm>
            <a:off x="304800" y="1572344"/>
            <a:ext cx="8458200" cy="4453702"/>
          </a:xfrm>
        </p:spPr>
        <p:txBody>
          <a:bodyPr>
            <a:normAutofit fontScale="92500" lnSpcReduction="10000"/>
          </a:bodyPr>
          <a:lstStyle/>
          <a:p>
            <a:r>
              <a:rPr lang="id-ID" sz="2400" dirty="0"/>
              <a:t>Tahap 6: Memilih Harga Akhir</a:t>
            </a:r>
          </a:p>
          <a:p>
            <a:pPr lvl="1"/>
            <a:r>
              <a:rPr lang="id-ID" sz="2000" dirty="0"/>
              <a:t>Penetapan harga psikologis</a:t>
            </a:r>
          </a:p>
          <a:p>
            <a:pPr lvl="2"/>
            <a:r>
              <a:rPr lang="id-ID" sz="1800" dirty="0"/>
              <a:t>Harga referensi/ Reference price</a:t>
            </a:r>
          </a:p>
          <a:p>
            <a:pPr lvl="1"/>
            <a:r>
              <a:rPr lang="id-ID" sz="2000" dirty="0"/>
              <a:t>Penetapan harga pembagian resiko dan keuntungan</a:t>
            </a:r>
          </a:p>
          <a:p>
            <a:pPr lvl="1"/>
            <a:r>
              <a:rPr lang="id-ID" sz="2000" dirty="0"/>
              <a:t>Pengaruh elemen-elemen pemasaran lain</a:t>
            </a:r>
          </a:p>
          <a:p>
            <a:pPr lvl="2"/>
            <a:r>
              <a:rPr lang="id-ID" sz="1800" dirty="0"/>
              <a:t>Merek dengan mutu yang relatif rata-rata tetapi dengan anggaran iklan yang relatif tinggi dapat menggunakan harga premium.</a:t>
            </a:r>
          </a:p>
          <a:p>
            <a:pPr lvl="2"/>
            <a:r>
              <a:rPr lang="id-ID" sz="1800" dirty="0"/>
              <a:t>Merek dengan mutu relatif tinggi dan iklan yang relatif tinggi memperoleh harga tertinggi.</a:t>
            </a:r>
          </a:p>
          <a:p>
            <a:pPr lvl="2"/>
            <a:r>
              <a:rPr lang="id-ID" sz="1800" dirty="0"/>
              <a:t>Hubungan positif yang paling kuat antara harga yang tinggi dan iklan yang tinggi terjadi pada tahap-tahap akhir siklus hidup produk bagi pemimpin pasar.</a:t>
            </a:r>
          </a:p>
          <a:p>
            <a:pPr lvl="1"/>
            <a:r>
              <a:rPr lang="id-ID" sz="2000" dirty="0"/>
              <a:t>Kebijakan penetapan harga perusahaan.</a:t>
            </a:r>
          </a:p>
          <a:p>
            <a:pPr lvl="1"/>
            <a:r>
              <a:rPr lang="id-ID" sz="2000" dirty="0"/>
              <a:t>Pengaruh harga terhadap pihak-pihak lain.</a:t>
            </a:r>
            <a:endParaRPr lang="id-ID" sz="1800"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dissolve">
                                      <p:cBhvr>
                                        <p:cTn id="7" dur="500"/>
                                        <p:tgtEl>
                                          <p:spTgt spid="2867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675">
                                            <p:txEl>
                                              <p:pRg st="1" end="1"/>
                                            </p:txEl>
                                          </p:spTgt>
                                        </p:tgtEl>
                                        <p:attrNameLst>
                                          <p:attrName>style.visibility</p:attrName>
                                        </p:attrNameLst>
                                      </p:cBhvr>
                                      <p:to>
                                        <p:strVal val="visible"/>
                                      </p:to>
                                    </p:set>
                                    <p:animEffect transition="in" filter="dissolve">
                                      <p:cBhvr>
                                        <p:cTn id="10" dur="500"/>
                                        <p:tgtEl>
                                          <p:spTgt spid="2867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Effect transition="in" filter="dissolve">
                                      <p:cBhvr>
                                        <p:cTn id="13" dur="500"/>
                                        <p:tgtEl>
                                          <p:spTgt spid="2867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8675">
                                            <p:txEl>
                                              <p:pRg st="3" end="3"/>
                                            </p:txEl>
                                          </p:spTgt>
                                        </p:tgtEl>
                                        <p:attrNameLst>
                                          <p:attrName>style.visibility</p:attrName>
                                        </p:attrNameLst>
                                      </p:cBhvr>
                                      <p:to>
                                        <p:strVal val="visible"/>
                                      </p:to>
                                    </p:set>
                                    <p:animEffect transition="in" filter="dissolve">
                                      <p:cBhvr>
                                        <p:cTn id="16" dur="500"/>
                                        <p:tgtEl>
                                          <p:spTgt spid="28675">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animEffect transition="in" filter="dissolve">
                                      <p:cBhvr>
                                        <p:cTn id="19" dur="500"/>
                                        <p:tgtEl>
                                          <p:spTgt spid="28675">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8675">
                                            <p:txEl>
                                              <p:pRg st="5" end="5"/>
                                            </p:txEl>
                                          </p:spTgt>
                                        </p:tgtEl>
                                        <p:attrNameLst>
                                          <p:attrName>style.visibility</p:attrName>
                                        </p:attrNameLst>
                                      </p:cBhvr>
                                      <p:to>
                                        <p:strVal val="visible"/>
                                      </p:to>
                                    </p:set>
                                    <p:animEffect transition="in" filter="dissolve">
                                      <p:cBhvr>
                                        <p:cTn id="22" dur="500"/>
                                        <p:tgtEl>
                                          <p:spTgt spid="28675">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8675">
                                            <p:txEl>
                                              <p:pRg st="6" end="6"/>
                                            </p:txEl>
                                          </p:spTgt>
                                        </p:tgtEl>
                                        <p:attrNameLst>
                                          <p:attrName>style.visibility</p:attrName>
                                        </p:attrNameLst>
                                      </p:cBhvr>
                                      <p:to>
                                        <p:strVal val="visible"/>
                                      </p:to>
                                    </p:set>
                                    <p:animEffect transition="in" filter="dissolve">
                                      <p:cBhvr>
                                        <p:cTn id="25" dur="500"/>
                                        <p:tgtEl>
                                          <p:spTgt spid="28675">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8675">
                                            <p:txEl>
                                              <p:pRg st="7" end="7"/>
                                            </p:txEl>
                                          </p:spTgt>
                                        </p:tgtEl>
                                        <p:attrNameLst>
                                          <p:attrName>style.visibility</p:attrName>
                                        </p:attrNameLst>
                                      </p:cBhvr>
                                      <p:to>
                                        <p:strVal val="visible"/>
                                      </p:to>
                                    </p:set>
                                    <p:animEffect transition="in" filter="dissolve">
                                      <p:cBhvr>
                                        <p:cTn id="28" dur="500"/>
                                        <p:tgtEl>
                                          <p:spTgt spid="28675">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8675">
                                            <p:txEl>
                                              <p:pRg st="8" end="8"/>
                                            </p:txEl>
                                          </p:spTgt>
                                        </p:tgtEl>
                                        <p:attrNameLst>
                                          <p:attrName>style.visibility</p:attrName>
                                        </p:attrNameLst>
                                      </p:cBhvr>
                                      <p:to>
                                        <p:strVal val="visible"/>
                                      </p:to>
                                    </p:set>
                                    <p:animEffect transition="in" filter="dissolve">
                                      <p:cBhvr>
                                        <p:cTn id="31" dur="500"/>
                                        <p:tgtEl>
                                          <p:spTgt spid="28675">
                                            <p:txEl>
                                              <p:pRg st="8" end="8"/>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8675">
                                            <p:txEl>
                                              <p:pRg st="9" end="9"/>
                                            </p:txEl>
                                          </p:spTgt>
                                        </p:tgtEl>
                                        <p:attrNameLst>
                                          <p:attrName>style.visibility</p:attrName>
                                        </p:attrNameLst>
                                      </p:cBhvr>
                                      <p:to>
                                        <p:strVal val="visible"/>
                                      </p:to>
                                    </p:set>
                                    <p:animEffect transition="in" filter="dissolve">
                                      <p:cBhvr>
                                        <p:cTn id="34" dur="500"/>
                                        <p:tgtEl>
                                          <p:spTgt spid="286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702570" y="304800"/>
            <a:ext cx="5136630" cy="1143000"/>
          </a:xfrm>
        </p:spPr>
        <p:txBody>
          <a:bodyPr/>
          <a:lstStyle/>
          <a:p>
            <a:pPr algn="ctr"/>
            <a:r>
              <a:rPr lang="id-ID" sz="2000" dirty="0">
                <a:solidFill>
                  <a:schemeClr val="bg1"/>
                </a:solidFill>
              </a:rPr>
              <a:t>MENGADAPTASI HARGA</a:t>
            </a:r>
          </a:p>
        </p:txBody>
      </p:sp>
      <p:sp>
        <p:nvSpPr>
          <p:cNvPr id="30723" name="AutoShape 3"/>
          <p:cNvSpPr>
            <a:spLocks noChangeArrowheads="1"/>
          </p:cNvSpPr>
          <p:nvPr/>
        </p:nvSpPr>
        <p:spPr bwMode="auto">
          <a:xfrm>
            <a:off x="457200" y="4953000"/>
            <a:ext cx="8229600" cy="1219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660066"/>
              </a:gs>
              <a:gs pos="100000">
                <a:srgbClr val="FFFFFF"/>
              </a:gs>
            </a:gsLst>
            <a:lin ang="5400000" scaled="1"/>
          </a:gradFill>
          <a:ln w="9525">
            <a:solidFill>
              <a:schemeClr val="tx1"/>
            </a:solidFill>
            <a:miter lim="800000"/>
            <a:headEnd/>
            <a:tailEnd/>
          </a:ln>
          <a:effectLst/>
        </p:spPr>
        <p:txBody>
          <a:bodyPr wrap="none" anchor="ctr"/>
          <a:lstStyle/>
          <a:p>
            <a:endParaRPr lang="en-US"/>
          </a:p>
        </p:txBody>
      </p:sp>
      <p:sp>
        <p:nvSpPr>
          <p:cNvPr id="30724" name="AutoShape 4"/>
          <p:cNvSpPr>
            <a:spLocks noChangeArrowheads="1"/>
          </p:cNvSpPr>
          <p:nvPr/>
        </p:nvSpPr>
        <p:spPr bwMode="auto">
          <a:xfrm>
            <a:off x="1066800" y="4191000"/>
            <a:ext cx="7010400" cy="107791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660066"/>
              </a:gs>
              <a:gs pos="100000">
                <a:srgbClr val="FFFFFF"/>
              </a:gs>
            </a:gsLst>
            <a:lin ang="5400000" scaled="1"/>
          </a:gradFill>
          <a:ln w="9525">
            <a:solidFill>
              <a:schemeClr val="tx1"/>
            </a:solidFill>
            <a:miter lim="800000"/>
            <a:headEnd/>
            <a:tailEnd/>
          </a:ln>
          <a:effectLst/>
        </p:spPr>
        <p:txBody>
          <a:bodyPr wrap="none" anchor="ctr"/>
          <a:lstStyle/>
          <a:p>
            <a:endParaRPr lang="en-US"/>
          </a:p>
        </p:txBody>
      </p:sp>
      <p:sp>
        <p:nvSpPr>
          <p:cNvPr id="30725" name="AutoShape 5"/>
          <p:cNvSpPr>
            <a:spLocks noChangeArrowheads="1"/>
          </p:cNvSpPr>
          <p:nvPr/>
        </p:nvSpPr>
        <p:spPr bwMode="auto">
          <a:xfrm>
            <a:off x="1828800" y="3416300"/>
            <a:ext cx="5334000" cy="9540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660066"/>
              </a:gs>
              <a:gs pos="100000">
                <a:srgbClr val="FFFFFF"/>
              </a:gs>
            </a:gsLst>
            <a:lin ang="5400000" scaled="1"/>
          </a:gradFill>
          <a:ln w="9525">
            <a:solidFill>
              <a:schemeClr val="tx1"/>
            </a:solidFill>
            <a:miter lim="800000"/>
            <a:headEnd/>
            <a:tailEnd/>
          </a:ln>
          <a:effectLst/>
        </p:spPr>
        <p:txBody>
          <a:bodyPr wrap="none" anchor="ctr"/>
          <a:lstStyle/>
          <a:p>
            <a:endParaRPr lang="en-US"/>
          </a:p>
        </p:txBody>
      </p:sp>
      <p:sp>
        <p:nvSpPr>
          <p:cNvPr id="30726" name="AutoShape 6"/>
          <p:cNvSpPr>
            <a:spLocks noChangeArrowheads="1"/>
          </p:cNvSpPr>
          <p:nvPr/>
        </p:nvSpPr>
        <p:spPr bwMode="auto">
          <a:xfrm>
            <a:off x="2590800" y="2819400"/>
            <a:ext cx="3886200" cy="838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660066"/>
              </a:gs>
              <a:gs pos="100000">
                <a:srgbClr val="FFFFFF"/>
              </a:gs>
            </a:gsLst>
            <a:lin ang="5400000" scaled="1"/>
          </a:gradFill>
          <a:ln w="9525">
            <a:solidFill>
              <a:schemeClr val="tx1"/>
            </a:solidFill>
            <a:miter lim="800000"/>
            <a:headEnd/>
            <a:tailEnd/>
          </a:ln>
          <a:effectLst/>
        </p:spPr>
        <p:txBody>
          <a:bodyPr wrap="none" anchor="ctr"/>
          <a:lstStyle/>
          <a:p>
            <a:endParaRPr lang="en-US"/>
          </a:p>
        </p:txBody>
      </p:sp>
      <p:sp>
        <p:nvSpPr>
          <p:cNvPr id="30727" name="Rectangle 7"/>
          <p:cNvSpPr>
            <a:spLocks noChangeArrowheads="1"/>
          </p:cNvSpPr>
          <p:nvPr/>
        </p:nvSpPr>
        <p:spPr bwMode="auto">
          <a:xfrm>
            <a:off x="3352800" y="3124200"/>
            <a:ext cx="2209800" cy="519113"/>
          </a:xfrm>
          <a:prstGeom prst="rect">
            <a:avLst/>
          </a:prstGeom>
          <a:noFill/>
          <a:ln w="9525">
            <a:noFill/>
            <a:miter lim="800000"/>
            <a:headEnd/>
            <a:tailEnd/>
          </a:ln>
          <a:effectLst/>
        </p:spPr>
        <p:txBody>
          <a:bodyPr>
            <a:spAutoFit/>
          </a:bodyPr>
          <a:lstStyle/>
          <a:p>
            <a:pPr algn="ctr" eaLnBrk="1" hangingPunct="1"/>
            <a:r>
              <a:rPr lang="en-US" sz="2800" b="1">
                <a:effectLst>
                  <a:outerShdw blurRad="38100" dist="38100" dir="2700000" algn="tl">
                    <a:srgbClr val="C0C0C0"/>
                  </a:outerShdw>
                </a:effectLst>
              </a:rPr>
              <a:t>Barter</a:t>
            </a:r>
          </a:p>
        </p:txBody>
      </p:sp>
      <p:sp>
        <p:nvSpPr>
          <p:cNvPr id="30728" name="Rectangle 8"/>
          <p:cNvSpPr>
            <a:spLocks noChangeArrowheads="1"/>
          </p:cNvSpPr>
          <p:nvPr/>
        </p:nvSpPr>
        <p:spPr bwMode="auto">
          <a:xfrm>
            <a:off x="3200400" y="3886200"/>
            <a:ext cx="2667000" cy="519113"/>
          </a:xfrm>
          <a:prstGeom prst="rect">
            <a:avLst/>
          </a:prstGeom>
          <a:noFill/>
          <a:ln w="9525">
            <a:noFill/>
            <a:miter lim="800000"/>
            <a:headEnd/>
            <a:tailEnd/>
          </a:ln>
          <a:effectLst/>
        </p:spPr>
        <p:txBody>
          <a:bodyPr>
            <a:spAutoFit/>
          </a:bodyPr>
          <a:lstStyle/>
          <a:p>
            <a:pPr algn="ctr" eaLnBrk="1" hangingPunct="1"/>
            <a:r>
              <a:rPr lang="en-US" sz="2800" b="1">
                <a:effectLst>
                  <a:outerShdw blurRad="38100" dist="38100" dir="2700000" algn="tl">
                    <a:srgbClr val="C0C0C0"/>
                  </a:outerShdw>
                </a:effectLst>
              </a:rPr>
              <a:t>Offset</a:t>
            </a:r>
          </a:p>
        </p:txBody>
      </p:sp>
      <p:sp>
        <p:nvSpPr>
          <p:cNvPr id="30729" name="Rectangle 9"/>
          <p:cNvSpPr>
            <a:spLocks noChangeArrowheads="1"/>
          </p:cNvSpPr>
          <p:nvPr/>
        </p:nvSpPr>
        <p:spPr bwMode="auto">
          <a:xfrm>
            <a:off x="533400" y="4800600"/>
            <a:ext cx="7924800" cy="455613"/>
          </a:xfrm>
          <a:prstGeom prst="rect">
            <a:avLst/>
          </a:prstGeom>
          <a:noFill/>
          <a:ln w="9525">
            <a:noFill/>
            <a:miter lim="800000"/>
            <a:headEnd/>
            <a:tailEnd/>
          </a:ln>
          <a:effectLst/>
        </p:spPr>
        <p:txBody>
          <a:bodyPr>
            <a:spAutoFit/>
          </a:bodyPr>
          <a:lstStyle/>
          <a:p>
            <a:pPr algn="ctr" eaLnBrk="1" hangingPunct="1">
              <a:lnSpc>
                <a:spcPct val="85000"/>
              </a:lnSpc>
            </a:pPr>
            <a:r>
              <a:rPr lang="id-ID" sz="2800" b="1">
                <a:effectLst>
                  <a:outerShdw blurRad="38100" dist="38100" dir="2700000" algn="tl">
                    <a:srgbClr val="C0C0C0"/>
                  </a:outerShdw>
                </a:effectLst>
              </a:rPr>
              <a:t>Transaksi Kompetisi</a:t>
            </a:r>
          </a:p>
        </p:txBody>
      </p:sp>
      <p:sp>
        <p:nvSpPr>
          <p:cNvPr id="30730" name="Rectangle 10"/>
          <p:cNvSpPr>
            <a:spLocks noChangeArrowheads="1"/>
          </p:cNvSpPr>
          <p:nvPr/>
        </p:nvSpPr>
        <p:spPr bwMode="auto">
          <a:xfrm>
            <a:off x="533400" y="5715000"/>
            <a:ext cx="7924800" cy="403225"/>
          </a:xfrm>
          <a:prstGeom prst="rect">
            <a:avLst/>
          </a:prstGeom>
          <a:noFill/>
          <a:ln w="9525">
            <a:noFill/>
            <a:miter lim="800000"/>
            <a:headEnd/>
            <a:tailEnd/>
          </a:ln>
          <a:effectLst/>
        </p:spPr>
        <p:txBody>
          <a:bodyPr>
            <a:spAutoFit/>
          </a:bodyPr>
          <a:lstStyle/>
          <a:p>
            <a:pPr algn="ctr" eaLnBrk="1" hangingPunct="1">
              <a:lnSpc>
                <a:spcPct val="85000"/>
              </a:lnSpc>
            </a:pPr>
            <a:r>
              <a:rPr lang="id-ID" sz="2400" b="1">
                <a:effectLst>
                  <a:outerShdw blurRad="38100" dist="38100" dir="2700000" algn="tl">
                    <a:srgbClr val="C0C0C0"/>
                  </a:outerShdw>
                </a:effectLst>
              </a:rPr>
              <a:t>Persetujuan Pembelian Kembali</a:t>
            </a:r>
          </a:p>
        </p:txBody>
      </p:sp>
      <p:sp>
        <p:nvSpPr>
          <p:cNvPr id="30731" name="Rectangle 11"/>
          <p:cNvSpPr>
            <a:spLocks noChangeArrowheads="1"/>
          </p:cNvSpPr>
          <p:nvPr/>
        </p:nvSpPr>
        <p:spPr bwMode="auto">
          <a:xfrm>
            <a:off x="228600" y="1981200"/>
            <a:ext cx="8686800" cy="641350"/>
          </a:xfrm>
          <a:prstGeom prst="rect">
            <a:avLst/>
          </a:prstGeom>
          <a:noFill/>
          <a:ln w="9525">
            <a:noFill/>
            <a:miter lim="800000"/>
            <a:headEnd/>
            <a:tailEnd/>
          </a:ln>
          <a:effectLst/>
        </p:spPr>
        <p:txBody>
          <a:bodyPr>
            <a:spAutoFit/>
          </a:bodyPr>
          <a:lstStyle/>
          <a:p>
            <a:pPr algn="ctr" eaLnBrk="1" hangingPunct="1"/>
            <a:r>
              <a:rPr lang="id-ID" sz="3600" b="1">
                <a:solidFill>
                  <a:srgbClr val="660066"/>
                </a:solidFill>
              </a:rPr>
              <a:t>Penetapan Harga Geografis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31"/>
                                        </p:tgtEl>
                                        <p:attrNameLst>
                                          <p:attrName>style.visibility</p:attrName>
                                        </p:attrNameLst>
                                      </p:cBhvr>
                                      <p:to>
                                        <p:strVal val="visible"/>
                                      </p:to>
                                    </p:set>
                                    <p:animEffect transition="in" filter="dissolve">
                                      <p:cBhvr>
                                        <p:cTn id="7" dur="500"/>
                                        <p:tgtEl>
                                          <p:spTgt spid="30731"/>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30723"/>
                                        </p:tgtEl>
                                        <p:attrNameLst>
                                          <p:attrName>style.visibility</p:attrName>
                                        </p:attrNameLst>
                                      </p:cBhvr>
                                      <p:to>
                                        <p:strVal val="visible"/>
                                      </p:to>
                                    </p:set>
                                    <p:anim calcmode="lin" valueType="num">
                                      <p:cBhvr>
                                        <p:cTn id="11" dur="1000" fill="hold"/>
                                        <p:tgtEl>
                                          <p:spTgt spid="30723"/>
                                        </p:tgtEl>
                                        <p:attrNameLst>
                                          <p:attrName>ppt_w</p:attrName>
                                        </p:attrNameLst>
                                      </p:cBhvr>
                                      <p:tavLst>
                                        <p:tav tm="0">
                                          <p:val>
                                            <p:fltVal val="0"/>
                                          </p:val>
                                        </p:tav>
                                        <p:tav tm="100000">
                                          <p:val>
                                            <p:strVal val="#ppt_w"/>
                                          </p:val>
                                        </p:tav>
                                      </p:tavLst>
                                    </p:anim>
                                    <p:anim calcmode="lin" valueType="num">
                                      <p:cBhvr>
                                        <p:cTn id="12" dur="1000" fill="hold"/>
                                        <p:tgtEl>
                                          <p:spTgt spid="30723"/>
                                        </p:tgtEl>
                                        <p:attrNameLst>
                                          <p:attrName>ppt_h</p:attrName>
                                        </p:attrNameLst>
                                      </p:cBhvr>
                                      <p:tavLst>
                                        <p:tav tm="0">
                                          <p:val>
                                            <p:fltVal val="0"/>
                                          </p:val>
                                        </p:tav>
                                        <p:tav tm="100000">
                                          <p:val>
                                            <p:strVal val="#ppt_h"/>
                                          </p:val>
                                        </p:tav>
                                      </p:tavLst>
                                    </p:anim>
                                    <p:anim calcmode="lin" valueType="num">
                                      <p:cBhvr>
                                        <p:cTn id="13" dur="1000" fill="hold"/>
                                        <p:tgtEl>
                                          <p:spTgt spid="3072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0723"/>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30730"/>
                                        </p:tgtEl>
                                        <p:attrNameLst>
                                          <p:attrName>style.visibility</p:attrName>
                                        </p:attrNameLst>
                                      </p:cBhvr>
                                      <p:to>
                                        <p:strVal val="visible"/>
                                      </p:to>
                                    </p:set>
                                    <p:animEffect transition="in" filter="dissolve">
                                      <p:cBhvr>
                                        <p:cTn id="18" dur="500"/>
                                        <p:tgtEl>
                                          <p:spTgt spid="30730"/>
                                        </p:tgtEl>
                                      </p:cBhvr>
                                    </p:animEffect>
                                  </p:childTnLst>
                                </p:cTn>
                              </p:par>
                            </p:childTnLst>
                          </p:cTn>
                        </p:par>
                        <p:par>
                          <p:cTn id="19" fill="hold">
                            <p:stCondLst>
                              <p:cond delay="2000"/>
                            </p:stCondLst>
                            <p:childTnLst>
                              <p:par>
                                <p:cTn id="20" presetID="15" presetClass="entr" presetSubtype="0" fill="hold" grpId="0" nodeType="afterEffect">
                                  <p:stCondLst>
                                    <p:cond delay="0"/>
                                  </p:stCondLst>
                                  <p:childTnLst>
                                    <p:set>
                                      <p:cBhvr>
                                        <p:cTn id="21" dur="1" fill="hold">
                                          <p:stCondLst>
                                            <p:cond delay="0"/>
                                          </p:stCondLst>
                                        </p:cTn>
                                        <p:tgtEl>
                                          <p:spTgt spid="30724"/>
                                        </p:tgtEl>
                                        <p:attrNameLst>
                                          <p:attrName>style.visibility</p:attrName>
                                        </p:attrNameLst>
                                      </p:cBhvr>
                                      <p:to>
                                        <p:strVal val="visible"/>
                                      </p:to>
                                    </p:set>
                                    <p:anim calcmode="lin" valueType="num">
                                      <p:cBhvr>
                                        <p:cTn id="22" dur="1000" fill="hold"/>
                                        <p:tgtEl>
                                          <p:spTgt spid="30724"/>
                                        </p:tgtEl>
                                        <p:attrNameLst>
                                          <p:attrName>ppt_w</p:attrName>
                                        </p:attrNameLst>
                                      </p:cBhvr>
                                      <p:tavLst>
                                        <p:tav tm="0">
                                          <p:val>
                                            <p:fltVal val="0"/>
                                          </p:val>
                                        </p:tav>
                                        <p:tav tm="100000">
                                          <p:val>
                                            <p:strVal val="#ppt_w"/>
                                          </p:val>
                                        </p:tav>
                                      </p:tavLst>
                                    </p:anim>
                                    <p:anim calcmode="lin" valueType="num">
                                      <p:cBhvr>
                                        <p:cTn id="23" dur="1000" fill="hold"/>
                                        <p:tgtEl>
                                          <p:spTgt spid="30724"/>
                                        </p:tgtEl>
                                        <p:attrNameLst>
                                          <p:attrName>ppt_h</p:attrName>
                                        </p:attrNameLst>
                                      </p:cBhvr>
                                      <p:tavLst>
                                        <p:tav tm="0">
                                          <p:val>
                                            <p:fltVal val="0"/>
                                          </p:val>
                                        </p:tav>
                                        <p:tav tm="100000">
                                          <p:val>
                                            <p:strVal val="#ppt_h"/>
                                          </p:val>
                                        </p:tav>
                                      </p:tavLst>
                                    </p:anim>
                                    <p:anim calcmode="lin" valueType="num">
                                      <p:cBhvr>
                                        <p:cTn id="24" dur="1000" fill="hold"/>
                                        <p:tgtEl>
                                          <p:spTgt spid="3072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0724"/>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3000"/>
                            </p:stCondLst>
                            <p:childTnLst>
                              <p:par>
                                <p:cTn id="27" presetID="9" presetClass="entr" presetSubtype="0" fill="hold" grpId="0" nodeType="afterEffect">
                                  <p:stCondLst>
                                    <p:cond delay="0"/>
                                  </p:stCondLst>
                                  <p:childTnLst>
                                    <p:set>
                                      <p:cBhvr>
                                        <p:cTn id="28" dur="1" fill="hold">
                                          <p:stCondLst>
                                            <p:cond delay="0"/>
                                          </p:stCondLst>
                                        </p:cTn>
                                        <p:tgtEl>
                                          <p:spTgt spid="30729"/>
                                        </p:tgtEl>
                                        <p:attrNameLst>
                                          <p:attrName>style.visibility</p:attrName>
                                        </p:attrNameLst>
                                      </p:cBhvr>
                                      <p:to>
                                        <p:strVal val="visible"/>
                                      </p:to>
                                    </p:set>
                                    <p:animEffect transition="in" filter="dissolve">
                                      <p:cBhvr>
                                        <p:cTn id="29" dur="500"/>
                                        <p:tgtEl>
                                          <p:spTgt spid="30729"/>
                                        </p:tgtEl>
                                      </p:cBhvr>
                                    </p:animEffect>
                                  </p:childTnLst>
                                </p:cTn>
                              </p:par>
                            </p:childTnLst>
                          </p:cTn>
                        </p:par>
                        <p:par>
                          <p:cTn id="30" fill="hold">
                            <p:stCondLst>
                              <p:cond delay="3500"/>
                            </p:stCondLst>
                            <p:childTnLst>
                              <p:par>
                                <p:cTn id="31" presetID="15" presetClass="entr" presetSubtype="0" fill="hold" grpId="0" nodeType="afterEffect">
                                  <p:stCondLst>
                                    <p:cond delay="0"/>
                                  </p:stCondLst>
                                  <p:childTnLst>
                                    <p:set>
                                      <p:cBhvr>
                                        <p:cTn id="32" dur="1" fill="hold">
                                          <p:stCondLst>
                                            <p:cond delay="0"/>
                                          </p:stCondLst>
                                        </p:cTn>
                                        <p:tgtEl>
                                          <p:spTgt spid="30725"/>
                                        </p:tgtEl>
                                        <p:attrNameLst>
                                          <p:attrName>style.visibility</p:attrName>
                                        </p:attrNameLst>
                                      </p:cBhvr>
                                      <p:to>
                                        <p:strVal val="visible"/>
                                      </p:to>
                                    </p:set>
                                    <p:anim calcmode="lin" valueType="num">
                                      <p:cBhvr>
                                        <p:cTn id="33" dur="1000" fill="hold"/>
                                        <p:tgtEl>
                                          <p:spTgt spid="30725"/>
                                        </p:tgtEl>
                                        <p:attrNameLst>
                                          <p:attrName>ppt_w</p:attrName>
                                        </p:attrNameLst>
                                      </p:cBhvr>
                                      <p:tavLst>
                                        <p:tav tm="0">
                                          <p:val>
                                            <p:fltVal val="0"/>
                                          </p:val>
                                        </p:tav>
                                        <p:tav tm="100000">
                                          <p:val>
                                            <p:strVal val="#ppt_w"/>
                                          </p:val>
                                        </p:tav>
                                      </p:tavLst>
                                    </p:anim>
                                    <p:anim calcmode="lin" valueType="num">
                                      <p:cBhvr>
                                        <p:cTn id="34" dur="1000" fill="hold"/>
                                        <p:tgtEl>
                                          <p:spTgt spid="30725"/>
                                        </p:tgtEl>
                                        <p:attrNameLst>
                                          <p:attrName>ppt_h</p:attrName>
                                        </p:attrNameLst>
                                      </p:cBhvr>
                                      <p:tavLst>
                                        <p:tav tm="0">
                                          <p:val>
                                            <p:fltVal val="0"/>
                                          </p:val>
                                        </p:tav>
                                        <p:tav tm="100000">
                                          <p:val>
                                            <p:strVal val="#ppt_h"/>
                                          </p:val>
                                        </p:tav>
                                      </p:tavLst>
                                    </p:anim>
                                    <p:anim calcmode="lin" valueType="num">
                                      <p:cBhvr>
                                        <p:cTn id="35" dur="1000" fill="hold"/>
                                        <p:tgtEl>
                                          <p:spTgt spid="30725"/>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0725"/>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4500"/>
                            </p:stCondLst>
                            <p:childTnLst>
                              <p:par>
                                <p:cTn id="38" presetID="9" presetClass="entr" presetSubtype="0" fill="hold" grpId="0" nodeType="afterEffect">
                                  <p:stCondLst>
                                    <p:cond delay="0"/>
                                  </p:stCondLst>
                                  <p:childTnLst>
                                    <p:set>
                                      <p:cBhvr>
                                        <p:cTn id="39" dur="1" fill="hold">
                                          <p:stCondLst>
                                            <p:cond delay="0"/>
                                          </p:stCondLst>
                                        </p:cTn>
                                        <p:tgtEl>
                                          <p:spTgt spid="30728"/>
                                        </p:tgtEl>
                                        <p:attrNameLst>
                                          <p:attrName>style.visibility</p:attrName>
                                        </p:attrNameLst>
                                      </p:cBhvr>
                                      <p:to>
                                        <p:strVal val="visible"/>
                                      </p:to>
                                    </p:set>
                                    <p:animEffect transition="in" filter="dissolve">
                                      <p:cBhvr>
                                        <p:cTn id="40" dur="500"/>
                                        <p:tgtEl>
                                          <p:spTgt spid="30728"/>
                                        </p:tgtEl>
                                      </p:cBhvr>
                                    </p:animEffect>
                                  </p:childTnLst>
                                </p:cTn>
                              </p:par>
                            </p:childTnLst>
                          </p:cTn>
                        </p:par>
                        <p:par>
                          <p:cTn id="41" fill="hold">
                            <p:stCondLst>
                              <p:cond delay="5000"/>
                            </p:stCondLst>
                            <p:childTnLst>
                              <p:par>
                                <p:cTn id="42" presetID="15" presetClass="entr" presetSubtype="0" fill="hold" grpId="0" nodeType="afterEffect">
                                  <p:stCondLst>
                                    <p:cond delay="0"/>
                                  </p:stCondLst>
                                  <p:childTnLst>
                                    <p:set>
                                      <p:cBhvr>
                                        <p:cTn id="43" dur="1" fill="hold">
                                          <p:stCondLst>
                                            <p:cond delay="0"/>
                                          </p:stCondLst>
                                        </p:cTn>
                                        <p:tgtEl>
                                          <p:spTgt spid="30726"/>
                                        </p:tgtEl>
                                        <p:attrNameLst>
                                          <p:attrName>style.visibility</p:attrName>
                                        </p:attrNameLst>
                                      </p:cBhvr>
                                      <p:to>
                                        <p:strVal val="visible"/>
                                      </p:to>
                                    </p:set>
                                    <p:anim calcmode="lin" valueType="num">
                                      <p:cBhvr>
                                        <p:cTn id="44" dur="1000" fill="hold"/>
                                        <p:tgtEl>
                                          <p:spTgt spid="30726"/>
                                        </p:tgtEl>
                                        <p:attrNameLst>
                                          <p:attrName>ppt_w</p:attrName>
                                        </p:attrNameLst>
                                      </p:cBhvr>
                                      <p:tavLst>
                                        <p:tav tm="0">
                                          <p:val>
                                            <p:fltVal val="0"/>
                                          </p:val>
                                        </p:tav>
                                        <p:tav tm="100000">
                                          <p:val>
                                            <p:strVal val="#ppt_w"/>
                                          </p:val>
                                        </p:tav>
                                      </p:tavLst>
                                    </p:anim>
                                    <p:anim calcmode="lin" valueType="num">
                                      <p:cBhvr>
                                        <p:cTn id="45" dur="1000" fill="hold"/>
                                        <p:tgtEl>
                                          <p:spTgt spid="30726"/>
                                        </p:tgtEl>
                                        <p:attrNameLst>
                                          <p:attrName>ppt_h</p:attrName>
                                        </p:attrNameLst>
                                      </p:cBhvr>
                                      <p:tavLst>
                                        <p:tav tm="0">
                                          <p:val>
                                            <p:fltVal val="0"/>
                                          </p:val>
                                        </p:tav>
                                        <p:tav tm="100000">
                                          <p:val>
                                            <p:strVal val="#ppt_h"/>
                                          </p:val>
                                        </p:tav>
                                      </p:tavLst>
                                    </p:anim>
                                    <p:anim calcmode="lin" valueType="num">
                                      <p:cBhvr>
                                        <p:cTn id="46" dur="1000" fill="hold"/>
                                        <p:tgtEl>
                                          <p:spTgt spid="30726"/>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0726"/>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30727"/>
                                        </p:tgtEl>
                                        <p:attrNameLst>
                                          <p:attrName>style.visibility</p:attrName>
                                        </p:attrNameLst>
                                      </p:cBhvr>
                                      <p:to>
                                        <p:strVal val="visible"/>
                                      </p:to>
                                    </p:set>
                                    <p:animEffect transition="in" filter="dissolve">
                                      <p:cBhvr>
                                        <p:cTn id="51"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P spid="30724" grpId="0" animBg="1"/>
      <p:bldP spid="30725" grpId="0" animBg="1"/>
      <p:bldP spid="30726" grpId="0" animBg="1"/>
      <p:bldP spid="30727" grpId="0" autoUpdateAnimBg="0"/>
      <p:bldP spid="30728" grpId="0" autoUpdateAnimBg="0"/>
      <p:bldP spid="30729" grpId="0" autoUpdateAnimBg="0"/>
      <p:bldP spid="30730" grpId="0" autoUpdateAnimBg="0"/>
      <p:bldP spid="30731"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ChangeArrowheads="1"/>
          </p:cNvSpPr>
          <p:nvPr/>
        </p:nvSpPr>
        <p:spPr bwMode="auto">
          <a:xfrm>
            <a:off x="1676400" y="4207970"/>
            <a:ext cx="3048000" cy="1066800"/>
          </a:xfrm>
          <a:prstGeom prst="cube">
            <a:avLst>
              <a:gd name="adj" fmla="val 18241"/>
            </a:avLst>
          </a:prstGeom>
          <a:gradFill rotWithShape="0">
            <a:gsLst>
              <a:gs pos="0">
                <a:srgbClr val="FFFFFF"/>
              </a:gs>
              <a:gs pos="100000">
                <a:srgbClr val="660066"/>
              </a:gs>
            </a:gsLst>
            <a:lin ang="18900000" scaled="1"/>
          </a:gradFill>
          <a:ln w="12700">
            <a:solidFill>
              <a:srgbClr val="000000"/>
            </a:solidFill>
            <a:miter lim="800000"/>
            <a:headEnd/>
            <a:tailEnd/>
          </a:ln>
          <a:effectLst/>
        </p:spPr>
        <p:txBody>
          <a:bodyPr wrap="none" lIns="115888" tIns="57150" rIns="115888" bIns="57150" anchor="ctr"/>
          <a:lstStyle/>
          <a:p>
            <a:pPr algn="ctr" defTabSz="1143000">
              <a:lnSpc>
                <a:spcPct val="80000"/>
              </a:lnSpc>
            </a:pPr>
            <a:r>
              <a:rPr lang="id-ID" sz="2400" b="1">
                <a:solidFill>
                  <a:srgbClr val="000066"/>
                </a:solidFill>
              </a:rPr>
              <a:t> </a:t>
            </a:r>
            <a:r>
              <a:rPr lang="id-ID" sz="2600" b="1">
                <a:solidFill>
                  <a:srgbClr val="000066"/>
                </a:solidFill>
              </a:rPr>
              <a:t>Potongan </a:t>
            </a:r>
          </a:p>
          <a:p>
            <a:pPr algn="ctr" defTabSz="1143000">
              <a:lnSpc>
                <a:spcPct val="80000"/>
              </a:lnSpc>
            </a:pPr>
            <a:r>
              <a:rPr lang="id-ID" sz="2600" b="1">
                <a:solidFill>
                  <a:srgbClr val="000066"/>
                </a:solidFill>
              </a:rPr>
              <a:t>Tukar Tambah</a:t>
            </a:r>
            <a:r>
              <a:rPr lang="id-ID" sz="2600" b="1">
                <a:solidFill>
                  <a:srgbClr val="000000"/>
                </a:solidFill>
              </a:rPr>
              <a:t> </a:t>
            </a:r>
          </a:p>
        </p:txBody>
      </p:sp>
      <p:sp>
        <p:nvSpPr>
          <p:cNvPr id="31747" name="AutoShape 3"/>
          <p:cNvSpPr>
            <a:spLocks noChangeArrowheads="1"/>
          </p:cNvSpPr>
          <p:nvPr/>
        </p:nvSpPr>
        <p:spPr bwMode="auto">
          <a:xfrm>
            <a:off x="4495800" y="4207970"/>
            <a:ext cx="3200400" cy="1066800"/>
          </a:xfrm>
          <a:prstGeom prst="cube">
            <a:avLst>
              <a:gd name="adj" fmla="val 18241"/>
            </a:avLst>
          </a:prstGeom>
          <a:gradFill rotWithShape="0">
            <a:gsLst>
              <a:gs pos="0">
                <a:srgbClr val="660066"/>
              </a:gs>
              <a:gs pos="100000">
                <a:srgbClr val="FFFFFF"/>
              </a:gs>
            </a:gsLst>
            <a:lin ang="2700000" scaled="1"/>
          </a:gradFill>
          <a:ln w="12700">
            <a:solidFill>
              <a:srgbClr val="000000"/>
            </a:solidFill>
            <a:miter lim="800000"/>
            <a:headEnd/>
            <a:tailEnd/>
          </a:ln>
          <a:effectLst/>
        </p:spPr>
        <p:txBody>
          <a:bodyPr wrap="none" lIns="115888" tIns="57150" rIns="115888" bIns="57150" anchor="ctr"/>
          <a:lstStyle/>
          <a:p>
            <a:pPr algn="ctr" defTabSz="1143000">
              <a:lnSpc>
                <a:spcPct val="80000"/>
              </a:lnSpc>
            </a:pPr>
            <a:r>
              <a:rPr lang="id-ID" sz="2600" b="1">
                <a:solidFill>
                  <a:srgbClr val="000066"/>
                </a:solidFill>
              </a:rPr>
              <a:t>Potongan</a:t>
            </a:r>
          </a:p>
          <a:p>
            <a:pPr algn="ctr" defTabSz="1143000">
              <a:lnSpc>
                <a:spcPct val="80000"/>
              </a:lnSpc>
            </a:pPr>
            <a:r>
              <a:rPr lang="id-ID" sz="2600" b="1">
                <a:solidFill>
                  <a:srgbClr val="000066"/>
                </a:solidFill>
              </a:rPr>
              <a:t>Promosi</a:t>
            </a:r>
            <a:r>
              <a:rPr lang="id-ID" sz="2600" b="1">
                <a:solidFill>
                  <a:srgbClr val="000000"/>
                </a:solidFill>
              </a:rPr>
              <a:t> </a:t>
            </a:r>
          </a:p>
        </p:txBody>
      </p:sp>
      <p:sp>
        <p:nvSpPr>
          <p:cNvPr id="31748" name="Rectangle 4"/>
          <p:cNvSpPr>
            <a:spLocks noGrp="1" noChangeArrowheads="1"/>
          </p:cNvSpPr>
          <p:nvPr>
            <p:ph type="title"/>
          </p:nvPr>
        </p:nvSpPr>
        <p:spPr>
          <a:xfrm>
            <a:off x="3657600" y="304800"/>
            <a:ext cx="5181600" cy="1143000"/>
          </a:xfrm>
          <a:noFill/>
          <a:ln/>
        </p:spPr>
        <p:txBody>
          <a:bodyPr lIns="90488" tIns="44450" rIns="90488" bIns="44450"/>
          <a:lstStyle/>
          <a:p>
            <a:pPr algn="ctr"/>
            <a:r>
              <a:rPr lang="id-ID" sz="2400" dirty="0">
                <a:solidFill>
                  <a:schemeClr val="bg1"/>
                </a:solidFill>
              </a:rPr>
              <a:t>MENGADAPTASI HARGA</a:t>
            </a:r>
            <a:endParaRPr lang="en-US" sz="2400" dirty="0">
              <a:solidFill>
                <a:schemeClr val="bg1"/>
              </a:solidFill>
            </a:endParaRPr>
          </a:p>
        </p:txBody>
      </p:sp>
      <p:sp>
        <p:nvSpPr>
          <p:cNvPr id="31749" name="Rectangle 5"/>
          <p:cNvSpPr>
            <a:spLocks noChangeArrowheads="1"/>
          </p:cNvSpPr>
          <p:nvPr/>
        </p:nvSpPr>
        <p:spPr bwMode="auto">
          <a:xfrm>
            <a:off x="0" y="1568450"/>
            <a:ext cx="9144000" cy="641350"/>
          </a:xfrm>
          <a:prstGeom prst="rect">
            <a:avLst/>
          </a:prstGeom>
          <a:noFill/>
          <a:ln w="9525">
            <a:noFill/>
            <a:miter lim="800000"/>
            <a:headEnd/>
            <a:tailEnd/>
          </a:ln>
          <a:effectLst/>
        </p:spPr>
        <p:txBody>
          <a:bodyPr>
            <a:spAutoFit/>
          </a:bodyPr>
          <a:lstStyle/>
          <a:p>
            <a:pPr algn="ctr" eaLnBrk="1" hangingPunct="1">
              <a:spcBef>
                <a:spcPct val="50000"/>
              </a:spcBef>
            </a:pPr>
            <a:r>
              <a:rPr lang="id-ID" sz="3600" b="1">
                <a:solidFill>
                  <a:srgbClr val="660066"/>
                </a:solidFill>
              </a:rPr>
              <a:t>Diskon Dan Potongan Harga</a:t>
            </a:r>
          </a:p>
        </p:txBody>
      </p:sp>
      <p:sp>
        <p:nvSpPr>
          <p:cNvPr id="31750" name="AutoShape 6"/>
          <p:cNvSpPr>
            <a:spLocks noChangeArrowheads="1"/>
          </p:cNvSpPr>
          <p:nvPr/>
        </p:nvSpPr>
        <p:spPr bwMode="auto">
          <a:xfrm>
            <a:off x="762000" y="3293570"/>
            <a:ext cx="3276600" cy="1066800"/>
          </a:xfrm>
          <a:prstGeom prst="cube">
            <a:avLst>
              <a:gd name="adj" fmla="val 18241"/>
            </a:avLst>
          </a:prstGeom>
          <a:gradFill rotWithShape="0">
            <a:gsLst>
              <a:gs pos="0">
                <a:srgbClr val="FFFFFF"/>
              </a:gs>
              <a:gs pos="100000">
                <a:srgbClr val="660066"/>
              </a:gs>
            </a:gsLst>
            <a:lin ang="18900000" scaled="1"/>
          </a:gradFill>
          <a:ln w="12700">
            <a:solidFill>
              <a:srgbClr val="000000"/>
            </a:solidFill>
            <a:miter lim="800000"/>
            <a:headEnd/>
            <a:tailEnd/>
          </a:ln>
          <a:effectLst/>
        </p:spPr>
        <p:txBody>
          <a:bodyPr wrap="none" lIns="115888" tIns="57150" rIns="115888" bIns="57150" anchor="ctr"/>
          <a:lstStyle/>
          <a:p>
            <a:pPr algn="ctr" defTabSz="1143000">
              <a:lnSpc>
                <a:spcPct val="80000"/>
              </a:lnSpc>
            </a:pPr>
            <a:r>
              <a:rPr lang="id-ID" sz="2600" b="1">
                <a:solidFill>
                  <a:srgbClr val="000066"/>
                </a:solidFill>
              </a:rPr>
              <a:t> Diskon</a:t>
            </a:r>
            <a:endParaRPr lang="en-US" sz="2600" b="1">
              <a:solidFill>
                <a:srgbClr val="000066"/>
              </a:solidFill>
            </a:endParaRPr>
          </a:p>
          <a:p>
            <a:pPr algn="ctr" defTabSz="1143000">
              <a:lnSpc>
                <a:spcPct val="80000"/>
              </a:lnSpc>
            </a:pPr>
            <a:r>
              <a:rPr lang="id-ID" sz="2600" b="1">
                <a:solidFill>
                  <a:srgbClr val="000066"/>
                </a:solidFill>
              </a:rPr>
              <a:t>Kuantitas</a:t>
            </a:r>
            <a:endParaRPr lang="id-ID" sz="2800" b="1">
              <a:solidFill>
                <a:srgbClr val="000000"/>
              </a:solidFill>
            </a:endParaRPr>
          </a:p>
        </p:txBody>
      </p:sp>
      <p:sp>
        <p:nvSpPr>
          <p:cNvPr id="31751" name="AutoShape 7"/>
          <p:cNvSpPr>
            <a:spLocks noChangeArrowheads="1"/>
          </p:cNvSpPr>
          <p:nvPr/>
        </p:nvSpPr>
        <p:spPr bwMode="auto">
          <a:xfrm>
            <a:off x="5334000" y="3293570"/>
            <a:ext cx="3200400" cy="1073150"/>
          </a:xfrm>
          <a:prstGeom prst="cube">
            <a:avLst>
              <a:gd name="adj" fmla="val 18241"/>
            </a:avLst>
          </a:prstGeom>
          <a:gradFill rotWithShape="0">
            <a:gsLst>
              <a:gs pos="0">
                <a:srgbClr val="660066"/>
              </a:gs>
              <a:gs pos="100000">
                <a:srgbClr val="FFFFFF"/>
              </a:gs>
            </a:gsLst>
            <a:lin ang="2700000" scaled="1"/>
          </a:gradFill>
          <a:ln w="12700">
            <a:solidFill>
              <a:srgbClr val="000000"/>
            </a:solidFill>
            <a:miter lim="800000"/>
            <a:headEnd/>
            <a:tailEnd/>
          </a:ln>
          <a:effectLst/>
        </p:spPr>
        <p:txBody>
          <a:bodyPr wrap="none" lIns="115888" tIns="57150" rIns="115888" bIns="57150" anchor="ctr"/>
          <a:lstStyle/>
          <a:p>
            <a:pPr algn="ctr" defTabSz="1143000">
              <a:lnSpc>
                <a:spcPct val="80000"/>
              </a:lnSpc>
            </a:pPr>
            <a:r>
              <a:rPr lang="id-ID" sz="2600" b="1">
                <a:solidFill>
                  <a:srgbClr val="000066"/>
                </a:solidFill>
              </a:rPr>
              <a:t>Diskon</a:t>
            </a:r>
            <a:endParaRPr lang="en-US" sz="2600" b="1">
              <a:solidFill>
                <a:srgbClr val="000066"/>
              </a:solidFill>
            </a:endParaRPr>
          </a:p>
          <a:p>
            <a:pPr algn="ctr" defTabSz="1143000">
              <a:lnSpc>
                <a:spcPct val="80000"/>
              </a:lnSpc>
            </a:pPr>
            <a:r>
              <a:rPr lang="id-ID" sz="2600" b="1">
                <a:solidFill>
                  <a:srgbClr val="000066"/>
                </a:solidFill>
              </a:rPr>
              <a:t>Musiman</a:t>
            </a:r>
          </a:p>
        </p:txBody>
      </p:sp>
      <p:sp>
        <p:nvSpPr>
          <p:cNvPr id="31752" name="AutoShape 8"/>
          <p:cNvSpPr>
            <a:spLocks noChangeArrowheads="1"/>
          </p:cNvSpPr>
          <p:nvPr/>
        </p:nvSpPr>
        <p:spPr bwMode="auto">
          <a:xfrm>
            <a:off x="1600200" y="2379170"/>
            <a:ext cx="3124200" cy="1073150"/>
          </a:xfrm>
          <a:prstGeom prst="cube">
            <a:avLst>
              <a:gd name="adj" fmla="val 18241"/>
            </a:avLst>
          </a:prstGeom>
          <a:gradFill rotWithShape="0">
            <a:gsLst>
              <a:gs pos="0">
                <a:srgbClr val="FFFFFF"/>
              </a:gs>
              <a:gs pos="100000">
                <a:srgbClr val="660066"/>
              </a:gs>
            </a:gsLst>
            <a:lin ang="18900000" scaled="1"/>
          </a:gradFill>
          <a:ln w="12700">
            <a:solidFill>
              <a:srgbClr val="000000"/>
            </a:solidFill>
            <a:miter lim="800000"/>
            <a:headEnd/>
            <a:tailEnd/>
          </a:ln>
          <a:effectLst/>
        </p:spPr>
        <p:txBody>
          <a:bodyPr wrap="none" lIns="115888" tIns="57150" rIns="115888" bIns="57150" anchor="ctr"/>
          <a:lstStyle/>
          <a:p>
            <a:pPr algn="ctr" defTabSz="1143000">
              <a:lnSpc>
                <a:spcPct val="80000"/>
              </a:lnSpc>
            </a:pPr>
            <a:r>
              <a:rPr lang="id-ID" sz="2600" b="1">
                <a:solidFill>
                  <a:srgbClr val="000066"/>
                </a:solidFill>
              </a:rPr>
              <a:t>Disko</a:t>
            </a:r>
            <a:r>
              <a:rPr lang="en-US" sz="2600" b="1">
                <a:solidFill>
                  <a:srgbClr val="000066"/>
                </a:solidFill>
              </a:rPr>
              <a:t>n</a:t>
            </a:r>
          </a:p>
          <a:p>
            <a:pPr algn="ctr" defTabSz="1143000">
              <a:lnSpc>
                <a:spcPct val="80000"/>
              </a:lnSpc>
            </a:pPr>
            <a:r>
              <a:rPr lang="id-ID" sz="2600" b="1">
                <a:solidFill>
                  <a:srgbClr val="000066"/>
                </a:solidFill>
              </a:rPr>
              <a:t>Tunai</a:t>
            </a:r>
            <a:r>
              <a:rPr lang="id-ID" sz="2800" b="1">
                <a:solidFill>
                  <a:srgbClr val="000000"/>
                </a:solidFill>
              </a:rPr>
              <a:t> </a:t>
            </a:r>
          </a:p>
        </p:txBody>
      </p:sp>
      <p:sp>
        <p:nvSpPr>
          <p:cNvPr id="31753" name="AutoShape 9"/>
          <p:cNvSpPr>
            <a:spLocks noChangeArrowheads="1"/>
          </p:cNvSpPr>
          <p:nvPr/>
        </p:nvSpPr>
        <p:spPr bwMode="auto">
          <a:xfrm>
            <a:off x="4495800" y="2379170"/>
            <a:ext cx="3200400" cy="1073150"/>
          </a:xfrm>
          <a:prstGeom prst="cube">
            <a:avLst>
              <a:gd name="adj" fmla="val 18241"/>
            </a:avLst>
          </a:prstGeom>
          <a:gradFill rotWithShape="0">
            <a:gsLst>
              <a:gs pos="0">
                <a:srgbClr val="660066"/>
              </a:gs>
              <a:gs pos="100000">
                <a:srgbClr val="FFFFFF"/>
              </a:gs>
            </a:gsLst>
            <a:lin ang="2700000" scaled="1"/>
          </a:gradFill>
          <a:ln w="12700">
            <a:solidFill>
              <a:srgbClr val="000000"/>
            </a:solidFill>
            <a:miter lim="800000"/>
            <a:headEnd/>
            <a:tailEnd/>
          </a:ln>
          <a:effectLst/>
        </p:spPr>
        <p:txBody>
          <a:bodyPr wrap="none" lIns="115888" tIns="57150" rIns="115888" bIns="57150" anchor="ctr"/>
          <a:lstStyle/>
          <a:p>
            <a:pPr algn="ctr" defTabSz="1143000">
              <a:lnSpc>
                <a:spcPct val="80000"/>
              </a:lnSpc>
            </a:pPr>
            <a:r>
              <a:rPr lang="id-ID" sz="2400" b="1" dirty="0">
                <a:solidFill>
                  <a:srgbClr val="000066"/>
                </a:solidFill>
              </a:rPr>
              <a:t> </a:t>
            </a:r>
            <a:r>
              <a:rPr lang="id-ID" sz="2600" b="1" dirty="0">
                <a:solidFill>
                  <a:srgbClr val="000066"/>
                </a:solidFill>
              </a:rPr>
              <a:t>Diskon</a:t>
            </a:r>
            <a:endParaRPr lang="en-US" sz="2600" b="1" dirty="0">
              <a:solidFill>
                <a:srgbClr val="000066"/>
              </a:solidFill>
            </a:endParaRPr>
          </a:p>
          <a:p>
            <a:pPr algn="ctr" defTabSz="1143000">
              <a:lnSpc>
                <a:spcPct val="80000"/>
              </a:lnSpc>
            </a:pPr>
            <a:r>
              <a:rPr lang="id-ID" sz="2600" b="1" dirty="0">
                <a:solidFill>
                  <a:srgbClr val="000066"/>
                </a:solidFill>
              </a:rPr>
              <a:t>Fungsional</a:t>
            </a:r>
            <a:r>
              <a:rPr lang="id-ID" sz="2800" b="1" dirty="0">
                <a:solidFill>
                  <a:srgbClr val="000000"/>
                </a:solidFill>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dissolve">
                                      <p:cBhvr>
                                        <p:cTn id="7" dur="500"/>
                                        <p:tgtEl>
                                          <p:spTgt spid="31749"/>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31746"/>
                                        </p:tgtEl>
                                        <p:attrNameLst>
                                          <p:attrName>style.visibility</p:attrName>
                                        </p:attrNameLst>
                                      </p:cBhvr>
                                      <p:to>
                                        <p:strVal val="visible"/>
                                      </p:to>
                                    </p:set>
                                    <p:anim calcmode="lin" valueType="num">
                                      <p:cBhvr>
                                        <p:cTn id="11" dur="500" fill="hold"/>
                                        <p:tgtEl>
                                          <p:spTgt spid="31746"/>
                                        </p:tgtEl>
                                        <p:attrNameLst>
                                          <p:attrName>ppt_w</p:attrName>
                                        </p:attrNameLst>
                                      </p:cBhvr>
                                      <p:tavLst>
                                        <p:tav tm="0">
                                          <p:val>
                                            <p:fltVal val="0"/>
                                          </p:val>
                                        </p:tav>
                                        <p:tav tm="100000">
                                          <p:val>
                                            <p:strVal val="#ppt_w"/>
                                          </p:val>
                                        </p:tav>
                                      </p:tavLst>
                                    </p:anim>
                                    <p:anim calcmode="lin" valueType="num">
                                      <p:cBhvr>
                                        <p:cTn id="12" dur="500" fill="hold"/>
                                        <p:tgtEl>
                                          <p:spTgt spid="31746"/>
                                        </p:tgtEl>
                                        <p:attrNameLst>
                                          <p:attrName>ppt_h</p:attrName>
                                        </p:attrNameLst>
                                      </p:cBhvr>
                                      <p:tavLst>
                                        <p:tav tm="0">
                                          <p:val>
                                            <p:fltVal val="0"/>
                                          </p:val>
                                        </p:tav>
                                        <p:tav tm="100000">
                                          <p:val>
                                            <p:strVal val="#ppt_h"/>
                                          </p:val>
                                        </p:tav>
                                      </p:tavLst>
                                    </p:anim>
                                    <p:anim calcmode="lin" valueType="num">
                                      <p:cBhvr>
                                        <p:cTn id="13" dur="500" fill="hold"/>
                                        <p:tgtEl>
                                          <p:spTgt spid="31746"/>
                                        </p:tgtEl>
                                        <p:attrNameLst>
                                          <p:attrName>ppt_x</p:attrName>
                                        </p:attrNameLst>
                                      </p:cBhvr>
                                      <p:tavLst>
                                        <p:tav tm="0">
                                          <p:val>
                                            <p:fltVal val="0.5"/>
                                          </p:val>
                                        </p:tav>
                                        <p:tav tm="100000">
                                          <p:val>
                                            <p:strVal val="#ppt_x"/>
                                          </p:val>
                                        </p:tav>
                                      </p:tavLst>
                                    </p:anim>
                                    <p:anim calcmode="lin" valueType="num">
                                      <p:cBhvr>
                                        <p:cTn id="14" dur="500" fill="hold"/>
                                        <p:tgtEl>
                                          <p:spTgt spid="31746"/>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23" presetClass="entr" presetSubtype="528" fill="hold" grpId="0" nodeType="afterEffect">
                                  <p:stCondLst>
                                    <p:cond delay="0"/>
                                  </p:stCondLst>
                                  <p:childTnLst>
                                    <p:set>
                                      <p:cBhvr>
                                        <p:cTn id="17" dur="1" fill="hold">
                                          <p:stCondLst>
                                            <p:cond delay="0"/>
                                          </p:stCondLst>
                                        </p:cTn>
                                        <p:tgtEl>
                                          <p:spTgt spid="31747"/>
                                        </p:tgtEl>
                                        <p:attrNameLst>
                                          <p:attrName>style.visibility</p:attrName>
                                        </p:attrNameLst>
                                      </p:cBhvr>
                                      <p:to>
                                        <p:strVal val="visible"/>
                                      </p:to>
                                    </p:set>
                                    <p:anim calcmode="lin" valueType="num">
                                      <p:cBhvr>
                                        <p:cTn id="18" dur="500" fill="hold"/>
                                        <p:tgtEl>
                                          <p:spTgt spid="31747"/>
                                        </p:tgtEl>
                                        <p:attrNameLst>
                                          <p:attrName>ppt_w</p:attrName>
                                        </p:attrNameLst>
                                      </p:cBhvr>
                                      <p:tavLst>
                                        <p:tav tm="0">
                                          <p:val>
                                            <p:fltVal val="0"/>
                                          </p:val>
                                        </p:tav>
                                        <p:tav tm="100000">
                                          <p:val>
                                            <p:strVal val="#ppt_w"/>
                                          </p:val>
                                        </p:tav>
                                      </p:tavLst>
                                    </p:anim>
                                    <p:anim calcmode="lin" valueType="num">
                                      <p:cBhvr>
                                        <p:cTn id="19" dur="500" fill="hold"/>
                                        <p:tgtEl>
                                          <p:spTgt spid="31747"/>
                                        </p:tgtEl>
                                        <p:attrNameLst>
                                          <p:attrName>ppt_h</p:attrName>
                                        </p:attrNameLst>
                                      </p:cBhvr>
                                      <p:tavLst>
                                        <p:tav tm="0">
                                          <p:val>
                                            <p:fltVal val="0"/>
                                          </p:val>
                                        </p:tav>
                                        <p:tav tm="100000">
                                          <p:val>
                                            <p:strVal val="#ppt_h"/>
                                          </p:val>
                                        </p:tav>
                                      </p:tavLst>
                                    </p:anim>
                                    <p:anim calcmode="lin" valueType="num">
                                      <p:cBhvr>
                                        <p:cTn id="20" dur="500" fill="hold"/>
                                        <p:tgtEl>
                                          <p:spTgt spid="31747"/>
                                        </p:tgtEl>
                                        <p:attrNameLst>
                                          <p:attrName>ppt_x</p:attrName>
                                        </p:attrNameLst>
                                      </p:cBhvr>
                                      <p:tavLst>
                                        <p:tav tm="0">
                                          <p:val>
                                            <p:fltVal val="0.5"/>
                                          </p:val>
                                        </p:tav>
                                        <p:tav tm="100000">
                                          <p:val>
                                            <p:strVal val="#ppt_x"/>
                                          </p:val>
                                        </p:tav>
                                      </p:tavLst>
                                    </p:anim>
                                    <p:anim calcmode="lin" valueType="num">
                                      <p:cBhvr>
                                        <p:cTn id="21" dur="500" fill="hold"/>
                                        <p:tgtEl>
                                          <p:spTgt spid="3174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528" fill="hold" grpId="0" nodeType="afterEffect">
                                  <p:stCondLst>
                                    <p:cond delay="0"/>
                                  </p:stCondLst>
                                  <p:childTnLst>
                                    <p:set>
                                      <p:cBhvr>
                                        <p:cTn id="24" dur="1" fill="hold">
                                          <p:stCondLst>
                                            <p:cond delay="0"/>
                                          </p:stCondLst>
                                        </p:cTn>
                                        <p:tgtEl>
                                          <p:spTgt spid="31750"/>
                                        </p:tgtEl>
                                        <p:attrNameLst>
                                          <p:attrName>style.visibility</p:attrName>
                                        </p:attrNameLst>
                                      </p:cBhvr>
                                      <p:to>
                                        <p:strVal val="visible"/>
                                      </p:to>
                                    </p:set>
                                    <p:anim calcmode="lin" valueType="num">
                                      <p:cBhvr>
                                        <p:cTn id="25" dur="500" fill="hold"/>
                                        <p:tgtEl>
                                          <p:spTgt spid="31750"/>
                                        </p:tgtEl>
                                        <p:attrNameLst>
                                          <p:attrName>ppt_w</p:attrName>
                                        </p:attrNameLst>
                                      </p:cBhvr>
                                      <p:tavLst>
                                        <p:tav tm="0">
                                          <p:val>
                                            <p:fltVal val="0"/>
                                          </p:val>
                                        </p:tav>
                                        <p:tav tm="100000">
                                          <p:val>
                                            <p:strVal val="#ppt_w"/>
                                          </p:val>
                                        </p:tav>
                                      </p:tavLst>
                                    </p:anim>
                                    <p:anim calcmode="lin" valueType="num">
                                      <p:cBhvr>
                                        <p:cTn id="26" dur="500" fill="hold"/>
                                        <p:tgtEl>
                                          <p:spTgt spid="31750"/>
                                        </p:tgtEl>
                                        <p:attrNameLst>
                                          <p:attrName>ppt_h</p:attrName>
                                        </p:attrNameLst>
                                      </p:cBhvr>
                                      <p:tavLst>
                                        <p:tav tm="0">
                                          <p:val>
                                            <p:fltVal val="0"/>
                                          </p:val>
                                        </p:tav>
                                        <p:tav tm="100000">
                                          <p:val>
                                            <p:strVal val="#ppt_h"/>
                                          </p:val>
                                        </p:tav>
                                      </p:tavLst>
                                    </p:anim>
                                    <p:anim calcmode="lin" valueType="num">
                                      <p:cBhvr>
                                        <p:cTn id="27" dur="500" fill="hold"/>
                                        <p:tgtEl>
                                          <p:spTgt spid="31750"/>
                                        </p:tgtEl>
                                        <p:attrNameLst>
                                          <p:attrName>ppt_x</p:attrName>
                                        </p:attrNameLst>
                                      </p:cBhvr>
                                      <p:tavLst>
                                        <p:tav tm="0">
                                          <p:val>
                                            <p:fltVal val="0.5"/>
                                          </p:val>
                                        </p:tav>
                                        <p:tav tm="100000">
                                          <p:val>
                                            <p:strVal val="#ppt_x"/>
                                          </p:val>
                                        </p:tav>
                                      </p:tavLst>
                                    </p:anim>
                                    <p:anim calcmode="lin" valueType="num">
                                      <p:cBhvr>
                                        <p:cTn id="28" dur="500" fill="hold"/>
                                        <p:tgtEl>
                                          <p:spTgt spid="31750"/>
                                        </p:tgtEl>
                                        <p:attrNameLst>
                                          <p:attrName>ppt_y</p:attrName>
                                        </p:attrNameLst>
                                      </p:cBhvr>
                                      <p:tavLst>
                                        <p:tav tm="0">
                                          <p:val>
                                            <p:fltVal val="0.5"/>
                                          </p:val>
                                        </p:tav>
                                        <p:tav tm="100000">
                                          <p:val>
                                            <p:strVal val="#ppt_y"/>
                                          </p:val>
                                        </p:tav>
                                      </p:tavLst>
                                    </p:anim>
                                  </p:childTnLst>
                                </p:cTn>
                              </p:par>
                            </p:childTnLst>
                          </p:cTn>
                        </p:par>
                        <p:par>
                          <p:cTn id="29" fill="hold">
                            <p:stCondLst>
                              <p:cond delay="2000"/>
                            </p:stCondLst>
                            <p:childTnLst>
                              <p:par>
                                <p:cTn id="30" presetID="23" presetClass="entr" presetSubtype="528" fill="hold" grpId="0" nodeType="afterEffect">
                                  <p:stCondLst>
                                    <p:cond delay="0"/>
                                  </p:stCondLst>
                                  <p:childTnLst>
                                    <p:set>
                                      <p:cBhvr>
                                        <p:cTn id="31" dur="1" fill="hold">
                                          <p:stCondLst>
                                            <p:cond delay="0"/>
                                          </p:stCondLst>
                                        </p:cTn>
                                        <p:tgtEl>
                                          <p:spTgt spid="31751"/>
                                        </p:tgtEl>
                                        <p:attrNameLst>
                                          <p:attrName>style.visibility</p:attrName>
                                        </p:attrNameLst>
                                      </p:cBhvr>
                                      <p:to>
                                        <p:strVal val="visible"/>
                                      </p:to>
                                    </p:set>
                                    <p:anim calcmode="lin" valueType="num">
                                      <p:cBhvr>
                                        <p:cTn id="32" dur="500" fill="hold"/>
                                        <p:tgtEl>
                                          <p:spTgt spid="31751"/>
                                        </p:tgtEl>
                                        <p:attrNameLst>
                                          <p:attrName>ppt_w</p:attrName>
                                        </p:attrNameLst>
                                      </p:cBhvr>
                                      <p:tavLst>
                                        <p:tav tm="0">
                                          <p:val>
                                            <p:fltVal val="0"/>
                                          </p:val>
                                        </p:tav>
                                        <p:tav tm="100000">
                                          <p:val>
                                            <p:strVal val="#ppt_w"/>
                                          </p:val>
                                        </p:tav>
                                      </p:tavLst>
                                    </p:anim>
                                    <p:anim calcmode="lin" valueType="num">
                                      <p:cBhvr>
                                        <p:cTn id="33" dur="500" fill="hold"/>
                                        <p:tgtEl>
                                          <p:spTgt spid="31751"/>
                                        </p:tgtEl>
                                        <p:attrNameLst>
                                          <p:attrName>ppt_h</p:attrName>
                                        </p:attrNameLst>
                                      </p:cBhvr>
                                      <p:tavLst>
                                        <p:tav tm="0">
                                          <p:val>
                                            <p:fltVal val="0"/>
                                          </p:val>
                                        </p:tav>
                                        <p:tav tm="100000">
                                          <p:val>
                                            <p:strVal val="#ppt_h"/>
                                          </p:val>
                                        </p:tav>
                                      </p:tavLst>
                                    </p:anim>
                                    <p:anim calcmode="lin" valueType="num">
                                      <p:cBhvr>
                                        <p:cTn id="34" dur="500" fill="hold"/>
                                        <p:tgtEl>
                                          <p:spTgt spid="31751"/>
                                        </p:tgtEl>
                                        <p:attrNameLst>
                                          <p:attrName>ppt_x</p:attrName>
                                        </p:attrNameLst>
                                      </p:cBhvr>
                                      <p:tavLst>
                                        <p:tav tm="0">
                                          <p:val>
                                            <p:fltVal val="0.5"/>
                                          </p:val>
                                        </p:tav>
                                        <p:tav tm="100000">
                                          <p:val>
                                            <p:strVal val="#ppt_x"/>
                                          </p:val>
                                        </p:tav>
                                      </p:tavLst>
                                    </p:anim>
                                    <p:anim calcmode="lin" valueType="num">
                                      <p:cBhvr>
                                        <p:cTn id="35" dur="500" fill="hold"/>
                                        <p:tgtEl>
                                          <p:spTgt spid="31751"/>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23" presetClass="entr" presetSubtype="528" fill="hold" grpId="0" nodeType="afterEffect">
                                  <p:stCondLst>
                                    <p:cond delay="0"/>
                                  </p:stCondLst>
                                  <p:childTnLst>
                                    <p:set>
                                      <p:cBhvr>
                                        <p:cTn id="38" dur="1" fill="hold">
                                          <p:stCondLst>
                                            <p:cond delay="0"/>
                                          </p:stCondLst>
                                        </p:cTn>
                                        <p:tgtEl>
                                          <p:spTgt spid="31752"/>
                                        </p:tgtEl>
                                        <p:attrNameLst>
                                          <p:attrName>style.visibility</p:attrName>
                                        </p:attrNameLst>
                                      </p:cBhvr>
                                      <p:to>
                                        <p:strVal val="visible"/>
                                      </p:to>
                                    </p:set>
                                    <p:anim calcmode="lin" valueType="num">
                                      <p:cBhvr>
                                        <p:cTn id="39" dur="500" fill="hold"/>
                                        <p:tgtEl>
                                          <p:spTgt spid="31752"/>
                                        </p:tgtEl>
                                        <p:attrNameLst>
                                          <p:attrName>ppt_w</p:attrName>
                                        </p:attrNameLst>
                                      </p:cBhvr>
                                      <p:tavLst>
                                        <p:tav tm="0">
                                          <p:val>
                                            <p:fltVal val="0"/>
                                          </p:val>
                                        </p:tav>
                                        <p:tav tm="100000">
                                          <p:val>
                                            <p:strVal val="#ppt_w"/>
                                          </p:val>
                                        </p:tav>
                                      </p:tavLst>
                                    </p:anim>
                                    <p:anim calcmode="lin" valueType="num">
                                      <p:cBhvr>
                                        <p:cTn id="40" dur="500" fill="hold"/>
                                        <p:tgtEl>
                                          <p:spTgt spid="31752"/>
                                        </p:tgtEl>
                                        <p:attrNameLst>
                                          <p:attrName>ppt_h</p:attrName>
                                        </p:attrNameLst>
                                      </p:cBhvr>
                                      <p:tavLst>
                                        <p:tav tm="0">
                                          <p:val>
                                            <p:fltVal val="0"/>
                                          </p:val>
                                        </p:tav>
                                        <p:tav tm="100000">
                                          <p:val>
                                            <p:strVal val="#ppt_h"/>
                                          </p:val>
                                        </p:tav>
                                      </p:tavLst>
                                    </p:anim>
                                    <p:anim calcmode="lin" valueType="num">
                                      <p:cBhvr>
                                        <p:cTn id="41" dur="500" fill="hold"/>
                                        <p:tgtEl>
                                          <p:spTgt spid="31752"/>
                                        </p:tgtEl>
                                        <p:attrNameLst>
                                          <p:attrName>ppt_x</p:attrName>
                                        </p:attrNameLst>
                                      </p:cBhvr>
                                      <p:tavLst>
                                        <p:tav tm="0">
                                          <p:val>
                                            <p:fltVal val="0.5"/>
                                          </p:val>
                                        </p:tav>
                                        <p:tav tm="100000">
                                          <p:val>
                                            <p:strVal val="#ppt_x"/>
                                          </p:val>
                                        </p:tav>
                                      </p:tavLst>
                                    </p:anim>
                                    <p:anim calcmode="lin" valueType="num">
                                      <p:cBhvr>
                                        <p:cTn id="42" dur="500" fill="hold"/>
                                        <p:tgtEl>
                                          <p:spTgt spid="31752"/>
                                        </p:tgtEl>
                                        <p:attrNameLst>
                                          <p:attrName>ppt_y</p:attrName>
                                        </p:attrNameLst>
                                      </p:cBhvr>
                                      <p:tavLst>
                                        <p:tav tm="0">
                                          <p:val>
                                            <p:fltVal val="0.5"/>
                                          </p:val>
                                        </p:tav>
                                        <p:tav tm="100000">
                                          <p:val>
                                            <p:strVal val="#ppt_y"/>
                                          </p:val>
                                        </p:tav>
                                      </p:tavLst>
                                    </p:anim>
                                  </p:childTnLst>
                                </p:cTn>
                              </p:par>
                            </p:childTnLst>
                          </p:cTn>
                        </p:par>
                        <p:par>
                          <p:cTn id="43" fill="hold">
                            <p:stCondLst>
                              <p:cond delay="3000"/>
                            </p:stCondLst>
                            <p:childTnLst>
                              <p:par>
                                <p:cTn id="44" presetID="23" presetClass="entr" presetSubtype="528" fill="hold" grpId="0" nodeType="afterEffect">
                                  <p:stCondLst>
                                    <p:cond delay="0"/>
                                  </p:stCondLst>
                                  <p:childTnLst>
                                    <p:set>
                                      <p:cBhvr>
                                        <p:cTn id="45" dur="1" fill="hold">
                                          <p:stCondLst>
                                            <p:cond delay="0"/>
                                          </p:stCondLst>
                                        </p:cTn>
                                        <p:tgtEl>
                                          <p:spTgt spid="31753"/>
                                        </p:tgtEl>
                                        <p:attrNameLst>
                                          <p:attrName>style.visibility</p:attrName>
                                        </p:attrNameLst>
                                      </p:cBhvr>
                                      <p:to>
                                        <p:strVal val="visible"/>
                                      </p:to>
                                    </p:set>
                                    <p:anim calcmode="lin" valueType="num">
                                      <p:cBhvr>
                                        <p:cTn id="46" dur="500" fill="hold"/>
                                        <p:tgtEl>
                                          <p:spTgt spid="31753"/>
                                        </p:tgtEl>
                                        <p:attrNameLst>
                                          <p:attrName>ppt_w</p:attrName>
                                        </p:attrNameLst>
                                      </p:cBhvr>
                                      <p:tavLst>
                                        <p:tav tm="0">
                                          <p:val>
                                            <p:fltVal val="0"/>
                                          </p:val>
                                        </p:tav>
                                        <p:tav tm="100000">
                                          <p:val>
                                            <p:strVal val="#ppt_w"/>
                                          </p:val>
                                        </p:tav>
                                      </p:tavLst>
                                    </p:anim>
                                    <p:anim calcmode="lin" valueType="num">
                                      <p:cBhvr>
                                        <p:cTn id="47" dur="500" fill="hold"/>
                                        <p:tgtEl>
                                          <p:spTgt spid="31753"/>
                                        </p:tgtEl>
                                        <p:attrNameLst>
                                          <p:attrName>ppt_h</p:attrName>
                                        </p:attrNameLst>
                                      </p:cBhvr>
                                      <p:tavLst>
                                        <p:tav tm="0">
                                          <p:val>
                                            <p:fltVal val="0"/>
                                          </p:val>
                                        </p:tav>
                                        <p:tav tm="100000">
                                          <p:val>
                                            <p:strVal val="#ppt_h"/>
                                          </p:val>
                                        </p:tav>
                                      </p:tavLst>
                                    </p:anim>
                                    <p:anim calcmode="lin" valueType="num">
                                      <p:cBhvr>
                                        <p:cTn id="48" dur="500" fill="hold"/>
                                        <p:tgtEl>
                                          <p:spTgt spid="31753"/>
                                        </p:tgtEl>
                                        <p:attrNameLst>
                                          <p:attrName>ppt_x</p:attrName>
                                        </p:attrNameLst>
                                      </p:cBhvr>
                                      <p:tavLst>
                                        <p:tav tm="0">
                                          <p:val>
                                            <p:fltVal val="0.5"/>
                                          </p:val>
                                        </p:tav>
                                        <p:tav tm="100000">
                                          <p:val>
                                            <p:strVal val="#ppt_x"/>
                                          </p:val>
                                        </p:tav>
                                      </p:tavLst>
                                    </p:anim>
                                    <p:anim calcmode="lin" valueType="num">
                                      <p:cBhvr>
                                        <p:cTn id="49" dur="500" fill="hold"/>
                                        <p:tgtEl>
                                          <p:spTgt spid="3175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P spid="31747" grpId="0" animBg="1" autoUpdateAnimBg="0"/>
      <p:bldP spid="31749" grpId="0" autoUpdateAnimBg="0"/>
      <p:bldP spid="31750" grpId="0" animBg="1" autoUpdateAnimBg="0"/>
      <p:bldP spid="31751" grpId="0" animBg="1" autoUpdateAnimBg="0"/>
      <p:bldP spid="31752" grpId="0" animBg="1" autoUpdateAnimBg="0"/>
      <p:bldP spid="31753"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r>
              <a:rPr lang="en-US"/>
              <a:t>12-</a:t>
            </a:r>
            <a:fld id="{10019694-8237-4BF6-91E7-CCFBADE04D3D}" type="slidenum">
              <a:rPr lang="en-US"/>
              <a:pPr/>
              <a:t>45</a:t>
            </a:fld>
            <a:endParaRPr lang="en-US"/>
          </a:p>
        </p:txBody>
      </p:sp>
      <p:sp>
        <p:nvSpPr>
          <p:cNvPr id="33794" name="Rectangle 2"/>
          <p:cNvSpPr>
            <a:spLocks noGrp="1" noChangeArrowheads="1"/>
          </p:cNvSpPr>
          <p:nvPr>
            <p:ph type="title"/>
          </p:nvPr>
        </p:nvSpPr>
        <p:spPr>
          <a:xfrm>
            <a:off x="3627620" y="228600"/>
            <a:ext cx="5138428" cy="990600"/>
          </a:xfrm>
        </p:spPr>
        <p:txBody>
          <a:bodyPr/>
          <a:lstStyle/>
          <a:p>
            <a:pPr algn="ctr"/>
            <a:r>
              <a:rPr lang="id-ID" dirty="0">
                <a:solidFill>
                  <a:schemeClr val="bg1"/>
                </a:solidFill>
              </a:rPr>
              <a:t>MENGADAPTASI HARGA</a:t>
            </a:r>
            <a:endParaRPr lang="en-US" dirty="0">
              <a:solidFill>
                <a:schemeClr val="bg1"/>
              </a:solidFill>
            </a:endParaRPr>
          </a:p>
        </p:txBody>
      </p:sp>
      <p:pic>
        <p:nvPicPr>
          <p:cNvPr id="33795" name="Picture 3" descr="1 WWW ICON">
            <a:hlinkClick r:id="rId2"/>
          </p:cNvPr>
          <p:cNvPicPr>
            <a:picLocks noChangeAspect="1" noChangeArrowheads="1"/>
          </p:cNvPicPr>
          <p:nvPr/>
        </p:nvPicPr>
        <p:blipFill>
          <a:blip r:embed="rId3" cstate="print"/>
          <a:srcRect/>
          <a:stretch>
            <a:fillRect/>
          </a:stretch>
        </p:blipFill>
        <p:spPr bwMode="auto">
          <a:xfrm>
            <a:off x="1066800" y="4800600"/>
            <a:ext cx="952500" cy="825500"/>
          </a:xfrm>
          <a:prstGeom prst="rect">
            <a:avLst/>
          </a:prstGeom>
          <a:noFill/>
          <a:effectLst>
            <a:outerShdw dist="107763" dir="2700000" algn="ctr" rotWithShape="0">
              <a:schemeClr val="tx2"/>
            </a:outerShdw>
          </a:effectLst>
        </p:spPr>
      </p:pic>
      <p:sp>
        <p:nvSpPr>
          <p:cNvPr id="33796" name="Rectangle 4"/>
          <p:cNvSpPr>
            <a:spLocks noChangeArrowheads="1"/>
          </p:cNvSpPr>
          <p:nvPr/>
        </p:nvSpPr>
        <p:spPr bwMode="auto">
          <a:xfrm>
            <a:off x="457200" y="2895600"/>
            <a:ext cx="2362200" cy="1676400"/>
          </a:xfrm>
          <a:prstGeom prst="rect">
            <a:avLst/>
          </a:prstGeom>
          <a:noFill/>
          <a:ln w="9525">
            <a:noFill/>
            <a:miter lim="800000"/>
            <a:headEnd/>
            <a:tailEnd/>
          </a:ln>
          <a:effectLst/>
        </p:spPr>
        <p:txBody>
          <a:bodyPr>
            <a:spAutoFit/>
          </a:bodyPr>
          <a:lstStyle/>
          <a:p>
            <a:pPr eaLnBrk="1" hangingPunct="1"/>
            <a:r>
              <a:rPr lang="id-ID" sz="2000" b="1">
                <a:solidFill>
                  <a:srgbClr val="000066"/>
                </a:solidFill>
              </a:rPr>
              <a:t>Diskon </a:t>
            </a:r>
            <a:r>
              <a:rPr lang="en-US" sz="2000" b="1">
                <a:solidFill>
                  <a:srgbClr val="000066"/>
                </a:solidFill>
              </a:rPr>
              <a:t>a</a:t>
            </a:r>
            <a:r>
              <a:rPr lang="id-ID" sz="2000" b="1">
                <a:solidFill>
                  <a:srgbClr val="000066"/>
                </a:solidFill>
              </a:rPr>
              <a:t>tau Potongan Seperti Apakah yang Digunakan Cardsdirect?</a:t>
            </a:r>
            <a:r>
              <a:rPr lang="id-ID" sz="2400" b="1">
                <a:solidFill>
                  <a:srgbClr val="000066"/>
                </a:solidFill>
              </a:rPr>
              <a:t> </a:t>
            </a:r>
          </a:p>
        </p:txBody>
      </p:sp>
      <p:pic>
        <p:nvPicPr>
          <p:cNvPr id="33797" name="Picture 5"/>
          <p:cNvPicPr>
            <a:picLocks noChangeAspect="1" noChangeArrowheads="1"/>
          </p:cNvPicPr>
          <p:nvPr/>
        </p:nvPicPr>
        <p:blipFill>
          <a:blip r:embed="rId4" cstate="print"/>
          <a:srcRect b="4666"/>
          <a:stretch>
            <a:fillRect/>
          </a:stretch>
        </p:blipFill>
        <p:spPr bwMode="auto">
          <a:xfrm>
            <a:off x="2971800" y="2057400"/>
            <a:ext cx="5562600" cy="39766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 fill="hold"/>
                                        <p:tgtEl>
                                          <p:spTgt spid="33796"/>
                                        </p:tgtEl>
                                        <p:attrNameLst>
                                          <p:attrName>ppt_x</p:attrName>
                                        </p:attrNameLst>
                                      </p:cBhvr>
                                      <p:tavLst>
                                        <p:tav tm="0">
                                          <p:val>
                                            <p:strVal val="0-#ppt_w/2"/>
                                          </p:val>
                                        </p:tav>
                                        <p:tav tm="100000">
                                          <p:val>
                                            <p:strVal val="#ppt_x"/>
                                          </p:val>
                                        </p:tav>
                                      </p:tavLst>
                                    </p:anim>
                                    <p:anim calcmode="lin" valueType="num">
                                      <p:cBhvr additive="base">
                                        <p:cTn id="8" dur="500" fill="hold"/>
                                        <p:tgtEl>
                                          <p:spTgt spid="337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3797"/>
                                        </p:tgtEl>
                                        <p:attrNameLst>
                                          <p:attrName>style.visibility</p:attrName>
                                        </p:attrNameLst>
                                      </p:cBhvr>
                                      <p:to>
                                        <p:strVal val="visible"/>
                                      </p:to>
                                    </p:set>
                                    <p:anim calcmode="lin" valueType="num">
                                      <p:cBhvr additive="base">
                                        <p:cTn id="12" dur="500" fill="hold"/>
                                        <p:tgtEl>
                                          <p:spTgt spid="33797"/>
                                        </p:tgtEl>
                                        <p:attrNameLst>
                                          <p:attrName>ppt_x</p:attrName>
                                        </p:attrNameLst>
                                      </p:cBhvr>
                                      <p:tavLst>
                                        <p:tav tm="0">
                                          <p:val>
                                            <p:strVal val="1+#ppt_w/2"/>
                                          </p:val>
                                        </p:tav>
                                        <p:tav tm="100000">
                                          <p:val>
                                            <p:strVal val="#ppt_x"/>
                                          </p:val>
                                        </p:tav>
                                      </p:tavLst>
                                    </p:anim>
                                    <p:anim calcmode="lin" valueType="num">
                                      <p:cBhvr additive="base">
                                        <p:cTn id="13" dur="500" fill="hold"/>
                                        <p:tgtEl>
                                          <p:spTgt spid="3379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3795"/>
                                        </p:tgtEl>
                                        <p:attrNameLst>
                                          <p:attrName>style.visibility</p:attrName>
                                        </p:attrNameLst>
                                      </p:cBhvr>
                                      <p:to>
                                        <p:strVal val="visible"/>
                                      </p:to>
                                    </p:set>
                                    <p:anim calcmode="lin" valueType="num">
                                      <p:cBhvr additive="base">
                                        <p:cTn id="17" dur="500" fill="hold"/>
                                        <p:tgtEl>
                                          <p:spTgt spid="33795"/>
                                        </p:tgtEl>
                                        <p:attrNameLst>
                                          <p:attrName>ppt_x</p:attrName>
                                        </p:attrNameLst>
                                      </p:cBhvr>
                                      <p:tavLst>
                                        <p:tav tm="0">
                                          <p:val>
                                            <p:strVal val="0-#ppt_w/2"/>
                                          </p:val>
                                        </p:tav>
                                        <p:tav tm="100000">
                                          <p:val>
                                            <p:strVal val="#ppt_x"/>
                                          </p:val>
                                        </p:tav>
                                      </p:tavLst>
                                    </p:anim>
                                    <p:anim calcmode="lin" valueType="num">
                                      <p:cBhvr additive="base">
                                        <p:cTn id="18" dur="500" fill="hold"/>
                                        <p:tgtEl>
                                          <p:spTgt spid="337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id-ID"/>
              <a:t>MENGADAPTASI HARGA</a:t>
            </a:r>
            <a:endParaRPr lang="en-US"/>
          </a:p>
        </p:txBody>
      </p:sp>
      <p:sp>
        <p:nvSpPr>
          <p:cNvPr id="34819" name="AutoShape 3"/>
          <p:cNvSpPr>
            <a:spLocks noChangeArrowheads="1"/>
          </p:cNvSpPr>
          <p:nvPr/>
        </p:nvSpPr>
        <p:spPr bwMode="auto">
          <a:xfrm>
            <a:off x="2590800" y="2209800"/>
            <a:ext cx="4114800" cy="3200400"/>
          </a:xfrm>
          <a:prstGeom prst="hexagon">
            <a:avLst>
              <a:gd name="adj" fmla="val 32143"/>
              <a:gd name="vf" fmla="val 115470"/>
            </a:avLst>
          </a:prstGeom>
          <a:gradFill rotWithShape="0">
            <a:gsLst>
              <a:gs pos="0">
                <a:srgbClr val="FFFFFF"/>
              </a:gs>
              <a:gs pos="100000">
                <a:srgbClr val="660066"/>
              </a:gs>
            </a:gsLst>
            <a:path path="shape">
              <a:fillToRect l="50000" t="50000" r="50000" b="50000"/>
            </a:path>
          </a:gradFill>
          <a:ln w="9525">
            <a:solidFill>
              <a:schemeClr val="tx1"/>
            </a:solidFill>
            <a:miter lim="800000"/>
            <a:headEnd/>
            <a:tailEnd/>
          </a:ln>
          <a:effectLst/>
        </p:spPr>
        <p:txBody>
          <a:bodyPr wrap="none" anchor="ctr"/>
          <a:lstStyle/>
          <a:p>
            <a:endParaRPr lang="en-US"/>
          </a:p>
        </p:txBody>
      </p:sp>
      <p:sp>
        <p:nvSpPr>
          <p:cNvPr id="34820" name="Rectangle 4"/>
          <p:cNvSpPr>
            <a:spLocks noChangeArrowheads="1"/>
          </p:cNvSpPr>
          <p:nvPr/>
        </p:nvSpPr>
        <p:spPr bwMode="auto">
          <a:xfrm>
            <a:off x="1676400" y="5880100"/>
            <a:ext cx="5588000" cy="457200"/>
          </a:xfrm>
          <a:prstGeom prst="rect">
            <a:avLst/>
          </a:prstGeom>
          <a:noFill/>
          <a:ln w="9525">
            <a:noFill/>
            <a:miter lim="800000"/>
            <a:headEnd/>
            <a:tailEnd/>
          </a:ln>
          <a:effectLst/>
        </p:spPr>
        <p:txBody>
          <a:bodyPr wrap="none">
            <a:spAutoFit/>
          </a:bodyPr>
          <a:lstStyle/>
          <a:p>
            <a:pPr algn="ctr"/>
            <a:r>
              <a:rPr lang="id-ID" sz="2400" b="1">
                <a:solidFill>
                  <a:srgbClr val="000066"/>
                </a:solidFill>
              </a:rPr>
              <a:t>Syarat Pembayaran </a:t>
            </a:r>
            <a:r>
              <a:rPr lang="en-US" sz="2400" b="1">
                <a:solidFill>
                  <a:srgbClr val="000066"/>
                </a:solidFill>
              </a:rPr>
              <a:t>y</a:t>
            </a:r>
            <a:r>
              <a:rPr lang="id-ID" sz="2400" b="1">
                <a:solidFill>
                  <a:srgbClr val="000066"/>
                </a:solidFill>
              </a:rPr>
              <a:t>ang Lebih Lama</a:t>
            </a:r>
          </a:p>
        </p:txBody>
      </p:sp>
      <p:sp>
        <p:nvSpPr>
          <p:cNvPr id="34821" name="Rectangle 5"/>
          <p:cNvSpPr>
            <a:spLocks noChangeArrowheads="1"/>
          </p:cNvSpPr>
          <p:nvPr/>
        </p:nvSpPr>
        <p:spPr bwMode="auto">
          <a:xfrm>
            <a:off x="1295400" y="1981200"/>
            <a:ext cx="1997075" cy="822325"/>
          </a:xfrm>
          <a:prstGeom prst="rect">
            <a:avLst/>
          </a:prstGeom>
          <a:noFill/>
          <a:ln w="9525">
            <a:noFill/>
            <a:miter lim="800000"/>
            <a:headEnd/>
            <a:tailEnd/>
          </a:ln>
          <a:effectLst/>
        </p:spPr>
        <p:txBody>
          <a:bodyPr wrap="none">
            <a:spAutoFit/>
          </a:bodyPr>
          <a:lstStyle/>
          <a:p>
            <a:pPr eaLnBrk="1" hangingPunct="1"/>
            <a:r>
              <a:rPr lang="en-US" sz="2400" b="1">
                <a:solidFill>
                  <a:srgbClr val="000066"/>
                </a:solidFill>
              </a:rPr>
              <a:t>Loss-Leader</a:t>
            </a:r>
            <a:br>
              <a:rPr lang="en-US" sz="2400" b="1">
                <a:solidFill>
                  <a:srgbClr val="000066"/>
                </a:solidFill>
              </a:rPr>
            </a:br>
            <a:r>
              <a:rPr lang="en-US" sz="2400" b="1">
                <a:solidFill>
                  <a:srgbClr val="000066"/>
                </a:solidFill>
              </a:rPr>
              <a:t>      Pricing</a:t>
            </a:r>
          </a:p>
        </p:txBody>
      </p:sp>
      <p:sp>
        <p:nvSpPr>
          <p:cNvPr id="34822" name="Rectangle 6"/>
          <p:cNvSpPr>
            <a:spLocks noChangeArrowheads="1"/>
          </p:cNvSpPr>
          <p:nvPr/>
        </p:nvSpPr>
        <p:spPr bwMode="auto">
          <a:xfrm>
            <a:off x="385763" y="3200400"/>
            <a:ext cx="1963737" cy="1187450"/>
          </a:xfrm>
          <a:prstGeom prst="rect">
            <a:avLst/>
          </a:prstGeom>
          <a:noFill/>
          <a:ln w="9525">
            <a:noFill/>
            <a:miter lim="800000"/>
            <a:headEnd/>
            <a:tailEnd/>
          </a:ln>
          <a:effectLst/>
        </p:spPr>
        <p:txBody>
          <a:bodyPr wrap="none">
            <a:spAutoFit/>
          </a:bodyPr>
          <a:lstStyle/>
          <a:p>
            <a:pPr algn="ctr" eaLnBrk="1" hangingPunct="1"/>
            <a:r>
              <a:rPr lang="id-ID" sz="2400" b="1">
                <a:solidFill>
                  <a:srgbClr val="000066"/>
                </a:solidFill>
              </a:rPr>
              <a:t>Pembiayaan</a:t>
            </a:r>
          </a:p>
          <a:p>
            <a:pPr algn="ctr" eaLnBrk="1" hangingPunct="1"/>
            <a:r>
              <a:rPr lang="id-ID" sz="2400" b="1">
                <a:solidFill>
                  <a:srgbClr val="000066"/>
                </a:solidFill>
              </a:rPr>
              <a:t>Berbunga </a:t>
            </a:r>
            <a:endParaRPr lang="en-US" sz="2400" b="1">
              <a:solidFill>
                <a:srgbClr val="000066"/>
              </a:solidFill>
            </a:endParaRPr>
          </a:p>
          <a:p>
            <a:pPr algn="ctr" eaLnBrk="1" hangingPunct="1"/>
            <a:r>
              <a:rPr lang="id-ID" sz="2400" b="1">
                <a:solidFill>
                  <a:srgbClr val="000066"/>
                </a:solidFill>
              </a:rPr>
              <a:t>Rendah</a:t>
            </a:r>
          </a:p>
        </p:txBody>
      </p:sp>
      <p:sp>
        <p:nvSpPr>
          <p:cNvPr id="34823" name="Rectangle 7"/>
          <p:cNvSpPr>
            <a:spLocks noChangeArrowheads="1"/>
          </p:cNvSpPr>
          <p:nvPr/>
        </p:nvSpPr>
        <p:spPr bwMode="auto">
          <a:xfrm>
            <a:off x="700088" y="4724400"/>
            <a:ext cx="2100262" cy="822325"/>
          </a:xfrm>
          <a:prstGeom prst="rect">
            <a:avLst/>
          </a:prstGeom>
          <a:noFill/>
          <a:ln w="9525">
            <a:noFill/>
            <a:miter lim="800000"/>
            <a:headEnd/>
            <a:tailEnd/>
          </a:ln>
          <a:effectLst/>
        </p:spPr>
        <p:txBody>
          <a:bodyPr wrap="none">
            <a:spAutoFit/>
          </a:bodyPr>
          <a:lstStyle/>
          <a:p>
            <a:pPr algn="ctr" eaLnBrk="1" hangingPunct="1"/>
            <a:r>
              <a:rPr lang="id-ID" sz="2400" b="1">
                <a:solidFill>
                  <a:srgbClr val="000066"/>
                </a:solidFill>
              </a:rPr>
              <a:t>Garansi </a:t>
            </a:r>
            <a:r>
              <a:rPr lang="en-US" sz="2400" b="1">
                <a:solidFill>
                  <a:srgbClr val="000066"/>
                </a:solidFill>
              </a:rPr>
              <a:t>d</a:t>
            </a:r>
            <a:r>
              <a:rPr lang="id-ID" sz="2400" b="1">
                <a:solidFill>
                  <a:srgbClr val="000066"/>
                </a:solidFill>
              </a:rPr>
              <a:t>an </a:t>
            </a:r>
          </a:p>
          <a:p>
            <a:pPr algn="ctr" eaLnBrk="1" hangingPunct="1"/>
            <a:r>
              <a:rPr lang="id-ID" sz="2400" b="1">
                <a:solidFill>
                  <a:srgbClr val="000066"/>
                </a:solidFill>
              </a:rPr>
              <a:t>Kontrak Jasa</a:t>
            </a:r>
          </a:p>
        </p:txBody>
      </p:sp>
      <p:sp>
        <p:nvSpPr>
          <p:cNvPr id="34824" name="Rectangle 8"/>
          <p:cNvSpPr>
            <a:spLocks noChangeArrowheads="1"/>
          </p:cNvSpPr>
          <p:nvPr/>
        </p:nvSpPr>
        <p:spPr bwMode="auto">
          <a:xfrm>
            <a:off x="6172200" y="4648200"/>
            <a:ext cx="1536700" cy="822325"/>
          </a:xfrm>
          <a:prstGeom prst="rect">
            <a:avLst/>
          </a:prstGeom>
          <a:noFill/>
          <a:ln w="9525">
            <a:noFill/>
            <a:miter lim="800000"/>
            <a:headEnd/>
            <a:tailEnd/>
          </a:ln>
          <a:effectLst/>
        </p:spPr>
        <p:txBody>
          <a:bodyPr wrap="none">
            <a:spAutoFit/>
          </a:bodyPr>
          <a:lstStyle/>
          <a:p>
            <a:pPr algn="ctr" eaLnBrk="1" hangingPunct="1"/>
            <a:r>
              <a:rPr lang="id-ID" sz="2400" b="1">
                <a:solidFill>
                  <a:srgbClr val="000066"/>
                </a:solidFill>
              </a:rPr>
              <a:t>Diskon </a:t>
            </a:r>
          </a:p>
          <a:p>
            <a:pPr algn="ctr" eaLnBrk="1" hangingPunct="1"/>
            <a:r>
              <a:rPr lang="id-ID" sz="2400" b="1">
                <a:solidFill>
                  <a:srgbClr val="000066"/>
                </a:solidFill>
              </a:rPr>
              <a:t>Psikologi</a:t>
            </a:r>
          </a:p>
        </p:txBody>
      </p:sp>
      <p:sp>
        <p:nvSpPr>
          <p:cNvPr id="34825" name="Rectangle 9"/>
          <p:cNvSpPr>
            <a:spLocks noChangeArrowheads="1"/>
          </p:cNvSpPr>
          <p:nvPr/>
        </p:nvSpPr>
        <p:spPr bwMode="auto">
          <a:xfrm>
            <a:off x="6934200" y="3352800"/>
            <a:ext cx="1031875" cy="822325"/>
          </a:xfrm>
          <a:prstGeom prst="rect">
            <a:avLst/>
          </a:prstGeom>
          <a:noFill/>
          <a:ln w="9525">
            <a:noFill/>
            <a:miter lim="800000"/>
            <a:headEnd/>
            <a:tailEnd/>
          </a:ln>
          <a:effectLst/>
        </p:spPr>
        <p:txBody>
          <a:bodyPr wrap="none">
            <a:spAutoFit/>
          </a:bodyPr>
          <a:lstStyle/>
          <a:p>
            <a:pPr eaLnBrk="1" hangingPunct="1"/>
            <a:r>
              <a:rPr lang="id-ID" sz="2400" b="1">
                <a:solidFill>
                  <a:srgbClr val="000066"/>
                </a:solidFill>
              </a:rPr>
              <a:t>Rabat</a:t>
            </a:r>
          </a:p>
          <a:p>
            <a:pPr eaLnBrk="1" hangingPunct="1"/>
            <a:r>
              <a:rPr lang="id-ID" sz="2400" b="1">
                <a:solidFill>
                  <a:srgbClr val="000066"/>
                </a:solidFill>
              </a:rPr>
              <a:t>Tunai</a:t>
            </a:r>
          </a:p>
        </p:txBody>
      </p:sp>
      <p:sp>
        <p:nvSpPr>
          <p:cNvPr id="34826" name="Rectangle 10"/>
          <p:cNvSpPr>
            <a:spLocks noChangeArrowheads="1"/>
          </p:cNvSpPr>
          <p:nvPr/>
        </p:nvSpPr>
        <p:spPr bwMode="auto">
          <a:xfrm>
            <a:off x="6697663" y="1752600"/>
            <a:ext cx="1606550" cy="1187450"/>
          </a:xfrm>
          <a:prstGeom prst="rect">
            <a:avLst/>
          </a:prstGeom>
          <a:noFill/>
          <a:ln w="9525">
            <a:noFill/>
            <a:miter lim="800000"/>
            <a:headEnd/>
            <a:tailEnd/>
          </a:ln>
          <a:effectLst/>
        </p:spPr>
        <p:txBody>
          <a:bodyPr wrap="none">
            <a:spAutoFit/>
          </a:bodyPr>
          <a:lstStyle/>
          <a:p>
            <a:pPr algn="ctr" eaLnBrk="1" hangingPunct="1"/>
            <a:r>
              <a:rPr lang="id-ID" sz="2400" b="1">
                <a:solidFill>
                  <a:srgbClr val="000066"/>
                </a:solidFill>
              </a:rPr>
              <a:t>Harga </a:t>
            </a:r>
          </a:p>
          <a:p>
            <a:pPr algn="ctr" eaLnBrk="1" hangingPunct="1"/>
            <a:r>
              <a:rPr lang="id-ID" sz="2400" b="1">
                <a:solidFill>
                  <a:srgbClr val="000066"/>
                </a:solidFill>
              </a:rPr>
              <a:t>Peristiwa </a:t>
            </a:r>
            <a:endParaRPr lang="en-US" sz="2400" b="1">
              <a:solidFill>
                <a:srgbClr val="000066"/>
              </a:solidFill>
            </a:endParaRPr>
          </a:p>
          <a:p>
            <a:pPr algn="ctr" eaLnBrk="1" hangingPunct="1"/>
            <a:r>
              <a:rPr lang="id-ID" sz="2400" b="1">
                <a:solidFill>
                  <a:srgbClr val="000066"/>
                </a:solidFill>
              </a:rPr>
              <a:t>Khusus</a:t>
            </a:r>
          </a:p>
        </p:txBody>
      </p:sp>
      <p:sp>
        <p:nvSpPr>
          <p:cNvPr id="34827" name="Rectangle 11"/>
          <p:cNvSpPr>
            <a:spLocks noChangeArrowheads="1"/>
          </p:cNvSpPr>
          <p:nvPr/>
        </p:nvSpPr>
        <p:spPr bwMode="auto">
          <a:xfrm>
            <a:off x="3262313" y="3124200"/>
            <a:ext cx="2892425" cy="1463675"/>
          </a:xfrm>
          <a:prstGeom prst="rect">
            <a:avLst/>
          </a:prstGeom>
          <a:noFill/>
          <a:ln w="9525">
            <a:noFill/>
            <a:miter lim="800000"/>
            <a:headEnd/>
            <a:tailEnd/>
          </a:ln>
          <a:effectLst/>
        </p:spPr>
        <p:txBody>
          <a:bodyPr wrap="none">
            <a:spAutoFit/>
          </a:bodyPr>
          <a:lstStyle/>
          <a:p>
            <a:pPr algn="ctr"/>
            <a:r>
              <a:rPr lang="id-ID" sz="3000" b="1">
                <a:effectLst>
                  <a:outerShdw blurRad="38100" dist="38100" dir="2700000" algn="tl">
                    <a:srgbClr val="C0C0C0"/>
                  </a:outerShdw>
                </a:effectLst>
              </a:rPr>
              <a:t>Taktik </a:t>
            </a:r>
          </a:p>
          <a:p>
            <a:pPr algn="ctr"/>
            <a:r>
              <a:rPr lang="id-ID" sz="3000" b="1">
                <a:effectLst>
                  <a:outerShdw blurRad="38100" dist="38100" dir="2700000" algn="tl">
                    <a:srgbClr val="C0C0C0"/>
                  </a:outerShdw>
                </a:effectLst>
              </a:rPr>
              <a:t>Penetapan </a:t>
            </a:r>
          </a:p>
          <a:p>
            <a:pPr algn="ctr"/>
            <a:r>
              <a:rPr lang="id-ID" sz="3000" b="1">
                <a:effectLst>
                  <a:outerShdw blurRad="38100" dist="38100" dir="2700000" algn="tl">
                    <a:srgbClr val="C0C0C0"/>
                  </a:outerShdw>
                </a:effectLst>
              </a:rPr>
              <a:t>Harga Promosi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p:cTn id="7" dur="500" fill="hold"/>
                                        <p:tgtEl>
                                          <p:spTgt spid="34819"/>
                                        </p:tgtEl>
                                        <p:attrNameLst>
                                          <p:attrName>ppt_w</p:attrName>
                                        </p:attrNameLst>
                                      </p:cBhvr>
                                      <p:tavLst>
                                        <p:tav tm="0">
                                          <p:val>
                                            <p:fltVal val="0"/>
                                          </p:val>
                                        </p:tav>
                                        <p:tav tm="100000">
                                          <p:val>
                                            <p:strVal val="#ppt_w"/>
                                          </p:val>
                                        </p:tav>
                                      </p:tavLst>
                                    </p:anim>
                                    <p:anim calcmode="lin" valueType="num">
                                      <p:cBhvr>
                                        <p:cTn id="8" dur="500" fill="hold"/>
                                        <p:tgtEl>
                                          <p:spTgt spid="3481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4827"/>
                                        </p:tgtEl>
                                        <p:attrNameLst>
                                          <p:attrName>style.visibility</p:attrName>
                                        </p:attrNameLst>
                                      </p:cBhvr>
                                      <p:to>
                                        <p:strVal val="visible"/>
                                      </p:to>
                                    </p:set>
                                    <p:animEffect transition="in" filter="dissolve">
                                      <p:cBhvr>
                                        <p:cTn id="12" dur="500"/>
                                        <p:tgtEl>
                                          <p:spTgt spid="34827"/>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4821"/>
                                        </p:tgtEl>
                                        <p:attrNameLst>
                                          <p:attrName>style.visibility</p:attrName>
                                        </p:attrNameLst>
                                      </p:cBhvr>
                                      <p:to>
                                        <p:strVal val="visible"/>
                                      </p:to>
                                    </p:set>
                                    <p:anim calcmode="lin" valueType="num">
                                      <p:cBhvr additive="base">
                                        <p:cTn id="16" dur="500" fill="hold"/>
                                        <p:tgtEl>
                                          <p:spTgt spid="34821"/>
                                        </p:tgtEl>
                                        <p:attrNameLst>
                                          <p:attrName>ppt_x</p:attrName>
                                        </p:attrNameLst>
                                      </p:cBhvr>
                                      <p:tavLst>
                                        <p:tav tm="0">
                                          <p:val>
                                            <p:strVal val="0-#ppt_w/2"/>
                                          </p:val>
                                        </p:tav>
                                        <p:tav tm="100000">
                                          <p:val>
                                            <p:strVal val="#ppt_x"/>
                                          </p:val>
                                        </p:tav>
                                      </p:tavLst>
                                    </p:anim>
                                    <p:anim calcmode="lin" valueType="num">
                                      <p:cBhvr additive="base">
                                        <p:cTn id="17" dur="500" fill="hold"/>
                                        <p:tgtEl>
                                          <p:spTgt spid="3482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34822"/>
                                        </p:tgtEl>
                                        <p:attrNameLst>
                                          <p:attrName>style.visibility</p:attrName>
                                        </p:attrNameLst>
                                      </p:cBhvr>
                                      <p:to>
                                        <p:strVal val="visible"/>
                                      </p:to>
                                    </p:set>
                                    <p:anim calcmode="lin" valueType="num">
                                      <p:cBhvr additive="base">
                                        <p:cTn id="21" dur="500" fill="hold"/>
                                        <p:tgtEl>
                                          <p:spTgt spid="34822"/>
                                        </p:tgtEl>
                                        <p:attrNameLst>
                                          <p:attrName>ppt_x</p:attrName>
                                        </p:attrNameLst>
                                      </p:cBhvr>
                                      <p:tavLst>
                                        <p:tav tm="0">
                                          <p:val>
                                            <p:strVal val="0-#ppt_w/2"/>
                                          </p:val>
                                        </p:tav>
                                        <p:tav tm="100000">
                                          <p:val>
                                            <p:strVal val="#ppt_x"/>
                                          </p:val>
                                        </p:tav>
                                      </p:tavLst>
                                    </p:anim>
                                    <p:anim calcmode="lin" valueType="num">
                                      <p:cBhvr additive="base">
                                        <p:cTn id="22" dur="500" fill="hold"/>
                                        <p:tgtEl>
                                          <p:spTgt spid="3482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34823"/>
                                        </p:tgtEl>
                                        <p:attrNameLst>
                                          <p:attrName>style.visibility</p:attrName>
                                        </p:attrNameLst>
                                      </p:cBhvr>
                                      <p:to>
                                        <p:strVal val="visible"/>
                                      </p:to>
                                    </p:set>
                                    <p:anim calcmode="lin" valueType="num">
                                      <p:cBhvr additive="base">
                                        <p:cTn id="26" dur="500" fill="hold"/>
                                        <p:tgtEl>
                                          <p:spTgt spid="34823"/>
                                        </p:tgtEl>
                                        <p:attrNameLst>
                                          <p:attrName>ppt_x</p:attrName>
                                        </p:attrNameLst>
                                      </p:cBhvr>
                                      <p:tavLst>
                                        <p:tav tm="0">
                                          <p:val>
                                            <p:strVal val="0-#ppt_w/2"/>
                                          </p:val>
                                        </p:tav>
                                        <p:tav tm="100000">
                                          <p:val>
                                            <p:strVal val="#ppt_x"/>
                                          </p:val>
                                        </p:tav>
                                      </p:tavLst>
                                    </p:anim>
                                    <p:anim calcmode="lin" valueType="num">
                                      <p:cBhvr additive="base">
                                        <p:cTn id="27" dur="500" fill="hold"/>
                                        <p:tgtEl>
                                          <p:spTgt spid="3482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4820"/>
                                        </p:tgtEl>
                                        <p:attrNameLst>
                                          <p:attrName>style.visibility</p:attrName>
                                        </p:attrNameLst>
                                      </p:cBhvr>
                                      <p:to>
                                        <p:strVal val="visible"/>
                                      </p:to>
                                    </p:set>
                                    <p:anim calcmode="lin" valueType="num">
                                      <p:cBhvr additive="base">
                                        <p:cTn id="31" dur="500" fill="hold"/>
                                        <p:tgtEl>
                                          <p:spTgt spid="34820"/>
                                        </p:tgtEl>
                                        <p:attrNameLst>
                                          <p:attrName>ppt_x</p:attrName>
                                        </p:attrNameLst>
                                      </p:cBhvr>
                                      <p:tavLst>
                                        <p:tav tm="0">
                                          <p:val>
                                            <p:strVal val="#ppt_x"/>
                                          </p:val>
                                        </p:tav>
                                        <p:tav tm="100000">
                                          <p:val>
                                            <p:strVal val="#ppt_x"/>
                                          </p:val>
                                        </p:tav>
                                      </p:tavLst>
                                    </p:anim>
                                    <p:anim calcmode="lin" valueType="num">
                                      <p:cBhvr additive="base">
                                        <p:cTn id="32" dur="500" fill="hold"/>
                                        <p:tgtEl>
                                          <p:spTgt spid="3482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34824"/>
                                        </p:tgtEl>
                                        <p:attrNameLst>
                                          <p:attrName>style.visibility</p:attrName>
                                        </p:attrNameLst>
                                      </p:cBhvr>
                                      <p:to>
                                        <p:strVal val="visible"/>
                                      </p:to>
                                    </p:set>
                                    <p:anim calcmode="lin" valueType="num">
                                      <p:cBhvr additive="base">
                                        <p:cTn id="36" dur="500" fill="hold"/>
                                        <p:tgtEl>
                                          <p:spTgt spid="34824"/>
                                        </p:tgtEl>
                                        <p:attrNameLst>
                                          <p:attrName>ppt_x</p:attrName>
                                        </p:attrNameLst>
                                      </p:cBhvr>
                                      <p:tavLst>
                                        <p:tav tm="0">
                                          <p:val>
                                            <p:strVal val="1+#ppt_w/2"/>
                                          </p:val>
                                        </p:tav>
                                        <p:tav tm="100000">
                                          <p:val>
                                            <p:strVal val="#ppt_x"/>
                                          </p:val>
                                        </p:tav>
                                      </p:tavLst>
                                    </p:anim>
                                    <p:anim calcmode="lin" valueType="num">
                                      <p:cBhvr additive="base">
                                        <p:cTn id="37" dur="500" fill="hold"/>
                                        <p:tgtEl>
                                          <p:spTgt spid="34824"/>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34825"/>
                                        </p:tgtEl>
                                        <p:attrNameLst>
                                          <p:attrName>style.visibility</p:attrName>
                                        </p:attrNameLst>
                                      </p:cBhvr>
                                      <p:to>
                                        <p:strVal val="visible"/>
                                      </p:to>
                                    </p:set>
                                    <p:anim calcmode="lin" valueType="num">
                                      <p:cBhvr additive="base">
                                        <p:cTn id="41" dur="500" fill="hold"/>
                                        <p:tgtEl>
                                          <p:spTgt spid="34825"/>
                                        </p:tgtEl>
                                        <p:attrNameLst>
                                          <p:attrName>ppt_x</p:attrName>
                                        </p:attrNameLst>
                                      </p:cBhvr>
                                      <p:tavLst>
                                        <p:tav tm="0">
                                          <p:val>
                                            <p:strVal val="1+#ppt_w/2"/>
                                          </p:val>
                                        </p:tav>
                                        <p:tav tm="100000">
                                          <p:val>
                                            <p:strVal val="#ppt_x"/>
                                          </p:val>
                                        </p:tav>
                                      </p:tavLst>
                                    </p:anim>
                                    <p:anim calcmode="lin" valueType="num">
                                      <p:cBhvr additive="base">
                                        <p:cTn id="42" dur="500" fill="hold"/>
                                        <p:tgtEl>
                                          <p:spTgt spid="34825"/>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34826"/>
                                        </p:tgtEl>
                                        <p:attrNameLst>
                                          <p:attrName>style.visibility</p:attrName>
                                        </p:attrNameLst>
                                      </p:cBhvr>
                                      <p:to>
                                        <p:strVal val="visible"/>
                                      </p:to>
                                    </p:set>
                                    <p:anim calcmode="lin" valueType="num">
                                      <p:cBhvr additive="base">
                                        <p:cTn id="46" dur="500" fill="hold"/>
                                        <p:tgtEl>
                                          <p:spTgt spid="34826"/>
                                        </p:tgtEl>
                                        <p:attrNameLst>
                                          <p:attrName>ppt_x</p:attrName>
                                        </p:attrNameLst>
                                      </p:cBhvr>
                                      <p:tavLst>
                                        <p:tav tm="0">
                                          <p:val>
                                            <p:strVal val="1+#ppt_w/2"/>
                                          </p:val>
                                        </p:tav>
                                        <p:tav tm="100000">
                                          <p:val>
                                            <p:strVal val="#ppt_x"/>
                                          </p:val>
                                        </p:tav>
                                      </p:tavLst>
                                    </p:anim>
                                    <p:anim calcmode="lin" valueType="num">
                                      <p:cBhvr additive="base">
                                        <p:cTn id="47" dur="500" fill="hold"/>
                                        <p:tgtEl>
                                          <p:spTgt spid="348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34820" grpId="0" autoUpdateAnimBg="0"/>
      <p:bldP spid="34821" grpId="0" autoUpdateAnimBg="0"/>
      <p:bldP spid="34822" grpId="0" autoUpdateAnimBg="0"/>
      <p:bldP spid="34823" grpId="0" autoUpdateAnimBg="0"/>
      <p:bldP spid="34824" grpId="0" autoUpdateAnimBg="0"/>
      <p:bldP spid="34825" grpId="0" autoUpdateAnimBg="0"/>
      <p:bldP spid="34826" grpId="0" autoUpdateAnimBg="0"/>
      <p:bldP spid="34827"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702570" y="194872"/>
            <a:ext cx="5441430" cy="641239"/>
          </a:xfrm>
          <a:ln/>
        </p:spPr>
        <p:txBody>
          <a:bodyPr/>
          <a:lstStyle/>
          <a:p>
            <a:pPr algn="ctr"/>
            <a:r>
              <a:rPr lang="id-ID" dirty="0">
                <a:solidFill>
                  <a:schemeClr val="bg1"/>
                </a:solidFill>
              </a:rPr>
              <a:t>MENGADAPTASI HARGA</a:t>
            </a:r>
            <a:endParaRPr lang="en-US" dirty="0">
              <a:solidFill>
                <a:schemeClr val="bg1"/>
              </a:solidFill>
            </a:endParaRPr>
          </a:p>
        </p:txBody>
      </p:sp>
      <p:sp>
        <p:nvSpPr>
          <p:cNvPr id="35843" name="Text Box 3"/>
          <p:cNvSpPr txBox="1">
            <a:spLocks noChangeArrowheads="1"/>
          </p:cNvSpPr>
          <p:nvPr/>
        </p:nvSpPr>
        <p:spPr bwMode="auto">
          <a:xfrm>
            <a:off x="228600" y="2057400"/>
            <a:ext cx="8610600" cy="579438"/>
          </a:xfrm>
          <a:prstGeom prst="rect">
            <a:avLst/>
          </a:prstGeom>
          <a:noFill/>
          <a:ln w="9525">
            <a:noFill/>
            <a:miter lim="800000"/>
            <a:headEnd/>
            <a:tailEnd/>
          </a:ln>
          <a:effectLst/>
        </p:spPr>
        <p:txBody>
          <a:bodyPr>
            <a:spAutoFit/>
          </a:bodyPr>
          <a:lstStyle/>
          <a:p>
            <a:pPr algn="ctr" eaLnBrk="1" hangingPunct="1">
              <a:spcBef>
                <a:spcPct val="50000"/>
              </a:spcBef>
            </a:pPr>
            <a:r>
              <a:rPr lang="id-ID" sz="3200" b="1">
                <a:solidFill>
                  <a:srgbClr val="660066"/>
                </a:solidFill>
              </a:rPr>
              <a:t>Taktik Penetapan Harga Diskriminasi</a:t>
            </a:r>
          </a:p>
        </p:txBody>
      </p:sp>
      <p:sp>
        <p:nvSpPr>
          <p:cNvPr id="35844" name="AutoShape 4"/>
          <p:cNvSpPr>
            <a:spLocks noChangeArrowheads="1"/>
          </p:cNvSpPr>
          <p:nvPr/>
        </p:nvSpPr>
        <p:spPr bwMode="auto">
          <a:xfrm>
            <a:off x="838200" y="5562600"/>
            <a:ext cx="7620000" cy="671513"/>
          </a:xfrm>
          <a:prstGeom prst="cube">
            <a:avLst>
              <a:gd name="adj" fmla="val 20356"/>
            </a:avLst>
          </a:prstGeom>
          <a:gradFill rotWithShape="0">
            <a:gsLst>
              <a:gs pos="0">
                <a:srgbClr val="FFFFFF"/>
              </a:gs>
              <a:gs pos="100000">
                <a:srgbClr val="660066"/>
              </a:gs>
            </a:gsLst>
            <a:path path="rect">
              <a:fillToRect l="50000" t="50000" r="50000" b="50000"/>
            </a:path>
          </a:gradFill>
          <a:ln w="28575">
            <a:solidFill>
              <a:schemeClr val="tx1"/>
            </a:solidFill>
            <a:miter lim="800000"/>
            <a:headEnd/>
            <a:tailEnd/>
          </a:ln>
          <a:effectLst/>
        </p:spPr>
        <p:txBody>
          <a:bodyPr wrap="none" anchor="ctr"/>
          <a:lstStyle/>
          <a:p>
            <a:pPr algn="ctr"/>
            <a:r>
              <a:rPr lang="id-ID" sz="2400" b="1">
                <a:effectLst>
                  <a:outerShdw blurRad="38100" dist="38100" dir="2700000" algn="tl">
                    <a:srgbClr val="FFFFFF"/>
                  </a:outerShdw>
                </a:effectLst>
              </a:rPr>
              <a:t>Penetapan Harga Segmen-</a:t>
            </a:r>
            <a:r>
              <a:rPr lang="en-US" sz="2400" b="1">
                <a:effectLst>
                  <a:outerShdw blurRad="38100" dist="38100" dir="2700000" algn="tl">
                    <a:srgbClr val="FFFFFF"/>
                  </a:outerShdw>
                </a:effectLst>
              </a:rPr>
              <a:t>P</a:t>
            </a:r>
            <a:r>
              <a:rPr lang="id-ID" sz="2400" b="1">
                <a:effectLst>
                  <a:outerShdw blurRad="38100" dist="38100" dir="2700000" algn="tl">
                    <a:srgbClr val="FFFFFF"/>
                  </a:outerShdw>
                </a:effectLst>
              </a:rPr>
              <a:t>elanggan</a:t>
            </a:r>
          </a:p>
        </p:txBody>
      </p:sp>
      <p:sp>
        <p:nvSpPr>
          <p:cNvPr id="35845" name="AutoShape 5"/>
          <p:cNvSpPr>
            <a:spLocks noChangeArrowheads="1"/>
          </p:cNvSpPr>
          <p:nvPr/>
        </p:nvSpPr>
        <p:spPr bwMode="auto">
          <a:xfrm>
            <a:off x="1219200" y="5029200"/>
            <a:ext cx="6858000" cy="671513"/>
          </a:xfrm>
          <a:prstGeom prst="cube">
            <a:avLst>
              <a:gd name="adj" fmla="val 20356"/>
            </a:avLst>
          </a:prstGeom>
          <a:gradFill rotWithShape="0">
            <a:gsLst>
              <a:gs pos="0">
                <a:srgbClr val="FFFFFF"/>
              </a:gs>
              <a:gs pos="100000">
                <a:srgbClr val="800080"/>
              </a:gs>
            </a:gsLst>
            <a:path path="rect">
              <a:fillToRect l="50000" t="50000" r="50000" b="50000"/>
            </a:path>
          </a:gradFill>
          <a:ln w="28575">
            <a:solidFill>
              <a:srgbClr val="000000"/>
            </a:solidFill>
            <a:miter lim="800000"/>
            <a:headEnd/>
            <a:tailEnd/>
          </a:ln>
          <a:effectLst/>
        </p:spPr>
        <p:txBody>
          <a:bodyPr wrap="none" anchor="ctr"/>
          <a:lstStyle/>
          <a:p>
            <a:pPr algn="ctr"/>
            <a:r>
              <a:rPr lang="id-ID" sz="2400" b="1">
                <a:effectLst>
                  <a:outerShdw blurRad="38100" dist="38100" dir="2700000" algn="tl">
                    <a:srgbClr val="FFFFFF"/>
                  </a:outerShdw>
                </a:effectLst>
              </a:rPr>
              <a:t>Penetapan Harga Bentuk-</a:t>
            </a:r>
            <a:r>
              <a:rPr lang="en-US" sz="2400" b="1">
                <a:effectLst>
                  <a:outerShdw blurRad="38100" dist="38100" dir="2700000" algn="tl">
                    <a:srgbClr val="FFFFFF"/>
                  </a:outerShdw>
                </a:effectLst>
              </a:rPr>
              <a:t>P</a:t>
            </a:r>
            <a:r>
              <a:rPr lang="id-ID" sz="2400" b="1">
                <a:effectLst>
                  <a:outerShdw blurRad="38100" dist="38100" dir="2700000" algn="tl">
                    <a:srgbClr val="FFFFFF"/>
                  </a:outerShdw>
                </a:effectLst>
              </a:rPr>
              <a:t>roduk</a:t>
            </a:r>
          </a:p>
        </p:txBody>
      </p:sp>
      <p:sp>
        <p:nvSpPr>
          <p:cNvPr id="35846" name="AutoShape 6"/>
          <p:cNvSpPr>
            <a:spLocks noChangeArrowheads="1"/>
          </p:cNvSpPr>
          <p:nvPr/>
        </p:nvSpPr>
        <p:spPr bwMode="auto">
          <a:xfrm>
            <a:off x="1600200" y="4495800"/>
            <a:ext cx="6096000" cy="671513"/>
          </a:xfrm>
          <a:prstGeom prst="cube">
            <a:avLst>
              <a:gd name="adj" fmla="val 20356"/>
            </a:avLst>
          </a:prstGeom>
          <a:gradFill rotWithShape="0">
            <a:gsLst>
              <a:gs pos="0">
                <a:srgbClr val="FFFFFF"/>
              </a:gs>
              <a:gs pos="100000">
                <a:srgbClr val="990099"/>
              </a:gs>
            </a:gsLst>
            <a:path path="rect">
              <a:fillToRect l="50000" t="50000" r="50000" b="50000"/>
            </a:path>
          </a:gradFill>
          <a:ln w="28575">
            <a:solidFill>
              <a:srgbClr val="000000"/>
            </a:solidFill>
            <a:miter lim="800000"/>
            <a:headEnd/>
            <a:tailEnd/>
          </a:ln>
          <a:effectLst/>
        </p:spPr>
        <p:txBody>
          <a:bodyPr wrap="none" anchor="ctr"/>
          <a:lstStyle/>
          <a:p>
            <a:pPr algn="ctr"/>
            <a:r>
              <a:rPr lang="id-ID" sz="2400" b="1">
                <a:effectLst>
                  <a:outerShdw blurRad="38100" dist="38100" dir="2700000" algn="tl">
                    <a:srgbClr val="FFFFFF"/>
                  </a:outerShdw>
                </a:effectLst>
              </a:rPr>
              <a:t>Penetapan Harga Lokasi</a:t>
            </a:r>
          </a:p>
        </p:txBody>
      </p:sp>
      <p:sp>
        <p:nvSpPr>
          <p:cNvPr id="35847" name="AutoShape 7"/>
          <p:cNvSpPr>
            <a:spLocks noChangeArrowheads="1"/>
          </p:cNvSpPr>
          <p:nvPr/>
        </p:nvSpPr>
        <p:spPr bwMode="auto">
          <a:xfrm>
            <a:off x="1981200" y="3962400"/>
            <a:ext cx="5334000" cy="671513"/>
          </a:xfrm>
          <a:prstGeom prst="cube">
            <a:avLst>
              <a:gd name="adj" fmla="val 21282"/>
            </a:avLst>
          </a:prstGeom>
          <a:gradFill rotWithShape="0">
            <a:gsLst>
              <a:gs pos="0">
                <a:srgbClr val="FFFFFF"/>
              </a:gs>
              <a:gs pos="100000">
                <a:srgbClr val="CC3399"/>
              </a:gs>
            </a:gsLst>
            <a:path path="rect">
              <a:fillToRect l="50000" t="50000" r="50000" b="50000"/>
            </a:path>
          </a:gradFill>
          <a:ln w="28575">
            <a:solidFill>
              <a:srgbClr val="000000"/>
            </a:solidFill>
            <a:miter lim="800000"/>
            <a:headEnd/>
            <a:tailEnd/>
          </a:ln>
          <a:effectLst/>
        </p:spPr>
        <p:txBody>
          <a:bodyPr wrap="none" anchor="ctr"/>
          <a:lstStyle/>
          <a:p>
            <a:pPr algn="ctr"/>
            <a:r>
              <a:rPr lang="id-ID" sz="2400" b="1">
                <a:effectLst>
                  <a:outerShdw blurRad="38100" dist="38100" dir="2700000" algn="tl">
                    <a:srgbClr val="FFFFFF"/>
                  </a:outerShdw>
                </a:effectLst>
              </a:rPr>
              <a:t>Penetapan Harga Saluran</a:t>
            </a:r>
          </a:p>
        </p:txBody>
      </p:sp>
      <p:sp>
        <p:nvSpPr>
          <p:cNvPr id="35848" name="AutoShape 8"/>
          <p:cNvSpPr>
            <a:spLocks noChangeArrowheads="1"/>
          </p:cNvSpPr>
          <p:nvPr/>
        </p:nvSpPr>
        <p:spPr bwMode="auto">
          <a:xfrm>
            <a:off x="2362200" y="3406775"/>
            <a:ext cx="4572000" cy="708025"/>
          </a:xfrm>
          <a:prstGeom prst="cube">
            <a:avLst>
              <a:gd name="adj" fmla="val 25000"/>
            </a:avLst>
          </a:prstGeom>
          <a:gradFill rotWithShape="0">
            <a:gsLst>
              <a:gs pos="0">
                <a:srgbClr val="FFFFFF"/>
              </a:gs>
              <a:gs pos="100000">
                <a:srgbClr val="FF66CC"/>
              </a:gs>
            </a:gsLst>
            <a:path path="rect">
              <a:fillToRect l="50000" t="50000" r="50000" b="50000"/>
            </a:path>
          </a:gradFill>
          <a:ln w="28575">
            <a:solidFill>
              <a:srgbClr val="000000"/>
            </a:solidFill>
            <a:miter lim="800000"/>
            <a:headEnd/>
            <a:tailEnd/>
          </a:ln>
          <a:effectLst/>
        </p:spPr>
        <p:txBody>
          <a:bodyPr wrap="none" lIns="90488" tIns="44450" rIns="90488" bIns="44450" anchor="ctr"/>
          <a:lstStyle/>
          <a:p>
            <a:pPr algn="ctr"/>
            <a:r>
              <a:rPr lang="id-ID" sz="2400" b="1">
                <a:effectLst>
                  <a:outerShdw blurRad="38100" dist="38100" dir="2700000" algn="tl">
                    <a:srgbClr val="FFFFFF"/>
                  </a:outerShdw>
                </a:effectLst>
              </a:rPr>
              <a:t>Penetapan Harga Citra</a:t>
            </a:r>
          </a:p>
        </p:txBody>
      </p:sp>
      <p:sp>
        <p:nvSpPr>
          <p:cNvPr id="35849" name="AutoShape 9"/>
          <p:cNvSpPr>
            <a:spLocks noChangeArrowheads="1"/>
          </p:cNvSpPr>
          <p:nvPr/>
        </p:nvSpPr>
        <p:spPr bwMode="auto">
          <a:xfrm>
            <a:off x="2743200" y="2895600"/>
            <a:ext cx="3810000" cy="685800"/>
          </a:xfrm>
          <a:prstGeom prst="cube">
            <a:avLst>
              <a:gd name="adj" fmla="val 25000"/>
            </a:avLst>
          </a:prstGeom>
          <a:gradFill rotWithShape="0">
            <a:gsLst>
              <a:gs pos="0">
                <a:srgbClr val="FFFFFF"/>
              </a:gs>
              <a:gs pos="100000">
                <a:srgbClr val="FF99CC"/>
              </a:gs>
            </a:gsLst>
            <a:path path="rect">
              <a:fillToRect l="50000" t="50000" r="50000" b="50000"/>
            </a:path>
          </a:gradFill>
          <a:ln w="28575">
            <a:solidFill>
              <a:srgbClr val="000000"/>
            </a:solidFill>
            <a:miter lim="800000"/>
            <a:headEnd/>
            <a:tailEnd/>
          </a:ln>
          <a:effectLst/>
        </p:spPr>
        <p:txBody>
          <a:bodyPr wrap="none" lIns="90488" tIns="44450" rIns="90488" bIns="44450" anchor="ctr"/>
          <a:lstStyle/>
          <a:p>
            <a:pPr algn="ctr"/>
            <a:r>
              <a:rPr lang="id-ID" sz="2400" b="1">
                <a:effectLst>
                  <a:outerShdw blurRad="38100" dist="38100" dir="2700000" algn="tl">
                    <a:srgbClr val="FFFFFF"/>
                  </a:outerShdw>
                </a:effectLst>
              </a:rPr>
              <a:t>Penetapan Harga Waktu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dissolve">
                                      <p:cBhvr>
                                        <p:cTn id="7" dur="500"/>
                                        <p:tgtEl>
                                          <p:spTgt spid="3584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5844"/>
                                        </p:tgtEl>
                                        <p:attrNameLst>
                                          <p:attrName>style.visibility</p:attrName>
                                        </p:attrNameLst>
                                      </p:cBhvr>
                                      <p:to>
                                        <p:strVal val="visible"/>
                                      </p:to>
                                    </p:set>
                                    <p:animEffect transition="in" filter="wipe(up)">
                                      <p:cBhvr>
                                        <p:cTn id="11" dur="500"/>
                                        <p:tgtEl>
                                          <p:spTgt spid="3584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845"/>
                                        </p:tgtEl>
                                        <p:attrNameLst>
                                          <p:attrName>style.visibility</p:attrName>
                                        </p:attrNameLst>
                                      </p:cBhvr>
                                      <p:to>
                                        <p:strVal val="visible"/>
                                      </p:to>
                                    </p:set>
                                    <p:animEffect transition="in" filter="wipe(up)">
                                      <p:cBhvr>
                                        <p:cTn id="15" dur="500"/>
                                        <p:tgtEl>
                                          <p:spTgt spid="3584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846"/>
                                        </p:tgtEl>
                                        <p:attrNameLst>
                                          <p:attrName>style.visibility</p:attrName>
                                        </p:attrNameLst>
                                      </p:cBhvr>
                                      <p:to>
                                        <p:strVal val="visible"/>
                                      </p:to>
                                    </p:set>
                                    <p:animEffect transition="in" filter="wipe(up)">
                                      <p:cBhvr>
                                        <p:cTn id="19" dur="500"/>
                                        <p:tgtEl>
                                          <p:spTgt spid="3584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5847"/>
                                        </p:tgtEl>
                                        <p:attrNameLst>
                                          <p:attrName>style.visibility</p:attrName>
                                        </p:attrNameLst>
                                      </p:cBhvr>
                                      <p:to>
                                        <p:strVal val="visible"/>
                                      </p:to>
                                    </p:set>
                                    <p:animEffect transition="in" filter="wipe(up)">
                                      <p:cBhvr>
                                        <p:cTn id="23" dur="500"/>
                                        <p:tgtEl>
                                          <p:spTgt spid="35847"/>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5848"/>
                                        </p:tgtEl>
                                        <p:attrNameLst>
                                          <p:attrName>style.visibility</p:attrName>
                                        </p:attrNameLst>
                                      </p:cBhvr>
                                      <p:to>
                                        <p:strVal val="visible"/>
                                      </p:to>
                                    </p:set>
                                    <p:animEffect transition="in" filter="wipe(up)">
                                      <p:cBhvr>
                                        <p:cTn id="27" dur="500"/>
                                        <p:tgtEl>
                                          <p:spTgt spid="35848"/>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5849"/>
                                        </p:tgtEl>
                                        <p:attrNameLst>
                                          <p:attrName>style.visibility</p:attrName>
                                        </p:attrNameLst>
                                      </p:cBhvr>
                                      <p:to>
                                        <p:strVal val="visible"/>
                                      </p:to>
                                    </p:set>
                                    <p:animEffect transition="in" filter="wipe(up)">
                                      <p:cBhvr>
                                        <p:cTn id="31" dur="500"/>
                                        <p:tgtEl>
                                          <p:spTgt spid="35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P spid="35844" grpId="0" animBg="1" autoUpdateAnimBg="0"/>
      <p:bldP spid="35845" grpId="0" animBg="1" autoUpdateAnimBg="0"/>
      <p:bldP spid="35846" grpId="0" animBg="1" autoUpdateAnimBg="0"/>
      <p:bldP spid="35847" grpId="0" animBg="1" autoUpdateAnimBg="0"/>
      <p:bldP spid="35848" grpId="0" animBg="1" autoUpdateAnimBg="0"/>
      <p:bldP spid="35849"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672590" y="228600"/>
            <a:ext cx="5093458" cy="990600"/>
          </a:xfrm>
        </p:spPr>
        <p:txBody>
          <a:bodyPr/>
          <a:lstStyle/>
          <a:p>
            <a:pPr algn="ctr"/>
            <a:r>
              <a:rPr lang="id-ID" dirty="0">
                <a:solidFill>
                  <a:schemeClr val="bg1"/>
                </a:solidFill>
              </a:rPr>
              <a:t>MENGADAPTASI HARGA</a:t>
            </a:r>
            <a:endParaRPr lang="en-US" dirty="0">
              <a:solidFill>
                <a:schemeClr val="bg1"/>
              </a:solidFill>
            </a:endParaRPr>
          </a:p>
        </p:txBody>
      </p:sp>
      <p:sp>
        <p:nvSpPr>
          <p:cNvPr id="36867" name="Rectangle 3"/>
          <p:cNvSpPr>
            <a:spLocks noGrp="1" noChangeArrowheads="1"/>
          </p:cNvSpPr>
          <p:nvPr>
            <p:ph type="body" idx="1"/>
          </p:nvPr>
        </p:nvSpPr>
        <p:spPr>
          <a:xfrm>
            <a:off x="609600" y="1484026"/>
            <a:ext cx="8077200" cy="4764180"/>
          </a:xfrm>
        </p:spPr>
        <p:txBody>
          <a:bodyPr>
            <a:normAutofit fontScale="92500" lnSpcReduction="10000"/>
          </a:bodyPr>
          <a:lstStyle/>
          <a:p>
            <a:pPr>
              <a:lnSpc>
                <a:spcPct val="90000"/>
              </a:lnSpc>
            </a:pPr>
            <a:r>
              <a:rPr lang="id-ID" sz="2400" dirty="0"/>
              <a:t>Diskriminasi harga dapat berhasil apabila:</a:t>
            </a:r>
          </a:p>
          <a:p>
            <a:pPr lvl="1">
              <a:lnSpc>
                <a:spcPct val="90000"/>
              </a:lnSpc>
            </a:pPr>
            <a:r>
              <a:rPr lang="id-ID" sz="2000" dirty="0"/>
              <a:t>Pasar harus dapat disegmentasikan dan segmen-segmen tersebut harus menunjukkan perbedaan intensitas permintaan</a:t>
            </a:r>
          </a:p>
          <a:p>
            <a:pPr lvl="1">
              <a:lnSpc>
                <a:spcPct val="90000"/>
              </a:lnSpc>
            </a:pPr>
            <a:r>
              <a:rPr lang="id-ID" sz="2000" dirty="0"/>
              <a:t>Konsumen pada segmen harga lebih rendah tidak dapat dapat menjual kembali produk tersebut kepada segmen harga lebih tinggi.</a:t>
            </a:r>
          </a:p>
          <a:p>
            <a:pPr lvl="1">
              <a:lnSpc>
                <a:spcPct val="90000"/>
              </a:lnSpc>
            </a:pPr>
            <a:r>
              <a:rPr lang="id-ID" sz="2000" dirty="0"/>
              <a:t>Pesaing tidak dapat menjual dengan harga yang lebih rendah dibandingkan harga perusahaan yang harganya lebih tinggi.</a:t>
            </a:r>
          </a:p>
          <a:p>
            <a:pPr lvl="1">
              <a:lnSpc>
                <a:spcPct val="90000"/>
              </a:lnSpc>
            </a:pPr>
            <a:r>
              <a:rPr lang="id-ID" sz="2000" dirty="0"/>
              <a:t>Biaya segmentasi dan pengawasan aturan pasar tidak melebihi pendapatan ekstra yang diperoleh dari diskriminasi harga.</a:t>
            </a:r>
          </a:p>
          <a:p>
            <a:pPr lvl="1">
              <a:lnSpc>
                <a:spcPct val="90000"/>
              </a:lnSpc>
            </a:pPr>
            <a:r>
              <a:rPr lang="id-ID" sz="2000" dirty="0"/>
              <a:t>Praktek tersebut tidak boleh menimbulkan ketidaksenangan dan niat buruk pelanggan.</a:t>
            </a:r>
          </a:p>
          <a:p>
            <a:pPr lvl="1">
              <a:lnSpc>
                <a:spcPct val="90000"/>
              </a:lnSpc>
            </a:pPr>
            <a:r>
              <a:rPr lang="id-ID" sz="2000" dirty="0"/>
              <a:t>Bentuk diskriminasi harga tersebut tidak boleh melanggar hukum.</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 calcmode="lin" valueType="num">
                                      <p:cBhvr additive="base">
                                        <p:cTn id="12"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 calcmode="lin" valueType="num">
                                      <p:cBhvr additive="base">
                                        <p:cTn id="17"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 calcmode="lin" valueType="num">
                                      <p:cBhvr additive="base">
                                        <p:cTn id="22" dur="5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6867">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 calcmode="lin" valueType="num">
                                      <p:cBhvr additive="base">
                                        <p:cTn id="27" dur="500" fill="hold"/>
                                        <p:tgtEl>
                                          <p:spTgt spid="3686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6867">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36867">
                                            <p:txEl>
                                              <p:pRg st="5" end="5"/>
                                            </p:txEl>
                                          </p:spTgt>
                                        </p:tgtEl>
                                        <p:attrNameLst>
                                          <p:attrName>style.visibility</p:attrName>
                                        </p:attrNameLst>
                                      </p:cBhvr>
                                      <p:to>
                                        <p:strVal val="visible"/>
                                      </p:to>
                                    </p:set>
                                    <p:anim calcmode="lin" valueType="num">
                                      <p:cBhvr additive="base">
                                        <p:cTn id="32" dur="500" fill="hold"/>
                                        <p:tgtEl>
                                          <p:spTgt spid="36867">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6867">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36867">
                                            <p:txEl>
                                              <p:pRg st="6" end="6"/>
                                            </p:txEl>
                                          </p:spTgt>
                                        </p:tgtEl>
                                        <p:attrNameLst>
                                          <p:attrName>style.visibility</p:attrName>
                                        </p:attrNameLst>
                                      </p:cBhvr>
                                      <p:to>
                                        <p:strVal val="visible"/>
                                      </p:to>
                                    </p:set>
                                    <p:anim calcmode="lin" valueType="num">
                                      <p:cBhvr additive="base">
                                        <p:cTn id="37" dur="500" fill="hold"/>
                                        <p:tgtEl>
                                          <p:spTgt spid="3686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86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bldLvl="2" autoUpdateAnimBg="0"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672590" y="464695"/>
            <a:ext cx="5471410" cy="641239"/>
          </a:xfrm>
          <a:ln/>
        </p:spPr>
        <p:txBody>
          <a:bodyPr/>
          <a:lstStyle/>
          <a:p>
            <a:pPr algn="ctr"/>
            <a:r>
              <a:rPr lang="id-ID" dirty="0">
                <a:solidFill>
                  <a:schemeClr val="bg1"/>
                </a:solidFill>
              </a:rPr>
              <a:t>MENGADAPTASI HARGA</a:t>
            </a:r>
            <a:endParaRPr lang="en-US" dirty="0">
              <a:solidFill>
                <a:schemeClr val="bg1"/>
              </a:solidFill>
            </a:endParaRPr>
          </a:p>
        </p:txBody>
      </p:sp>
      <p:sp>
        <p:nvSpPr>
          <p:cNvPr id="37891" name="Text Box 3"/>
          <p:cNvSpPr txBox="1">
            <a:spLocks noChangeArrowheads="1"/>
          </p:cNvSpPr>
          <p:nvPr/>
        </p:nvSpPr>
        <p:spPr bwMode="auto">
          <a:xfrm>
            <a:off x="228600" y="1477962"/>
            <a:ext cx="8610600" cy="579438"/>
          </a:xfrm>
          <a:prstGeom prst="rect">
            <a:avLst/>
          </a:prstGeom>
          <a:noFill/>
          <a:ln w="9525">
            <a:noFill/>
            <a:miter lim="800000"/>
            <a:headEnd/>
            <a:tailEnd/>
          </a:ln>
          <a:effectLst/>
        </p:spPr>
        <p:txBody>
          <a:bodyPr>
            <a:spAutoFit/>
          </a:bodyPr>
          <a:lstStyle/>
          <a:p>
            <a:pPr algn="ctr" eaLnBrk="1" hangingPunct="1">
              <a:spcBef>
                <a:spcPct val="50000"/>
              </a:spcBef>
            </a:pPr>
            <a:r>
              <a:rPr lang="id-ID" sz="3200" b="1" dirty="0">
                <a:solidFill>
                  <a:srgbClr val="660066"/>
                </a:solidFill>
              </a:rPr>
              <a:t>Taktik Penetapan Harga Bauran Produk</a:t>
            </a:r>
          </a:p>
        </p:txBody>
      </p:sp>
      <p:sp>
        <p:nvSpPr>
          <p:cNvPr id="37892" name="AutoShape 4"/>
          <p:cNvSpPr>
            <a:spLocks noChangeArrowheads="1"/>
          </p:cNvSpPr>
          <p:nvPr/>
        </p:nvSpPr>
        <p:spPr bwMode="auto">
          <a:xfrm>
            <a:off x="838200" y="5562600"/>
            <a:ext cx="7620000" cy="671513"/>
          </a:xfrm>
          <a:prstGeom prst="cube">
            <a:avLst>
              <a:gd name="adj" fmla="val 20356"/>
            </a:avLst>
          </a:prstGeom>
          <a:gradFill rotWithShape="0">
            <a:gsLst>
              <a:gs pos="0">
                <a:srgbClr val="FFFFFF"/>
              </a:gs>
              <a:gs pos="100000">
                <a:srgbClr val="660066"/>
              </a:gs>
            </a:gsLst>
            <a:path path="rect">
              <a:fillToRect l="50000" t="50000" r="50000" b="50000"/>
            </a:path>
          </a:gradFill>
          <a:ln w="28575">
            <a:solidFill>
              <a:schemeClr val="tx1"/>
            </a:solidFill>
            <a:miter lim="800000"/>
            <a:headEnd/>
            <a:tailEnd/>
          </a:ln>
          <a:effectLst/>
        </p:spPr>
        <p:txBody>
          <a:bodyPr wrap="none" anchor="ctr"/>
          <a:lstStyle/>
          <a:p>
            <a:pPr algn="ctr"/>
            <a:r>
              <a:rPr lang="id-ID" sz="2600" b="1">
                <a:effectLst>
                  <a:outerShdw blurRad="38100" dist="38100" dir="2700000" algn="tl">
                    <a:srgbClr val="FFFFFF"/>
                  </a:outerShdw>
                </a:effectLst>
              </a:rPr>
              <a:t>Penetapan Harga Keistimewaan Produk</a:t>
            </a:r>
          </a:p>
        </p:txBody>
      </p:sp>
      <p:sp>
        <p:nvSpPr>
          <p:cNvPr id="37893" name="AutoShape 5"/>
          <p:cNvSpPr>
            <a:spLocks noChangeArrowheads="1"/>
          </p:cNvSpPr>
          <p:nvPr/>
        </p:nvSpPr>
        <p:spPr bwMode="auto">
          <a:xfrm>
            <a:off x="1219200" y="5029200"/>
            <a:ext cx="6858000" cy="671513"/>
          </a:xfrm>
          <a:prstGeom prst="cube">
            <a:avLst>
              <a:gd name="adj" fmla="val 20356"/>
            </a:avLst>
          </a:prstGeom>
          <a:gradFill rotWithShape="0">
            <a:gsLst>
              <a:gs pos="0">
                <a:srgbClr val="FFFFFF"/>
              </a:gs>
              <a:gs pos="100000">
                <a:srgbClr val="800080"/>
              </a:gs>
            </a:gsLst>
            <a:path path="rect">
              <a:fillToRect l="50000" t="50000" r="50000" b="50000"/>
            </a:path>
          </a:gradFill>
          <a:ln w="28575">
            <a:solidFill>
              <a:srgbClr val="000000"/>
            </a:solidFill>
            <a:miter lim="800000"/>
            <a:headEnd/>
            <a:tailEnd/>
          </a:ln>
          <a:effectLst/>
        </p:spPr>
        <p:txBody>
          <a:bodyPr wrap="none" anchor="ctr"/>
          <a:lstStyle/>
          <a:p>
            <a:pPr algn="ctr"/>
            <a:r>
              <a:rPr lang="id-ID" sz="2600" b="1">
                <a:effectLst>
                  <a:outerShdw blurRad="38100" dist="38100" dir="2700000" algn="tl">
                    <a:srgbClr val="FFFFFF"/>
                  </a:outerShdw>
                </a:effectLst>
              </a:rPr>
              <a:t>Penetapan Harga Produk</a:t>
            </a:r>
            <a:r>
              <a:rPr lang="en-US" sz="2600" b="1">
                <a:effectLst>
                  <a:outerShdw blurRad="38100" dist="38100" dir="2700000" algn="tl">
                    <a:srgbClr val="FFFFFF"/>
                  </a:outerShdw>
                </a:effectLst>
              </a:rPr>
              <a:t>-</a:t>
            </a:r>
            <a:r>
              <a:rPr lang="id-ID" sz="2600" b="1">
                <a:effectLst>
                  <a:outerShdw blurRad="38100" dist="38100" dir="2700000" algn="tl">
                    <a:srgbClr val="FFFFFF"/>
                  </a:outerShdw>
                </a:effectLst>
              </a:rPr>
              <a:t>Pelengkap</a:t>
            </a:r>
          </a:p>
        </p:txBody>
      </p:sp>
      <p:sp>
        <p:nvSpPr>
          <p:cNvPr id="37894" name="AutoShape 6"/>
          <p:cNvSpPr>
            <a:spLocks noChangeArrowheads="1"/>
          </p:cNvSpPr>
          <p:nvPr/>
        </p:nvSpPr>
        <p:spPr bwMode="auto">
          <a:xfrm>
            <a:off x="1600200" y="4495800"/>
            <a:ext cx="6096000" cy="671513"/>
          </a:xfrm>
          <a:prstGeom prst="cube">
            <a:avLst>
              <a:gd name="adj" fmla="val 20356"/>
            </a:avLst>
          </a:prstGeom>
          <a:gradFill rotWithShape="0">
            <a:gsLst>
              <a:gs pos="0">
                <a:srgbClr val="FFFFFF"/>
              </a:gs>
              <a:gs pos="100000">
                <a:srgbClr val="990099"/>
              </a:gs>
            </a:gsLst>
            <a:path path="rect">
              <a:fillToRect l="50000" t="50000" r="50000" b="50000"/>
            </a:path>
          </a:gradFill>
          <a:ln w="28575">
            <a:solidFill>
              <a:srgbClr val="000000"/>
            </a:solidFill>
            <a:miter lim="800000"/>
            <a:headEnd/>
            <a:tailEnd/>
          </a:ln>
          <a:effectLst/>
        </p:spPr>
        <p:txBody>
          <a:bodyPr wrap="none" anchor="ctr"/>
          <a:lstStyle/>
          <a:p>
            <a:pPr algn="ctr"/>
            <a:r>
              <a:rPr lang="id-ID" sz="2600" b="1">
                <a:effectLst>
                  <a:outerShdw blurRad="38100" dist="38100" dir="2700000" algn="tl">
                    <a:srgbClr val="FFFFFF"/>
                  </a:outerShdw>
                </a:effectLst>
              </a:rPr>
              <a:t>Penetapan Harga Bundel Produk</a:t>
            </a:r>
          </a:p>
        </p:txBody>
      </p:sp>
      <p:sp>
        <p:nvSpPr>
          <p:cNvPr id="37895" name="AutoShape 7"/>
          <p:cNvSpPr>
            <a:spLocks noChangeArrowheads="1"/>
          </p:cNvSpPr>
          <p:nvPr/>
        </p:nvSpPr>
        <p:spPr bwMode="auto">
          <a:xfrm>
            <a:off x="1981200" y="3962400"/>
            <a:ext cx="5334000" cy="671513"/>
          </a:xfrm>
          <a:prstGeom prst="cube">
            <a:avLst>
              <a:gd name="adj" fmla="val 21282"/>
            </a:avLst>
          </a:prstGeom>
          <a:gradFill rotWithShape="0">
            <a:gsLst>
              <a:gs pos="0">
                <a:srgbClr val="FFFFFF"/>
              </a:gs>
              <a:gs pos="100000">
                <a:srgbClr val="CC3399"/>
              </a:gs>
            </a:gsLst>
            <a:path path="rect">
              <a:fillToRect l="50000" t="50000" r="50000" b="50000"/>
            </a:path>
          </a:gradFill>
          <a:ln w="28575">
            <a:solidFill>
              <a:srgbClr val="000000"/>
            </a:solidFill>
            <a:miter lim="800000"/>
            <a:headEnd/>
            <a:tailEnd/>
          </a:ln>
          <a:effectLst/>
        </p:spPr>
        <p:txBody>
          <a:bodyPr wrap="none" anchor="ctr"/>
          <a:lstStyle/>
          <a:p>
            <a:pPr algn="ctr"/>
            <a:r>
              <a:rPr lang="id-ID" sz="2600" b="1">
                <a:effectLst>
                  <a:outerShdw blurRad="38100" dist="38100" dir="2700000" algn="tl">
                    <a:srgbClr val="FFFFFF"/>
                  </a:outerShdw>
                </a:effectLst>
              </a:rPr>
              <a:t>Penetapan Harga Lini-Produk</a:t>
            </a:r>
          </a:p>
        </p:txBody>
      </p:sp>
      <p:sp>
        <p:nvSpPr>
          <p:cNvPr id="37896" name="AutoShape 8"/>
          <p:cNvSpPr>
            <a:spLocks noChangeArrowheads="1"/>
          </p:cNvSpPr>
          <p:nvPr/>
        </p:nvSpPr>
        <p:spPr bwMode="auto">
          <a:xfrm>
            <a:off x="2362200" y="3406775"/>
            <a:ext cx="4572000" cy="708025"/>
          </a:xfrm>
          <a:prstGeom prst="cube">
            <a:avLst>
              <a:gd name="adj" fmla="val 25000"/>
            </a:avLst>
          </a:prstGeom>
          <a:gradFill rotWithShape="0">
            <a:gsLst>
              <a:gs pos="0">
                <a:srgbClr val="FFFFFF"/>
              </a:gs>
              <a:gs pos="100000">
                <a:srgbClr val="FF66CC"/>
              </a:gs>
            </a:gsLst>
            <a:path path="rect">
              <a:fillToRect l="50000" t="50000" r="50000" b="50000"/>
            </a:path>
          </a:gradFill>
          <a:ln w="28575">
            <a:solidFill>
              <a:srgbClr val="000000"/>
            </a:solidFill>
            <a:miter lim="800000"/>
            <a:headEnd/>
            <a:tailEnd/>
          </a:ln>
          <a:effectLst/>
        </p:spPr>
        <p:txBody>
          <a:bodyPr wrap="none" lIns="90488" tIns="44450" rIns="90488" bIns="44450" anchor="ctr"/>
          <a:lstStyle/>
          <a:p>
            <a:pPr algn="ctr"/>
            <a:r>
              <a:rPr lang="id-ID" sz="1900" b="1">
                <a:effectLst>
                  <a:outerShdw blurRad="38100" dist="38100" dir="2700000" algn="tl">
                    <a:srgbClr val="FFFFFF"/>
                  </a:outerShdw>
                </a:effectLst>
              </a:rPr>
              <a:t>Penetapan Harga Produk Sampingan</a:t>
            </a:r>
          </a:p>
        </p:txBody>
      </p:sp>
      <p:sp>
        <p:nvSpPr>
          <p:cNvPr id="37897" name="AutoShape 9"/>
          <p:cNvSpPr>
            <a:spLocks noChangeArrowheads="1"/>
          </p:cNvSpPr>
          <p:nvPr/>
        </p:nvSpPr>
        <p:spPr bwMode="auto">
          <a:xfrm>
            <a:off x="2743200" y="2895600"/>
            <a:ext cx="3810000" cy="685800"/>
          </a:xfrm>
          <a:prstGeom prst="cube">
            <a:avLst>
              <a:gd name="adj" fmla="val 25000"/>
            </a:avLst>
          </a:prstGeom>
          <a:gradFill rotWithShape="0">
            <a:gsLst>
              <a:gs pos="0">
                <a:srgbClr val="FFFFFF"/>
              </a:gs>
              <a:gs pos="100000">
                <a:srgbClr val="FF99CC"/>
              </a:gs>
            </a:gsLst>
            <a:path path="rect">
              <a:fillToRect l="50000" t="50000" r="50000" b="50000"/>
            </a:path>
          </a:gradFill>
          <a:ln w="28575">
            <a:solidFill>
              <a:srgbClr val="000000"/>
            </a:solidFill>
            <a:miter lim="800000"/>
            <a:headEnd/>
            <a:tailEnd/>
          </a:ln>
          <a:effectLst/>
        </p:spPr>
        <p:txBody>
          <a:bodyPr wrap="none" lIns="90488" tIns="44450" rIns="90488" bIns="44450" anchor="ctr"/>
          <a:lstStyle/>
          <a:p>
            <a:pPr algn="ctr"/>
            <a:r>
              <a:rPr lang="id-ID" sz="2000" b="1">
                <a:effectLst>
                  <a:outerShdw blurRad="38100" dist="38100" dir="2700000" algn="tl">
                    <a:srgbClr val="FFFFFF"/>
                  </a:outerShdw>
                </a:effectLst>
              </a:rPr>
              <a:t>Penetapan Harga Dua</a:t>
            </a:r>
            <a:r>
              <a:rPr lang="en-US" sz="2000" b="1">
                <a:effectLst>
                  <a:outerShdw blurRad="38100" dist="38100" dir="2700000" algn="tl">
                    <a:srgbClr val="FFFFFF"/>
                  </a:outerShdw>
                </a:effectLst>
              </a:rPr>
              <a:t>-</a:t>
            </a:r>
            <a:r>
              <a:rPr lang="id-ID" sz="2000" b="1">
                <a:effectLst>
                  <a:outerShdw blurRad="38100" dist="38100" dir="2700000" algn="tl">
                    <a:srgbClr val="FFFFFF"/>
                  </a:outerShdw>
                </a:effectLst>
              </a:rPr>
              <a:t>Bagian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dissolve">
                                      <p:cBhvr>
                                        <p:cTn id="7" dur="500"/>
                                        <p:tgtEl>
                                          <p:spTgt spid="3789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7892"/>
                                        </p:tgtEl>
                                        <p:attrNameLst>
                                          <p:attrName>style.visibility</p:attrName>
                                        </p:attrNameLst>
                                      </p:cBhvr>
                                      <p:to>
                                        <p:strVal val="visible"/>
                                      </p:to>
                                    </p:set>
                                    <p:animEffect transition="in" filter="wipe(up)">
                                      <p:cBhvr>
                                        <p:cTn id="11" dur="500"/>
                                        <p:tgtEl>
                                          <p:spTgt spid="3789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7893"/>
                                        </p:tgtEl>
                                        <p:attrNameLst>
                                          <p:attrName>style.visibility</p:attrName>
                                        </p:attrNameLst>
                                      </p:cBhvr>
                                      <p:to>
                                        <p:strVal val="visible"/>
                                      </p:to>
                                    </p:set>
                                    <p:animEffect transition="in" filter="wipe(up)">
                                      <p:cBhvr>
                                        <p:cTn id="15" dur="500"/>
                                        <p:tgtEl>
                                          <p:spTgt spid="3789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7894"/>
                                        </p:tgtEl>
                                        <p:attrNameLst>
                                          <p:attrName>style.visibility</p:attrName>
                                        </p:attrNameLst>
                                      </p:cBhvr>
                                      <p:to>
                                        <p:strVal val="visible"/>
                                      </p:to>
                                    </p:set>
                                    <p:animEffect transition="in" filter="wipe(up)">
                                      <p:cBhvr>
                                        <p:cTn id="19" dur="500"/>
                                        <p:tgtEl>
                                          <p:spTgt spid="3789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7895"/>
                                        </p:tgtEl>
                                        <p:attrNameLst>
                                          <p:attrName>style.visibility</p:attrName>
                                        </p:attrNameLst>
                                      </p:cBhvr>
                                      <p:to>
                                        <p:strVal val="visible"/>
                                      </p:to>
                                    </p:set>
                                    <p:animEffect transition="in" filter="wipe(up)">
                                      <p:cBhvr>
                                        <p:cTn id="23" dur="500"/>
                                        <p:tgtEl>
                                          <p:spTgt spid="3789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7896"/>
                                        </p:tgtEl>
                                        <p:attrNameLst>
                                          <p:attrName>style.visibility</p:attrName>
                                        </p:attrNameLst>
                                      </p:cBhvr>
                                      <p:to>
                                        <p:strVal val="visible"/>
                                      </p:to>
                                    </p:set>
                                    <p:animEffect transition="in" filter="wipe(up)">
                                      <p:cBhvr>
                                        <p:cTn id="27" dur="500"/>
                                        <p:tgtEl>
                                          <p:spTgt spid="37896"/>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7897"/>
                                        </p:tgtEl>
                                        <p:attrNameLst>
                                          <p:attrName>style.visibility</p:attrName>
                                        </p:attrNameLst>
                                      </p:cBhvr>
                                      <p:to>
                                        <p:strVal val="visible"/>
                                      </p:to>
                                    </p:set>
                                    <p:animEffect transition="in" filter="wipe(up)">
                                      <p:cBhvr>
                                        <p:cTn id="31"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P spid="37892" grpId="0" animBg="1" autoUpdateAnimBg="0"/>
      <p:bldP spid="37893" grpId="0" animBg="1" autoUpdateAnimBg="0"/>
      <p:bldP spid="37894" grpId="0" animBg="1" autoUpdateAnimBg="0"/>
      <p:bldP spid="37895" grpId="0" animBg="1" autoUpdateAnimBg="0"/>
      <p:bldP spid="37896" grpId="0" animBg="1" autoUpdateAnimBg="0"/>
      <p:bldP spid="37897"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2114" y="228600"/>
            <a:ext cx="5093934" cy="990600"/>
          </a:xfrm>
        </p:spPr>
        <p:txBody>
          <a:bodyPr/>
          <a:lstStyle/>
          <a:p>
            <a:r>
              <a:rPr lang="id-ID" dirty="0" smtClean="0">
                <a:solidFill>
                  <a:schemeClr val="bg1"/>
                </a:solidFill>
              </a:rPr>
              <a:t>ICT Business and Business of ICT?</a:t>
            </a:r>
            <a:endParaRPr lang="en-US" dirty="0">
              <a:solidFill>
                <a:schemeClr val="bg1"/>
              </a:solidFill>
            </a:endParaRPr>
          </a:p>
        </p:txBody>
      </p:sp>
      <p:sp>
        <p:nvSpPr>
          <p:cNvPr id="3" name="Date Placeholder 2"/>
          <p:cNvSpPr>
            <a:spLocks noGrp="1"/>
          </p:cNvSpPr>
          <p:nvPr>
            <p:ph type="dt" sz="half" idx="10"/>
          </p:nvPr>
        </p:nvSpPr>
        <p:spPr/>
        <p:txBody>
          <a:bodyPr/>
          <a:lstStyle/>
          <a:p>
            <a:fld id="{3E6706C8-3EB5-46A5-9E5A-E6E5C0C9C4E2}" type="datetime1">
              <a:rPr lang="id-ID" smtClean="0"/>
              <a:pPr/>
              <a:t>21/09/2014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5</a:t>
            </a:fld>
            <a:endParaRPr lang="id-ID"/>
          </a:p>
        </p:txBody>
      </p:sp>
      <p:sp>
        <p:nvSpPr>
          <p:cNvPr id="5" name="Content Placeholder 4"/>
          <p:cNvSpPr>
            <a:spLocks noGrp="1"/>
          </p:cNvSpPr>
          <p:nvPr>
            <p:ph sz="quarter" idx="1"/>
          </p:nvPr>
        </p:nvSpPr>
        <p:spPr>
          <a:xfrm>
            <a:off x="612648" y="1600200"/>
            <a:ext cx="8153400" cy="4582886"/>
          </a:xfrm>
        </p:spPr>
        <p:txBody>
          <a:bodyPr/>
          <a:lstStyle/>
          <a:p>
            <a:r>
              <a:rPr lang="id-ID" dirty="0" smtClean="0"/>
              <a:t>Why Businesses use ICT?</a:t>
            </a:r>
          </a:p>
          <a:p>
            <a:pPr lvl="1"/>
            <a:r>
              <a:rPr lang="id-ID" dirty="0" smtClean="0"/>
              <a:t>Revenue</a:t>
            </a:r>
          </a:p>
          <a:p>
            <a:pPr lvl="1"/>
            <a:r>
              <a:rPr lang="id-ID" dirty="0" smtClean="0"/>
              <a:t>Profitability</a:t>
            </a:r>
          </a:p>
          <a:p>
            <a:pPr lvl="1"/>
            <a:r>
              <a:rPr lang="id-ID" dirty="0" smtClean="0"/>
              <a:t>Cost and Efficiency</a:t>
            </a:r>
          </a:p>
          <a:p>
            <a:pPr lvl="1"/>
            <a:r>
              <a:rPr lang="id-ID" dirty="0" smtClean="0"/>
              <a:t>Reach and Brand Image</a:t>
            </a:r>
          </a:p>
          <a:p>
            <a:pPr lvl="1"/>
            <a:r>
              <a:rPr lang="id-ID" dirty="0" smtClean="0"/>
              <a:t>Employee satisfaction</a:t>
            </a:r>
          </a:p>
          <a:p>
            <a:pPr lvl="1"/>
            <a:r>
              <a:rPr lang="id-ID" dirty="0" smtClean="0"/>
              <a:t>New Product</a:t>
            </a:r>
          </a:p>
          <a:p>
            <a:pPr lvl="1"/>
            <a:r>
              <a:rPr lang="id-ID" dirty="0" smtClean="0"/>
              <a:t>New Businees Model</a:t>
            </a:r>
          </a:p>
          <a:p>
            <a:pPr lvl="1"/>
            <a:r>
              <a:rPr lang="id-ID" dirty="0" smtClean="0"/>
              <a:t>Competitive Advantage / Differentiation</a:t>
            </a:r>
          </a:p>
          <a:p>
            <a:pPr lvl="1"/>
            <a:endParaRPr lang="en-US" dirty="0"/>
          </a:p>
        </p:txBody>
      </p:sp>
      <p:sp>
        <p:nvSpPr>
          <p:cNvPr id="6" name="TextBox 5"/>
          <p:cNvSpPr txBox="1"/>
          <p:nvPr/>
        </p:nvSpPr>
        <p:spPr>
          <a:xfrm>
            <a:off x="5156616" y="2978816"/>
            <a:ext cx="3609432" cy="830997"/>
          </a:xfrm>
          <a:prstGeom prst="rect">
            <a:avLst/>
          </a:prstGeom>
          <a:ln>
            <a:noFill/>
          </a:ln>
        </p:spPr>
        <p:txBody>
          <a:bodyPr wrap="square" rtlCol="0">
            <a:spAutoFit/>
          </a:bodyPr>
          <a:lstStyle/>
          <a:p>
            <a:pPr algn="ctr"/>
            <a:r>
              <a:rPr lang="id-ID" sz="2400" dirty="0" smtClean="0"/>
              <a:t>Emerging of ICT and Business Era</a:t>
            </a:r>
            <a:endParaRPr lang="en-US" sz="2400" dirty="0" smtClean="0"/>
          </a:p>
        </p:txBody>
      </p:sp>
      <p:sp>
        <p:nvSpPr>
          <p:cNvPr id="7" name="Up Arrow 6"/>
          <p:cNvSpPr/>
          <p:nvPr/>
        </p:nvSpPr>
        <p:spPr>
          <a:xfrm>
            <a:off x="4317167" y="2188564"/>
            <a:ext cx="839449" cy="250335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r>
              <a:rPr lang="en-US"/>
              <a:t>12-</a:t>
            </a:r>
            <a:fld id="{11B5CD8A-9290-4864-B7E2-5C368F2A316E}" type="slidenum">
              <a:rPr lang="en-US"/>
              <a:pPr/>
              <a:t>50</a:t>
            </a:fld>
            <a:endParaRPr lang="en-US"/>
          </a:p>
        </p:txBody>
      </p:sp>
      <p:pic>
        <p:nvPicPr>
          <p:cNvPr id="50178" name="Picture 2" descr="ch16art"/>
          <p:cNvPicPr>
            <a:picLocks noChangeAspect="1" noChangeArrowheads="1"/>
          </p:cNvPicPr>
          <p:nvPr/>
        </p:nvPicPr>
        <p:blipFill>
          <a:blip r:embed="rId2" cstate="print">
            <a:lum bright="40000" contrast="-34000"/>
          </a:blip>
          <a:srcRect/>
          <a:stretch>
            <a:fillRect/>
          </a:stretch>
        </p:blipFill>
        <p:spPr bwMode="auto">
          <a:xfrm>
            <a:off x="4911725" y="1295400"/>
            <a:ext cx="3851275" cy="4914900"/>
          </a:xfrm>
          <a:prstGeom prst="rect">
            <a:avLst/>
          </a:prstGeom>
          <a:noFill/>
        </p:spPr>
      </p:pic>
      <p:sp>
        <p:nvSpPr>
          <p:cNvPr id="50179" name="Rectangle 3"/>
          <p:cNvSpPr>
            <a:spLocks noGrp="1" noChangeArrowheads="1"/>
          </p:cNvSpPr>
          <p:nvPr>
            <p:ph type="title"/>
          </p:nvPr>
        </p:nvSpPr>
        <p:spPr>
          <a:xfrm>
            <a:off x="3657600" y="152400"/>
            <a:ext cx="5486400" cy="1143000"/>
          </a:xfrm>
        </p:spPr>
        <p:txBody>
          <a:bodyPr>
            <a:normAutofit/>
          </a:bodyPr>
          <a:lstStyle/>
          <a:p>
            <a:r>
              <a:rPr lang="id-ID" sz="2400" dirty="0">
                <a:solidFill>
                  <a:schemeClr val="bg1"/>
                </a:solidFill>
              </a:rPr>
              <a:t>Memprakarsai </a:t>
            </a:r>
            <a:r>
              <a:rPr lang="en-US" sz="2400" dirty="0">
                <a:solidFill>
                  <a:schemeClr val="bg1"/>
                </a:solidFill>
              </a:rPr>
              <a:t>d</a:t>
            </a:r>
            <a:r>
              <a:rPr lang="id-ID" sz="2400" dirty="0" smtClean="0">
                <a:solidFill>
                  <a:schemeClr val="bg1"/>
                </a:solidFill>
              </a:rPr>
              <a:t>an Menanggapi </a:t>
            </a:r>
            <a:r>
              <a:rPr lang="id-ID" sz="2400" dirty="0">
                <a:solidFill>
                  <a:schemeClr val="bg1"/>
                </a:solidFill>
              </a:rPr>
              <a:t>Perubahan Harga</a:t>
            </a:r>
            <a:r>
              <a:rPr lang="en-US" sz="1600" dirty="0">
                <a:solidFill>
                  <a:schemeClr val="bg1"/>
                </a:solidFill>
              </a:rPr>
              <a:t> </a:t>
            </a:r>
          </a:p>
        </p:txBody>
      </p:sp>
      <p:sp>
        <p:nvSpPr>
          <p:cNvPr id="50180" name="Rectangle 4"/>
          <p:cNvSpPr>
            <a:spLocks noGrp="1" noChangeArrowheads="1"/>
          </p:cNvSpPr>
          <p:nvPr>
            <p:ph type="body" idx="1"/>
          </p:nvPr>
        </p:nvSpPr>
        <p:spPr>
          <a:xfrm>
            <a:off x="371007" y="1633928"/>
            <a:ext cx="7772400" cy="3886200"/>
          </a:xfrm>
        </p:spPr>
        <p:txBody>
          <a:bodyPr/>
          <a:lstStyle/>
          <a:p>
            <a:r>
              <a:rPr lang="id-ID" dirty="0"/>
              <a:t>Memprakarsai penurunan harga</a:t>
            </a:r>
          </a:p>
          <a:p>
            <a:pPr lvl="1"/>
            <a:r>
              <a:rPr lang="id-ID" dirty="0"/>
              <a:t>Mendominasi pasar melalui biaya yang lebih rendah.</a:t>
            </a:r>
          </a:p>
          <a:p>
            <a:pPr lvl="1"/>
            <a:r>
              <a:rPr lang="id-ID" dirty="0"/>
              <a:t>Jebakan mutu rendah</a:t>
            </a:r>
          </a:p>
          <a:p>
            <a:pPr lvl="1"/>
            <a:r>
              <a:rPr lang="id-ID" dirty="0"/>
              <a:t>Jebakan pangsa pasar rapuh</a:t>
            </a:r>
          </a:p>
          <a:p>
            <a:pPr lvl="1"/>
            <a:r>
              <a:rPr lang="id-ID" dirty="0"/>
              <a:t>Jebakan kantong tipis</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animEffect transition="in" filter="dissolve">
                                      <p:cBhvr>
                                        <p:cTn id="7" dur="500"/>
                                        <p:tgtEl>
                                          <p:spTgt spid="5018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0180">
                                            <p:txEl>
                                              <p:pRg st="1" end="1"/>
                                            </p:txEl>
                                          </p:spTgt>
                                        </p:tgtEl>
                                        <p:attrNameLst>
                                          <p:attrName>style.visibility</p:attrName>
                                        </p:attrNameLst>
                                      </p:cBhvr>
                                      <p:to>
                                        <p:strVal val="visible"/>
                                      </p:to>
                                    </p:set>
                                    <p:animEffect transition="in" filter="dissolve">
                                      <p:cBhvr>
                                        <p:cTn id="10" dur="500"/>
                                        <p:tgtEl>
                                          <p:spTgt spid="50180">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0180">
                                            <p:txEl>
                                              <p:pRg st="2" end="2"/>
                                            </p:txEl>
                                          </p:spTgt>
                                        </p:tgtEl>
                                        <p:attrNameLst>
                                          <p:attrName>style.visibility</p:attrName>
                                        </p:attrNameLst>
                                      </p:cBhvr>
                                      <p:to>
                                        <p:strVal val="visible"/>
                                      </p:to>
                                    </p:set>
                                    <p:animEffect transition="in" filter="dissolve">
                                      <p:cBhvr>
                                        <p:cTn id="13" dur="500"/>
                                        <p:tgtEl>
                                          <p:spTgt spid="50180">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0180">
                                            <p:txEl>
                                              <p:pRg st="3" end="3"/>
                                            </p:txEl>
                                          </p:spTgt>
                                        </p:tgtEl>
                                        <p:attrNameLst>
                                          <p:attrName>style.visibility</p:attrName>
                                        </p:attrNameLst>
                                      </p:cBhvr>
                                      <p:to>
                                        <p:strVal val="visible"/>
                                      </p:to>
                                    </p:set>
                                    <p:animEffect transition="in" filter="dissolve">
                                      <p:cBhvr>
                                        <p:cTn id="16" dur="500"/>
                                        <p:tgtEl>
                                          <p:spTgt spid="50180">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0180">
                                            <p:txEl>
                                              <p:pRg st="4" end="4"/>
                                            </p:txEl>
                                          </p:spTgt>
                                        </p:tgtEl>
                                        <p:attrNameLst>
                                          <p:attrName>style.visibility</p:attrName>
                                        </p:attrNameLst>
                                      </p:cBhvr>
                                      <p:to>
                                        <p:strVal val="visible"/>
                                      </p:to>
                                    </p:set>
                                    <p:animEffect transition="in" filter="dissolve">
                                      <p:cBhvr>
                                        <p:cTn id="19" dur="500"/>
                                        <p:tgtEl>
                                          <p:spTgt spid="5018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autoUpdateAnimBg="0"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4"/>
          <p:cNvSpPr>
            <a:spLocks noGrp="1"/>
          </p:cNvSpPr>
          <p:nvPr>
            <p:ph type="sldNum" sz="quarter" idx="11"/>
          </p:nvPr>
        </p:nvSpPr>
        <p:spPr/>
        <p:txBody>
          <a:bodyPr/>
          <a:lstStyle/>
          <a:p>
            <a:r>
              <a:rPr lang="en-US"/>
              <a:t>12-</a:t>
            </a:r>
            <a:fld id="{2E4392C2-F4E5-4CA5-A6F6-FB0FBC2BC886}" type="slidenum">
              <a:rPr lang="en-US"/>
              <a:pPr/>
              <a:t>51</a:t>
            </a:fld>
            <a:endParaRPr lang="en-US"/>
          </a:p>
        </p:txBody>
      </p:sp>
      <p:sp>
        <p:nvSpPr>
          <p:cNvPr id="51202" name="Rectangle 2"/>
          <p:cNvSpPr>
            <a:spLocks noGrp="1" noChangeArrowheads="1"/>
          </p:cNvSpPr>
          <p:nvPr>
            <p:ph type="title"/>
          </p:nvPr>
        </p:nvSpPr>
        <p:spPr>
          <a:xfrm>
            <a:off x="3622888" y="304800"/>
            <a:ext cx="4815590" cy="914400"/>
          </a:xfrm>
        </p:spPr>
        <p:txBody>
          <a:bodyPr/>
          <a:lstStyle/>
          <a:p>
            <a:r>
              <a:rPr lang="id-ID" sz="2400" dirty="0" smtClean="0">
                <a:solidFill>
                  <a:schemeClr val="bg1"/>
                </a:solidFill>
              </a:rPr>
              <a:t>Alternatif </a:t>
            </a:r>
            <a:r>
              <a:rPr lang="id-ID" sz="2400" dirty="0">
                <a:solidFill>
                  <a:schemeClr val="bg1"/>
                </a:solidFill>
              </a:rPr>
              <a:t>Bauran Pemasaran</a:t>
            </a:r>
          </a:p>
        </p:txBody>
      </p:sp>
      <p:graphicFrame>
        <p:nvGraphicFramePr>
          <p:cNvPr id="51237" name="Group 37"/>
          <p:cNvGraphicFramePr>
            <a:graphicFrameLocks noGrp="1"/>
          </p:cNvGraphicFramePr>
          <p:nvPr/>
        </p:nvGraphicFramePr>
        <p:xfrm>
          <a:off x="457200" y="1219200"/>
          <a:ext cx="8153400" cy="4837176"/>
        </p:xfrm>
        <a:graphic>
          <a:graphicData uri="http://schemas.openxmlformats.org/drawingml/2006/table">
            <a:tbl>
              <a:tblPr/>
              <a:tblGrid>
                <a:gridCol w="2717800"/>
                <a:gridCol w="2717800"/>
                <a:gridCol w="2717800"/>
              </a:tblGrid>
              <a:tr h="4572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smtClean="0">
                          <a:ln>
                            <a:noFill/>
                          </a:ln>
                          <a:solidFill>
                            <a:schemeClr val="tx1"/>
                          </a:solidFill>
                          <a:effectLst/>
                          <a:latin typeface="Arial" pitchFamily="34" charset="0"/>
                        </a:rPr>
                        <a:t>Pilihan Strategi</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smtClean="0">
                          <a:ln>
                            <a:noFill/>
                          </a:ln>
                          <a:solidFill>
                            <a:schemeClr val="tx1"/>
                          </a:solidFill>
                          <a:effectLst/>
                          <a:latin typeface="Arial" pitchFamily="34" charset="0"/>
                        </a:rPr>
                        <a:t>Alasan</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smtClean="0">
                          <a:ln>
                            <a:noFill/>
                          </a:ln>
                          <a:solidFill>
                            <a:schemeClr val="tx1"/>
                          </a:solidFill>
                          <a:effectLst/>
                          <a:latin typeface="Arial" pitchFamily="34" charset="0"/>
                        </a:rPr>
                        <a:t>Konsekuensi</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AEAEA"/>
                    </a:solidFill>
                  </a:tcPr>
                </a:tc>
              </a:tr>
              <a:tr h="1016000">
                <a:tc>
                  <a:txBody>
                    <a:bodyPr/>
                    <a:lstStyle/>
                    <a:p>
                      <a:pPr marL="288925" marR="0" lvl="0" indent="-288925"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1700" b="0" i="0" u="none" strike="noStrike" cap="none" normalizeH="0" baseline="0" smtClean="0">
                          <a:ln>
                            <a:noFill/>
                          </a:ln>
                          <a:solidFill>
                            <a:schemeClr val="tx1"/>
                          </a:solidFill>
                          <a:effectLst/>
                          <a:latin typeface="Arial" pitchFamily="34" charset="0"/>
                        </a:rPr>
                        <a:t>1. Mempertahankan harga dan mutu yang dipersepsikan. Mengurangi pelanggan secara selektif</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1700" b="0" i="0" u="none" strike="noStrike" cap="none" normalizeH="0" baseline="0" smtClean="0">
                          <a:ln>
                            <a:noFill/>
                          </a:ln>
                          <a:solidFill>
                            <a:schemeClr val="tx1"/>
                          </a:solidFill>
                          <a:effectLst/>
                          <a:latin typeface="Arial" pitchFamily="34" charset="0"/>
                        </a:rPr>
                        <a:t>Perusahaan memiliki kesetiaan pelanggan yang tinggi. Perusahaan rela melepaskan pelanggan yang lebih miskin pesaingnya.</a:t>
                      </a:r>
                    </a:p>
                  </a:txBody>
                  <a:tcPr horzOverflow="overflow">
                    <a:lnL>
                      <a:noFill/>
                    </a:lnL>
                    <a:lnR>
                      <a:noFill/>
                    </a:lnR>
                    <a:lnT>
                      <a:noFill/>
                    </a:lnT>
                    <a:lnB>
                      <a:noFill/>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1700" b="0" i="0" u="none" strike="noStrike" cap="none" normalizeH="0" baseline="0" smtClean="0">
                          <a:ln>
                            <a:noFill/>
                          </a:ln>
                          <a:solidFill>
                            <a:schemeClr val="tx1"/>
                          </a:solidFill>
                          <a:effectLst/>
                          <a:latin typeface="Arial" pitchFamily="34" charset="0"/>
                        </a:rPr>
                        <a:t>Pangsa pasar lebih kecil. Profitabilitas lebih rendah.</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AEAEA"/>
                    </a:solidFill>
                  </a:tcPr>
                </a:tc>
              </a:tr>
              <a:tr h="1016000">
                <a:tc>
                  <a:txBody>
                    <a:bodyPr/>
                    <a:lstStyle/>
                    <a:p>
                      <a:pPr marL="288925" marR="0" lvl="0" indent="-288925"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1700" b="0" i="0" u="none" strike="noStrike" cap="none" normalizeH="0" baseline="0" smtClean="0">
                          <a:ln>
                            <a:noFill/>
                          </a:ln>
                          <a:solidFill>
                            <a:schemeClr val="tx1"/>
                          </a:solidFill>
                          <a:effectLst/>
                          <a:latin typeface="Arial" pitchFamily="34" charset="0"/>
                        </a:rPr>
                        <a:t>2. Meningkatkan harga dan mutu yang dipersepsikan</a:t>
                      </a:r>
                    </a:p>
                    <a:p>
                      <a:pPr marL="288925" marR="0" lvl="0" indent="-288925"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1700" b="0" i="0" u="none" strike="noStrike" cap="none" normalizeH="0" baseline="0" smtClean="0">
                        <a:ln>
                          <a:noFill/>
                        </a:ln>
                        <a:solidFill>
                          <a:schemeClr val="tx1"/>
                        </a:solidFill>
                        <a:effectLst/>
                        <a:latin typeface="Arial" pitchFamily="34" charset="0"/>
                      </a:endParaRPr>
                    </a:p>
                    <a:p>
                      <a:pPr marL="288925" marR="0" lvl="0" indent="-288925"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1700" b="0" i="0" u="none" strike="noStrike" cap="none" normalizeH="0" baseline="0" smtClean="0">
                        <a:ln>
                          <a:noFill/>
                        </a:ln>
                        <a:solidFill>
                          <a:schemeClr val="tx1"/>
                        </a:solidFill>
                        <a:effectLst/>
                        <a:latin typeface="Arial" pitchFamily="34" charset="0"/>
                      </a:endParaRPr>
                    </a:p>
                    <a:p>
                      <a:pPr marL="288925" marR="0" lvl="0" indent="-288925"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1700" b="0" i="0" u="none" strike="noStrike" cap="none" normalizeH="0" baseline="0" smtClean="0">
                          <a:ln>
                            <a:noFill/>
                          </a:ln>
                          <a:solidFill>
                            <a:schemeClr val="tx1"/>
                          </a:solidFill>
                          <a:effectLst/>
                          <a:latin typeface="Arial" pitchFamily="34" charset="0"/>
                        </a:rPr>
                        <a:t>3. Menurunkan harga sebagian dan meningkatkan mutu yang dipersepsikan</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1700" b="0" i="0" u="none" strike="noStrike" cap="none" normalizeH="0" baseline="0" smtClean="0">
                          <a:ln>
                            <a:noFill/>
                          </a:ln>
                          <a:solidFill>
                            <a:schemeClr val="tx1"/>
                          </a:solidFill>
                          <a:effectLst/>
                          <a:latin typeface="Arial" pitchFamily="34" charset="0"/>
                        </a:rPr>
                        <a:t>Meningkatkan harga untuk menutup kenaikan biaya. Meningkatkan mutu untuk membenarkan kenaikan harga.</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1700" b="0" i="0" u="none" strike="noStrike" cap="none" normalizeH="0" baseline="0" smtClean="0">
                          <a:ln>
                            <a:noFill/>
                          </a:ln>
                          <a:solidFill>
                            <a:schemeClr val="tx1"/>
                          </a:solidFill>
                          <a:effectLst/>
                          <a:latin typeface="Arial" pitchFamily="34" charset="0"/>
                        </a:rPr>
                        <a:t>Mempertahankan harga dan meningkatkan mutu yang dipersepsikan merupakan strategi yang murah.</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1700" b="0" i="0" u="none" strike="noStrike" cap="none" normalizeH="0" baseline="0" smtClean="0">
                          <a:ln>
                            <a:noFill/>
                          </a:ln>
                          <a:solidFill>
                            <a:schemeClr val="tx1"/>
                          </a:solidFill>
                          <a:effectLst/>
                          <a:latin typeface="Arial" pitchFamily="34" charset="0"/>
                        </a:rPr>
                        <a:t>Pangsa pasar lebih kecil. Mempertahankan profitabilitas.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17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1700" b="0" i="0" u="none" strike="noStrike" cap="none" normalizeH="0" baseline="0" smtClean="0">
                          <a:ln>
                            <a:noFill/>
                          </a:ln>
                          <a:solidFill>
                            <a:schemeClr val="tx1"/>
                          </a:solidFill>
                          <a:effectLst/>
                          <a:latin typeface="Arial" pitchFamily="34" charset="0"/>
                        </a:rPr>
                        <a:t>Pangsa pasar lebih kecil. Penurunan profitabilitas jangka pendek. Mening-katkan profitabilitas jang-ka panjang</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bl>
          </a:graphicData>
        </a:graphic>
      </p:graphicFrame>
      <p:sp>
        <p:nvSpPr>
          <p:cNvPr id="51217" name="Text Box 17"/>
          <p:cNvSpPr txBox="1">
            <a:spLocks noChangeArrowheads="1"/>
          </p:cNvSpPr>
          <p:nvPr/>
        </p:nvSpPr>
        <p:spPr bwMode="auto">
          <a:xfrm>
            <a:off x="4038600" y="6019800"/>
            <a:ext cx="4314825" cy="457200"/>
          </a:xfrm>
          <a:prstGeom prst="rect">
            <a:avLst/>
          </a:prstGeom>
          <a:noFill/>
          <a:ln w="9525">
            <a:noFill/>
            <a:miter lim="800000"/>
            <a:headEnd/>
            <a:tailEnd/>
          </a:ln>
          <a:effectLst/>
        </p:spPr>
        <p:txBody>
          <a:bodyPr wrap="none">
            <a:spAutoFit/>
          </a:bodyPr>
          <a:lstStyle/>
          <a:p>
            <a:pPr algn="r" eaLnBrk="1" hangingPunct="1"/>
            <a:r>
              <a:rPr lang="id-ID" sz="2400" b="1" i="1">
                <a:latin typeface="Times New Roman" pitchFamily="18" charset="0"/>
              </a:rPr>
              <a:t>Lihat bahan untuk tabel lengkap</a:t>
            </a:r>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295400"/>
            <a:ext cx="7772400" cy="546100"/>
          </a:xfrm>
        </p:spPr>
        <p:txBody>
          <a:bodyPr/>
          <a:lstStyle/>
          <a:p>
            <a:r>
              <a:rPr lang="id-ID" sz="2200" dirty="0" smtClean="0"/>
              <a:t>Laba </a:t>
            </a:r>
            <a:r>
              <a:rPr lang="id-ID" sz="2200" dirty="0"/>
              <a:t>Sebelum Dan Sesudah Kenaikan Harga</a:t>
            </a:r>
          </a:p>
        </p:txBody>
      </p:sp>
      <p:graphicFrame>
        <p:nvGraphicFramePr>
          <p:cNvPr id="52270" name="Group 46"/>
          <p:cNvGraphicFramePr>
            <a:graphicFrameLocks noGrp="1"/>
          </p:cNvGraphicFramePr>
          <p:nvPr/>
        </p:nvGraphicFramePr>
        <p:xfrm>
          <a:off x="457200" y="1841501"/>
          <a:ext cx="8229600" cy="4034934"/>
        </p:xfrm>
        <a:graphic>
          <a:graphicData uri="http://schemas.openxmlformats.org/drawingml/2006/table">
            <a:tbl>
              <a:tblPr/>
              <a:tblGrid>
                <a:gridCol w="1600200"/>
                <a:gridCol w="1219200"/>
                <a:gridCol w="457200"/>
                <a:gridCol w="1295400"/>
                <a:gridCol w="3657600"/>
              </a:tblGrid>
              <a:tr h="401318">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smtClean="0">
                          <a:ln>
                            <a:noFill/>
                          </a:ln>
                          <a:solidFill>
                            <a:schemeClr val="tx1"/>
                          </a:solidFill>
                          <a:effectLst/>
                          <a:latin typeface="Arial" pitchFamily="34" charset="0"/>
                        </a:rPr>
                        <a:t>Sebelum </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000" b="0" i="0" u="none" strike="noStrike" cap="none" normalizeH="0" baseline="0" smtClean="0">
                        <a:ln>
                          <a:noFill/>
                        </a:ln>
                        <a:solidFill>
                          <a:schemeClr val="tx1"/>
                        </a:solidFill>
                        <a:effectLst/>
                        <a:latin typeface="Arial"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smtClean="0">
                          <a:ln>
                            <a:noFill/>
                          </a:ln>
                          <a:solidFill>
                            <a:schemeClr val="tx1"/>
                          </a:solidFill>
                          <a:effectLst/>
                          <a:latin typeface="Arial" pitchFamily="34" charset="0"/>
                        </a:rPr>
                        <a:t>Sesudah</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000" b="0" i="0" u="none" strike="noStrike" cap="none" normalizeH="0" baseline="0" smtClean="0">
                        <a:ln>
                          <a:noFill/>
                        </a:ln>
                        <a:solidFill>
                          <a:schemeClr val="tx1"/>
                        </a:solidFill>
                        <a:effectLst/>
                        <a:latin typeface="Arial"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AEAEA"/>
                    </a:solidFill>
                  </a:tcPr>
                </a:tc>
              </a:tr>
              <a:tr h="7317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smtClean="0">
                          <a:ln>
                            <a:noFill/>
                          </a:ln>
                          <a:solidFill>
                            <a:schemeClr val="tx1"/>
                          </a:solidFill>
                          <a:effectLst/>
                          <a:latin typeface="Arial" pitchFamily="34" charset="0"/>
                        </a:rPr>
                        <a:t>Harga</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smtClean="0">
                          <a:ln>
                            <a:noFill/>
                          </a:ln>
                          <a:solidFill>
                            <a:schemeClr val="tx1"/>
                          </a:solidFill>
                          <a:effectLst/>
                          <a:latin typeface="Arial" pitchFamily="34" charset="0"/>
                        </a:rPr>
                        <a:t>$  10</a:t>
                      </a:r>
                    </a:p>
                  </a:txBody>
                  <a:tcPr horzOverflow="overflow">
                    <a:lnL>
                      <a:noFill/>
                    </a:lnL>
                    <a:lnR>
                      <a:noFill/>
                    </a:lnR>
                    <a:lnT>
                      <a:noFill/>
                    </a:lnT>
                    <a:lnB>
                      <a:noFill/>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0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smtClean="0">
                          <a:ln>
                            <a:noFill/>
                          </a:ln>
                          <a:solidFill>
                            <a:schemeClr val="tx1"/>
                          </a:solidFill>
                          <a:effectLst/>
                          <a:latin typeface="Arial" pitchFamily="34" charset="0"/>
                        </a:rPr>
                        <a:t>$10.10</a:t>
                      </a:r>
                    </a:p>
                  </a:txBody>
                  <a:tcPr horzOverflow="overflow">
                    <a:lnL>
                      <a:noFill/>
                    </a:lnL>
                    <a:lnR>
                      <a:noFill/>
                    </a:lnR>
                    <a:lnT>
                      <a:noFill/>
                    </a:lnT>
                    <a:lnB>
                      <a:noFill/>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smtClean="0">
                          <a:ln>
                            <a:noFill/>
                          </a:ln>
                          <a:solidFill>
                            <a:schemeClr val="tx1"/>
                          </a:solidFill>
                          <a:effectLst/>
                          <a:latin typeface="Arial" pitchFamily="34" charset="0"/>
                        </a:rPr>
                        <a:t>(kenaikan harga 1 persen)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000" b="0" i="0" u="none" strike="noStrike" cap="none" normalizeH="0" baseline="0" smtClean="0">
                        <a:ln>
                          <a:noFill/>
                        </a:ln>
                        <a:solidFill>
                          <a:schemeClr val="tx1"/>
                        </a:solidFill>
                        <a:effectLst/>
                        <a:latin typeface="Arial"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AEAEA"/>
                    </a:solidFill>
                  </a:tcPr>
                </a:tc>
              </a:tr>
              <a:tr h="71329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smtClean="0">
                          <a:ln>
                            <a:noFill/>
                          </a:ln>
                          <a:solidFill>
                            <a:schemeClr val="tx1"/>
                          </a:solidFill>
                          <a:effectLst/>
                          <a:latin typeface="Arial" pitchFamily="34" charset="0"/>
                        </a:rPr>
                        <a:t>Unit terjual</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smtClean="0">
                          <a:ln>
                            <a:noFill/>
                          </a:ln>
                          <a:solidFill>
                            <a:schemeClr val="tx1"/>
                          </a:solidFill>
                          <a:effectLst/>
                          <a:latin typeface="Arial" pitchFamily="34" charset="0"/>
                        </a:rPr>
                        <a:t>100</a:t>
                      </a:r>
                    </a:p>
                  </a:txBody>
                  <a:tcPr horzOverflow="overflow">
                    <a:lnL>
                      <a:noFill/>
                    </a:lnL>
                    <a:lnR>
                      <a:noFill/>
                    </a:lnR>
                    <a:lnT>
                      <a:noFill/>
                    </a:lnT>
                    <a:lnB>
                      <a:noFill/>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0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smtClean="0">
                          <a:ln>
                            <a:noFill/>
                          </a:ln>
                          <a:solidFill>
                            <a:schemeClr val="tx1"/>
                          </a:solidFill>
                          <a:effectLst/>
                          <a:latin typeface="Arial" pitchFamily="34" charset="0"/>
                        </a:rPr>
                        <a:t>100</a:t>
                      </a:r>
                    </a:p>
                  </a:txBody>
                  <a:tcPr horzOverflow="overflow">
                    <a:lnL>
                      <a:noFill/>
                    </a:lnL>
                    <a:lnR>
                      <a:noFill/>
                    </a:lnR>
                    <a:lnT>
                      <a:noFill/>
                    </a:lnT>
                    <a:lnB>
                      <a:noFill/>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000" b="0" i="0" u="none" strike="noStrike" cap="none" normalizeH="0" baseline="0" smtClean="0">
                        <a:ln>
                          <a:noFill/>
                        </a:ln>
                        <a:solidFill>
                          <a:schemeClr val="tx1"/>
                        </a:solidFill>
                        <a:effectLst/>
                        <a:latin typeface="Arial"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AEAEA"/>
                    </a:solidFill>
                  </a:tcPr>
                </a:tc>
              </a:tr>
              <a:tr h="7147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smtClean="0">
                          <a:ln>
                            <a:noFill/>
                          </a:ln>
                          <a:solidFill>
                            <a:schemeClr val="tx1"/>
                          </a:solidFill>
                          <a:effectLst/>
                          <a:latin typeface="Arial" pitchFamily="34" charset="0"/>
                        </a:rPr>
                        <a:t>Pendapatan</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smtClean="0">
                          <a:ln>
                            <a:noFill/>
                          </a:ln>
                          <a:solidFill>
                            <a:schemeClr val="tx1"/>
                          </a:solidFill>
                          <a:effectLst/>
                          <a:latin typeface="Arial" pitchFamily="34" charset="0"/>
                        </a:rPr>
                        <a:t>$1000</a:t>
                      </a:r>
                    </a:p>
                  </a:txBody>
                  <a:tcPr horzOverflow="overflow">
                    <a:lnL>
                      <a:noFill/>
                    </a:lnL>
                    <a:lnR>
                      <a:noFill/>
                    </a:lnR>
                    <a:lnT>
                      <a:noFill/>
                    </a:lnT>
                    <a:lnB>
                      <a:noFill/>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0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smtClean="0">
                          <a:ln>
                            <a:noFill/>
                          </a:ln>
                          <a:solidFill>
                            <a:schemeClr val="tx1"/>
                          </a:solidFill>
                          <a:effectLst/>
                          <a:latin typeface="Arial" pitchFamily="34" charset="0"/>
                        </a:rPr>
                        <a:t>$1010</a:t>
                      </a:r>
                    </a:p>
                  </a:txBody>
                  <a:tcPr horzOverflow="overflow">
                    <a:lnL>
                      <a:noFill/>
                    </a:lnL>
                    <a:lnR>
                      <a:noFill/>
                    </a:lnR>
                    <a:lnT>
                      <a:noFill/>
                    </a:lnT>
                    <a:lnB>
                      <a:noFill/>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000" b="0" i="0" u="none" strike="noStrike" cap="none" normalizeH="0" baseline="0" smtClean="0">
                        <a:ln>
                          <a:noFill/>
                        </a:ln>
                        <a:solidFill>
                          <a:schemeClr val="tx1"/>
                        </a:solidFill>
                        <a:effectLst/>
                        <a:latin typeface="Arial"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AEAEA"/>
                    </a:solidFill>
                  </a:tcPr>
                </a:tc>
              </a:tr>
              <a:tr h="71187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smtClean="0">
                          <a:ln>
                            <a:noFill/>
                          </a:ln>
                          <a:solidFill>
                            <a:schemeClr val="tx1"/>
                          </a:solidFill>
                          <a:effectLst/>
                          <a:latin typeface="Arial" pitchFamily="34" charset="0"/>
                        </a:rPr>
                        <a:t>Biaya</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smtClean="0">
                          <a:ln>
                            <a:noFill/>
                          </a:ln>
                          <a:solidFill>
                            <a:schemeClr val="tx1"/>
                          </a:solidFill>
                          <a:effectLst/>
                          <a:latin typeface="Arial" pitchFamily="34" charset="0"/>
                        </a:rPr>
                        <a:t>-970</a:t>
                      </a:r>
                    </a:p>
                  </a:txBody>
                  <a:tcPr horzOverflow="overflow">
                    <a:lnL>
                      <a:noFill/>
                    </a:lnL>
                    <a:lnR>
                      <a:noFill/>
                    </a:lnR>
                    <a:lnT>
                      <a:noFill/>
                    </a:lnT>
                    <a:lnB>
                      <a:noFill/>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0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smtClean="0">
                          <a:ln>
                            <a:noFill/>
                          </a:ln>
                          <a:solidFill>
                            <a:schemeClr val="tx1"/>
                          </a:solidFill>
                          <a:effectLst/>
                          <a:latin typeface="Arial" pitchFamily="34" charset="0"/>
                        </a:rPr>
                        <a:t>-970</a:t>
                      </a:r>
                    </a:p>
                  </a:txBody>
                  <a:tcPr horzOverflow="overflow">
                    <a:lnL>
                      <a:noFill/>
                    </a:lnL>
                    <a:lnR>
                      <a:noFill/>
                    </a:lnR>
                    <a:lnT>
                      <a:noFill/>
                    </a:lnT>
                    <a:lnB>
                      <a:noFill/>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000" b="0" i="0" u="none" strike="noStrike" cap="none" normalizeH="0" baseline="0" smtClean="0">
                        <a:ln>
                          <a:noFill/>
                        </a:ln>
                        <a:solidFill>
                          <a:schemeClr val="tx1"/>
                        </a:solidFill>
                        <a:effectLst/>
                        <a:latin typeface="Arial"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AEAEA"/>
                    </a:solidFill>
                  </a:tcPr>
                </a:tc>
              </a:tr>
              <a:tr h="7317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dirty="0" smtClean="0">
                          <a:ln>
                            <a:noFill/>
                          </a:ln>
                          <a:solidFill>
                            <a:schemeClr val="tx1"/>
                          </a:solidFill>
                          <a:effectLst/>
                          <a:latin typeface="Arial" pitchFamily="34" charset="0"/>
                        </a:rPr>
                        <a:t>Keuntungan</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dirty="0" smtClean="0">
                          <a:ln>
                            <a:noFill/>
                          </a:ln>
                          <a:solidFill>
                            <a:schemeClr val="tx1"/>
                          </a:solidFill>
                          <a:effectLst/>
                          <a:latin typeface="Arial" pitchFamily="34" charset="0"/>
                        </a:rPr>
                        <a:t>$  30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d-ID" sz="20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smtClean="0">
                          <a:ln>
                            <a:noFill/>
                          </a:ln>
                          <a:solidFill>
                            <a:schemeClr val="tx1"/>
                          </a:solidFill>
                          <a:effectLst/>
                          <a:latin typeface="Arial" pitchFamily="34" charset="0"/>
                        </a:rPr>
                        <a:t>$  40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0" i="0" u="none" strike="noStrike" cap="none" normalizeH="0" baseline="0" dirty="0" smtClean="0">
                          <a:ln>
                            <a:noFill/>
                          </a:ln>
                          <a:solidFill>
                            <a:schemeClr val="tx1"/>
                          </a:solidFill>
                          <a:effectLst/>
                          <a:latin typeface="Arial" pitchFamily="34" charset="0"/>
                        </a:rPr>
                        <a:t>(kenaikan laba 33 1/3 percent)</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bl>
          </a:graphicData>
        </a:graphic>
      </p:graphicFrame>
      <p:sp>
        <p:nvSpPr>
          <p:cNvPr id="52262" name="Rectangle 38"/>
          <p:cNvSpPr>
            <a:spLocks noChangeArrowheads="1"/>
          </p:cNvSpPr>
          <p:nvPr/>
        </p:nvSpPr>
        <p:spPr bwMode="auto">
          <a:xfrm>
            <a:off x="3657600" y="0"/>
            <a:ext cx="5302250" cy="1143000"/>
          </a:xfrm>
          <a:prstGeom prst="rect">
            <a:avLst/>
          </a:prstGeom>
          <a:noFill/>
          <a:ln w="9525">
            <a:noFill/>
            <a:miter lim="800000"/>
            <a:headEnd/>
            <a:tailEnd/>
          </a:ln>
          <a:effectLst/>
        </p:spPr>
        <p:txBody>
          <a:bodyPr anchor="ctr"/>
          <a:lstStyle/>
          <a:p>
            <a:pPr eaLnBrk="1" hangingPunct="1"/>
            <a:r>
              <a:rPr lang="id-ID" sz="2400" dirty="0">
                <a:solidFill>
                  <a:schemeClr val="bg1"/>
                </a:solidFill>
              </a:rPr>
              <a:t>Memprakarsai </a:t>
            </a:r>
            <a:r>
              <a:rPr lang="en-US" sz="2400" dirty="0">
                <a:solidFill>
                  <a:schemeClr val="bg1"/>
                </a:solidFill>
              </a:rPr>
              <a:t>d</a:t>
            </a:r>
            <a:r>
              <a:rPr lang="id-ID" sz="2400" dirty="0">
                <a:solidFill>
                  <a:schemeClr val="bg1"/>
                </a:solidFill>
              </a:rPr>
              <a:t>an Menanggapi Perubahan Harga</a:t>
            </a:r>
            <a:endParaRPr lang="en-US" sz="24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3250" name="Picture 2" descr="ch16art"/>
          <p:cNvPicPr>
            <a:picLocks noChangeAspect="1" noChangeArrowheads="1"/>
          </p:cNvPicPr>
          <p:nvPr/>
        </p:nvPicPr>
        <p:blipFill>
          <a:blip r:embed="rId2" cstate="print">
            <a:lum bright="40000" contrast="-34000"/>
          </a:blip>
          <a:srcRect/>
          <a:stretch>
            <a:fillRect/>
          </a:stretch>
        </p:blipFill>
        <p:spPr bwMode="auto">
          <a:xfrm>
            <a:off x="4911725" y="1295400"/>
            <a:ext cx="3851275" cy="4914900"/>
          </a:xfrm>
          <a:prstGeom prst="rect">
            <a:avLst/>
          </a:prstGeom>
          <a:noFill/>
        </p:spPr>
      </p:pic>
      <p:sp>
        <p:nvSpPr>
          <p:cNvPr id="53251" name="Rectangle 3"/>
          <p:cNvSpPr>
            <a:spLocks noGrp="1" noChangeArrowheads="1"/>
          </p:cNvSpPr>
          <p:nvPr>
            <p:ph type="title"/>
          </p:nvPr>
        </p:nvSpPr>
        <p:spPr>
          <a:xfrm>
            <a:off x="3672590" y="190500"/>
            <a:ext cx="5291528" cy="1143000"/>
          </a:xfrm>
        </p:spPr>
        <p:txBody>
          <a:bodyPr>
            <a:normAutofit fontScale="90000"/>
          </a:bodyPr>
          <a:lstStyle/>
          <a:p>
            <a:r>
              <a:rPr lang="id-ID" sz="2400" dirty="0">
                <a:solidFill>
                  <a:schemeClr val="bg1"/>
                </a:solidFill>
              </a:rPr>
              <a:t>Memprakarsai </a:t>
            </a:r>
            <a:r>
              <a:rPr lang="en-US" sz="2400" dirty="0">
                <a:solidFill>
                  <a:schemeClr val="bg1"/>
                </a:solidFill>
              </a:rPr>
              <a:t>d</a:t>
            </a:r>
            <a:r>
              <a:rPr lang="id-ID" sz="2400" dirty="0">
                <a:solidFill>
                  <a:schemeClr val="bg1"/>
                </a:solidFill>
              </a:rPr>
              <a:t>an Menanggapi Perubahan Harga</a:t>
            </a:r>
            <a:endParaRPr lang="en-US" sz="2400" dirty="0">
              <a:solidFill>
                <a:schemeClr val="bg1"/>
              </a:solidFill>
            </a:endParaRPr>
          </a:p>
        </p:txBody>
      </p:sp>
      <p:sp>
        <p:nvSpPr>
          <p:cNvPr id="53252" name="Rectangle 4"/>
          <p:cNvSpPr>
            <a:spLocks noGrp="1" noChangeArrowheads="1"/>
          </p:cNvSpPr>
          <p:nvPr>
            <p:ph type="body" idx="1"/>
          </p:nvPr>
        </p:nvSpPr>
        <p:spPr>
          <a:xfrm>
            <a:off x="685800" y="1333500"/>
            <a:ext cx="7772400" cy="3962400"/>
          </a:xfrm>
        </p:spPr>
        <p:txBody>
          <a:bodyPr/>
          <a:lstStyle/>
          <a:p>
            <a:r>
              <a:rPr lang="id-ID" sz="2800" dirty="0"/>
              <a:t>Memulai peningkatan harga</a:t>
            </a:r>
          </a:p>
          <a:p>
            <a:pPr lvl="1"/>
            <a:r>
              <a:rPr lang="id-ID" sz="2400" dirty="0"/>
              <a:t>Inflasi biaya</a:t>
            </a:r>
          </a:p>
          <a:p>
            <a:pPr lvl="1"/>
            <a:r>
              <a:rPr lang="id-ID" sz="2400" dirty="0"/>
              <a:t>Penetapan harga antisipatif</a:t>
            </a:r>
          </a:p>
          <a:p>
            <a:pPr lvl="1"/>
            <a:r>
              <a:rPr lang="id-ID" sz="2400" dirty="0"/>
              <a:t>Kelebihan permintaan</a:t>
            </a:r>
          </a:p>
          <a:p>
            <a:pPr lvl="1"/>
            <a:r>
              <a:rPr lang="id-ID" sz="2400" dirty="0"/>
              <a:t>Penundaan penetapan harga</a:t>
            </a:r>
          </a:p>
          <a:p>
            <a:pPr lvl="1"/>
            <a:r>
              <a:rPr lang="id-ID" sz="2400" dirty="0"/>
              <a:t>Klausul kenaikan harga</a:t>
            </a:r>
          </a:p>
          <a:p>
            <a:pPr lvl="1"/>
            <a:r>
              <a:rPr lang="id-ID" sz="2400" dirty="0"/>
              <a:t>Memisah-misahkan elemen pembentuk harga</a:t>
            </a:r>
          </a:p>
          <a:p>
            <a:pPr lvl="1"/>
            <a:r>
              <a:rPr lang="id-ID" sz="2400" dirty="0"/>
              <a:t>Pengurangan diskon.</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animEffect transition="in" filter="dissolve">
                                      <p:cBhvr>
                                        <p:cTn id="7" dur="500"/>
                                        <p:tgtEl>
                                          <p:spTgt spid="5325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3252">
                                            <p:txEl>
                                              <p:pRg st="1" end="1"/>
                                            </p:txEl>
                                          </p:spTgt>
                                        </p:tgtEl>
                                        <p:attrNameLst>
                                          <p:attrName>style.visibility</p:attrName>
                                        </p:attrNameLst>
                                      </p:cBhvr>
                                      <p:to>
                                        <p:strVal val="visible"/>
                                      </p:to>
                                    </p:set>
                                    <p:animEffect transition="in" filter="dissolve">
                                      <p:cBhvr>
                                        <p:cTn id="10" dur="500"/>
                                        <p:tgtEl>
                                          <p:spTgt spid="5325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3252">
                                            <p:txEl>
                                              <p:pRg st="2" end="2"/>
                                            </p:txEl>
                                          </p:spTgt>
                                        </p:tgtEl>
                                        <p:attrNameLst>
                                          <p:attrName>style.visibility</p:attrName>
                                        </p:attrNameLst>
                                      </p:cBhvr>
                                      <p:to>
                                        <p:strVal val="visible"/>
                                      </p:to>
                                    </p:set>
                                    <p:animEffect transition="in" filter="dissolve">
                                      <p:cBhvr>
                                        <p:cTn id="13" dur="500"/>
                                        <p:tgtEl>
                                          <p:spTgt spid="5325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3252">
                                            <p:txEl>
                                              <p:pRg st="3" end="3"/>
                                            </p:txEl>
                                          </p:spTgt>
                                        </p:tgtEl>
                                        <p:attrNameLst>
                                          <p:attrName>style.visibility</p:attrName>
                                        </p:attrNameLst>
                                      </p:cBhvr>
                                      <p:to>
                                        <p:strVal val="visible"/>
                                      </p:to>
                                    </p:set>
                                    <p:animEffect transition="in" filter="dissolve">
                                      <p:cBhvr>
                                        <p:cTn id="16" dur="500"/>
                                        <p:tgtEl>
                                          <p:spTgt spid="5325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3252">
                                            <p:txEl>
                                              <p:pRg st="4" end="4"/>
                                            </p:txEl>
                                          </p:spTgt>
                                        </p:tgtEl>
                                        <p:attrNameLst>
                                          <p:attrName>style.visibility</p:attrName>
                                        </p:attrNameLst>
                                      </p:cBhvr>
                                      <p:to>
                                        <p:strVal val="visible"/>
                                      </p:to>
                                    </p:set>
                                    <p:animEffect transition="in" filter="dissolve">
                                      <p:cBhvr>
                                        <p:cTn id="19" dur="500"/>
                                        <p:tgtEl>
                                          <p:spTgt spid="53252">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3252">
                                            <p:txEl>
                                              <p:pRg st="5" end="5"/>
                                            </p:txEl>
                                          </p:spTgt>
                                        </p:tgtEl>
                                        <p:attrNameLst>
                                          <p:attrName>style.visibility</p:attrName>
                                        </p:attrNameLst>
                                      </p:cBhvr>
                                      <p:to>
                                        <p:strVal val="visible"/>
                                      </p:to>
                                    </p:set>
                                    <p:animEffect transition="in" filter="dissolve">
                                      <p:cBhvr>
                                        <p:cTn id="22" dur="500"/>
                                        <p:tgtEl>
                                          <p:spTgt spid="53252">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3252">
                                            <p:txEl>
                                              <p:pRg st="6" end="6"/>
                                            </p:txEl>
                                          </p:spTgt>
                                        </p:tgtEl>
                                        <p:attrNameLst>
                                          <p:attrName>style.visibility</p:attrName>
                                        </p:attrNameLst>
                                      </p:cBhvr>
                                      <p:to>
                                        <p:strVal val="visible"/>
                                      </p:to>
                                    </p:set>
                                    <p:animEffect transition="in" filter="dissolve">
                                      <p:cBhvr>
                                        <p:cTn id="25" dur="500"/>
                                        <p:tgtEl>
                                          <p:spTgt spid="53252">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3252">
                                            <p:txEl>
                                              <p:pRg st="7" end="7"/>
                                            </p:txEl>
                                          </p:spTgt>
                                        </p:tgtEl>
                                        <p:attrNameLst>
                                          <p:attrName>style.visibility</p:attrName>
                                        </p:attrNameLst>
                                      </p:cBhvr>
                                      <p:to>
                                        <p:strVal val="visible"/>
                                      </p:to>
                                    </p:set>
                                    <p:animEffect transition="in" filter="dissolve">
                                      <p:cBhvr>
                                        <p:cTn id="28" dur="500"/>
                                        <p:tgtEl>
                                          <p:spTgt spid="5325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build="p" autoUpdateAnimBg="0" advAuto="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657600" y="188640"/>
            <a:ext cx="4800600" cy="1143000"/>
          </a:xfrm>
        </p:spPr>
        <p:txBody>
          <a:bodyPr>
            <a:normAutofit/>
          </a:bodyPr>
          <a:lstStyle/>
          <a:p>
            <a:r>
              <a:rPr lang="id-ID" sz="2000" dirty="0">
                <a:solidFill>
                  <a:schemeClr val="bg1"/>
                </a:solidFill>
              </a:rPr>
              <a:t>Memprakarsai </a:t>
            </a:r>
            <a:r>
              <a:rPr lang="en-US" sz="2000" dirty="0">
                <a:solidFill>
                  <a:schemeClr val="bg1"/>
                </a:solidFill>
              </a:rPr>
              <a:t>d</a:t>
            </a:r>
            <a:r>
              <a:rPr lang="id-ID" sz="2000" dirty="0">
                <a:solidFill>
                  <a:schemeClr val="bg1"/>
                </a:solidFill>
              </a:rPr>
              <a:t>an Menanggapi Perubahan Harga</a:t>
            </a:r>
            <a:endParaRPr lang="en-US" sz="2000" dirty="0">
              <a:solidFill>
                <a:schemeClr val="bg1"/>
              </a:solidFill>
            </a:endParaRPr>
          </a:p>
        </p:txBody>
      </p:sp>
      <p:sp>
        <p:nvSpPr>
          <p:cNvPr id="54275" name="Rectangle 3"/>
          <p:cNvSpPr>
            <a:spLocks noGrp="1" noChangeArrowheads="1"/>
          </p:cNvSpPr>
          <p:nvPr>
            <p:ph type="body" idx="1"/>
          </p:nvPr>
        </p:nvSpPr>
        <p:spPr>
          <a:xfrm>
            <a:off x="609600" y="1331640"/>
            <a:ext cx="7620000" cy="4916566"/>
          </a:xfrm>
        </p:spPr>
        <p:txBody>
          <a:bodyPr>
            <a:normAutofit lnSpcReduction="10000"/>
          </a:bodyPr>
          <a:lstStyle/>
          <a:p>
            <a:pPr>
              <a:lnSpc>
                <a:spcPct val="90000"/>
              </a:lnSpc>
            </a:pPr>
            <a:r>
              <a:rPr lang="id-ID" sz="2000" dirty="0"/>
              <a:t>Menanggapi biaya yang lebih tinggi atau permintaan yang berlebih tanpa menaikkan harga termasuk:</a:t>
            </a:r>
          </a:p>
          <a:p>
            <a:pPr lvl="1">
              <a:lnSpc>
                <a:spcPct val="90000"/>
              </a:lnSpc>
            </a:pPr>
            <a:r>
              <a:rPr lang="id-ID" sz="2000" dirty="0"/>
              <a:t>Mengurangi jumlah produk daripada menaikkan harga.</a:t>
            </a:r>
          </a:p>
          <a:p>
            <a:pPr lvl="1">
              <a:lnSpc>
                <a:spcPct val="90000"/>
              </a:lnSpc>
            </a:pPr>
            <a:r>
              <a:rPr lang="id-ID" sz="2000" dirty="0"/>
              <a:t>Mengganti dengan bahan atau unsur yang lebih murah.</a:t>
            </a:r>
          </a:p>
          <a:p>
            <a:pPr lvl="1">
              <a:lnSpc>
                <a:spcPct val="90000"/>
              </a:lnSpc>
            </a:pPr>
            <a:r>
              <a:rPr lang="id-ID" sz="2000" dirty="0"/>
              <a:t>Mengurangi atau menghilangkan keistimewaan produk.</a:t>
            </a:r>
          </a:p>
          <a:p>
            <a:pPr lvl="1">
              <a:lnSpc>
                <a:spcPct val="90000"/>
              </a:lnSpc>
            </a:pPr>
            <a:r>
              <a:rPr lang="id-ID" sz="2000" dirty="0"/>
              <a:t>Mengurangi atau menghilangkan pelayanan produk, seperti pemasangan atau pengiriman gratis.</a:t>
            </a:r>
          </a:p>
          <a:p>
            <a:pPr lvl="1">
              <a:lnSpc>
                <a:spcPct val="90000"/>
              </a:lnSpc>
            </a:pPr>
            <a:r>
              <a:rPr lang="id-ID" sz="2000" dirty="0"/>
              <a:t>Menggunakan bahan kemasan yang lebih murah atau mempromosikan ukuran yang lebih besar guna mengurangi biaya pengemasan.</a:t>
            </a:r>
          </a:p>
          <a:p>
            <a:pPr lvl="1">
              <a:lnSpc>
                <a:spcPct val="90000"/>
              </a:lnSpc>
            </a:pPr>
            <a:r>
              <a:rPr lang="id-ID" sz="2000" dirty="0"/>
              <a:t>Mengurangi jenis ukuran dan model  yang ditawarkan.</a:t>
            </a:r>
          </a:p>
          <a:p>
            <a:pPr lvl="1">
              <a:lnSpc>
                <a:spcPct val="90000"/>
              </a:lnSpc>
            </a:pPr>
            <a:r>
              <a:rPr lang="id-ID" sz="2000" dirty="0"/>
              <a:t>Menciptakan merek ekonomis baru.</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dissolve">
                                      <p:cBhvr>
                                        <p:cTn id="7" dur="500"/>
                                        <p:tgtEl>
                                          <p:spTgt spid="5427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4275">
                                            <p:txEl>
                                              <p:pRg st="1" end="1"/>
                                            </p:txEl>
                                          </p:spTgt>
                                        </p:tgtEl>
                                        <p:attrNameLst>
                                          <p:attrName>style.visibility</p:attrName>
                                        </p:attrNameLst>
                                      </p:cBhvr>
                                      <p:to>
                                        <p:strVal val="visible"/>
                                      </p:to>
                                    </p:set>
                                    <p:animEffect transition="in" filter="dissolve">
                                      <p:cBhvr>
                                        <p:cTn id="10" dur="500"/>
                                        <p:tgtEl>
                                          <p:spTgt spid="5427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4275">
                                            <p:txEl>
                                              <p:pRg st="2" end="2"/>
                                            </p:txEl>
                                          </p:spTgt>
                                        </p:tgtEl>
                                        <p:attrNameLst>
                                          <p:attrName>style.visibility</p:attrName>
                                        </p:attrNameLst>
                                      </p:cBhvr>
                                      <p:to>
                                        <p:strVal val="visible"/>
                                      </p:to>
                                    </p:set>
                                    <p:animEffect transition="in" filter="dissolve">
                                      <p:cBhvr>
                                        <p:cTn id="13" dur="500"/>
                                        <p:tgtEl>
                                          <p:spTgt spid="5427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4275">
                                            <p:txEl>
                                              <p:pRg st="3" end="3"/>
                                            </p:txEl>
                                          </p:spTgt>
                                        </p:tgtEl>
                                        <p:attrNameLst>
                                          <p:attrName>style.visibility</p:attrName>
                                        </p:attrNameLst>
                                      </p:cBhvr>
                                      <p:to>
                                        <p:strVal val="visible"/>
                                      </p:to>
                                    </p:set>
                                    <p:animEffect transition="in" filter="dissolve">
                                      <p:cBhvr>
                                        <p:cTn id="16" dur="500"/>
                                        <p:tgtEl>
                                          <p:spTgt spid="54275">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4275">
                                            <p:txEl>
                                              <p:pRg st="4" end="4"/>
                                            </p:txEl>
                                          </p:spTgt>
                                        </p:tgtEl>
                                        <p:attrNameLst>
                                          <p:attrName>style.visibility</p:attrName>
                                        </p:attrNameLst>
                                      </p:cBhvr>
                                      <p:to>
                                        <p:strVal val="visible"/>
                                      </p:to>
                                    </p:set>
                                    <p:animEffect transition="in" filter="dissolve">
                                      <p:cBhvr>
                                        <p:cTn id="19" dur="500"/>
                                        <p:tgtEl>
                                          <p:spTgt spid="54275">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4275">
                                            <p:txEl>
                                              <p:pRg st="5" end="5"/>
                                            </p:txEl>
                                          </p:spTgt>
                                        </p:tgtEl>
                                        <p:attrNameLst>
                                          <p:attrName>style.visibility</p:attrName>
                                        </p:attrNameLst>
                                      </p:cBhvr>
                                      <p:to>
                                        <p:strVal val="visible"/>
                                      </p:to>
                                    </p:set>
                                    <p:animEffect transition="in" filter="dissolve">
                                      <p:cBhvr>
                                        <p:cTn id="22" dur="500"/>
                                        <p:tgtEl>
                                          <p:spTgt spid="54275">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4275">
                                            <p:txEl>
                                              <p:pRg st="6" end="6"/>
                                            </p:txEl>
                                          </p:spTgt>
                                        </p:tgtEl>
                                        <p:attrNameLst>
                                          <p:attrName>style.visibility</p:attrName>
                                        </p:attrNameLst>
                                      </p:cBhvr>
                                      <p:to>
                                        <p:strVal val="visible"/>
                                      </p:to>
                                    </p:set>
                                    <p:animEffect transition="in" filter="dissolve">
                                      <p:cBhvr>
                                        <p:cTn id="25" dur="500"/>
                                        <p:tgtEl>
                                          <p:spTgt spid="54275">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4275">
                                            <p:txEl>
                                              <p:pRg st="7" end="7"/>
                                            </p:txEl>
                                          </p:spTgt>
                                        </p:tgtEl>
                                        <p:attrNameLst>
                                          <p:attrName>style.visibility</p:attrName>
                                        </p:attrNameLst>
                                      </p:cBhvr>
                                      <p:to>
                                        <p:strVal val="visible"/>
                                      </p:to>
                                    </p:set>
                                    <p:animEffect transition="in" filter="dissolve">
                                      <p:cBhvr>
                                        <p:cTn id="28" dur="500"/>
                                        <p:tgtEl>
                                          <p:spTgt spid="542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advAuto="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298" name="Picture 2" descr="ch16art"/>
          <p:cNvPicPr>
            <a:picLocks noChangeAspect="1" noChangeArrowheads="1"/>
          </p:cNvPicPr>
          <p:nvPr/>
        </p:nvPicPr>
        <p:blipFill>
          <a:blip r:embed="rId2" cstate="print">
            <a:lum bright="40000" contrast="-34000"/>
          </a:blip>
          <a:srcRect/>
          <a:stretch>
            <a:fillRect/>
          </a:stretch>
        </p:blipFill>
        <p:spPr bwMode="auto">
          <a:xfrm>
            <a:off x="4911725" y="1295400"/>
            <a:ext cx="3851275" cy="4914900"/>
          </a:xfrm>
          <a:prstGeom prst="rect">
            <a:avLst/>
          </a:prstGeom>
          <a:noFill/>
        </p:spPr>
      </p:pic>
      <p:sp>
        <p:nvSpPr>
          <p:cNvPr id="55299" name="Rectangle 3"/>
          <p:cNvSpPr>
            <a:spLocks noGrp="1" noChangeArrowheads="1"/>
          </p:cNvSpPr>
          <p:nvPr>
            <p:ph type="title"/>
          </p:nvPr>
        </p:nvSpPr>
        <p:spPr>
          <a:xfrm>
            <a:off x="3717560" y="116632"/>
            <a:ext cx="4740639" cy="1143000"/>
          </a:xfrm>
        </p:spPr>
        <p:txBody>
          <a:bodyPr>
            <a:normAutofit/>
          </a:bodyPr>
          <a:lstStyle/>
          <a:p>
            <a:r>
              <a:rPr lang="id-ID" sz="2000" dirty="0">
                <a:solidFill>
                  <a:schemeClr val="bg1"/>
                </a:solidFill>
              </a:rPr>
              <a:t>Memprakarsai </a:t>
            </a:r>
            <a:r>
              <a:rPr lang="en-US" sz="2000" dirty="0">
                <a:solidFill>
                  <a:schemeClr val="bg1"/>
                </a:solidFill>
              </a:rPr>
              <a:t>d</a:t>
            </a:r>
            <a:r>
              <a:rPr lang="id-ID" sz="2000" dirty="0">
                <a:solidFill>
                  <a:schemeClr val="bg1"/>
                </a:solidFill>
              </a:rPr>
              <a:t>an Menanggapi Perubahan Harga</a:t>
            </a:r>
            <a:endParaRPr lang="en-US" sz="2000" dirty="0">
              <a:solidFill>
                <a:schemeClr val="bg1"/>
              </a:solidFill>
            </a:endParaRPr>
          </a:p>
        </p:txBody>
      </p:sp>
      <p:sp>
        <p:nvSpPr>
          <p:cNvPr id="55300" name="Rectangle 4"/>
          <p:cNvSpPr>
            <a:spLocks noGrp="1" noChangeArrowheads="1"/>
          </p:cNvSpPr>
          <p:nvPr>
            <p:ph type="body" idx="1"/>
          </p:nvPr>
        </p:nvSpPr>
        <p:spPr>
          <a:xfrm>
            <a:off x="685800" y="1981200"/>
            <a:ext cx="7772400" cy="4495800"/>
          </a:xfrm>
        </p:spPr>
        <p:txBody>
          <a:bodyPr/>
          <a:lstStyle/>
          <a:p>
            <a:r>
              <a:rPr lang="id-ID"/>
              <a:t>Reaksi Atas Perubahan Harga</a:t>
            </a:r>
          </a:p>
          <a:p>
            <a:pPr lvl="1"/>
            <a:r>
              <a:rPr lang="id-ID"/>
              <a:t>Reaksi pelanggan</a:t>
            </a:r>
          </a:p>
          <a:p>
            <a:pPr lvl="1"/>
            <a:r>
              <a:rPr lang="id-ID"/>
              <a:t>Reaksi pesaing</a:t>
            </a:r>
          </a:p>
          <a:p>
            <a:r>
              <a:rPr lang="id-ID"/>
              <a:t>Menanggapi Perubahan Harga Pesaing</a:t>
            </a:r>
          </a:p>
          <a:p>
            <a:pPr lvl="2"/>
            <a:r>
              <a:rPr lang="id-ID"/>
              <a:t>Mempertahankan harga</a:t>
            </a:r>
          </a:p>
          <a:p>
            <a:pPr lvl="2"/>
            <a:r>
              <a:rPr lang="id-ID"/>
              <a:t>Mempertahankan harga dan nilai tambah.</a:t>
            </a:r>
          </a:p>
          <a:p>
            <a:pPr lvl="2"/>
            <a:r>
              <a:rPr lang="id-ID"/>
              <a:t>Menurunkan harga</a:t>
            </a:r>
          </a:p>
          <a:p>
            <a:pPr lvl="2"/>
            <a:r>
              <a:rPr lang="id-ID"/>
              <a:t>Meningkatkan harga dan memperbaiki mutu</a:t>
            </a:r>
          </a:p>
          <a:p>
            <a:pPr lvl="2"/>
            <a:r>
              <a:rPr lang="id-ID"/>
              <a:t>Meluncurkan lini petarung berharga murah</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Effect transition="in" filter="dissolve">
                                      <p:cBhvr>
                                        <p:cTn id="7" dur="500"/>
                                        <p:tgtEl>
                                          <p:spTgt spid="5530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5300">
                                            <p:txEl>
                                              <p:pRg st="1" end="1"/>
                                            </p:txEl>
                                          </p:spTgt>
                                        </p:tgtEl>
                                        <p:attrNameLst>
                                          <p:attrName>style.visibility</p:attrName>
                                        </p:attrNameLst>
                                      </p:cBhvr>
                                      <p:to>
                                        <p:strVal val="visible"/>
                                      </p:to>
                                    </p:set>
                                    <p:animEffect transition="in" filter="dissolve">
                                      <p:cBhvr>
                                        <p:cTn id="10" dur="500"/>
                                        <p:tgtEl>
                                          <p:spTgt spid="55300">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5300">
                                            <p:txEl>
                                              <p:pRg st="2" end="2"/>
                                            </p:txEl>
                                          </p:spTgt>
                                        </p:tgtEl>
                                        <p:attrNameLst>
                                          <p:attrName>style.visibility</p:attrName>
                                        </p:attrNameLst>
                                      </p:cBhvr>
                                      <p:to>
                                        <p:strVal val="visible"/>
                                      </p:to>
                                    </p:set>
                                    <p:animEffect transition="in" filter="dissolve">
                                      <p:cBhvr>
                                        <p:cTn id="13" dur="500"/>
                                        <p:tgtEl>
                                          <p:spTgt spid="55300">
                                            <p:txEl>
                                              <p:pRg st="2" end="2"/>
                                            </p:txEl>
                                          </p:spTgt>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55300">
                                            <p:txEl>
                                              <p:pRg st="3" end="3"/>
                                            </p:txEl>
                                          </p:spTgt>
                                        </p:tgtEl>
                                        <p:attrNameLst>
                                          <p:attrName>style.visibility</p:attrName>
                                        </p:attrNameLst>
                                      </p:cBhvr>
                                      <p:to>
                                        <p:strVal val="visible"/>
                                      </p:to>
                                    </p:set>
                                    <p:animEffect transition="in" filter="dissolve">
                                      <p:cBhvr>
                                        <p:cTn id="17" dur="500"/>
                                        <p:tgtEl>
                                          <p:spTgt spid="55300">
                                            <p:txEl>
                                              <p:pRg st="3" end="3"/>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5300">
                                            <p:txEl>
                                              <p:pRg st="4" end="4"/>
                                            </p:txEl>
                                          </p:spTgt>
                                        </p:tgtEl>
                                        <p:attrNameLst>
                                          <p:attrName>style.visibility</p:attrName>
                                        </p:attrNameLst>
                                      </p:cBhvr>
                                      <p:to>
                                        <p:strVal val="visible"/>
                                      </p:to>
                                    </p:set>
                                    <p:animEffect transition="in" filter="dissolve">
                                      <p:cBhvr>
                                        <p:cTn id="20" dur="500"/>
                                        <p:tgtEl>
                                          <p:spTgt spid="55300">
                                            <p:txEl>
                                              <p:pRg st="4" end="4"/>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5300">
                                            <p:txEl>
                                              <p:pRg st="5" end="5"/>
                                            </p:txEl>
                                          </p:spTgt>
                                        </p:tgtEl>
                                        <p:attrNameLst>
                                          <p:attrName>style.visibility</p:attrName>
                                        </p:attrNameLst>
                                      </p:cBhvr>
                                      <p:to>
                                        <p:strVal val="visible"/>
                                      </p:to>
                                    </p:set>
                                    <p:animEffect transition="in" filter="dissolve">
                                      <p:cBhvr>
                                        <p:cTn id="23" dur="500"/>
                                        <p:tgtEl>
                                          <p:spTgt spid="55300">
                                            <p:txEl>
                                              <p:pRg st="5" end="5"/>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5300">
                                            <p:txEl>
                                              <p:pRg st="6" end="6"/>
                                            </p:txEl>
                                          </p:spTgt>
                                        </p:tgtEl>
                                        <p:attrNameLst>
                                          <p:attrName>style.visibility</p:attrName>
                                        </p:attrNameLst>
                                      </p:cBhvr>
                                      <p:to>
                                        <p:strVal val="visible"/>
                                      </p:to>
                                    </p:set>
                                    <p:animEffect transition="in" filter="dissolve">
                                      <p:cBhvr>
                                        <p:cTn id="26" dur="500"/>
                                        <p:tgtEl>
                                          <p:spTgt spid="55300">
                                            <p:txEl>
                                              <p:pRg st="6" end="6"/>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55300">
                                            <p:txEl>
                                              <p:pRg st="7" end="7"/>
                                            </p:txEl>
                                          </p:spTgt>
                                        </p:tgtEl>
                                        <p:attrNameLst>
                                          <p:attrName>style.visibility</p:attrName>
                                        </p:attrNameLst>
                                      </p:cBhvr>
                                      <p:to>
                                        <p:strVal val="visible"/>
                                      </p:to>
                                    </p:set>
                                    <p:animEffect transition="in" filter="dissolve">
                                      <p:cBhvr>
                                        <p:cTn id="29" dur="500"/>
                                        <p:tgtEl>
                                          <p:spTgt spid="55300">
                                            <p:txEl>
                                              <p:pRg st="7" end="7"/>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5300">
                                            <p:txEl>
                                              <p:pRg st="8" end="8"/>
                                            </p:txEl>
                                          </p:spTgt>
                                        </p:tgtEl>
                                        <p:attrNameLst>
                                          <p:attrName>style.visibility</p:attrName>
                                        </p:attrNameLst>
                                      </p:cBhvr>
                                      <p:to>
                                        <p:strVal val="visible"/>
                                      </p:to>
                                    </p:set>
                                    <p:animEffect transition="in" filter="dissolve">
                                      <p:cBhvr>
                                        <p:cTn id="32" dur="500"/>
                                        <p:tgtEl>
                                          <p:spTgt spid="5530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build="p" autoUpdateAnimBg="0" advAuto="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732550" y="194873"/>
            <a:ext cx="4878049" cy="795728"/>
          </a:xfrm>
        </p:spPr>
        <p:txBody>
          <a:bodyPr>
            <a:normAutofit fontScale="90000"/>
          </a:bodyPr>
          <a:lstStyle/>
          <a:p>
            <a:r>
              <a:rPr lang="id-ID" sz="2000" dirty="0" smtClean="0">
                <a:solidFill>
                  <a:schemeClr val="bg1"/>
                </a:solidFill>
              </a:rPr>
              <a:t>Program </a:t>
            </a:r>
            <a:r>
              <a:rPr lang="id-ID" sz="2000" dirty="0">
                <a:solidFill>
                  <a:schemeClr val="bg1"/>
                </a:solidFill>
              </a:rPr>
              <a:t>Reaksi Harga Untuk Menghadapi Penurunan Harga Pesaing</a:t>
            </a:r>
          </a:p>
        </p:txBody>
      </p:sp>
      <p:pic>
        <p:nvPicPr>
          <p:cNvPr id="56323" name="Picture 3"/>
          <p:cNvPicPr>
            <a:picLocks noChangeAspect="1" noChangeArrowheads="1"/>
          </p:cNvPicPr>
          <p:nvPr/>
        </p:nvPicPr>
        <p:blipFill>
          <a:blip r:embed="rId2" cstate="print"/>
          <a:srcRect/>
          <a:stretch>
            <a:fillRect/>
          </a:stretch>
        </p:blipFill>
        <p:spPr bwMode="auto">
          <a:xfrm>
            <a:off x="1951153" y="1334125"/>
            <a:ext cx="6971742" cy="4666340"/>
          </a:xfrm>
          <a:prstGeom prst="rect">
            <a:avLst/>
          </a:prstGeom>
          <a:noFill/>
          <a:ln w="9525">
            <a:solidFill>
              <a:schemeClr val="tx1"/>
            </a:solidFill>
            <a:miter lim="800000"/>
            <a:headEnd/>
            <a:tailEnd/>
          </a:ln>
          <a:effectLst>
            <a:outerShdw dist="107763" dir="2700000" algn="ctr" rotWithShape="0">
              <a:schemeClr val="bg2"/>
            </a:outerShdw>
          </a:effectLst>
        </p:spPr>
      </p:pic>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ch16art"/>
          <p:cNvPicPr>
            <a:picLocks noChangeAspect="1" noChangeArrowheads="1"/>
          </p:cNvPicPr>
          <p:nvPr/>
        </p:nvPicPr>
        <p:blipFill>
          <a:blip r:embed="rId2" cstate="print">
            <a:lum bright="40000" contrast="-34000"/>
          </a:blip>
          <a:srcRect/>
          <a:stretch>
            <a:fillRect/>
          </a:stretch>
        </p:blipFill>
        <p:spPr bwMode="auto">
          <a:xfrm>
            <a:off x="4876800" y="1219200"/>
            <a:ext cx="3851275" cy="4914900"/>
          </a:xfrm>
          <a:prstGeom prst="rect">
            <a:avLst/>
          </a:prstGeom>
          <a:noFill/>
        </p:spPr>
      </p:pic>
      <p:sp>
        <p:nvSpPr>
          <p:cNvPr id="16387" name="Rectangle 3"/>
          <p:cNvSpPr>
            <a:spLocks noGrp="1" noChangeArrowheads="1"/>
          </p:cNvSpPr>
          <p:nvPr>
            <p:ph type="title"/>
          </p:nvPr>
        </p:nvSpPr>
        <p:spPr>
          <a:xfrm>
            <a:off x="3672590" y="228600"/>
            <a:ext cx="5093458" cy="990600"/>
          </a:xfrm>
        </p:spPr>
        <p:txBody>
          <a:bodyPr>
            <a:noAutofit/>
          </a:bodyPr>
          <a:lstStyle/>
          <a:p>
            <a:r>
              <a:rPr lang="en-US" sz="3200" b="1" dirty="0" smtClean="0">
                <a:solidFill>
                  <a:schemeClr val="bg1"/>
                </a:solidFill>
              </a:rPr>
              <a:t>ADVANTAGES OF OUTSOURCING </a:t>
            </a:r>
            <a:endParaRPr lang="en-US" sz="3200" dirty="0" smtClean="0">
              <a:solidFill>
                <a:schemeClr val="bg1"/>
              </a:solidFill>
            </a:endParaRPr>
          </a:p>
        </p:txBody>
      </p:sp>
      <p:sp>
        <p:nvSpPr>
          <p:cNvPr id="16388" name="Rectangle 4"/>
          <p:cNvSpPr>
            <a:spLocks noGrp="1" noChangeArrowheads="1"/>
          </p:cNvSpPr>
          <p:nvPr>
            <p:ph type="body" idx="1"/>
          </p:nvPr>
        </p:nvSpPr>
        <p:spPr>
          <a:xfrm>
            <a:off x="685800" y="1752600"/>
            <a:ext cx="7772400" cy="4114800"/>
          </a:xfrm>
        </p:spPr>
        <p:txBody>
          <a:bodyPr>
            <a:normAutofit fontScale="92500" lnSpcReduction="10000"/>
          </a:bodyPr>
          <a:lstStyle/>
          <a:p>
            <a:r>
              <a:rPr lang="en-US" sz="2400" dirty="0" smtClean="0"/>
              <a:t>Companies that decide to outsource do so for a number of reasons, all of which are based on realizing gains in business profitability and efficiency. Principal merits of outsourcing include the following: </a:t>
            </a:r>
          </a:p>
          <a:p>
            <a:r>
              <a:rPr lang="en-US" sz="2400" i="1" dirty="0" smtClean="0"/>
              <a:t>Cost savings. </a:t>
            </a:r>
            <a:r>
              <a:rPr lang="en-US" sz="2400" dirty="0" smtClean="0"/>
              <a:t>Many businesses embrace outsourcing as a way to realize cost savings or better cost control over the outsourced function. Companies usually outsource to a vendor that specializes in a given function and performs that function more efficiently than the company could, simply by virtue of transaction volume. </a:t>
            </a:r>
            <a:endParaRPr lang="en-US" sz="2400"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dissolve">
                                      <p:cBhvr>
                                        <p:cTn id="7" dur="500"/>
                                        <p:tgtEl>
                                          <p:spTgt spid="1638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animEffect transition="in" filter="dissolve">
                                      <p:cBhvr>
                                        <p:cTn id="11" dur="500"/>
                                        <p:tgtEl>
                                          <p:spTgt spid="163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utoUpdateAnimBg="0" advAuto="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ch16art"/>
          <p:cNvPicPr>
            <a:picLocks noChangeAspect="1" noChangeArrowheads="1"/>
          </p:cNvPicPr>
          <p:nvPr/>
        </p:nvPicPr>
        <p:blipFill>
          <a:blip r:embed="rId2" cstate="print">
            <a:lum bright="40000" contrast="-34000"/>
          </a:blip>
          <a:srcRect/>
          <a:stretch>
            <a:fillRect/>
          </a:stretch>
        </p:blipFill>
        <p:spPr bwMode="auto">
          <a:xfrm>
            <a:off x="4876800" y="1219200"/>
            <a:ext cx="3851275" cy="4914900"/>
          </a:xfrm>
          <a:prstGeom prst="rect">
            <a:avLst/>
          </a:prstGeom>
          <a:noFill/>
        </p:spPr>
      </p:pic>
      <p:sp>
        <p:nvSpPr>
          <p:cNvPr id="16387" name="Rectangle 3"/>
          <p:cNvSpPr>
            <a:spLocks noGrp="1" noChangeArrowheads="1"/>
          </p:cNvSpPr>
          <p:nvPr>
            <p:ph type="title"/>
          </p:nvPr>
        </p:nvSpPr>
        <p:spPr>
          <a:xfrm>
            <a:off x="3672590" y="228600"/>
            <a:ext cx="5093458" cy="990600"/>
          </a:xfrm>
        </p:spPr>
        <p:txBody>
          <a:bodyPr/>
          <a:lstStyle/>
          <a:p>
            <a:r>
              <a:rPr lang="en-US" b="1" dirty="0" smtClean="0">
                <a:solidFill>
                  <a:schemeClr val="bg1"/>
                </a:solidFill>
              </a:rPr>
              <a:t>ADVANTAGES OF OUTSOURCING </a:t>
            </a:r>
            <a:endParaRPr lang="en-US" dirty="0" smtClean="0">
              <a:solidFill>
                <a:schemeClr val="bg1"/>
              </a:solidFill>
            </a:endParaRPr>
          </a:p>
        </p:txBody>
      </p:sp>
      <p:sp>
        <p:nvSpPr>
          <p:cNvPr id="16388" name="Rectangle 4"/>
          <p:cNvSpPr>
            <a:spLocks noGrp="1" noChangeArrowheads="1"/>
          </p:cNvSpPr>
          <p:nvPr>
            <p:ph type="body" idx="1"/>
          </p:nvPr>
        </p:nvSpPr>
        <p:spPr>
          <a:xfrm>
            <a:off x="685800" y="1752600"/>
            <a:ext cx="7772400" cy="4114800"/>
          </a:xfrm>
        </p:spPr>
        <p:txBody>
          <a:bodyPr>
            <a:normAutofit lnSpcReduction="10000"/>
          </a:bodyPr>
          <a:lstStyle/>
          <a:p>
            <a:r>
              <a:rPr lang="en-US" sz="2400" i="1" dirty="0" smtClean="0"/>
              <a:t>Staffing levels. </a:t>
            </a:r>
            <a:r>
              <a:rPr lang="en-US" sz="2400" dirty="0" smtClean="0"/>
              <a:t>Another common reason for outsourcing is to achieve headcount reductions or minimize the fluctuations in staffing that may occur due to changes in demand for a product or service. </a:t>
            </a:r>
            <a:endParaRPr lang="id-ID" sz="2400" dirty="0" smtClean="0"/>
          </a:p>
          <a:p>
            <a:r>
              <a:rPr lang="en-US" sz="2400" dirty="0" smtClean="0"/>
              <a:t>Companies </a:t>
            </a:r>
            <a:r>
              <a:rPr lang="en-US" sz="2400" dirty="0" smtClean="0"/>
              <a:t>also outsource in order to reduce the workload on their employees (freeing them to take on additional moneymaking projects for the business), or to provide more development opportunities for their employees by freeing them from tedious tasks. </a:t>
            </a:r>
            <a:endParaRPr lang="en-US" sz="2400"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dissolve">
                                      <p:cBhvr>
                                        <p:cTn id="7" dur="500"/>
                                        <p:tgtEl>
                                          <p:spTgt spid="1638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animEffect transition="in" filter="dissolve">
                                      <p:cBhvr>
                                        <p:cTn id="11" dur="500"/>
                                        <p:tgtEl>
                                          <p:spTgt spid="163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utoUpdateAnimBg="0" advAuto="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ch16art"/>
          <p:cNvPicPr>
            <a:picLocks noChangeAspect="1" noChangeArrowheads="1"/>
          </p:cNvPicPr>
          <p:nvPr/>
        </p:nvPicPr>
        <p:blipFill>
          <a:blip r:embed="rId2" cstate="print">
            <a:lum bright="40000" contrast="-34000"/>
          </a:blip>
          <a:srcRect/>
          <a:stretch>
            <a:fillRect/>
          </a:stretch>
        </p:blipFill>
        <p:spPr bwMode="auto">
          <a:xfrm>
            <a:off x="4876800" y="1219200"/>
            <a:ext cx="3851275" cy="4914900"/>
          </a:xfrm>
          <a:prstGeom prst="rect">
            <a:avLst/>
          </a:prstGeom>
          <a:noFill/>
        </p:spPr>
      </p:pic>
      <p:sp>
        <p:nvSpPr>
          <p:cNvPr id="16387" name="Rectangle 3"/>
          <p:cNvSpPr>
            <a:spLocks noGrp="1" noChangeArrowheads="1"/>
          </p:cNvSpPr>
          <p:nvPr>
            <p:ph type="title"/>
          </p:nvPr>
        </p:nvSpPr>
        <p:spPr>
          <a:xfrm>
            <a:off x="3687580" y="228600"/>
            <a:ext cx="5078468" cy="990600"/>
          </a:xfrm>
        </p:spPr>
        <p:txBody>
          <a:bodyPr/>
          <a:lstStyle/>
          <a:p>
            <a:r>
              <a:rPr lang="en-US" b="1" dirty="0" smtClean="0">
                <a:solidFill>
                  <a:schemeClr val="bg1"/>
                </a:solidFill>
              </a:rPr>
              <a:t>ADVANTAGES OF OUTSOURCING </a:t>
            </a:r>
            <a:endParaRPr lang="en-US" dirty="0" smtClean="0">
              <a:solidFill>
                <a:schemeClr val="bg1"/>
              </a:solidFill>
            </a:endParaRPr>
          </a:p>
        </p:txBody>
      </p:sp>
      <p:sp>
        <p:nvSpPr>
          <p:cNvPr id="16388" name="Rectangle 4"/>
          <p:cNvSpPr>
            <a:spLocks noGrp="1" noChangeArrowheads="1"/>
          </p:cNvSpPr>
          <p:nvPr>
            <p:ph type="body" idx="1"/>
          </p:nvPr>
        </p:nvSpPr>
        <p:spPr>
          <a:xfrm>
            <a:off x="685800" y="1752600"/>
            <a:ext cx="7772400" cy="4114800"/>
          </a:xfrm>
        </p:spPr>
        <p:txBody>
          <a:bodyPr>
            <a:normAutofit fontScale="70000" lnSpcReduction="20000"/>
          </a:bodyPr>
          <a:lstStyle/>
          <a:p>
            <a:r>
              <a:rPr lang="en-US" sz="2400" i="1" dirty="0" smtClean="0"/>
              <a:t>Focus. </a:t>
            </a:r>
            <a:r>
              <a:rPr lang="en-US" sz="2400" dirty="0" smtClean="0"/>
              <a:t>Some companies outsource in order to eliminate distractions and force themselves to concentrate on their core competencies. This can be a particularly attractive benefit for start-up firms</a:t>
            </a:r>
            <a:r>
              <a:rPr lang="en-US" sz="2400" dirty="0" smtClean="0"/>
              <a:t>.</a:t>
            </a:r>
            <a:endParaRPr lang="id-ID" sz="2400" dirty="0" smtClean="0"/>
          </a:p>
          <a:p>
            <a:r>
              <a:rPr lang="en-US" sz="2400" dirty="0" smtClean="0"/>
              <a:t> </a:t>
            </a:r>
            <a:r>
              <a:rPr lang="en-US" sz="2400" dirty="0" smtClean="0"/>
              <a:t>Outsourcing can free the entrepreneur from tedious and time-consuming tasks, such as payroll, so that he or she can concentrate on the marketing and sales activities that are most essential to the firm's long-term growth and prosperity. </a:t>
            </a:r>
            <a:endParaRPr lang="id-ID" sz="2400" dirty="0" smtClean="0"/>
          </a:p>
          <a:p>
            <a:r>
              <a:rPr lang="en-US" sz="2400" dirty="0" smtClean="0"/>
              <a:t>"</a:t>
            </a:r>
            <a:r>
              <a:rPr lang="en-US" sz="2400" dirty="0" smtClean="0"/>
              <a:t>What an outsourcing partner really sells is focus," wrote Adam Katz-Stone in </a:t>
            </a:r>
            <a:r>
              <a:rPr lang="en-US" sz="2400" i="1" dirty="0" smtClean="0"/>
              <a:t>Baltimore Business Journal. </a:t>
            </a:r>
            <a:r>
              <a:rPr lang="en-US" sz="2400" dirty="0" smtClean="0"/>
              <a:t>"In accounting for instance, that is something that typically is seen as necessary but not essential, not the core of the business. </a:t>
            </a:r>
            <a:endParaRPr lang="id-ID" sz="2400" dirty="0" smtClean="0"/>
          </a:p>
          <a:p>
            <a:r>
              <a:rPr lang="en-US" sz="2400" dirty="0" smtClean="0"/>
              <a:t>So </a:t>
            </a:r>
            <a:r>
              <a:rPr lang="en-US" sz="2400" dirty="0" smtClean="0"/>
              <a:t>you bring in an outsourcing partner and then you don't have to think about that any more. You can focus your energies on sales, marketing, all the other things that matter more." </a:t>
            </a:r>
            <a:endParaRPr lang="en-US" sz="2400"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dissolve">
                                      <p:cBhvr>
                                        <p:cTn id="7" dur="500"/>
                                        <p:tgtEl>
                                          <p:spTgt spid="1638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animEffect transition="in" filter="dissolve">
                                      <p:cBhvr>
                                        <p:cTn id="11" dur="500"/>
                                        <p:tgtEl>
                                          <p:spTgt spid="16388">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6388">
                                            <p:txEl>
                                              <p:pRg st="2" end="2"/>
                                            </p:txEl>
                                          </p:spTgt>
                                        </p:tgtEl>
                                        <p:attrNameLst>
                                          <p:attrName>style.visibility</p:attrName>
                                        </p:attrNameLst>
                                      </p:cBhvr>
                                      <p:to>
                                        <p:strVal val="visible"/>
                                      </p:to>
                                    </p:set>
                                    <p:animEffect transition="in" filter="dissolve">
                                      <p:cBhvr>
                                        <p:cTn id="15" dur="500"/>
                                        <p:tgtEl>
                                          <p:spTgt spid="16388">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6388">
                                            <p:txEl>
                                              <p:pRg st="3" end="3"/>
                                            </p:txEl>
                                          </p:spTgt>
                                        </p:tgtEl>
                                        <p:attrNameLst>
                                          <p:attrName>style.visibility</p:attrName>
                                        </p:attrNameLst>
                                      </p:cBhvr>
                                      <p:to>
                                        <p:strVal val="visible"/>
                                      </p:to>
                                    </p:set>
                                    <p:animEffect transition="in" filter="dissolve">
                                      <p:cBhvr>
                                        <p:cTn id="19" dur="500"/>
                                        <p:tgtEl>
                                          <p:spTgt spid="163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371600" y="2743200"/>
            <a:ext cx="7123113" cy="1843790"/>
          </a:xfrm>
        </p:spPr>
        <p:txBody>
          <a:bodyPr>
            <a:normAutofit fontScale="70000" lnSpcReduction="20000"/>
          </a:bodyPr>
          <a:lstStyle/>
          <a:p>
            <a:pPr lvl="0">
              <a:buFont typeface="Arial" pitchFamily="34" charset="0"/>
              <a:buChar char="•"/>
            </a:pPr>
            <a:r>
              <a:rPr lang="en-US" sz="2900" b="1" dirty="0" smtClean="0"/>
              <a:t>Monopolies and their economic implications</a:t>
            </a:r>
          </a:p>
          <a:p>
            <a:pPr lvl="0">
              <a:buFont typeface="Arial" pitchFamily="34" charset="0"/>
              <a:buChar char="•"/>
            </a:pPr>
            <a:r>
              <a:rPr lang="en-US" dirty="0" smtClean="0"/>
              <a:t>Pricing strategies in the computing domain T</a:t>
            </a:r>
          </a:p>
          <a:p>
            <a:pPr lvl="0">
              <a:buFont typeface="Arial" pitchFamily="34" charset="0"/>
              <a:buChar char="•"/>
            </a:pPr>
            <a:r>
              <a:rPr lang="id-ID" dirty="0" smtClean="0"/>
              <a:t>T</a:t>
            </a:r>
            <a:r>
              <a:rPr lang="en-US" dirty="0" smtClean="0"/>
              <a:t>he </a:t>
            </a:r>
            <a:r>
              <a:rPr lang="en-US" dirty="0" smtClean="0"/>
              <a:t>phenomenon of outsourcing and off-shoring; impacts on employment and on economics </a:t>
            </a:r>
          </a:p>
        </p:txBody>
      </p:sp>
      <p:sp>
        <p:nvSpPr>
          <p:cNvPr id="5" name="Title 4"/>
          <p:cNvSpPr>
            <a:spLocks noGrp="1"/>
          </p:cNvSpPr>
          <p:nvPr>
            <p:ph type="title"/>
          </p:nvPr>
        </p:nvSpPr>
        <p:spPr/>
        <p:txBody>
          <a:bodyPr>
            <a:normAutofit/>
          </a:bodyPr>
          <a:lstStyle/>
          <a:p>
            <a:r>
              <a:rPr lang="id-ID" dirty="0" smtClean="0"/>
              <a:t>Fokus Materi </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ch16art"/>
          <p:cNvPicPr>
            <a:picLocks noChangeAspect="1" noChangeArrowheads="1"/>
          </p:cNvPicPr>
          <p:nvPr/>
        </p:nvPicPr>
        <p:blipFill>
          <a:blip r:embed="rId2" cstate="print">
            <a:lum bright="40000" contrast="-34000"/>
          </a:blip>
          <a:srcRect/>
          <a:stretch>
            <a:fillRect/>
          </a:stretch>
        </p:blipFill>
        <p:spPr bwMode="auto">
          <a:xfrm>
            <a:off x="4876800" y="1219200"/>
            <a:ext cx="3851275" cy="4914900"/>
          </a:xfrm>
          <a:prstGeom prst="rect">
            <a:avLst/>
          </a:prstGeom>
          <a:noFill/>
        </p:spPr>
      </p:pic>
      <p:sp>
        <p:nvSpPr>
          <p:cNvPr id="16387" name="Rectangle 3"/>
          <p:cNvSpPr>
            <a:spLocks noGrp="1" noChangeArrowheads="1"/>
          </p:cNvSpPr>
          <p:nvPr>
            <p:ph type="title"/>
          </p:nvPr>
        </p:nvSpPr>
        <p:spPr>
          <a:xfrm>
            <a:off x="3687580" y="228600"/>
            <a:ext cx="5078468" cy="990600"/>
          </a:xfrm>
        </p:spPr>
        <p:txBody>
          <a:bodyPr/>
          <a:lstStyle/>
          <a:p>
            <a:r>
              <a:rPr lang="en-US" b="1" dirty="0" smtClean="0">
                <a:solidFill>
                  <a:schemeClr val="bg1"/>
                </a:solidFill>
              </a:rPr>
              <a:t>ADVANTAGES OF OUTSOURCING </a:t>
            </a:r>
            <a:endParaRPr lang="en-US" dirty="0" smtClean="0">
              <a:solidFill>
                <a:schemeClr val="bg1"/>
              </a:solidFill>
            </a:endParaRPr>
          </a:p>
        </p:txBody>
      </p:sp>
      <p:sp>
        <p:nvSpPr>
          <p:cNvPr id="16388" name="Rectangle 4"/>
          <p:cNvSpPr>
            <a:spLocks noGrp="1" noChangeArrowheads="1"/>
          </p:cNvSpPr>
          <p:nvPr>
            <p:ph type="body" idx="1"/>
          </p:nvPr>
        </p:nvSpPr>
        <p:spPr>
          <a:xfrm>
            <a:off x="685800" y="1752600"/>
            <a:ext cx="7772400" cy="4114800"/>
          </a:xfrm>
        </p:spPr>
        <p:txBody>
          <a:bodyPr>
            <a:normAutofit fontScale="92500" lnSpcReduction="10000"/>
          </a:bodyPr>
          <a:lstStyle/>
          <a:p>
            <a:r>
              <a:rPr lang="en-US" sz="2400" i="1" dirty="0" smtClean="0"/>
              <a:t>Morale. </a:t>
            </a:r>
            <a:r>
              <a:rPr lang="en-US" sz="2400" dirty="0" smtClean="0"/>
              <a:t>This is an often-overlooked but still notable benefit that can sometimes be gained by initiating an outsourcing relationship. </a:t>
            </a:r>
            <a:endParaRPr lang="id-ID" sz="2400" dirty="0" smtClean="0"/>
          </a:p>
          <a:p>
            <a:r>
              <a:rPr lang="en-US" sz="2400" dirty="0" smtClean="0"/>
              <a:t>"</a:t>
            </a:r>
            <a:r>
              <a:rPr lang="en-US" sz="2400" dirty="0" smtClean="0"/>
              <a:t>Often a business's lack of internal expertise or dedication to non-core tasks results in poor attitudes and ultimately poor performance," wrote Kevin </a:t>
            </a:r>
            <a:r>
              <a:rPr lang="en-US" sz="2400" dirty="0" err="1" smtClean="0"/>
              <a:t>Grauman</a:t>
            </a:r>
            <a:r>
              <a:rPr lang="en-US" sz="2400" dirty="0" smtClean="0"/>
              <a:t> in </a:t>
            </a:r>
            <a:r>
              <a:rPr lang="en-US" sz="2400" i="1" dirty="0" smtClean="0"/>
              <a:t>CPA Journal. </a:t>
            </a:r>
            <a:endParaRPr lang="id-ID" sz="2400" i="1" dirty="0" smtClean="0"/>
          </a:p>
          <a:p>
            <a:pPr lvl="1"/>
            <a:r>
              <a:rPr lang="en-US" sz="2000" dirty="0" smtClean="0"/>
              <a:t>"</a:t>
            </a:r>
            <a:r>
              <a:rPr lang="en-US" sz="2000" dirty="0" smtClean="0"/>
              <a:t>This can lead to overlap and duplication of internal efforts. An effectively designed and ongoing communication process emanating from one or more outsourcers can greatly reduce or eliminate these duplications." </a:t>
            </a:r>
            <a:endParaRPr lang="en-US" sz="2000"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dissolve">
                                      <p:cBhvr>
                                        <p:cTn id="7" dur="500"/>
                                        <p:tgtEl>
                                          <p:spTgt spid="1638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animEffect transition="in" filter="dissolve">
                                      <p:cBhvr>
                                        <p:cTn id="11" dur="500"/>
                                        <p:tgtEl>
                                          <p:spTgt spid="16388">
                                            <p:txEl>
                                              <p:pRg st="1" end="1"/>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6388">
                                            <p:txEl>
                                              <p:pRg st="2" end="2"/>
                                            </p:txEl>
                                          </p:spTgt>
                                        </p:tgtEl>
                                        <p:attrNameLst>
                                          <p:attrName>style.visibility</p:attrName>
                                        </p:attrNameLst>
                                      </p:cBhvr>
                                      <p:to>
                                        <p:strVal val="visible"/>
                                      </p:to>
                                    </p:set>
                                    <p:animEffect transition="in" filter="dissolve">
                                      <p:cBhvr>
                                        <p:cTn id="14" dur="500"/>
                                        <p:tgtEl>
                                          <p:spTgt spid="163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utoUpdateAnimBg="0" advAuto="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ch16art"/>
          <p:cNvPicPr>
            <a:picLocks noChangeAspect="1" noChangeArrowheads="1"/>
          </p:cNvPicPr>
          <p:nvPr/>
        </p:nvPicPr>
        <p:blipFill>
          <a:blip r:embed="rId2" cstate="print">
            <a:lum bright="40000" contrast="-34000"/>
          </a:blip>
          <a:srcRect/>
          <a:stretch>
            <a:fillRect/>
          </a:stretch>
        </p:blipFill>
        <p:spPr bwMode="auto">
          <a:xfrm>
            <a:off x="4876800" y="1219200"/>
            <a:ext cx="3851275" cy="4914900"/>
          </a:xfrm>
          <a:prstGeom prst="rect">
            <a:avLst/>
          </a:prstGeom>
          <a:noFill/>
        </p:spPr>
      </p:pic>
      <p:sp>
        <p:nvSpPr>
          <p:cNvPr id="16387" name="Rectangle 3"/>
          <p:cNvSpPr>
            <a:spLocks noGrp="1" noChangeArrowheads="1"/>
          </p:cNvSpPr>
          <p:nvPr>
            <p:ph type="title"/>
          </p:nvPr>
        </p:nvSpPr>
        <p:spPr>
          <a:xfrm>
            <a:off x="3672590" y="228600"/>
            <a:ext cx="5093458" cy="990600"/>
          </a:xfrm>
        </p:spPr>
        <p:txBody>
          <a:bodyPr/>
          <a:lstStyle/>
          <a:p>
            <a:r>
              <a:rPr lang="en-US" b="1" dirty="0" smtClean="0">
                <a:solidFill>
                  <a:schemeClr val="bg1"/>
                </a:solidFill>
              </a:rPr>
              <a:t>ADVANTAGES OF OUTSOURCING </a:t>
            </a:r>
            <a:endParaRPr lang="en-US" dirty="0" smtClean="0">
              <a:solidFill>
                <a:schemeClr val="bg1"/>
              </a:solidFill>
            </a:endParaRPr>
          </a:p>
        </p:txBody>
      </p:sp>
      <p:sp>
        <p:nvSpPr>
          <p:cNvPr id="16388" name="Rectangle 4"/>
          <p:cNvSpPr>
            <a:spLocks noGrp="1" noChangeArrowheads="1"/>
          </p:cNvSpPr>
          <p:nvPr>
            <p:ph type="body" idx="1"/>
          </p:nvPr>
        </p:nvSpPr>
        <p:spPr>
          <a:xfrm>
            <a:off x="685800" y="1752600"/>
            <a:ext cx="7772400" cy="4114800"/>
          </a:xfrm>
        </p:spPr>
        <p:txBody>
          <a:bodyPr>
            <a:normAutofit fontScale="77500" lnSpcReduction="20000"/>
          </a:bodyPr>
          <a:lstStyle/>
          <a:p>
            <a:r>
              <a:rPr lang="en-US" sz="2400" i="1" dirty="0" smtClean="0"/>
              <a:t>Flexibility. </a:t>
            </a:r>
            <a:r>
              <a:rPr lang="en-US" sz="2400" dirty="0" smtClean="0"/>
              <a:t>Still others outsource to achieve greater financial flexibility, since the sale of assets that formerly supported an outsourced function can improve a company's cash flow. A possible pitfall in this reasoning is that many vendors demand long-term contracts, which may reduce flexibility. </a:t>
            </a:r>
          </a:p>
          <a:p>
            <a:r>
              <a:rPr lang="en-US" sz="2400" i="1" dirty="0" smtClean="0"/>
              <a:t>Knowledge. </a:t>
            </a:r>
            <a:r>
              <a:rPr lang="en-US" sz="2400" dirty="0" smtClean="0"/>
              <a:t>Some experts tout outsourcing of computer programming and other information technology functions as a way to gain access to new technology and outside expertise. This may be of particular benefit to small businesses, which may not be able to afford to hire computer experts or develop the in-house expertise to maintain high-level technology. When such tasks are outsourced, the small business gains access to new technology that can help it compete with larger companies. </a:t>
            </a:r>
            <a:endParaRPr lang="en-US" sz="2400"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dissolve">
                                      <p:cBhvr>
                                        <p:cTn id="7" dur="500"/>
                                        <p:tgtEl>
                                          <p:spTgt spid="1638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animEffect transition="in" filter="dissolve">
                                      <p:cBhvr>
                                        <p:cTn id="11" dur="500"/>
                                        <p:tgtEl>
                                          <p:spTgt spid="163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utoUpdateAnimBg="0" advAuto="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ch16art"/>
          <p:cNvPicPr>
            <a:picLocks noChangeAspect="1" noChangeArrowheads="1"/>
          </p:cNvPicPr>
          <p:nvPr/>
        </p:nvPicPr>
        <p:blipFill>
          <a:blip r:embed="rId2" cstate="print">
            <a:lum bright="40000" contrast="-34000"/>
          </a:blip>
          <a:srcRect/>
          <a:stretch>
            <a:fillRect/>
          </a:stretch>
        </p:blipFill>
        <p:spPr bwMode="auto">
          <a:xfrm>
            <a:off x="4876800" y="1219200"/>
            <a:ext cx="3851275" cy="4914900"/>
          </a:xfrm>
          <a:prstGeom prst="rect">
            <a:avLst/>
          </a:prstGeom>
          <a:noFill/>
        </p:spPr>
      </p:pic>
      <p:sp>
        <p:nvSpPr>
          <p:cNvPr id="16387" name="Rectangle 3"/>
          <p:cNvSpPr>
            <a:spLocks noGrp="1" noChangeArrowheads="1"/>
          </p:cNvSpPr>
          <p:nvPr>
            <p:ph type="title"/>
          </p:nvPr>
        </p:nvSpPr>
        <p:spPr>
          <a:xfrm>
            <a:off x="3717560" y="228600"/>
            <a:ext cx="5048487" cy="990600"/>
          </a:xfrm>
        </p:spPr>
        <p:txBody>
          <a:bodyPr/>
          <a:lstStyle/>
          <a:p>
            <a:r>
              <a:rPr lang="en-US" b="1" dirty="0" smtClean="0">
                <a:solidFill>
                  <a:schemeClr val="bg1"/>
                </a:solidFill>
              </a:rPr>
              <a:t>ADVANTAGES OF OUTSOURCING </a:t>
            </a:r>
            <a:endParaRPr lang="en-US" dirty="0" smtClean="0">
              <a:solidFill>
                <a:schemeClr val="bg1"/>
              </a:solidFill>
            </a:endParaRPr>
          </a:p>
        </p:txBody>
      </p:sp>
      <p:sp>
        <p:nvSpPr>
          <p:cNvPr id="16388" name="Rectangle 4"/>
          <p:cNvSpPr>
            <a:spLocks noGrp="1" noChangeArrowheads="1"/>
          </p:cNvSpPr>
          <p:nvPr>
            <p:ph type="body" idx="1"/>
          </p:nvPr>
        </p:nvSpPr>
        <p:spPr>
          <a:xfrm>
            <a:off x="685800" y="1752600"/>
            <a:ext cx="7772400" cy="4114800"/>
          </a:xfrm>
        </p:spPr>
        <p:txBody>
          <a:bodyPr>
            <a:normAutofit fontScale="85000" lnSpcReduction="10000"/>
          </a:bodyPr>
          <a:lstStyle/>
          <a:p>
            <a:r>
              <a:rPr lang="en-US" sz="2800" i="1" dirty="0" smtClean="0"/>
              <a:t>Accountability. </a:t>
            </a:r>
            <a:r>
              <a:rPr lang="en-US" sz="2800" dirty="0" smtClean="0"/>
              <a:t>Outsourcing is predicated on the understanding—shared by business and vendor alike—that such arrangements require quality service in exchange for payment. </a:t>
            </a:r>
            <a:endParaRPr lang="id-ID" sz="2800" dirty="0" smtClean="0"/>
          </a:p>
          <a:p>
            <a:r>
              <a:rPr lang="en-US" sz="2800" dirty="0" smtClean="0"/>
              <a:t>"</a:t>
            </a:r>
            <a:r>
              <a:rPr lang="en-US" sz="2800" dirty="0" smtClean="0"/>
              <a:t>Paying for a business service creates the expectation of performance," stated </a:t>
            </a:r>
            <a:r>
              <a:rPr lang="en-US" sz="2800" dirty="0" err="1" smtClean="0"/>
              <a:t>Grauman</a:t>
            </a:r>
            <a:r>
              <a:rPr lang="en-US" sz="2800" dirty="0" smtClean="0"/>
              <a:t>. "Outsourcers are well aware that this accountability is both practical and legal, with fiscal implications. The same cannot be said for internally provided functions." </a:t>
            </a:r>
            <a:endParaRPr lang="en-US" sz="3200"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dissolve">
                                      <p:cBhvr>
                                        <p:cTn id="7" dur="500"/>
                                        <p:tgtEl>
                                          <p:spTgt spid="1638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animEffect transition="in" filter="dissolve">
                                      <p:cBhvr>
                                        <p:cTn id="11" dur="500"/>
                                        <p:tgtEl>
                                          <p:spTgt spid="163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utoUpdateAnimBg="0" advAuto="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ch16art"/>
          <p:cNvPicPr>
            <a:picLocks noChangeAspect="1" noChangeArrowheads="1"/>
          </p:cNvPicPr>
          <p:nvPr/>
        </p:nvPicPr>
        <p:blipFill>
          <a:blip r:embed="rId2" cstate="print">
            <a:lum bright="40000" contrast="-34000"/>
          </a:blip>
          <a:srcRect/>
          <a:stretch>
            <a:fillRect/>
          </a:stretch>
        </p:blipFill>
        <p:spPr bwMode="auto">
          <a:xfrm>
            <a:off x="4876800" y="1219200"/>
            <a:ext cx="3851275" cy="4914900"/>
          </a:xfrm>
          <a:prstGeom prst="rect">
            <a:avLst/>
          </a:prstGeom>
          <a:noFill/>
        </p:spPr>
      </p:pic>
      <p:sp>
        <p:nvSpPr>
          <p:cNvPr id="16387" name="Rectangle 3"/>
          <p:cNvSpPr>
            <a:spLocks noGrp="1" noChangeArrowheads="1"/>
          </p:cNvSpPr>
          <p:nvPr>
            <p:ph type="title"/>
          </p:nvPr>
        </p:nvSpPr>
        <p:spPr>
          <a:xfrm>
            <a:off x="3567658" y="228600"/>
            <a:ext cx="5198389" cy="990600"/>
          </a:xfrm>
        </p:spPr>
        <p:txBody>
          <a:bodyPr>
            <a:normAutofit/>
          </a:bodyPr>
          <a:lstStyle/>
          <a:p>
            <a:r>
              <a:rPr lang="en-US" b="1" dirty="0" smtClean="0">
                <a:solidFill>
                  <a:schemeClr val="bg1"/>
                </a:solidFill>
              </a:rPr>
              <a:t>DISADVANTAGES OF OUTSOURCING </a:t>
            </a:r>
            <a:endParaRPr lang="en-US" dirty="0" smtClean="0">
              <a:solidFill>
                <a:schemeClr val="bg1"/>
              </a:solidFill>
            </a:endParaRPr>
          </a:p>
        </p:txBody>
      </p:sp>
      <p:sp>
        <p:nvSpPr>
          <p:cNvPr id="16388" name="Rectangle 4"/>
          <p:cNvSpPr>
            <a:spLocks noGrp="1" noChangeArrowheads="1"/>
          </p:cNvSpPr>
          <p:nvPr>
            <p:ph type="body" idx="1"/>
          </p:nvPr>
        </p:nvSpPr>
        <p:spPr>
          <a:xfrm>
            <a:off x="685800" y="1752600"/>
            <a:ext cx="7772400" cy="4114800"/>
          </a:xfrm>
        </p:spPr>
        <p:txBody>
          <a:bodyPr>
            <a:normAutofit fontScale="55000" lnSpcReduction="20000"/>
          </a:bodyPr>
          <a:lstStyle/>
          <a:p>
            <a:r>
              <a:rPr lang="en-US" sz="2800" dirty="0" smtClean="0"/>
              <a:t>Some of the major </a:t>
            </a:r>
            <a:r>
              <a:rPr lang="en-US" sz="2800" i="1" dirty="0" smtClean="0"/>
              <a:t>potential </a:t>
            </a:r>
            <a:r>
              <a:rPr lang="en-US" sz="2800" dirty="0" smtClean="0"/>
              <a:t>disadvantages to outsourcing include poor quality control, decreased company loyalty, a lengthy bid process, and a loss of strategic alignment. </a:t>
            </a:r>
            <a:endParaRPr lang="id-ID" sz="2800" dirty="0" smtClean="0"/>
          </a:p>
          <a:p>
            <a:r>
              <a:rPr lang="en-US" sz="2800" dirty="0" smtClean="0"/>
              <a:t>All </a:t>
            </a:r>
            <a:r>
              <a:rPr lang="en-US" sz="2800" dirty="0" smtClean="0"/>
              <a:t>of these concerns can be addressed and minimized, however, by companies who go about the outsourcing process in an informed and deliberate fashion. </a:t>
            </a:r>
            <a:endParaRPr lang="id-ID" sz="2800" dirty="0" smtClean="0"/>
          </a:p>
          <a:p>
            <a:r>
              <a:rPr lang="en-US" sz="2800" i="1" dirty="0" smtClean="0"/>
              <a:t>Info </a:t>
            </a:r>
            <a:r>
              <a:rPr lang="en-US" sz="2800" i="1" dirty="0" smtClean="0"/>
              <a:t>World </a:t>
            </a:r>
            <a:r>
              <a:rPr lang="en-US" sz="2800" dirty="0" smtClean="0"/>
              <a:t>'s Maggie Biggs counsels businesses to define "exactly what business processes and/or functions it makes sense to maintain via a service relationship. Unless you have a lot of resources to expend, it may make sense to prioritize outsourcing projects based on the number of benefits you expect to gain from the arrangement." </a:t>
            </a:r>
            <a:endParaRPr lang="id-ID" sz="2800" dirty="0" smtClean="0"/>
          </a:p>
          <a:p>
            <a:r>
              <a:rPr lang="en-US" sz="2800" dirty="0" smtClean="0"/>
              <a:t>There </a:t>
            </a:r>
            <a:r>
              <a:rPr lang="en-US" sz="2800" dirty="0" smtClean="0"/>
              <a:t>may also be inherent advantages of maintaining certain functions internally. For example, company employees may have a better understanding of the industry, and their vested interests may mean they are more likely to make decisions in accordance with the company's goals. Indeed, most analysts discourage companies from outsourcing core functions that directly affect the products or services that the business offers.</a:t>
            </a:r>
            <a:endParaRPr lang="en-US" sz="3200"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dissolve">
                                      <p:cBhvr>
                                        <p:cTn id="7" dur="500"/>
                                        <p:tgtEl>
                                          <p:spTgt spid="1638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animEffect transition="in" filter="dissolve">
                                      <p:cBhvr>
                                        <p:cTn id="11" dur="500"/>
                                        <p:tgtEl>
                                          <p:spTgt spid="16388">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6388">
                                            <p:txEl>
                                              <p:pRg st="2" end="2"/>
                                            </p:txEl>
                                          </p:spTgt>
                                        </p:tgtEl>
                                        <p:attrNameLst>
                                          <p:attrName>style.visibility</p:attrName>
                                        </p:attrNameLst>
                                      </p:cBhvr>
                                      <p:to>
                                        <p:strVal val="visible"/>
                                      </p:to>
                                    </p:set>
                                    <p:animEffect transition="in" filter="dissolve">
                                      <p:cBhvr>
                                        <p:cTn id="15" dur="500"/>
                                        <p:tgtEl>
                                          <p:spTgt spid="16388">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6388">
                                            <p:txEl>
                                              <p:pRg st="3" end="3"/>
                                            </p:txEl>
                                          </p:spTgt>
                                        </p:tgtEl>
                                        <p:attrNameLst>
                                          <p:attrName>style.visibility</p:attrName>
                                        </p:attrNameLst>
                                      </p:cBhvr>
                                      <p:to>
                                        <p:strVal val="visible"/>
                                      </p:to>
                                    </p:set>
                                    <p:animEffect transition="in" filter="dissolve">
                                      <p:cBhvr>
                                        <p:cTn id="19" dur="500"/>
                                        <p:tgtEl>
                                          <p:spTgt spid="163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utoUpdateAnimBg="0" advAuto="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ch16art"/>
          <p:cNvPicPr>
            <a:picLocks noChangeAspect="1" noChangeArrowheads="1"/>
          </p:cNvPicPr>
          <p:nvPr/>
        </p:nvPicPr>
        <p:blipFill>
          <a:blip r:embed="rId2" cstate="print">
            <a:lum bright="40000" contrast="-34000"/>
          </a:blip>
          <a:srcRect/>
          <a:stretch>
            <a:fillRect/>
          </a:stretch>
        </p:blipFill>
        <p:spPr bwMode="auto">
          <a:xfrm>
            <a:off x="4876800" y="1219200"/>
            <a:ext cx="3851275" cy="4914900"/>
          </a:xfrm>
          <a:prstGeom prst="rect">
            <a:avLst/>
          </a:prstGeom>
          <a:noFill/>
        </p:spPr>
      </p:pic>
      <p:sp>
        <p:nvSpPr>
          <p:cNvPr id="16387" name="Rectangle 3"/>
          <p:cNvSpPr>
            <a:spLocks noGrp="1" noChangeArrowheads="1"/>
          </p:cNvSpPr>
          <p:nvPr>
            <p:ph type="title"/>
          </p:nvPr>
        </p:nvSpPr>
        <p:spPr>
          <a:xfrm>
            <a:off x="3627620" y="228600"/>
            <a:ext cx="5138428" cy="990600"/>
          </a:xfrm>
        </p:spPr>
        <p:txBody>
          <a:bodyPr>
            <a:normAutofit/>
          </a:bodyPr>
          <a:lstStyle/>
          <a:p>
            <a:r>
              <a:rPr lang="en-US" b="1" dirty="0" smtClean="0">
                <a:solidFill>
                  <a:schemeClr val="bg1"/>
                </a:solidFill>
              </a:rPr>
              <a:t>STEPS IN SUCCESSFUL OUTSOURCING </a:t>
            </a:r>
            <a:endParaRPr lang="en-US" dirty="0" smtClean="0">
              <a:solidFill>
                <a:schemeClr val="bg1"/>
              </a:solidFill>
            </a:endParaRPr>
          </a:p>
        </p:txBody>
      </p:sp>
      <p:sp>
        <p:nvSpPr>
          <p:cNvPr id="16388" name="Rectangle 4"/>
          <p:cNvSpPr>
            <a:spLocks noGrp="1" noChangeArrowheads="1"/>
          </p:cNvSpPr>
          <p:nvPr>
            <p:ph type="body" idx="1"/>
          </p:nvPr>
        </p:nvSpPr>
        <p:spPr>
          <a:xfrm>
            <a:off x="685800" y="1752600"/>
            <a:ext cx="7772400" cy="4114800"/>
          </a:xfrm>
        </p:spPr>
        <p:txBody>
          <a:bodyPr>
            <a:normAutofit fontScale="85000" lnSpcReduction="10000"/>
          </a:bodyPr>
          <a:lstStyle/>
          <a:p>
            <a:r>
              <a:rPr lang="en-US" sz="1800" dirty="0" smtClean="0"/>
              <a:t>Once a company has made the decision to outsource, there are still a number of factors it must consider in making a successful transition and forming a partner relationship with the vendor. First, the company should determine what sort of outsourcing relationship will best meet its needs. "Decide what's important," urged the </a:t>
            </a:r>
            <a:r>
              <a:rPr lang="en-US" sz="1800" i="1" dirty="0" smtClean="0"/>
              <a:t>Journal of Accountancy. </a:t>
            </a:r>
            <a:r>
              <a:rPr lang="en-US" sz="1800" dirty="0" smtClean="0"/>
              <a:t>"If a function is not strategic to your business—for instance, payroll services or health insurance needs in a recruiting agency with only ten employees—consider outsourcing it to an expert provider." Some businesses share strategic decision-making with their vendors, while others only outsource on a limited, as needed basis. </a:t>
            </a:r>
          </a:p>
          <a:p>
            <a:r>
              <a:rPr lang="en-US" sz="1800" dirty="0" smtClean="0"/>
              <a:t>As Ethel Scully noted in </a:t>
            </a:r>
            <a:r>
              <a:rPr lang="en-US" sz="1800" i="1" dirty="0" smtClean="0"/>
              <a:t>National Underwriter, </a:t>
            </a:r>
            <a:r>
              <a:rPr lang="en-US" sz="1800" dirty="0" smtClean="0"/>
              <a:t>the company needs to obtain the support of key personnel during this time. Many companies encounter resistance from employees who feel that their jobs are threatened by outsourcing. Scully suggested forming a team consisting of an outsourcing expert, representatives from senior management and human resources, and the managers of all affected areas of the company to help address employee concerns about the decision. </a:t>
            </a:r>
            <a:endParaRPr lang="en-US" sz="3200"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dissolve">
                                      <p:cBhvr>
                                        <p:cTn id="7" dur="500"/>
                                        <p:tgtEl>
                                          <p:spTgt spid="1638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animEffect transition="in" filter="dissolve">
                                      <p:cBhvr>
                                        <p:cTn id="11" dur="500"/>
                                        <p:tgtEl>
                                          <p:spTgt spid="163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utoUpdateAnimBg="0" advAuto="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ch16art"/>
          <p:cNvPicPr>
            <a:picLocks noChangeAspect="1" noChangeArrowheads="1"/>
          </p:cNvPicPr>
          <p:nvPr/>
        </p:nvPicPr>
        <p:blipFill>
          <a:blip r:embed="rId2" cstate="print">
            <a:lum bright="40000" contrast="-34000"/>
          </a:blip>
          <a:srcRect/>
          <a:stretch>
            <a:fillRect/>
          </a:stretch>
        </p:blipFill>
        <p:spPr bwMode="auto">
          <a:xfrm>
            <a:off x="4876800" y="1219200"/>
            <a:ext cx="3851275" cy="4914900"/>
          </a:xfrm>
          <a:prstGeom prst="rect">
            <a:avLst/>
          </a:prstGeom>
          <a:noFill/>
        </p:spPr>
      </p:pic>
      <p:sp>
        <p:nvSpPr>
          <p:cNvPr id="16387" name="Rectangle 3"/>
          <p:cNvSpPr>
            <a:spLocks noGrp="1" noChangeArrowheads="1"/>
          </p:cNvSpPr>
          <p:nvPr>
            <p:ph type="title"/>
          </p:nvPr>
        </p:nvSpPr>
        <p:spPr>
          <a:xfrm>
            <a:off x="3702570" y="228600"/>
            <a:ext cx="5063478" cy="990600"/>
          </a:xfrm>
        </p:spPr>
        <p:txBody>
          <a:bodyPr>
            <a:normAutofit/>
          </a:bodyPr>
          <a:lstStyle/>
          <a:p>
            <a:r>
              <a:rPr lang="en-US" b="1" dirty="0" smtClean="0">
                <a:solidFill>
                  <a:schemeClr val="bg1"/>
                </a:solidFill>
              </a:rPr>
              <a:t>STEPS IN SUCCESSFUL OUTSOURCING </a:t>
            </a:r>
            <a:endParaRPr lang="en-US" dirty="0" smtClean="0">
              <a:solidFill>
                <a:schemeClr val="bg1"/>
              </a:solidFill>
            </a:endParaRPr>
          </a:p>
        </p:txBody>
      </p:sp>
      <p:sp>
        <p:nvSpPr>
          <p:cNvPr id="16388" name="Rectangle 4"/>
          <p:cNvSpPr>
            <a:spLocks noGrp="1" noChangeArrowheads="1"/>
          </p:cNvSpPr>
          <p:nvPr>
            <p:ph type="body" idx="1"/>
          </p:nvPr>
        </p:nvSpPr>
        <p:spPr>
          <a:xfrm>
            <a:off x="685800" y="1752599"/>
            <a:ext cx="7772400" cy="4588239"/>
          </a:xfrm>
        </p:spPr>
        <p:txBody>
          <a:bodyPr>
            <a:normAutofit fontScale="92500" lnSpcReduction="20000"/>
          </a:bodyPr>
          <a:lstStyle/>
          <a:p>
            <a:r>
              <a:rPr lang="en-US" sz="1800" dirty="0" smtClean="0"/>
              <a:t>Once your business has decided which functions to outsource, it should initiate a search process that utilizes referrals from other companies and service-provider directories. You can then begin contacting potential vendors and ask specific questions about the services they provide and their abilities to meet your company's unique and specific needs. </a:t>
            </a:r>
            <a:endParaRPr lang="id-ID" sz="1800" dirty="0" smtClean="0"/>
          </a:p>
          <a:p>
            <a:r>
              <a:rPr lang="en-US" sz="1800" dirty="0" smtClean="0"/>
              <a:t>Ideally</a:t>
            </a:r>
            <a:r>
              <a:rPr lang="en-US" sz="1800" dirty="0" smtClean="0"/>
              <a:t>, the vendor you select will have experience in handling similar business and will be able to give all of its clients' needs the priority they deserve. "Consider the service company's knowledge of the entirety of your business, its willingness to customize service, and its compatibility with your firm's business culture, as well as the long-run cost of its services and its financial strength," said service provider Carl </a:t>
            </a:r>
            <a:r>
              <a:rPr lang="en-US" sz="1800" dirty="0" err="1" smtClean="0"/>
              <a:t>Schwenker</a:t>
            </a:r>
            <a:r>
              <a:rPr lang="en-US" sz="1800" dirty="0" smtClean="0"/>
              <a:t> in </a:t>
            </a:r>
            <a:r>
              <a:rPr lang="en-US" sz="1800" i="1" dirty="0" smtClean="0"/>
              <a:t>Money. </a:t>
            </a:r>
            <a:endParaRPr lang="id-ID" sz="1800" i="1" dirty="0" smtClean="0"/>
          </a:p>
          <a:p>
            <a:r>
              <a:rPr lang="en-US" sz="1800" dirty="0" smtClean="0"/>
              <a:t>During </a:t>
            </a:r>
            <a:r>
              <a:rPr lang="en-US" sz="1800" dirty="0" smtClean="0"/>
              <a:t>this period, you should also reexamine your own company culture and business needs to make sure that the outsourcing arrangement under consideration is a good fit. Many outsourcing experts counsel businesses to select vendors that can effectively integrate all their outsourced business functions so that they do not have to find individual vendors for each function. </a:t>
            </a:r>
            <a:endParaRPr lang="en-US" sz="3600"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dissolve">
                                      <p:cBhvr>
                                        <p:cTn id="7" dur="500"/>
                                        <p:tgtEl>
                                          <p:spTgt spid="1638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animEffect transition="in" filter="dissolve">
                                      <p:cBhvr>
                                        <p:cTn id="11" dur="500"/>
                                        <p:tgtEl>
                                          <p:spTgt spid="16388">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6388">
                                            <p:txEl>
                                              <p:pRg st="2" end="2"/>
                                            </p:txEl>
                                          </p:spTgt>
                                        </p:tgtEl>
                                        <p:attrNameLst>
                                          <p:attrName>style.visibility</p:attrName>
                                        </p:attrNameLst>
                                      </p:cBhvr>
                                      <p:to>
                                        <p:strVal val="visible"/>
                                      </p:to>
                                    </p:set>
                                    <p:animEffect transition="in" filter="dissolve">
                                      <p:cBhvr>
                                        <p:cTn id="15" dur="500"/>
                                        <p:tgtEl>
                                          <p:spTgt spid="163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utoUpdateAnimBg="0" advAuto="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ch16art"/>
          <p:cNvPicPr>
            <a:picLocks noChangeAspect="1" noChangeArrowheads="1"/>
          </p:cNvPicPr>
          <p:nvPr/>
        </p:nvPicPr>
        <p:blipFill>
          <a:blip r:embed="rId2" cstate="print">
            <a:lum bright="40000" contrast="-34000"/>
          </a:blip>
          <a:srcRect/>
          <a:stretch>
            <a:fillRect/>
          </a:stretch>
        </p:blipFill>
        <p:spPr bwMode="auto">
          <a:xfrm>
            <a:off x="4876800" y="1219200"/>
            <a:ext cx="3851275" cy="4914900"/>
          </a:xfrm>
          <a:prstGeom prst="rect">
            <a:avLst/>
          </a:prstGeom>
          <a:noFill/>
        </p:spPr>
      </p:pic>
      <p:sp>
        <p:nvSpPr>
          <p:cNvPr id="16387" name="Rectangle 3"/>
          <p:cNvSpPr>
            <a:spLocks noGrp="1" noChangeArrowheads="1"/>
          </p:cNvSpPr>
          <p:nvPr>
            <p:ph type="title"/>
          </p:nvPr>
        </p:nvSpPr>
        <p:spPr>
          <a:xfrm>
            <a:off x="3672590" y="228600"/>
            <a:ext cx="5093458" cy="990600"/>
          </a:xfrm>
        </p:spPr>
        <p:txBody>
          <a:bodyPr>
            <a:normAutofit/>
          </a:bodyPr>
          <a:lstStyle/>
          <a:p>
            <a:r>
              <a:rPr lang="en-US" b="1" dirty="0" smtClean="0">
                <a:solidFill>
                  <a:schemeClr val="bg1"/>
                </a:solidFill>
              </a:rPr>
              <a:t>STEPS IN SUCCESSFUL OUTSOURCING </a:t>
            </a:r>
            <a:endParaRPr lang="en-US" dirty="0" smtClean="0">
              <a:solidFill>
                <a:schemeClr val="bg1"/>
              </a:solidFill>
            </a:endParaRPr>
          </a:p>
        </p:txBody>
      </p:sp>
      <p:sp>
        <p:nvSpPr>
          <p:cNvPr id="16388" name="Rectangle 4"/>
          <p:cNvSpPr>
            <a:spLocks noGrp="1" noChangeArrowheads="1"/>
          </p:cNvSpPr>
          <p:nvPr>
            <p:ph type="body" idx="1"/>
          </p:nvPr>
        </p:nvSpPr>
        <p:spPr>
          <a:xfrm>
            <a:off x="685800" y="1752600"/>
            <a:ext cx="7772400" cy="4114800"/>
          </a:xfrm>
        </p:spPr>
        <p:txBody>
          <a:bodyPr>
            <a:normAutofit fontScale="92500" lnSpcReduction="20000"/>
          </a:bodyPr>
          <a:lstStyle/>
          <a:p>
            <a:r>
              <a:rPr lang="en-US" sz="2000" dirty="0" smtClean="0"/>
              <a:t>Finally, you should select a vendor you trust in order to develop a mutually beneficial partner relationship. It is important to develop tangible measures of job performance before entering into an agreement, as well as financial incentives to encourage the vendor to meet deadlines and control costs. </a:t>
            </a:r>
            <a:endParaRPr lang="id-ID" sz="2000" dirty="0" smtClean="0"/>
          </a:p>
          <a:p>
            <a:r>
              <a:rPr lang="en-US" sz="2000" dirty="0" smtClean="0"/>
              <a:t>The </a:t>
            </a:r>
            <a:r>
              <a:rPr lang="en-US" sz="2000" dirty="0" smtClean="0"/>
              <a:t>contract should clearly define responsibilities and performance criteria, outline confidentiality rules and ownership rights to new ideas or technology. It should also include a means of severing the relationship if the service does not meet your expectations. Since the vendor is likely to have more experience in preparing outsourcing agreements than a small client company, it may also be helpful to consult with an attorney during contract negotiations.</a:t>
            </a:r>
            <a:endParaRPr lang="en-US" sz="4000"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dissolve">
                                      <p:cBhvr>
                                        <p:cTn id="7" dur="500"/>
                                        <p:tgtEl>
                                          <p:spTgt spid="1638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animEffect transition="in" filter="dissolve">
                                      <p:cBhvr>
                                        <p:cTn id="11" dur="500"/>
                                        <p:tgtEl>
                                          <p:spTgt spid="163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2610" y="228600"/>
            <a:ext cx="5123438" cy="990600"/>
          </a:xfrm>
        </p:spPr>
        <p:txBody>
          <a:bodyPr/>
          <a:lstStyle/>
          <a:p>
            <a:r>
              <a:rPr lang="id-ID" dirty="0" smtClean="0">
                <a:solidFill>
                  <a:schemeClr val="bg1"/>
                </a:solidFill>
              </a:rPr>
              <a:t>Monopoli</a:t>
            </a:r>
            <a:endParaRPr lang="en-US" dirty="0">
              <a:solidFill>
                <a:schemeClr val="bg1"/>
              </a:solidFill>
            </a:endParaRPr>
          </a:p>
        </p:txBody>
      </p:sp>
      <p:sp>
        <p:nvSpPr>
          <p:cNvPr id="3" name="Date Placeholder 2"/>
          <p:cNvSpPr>
            <a:spLocks noGrp="1"/>
          </p:cNvSpPr>
          <p:nvPr>
            <p:ph type="dt" sz="half" idx="10"/>
          </p:nvPr>
        </p:nvSpPr>
        <p:spPr/>
        <p:txBody>
          <a:bodyPr/>
          <a:lstStyle/>
          <a:p>
            <a:fld id="{3E6706C8-3EB5-46A5-9E5A-E6E5C0C9C4E2}" type="datetime1">
              <a:rPr lang="id-ID" smtClean="0"/>
              <a:pPr/>
              <a:t>21/09/2014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7</a:t>
            </a:fld>
            <a:endParaRPr lang="id-ID"/>
          </a:p>
        </p:txBody>
      </p:sp>
      <p:sp>
        <p:nvSpPr>
          <p:cNvPr id="5" name="Content Placeholder 4"/>
          <p:cNvSpPr>
            <a:spLocks noGrp="1"/>
          </p:cNvSpPr>
          <p:nvPr>
            <p:ph sz="quarter" idx="1"/>
          </p:nvPr>
        </p:nvSpPr>
        <p:spPr/>
        <p:txBody>
          <a:bodyPr/>
          <a:lstStyle/>
          <a:p>
            <a:r>
              <a:rPr lang="en-US" dirty="0" err="1" smtClean="0"/>
              <a:t>Monopoli</a:t>
            </a:r>
            <a:r>
              <a:rPr lang="en-US" dirty="0" smtClean="0"/>
              <a:t>  </a:t>
            </a:r>
            <a:r>
              <a:rPr lang="en-US" dirty="0" err="1" smtClean="0"/>
              <a:t>adalah</a:t>
            </a:r>
            <a:r>
              <a:rPr lang="en-US" dirty="0" smtClean="0"/>
              <a:t> </a:t>
            </a:r>
            <a:r>
              <a:rPr lang="en-US" dirty="0" err="1" smtClean="0"/>
              <a:t>suatu</a:t>
            </a:r>
            <a:r>
              <a:rPr lang="en-US" dirty="0" smtClean="0"/>
              <a:t> </a:t>
            </a:r>
            <a:r>
              <a:rPr lang="en-US" dirty="0" err="1" smtClean="0"/>
              <a:t>bentuk</a:t>
            </a:r>
            <a:r>
              <a:rPr lang="en-US" dirty="0" smtClean="0"/>
              <a:t> </a:t>
            </a:r>
            <a:r>
              <a:rPr lang="en-US" dirty="0" err="1" smtClean="0"/>
              <a:t>pasar</a:t>
            </a:r>
            <a:r>
              <a:rPr lang="en-US" dirty="0" smtClean="0"/>
              <a:t> </a:t>
            </a:r>
            <a:r>
              <a:rPr lang="en-US" dirty="0" err="1" smtClean="0"/>
              <a:t>dimana</a:t>
            </a:r>
            <a:r>
              <a:rPr lang="en-US" dirty="0" smtClean="0"/>
              <a:t> </a:t>
            </a:r>
            <a:r>
              <a:rPr lang="en-US" dirty="0" err="1" smtClean="0"/>
              <a:t>hanya</a:t>
            </a:r>
            <a:r>
              <a:rPr lang="en-US" dirty="0" smtClean="0"/>
              <a:t> </a:t>
            </a:r>
            <a:r>
              <a:rPr lang="en-US" dirty="0" err="1" smtClean="0"/>
              <a:t>terdapat</a:t>
            </a:r>
            <a:r>
              <a:rPr lang="en-US" dirty="0" smtClean="0"/>
              <a:t> </a:t>
            </a:r>
            <a:r>
              <a:rPr lang="en-US" dirty="0" err="1" smtClean="0"/>
              <a:t>satu</a:t>
            </a:r>
            <a:r>
              <a:rPr lang="en-US" dirty="0" smtClean="0"/>
              <a:t> </a:t>
            </a:r>
            <a:r>
              <a:rPr lang="en-US" dirty="0" err="1" smtClean="0"/>
              <a:t>perusahaan</a:t>
            </a:r>
            <a:r>
              <a:rPr lang="en-US" dirty="0" smtClean="0"/>
              <a:t> </a:t>
            </a:r>
            <a:r>
              <a:rPr lang="en-US" dirty="0" err="1" smtClean="0"/>
              <a:t>atau</a:t>
            </a:r>
            <a:r>
              <a:rPr lang="en-US" dirty="0" smtClean="0"/>
              <a:t> </a:t>
            </a:r>
            <a:r>
              <a:rPr lang="en-US" dirty="0" err="1" smtClean="0"/>
              <a:t>produsen</a:t>
            </a:r>
            <a:r>
              <a:rPr lang="en-US" dirty="0" smtClean="0"/>
              <a:t> ( </a:t>
            </a:r>
            <a:r>
              <a:rPr lang="en-US" dirty="0" err="1" smtClean="0"/>
              <a:t>penjual</a:t>
            </a:r>
            <a:r>
              <a:rPr lang="en-US" dirty="0" smtClean="0"/>
              <a:t>)  </a:t>
            </a:r>
            <a:r>
              <a:rPr lang="en-US" dirty="0" err="1" smtClean="0"/>
              <a:t>tanpa</a:t>
            </a:r>
            <a:r>
              <a:rPr lang="en-US" dirty="0" smtClean="0"/>
              <a:t> </a:t>
            </a:r>
            <a:r>
              <a:rPr lang="en-US" dirty="0" err="1" smtClean="0"/>
              <a:t>ada</a:t>
            </a:r>
            <a:r>
              <a:rPr lang="en-US" dirty="0" smtClean="0"/>
              <a:t> </a:t>
            </a:r>
            <a:r>
              <a:rPr lang="en-US" dirty="0" err="1" smtClean="0"/>
              <a:t>pesaing</a:t>
            </a:r>
            <a:r>
              <a:rPr lang="en-US" dirty="0" smtClean="0"/>
              <a:t> . </a:t>
            </a:r>
            <a:r>
              <a:rPr lang="en-US" dirty="0" err="1" smtClean="0"/>
              <a:t>Biasanya</a:t>
            </a:r>
            <a:r>
              <a:rPr lang="en-US" dirty="0" smtClean="0"/>
              <a:t> </a:t>
            </a:r>
            <a:r>
              <a:rPr lang="en-US" dirty="0" err="1" smtClean="0"/>
              <a:t>keuntungan</a:t>
            </a:r>
            <a:r>
              <a:rPr lang="en-US" dirty="0" smtClean="0"/>
              <a:t> </a:t>
            </a:r>
            <a:r>
              <a:rPr lang="en-US" dirty="0" err="1" smtClean="0"/>
              <a:t>melebihi</a:t>
            </a:r>
            <a:r>
              <a:rPr lang="en-US" dirty="0" smtClean="0"/>
              <a:t> normal </a:t>
            </a:r>
            <a:r>
              <a:rPr lang="en-US" dirty="0" err="1" smtClean="0"/>
              <a:t>dan</a:t>
            </a:r>
            <a:r>
              <a:rPr lang="en-US" dirty="0" smtClean="0"/>
              <a:t> </a:t>
            </a:r>
            <a:r>
              <a:rPr lang="en-US" dirty="0" err="1" smtClean="0"/>
              <a:t>ini</a:t>
            </a:r>
            <a:r>
              <a:rPr lang="en-US" dirty="0" smtClean="0"/>
              <a:t> </a:t>
            </a:r>
            <a:r>
              <a:rPr lang="en-US" dirty="0" err="1" smtClean="0"/>
              <a:t>diperoleh</a:t>
            </a:r>
            <a:r>
              <a:rPr lang="en-US" dirty="0" smtClean="0"/>
              <a:t> </a:t>
            </a:r>
            <a:r>
              <a:rPr lang="en-US" dirty="0" err="1" smtClean="0"/>
              <a:t>karena</a:t>
            </a:r>
            <a:r>
              <a:rPr lang="en-US" dirty="0" smtClean="0"/>
              <a:t> </a:t>
            </a:r>
            <a:r>
              <a:rPr lang="en-US" dirty="0" err="1" smtClean="0"/>
              <a:t>terdapat</a:t>
            </a:r>
            <a:r>
              <a:rPr lang="en-US" dirty="0" smtClean="0"/>
              <a:t> </a:t>
            </a:r>
            <a:r>
              <a:rPr lang="en-US" dirty="0" err="1" smtClean="0"/>
              <a:t>hambatan</a:t>
            </a:r>
            <a:r>
              <a:rPr lang="en-US" dirty="0" smtClean="0"/>
              <a:t> yang </a:t>
            </a:r>
            <a:r>
              <a:rPr lang="en-US" dirty="0" err="1" smtClean="0"/>
              <a:t>sangat</a:t>
            </a:r>
            <a:r>
              <a:rPr lang="en-US" dirty="0" smtClean="0"/>
              <a:t> </a:t>
            </a:r>
            <a:r>
              <a:rPr lang="en-US" dirty="0" err="1" smtClean="0"/>
              <a:t>tangguh</a:t>
            </a:r>
            <a:r>
              <a:rPr lang="en-US" dirty="0" smtClean="0"/>
              <a:t> </a:t>
            </a:r>
            <a:r>
              <a:rPr lang="en-US" dirty="0" err="1" smtClean="0"/>
              <a:t>kepada</a:t>
            </a:r>
            <a:r>
              <a:rPr lang="en-US" dirty="0" smtClean="0"/>
              <a:t> </a:t>
            </a:r>
            <a:r>
              <a:rPr lang="en-US" dirty="0" err="1" smtClean="0"/>
              <a:t>perusahaan</a:t>
            </a:r>
            <a:r>
              <a:rPr lang="en-US" dirty="0" smtClean="0"/>
              <a:t> lain </a:t>
            </a:r>
            <a:r>
              <a:rPr lang="en-US" dirty="0" err="1" smtClean="0"/>
              <a:t>untuk</a:t>
            </a:r>
            <a:r>
              <a:rPr lang="en-US" dirty="0" smtClean="0"/>
              <a:t> </a:t>
            </a:r>
            <a:r>
              <a:rPr lang="en-US" dirty="0" err="1" smtClean="0"/>
              <a:t>memasuki</a:t>
            </a:r>
            <a:r>
              <a:rPr lang="en-US" dirty="0" smtClean="0"/>
              <a:t> </a:t>
            </a:r>
            <a:r>
              <a:rPr lang="en-US" dirty="0" err="1" smtClean="0"/>
              <a:t>industri</a:t>
            </a:r>
            <a:r>
              <a:rPr lang="en-US" dirty="0" smtClean="0"/>
              <a:t> </a:t>
            </a:r>
            <a:r>
              <a:rPr lang="en-US" dirty="0" err="1" smtClean="0"/>
              <a:t>tersebut</a:t>
            </a:r>
            <a:r>
              <a:rPr lang="en-US" dirty="0" smtClean="0"/>
              <a:t>.</a:t>
            </a:r>
            <a:endParaRPr lang="id-ID" dirty="0" smtClean="0"/>
          </a:p>
          <a:p>
            <a:r>
              <a:rPr lang="id-ID" dirty="0" smtClean="0"/>
              <a:t>Ciri-ciri</a:t>
            </a:r>
          </a:p>
          <a:p>
            <a:pPr lvl="1"/>
            <a:r>
              <a:rPr lang="en-US" dirty="0" err="1" smtClean="0"/>
              <a:t>industri</a:t>
            </a:r>
            <a:r>
              <a:rPr lang="en-US" dirty="0" smtClean="0"/>
              <a:t> </a:t>
            </a:r>
            <a:r>
              <a:rPr lang="en-US" dirty="0" err="1" smtClean="0"/>
              <a:t>satu</a:t>
            </a:r>
            <a:r>
              <a:rPr lang="en-US" dirty="0" smtClean="0"/>
              <a:t> </a:t>
            </a:r>
            <a:r>
              <a:rPr lang="en-US" dirty="0" err="1" smtClean="0"/>
              <a:t>pasar</a:t>
            </a:r>
            <a:r>
              <a:rPr lang="id-ID" dirty="0" smtClean="0"/>
              <a:t>, t</a:t>
            </a:r>
            <a:r>
              <a:rPr lang="en-US" dirty="0" err="1" smtClean="0"/>
              <a:t>idak</a:t>
            </a:r>
            <a:r>
              <a:rPr lang="en-US" dirty="0" smtClean="0"/>
              <a:t> </a:t>
            </a:r>
            <a:r>
              <a:rPr lang="en-US" dirty="0" err="1" smtClean="0"/>
              <a:t>mempunyai</a:t>
            </a:r>
            <a:r>
              <a:rPr lang="en-US" dirty="0" smtClean="0"/>
              <a:t> </a:t>
            </a:r>
            <a:r>
              <a:rPr lang="en-US" dirty="0" err="1" smtClean="0"/>
              <a:t>barang</a:t>
            </a:r>
            <a:r>
              <a:rPr lang="en-US" dirty="0" smtClean="0"/>
              <a:t> </a:t>
            </a:r>
            <a:r>
              <a:rPr lang="en-US" dirty="0" err="1" smtClean="0"/>
              <a:t>pengganti</a:t>
            </a:r>
            <a:r>
              <a:rPr lang="en-US" dirty="0" smtClean="0"/>
              <a:t> yang </a:t>
            </a:r>
            <a:r>
              <a:rPr lang="en-US" dirty="0" err="1" smtClean="0"/>
              <a:t>mirip</a:t>
            </a:r>
            <a:r>
              <a:rPr lang="id-ID" dirty="0" smtClean="0"/>
              <a:t>, t</a:t>
            </a:r>
            <a:r>
              <a:rPr lang="en-US" dirty="0" err="1" smtClean="0"/>
              <a:t>idak</a:t>
            </a:r>
            <a:r>
              <a:rPr lang="en-US" dirty="0" smtClean="0"/>
              <a:t> </a:t>
            </a:r>
            <a:r>
              <a:rPr lang="en-US" dirty="0" err="1" smtClean="0"/>
              <a:t>terdapat</a:t>
            </a:r>
            <a:r>
              <a:rPr lang="en-US" dirty="0" smtClean="0"/>
              <a:t> </a:t>
            </a:r>
            <a:r>
              <a:rPr lang="en-US" dirty="0" err="1" smtClean="0"/>
              <a:t>kemungkinan</a:t>
            </a:r>
            <a:r>
              <a:rPr lang="en-US" dirty="0" smtClean="0"/>
              <a:t> </a:t>
            </a:r>
            <a:r>
              <a:rPr lang="en-US" dirty="0" err="1" smtClean="0"/>
              <a:t>untuk</a:t>
            </a:r>
            <a:r>
              <a:rPr lang="en-US" dirty="0" smtClean="0"/>
              <a:t> </a:t>
            </a:r>
            <a:r>
              <a:rPr lang="en-US" dirty="0" err="1" smtClean="0"/>
              <a:t>masuk</a:t>
            </a:r>
            <a:r>
              <a:rPr lang="en-US" dirty="0" smtClean="0"/>
              <a:t> </a:t>
            </a:r>
            <a:r>
              <a:rPr lang="en-US" dirty="0" err="1" smtClean="0"/>
              <a:t>kedalam</a:t>
            </a:r>
            <a:r>
              <a:rPr lang="en-US" dirty="0" smtClean="0"/>
              <a:t> </a:t>
            </a:r>
            <a:r>
              <a:rPr lang="en-US" dirty="0" err="1" smtClean="0"/>
              <a:t>industri</a:t>
            </a:r>
            <a:r>
              <a:rPr lang="id-ID" dirty="0" smtClean="0"/>
              <a:t>, d</a:t>
            </a:r>
            <a:r>
              <a:rPr lang="en-US" dirty="0" err="1" smtClean="0"/>
              <a:t>apat</a:t>
            </a:r>
            <a:r>
              <a:rPr lang="en-US" dirty="0" smtClean="0"/>
              <a:t> </a:t>
            </a:r>
            <a:r>
              <a:rPr lang="en-US" dirty="0" err="1" smtClean="0"/>
              <a:t>mempengaruhi</a:t>
            </a:r>
            <a:r>
              <a:rPr lang="en-US" dirty="0" smtClean="0"/>
              <a:t> </a:t>
            </a:r>
            <a:r>
              <a:rPr lang="en-US" dirty="0" err="1" smtClean="0"/>
              <a:t>penentuan</a:t>
            </a:r>
            <a:r>
              <a:rPr lang="en-US" dirty="0" smtClean="0"/>
              <a:t> </a:t>
            </a:r>
            <a:r>
              <a:rPr lang="en-US" dirty="0" err="1" smtClean="0"/>
              <a:t>harga</a:t>
            </a:r>
            <a:r>
              <a:rPr lang="id-ID" dirty="0" smtClean="0"/>
              <a:t>, p</a:t>
            </a:r>
            <a:r>
              <a:rPr lang="en-US" dirty="0" err="1" smtClean="0"/>
              <a:t>romosi</a:t>
            </a:r>
            <a:r>
              <a:rPr lang="en-US" dirty="0" smtClean="0"/>
              <a:t> </a:t>
            </a:r>
            <a:r>
              <a:rPr lang="en-US" dirty="0" err="1" smtClean="0"/>
              <a:t>iklan</a:t>
            </a:r>
            <a:r>
              <a:rPr lang="en-US" dirty="0" smtClean="0"/>
              <a:t> </a:t>
            </a:r>
            <a:r>
              <a:rPr lang="en-US" dirty="0" err="1" smtClean="0"/>
              <a:t>kurang</a:t>
            </a:r>
            <a:r>
              <a:rPr lang="en-US" dirty="0" smtClean="0"/>
              <a:t> </a:t>
            </a:r>
            <a:r>
              <a:rPr lang="en-US" dirty="0" err="1" smtClean="0"/>
              <a:t>diperlukan</a:t>
            </a:r>
            <a:r>
              <a:rPr lang="en-US" dirty="0" smtClean="0"/>
              <a:t>.</a:t>
            </a:r>
          </a:p>
          <a:p>
            <a:pPr lvl="1"/>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normAutofit/>
          </a:bodyPr>
          <a:lstStyle/>
          <a:p>
            <a:r>
              <a:rPr lang="en-US" dirty="0" err="1" smtClean="0">
                <a:solidFill>
                  <a:schemeClr val="bg1"/>
                </a:solidFill>
              </a:rPr>
              <a:t>Faktor</a:t>
            </a:r>
            <a:r>
              <a:rPr lang="en-US" dirty="0" smtClean="0">
                <a:solidFill>
                  <a:schemeClr val="bg1"/>
                </a:solidFill>
              </a:rPr>
              <a:t> yang </a:t>
            </a:r>
            <a:r>
              <a:rPr lang="en-US" dirty="0" err="1" smtClean="0">
                <a:solidFill>
                  <a:schemeClr val="bg1"/>
                </a:solidFill>
              </a:rPr>
              <a:t>menimbulkan</a:t>
            </a:r>
            <a:r>
              <a:rPr lang="en-US" dirty="0" smtClean="0">
                <a:solidFill>
                  <a:schemeClr val="bg1"/>
                </a:solidFill>
              </a:rPr>
              <a:t> </a:t>
            </a:r>
            <a:r>
              <a:rPr lang="en-US" dirty="0" err="1" smtClean="0">
                <a:solidFill>
                  <a:schemeClr val="bg1"/>
                </a:solidFill>
              </a:rPr>
              <a:t>monopoli</a:t>
            </a:r>
            <a:endParaRPr lang="en-US" dirty="0" smtClean="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8</a:t>
            </a:fld>
            <a:endParaRPr lang="id-ID"/>
          </a:p>
        </p:txBody>
      </p:sp>
      <p:sp>
        <p:nvSpPr>
          <p:cNvPr id="4" name="Content Placeholder 3"/>
          <p:cNvSpPr>
            <a:spLocks noGrp="1"/>
          </p:cNvSpPr>
          <p:nvPr>
            <p:ph sz="quarter" idx="1"/>
          </p:nvPr>
        </p:nvSpPr>
        <p:spPr/>
        <p:txBody>
          <a:bodyPr>
            <a:normAutofit lnSpcReduction="10000"/>
          </a:bodyPr>
          <a:lstStyle/>
          <a:p>
            <a:r>
              <a:rPr lang="en-US" dirty="0" err="1" smtClean="0"/>
              <a:t>Ada</a:t>
            </a:r>
            <a:r>
              <a:rPr lang="en-US" dirty="0" smtClean="0"/>
              <a:t> 3 </a:t>
            </a:r>
            <a:r>
              <a:rPr lang="en-US" dirty="0" err="1" smtClean="0"/>
              <a:t>faktor</a:t>
            </a:r>
            <a:r>
              <a:rPr lang="en-US" dirty="0" smtClean="0"/>
              <a:t> yang </a:t>
            </a:r>
            <a:r>
              <a:rPr lang="en-US" dirty="0" err="1" smtClean="0"/>
              <a:t>menyebabkan</a:t>
            </a:r>
            <a:r>
              <a:rPr lang="en-US" dirty="0" smtClean="0"/>
              <a:t> </a:t>
            </a:r>
            <a:r>
              <a:rPr lang="en-US" dirty="0" err="1" smtClean="0"/>
              <a:t>wujudnya</a:t>
            </a:r>
            <a:r>
              <a:rPr lang="en-US" dirty="0" smtClean="0"/>
              <a:t> </a:t>
            </a:r>
            <a:r>
              <a:rPr lang="en-US" dirty="0" err="1" smtClean="0"/>
              <a:t>pasar</a:t>
            </a:r>
            <a:r>
              <a:rPr lang="en-US" dirty="0" smtClean="0"/>
              <a:t> </a:t>
            </a:r>
            <a:r>
              <a:rPr lang="en-US" dirty="0" err="1" smtClean="0"/>
              <a:t>monopoli</a:t>
            </a:r>
            <a:r>
              <a:rPr lang="en-US" dirty="0" smtClean="0"/>
              <a:t> :</a:t>
            </a:r>
          </a:p>
          <a:p>
            <a:pPr marL="514350" indent="-514350">
              <a:buFont typeface="+mj-lt"/>
              <a:buAutoNum type="arabicPeriod"/>
            </a:pPr>
            <a:r>
              <a:rPr lang="en-US" dirty="0" smtClean="0"/>
              <a:t>Perusahaan </a:t>
            </a:r>
            <a:r>
              <a:rPr lang="en-US" dirty="0" err="1" smtClean="0"/>
              <a:t>monopoli</a:t>
            </a:r>
            <a:r>
              <a:rPr lang="en-US" dirty="0" smtClean="0"/>
              <a:t> </a:t>
            </a:r>
            <a:r>
              <a:rPr lang="en-US" dirty="0" err="1" smtClean="0"/>
              <a:t>mempunyai</a:t>
            </a:r>
            <a:r>
              <a:rPr lang="en-US" dirty="0" smtClean="0"/>
              <a:t> </a:t>
            </a:r>
            <a:r>
              <a:rPr lang="en-US" dirty="0" err="1" smtClean="0"/>
              <a:t>suatu</a:t>
            </a:r>
            <a:r>
              <a:rPr lang="en-US" dirty="0" smtClean="0"/>
              <a:t> </a:t>
            </a:r>
            <a:r>
              <a:rPr lang="en-US" dirty="0" err="1" smtClean="0"/>
              <a:t>sumber</a:t>
            </a:r>
            <a:r>
              <a:rPr lang="en-US" dirty="0" smtClean="0"/>
              <a:t> </a:t>
            </a:r>
            <a:r>
              <a:rPr lang="en-US" dirty="0" err="1" smtClean="0"/>
              <a:t>daya</a:t>
            </a:r>
            <a:r>
              <a:rPr lang="en-US" dirty="0" smtClean="0"/>
              <a:t> </a:t>
            </a:r>
            <a:r>
              <a:rPr lang="en-US" dirty="0" err="1" smtClean="0"/>
              <a:t>tertentu</a:t>
            </a:r>
            <a:r>
              <a:rPr lang="en-US" dirty="0" smtClean="0"/>
              <a:t> yang </a:t>
            </a:r>
            <a:r>
              <a:rPr lang="en-US" dirty="0" err="1" smtClean="0"/>
              <a:t>unik</a:t>
            </a:r>
            <a:r>
              <a:rPr lang="en-US" dirty="0" smtClean="0"/>
              <a:t> </a:t>
            </a:r>
            <a:r>
              <a:rPr lang="en-US" dirty="0" err="1" smtClean="0"/>
              <a:t>dan</a:t>
            </a:r>
            <a:r>
              <a:rPr lang="en-US" dirty="0" smtClean="0"/>
              <a:t> </a:t>
            </a:r>
            <a:r>
              <a:rPr lang="en-US" dirty="0" err="1" smtClean="0"/>
              <a:t>tidak</a:t>
            </a:r>
            <a:r>
              <a:rPr lang="en-US" dirty="0" smtClean="0"/>
              <a:t> </a:t>
            </a:r>
            <a:r>
              <a:rPr lang="en-US" dirty="0" err="1" smtClean="0"/>
              <a:t>dimiliki</a:t>
            </a:r>
            <a:r>
              <a:rPr lang="en-US" dirty="0" smtClean="0"/>
              <a:t> </a:t>
            </a:r>
            <a:r>
              <a:rPr lang="en-US" dirty="0" err="1" smtClean="0"/>
              <a:t>oleh</a:t>
            </a:r>
            <a:r>
              <a:rPr lang="en-US" dirty="0" smtClean="0"/>
              <a:t> </a:t>
            </a:r>
            <a:r>
              <a:rPr lang="en-US" dirty="0" err="1" smtClean="0"/>
              <a:t>perusahaan</a:t>
            </a:r>
            <a:r>
              <a:rPr lang="en-US" dirty="0" smtClean="0"/>
              <a:t> lain.</a:t>
            </a:r>
          </a:p>
          <a:p>
            <a:pPr marL="514350" indent="-514350">
              <a:buFont typeface="+mj-lt"/>
              <a:buAutoNum type="arabicPeriod"/>
            </a:pPr>
            <a:r>
              <a:rPr lang="en-US" dirty="0" smtClean="0"/>
              <a:t>Perusahaan </a:t>
            </a:r>
            <a:r>
              <a:rPr lang="en-US" dirty="0" err="1" smtClean="0"/>
              <a:t>monopoli</a:t>
            </a:r>
            <a:r>
              <a:rPr lang="en-US" dirty="0" smtClean="0"/>
              <a:t> </a:t>
            </a:r>
            <a:r>
              <a:rPr lang="en-US" dirty="0" err="1" smtClean="0"/>
              <a:t>pada</a:t>
            </a:r>
            <a:r>
              <a:rPr lang="en-US" dirty="0" smtClean="0"/>
              <a:t> </a:t>
            </a:r>
            <a:r>
              <a:rPr lang="en-US" dirty="0" err="1" smtClean="0"/>
              <a:t>umumnya</a:t>
            </a:r>
            <a:r>
              <a:rPr lang="en-US" dirty="0" smtClean="0"/>
              <a:t> </a:t>
            </a:r>
            <a:r>
              <a:rPr lang="en-US" dirty="0" err="1" smtClean="0"/>
              <a:t>dapat</a:t>
            </a:r>
            <a:r>
              <a:rPr lang="en-US" dirty="0" smtClean="0"/>
              <a:t> </a:t>
            </a:r>
            <a:r>
              <a:rPr lang="en-US" dirty="0" err="1" smtClean="0"/>
              <a:t>menikmati</a:t>
            </a:r>
            <a:r>
              <a:rPr lang="en-US" dirty="0" smtClean="0"/>
              <a:t> </a:t>
            </a:r>
            <a:r>
              <a:rPr lang="en-US" dirty="0" err="1" smtClean="0"/>
              <a:t>skala</a:t>
            </a:r>
            <a:r>
              <a:rPr lang="en-US" dirty="0" smtClean="0"/>
              <a:t> </a:t>
            </a:r>
            <a:r>
              <a:rPr lang="en-US" dirty="0" err="1" smtClean="0"/>
              <a:t>ekonomi</a:t>
            </a:r>
            <a:r>
              <a:rPr lang="en-US" dirty="0" smtClean="0"/>
              <a:t> </a:t>
            </a:r>
            <a:r>
              <a:rPr lang="en-US" dirty="0" err="1" smtClean="0"/>
              <a:t>hingga</a:t>
            </a:r>
            <a:r>
              <a:rPr lang="en-US" dirty="0" smtClean="0"/>
              <a:t> </a:t>
            </a:r>
            <a:r>
              <a:rPr lang="en-US" dirty="0" err="1" smtClean="0"/>
              <a:t>ketingkat</a:t>
            </a:r>
            <a:r>
              <a:rPr lang="en-US" dirty="0" smtClean="0"/>
              <a:t> </a:t>
            </a:r>
            <a:r>
              <a:rPr lang="en-US" dirty="0" err="1" smtClean="0"/>
              <a:t>produksi</a:t>
            </a:r>
            <a:r>
              <a:rPr lang="en-US" dirty="0" smtClean="0"/>
              <a:t> yang </a:t>
            </a:r>
            <a:r>
              <a:rPr lang="en-US" dirty="0" err="1" smtClean="0"/>
              <a:t>sangat</a:t>
            </a:r>
            <a:r>
              <a:rPr lang="en-US" dirty="0" smtClean="0"/>
              <a:t> </a:t>
            </a:r>
            <a:r>
              <a:rPr lang="en-US" dirty="0" err="1" smtClean="0"/>
              <a:t>tinggi</a:t>
            </a:r>
            <a:r>
              <a:rPr lang="en-US" dirty="0" smtClean="0"/>
              <a:t>.</a:t>
            </a:r>
          </a:p>
          <a:p>
            <a:pPr marL="514350" indent="-514350">
              <a:buFont typeface="+mj-lt"/>
              <a:buAutoNum type="arabicPeriod"/>
            </a:pPr>
            <a:r>
              <a:rPr lang="en-US" dirty="0" err="1" smtClean="0"/>
              <a:t>Monopoli</a:t>
            </a:r>
            <a:r>
              <a:rPr lang="en-US" dirty="0" smtClean="0"/>
              <a:t> </a:t>
            </a:r>
            <a:r>
              <a:rPr lang="en-US" dirty="0" err="1" smtClean="0"/>
              <a:t>wujud</a:t>
            </a:r>
            <a:r>
              <a:rPr lang="en-US" dirty="0" smtClean="0"/>
              <a:t> </a:t>
            </a:r>
            <a:r>
              <a:rPr lang="en-US" dirty="0" err="1" smtClean="0"/>
              <a:t>dan</a:t>
            </a:r>
            <a:r>
              <a:rPr lang="en-US" dirty="0" smtClean="0"/>
              <a:t> </a:t>
            </a:r>
            <a:r>
              <a:rPr lang="en-US" dirty="0" err="1" smtClean="0"/>
              <a:t>berkembang</a:t>
            </a:r>
            <a:r>
              <a:rPr lang="en-US" dirty="0" smtClean="0"/>
              <a:t> </a:t>
            </a:r>
            <a:r>
              <a:rPr lang="en-US" dirty="0" err="1" smtClean="0"/>
              <a:t>melalui</a:t>
            </a:r>
            <a:r>
              <a:rPr lang="en-US" dirty="0" smtClean="0"/>
              <a:t> undang-2 </a:t>
            </a:r>
            <a:r>
              <a:rPr lang="en-US" dirty="0" err="1" smtClean="0"/>
              <a:t>yaitu</a:t>
            </a:r>
            <a:r>
              <a:rPr lang="en-US" dirty="0" smtClean="0"/>
              <a:t> </a:t>
            </a:r>
            <a:r>
              <a:rPr lang="en-US" dirty="0" err="1" smtClean="0"/>
              <a:t>pemerintah</a:t>
            </a:r>
            <a:r>
              <a:rPr lang="en-US" dirty="0" smtClean="0"/>
              <a:t> </a:t>
            </a:r>
            <a:r>
              <a:rPr lang="en-US" dirty="0" err="1" smtClean="0"/>
              <a:t>memberi</a:t>
            </a:r>
            <a:r>
              <a:rPr lang="en-US" dirty="0" smtClean="0"/>
              <a:t> </a:t>
            </a:r>
            <a:r>
              <a:rPr lang="en-US" dirty="0" err="1" smtClean="0"/>
              <a:t>hak</a:t>
            </a:r>
            <a:r>
              <a:rPr lang="en-US" dirty="0" smtClean="0"/>
              <a:t> </a:t>
            </a:r>
            <a:r>
              <a:rPr lang="en-US" dirty="0" err="1" smtClean="0"/>
              <a:t>monopoli</a:t>
            </a:r>
            <a:r>
              <a:rPr lang="en-US" dirty="0" smtClean="0"/>
              <a:t> </a:t>
            </a:r>
            <a:r>
              <a:rPr lang="en-US" dirty="0" err="1" smtClean="0"/>
              <a:t>kepada</a:t>
            </a:r>
            <a:r>
              <a:rPr lang="en-US" dirty="0" smtClean="0"/>
              <a:t> </a:t>
            </a:r>
            <a:r>
              <a:rPr lang="en-US" dirty="0" err="1" smtClean="0"/>
              <a:t>perusahaan</a:t>
            </a:r>
            <a:r>
              <a:rPr lang="en-US" dirty="0" smtClean="0"/>
              <a:t> </a:t>
            </a:r>
            <a:r>
              <a:rPr lang="en-US" dirty="0" err="1" smtClean="0"/>
              <a:t>tersebut</a:t>
            </a:r>
            <a:r>
              <a:rPr lang="en-US" dirty="0" smtClean="0"/>
              <a:t>.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2570" y="228600"/>
            <a:ext cx="5063478" cy="990600"/>
          </a:xfrm>
        </p:spPr>
        <p:txBody>
          <a:bodyPr/>
          <a:lstStyle/>
          <a:p>
            <a:r>
              <a:rPr lang="id-ID" dirty="0" smtClean="0">
                <a:solidFill>
                  <a:schemeClr val="bg1"/>
                </a:solidFill>
              </a:rPr>
              <a:t>Pendahuluan</a:t>
            </a:r>
            <a:endParaRPr lang="en-US" dirty="0">
              <a:solidFill>
                <a:schemeClr val="bg1"/>
              </a:solidFill>
            </a:endParaRPr>
          </a:p>
        </p:txBody>
      </p:sp>
      <p:sp>
        <p:nvSpPr>
          <p:cNvPr id="3" name="Date Placeholder 2"/>
          <p:cNvSpPr>
            <a:spLocks noGrp="1"/>
          </p:cNvSpPr>
          <p:nvPr>
            <p:ph type="dt" sz="half" idx="10"/>
          </p:nvPr>
        </p:nvSpPr>
        <p:spPr/>
        <p:txBody>
          <a:bodyPr/>
          <a:lstStyle/>
          <a:p>
            <a:fld id="{3E6706C8-3EB5-46A5-9E5A-E6E5C0C9C4E2}" type="datetime1">
              <a:rPr lang="id-ID" smtClean="0"/>
              <a:pPr/>
              <a:t>21/09/2014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9</a:t>
            </a:fld>
            <a:endParaRPr lang="id-ID"/>
          </a:p>
        </p:txBody>
      </p:sp>
      <p:sp>
        <p:nvSpPr>
          <p:cNvPr id="5" name="Content Placeholder 4"/>
          <p:cNvSpPr>
            <a:spLocks noGrp="1"/>
          </p:cNvSpPr>
          <p:nvPr>
            <p:ph sz="quarter" idx="1"/>
          </p:nvPr>
        </p:nvSpPr>
        <p:spPr>
          <a:xfrm>
            <a:off x="612648" y="1600200"/>
            <a:ext cx="3501996" cy="4605728"/>
          </a:xfrm>
        </p:spPr>
        <p:txBody>
          <a:bodyPr/>
          <a:lstStyle/>
          <a:p>
            <a:r>
              <a:rPr lang="id-ID" dirty="0" smtClean="0"/>
              <a:t>Hukum Permintaan</a:t>
            </a:r>
          </a:p>
          <a:p>
            <a:pPr lvl="1"/>
            <a:r>
              <a:rPr lang="id-ID" dirty="0" smtClean="0"/>
              <a:t>Semakin banyak permintaan maka harga barang akan naik, vice versa</a:t>
            </a:r>
          </a:p>
          <a:p>
            <a:r>
              <a:rPr lang="id-ID" dirty="0" smtClean="0"/>
              <a:t>Konsep Efisiensi Industri</a:t>
            </a:r>
          </a:p>
          <a:p>
            <a:pPr lvl="1"/>
            <a:r>
              <a:rPr lang="id-ID" dirty="0" smtClean="0"/>
              <a:t>Semakin banyak barang yang DIPRODUKSI maka biaya produksi menjadi turun</a:t>
            </a:r>
          </a:p>
          <a:p>
            <a:endParaRPr lang="id-ID" dirty="0" smtClean="0"/>
          </a:p>
          <a:p>
            <a:endParaRPr lang="en-US" dirty="0"/>
          </a:p>
        </p:txBody>
      </p:sp>
      <p:pic>
        <p:nvPicPr>
          <p:cNvPr id="2050" name="Picture 2"/>
          <p:cNvPicPr>
            <a:picLocks noChangeAspect="1" noChangeArrowheads="1"/>
          </p:cNvPicPr>
          <p:nvPr/>
        </p:nvPicPr>
        <p:blipFill>
          <a:blip r:embed="rId2"/>
          <a:srcRect/>
          <a:stretch>
            <a:fillRect/>
          </a:stretch>
        </p:blipFill>
        <p:spPr bwMode="auto">
          <a:xfrm>
            <a:off x="4299460" y="1600200"/>
            <a:ext cx="4844540" cy="3460386"/>
          </a:xfrm>
          <a:prstGeom prst="rect">
            <a:avLst/>
          </a:prstGeom>
          <a:noFill/>
          <a:ln w="9525">
            <a:noFill/>
            <a:miter lim="800000"/>
            <a:headEnd/>
            <a:tailEnd/>
          </a:ln>
        </p:spPr>
      </p:pic>
      <p:sp>
        <p:nvSpPr>
          <p:cNvPr id="7" name="TextBox 6"/>
          <p:cNvSpPr txBox="1"/>
          <p:nvPr/>
        </p:nvSpPr>
        <p:spPr>
          <a:xfrm>
            <a:off x="4299460" y="5441430"/>
            <a:ext cx="4466588" cy="646331"/>
          </a:xfrm>
          <a:prstGeom prst="rect">
            <a:avLst/>
          </a:prstGeom>
          <a:ln>
            <a:noFill/>
          </a:ln>
        </p:spPr>
        <p:txBody>
          <a:bodyPr wrap="square" rtlCol="0">
            <a:spAutoFit/>
          </a:bodyPr>
          <a:lstStyle/>
          <a:p>
            <a:pPr algn="ctr"/>
            <a:r>
              <a:rPr lang="id-ID" dirty="0" smtClean="0"/>
              <a:t>Apakah ini berlaku pada produk IT/Bisnis IT ?</a:t>
            </a:r>
            <a:endParaRPr lang="en-US" dirty="0" smtClean="0"/>
          </a:p>
        </p:txBody>
      </p:sp>
    </p:spTree>
  </p:cSld>
  <p:clrMapOvr>
    <a:masterClrMapping/>
  </p:clrMapOvr>
</p:sld>
</file>

<file path=ppt/theme/theme1.xml><?xml version="1.0" encoding="utf-8"?>
<a:theme xmlns:a="http://schemas.openxmlformats.org/drawingml/2006/main" name="template_informatika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1692</TotalTime>
  <Words>4216</Words>
  <Application>Microsoft Office PowerPoint</Application>
  <PresentationFormat>On-screen Show (4:3)</PresentationFormat>
  <Paragraphs>472</Paragraphs>
  <Slides>66</Slides>
  <Notes>2</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template_informatika_slide</vt:lpstr>
      <vt:lpstr>IFG3A3 KEPROFESIAN BIDANG INFORMATIKA Pertemuan 9:  Bisnis ICT Bagian 1</vt:lpstr>
      <vt:lpstr>Trend Bisnis ICT</vt:lpstr>
      <vt:lpstr>Potensi Industri Game</vt:lpstr>
      <vt:lpstr>Today’s News</vt:lpstr>
      <vt:lpstr>ICT Business and Business of ICT?</vt:lpstr>
      <vt:lpstr>Fokus Materi </vt:lpstr>
      <vt:lpstr>Monopoli</vt:lpstr>
      <vt:lpstr>Faktor yang menimbulkan monopoli</vt:lpstr>
      <vt:lpstr>Pendahuluan</vt:lpstr>
      <vt:lpstr>Menjaga Keseimbangan Pasar</vt:lpstr>
      <vt:lpstr>SYARAT-SYARAT DISKRIMINASI HARGA</vt:lpstr>
      <vt:lpstr>Contoh kebijakan diskriminasi harga</vt:lpstr>
      <vt:lpstr>Diskusi</vt:lpstr>
      <vt:lpstr>Fokus Materi </vt:lpstr>
      <vt:lpstr>Sembilan Strategi Harga Mutu</vt:lpstr>
      <vt:lpstr>Harga Seharusnya Sejajar Dengan Nilai</vt:lpstr>
      <vt:lpstr>Menentukan Kebijakan Penetapan Harga</vt:lpstr>
      <vt:lpstr>Studi Kasus Apple dan Samsung</vt:lpstr>
      <vt:lpstr>Studi Kasus Apple dan Samsung</vt:lpstr>
      <vt:lpstr>Fokus Materi </vt:lpstr>
      <vt:lpstr>Outsourcing vs Off-shoring</vt:lpstr>
      <vt:lpstr>Why Outsourcing? [1]</vt:lpstr>
      <vt:lpstr>Why Outsourcing? [2]</vt:lpstr>
      <vt:lpstr>Why Outsourcing? [3]</vt:lpstr>
      <vt:lpstr>Outsourcing Mechanism</vt:lpstr>
      <vt:lpstr>Rangkuman dan Diskusi</vt:lpstr>
      <vt:lpstr>Tugas Business Plan</vt:lpstr>
      <vt:lpstr>Reference</vt:lpstr>
      <vt:lpstr>Slide 29</vt:lpstr>
      <vt:lpstr>Penetapan harga</vt:lpstr>
      <vt:lpstr>Permintaan yang Inelastis dan Elastis</vt:lpstr>
      <vt:lpstr>Penetapan Harga</vt:lpstr>
      <vt:lpstr>Biaya Per-unit Untuk Berbagai Level Produksi Per Periode</vt:lpstr>
      <vt:lpstr>Penetapan Harga</vt:lpstr>
      <vt:lpstr>Biaya Per Unit Sebagai Fungsi Dari Akumulasi Produksi: Kurva Pengalaman</vt:lpstr>
      <vt:lpstr>Model Tiga C Untuk Penetapan Harga</vt:lpstr>
      <vt:lpstr>Penetapan Harga</vt:lpstr>
      <vt:lpstr>Slide 38</vt:lpstr>
      <vt:lpstr>Bagan Titik Impas Untuk Menentukan Harga Berdasarkan Pengembalian yang Diinginkan dan Volume Titik Impas</vt:lpstr>
      <vt:lpstr>Penetapan Harga</vt:lpstr>
      <vt:lpstr>Dampak Berbagai Penawaran Tender Terhadap Laba Yang Diharapkan</vt:lpstr>
      <vt:lpstr>Penetapan Harga</vt:lpstr>
      <vt:lpstr>MENGADAPTASI HARGA</vt:lpstr>
      <vt:lpstr>MENGADAPTASI HARGA</vt:lpstr>
      <vt:lpstr>MENGADAPTASI HARGA</vt:lpstr>
      <vt:lpstr>MENGADAPTASI HARGA</vt:lpstr>
      <vt:lpstr>MENGADAPTASI HARGA</vt:lpstr>
      <vt:lpstr>MENGADAPTASI HARGA</vt:lpstr>
      <vt:lpstr>MENGADAPTASI HARGA</vt:lpstr>
      <vt:lpstr>Memprakarsai dan Menanggapi Perubahan Harga </vt:lpstr>
      <vt:lpstr>Alternatif Bauran Pemasaran</vt:lpstr>
      <vt:lpstr>Laba Sebelum Dan Sesudah Kenaikan Harga</vt:lpstr>
      <vt:lpstr>Memprakarsai dan Menanggapi Perubahan Harga</vt:lpstr>
      <vt:lpstr>Memprakarsai dan Menanggapi Perubahan Harga</vt:lpstr>
      <vt:lpstr>Memprakarsai dan Menanggapi Perubahan Harga</vt:lpstr>
      <vt:lpstr>Program Reaksi Harga Untuk Menghadapi Penurunan Harga Pesaing</vt:lpstr>
      <vt:lpstr>ADVANTAGES OF OUTSOURCING </vt:lpstr>
      <vt:lpstr>ADVANTAGES OF OUTSOURCING </vt:lpstr>
      <vt:lpstr>ADVANTAGES OF OUTSOURCING </vt:lpstr>
      <vt:lpstr>ADVANTAGES OF OUTSOURCING </vt:lpstr>
      <vt:lpstr>ADVANTAGES OF OUTSOURCING </vt:lpstr>
      <vt:lpstr>ADVANTAGES OF OUTSOURCING </vt:lpstr>
      <vt:lpstr>DISADVANTAGES OF OUTSOURCING </vt:lpstr>
      <vt:lpstr>STEPS IN SUCCESSFUL OUTSOURCING </vt:lpstr>
      <vt:lpstr>STEPS IN SUCCESSFUL OUTSOURCING </vt:lpstr>
      <vt:lpstr>STEPS IN SUCCESSFUL OUTSOURCING </vt:lpstr>
    </vt:vector>
  </TitlesOfParts>
  <Company>IEEE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Tjokorda Agung Budi Wirayuda</cp:lastModifiedBy>
  <cp:revision>158</cp:revision>
  <dcterms:created xsi:type="dcterms:W3CDTF">2012-11-14T18:53:32Z</dcterms:created>
  <dcterms:modified xsi:type="dcterms:W3CDTF">2014-09-21T16:40:20Z</dcterms:modified>
</cp:coreProperties>
</file>