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40" r:id="rId3"/>
    <p:sldId id="349" r:id="rId4"/>
    <p:sldId id="365" r:id="rId5"/>
    <p:sldId id="364" r:id="rId6"/>
    <p:sldId id="460" r:id="rId7"/>
    <p:sldId id="449" r:id="rId8"/>
    <p:sldId id="461" r:id="rId9"/>
    <p:sldId id="462" r:id="rId10"/>
    <p:sldId id="450" r:id="rId11"/>
    <p:sldId id="451" r:id="rId12"/>
    <p:sldId id="452" r:id="rId13"/>
    <p:sldId id="453" r:id="rId14"/>
    <p:sldId id="454" r:id="rId15"/>
    <p:sldId id="463" r:id="rId16"/>
    <p:sldId id="456" r:id="rId17"/>
    <p:sldId id="457" r:id="rId18"/>
    <p:sldId id="464" r:id="rId19"/>
    <p:sldId id="465" r:id="rId20"/>
    <p:sldId id="466" r:id="rId21"/>
    <p:sldId id="467" r:id="rId22"/>
    <p:sldId id="468" r:id="rId23"/>
    <p:sldId id="458" r:id="rId24"/>
    <p:sldId id="469" r:id="rId25"/>
    <p:sldId id="459" r:id="rId26"/>
    <p:sldId id="317" r:id="rId27"/>
    <p:sldId id="258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138095-E6F0-41A1-B9CC-A842DA5B7886}" type="doc">
      <dgm:prSet loTypeId="urn:microsoft.com/office/officeart/2005/8/layout/bProcess3" loCatId="process" qsTypeId="urn:microsoft.com/office/officeart/2005/8/quickstyle/simple1" qsCatId="simple" csTypeId="urn:microsoft.com/office/officeart/2005/8/colors/colorful1" csCatId="colorful" phldr="1"/>
      <dgm:spPr/>
    </dgm:pt>
    <dgm:pt modelId="{20AE7E1F-0CE8-4143-9327-B3C4859E3E2A}">
      <dgm:prSet phldrT="[Text]"/>
      <dgm:spPr/>
      <dgm:t>
        <a:bodyPr/>
        <a:lstStyle/>
        <a:p>
          <a:r>
            <a:rPr lang="id-ID" dirty="0" smtClean="0"/>
            <a:t>Akuisisi Data</a:t>
          </a:r>
          <a:endParaRPr lang="en-US" dirty="0"/>
        </a:p>
      </dgm:t>
    </dgm:pt>
    <dgm:pt modelId="{C547C38C-1F97-4CD7-AA64-F8EA4DB9C3FF}" type="parTrans" cxnId="{A1C3F9E9-E74B-4C05-9781-497B9A78F055}">
      <dgm:prSet/>
      <dgm:spPr/>
      <dgm:t>
        <a:bodyPr/>
        <a:lstStyle/>
        <a:p>
          <a:endParaRPr lang="en-US"/>
        </a:p>
      </dgm:t>
    </dgm:pt>
    <dgm:pt modelId="{D81C1965-16D9-4004-BD9A-8B13773A5B11}" type="sibTrans" cxnId="{A1C3F9E9-E74B-4C05-9781-497B9A78F055}">
      <dgm:prSet/>
      <dgm:spPr/>
      <dgm:t>
        <a:bodyPr/>
        <a:lstStyle/>
        <a:p>
          <a:endParaRPr lang="en-US"/>
        </a:p>
      </dgm:t>
    </dgm:pt>
    <dgm:pt modelId="{AB5630F8-A97B-41D7-B8E1-48B3DFF49D89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Representasi Data</a:t>
          </a:r>
          <a:endParaRPr lang="en-US" b="1" dirty="0"/>
        </a:p>
      </dgm:t>
    </dgm:pt>
    <dgm:pt modelId="{7CEC7132-8EF2-4C17-BBAC-D93805B87A64}" type="parTrans" cxnId="{01A3C64F-2F16-42F8-8614-B3F39D0ED0F9}">
      <dgm:prSet/>
      <dgm:spPr/>
      <dgm:t>
        <a:bodyPr/>
        <a:lstStyle/>
        <a:p>
          <a:endParaRPr lang="en-US"/>
        </a:p>
      </dgm:t>
    </dgm:pt>
    <dgm:pt modelId="{2A044C55-1E17-41B3-A0FF-790AD4456DED}" type="sibTrans" cxnId="{01A3C64F-2F16-42F8-8614-B3F39D0ED0F9}">
      <dgm:prSet/>
      <dgm:spPr/>
      <dgm:t>
        <a:bodyPr/>
        <a:lstStyle/>
        <a:p>
          <a:endParaRPr lang="en-US"/>
        </a:p>
      </dgm:t>
    </dgm:pt>
    <dgm:pt modelId="{02F191FF-1E25-45E4-9294-59A6E04B14FC}">
      <dgm:prSet phldrT="[Text]"/>
      <dgm:spPr/>
      <dgm:t>
        <a:bodyPr/>
        <a:lstStyle/>
        <a:p>
          <a:r>
            <a:rPr lang="id-ID" dirty="0" smtClean="0"/>
            <a:t>Result Analysis</a:t>
          </a:r>
          <a:endParaRPr lang="en-US" dirty="0"/>
        </a:p>
      </dgm:t>
    </dgm:pt>
    <dgm:pt modelId="{DF8A7061-9CF5-4DC0-ACB4-6BE0688E54D9}" type="parTrans" cxnId="{171F7321-CD8E-4154-9114-3C5952DBD0B2}">
      <dgm:prSet/>
      <dgm:spPr/>
      <dgm:t>
        <a:bodyPr/>
        <a:lstStyle/>
        <a:p>
          <a:endParaRPr lang="en-US"/>
        </a:p>
      </dgm:t>
    </dgm:pt>
    <dgm:pt modelId="{BA899818-B3CF-4951-9BDB-0DCB906EFFA9}" type="sibTrans" cxnId="{171F7321-CD8E-4154-9114-3C5952DBD0B2}">
      <dgm:prSet/>
      <dgm:spPr/>
      <dgm:t>
        <a:bodyPr/>
        <a:lstStyle/>
        <a:p>
          <a:endParaRPr lang="en-US"/>
        </a:p>
      </dgm:t>
    </dgm:pt>
    <dgm:pt modelId="{43567839-9A0E-490F-8910-45854D863166}">
      <dgm:prSet phldrT="[Text]"/>
      <dgm:spPr/>
      <dgm:t>
        <a:bodyPr/>
        <a:lstStyle/>
        <a:p>
          <a:r>
            <a:rPr lang="id-ID" dirty="0" smtClean="0"/>
            <a:t>Recognition Process</a:t>
          </a:r>
          <a:endParaRPr lang="en-US" dirty="0"/>
        </a:p>
      </dgm:t>
    </dgm:pt>
    <dgm:pt modelId="{1E042A38-12CE-4C29-9679-0CF6A6B56959}" type="parTrans" cxnId="{9B374535-81DF-48BD-A247-D0F0EA7D0438}">
      <dgm:prSet/>
      <dgm:spPr/>
      <dgm:t>
        <a:bodyPr/>
        <a:lstStyle/>
        <a:p>
          <a:endParaRPr lang="en-US"/>
        </a:p>
      </dgm:t>
    </dgm:pt>
    <dgm:pt modelId="{6D414C37-C54A-4346-A1F7-437F45A3F99E}" type="sibTrans" cxnId="{9B374535-81DF-48BD-A247-D0F0EA7D0438}">
      <dgm:prSet/>
      <dgm:spPr/>
      <dgm:t>
        <a:bodyPr/>
        <a:lstStyle/>
        <a:p>
          <a:endParaRPr lang="en-US"/>
        </a:p>
      </dgm:t>
    </dgm:pt>
    <dgm:pt modelId="{4AC20ABC-EEA1-44AE-8FDE-B496B97CCA65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Transformasi</a:t>
          </a:r>
          <a:endParaRPr lang="en-US" b="1" dirty="0"/>
        </a:p>
      </dgm:t>
    </dgm:pt>
    <dgm:pt modelId="{D7B51E38-988A-49E1-A5A3-9E9E65CFF846}" type="parTrans" cxnId="{B8D32530-7889-4806-9D68-930ACDBED92D}">
      <dgm:prSet/>
      <dgm:spPr/>
      <dgm:t>
        <a:bodyPr/>
        <a:lstStyle/>
        <a:p>
          <a:endParaRPr lang="en-US"/>
        </a:p>
      </dgm:t>
    </dgm:pt>
    <dgm:pt modelId="{B5D4911A-1ECD-460E-9EE8-FB29E6E3276D}" type="sibTrans" cxnId="{B8D32530-7889-4806-9D68-930ACDBED92D}">
      <dgm:prSet/>
      <dgm:spPr/>
      <dgm:t>
        <a:bodyPr/>
        <a:lstStyle/>
        <a:p>
          <a:endParaRPr lang="en-US"/>
        </a:p>
      </dgm:t>
    </dgm:pt>
    <dgm:pt modelId="{9AD33069-1EB5-41E0-AC46-CAEDA47F8D6E}">
      <dgm:prSet phldrT="[Text]"/>
      <dgm:spPr>
        <a:ln>
          <a:solidFill>
            <a:srgbClr val="FF0000"/>
          </a:solidFill>
        </a:ln>
      </dgm:spPr>
      <dgm:t>
        <a:bodyPr/>
        <a:lstStyle/>
        <a:p>
          <a:r>
            <a:rPr lang="id-ID" b="1" dirty="0" smtClean="0"/>
            <a:t>Pre-Processing</a:t>
          </a:r>
          <a:endParaRPr lang="en-US" b="1" dirty="0"/>
        </a:p>
      </dgm:t>
    </dgm:pt>
    <dgm:pt modelId="{400301E0-643F-4722-8B08-4BB5449C29C8}" type="parTrans" cxnId="{0C416954-0E6D-44F6-B5C5-6F5D5896B692}">
      <dgm:prSet/>
      <dgm:spPr/>
      <dgm:t>
        <a:bodyPr/>
        <a:lstStyle/>
        <a:p>
          <a:endParaRPr lang="en-US"/>
        </a:p>
      </dgm:t>
    </dgm:pt>
    <dgm:pt modelId="{22A73CCF-222C-45CB-8A66-CCF10F312D09}" type="sibTrans" cxnId="{0C416954-0E6D-44F6-B5C5-6F5D5896B692}">
      <dgm:prSet/>
      <dgm:spPr/>
      <dgm:t>
        <a:bodyPr/>
        <a:lstStyle/>
        <a:p>
          <a:endParaRPr lang="en-US"/>
        </a:p>
      </dgm:t>
    </dgm:pt>
    <dgm:pt modelId="{3C211F05-0FD8-4D74-BDC7-18F48F6D2D70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Data Properti/Descriptor</a:t>
          </a:r>
          <a:endParaRPr lang="en-US" b="1" dirty="0"/>
        </a:p>
      </dgm:t>
    </dgm:pt>
    <dgm:pt modelId="{BAB775E4-9964-4990-88E2-32383DB85C38}" type="parTrans" cxnId="{6A549AD3-3F1C-4745-9644-8571C8B76050}">
      <dgm:prSet/>
      <dgm:spPr/>
      <dgm:t>
        <a:bodyPr/>
        <a:lstStyle/>
        <a:p>
          <a:endParaRPr lang="en-US"/>
        </a:p>
      </dgm:t>
    </dgm:pt>
    <dgm:pt modelId="{66CAFC22-B1CC-4859-BB60-F70219667C70}" type="sibTrans" cxnId="{6A549AD3-3F1C-4745-9644-8571C8B76050}">
      <dgm:prSet/>
      <dgm:spPr/>
      <dgm:t>
        <a:bodyPr/>
        <a:lstStyle/>
        <a:p>
          <a:endParaRPr lang="en-US"/>
        </a:p>
      </dgm:t>
    </dgm:pt>
    <dgm:pt modelId="{849DF771-AB40-4D52-9A53-4DC2A674C28C}">
      <dgm:prSet phldrT="[Text]"/>
      <dgm:spPr>
        <a:ln>
          <a:noFill/>
        </a:ln>
      </dgm:spPr>
      <dgm:t>
        <a:bodyPr/>
        <a:lstStyle/>
        <a:p>
          <a:r>
            <a:rPr lang="id-ID" b="1" dirty="0" smtClean="0"/>
            <a:t>Ektraksi Ciri</a:t>
          </a:r>
          <a:endParaRPr lang="en-US" b="1" dirty="0"/>
        </a:p>
      </dgm:t>
    </dgm:pt>
    <dgm:pt modelId="{3796BE59-2C18-4037-9C72-54028C5423F8}" type="parTrans" cxnId="{A003A4AE-DB5C-4BDE-B0CF-7C2DB10E495D}">
      <dgm:prSet/>
      <dgm:spPr/>
      <dgm:t>
        <a:bodyPr/>
        <a:lstStyle/>
        <a:p>
          <a:endParaRPr lang="en-US"/>
        </a:p>
      </dgm:t>
    </dgm:pt>
    <dgm:pt modelId="{43FAD2E2-DE50-4745-B1F5-05271F5F19BF}" type="sibTrans" cxnId="{A003A4AE-DB5C-4BDE-B0CF-7C2DB10E495D}">
      <dgm:prSet/>
      <dgm:spPr/>
      <dgm:t>
        <a:bodyPr/>
        <a:lstStyle/>
        <a:p>
          <a:endParaRPr lang="en-US"/>
        </a:p>
      </dgm:t>
    </dgm:pt>
    <dgm:pt modelId="{8237E78B-EDB8-4C75-B056-E72F987C0F1B}">
      <dgm:prSet phldrT="[Text]"/>
      <dgm:spPr/>
      <dgm:t>
        <a:bodyPr/>
        <a:lstStyle/>
        <a:p>
          <a:r>
            <a:rPr lang="id-ID" dirty="0" smtClean="0"/>
            <a:t>Knowledge Based</a:t>
          </a:r>
          <a:endParaRPr lang="en-US" dirty="0"/>
        </a:p>
      </dgm:t>
    </dgm:pt>
    <dgm:pt modelId="{3DFBAF3C-BF46-4B19-80EC-A3755F56B749}" type="parTrans" cxnId="{F7D175D9-FD12-42D6-9113-2369F14CBC1E}">
      <dgm:prSet/>
      <dgm:spPr/>
      <dgm:t>
        <a:bodyPr/>
        <a:lstStyle/>
        <a:p>
          <a:endParaRPr lang="en-US"/>
        </a:p>
      </dgm:t>
    </dgm:pt>
    <dgm:pt modelId="{6F4E4A3F-CEF7-40B6-9C7E-D01A20733A58}" type="sibTrans" cxnId="{F7D175D9-FD12-42D6-9113-2369F14CBC1E}">
      <dgm:prSet/>
      <dgm:spPr/>
      <dgm:t>
        <a:bodyPr/>
        <a:lstStyle/>
        <a:p>
          <a:endParaRPr lang="en-US"/>
        </a:p>
      </dgm:t>
    </dgm:pt>
    <dgm:pt modelId="{D7E158A7-B090-4255-8EA8-E4F76C25A7C7}">
      <dgm:prSet phldrT="[Text]"/>
      <dgm:spPr/>
      <dgm:t>
        <a:bodyPr/>
        <a:lstStyle/>
        <a:p>
          <a:r>
            <a:rPr lang="id-ID" dirty="0" smtClean="0"/>
            <a:t>Model</a:t>
          </a:r>
          <a:endParaRPr lang="en-US" dirty="0"/>
        </a:p>
      </dgm:t>
    </dgm:pt>
    <dgm:pt modelId="{AB61B085-FFCC-4688-B2DB-00514846AD11}" type="parTrans" cxnId="{3F2DD5A4-5449-4C2C-808E-691E064DCBBD}">
      <dgm:prSet/>
      <dgm:spPr/>
      <dgm:t>
        <a:bodyPr/>
        <a:lstStyle/>
        <a:p>
          <a:endParaRPr lang="en-US"/>
        </a:p>
      </dgm:t>
    </dgm:pt>
    <dgm:pt modelId="{1CF485FC-29FF-4FB1-8780-444F7BF22414}" type="sibTrans" cxnId="{3F2DD5A4-5449-4C2C-808E-691E064DCBBD}">
      <dgm:prSet/>
      <dgm:spPr/>
      <dgm:t>
        <a:bodyPr/>
        <a:lstStyle/>
        <a:p>
          <a:endParaRPr lang="en-US"/>
        </a:p>
      </dgm:t>
    </dgm:pt>
    <dgm:pt modelId="{F93EB7BF-CA65-4921-BAC3-AEF3D8445EDF}">
      <dgm:prSet phldrT="[Text]"/>
      <dgm:spPr/>
      <dgm:t>
        <a:bodyPr/>
        <a:lstStyle/>
        <a:p>
          <a:r>
            <a:rPr lang="id-ID" dirty="0" smtClean="0"/>
            <a:t>Clasifier</a:t>
          </a:r>
          <a:endParaRPr lang="en-US" dirty="0"/>
        </a:p>
      </dgm:t>
    </dgm:pt>
    <dgm:pt modelId="{1DFF7654-96A2-4EAD-8DE4-365421F8602E}" type="parTrans" cxnId="{88A60B62-3640-4D9F-A07F-91DE27C5CC51}">
      <dgm:prSet/>
      <dgm:spPr/>
      <dgm:t>
        <a:bodyPr/>
        <a:lstStyle/>
        <a:p>
          <a:endParaRPr lang="en-US"/>
        </a:p>
      </dgm:t>
    </dgm:pt>
    <dgm:pt modelId="{1C52544E-0982-4625-A326-8F32F16C8D50}" type="sibTrans" cxnId="{88A60B62-3640-4D9F-A07F-91DE27C5CC51}">
      <dgm:prSet/>
      <dgm:spPr/>
      <dgm:t>
        <a:bodyPr/>
        <a:lstStyle/>
        <a:p>
          <a:endParaRPr lang="en-US"/>
        </a:p>
      </dgm:t>
    </dgm:pt>
    <dgm:pt modelId="{60FBED60-2A8B-46B1-B1E5-5C26434C53E9}">
      <dgm:prSet phldrT="[Text]"/>
      <dgm:spPr/>
      <dgm:t>
        <a:bodyPr/>
        <a:lstStyle/>
        <a:p>
          <a:r>
            <a:rPr lang="id-ID" dirty="0" smtClean="0"/>
            <a:t>Matching/Similarity</a:t>
          </a:r>
          <a:endParaRPr lang="en-US" dirty="0"/>
        </a:p>
      </dgm:t>
    </dgm:pt>
    <dgm:pt modelId="{894B08B6-4194-465F-9304-C4F13749094C}" type="parTrans" cxnId="{AA4F505E-43B8-426C-A743-DC190156FC58}">
      <dgm:prSet/>
      <dgm:spPr/>
      <dgm:t>
        <a:bodyPr/>
        <a:lstStyle/>
        <a:p>
          <a:endParaRPr lang="en-US"/>
        </a:p>
      </dgm:t>
    </dgm:pt>
    <dgm:pt modelId="{7F17ACE6-80E0-4D6A-B49F-DD742F089005}" type="sibTrans" cxnId="{AA4F505E-43B8-426C-A743-DC190156FC58}">
      <dgm:prSet/>
      <dgm:spPr/>
      <dgm:t>
        <a:bodyPr/>
        <a:lstStyle/>
        <a:p>
          <a:endParaRPr lang="en-US"/>
        </a:p>
      </dgm:t>
    </dgm:pt>
    <dgm:pt modelId="{ACCF0FA1-F1B5-4FC2-A236-B841E69CBAD8}">
      <dgm:prSet phldrT="[Text]"/>
      <dgm:spPr/>
      <dgm:t>
        <a:bodyPr/>
        <a:lstStyle/>
        <a:p>
          <a:r>
            <a:rPr lang="id-ID" dirty="0" smtClean="0"/>
            <a:t>Used training Result</a:t>
          </a:r>
          <a:endParaRPr lang="en-US" dirty="0"/>
        </a:p>
      </dgm:t>
    </dgm:pt>
    <dgm:pt modelId="{9CC67AE0-ABAE-4AD4-8FCC-1CEEEF905A9C}" type="parTrans" cxnId="{A1244E8B-1EF1-4C9B-8256-DDC2E30B11E0}">
      <dgm:prSet/>
      <dgm:spPr/>
      <dgm:t>
        <a:bodyPr/>
        <a:lstStyle/>
        <a:p>
          <a:endParaRPr lang="en-US"/>
        </a:p>
      </dgm:t>
    </dgm:pt>
    <dgm:pt modelId="{642B7791-FBD5-4147-A405-0A813343DCF6}" type="sibTrans" cxnId="{A1244E8B-1EF1-4C9B-8256-DDC2E30B11E0}">
      <dgm:prSet/>
      <dgm:spPr/>
      <dgm:t>
        <a:bodyPr/>
        <a:lstStyle/>
        <a:p>
          <a:endParaRPr lang="en-US"/>
        </a:p>
      </dgm:t>
    </dgm:pt>
    <dgm:pt modelId="{4774A170-BC83-4D4D-9159-58BF4F6EC018}">
      <dgm:prSet/>
      <dgm:spPr/>
      <dgm:t>
        <a:bodyPr/>
        <a:lstStyle/>
        <a:p>
          <a:r>
            <a:rPr lang="id-ID" dirty="0" smtClean="0"/>
            <a:t>Performance : accuration, precission, recall</a:t>
          </a:r>
          <a:endParaRPr lang="en-US" dirty="0"/>
        </a:p>
      </dgm:t>
    </dgm:pt>
    <dgm:pt modelId="{79B1AB34-C402-4BBB-BCC2-CEED4FFAB016}" type="parTrans" cxnId="{35777EF3-B084-4D0B-BC1C-6A40871CD294}">
      <dgm:prSet/>
      <dgm:spPr/>
      <dgm:t>
        <a:bodyPr/>
        <a:lstStyle/>
        <a:p>
          <a:endParaRPr lang="en-US"/>
        </a:p>
      </dgm:t>
    </dgm:pt>
    <dgm:pt modelId="{CE80617B-9026-4F7C-A969-8DF6C7309A4F}" type="sibTrans" cxnId="{35777EF3-B084-4D0B-BC1C-6A40871CD294}">
      <dgm:prSet/>
      <dgm:spPr/>
      <dgm:t>
        <a:bodyPr/>
        <a:lstStyle/>
        <a:p>
          <a:endParaRPr lang="en-US"/>
        </a:p>
      </dgm:t>
    </dgm:pt>
    <dgm:pt modelId="{1BE72C35-5FB2-4C42-99CA-D12EA205B916}">
      <dgm:prSet/>
      <dgm:spPr/>
      <dgm:t>
        <a:bodyPr/>
        <a:lstStyle/>
        <a:p>
          <a:r>
            <a:rPr lang="id-ID" dirty="0" smtClean="0"/>
            <a:t>etc</a:t>
          </a:r>
          <a:endParaRPr lang="en-US" dirty="0"/>
        </a:p>
      </dgm:t>
    </dgm:pt>
    <dgm:pt modelId="{636DBD2F-76EB-47B1-876E-E0749DE690AB}" type="parTrans" cxnId="{C0FB8D3B-1FD5-4AF6-BD2A-505137765F8F}">
      <dgm:prSet/>
      <dgm:spPr/>
      <dgm:t>
        <a:bodyPr/>
        <a:lstStyle/>
        <a:p>
          <a:endParaRPr lang="en-US"/>
        </a:p>
      </dgm:t>
    </dgm:pt>
    <dgm:pt modelId="{210A5106-0889-4583-B0A1-0A37C8C3229C}" type="sibTrans" cxnId="{C0FB8D3B-1FD5-4AF6-BD2A-505137765F8F}">
      <dgm:prSet/>
      <dgm:spPr/>
      <dgm:t>
        <a:bodyPr/>
        <a:lstStyle/>
        <a:p>
          <a:endParaRPr lang="en-US"/>
        </a:p>
      </dgm:t>
    </dgm:pt>
    <dgm:pt modelId="{255308ED-52CF-47D2-967C-91F9646CF87B}">
      <dgm:prSet phldrT="[Text]"/>
      <dgm:spPr/>
      <dgm:t>
        <a:bodyPr/>
        <a:lstStyle/>
        <a:p>
          <a:r>
            <a:rPr lang="id-ID" dirty="0" smtClean="0"/>
            <a:t>Primary</a:t>
          </a:r>
          <a:endParaRPr lang="en-US" dirty="0"/>
        </a:p>
      </dgm:t>
    </dgm:pt>
    <dgm:pt modelId="{82090F68-3AAF-432A-A326-2D3F2374D715}" type="parTrans" cxnId="{D4853FCB-0878-4146-95BD-897CB01A85F9}">
      <dgm:prSet/>
      <dgm:spPr/>
    </dgm:pt>
    <dgm:pt modelId="{850DEB23-6461-41D0-A9F6-D139DA3CCC35}" type="sibTrans" cxnId="{D4853FCB-0878-4146-95BD-897CB01A85F9}">
      <dgm:prSet/>
      <dgm:spPr/>
      <dgm:t>
        <a:bodyPr/>
        <a:lstStyle/>
        <a:p>
          <a:endParaRPr lang="en-US"/>
        </a:p>
      </dgm:t>
    </dgm:pt>
    <dgm:pt modelId="{2A02D7A8-E7D9-406F-897C-98B7280595CF}">
      <dgm:prSet phldrT="[Text]"/>
      <dgm:spPr/>
      <dgm:t>
        <a:bodyPr/>
        <a:lstStyle/>
        <a:p>
          <a:r>
            <a:rPr lang="id-ID" dirty="0" smtClean="0"/>
            <a:t>Secondary</a:t>
          </a:r>
          <a:endParaRPr lang="en-US" dirty="0"/>
        </a:p>
      </dgm:t>
    </dgm:pt>
    <dgm:pt modelId="{0E594C0C-8EA5-465D-97CC-D1A297C9F139}" type="parTrans" cxnId="{E46722B9-00E5-40D8-BCC7-A998F948F0E2}">
      <dgm:prSet/>
      <dgm:spPr/>
    </dgm:pt>
    <dgm:pt modelId="{28CC1A39-953F-4B74-9071-5AF2867D13E5}" type="sibTrans" cxnId="{E46722B9-00E5-40D8-BCC7-A998F948F0E2}">
      <dgm:prSet/>
      <dgm:spPr/>
    </dgm:pt>
    <dgm:pt modelId="{2C5480F5-F6FE-4DBC-ADBD-DF0930B7CC3C}" type="pres">
      <dgm:prSet presAssocID="{CF138095-E6F0-41A1-B9CC-A842DA5B7886}" presName="Name0" presStyleCnt="0">
        <dgm:presLayoutVars>
          <dgm:dir/>
          <dgm:resizeHandles val="exact"/>
        </dgm:presLayoutVars>
      </dgm:prSet>
      <dgm:spPr/>
    </dgm:pt>
    <dgm:pt modelId="{0D069879-9731-44A6-91F7-AA88F19D1529}" type="pres">
      <dgm:prSet presAssocID="{20AE7E1F-0CE8-4143-9327-B3C4859E3E2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71FB8-10F7-4A64-AA4B-9C71191F5BEE}" type="pres">
      <dgm:prSet presAssocID="{D81C1965-16D9-4004-BD9A-8B13773A5B11}" presName="sibTrans" presStyleLbl="sibTrans1D1" presStyleIdx="0" presStyleCnt="5"/>
      <dgm:spPr/>
      <dgm:t>
        <a:bodyPr/>
        <a:lstStyle/>
        <a:p>
          <a:endParaRPr lang="en-US"/>
        </a:p>
      </dgm:t>
    </dgm:pt>
    <dgm:pt modelId="{03DB92FD-971A-4447-9565-D83770DC1DA9}" type="pres">
      <dgm:prSet presAssocID="{D81C1965-16D9-4004-BD9A-8B13773A5B11}" presName="connectorText" presStyleLbl="sibTrans1D1" presStyleIdx="0" presStyleCnt="5"/>
      <dgm:spPr/>
      <dgm:t>
        <a:bodyPr/>
        <a:lstStyle/>
        <a:p>
          <a:endParaRPr lang="en-US"/>
        </a:p>
      </dgm:t>
    </dgm:pt>
    <dgm:pt modelId="{1F17E287-AB36-4E6C-9CEB-91D7AA56B468}" type="pres">
      <dgm:prSet presAssocID="{AB5630F8-A97B-41D7-B8E1-48B3DFF49D89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4903A0-AEBB-44FC-9665-09BACE2B7C53}" type="pres">
      <dgm:prSet presAssocID="{2A044C55-1E17-41B3-A0FF-790AD4456DED}" presName="sibTrans" presStyleLbl="sibTrans1D1" presStyleIdx="1" presStyleCnt="5"/>
      <dgm:spPr/>
      <dgm:t>
        <a:bodyPr/>
        <a:lstStyle/>
        <a:p>
          <a:endParaRPr lang="en-US"/>
        </a:p>
      </dgm:t>
    </dgm:pt>
    <dgm:pt modelId="{916B558F-878F-47C1-9903-E6638DA3516C}" type="pres">
      <dgm:prSet presAssocID="{2A044C55-1E17-41B3-A0FF-790AD4456DED}" presName="connectorText" presStyleLbl="sibTrans1D1" presStyleIdx="1" presStyleCnt="5"/>
      <dgm:spPr/>
      <dgm:t>
        <a:bodyPr/>
        <a:lstStyle/>
        <a:p>
          <a:endParaRPr lang="en-US"/>
        </a:p>
      </dgm:t>
    </dgm:pt>
    <dgm:pt modelId="{28A76BA2-CE39-40F1-A4C5-81D51AF7378C}" type="pres">
      <dgm:prSet presAssocID="{3C211F05-0FD8-4D74-BDC7-18F48F6D2D7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A8AE22-6BE0-4D34-810C-1AAE81270BCF}" type="pres">
      <dgm:prSet presAssocID="{66CAFC22-B1CC-4859-BB60-F70219667C70}" presName="sibTrans" presStyleLbl="sibTrans1D1" presStyleIdx="2" presStyleCnt="5"/>
      <dgm:spPr/>
      <dgm:t>
        <a:bodyPr/>
        <a:lstStyle/>
        <a:p>
          <a:endParaRPr lang="en-US"/>
        </a:p>
      </dgm:t>
    </dgm:pt>
    <dgm:pt modelId="{C8DF74E8-841C-4875-8698-8F7B3DA38942}" type="pres">
      <dgm:prSet presAssocID="{66CAFC22-B1CC-4859-BB60-F70219667C70}" presName="connectorText" presStyleLbl="sibTrans1D1" presStyleIdx="2" presStyleCnt="5"/>
      <dgm:spPr/>
      <dgm:t>
        <a:bodyPr/>
        <a:lstStyle/>
        <a:p>
          <a:endParaRPr lang="en-US"/>
        </a:p>
      </dgm:t>
    </dgm:pt>
    <dgm:pt modelId="{C159907B-B5BD-4977-B43B-37C45CAE5B50}" type="pres">
      <dgm:prSet presAssocID="{8237E78B-EDB8-4C75-B056-E72F987C0F1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7550FC-7E11-4D99-848E-296B7D56A28A}" type="pres">
      <dgm:prSet presAssocID="{6F4E4A3F-CEF7-40B6-9C7E-D01A20733A58}" presName="sibTrans" presStyleLbl="sibTrans1D1" presStyleIdx="3" presStyleCnt="5"/>
      <dgm:spPr/>
      <dgm:t>
        <a:bodyPr/>
        <a:lstStyle/>
        <a:p>
          <a:endParaRPr lang="en-US"/>
        </a:p>
      </dgm:t>
    </dgm:pt>
    <dgm:pt modelId="{7EFEF708-8F0C-43CB-B147-38317F2D0D91}" type="pres">
      <dgm:prSet presAssocID="{6F4E4A3F-CEF7-40B6-9C7E-D01A20733A58}" presName="connectorText" presStyleLbl="sibTrans1D1" presStyleIdx="3" presStyleCnt="5"/>
      <dgm:spPr/>
      <dgm:t>
        <a:bodyPr/>
        <a:lstStyle/>
        <a:p>
          <a:endParaRPr lang="en-US"/>
        </a:p>
      </dgm:t>
    </dgm:pt>
    <dgm:pt modelId="{D5076CD2-A739-4F40-B53A-A0B74283E97A}" type="pres">
      <dgm:prSet presAssocID="{43567839-9A0E-490F-8910-45854D86316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5CEEB9-458C-4951-A43C-9C6433ECEEED}" type="pres">
      <dgm:prSet presAssocID="{6D414C37-C54A-4346-A1F7-437F45A3F99E}" presName="sibTrans" presStyleLbl="sibTrans1D1" presStyleIdx="4" presStyleCnt="5"/>
      <dgm:spPr/>
      <dgm:t>
        <a:bodyPr/>
        <a:lstStyle/>
        <a:p>
          <a:endParaRPr lang="en-US"/>
        </a:p>
      </dgm:t>
    </dgm:pt>
    <dgm:pt modelId="{6139EE24-1A30-4E91-BF05-FEB226E4ABF0}" type="pres">
      <dgm:prSet presAssocID="{6D414C37-C54A-4346-A1F7-437F45A3F99E}" presName="connectorText" presStyleLbl="sibTrans1D1" presStyleIdx="4" presStyleCnt="5"/>
      <dgm:spPr/>
      <dgm:t>
        <a:bodyPr/>
        <a:lstStyle/>
        <a:p>
          <a:endParaRPr lang="en-US"/>
        </a:p>
      </dgm:t>
    </dgm:pt>
    <dgm:pt modelId="{FA23A5D7-057B-42F8-9ADA-A583B329089E}" type="pres">
      <dgm:prSet presAssocID="{02F191FF-1E25-45E4-9294-59A6E04B14F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F8EC6C-D172-457F-A8EB-86FA5475263A}" type="presOf" srcId="{F93EB7BF-CA65-4921-BAC3-AEF3D8445EDF}" destId="{C159907B-B5BD-4977-B43B-37C45CAE5B50}" srcOrd="0" destOrd="2" presId="urn:microsoft.com/office/officeart/2005/8/layout/bProcess3"/>
    <dgm:cxn modelId="{B8D32530-7889-4806-9D68-930ACDBED92D}" srcId="{AB5630F8-A97B-41D7-B8E1-48B3DFF49D89}" destId="{4AC20ABC-EEA1-44AE-8FDE-B496B97CCA65}" srcOrd="1" destOrd="0" parTransId="{D7B51E38-988A-49E1-A5A3-9E9E65CFF846}" sibTransId="{B5D4911A-1ECD-460E-9EE8-FB29E6E3276D}"/>
    <dgm:cxn modelId="{35777EF3-B084-4D0B-BC1C-6A40871CD294}" srcId="{02F191FF-1E25-45E4-9294-59A6E04B14FC}" destId="{4774A170-BC83-4D4D-9159-58BF4F6EC018}" srcOrd="0" destOrd="0" parTransId="{79B1AB34-C402-4BBB-BCC2-CEED4FFAB016}" sibTransId="{CE80617B-9026-4F7C-A969-8DF6C7309A4F}"/>
    <dgm:cxn modelId="{751355EE-7BE3-4E95-B798-3F136D2C9344}" type="presOf" srcId="{9AD33069-1EB5-41E0-AC46-CAEDA47F8D6E}" destId="{1F17E287-AB36-4E6C-9CEB-91D7AA56B468}" srcOrd="0" destOrd="1" presId="urn:microsoft.com/office/officeart/2005/8/layout/bProcess3"/>
    <dgm:cxn modelId="{E1B47C48-7151-444B-A0B4-AAA0BDA01257}" type="presOf" srcId="{2A044C55-1E17-41B3-A0FF-790AD4456DED}" destId="{916B558F-878F-47C1-9903-E6638DA3516C}" srcOrd="1" destOrd="0" presId="urn:microsoft.com/office/officeart/2005/8/layout/bProcess3"/>
    <dgm:cxn modelId="{04BBBE1E-5282-4FB8-9F47-13263FB9C012}" type="presOf" srcId="{2A02D7A8-E7D9-406F-897C-98B7280595CF}" destId="{0D069879-9731-44A6-91F7-AA88F19D1529}" srcOrd="0" destOrd="2" presId="urn:microsoft.com/office/officeart/2005/8/layout/bProcess3"/>
    <dgm:cxn modelId="{45FE097B-F1ED-4F5F-B5C5-534D5DB3B80A}" type="presOf" srcId="{6D414C37-C54A-4346-A1F7-437F45A3F99E}" destId="{6139EE24-1A30-4E91-BF05-FEB226E4ABF0}" srcOrd="1" destOrd="0" presId="urn:microsoft.com/office/officeart/2005/8/layout/bProcess3"/>
    <dgm:cxn modelId="{9B374535-81DF-48BD-A247-D0F0EA7D0438}" srcId="{CF138095-E6F0-41A1-B9CC-A842DA5B7886}" destId="{43567839-9A0E-490F-8910-45854D863166}" srcOrd="4" destOrd="0" parTransId="{1E042A38-12CE-4C29-9679-0CF6A6B56959}" sibTransId="{6D414C37-C54A-4346-A1F7-437F45A3F99E}"/>
    <dgm:cxn modelId="{01A3C64F-2F16-42F8-8614-B3F39D0ED0F9}" srcId="{CF138095-E6F0-41A1-B9CC-A842DA5B7886}" destId="{AB5630F8-A97B-41D7-B8E1-48B3DFF49D89}" srcOrd="1" destOrd="0" parTransId="{7CEC7132-8EF2-4C17-BBAC-D93805B87A64}" sibTransId="{2A044C55-1E17-41B3-A0FF-790AD4456DED}"/>
    <dgm:cxn modelId="{AA4F505E-43B8-426C-A743-DC190156FC58}" srcId="{43567839-9A0E-490F-8910-45854D863166}" destId="{60FBED60-2A8B-46B1-B1E5-5C26434C53E9}" srcOrd="0" destOrd="0" parTransId="{894B08B6-4194-465F-9304-C4F13749094C}" sibTransId="{7F17ACE6-80E0-4D6A-B49F-DD742F089005}"/>
    <dgm:cxn modelId="{6A549AD3-3F1C-4745-9644-8571C8B76050}" srcId="{CF138095-E6F0-41A1-B9CC-A842DA5B7886}" destId="{3C211F05-0FD8-4D74-BDC7-18F48F6D2D70}" srcOrd="2" destOrd="0" parTransId="{BAB775E4-9964-4990-88E2-32383DB85C38}" sibTransId="{66CAFC22-B1CC-4859-BB60-F70219667C70}"/>
    <dgm:cxn modelId="{A7D83B65-DAAD-4059-BDF7-24CFC1AB1E6E}" type="presOf" srcId="{3C211F05-0FD8-4D74-BDC7-18F48F6D2D70}" destId="{28A76BA2-CE39-40F1-A4C5-81D51AF7378C}" srcOrd="0" destOrd="0" presId="urn:microsoft.com/office/officeart/2005/8/layout/bProcess3"/>
    <dgm:cxn modelId="{899F907F-DDC8-4FDF-8E46-B3A7CD124280}" type="presOf" srcId="{6D414C37-C54A-4346-A1F7-437F45A3F99E}" destId="{585CEEB9-458C-4951-A43C-9C6433ECEEED}" srcOrd="0" destOrd="0" presId="urn:microsoft.com/office/officeart/2005/8/layout/bProcess3"/>
    <dgm:cxn modelId="{E46722B9-00E5-40D8-BCC7-A998F948F0E2}" srcId="{20AE7E1F-0CE8-4143-9327-B3C4859E3E2A}" destId="{2A02D7A8-E7D9-406F-897C-98B7280595CF}" srcOrd="1" destOrd="0" parTransId="{0E594C0C-8EA5-465D-97CC-D1A297C9F139}" sibTransId="{28CC1A39-953F-4B74-9071-5AF2867D13E5}"/>
    <dgm:cxn modelId="{D1CA1E99-9CBC-4690-BEB3-B9EB6D4A7521}" type="presOf" srcId="{D7E158A7-B090-4255-8EA8-E4F76C25A7C7}" destId="{C159907B-B5BD-4977-B43B-37C45CAE5B50}" srcOrd="0" destOrd="1" presId="urn:microsoft.com/office/officeart/2005/8/layout/bProcess3"/>
    <dgm:cxn modelId="{D4853FCB-0878-4146-95BD-897CB01A85F9}" srcId="{20AE7E1F-0CE8-4143-9327-B3C4859E3E2A}" destId="{255308ED-52CF-47D2-967C-91F9646CF87B}" srcOrd="0" destOrd="0" parTransId="{82090F68-3AAF-432A-A326-2D3F2374D715}" sibTransId="{850DEB23-6461-41D0-A9F6-D139DA3CCC35}"/>
    <dgm:cxn modelId="{6FCE9D98-2440-441A-80E8-F4BC05B9010E}" type="presOf" srcId="{02F191FF-1E25-45E4-9294-59A6E04B14FC}" destId="{FA23A5D7-057B-42F8-9ADA-A583B329089E}" srcOrd="0" destOrd="0" presId="urn:microsoft.com/office/officeart/2005/8/layout/bProcess3"/>
    <dgm:cxn modelId="{CAFB9972-C6DC-4F48-A6F4-FDE0409D19E7}" type="presOf" srcId="{66CAFC22-B1CC-4859-BB60-F70219667C70}" destId="{F0A8AE22-6BE0-4D34-810C-1AAE81270BCF}" srcOrd="0" destOrd="0" presId="urn:microsoft.com/office/officeart/2005/8/layout/bProcess3"/>
    <dgm:cxn modelId="{8E7F11C4-38A3-49EA-BEBA-626FBFBCCB72}" type="presOf" srcId="{6F4E4A3F-CEF7-40B6-9C7E-D01A20733A58}" destId="{7EFEF708-8F0C-43CB-B147-38317F2D0D91}" srcOrd="1" destOrd="0" presId="urn:microsoft.com/office/officeart/2005/8/layout/bProcess3"/>
    <dgm:cxn modelId="{171F7321-CD8E-4154-9114-3C5952DBD0B2}" srcId="{CF138095-E6F0-41A1-B9CC-A842DA5B7886}" destId="{02F191FF-1E25-45E4-9294-59A6E04B14FC}" srcOrd="5" destOrd="0" parTransId="{DF8A7061-9CF5-4DC0-ACB4-6BE0688E54D9}" sibTransId="{BA899818-B3CF-4951-9BDB-0DCB906EFFA9}"/>
    <dgm:cxn modelId="{01EB7BA8-32CF-467D-B095-7ABA6270E733}" type="presOf" srcId="{D81C1965-16D9-4004-BD9A-8B13773A5B11}" destId="{03DB92FD-971A-4447-9565-D83770DC1DA9}" srcOrd="1" destOrd="0" presId="urn:microsoft.com/office/officeart/2005/8/layout/bProcess3"/>
    <dgm:cxn modelId="{A1244E8B-1EF1-4C9B-8256-DDC2E30B11E0}" srcId="{43567839-9A0E-490F-8910-45854D863166}" destId="{ACCF0FA1-F1B5-4FC2-A236-B841E69CBAD8}" srcOrd="1" destOrd="0" parTransId="{9CC67AE0-ABAE-4AD4-8FCC-1CEEEF905A9C}" sibTransId="{642B7791-FBD5-4147-A405-0A813343DCF6}"/>
    <dgm:cxn modelId="{107BE93C-0584-449F-92F4-48DEB239D8AC}" type="presOf" srcId="{AB5630F8-A97B-41D7-B8E1-48B3DFF49D89}" destId="{1F17E287-AB36-4E6C-9CEB-91D7AA56B468}" srcOrd="0" destOrd="0" presId="urn:microsoft.com/office/officeart/2005/8/layout/bProcess3"/>
    <dgm:cxn modelId="{C0FB8D3B-1FD5-4AF6-BD2A-505137765F8F}" srcId="{02F191FF-1E25-45E4-9294-59A6E04B14FC}" destId="{1BE72C35-5FB2-4C42-99CA-D12EA205B916}" srcOrd="1" destOrd="0" parTransId="{636DBD2F-76EB-47B1-876E-E0749DE690AB}" sibTransId="{210A5106-0889-4583-B0A1-0A37C8C3229C}"/>
    <dgm:cxn modelId="{C2F3898F-37C6-4167-8222-B1BC9AC0B033}" type="presOf" srcId="{4774A170-BC83-4D4D-9159-58BF4F6EC018}" destId="{FA23A5D7-057B-42F8-9ADA-A583B329089E}" srcOrd="0" destOrd="1" presId="urn:microsoft.com/office/officeart/2005/8/layout/bProcess3"/>
    <dgm:cxn modelId="{6B5AEB7D-D1B1-479A-8AD0-5D8362214ABA}" type="presOf" srcId="{60FBED60-2A8B-46B1-B1E5-5C26434C53E9}" destId="{D5076CD2-A739-4F40-B53A-A0B74283E97A}" srcOrd="0" destOrd="1" presId="urn:microsoft.com/office/officeart/2005/8/layout/bProcess3"/>
    <dgm:cxn modelId="{3F2DD5A4-5449-4C2C-808E-691E064DCBBD}" srcId="{8237E78B-EDB8-4C75-B056-E72F987C0F1B}" destId="{D7E158A7-B090-4255-8EA8-E4F76C25A7C7}" srcOrd="0" destOrd="0" parTransId="{AB61B085-FFCC-4688-B2DB-00514846AD11}" sibTransId="{1CF485FC-29FF-4FB1-8780-444F7BF22414}"/>
    <dgm:cxn modelId="{BE76FAEB-8AFF-4E03-8659-5BA15086629D}" type="presOf" srcId="{2A044C55-1E17-41B3-A0FF-790AD4456DED}" destId="{CD4903A0-AEBB-44FC-9665-09BACE2B7C53}" srcOrd="0" destOrd="0" presId="urn:microsoft.com/office/officeart/2005/8/layout/bProcess3"/>
    <dgm:cxn modelId="{D75A77C9-C5DB-4163-94ED-26021D001048}" type="presOf" srcId="{CF138095-E6F0-41A1-B9CC-A842DA5B7886}" destId="{2C5480F5-F6FE-4DBC-ADBD-DF0930B7CC3C}" srcOrd="0" destOrd="0" presId="urn:microsoft.com/office/officeart/2005/8/layout/bProcess3"/>
    <dgm:cxn modelId="{5F0467B6-41E6-4DEB-8875-6BDC5E7894D1}" type="presOf" srcId="{8237E78B-EDB8-4C75-B056-E72F987C0F1B}" destId="{C159907B-B5BD-4977-B43B-37C45CAE5B50}" srcOrd="0" destOrd="0" presId="urn:microsoft.com/office/officeart/2005/8/layout/bProcess3"/>
    <dgm:cxn modelId="{88A60B62-3640-4D9F-A07F-91DE27C5CC51}" srcId="{8237E78B-EDB8-4C75-B056-E72F987C0F1B}" destId="{F93EB7BF-CA65-4921-BAC3-AEF3D8445EDF}" srcOrd="1" destOrd="0" parTransId="{1DFF7654-96A2-4EAD-8DE4-365421F8602E}" sibTransId="{1C52544E-0982-4625-A326-8F32F16C8D50}"/>
    <dgm:cxn modelId="{A4E3F197-496E-4677-BC67-298CCA6A5D59}" type="presOf" srcId="{6F4E4A3F-CEF7-40B6-9C7E-D01A20733A58}" destId="{1F7550FC-7E11-4D99-848E-296B7D56A28A}" srcOrd="0" destOrd="0" presId="urn:microsoft.com/office/officeart/2005/8/layout/bProcess3"/>
    <dgm:cxn modelId="{DA885049-9EA1-40DE-BB21-58A8BE72AA0C}" type="presOf" srcId="{849DF771-AB40-4D52-9A53-4DC2A674C28C}" destId="{28A76BA2-CE39-40F1-A4C5-81D51AF7378C}" srcOrd="0" destOrd="1" presId="urn:microsoft.com/office/officeart/2005/8/layout/bProcess3"/>
    <dgm:cxn modelId="{C3F6046F-BA35-4B98-8C98-70D8ED870B7A}" type="presOf" srcId="{D81C1965-16D9-4004-BD9A-8B13773A5B11}" destId="{EB271FB8-10F7-4A64-AA4B-9C71191F5BEE}" srcOrd="0" destOrd="0" presId="urn:microsoft.com/office/officeart/2005/8/layout/bProcess3"/>
    <dgm:cxn modelId="{A003A4AE-DB5C-4BDE-B0CF-7C2DB10E495D}" srcId="{3C211F05-0FD8-4D74-BDC7-18F48F6D2D70}" destId="{849DF771-AB40-4D52-9A53-4DC2A674C28C}" srcOrd="0" destOrd="0" parTransId="{3796BE59-2C18-4037-9C72-54028C5423F8}" sibTransId="{43FAD2E2-DE50-4745-B1F5-05271F5F19BF}"/>
    <dgm:cxn modelId="{256A5679-1C09-4755-90E9-547B60DA0350}" type="presOf" srcId="{255308ED-52CF-47D2-967C-91F9646CF87B}" destId="{0D069879-9731-44A6-91F7-AA88F19D1529}" srcOrd="0" destOrd="1" presId="urn:microsoft.com/office/officeart/2005/8/layout/bProcess3"/>
    <dgm:cxn modelId="{054ECB48-B10E-4410-98C6-F1CCC7A7CC89}" type="presOf" srcId="{ACCF0FA1-F1B5-4FC2-A236-B841E69CBAD8}" destId="{D5076CD2-A739-4F40-B53A-A0B74283E97A}" srcOrd="0" destOrd="2" presId="urn:microsoft.com/office/officeart/2005/8/layout/bProcess3"/>
    <dgm:cxn modelId="{F7D175D9-FD12-42D6-9113-2369F14CBC1E}" srcId="{CF138095-E6F0-41A1-B9CC-A842DA5B7886}" destId="{8237E78B-EDB8-4C75-B056-E72F987C0F1B}" srcOrd="3" destOrd="0" parTransId="{3DFBAF3C-BF46-4B19-80EC-A3755F56B749}" sibTransId="{6F4E4A3F-CEF7-40B6-9C7E-D01A20733A58}"/>
    <dgm:cxn modelId="{0C416954-0E6D-44F6-B5C5-6F5D5896B692}" srcId="{AB5630F8-A97B-41D7-B8E1-48B3DFF49D89}" destId="{9AD33069-1EB5-41E0-AC46-CAEDA47F8D6E}" srcOrd="0" destOrd="0" parTransId="{400301E0-643F-4722-8B08-4BB5449C29C8}" sibTransId="{22A73CCF-222C-45CB-8A66-CCF10F312D09}"/>
    <dgm:cxn modelId="{617C095E-A7E4-4CF9-B7DA-21B20E2D9413}" type="presOf" srcId="{20AE7E1F-0CE8-4143-9327-B3C4859E3E2A}" destId="{0D069879-9731-44A6-91F7-AA88F19D1529}" srcOrd="0" destOrd="0" presId="urn:microsoft.com/office/officeart/2005/8/layout/bProcess3"/>
    <dgm:cxn modelId="{A1C3F9E9-E74B-4C05-9781-497B9A78F055}" srcId="{CF138095-E6F0-41A1-B9CC-A842DA5B7886}" destId="{20AE7E1F-0CE8-4143-9327-B3C4859E3E2A}" srcOrd="0" destOrd="0" parTransId="{C547C38C-1F97-4CD7-AA64-F8EA4DB9C3FF}" sibTransId="{D81C1965-16D9-4004-BD9A-8B13773A5B11}"/>
    <dgm:cxn modelId="{C2E499FB-A6E3-4C6C-989B-80D459F84828}" type="presOf" srcId="{66CAFC22-B1CC-4859-BB60-F70219667C70}" destId="{C8DF74E8-841C-4875-8698-8F7B3DA38942}" srcOrd="1" destOrd="0" presId="urn:microsoft.com/office/officeart/2005/8/layout/bProcess3"/>
    <dgm:cxn modelId="{17556AB9-640A-4E07-9578-9C5BC4D96094}" type="presOf" srcId="{43567839-9A0E-490F-8910-45854D863166}" destId="{D5076CD2-A739-4F40-B53A-A0B74283E97A}" srcOrd="0" destOrd="0" presId="urn:microsoft.com/office/officeart/2005/8/layout/bProcess3"/>
    <dgm:cxn modelId="{12189EEE-DE92-4947-8F28-BC48039AC2B6}" type="presOf" srcId="{4AC20ABC-EEA1-44AE-8FDE-B496B97CCA65}" destId="{1F17E287-AB36-4E6C-9CEB-91D7AA56B468}" srcOrd="0" destOrd="2" presId="urn:microsoft.com/office/officeart/2005/8/layout/bProcess3"/>
    <dgm:cxn modelId="{5FDF018F-4F97-4B96-888D-6978589B3216}" type="presOf" srcId="{1BE72C35-5FB2-4C42-99CA-D12EA205B916}" destId="{FA23A5D7-057B-42F8-9ADA-A583B329089E}" srcOrd="0" destOrd="2" presId="urn:microsoft.com/office/officeart/2005/8/layout/bProcess3"/>
    <dgm:cxn modelId="{CB5AA010-115F-444F-8326-F5F551EA9B6A}" type="presParOf" srcId="{2C5480F5-F6FE-4DBC-ADBD-DF0930B7CC3C}" destId="{0D069879-9731-44A6-91F7-AA88F19D1529}" srcOrd="0" destOrd="0" presId="urn:microsoft.com/office/officeart/2005/8/layout/bProcess3"/>
    <dgm:cxn modelId="{62CD5793-D7BF-4527-87C5-1E8DFCAD061D}" type="presParOf" srcId="{2C5480F5-F6FE-4DBC-ADBD-DF0930B7CC3C}" destId="{EB271FB8-10F7-4A64-AA4B-9C71191F5BEE}" srcOrd="1" destOrd="0" presId="urn:microsoft.com/office/officeart/2005/8/layout/bProcess3"/>
    <dgm:cxn modelId="{593F9666-AE95-405A-9AAD-24C222EE576B}" type="presParOf" srcId="{EB271FB8-10F7-4A64-AA4B-9C71191F5BEE}" destId="{03DB92FD-971A-4447-9565-D83770DC1DA9}" srcOrd="0" destOrd="0" presId="urn:microsoft.com/office/officeart/2005/8/layout/bProcess3"/>
    <dgm:cxn modelId="{3BDB924D-5198-49F1-9376-882872F8A263}" type="presParOf" srcId="{2C5480F5-F6FE-4DBC-ADBD-DF0930B7CC3C}" destId="{1F17E287-AB36-4E6C-9CEB-91D7AA56B468}" srcOrd="2" destOrd="0" presId="urn:microsoft.com/office/officeart/2005/8/layout/bProcess3"/>
    <dgm:cxn modelId="{3BEDCF1D-9D38-40E8-B0BC-C0A0EF521473}" type="presParOf" srcId="{2C5480F5-F6FE-4DBC-ADBD-DF0930B7CC3C}" destId="{CD4903A0-AEBB-44FC-9665-09BACE2B7C53}" srcOrd="3" destOrd="0" presId="urn:microsoft.com/office/officeart/2005/8/layout/bProcess3"/>
    <dgm:cxn modelId="{AA3F5380-1D1D-416B-B3F2-33D61BF4D9C4}" type="presParOf" srcId="{CD4903A0-AEBB-44FC-9665-09BACE2B7C53}" destId="{916B558F-878F-47C1-9903-E6638DA3516C}" srcOrd="0" destOrd="0" presId="urn:microsoft.com/office/officeart/2005/8/layout/bProcess3"/>
    <dgm:cxn modelId="{E7F86262-7EEE-46D6-877B-847A9246BC14}" type="presParOf" srcId="{2C5480F5-F6FE-4DBC-ADBD-DF0930B7CC3C}" destId="{28A76BA2-CE39-40F1-A4C5-81D51AF7378C}" srcOrd="4" destOrd="0" presId="urn:microsoft.com/office/officeart/2005/8/layout/bProcess3"/>
    <dgm:cxn modelId="{DD7BA386-4530-4B4E-9925-A5D220E08814}" type="presParOf" srcId="{2C5480F5-F6FE-4DBC-ADBD-DF0930B7CC3C}" destId="{F0A8AE22-6BE0-4D34-810C-1AAE81270BCF}" srcOrd="5" destOrd="0" presId="urn:microsoft.com/office/officeart/2005/8/layout/bProcess3"/>
    <dgm:cxn modelId="{8552C884-CAF1-40EB-9D7A-E7EADC9DE519}" type="presParOf" srcId="{F0A8AE22-6BE0-4D34-810C-1AAE81270BCF}" destId="{C8DF74E8-841C-4875-8698-8F7B3DA38942}" srcOrd="0" destOrd="0" presId="urn:microsoft.com/office/officeart/2005/8/layout/bProcess3"/>
    <dgm:cxn modelId="{A8877A4E-A519-482A-B10B-E10747AE27F9}" type="presParOf" srcId="{2C5480F5-F6FE-4DBC-ADBD-DF0930B7CC3C}" destId="{C159907B-B5BD-4977-B43B-37C45CAE5B50}" srcOrd="6" destOrd="0" presId="urn:microsoft.com/office/officeart/2005/8/layout/bProcess3"/>
    <dgm:cxn modelId="{72FBC38F-E89A-4B86-9A86-62CE5D5276D8}" type="presParOf" srcId="{2C5480F5-F6FE-4DBC-ADBD-DF0930B7CC3C}" destId="{1F7550FC-7E11-4D99-848E-296B7D56A28A}" srcOrd="7" destOrd="0" presId="urn:microsoft.com/office/officeart/2005/8/layout/bProcess3"/>
    <dgm:cxn modelId="{AAE14AC0-F5C4-4451-B519-3A2A9397FAC0}" type="presParOf" srcId="{1F7550FC-7E11-4D99-848E-296B7D56A28A}" destId="{7EFEF708-8F0C-43CB-B147-38317F2D0D91}" srcOrd="0" destOrd="0" presId="urn:microsoft.com/office/officeart/2005/8/layout/bProcess3"/>
    <dgm:cxn modelId="{888C29DC-EE4A-411D-B6E7-8935DEA25189}" type="presParOf" srcId="{2C5480F5-F6FE-4DBC-ADBD-DF0930B7CC3C}" destId="{D5076CD2-A739-4F40-B53A-A0B74283E97A}" srcOrd="8" destOrd="0" presId="urn:microsoft.com/office/officeart/2005/8/layout/bProcess3"/>
    <dgm:cxn modelId="{DFE5FBF5-E194-4FB3-B4A7-8C985FC6571D}" type="presParOf" srcId="{2C5480F5-F6FE-4DBC-ADBD-DF0930B7CC3C}" destId="{585CEEB9-458C-4951-A43C-9C6433ECEEED}" srcOrd="9" destOrd="0" presId="urn:microsoft.com/office/officeart/2005/8/layout/bProcess3"/>
    <dgm:cxn modelId="{E826CDFD-7AE0-4F6B-96EB-8D478E128254}" type="presParOf" srcId="{585CEEB9-458C-4951-A43C-9C6433ECEEED}" destId="{6139EE24-1A30-4E91-BF05-FEB226E4ABF0}" srcOrd="0" destOrd="0" presId="urn:microsoft.com/office/officeart/2005/8/layout/bProcess3"/>
    <dgm:cxn modelId="{314CDC13-531F-4DE1-8139-17DC450E20BA}" type="presParOf" srcId="{2C5480F5-F6FE-4DBC-ADBD-DF0930B7CC3C}" destId="{FA23A5D7-057B-42F8-9ADA-A583B329089E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B271FB8-10F7-4A64-AA4B-9C71191F5BEE}">
      <dsp:nvSpPr>
        <dsp:cNvPr id="0" name=""/>
        <dsp:cNvSpPr/>
      </dsp:nvSpPr>
      <dsp:spPr>
        <a:xfrm>
          <a:off x="2333902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1349317"/>
        <a:ext cx="26789" cy="5357"/>
      </dsp:txXfrm>
    </dsp:sp>
    <dsp:sp modelId="{0D069879-9731-44A6-91F7-AA88F19D1529}">
      <dsp:nvSpPr>
        <dsp:cNvPr id="0" name=""/>
        <dsp:cNvSpPr/>
      </dsp:nvSpPr>
      <dsp:spPr>
        <a:xfrm>
          <a:off x="6188" y="653142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Akuisisi Data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Primary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Secondary</a:t>
          </a:r>
          <a:endParaRPr lang="en-US" sz="1100" kern="1200" dirty="0"/>
        </a:p>
      </dsp:txBody>
      <dsp:txXfrm>
        <a:off x="6188" y="653142"/>
        <a:ext cx="2329513" cy="1397708"/>
      </dsp:txXfrm>
    </dsp:sp>
    <dsp:sp modelId="{CD4903A0-AEBB-44FC-9665-09BACE2B7C53}">
      <dsp:nvSpPr>
        <dsp:cNvPr id="0" name=""/>
        <dsp:cNvSpPr/>
      </dsp:nvSpPr>
      <dsp:spPr>
        <a:xfrm>
          <a:off x="5199204" y="1306276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1349317"/>
        <a:ext cx="26789" cy="5357"/>
      </dsp:txXfrm>
    </dsp:sp>
    <dsp:sp modelId="{1F17E287-AB36-4E6C-9CEB-91D7AA56B468}">
      <dsp:nvSpPr>
        <dsp:cNvPr id="0" name=""/>
        <dsp:cNvSpPr/>
      </dsp:nvSpPr>
      <dsp:spPr>
        <a:xfrm>
          <a:off x="2871490" y="653142"/>
          <a:ext cx="2329513" cy="139770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Representasi Data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Pre-Processing</a:t>
          </a:r>
          <a:endParaRPr lang="en-US" sz="11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Transformasi</a:t>
          </a:r>
          <a:endParaRPr lang="en-US" sz="1100" b="1" kern="1200" dirty="0"/>
        </a:p>
      </dsp:txBody>
      <dsp:txXfrm>
        <a:off x="2871490" y="653142"/>
        <a:ext cx="2329513" cy="1397708"/>
      </dsp:txXfrm>
    </dsp:sp>
    <dsp:sp modelId="{F0A8AE22-6BE0-4D34-810C-1AAE81270BCF}">
      <dsp:nvSpPr>
        <dsp:cNvPr id="0" name=""/>
        <dsp:cNvSpPr/>
      </dsp:nvSpPr>
      <dsp:spPr>
        <a:xfrm>
          <a:off x="1170945" y="2049050"/>
          <a:ext cx="5730604" cy="505188"/>
        </a:xfrm>
        <a:custGeom>
          <a:avLst/>
          <a:gdLst/>
          <a:ahLst/>
          <a:cxnLst/>
          <a:rect l="0" t="0" r="0" b="0"/>
          <a:pathLst>
            <a:path>
              <a:moveTo>
                <a:pt x="5730604" y="0"/>
              </a:moveTo>
              <a:lnTo>
                <a:pt x="5730604" y="269694"/>
              </a:lnTo>
              <a:lnTo>
                <a:pt x="0" y="269694"/>
              </a:lnTo>
              <a:lnTo>
                <a:pt x="0" y="505188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892357" y="2298965"/>
        <a:ext cx="287779" cy="5357"/>
      </dsp:txXfrm>
    </dsp:sp>
    <dsp:sp modelId="{28A76BA2-CE39-40F1-A4C5-81D51AF7378C}">
      <dsp:nvSpPr>
        <dsp:cNvPr id="0" name=""/>
        <dsp:cNvSpPr/>
      </dsp:nvSpPr>
      <dsp:spPr>
        <a:xfrm>
          <a:off x="5736792" y="653142"/>
          <a:ext cx="2329513" cy="13977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b="1" kern="1200" dirty="0" smtClean="0"/>
            <a:t>Data Properti/Descriptor</a:t>
          </a:r>
          <a:endParaRPr lang="en-US" sz="1400" b="1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b="1" kern="1200" dirty="0" smtClean="0"/>
            <a:t>Ektraksi Ciri</a:t>
          </a:r>
          <a:endParaRPr lang="en-US" sz="1100" b="1" kern="1200" dirty="0"/>
        </a:p>
      </dsp:txBody>
      <dsp:txXfrm>
        <a:off x="5736792" y="653142"/>
        <a:ext cx="2329513" cy="1397708"/>
      </dsp:txXfrm>
    </dsp:sp>
    <dsp:sp modelId="{1F7550FC-7E11-4D99-848E-296B7D56A28A}">
      <dsp:nvSpPr>
        <dsp:cNvPr id="0" name=""/>
        <dsp:cNvSpPr/>
      </dsp:nvSpPr>
      <dsp:spPr>
        <a:xfrm>
          <a:off x="2333902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573101" y="3282813"/>
        <a:ext cx="26789" cy="5357"/>
      </dsp:txXfrm>
    </dsp:sp>
    <dsp:sp modelId="{C159907B-B5BD-4977-B43B-37C45CAE5B50}">
      <dsp:nvSpPr>
        <dsp:cNvPr id="0" name=""/>
        <dsp:cNvSpPr/>
      </dsp:nvSpPr>
      <dsp:spPr>
        <a:xfrm>
          <a:off x="6188" y="2586638"/>
          <a:ext cx="2329513" cy="139770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Knowledge Based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Model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Clasifier</a:t>
          </a:r>
          <a:endParaRPr lang="en-US" sz="1100" kern="1200" dirty="0"/>
        </a:p>
      </dsp:txBody>
      <dsp:txXfrm>
        <a:off x="6188" y="2586638"/>
        <a:ext cx="2329513" cy="1397708"/>
      </dsp:txXfrm>
    </dsp:sp>
    <dsp:sp modelId="{585CEEB9-458C-4951-A43C-9C6433ECEEED}">
      <dsp:nvSpPr>
        <dsp:cNvPr id="0" name=""/>
        <dsp:cNvSpPr/>
      </dsp:nvSpPr>
      <dsp:spPr>
        <a:xfrm>
          <a:off x="5199204" y="3239772"/>
          <a:ext cx="5051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5188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438403" y="3282813"/>
        <a:ext cx="26789" cy="5357"/>
      </dsp:txXfrm>
    </dsp:sp>
    <dsp:sp modelId="{D5076CD2-A739-4F40-B53A-A0B74283E97A}">
      <dsp:nvSpPr>
        <dsp:cNvPr id="0" name=""/>
        <dsp:cNvSpPr/>
      </dsp:nvSpPr>
      <dsp:spPr>
        <a:xfrm>
          <a:off x="2871490" y="2586638"/>
          <a:ext cx="2329513" cy="139770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Recognition Process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Matching/Similarity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Used training Result</a:t>
          </a:r>
          <a:endParaRPr lang="en-US" sz="1100" kern="1200" dirty="0"/>
        </a:p>
      </dsp:txBody>
      <dsp:txXfrm>
        <a:off x="2871490" y="2586638"/>
        <a:ext cx="2329513" cy="1397708"/>
      </dsp:txXfrm>
    </dsp:sp>
    <dsp:sp modelId="{FA23A5D7-057B-42F8-9ADA-A583B329089E}">
      <dsp:nvSpPr>
        <dsp:cNvPr id="0" name=""/>
        <dsp:cNvSpPr/>
      </dsp:nvSpPr>
      <dsp:spPr>
        <a:xfrm>
          <a:off x="5736792" y="2586638"/>
          <a:ext cx="2329513" cy="139770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400" kern="1200" dirty="0" smtClean="0"/>
            <a:t>Result Analysis</a:t>
          </a:r>
          <a:endParaRPr lang="en-US" sz="14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Performance : accuration, precission, recall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d-ID" sz="1100" kern="1200" dirty="0" smtClean="0"/>
            <a:t>etc</a:t>
          </a:r>
          <a:endParaRPr lang="en-US" sz="1100" kern="1200" dirty="0"/>
        </a:p>
      </dsp:txBody>
      <dsp:txXfrm>
        <a:off x="5736792" y="2586638"/>
        <a:ext cx="2329513" cy="1397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B9219-4A66-4B41-AFAD-B4DCC55121D3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99D96-90C2-44B4-8DCF-3216EB4C36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4085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96F5A-DA36-4202-8F3F-DA89D0431918}" type="datetimeFigureOut">
              <a:rPr lang="en-US" smtClean="0"/>
              <a:pPr/>
              <a:t>7/30/2014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ABC4-D3F8-4FEC-A081-17F891AA9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784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07EBDC-903C-4D13-936D-68AD6734E146}" type="slidenum">
              <a:rPr lang="en-US" smtClean="0">
                <a:latin typeface="Arial" charset="0"/>
              </a:rPr>
              <a:pPr/>
              <a:t>6</a:t>
            </a:fld>
            <a:endParaRPr lang="en-US" smtClean="0">
              <a:latin typeface="Arial" charset="0"/>
            </a:endParaRPr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D2630-BD58-4D55-A84F-B8BC9882B23F}" type="slidenum">
              <a:rPr lang="en-US" smtClean="0">
                <a:latin typeface="Arial" charset="0"/>
              </a:rPr>
              <a:pPr/>
              <a:t>8</a:t>
            </a:fld>
            <a:endParaRPr lang="en-US" smtClean="0">
              <a:latin typeface="Arial" charset="0"/>
            </a:endParaRPr>
          </a:p>
        </p:txBody>
      </p:sp>
      <p:sp>
        <p:nvSpPr>
          <p:cNvPr id="245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0E5D22-640F-4686-9DFB-898B5D43CF6B}" type="slidenum">
              <a:rPr lang="en-US" smtClean="0">
                <a:latin typeface="Arial" charset="0"/>
              </a:rPr>
              <a:pPr/>
              <a:t>9</a:t>
            </a:fld>
            <a:endParaRPr lang="en-US" smtClean="0">
              <a:latin typeface="Arial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32BDE-CF6F-4C4A-A391-3F7D04ED6746}" type="slidenum">
              <a:rPr lang="en-US" smtClean="0">
                <a:latin typeface="Arial" charset="0"/>
              </a:rPr>
              <a:pPr/>
              <a:t>18</a:t>
            </a:fld>
            <a:endParaRPr lang="en-US" smtClean="0">
              <a:latin typeface="Arial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2DCD79-F175-403C-AC79-24DA8C0E9B2E}" type="slidenum">
              <a:rPr lang="en-US" smtClean="0">
                <a:latin typeface="Arial" charset="0"/>
              </a:rPr>
              <a:pPr/>
              <a:t>19</a:t>
            </a:fld>
            <a:endParaRPr lang="en-US" smtClean="0">
              <a:latin typeface="Arial" charset="0"/>
            </a:endParaRPr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83143-B1F3-4F31-AC33-88C2725B4063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39C88-B5DF-4D35-BC60-7769786FBA5A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0FF226-5DBF-4035-A11D-78A00C0379EC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ystogan\Downloads\Compressed\2917_internet_ppt\template_main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785" b="11855"/>
          <a:stretch/>
        </p:blipFill>
        <p:spPr bwMode="auto">
          <a:xfrm>
            <a:off x="43394" y="3251531"/>
            <a:ext cx="3848669" cy="309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34684" y="1269242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34684" y="2227425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1234684" y="2875084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/>
                </a:solidFill>
                <a:latin typeface="Verdana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6BB441F-64FD-47D9-8E93-B0DAF680CE93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9144000" cy="126924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ystogan\Pictures\Untitled-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9705" y="216578"/>
            <a:ext cx="3264827" cy="648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3624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99847-C372-49F6-8625-71D81B5B4C67}" type="datetime1">
              <a:rPr lang="id-ID" smtClean="0"/>
              <a:t>30/07/2014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7B4C-6FB5-42CF-9A70-A3D99E790CF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2009550"/>
            <a:ext cx="8326438" cy="402549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84EB-C6E3-684C-A39B-0E652C4E0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ED567-F41C-45D0-8CFD-C0AB7E3859EF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188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40D16-EBF5-0D44-A21F-B32E9F6095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0C57-9500-4E76-97E4-BAEB16781C8C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1045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2009550"/>
            <a:ext cx="4035425" cy="4002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67590-0BC9-4B4A-95A3-307D97AD4B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B24A-71F9-4EEA-97FB-E1330B0FE9D6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24" y="1336417"/>
            <a:ext cx="8409163" cy="6412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239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3C417-35D1-DE4B-9003-F2E94344F58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CBF3E-7C93-4AC8-A20B-5B670C7A1F78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25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1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2009550"/>
            <a:ext cx="4035425" cy="400231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2009550"/>
            <a:ext cx="3997325" cy="40023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4596-0E95-4845-A51E-381771D71C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A88B9-9676-424C-92D9-AD191E57900E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42940"/>
            <a:ext cx="9144000" cy="2530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5418163" y="6451600"/>
            <a:ext cx="3315778" cy="365125"/>
          </a:xfrm>
        </p:spPr>
        <p:txBody>
          <a:bodyPr anchor="ctr"/>
          <a:lstStyle>
            <a:lvl1pPr marL="0" indent="0" algn="r">
              <a:buFontTx/>
              <a:buNone/>
              <a:defRPr sz="1050">
                <a:solidFill>
                  <a:schemeClr val="bg1"/>
                </a:solidFill>
              </a:defRPr>
            </a:lvl1pPr>
            <a:lvl2pPr>
              <a:defRPr sz="1050">
                <a:solidFill>
                  <a:schemeClr val="bg1"/>
                </a:solidFill>
              </a:defRPr>
            </a:lvl2pPr>
            <a:lvl3pPr>
              <a:defRPr sz="105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Kode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Kuliah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6198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34548" y="4489331"/>
            <a:ext cx="8326438" cy="2119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r>
              <a:rPr lang="en-US" sz="5400" dirty="0" smtClean="0">
                <a:solidFill>
                  <a:srgbClr val="C00000"/>
                </a:solidFill>
                <a:latin typeface="Brush Script Std" pitchFamily="66" charset="0"/>
              </a:rPr>
              <a:t>THANK YOU</a:t>
            </a:r>
            <a:endParaRPr lang="en-US" sz="5400" dirty="0">
              <a:solidFill>
                <a:srgbClr val="C00000"/>
              </a:solidFill>
              <a:latin typeface="Brush Script Std" pitchFamily="66" charset="0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-489" y="4670967"/>
            <a:ext cx="9141923" cy="93681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ystogan\Pictures\red-digital-background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10" b="13980"/>
          <a:stretch/>
        </p:blipFill>
        <p:spPr bwMode="auto">
          <a:xfrm>
            <a:off x="-2566" y="0"/>
            <a:ext cx="9144000" cy="467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Mystogan\Pictures\logo-white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392" y="142946"/>
            <a:ext cx="3039184" cy="60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7725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C0A1F-D0F1-48BB-9BDB-A8AB5158A209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302563-E7AF-4054-B59A-0FF0C3D1AC5E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chemeClr val="accent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Mystogan\Pictures\75_big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" y="6242667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lide Number Placeholder 1"/>
          <p:cNvSpPr txBox="1">
            <a:spLocks/>
          </p:cNvSpPr>
          <p:nvPr userDrawn="1"/>
        </p:nvSpPr>
        <p:spPr>
          <a:xfrm>
            <a:off x="129381" y="6492875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1F015-1154-6F45-9F5A-29B4836DF7ED}" type="slidenum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ate Placeholder 2"/>
          <p:cNvSpPr txBox="1">
            <a:spLocks/>
          </p:cNvSpPr>
          <p:nvPr userDrawn="1"/>
        </p:nvSpPr>
        <p:spPr>
          <a:xfrm>
            <a:off x="550069" y="6492875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9DE922-2F34-1241-8A40-1B6D2996FA4E}" type="datetime1">
              <a:rPr kumimoji="0" lang="en-US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7/30/2014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3999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36417"/>
            <a:ext cx="8326438" cy="64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2" descr="C:\Users\Mystogan\Pictures\75_big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8401"/>
            <a:ext cx="914399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389908" y="6451886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2B1F015-1154-6F45-9F5A-29B4836DF7E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10596" y="6451886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5B81BBE-88D6-4D3C-9CD3-A0948C5C9836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</a:t>
            </a:r>
            <a:r>
              <a:rPr lang="en-US" sz="600" dirty="0" smtClean="0">
                <a:solidFill>
                  <a:srgbClr val="7F7F7F"/>
                </a:solidFill>
              </a:rPr>
              <a:t>8 </a:t>
            </a:r>
            <a:r>
              <a:rPr lang="en-US" sz="600" dirty="0">
                <a:solidFill>
                  <a:srgbClr val="7F7F7F"/>
                </a:solidFill>
              </a:rPr>
              <a:t>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977656"/>
            <a:ext cx="8326438" cy="405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" y="0"/>
            <a:ext cx="9143993" cy="124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 kern="1200">
          <a:solidFill>
            <a:schemeClr val="tx1">
              <a:lumMod val="75000"/>
              <a:lumOff val="25000"/>
            </a:schemeClr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15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24.png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CIG4I3 SISTEM REKOGNISI</a:t>
            </a: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Pertemuan 4-7: Pengolahan Citra Digital</a:t>
            </a:r>
            <a:endParaRPr lang="en-US" dirty="0" smtClean="0"/>
          </a:p>
        </p:txBody>
      </p:sp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Author-</a:t>
            </a:r>
            <a:r>
              <a:rPr lang="id-ID" dirty="0" smtClean="0"/>
              <a:t>Tim Dosen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KK</a:t>
            </a:r>
            <a:r>
              <a:rPr lang="id-ID" dirty="0" smtClean="0"/>
              <a:t> ICM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B6085060-29C9-46C5-9B33-447D6A7174D8}" type="datetime1">
              <a:rPr lang="id-ID" smtClean="0"/>
              <a:t>30/07/2014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A0FCE97-1E5D-3942-9893-29D29393C49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2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078" y="228600"/>
            <a:ext cx="4971970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Global </a:t>
            </a:r>
            <a:r>
              <a:rPr lang="en-US" dirty="0" err="1">
                <a:solidFill>
                  <a:schemeClr val="bg1"/>
                </a:solidFill>
              </a:rPr>
              <a:t>thresholding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48166" name="Rectangle 6"/>
          <p:cNvSpPr>
            <a:spLocks noChangeArrowheads="1"/>
          </p:cNvSpPr>
          <p:nvPr/>
        </p:nvSpPr>
        <p:spPr bwMode="auto">
          <a:xfrm>
            <a:off x="5003800" y="1844675"/>
            <a:ext cx="792163" cy="1428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8167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421687" cy="4506913"/>
          </a:xfrm>
          <a:noFill/>
          <a:ln/>
        </p:spPr>
        <p:txBody>
          <a:bodyPr/>
          <a:lstStyle/>
          <a:p>
            <a:pPr marL="609600" indent="-609600">
              <a:lnSpc>
                <a:spcPct val="70000"/>
              </a:lnSpc>
            </a:pPr>
            <a:r>
              <a:rPr lang="en-US" sz="3200"/>
              <a:t>Based on visual inspection of histogram</a:t>
            </a:r>
          </a:p>
          <a:p>
            <a:pPr marL="609600" indent="-609600">
              <a:lnSpc>
                <a:spcPct val="70000"/>
              </a:lnSpc>
            </a:pPr>
            <a:r>
              <a:rPr lang="en-US" sz="3200"/>
              <a:t>Automatically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800"/>
              <a:t>Select an initial estimate T</a:t>
            </a:r>
            <a:r>
              <a:rPr lang="en-US" sz="2800" baseline="-25000"/>
              <a:t>0</a:t>
            </a:r>
            <a:r>
              <a:rPr lang="en-US" sz="2800"/>
              <a:t>.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800"/>
              <a:t>Segment the image using T</a:t>
            </a:r>
            <a:r>
              <a:rPr lang="en-US" sz="2800" baseline="-25000"/>
              <a:t>0</a:t>
            </a:r>
            <a:r>
              <a:rPr lang="en-US" sz="2800"/>
              <a:t>: regions G1 and G2 consisting of pixels with gray level values &gt;T</a:t>
            </a:r>
            <a:r>
              <a:rPr lang="en-US" sz="2800" baseline="-25000"/>
              <a:t>0</a:t>
            </a:r>
            <a:r>
              <a:rPr lang="en-US" sz="2800"/>
              <a:t> and </a:t>
            </a:r>
            <a:r>
              <a:rPr lang="en-US" sz="2800">
                <a:sym typeface="Symbol" pitchFamily="18" charset="2"/>
              </a:rPr>
              <a:t></a:t>
            </a:r>
            <a:r>
              <a:rPr lang="en-US" sz="2800"/>
              <a:t> T</a:t>
            </a:r>
            <a:r>
              <a:rPr lang="en-US" sz="2800" baseline="-25000"/>
              <a:t>0</a:t>
            </a:r>
            <a:endParaRPr lang="en-US" sz="2800"/>
          </a:p>
          <a:p>
            <a:pPr marL="990600" lvl="1" indent="-533400">
              <a:lnSpc>
                <a:spcPct val="80000"/>
              </a:lnSpc>
            </a:pPr>
            <a:r>
              <a:rPr lang="en-US" sz="2800"/>
              <a:t>Compute the average gray level values </a:t>
            </a:r>
            <a:r>
              <a:rPr lang="en-US" sz="2800">
                <a:sym typeface="Symbol" pitchFamily="18" charset="2"/>
              </a:rPr>
              <a:t></a:t>
            </a:r>
            <a:r>
              <a:rPr lang="en-US" sz="2800"/>
              <a:t>1 and  </a:t>
            </a:r>
            <a:r>
              <a:rPr lang="en-US" sz="2800">
                <a:sym typeface="Symbol" pitchFamily="18" charset="2"/>
              </a:rPr>
              <a:t></a:t>
            </a:r>
            <a:r>
              <a:rPr lang="en-US" sz="2800"/>
              <a:t>2 for the pixels in regions G1 and G2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800"/>
              <a:t>T</a:t>
            </a:r>
            <a:r>
              <a:rPr lang="en-US" sz="2800" baseline="-25000"/>
              <a:t>1</a:t>
            </a:r>
            <a:r>
              <a:rPr lang="en-US" sz="2800"/>
              <a:t> = 0.5 (</a:t>
            </a:r>
            <a:r>
              <a:rPr lang="en-US" sz="2800">
                <a:sym typeface="Symbol" pitchFamily="18" charset="2"/>
              </a:rPr>
              <a:t></a:t>
            </a:r>
            <a:r>
              <a:rPr lang="en-US" sz="2800"/>
              <a:t>1 + </a:t>
            </a:r>
            <a:r>
              <a:rPr lang="en-US" sz="2800">
                <a:sym typeface="Symbol" pitchFamily="18" charset="2"/>
              </a:rPr>
              <a:t></a:t>
            </a:r>
            <a:r>
              <a:rPr lang="en-US" sz="2800"/>
              <a:t>2)</a:t>
            </a:r>
          </a:p>
          <a:p>
            <a:pPr marL="990600" lvl="1" indent="-533400">
              <a:lnSpc>
                <a:spcPct val="80000"/>
              </a:lnSpc>
            </a:pPr>
            <a:r>
              <a:rPr lang="en-US" sz="2800"/>
              <a:t>Repeat until | T</a:t>
            </a:r>
            <a:r>
              <a:rPr lang="en-US" sz="2800" baseline="-25000"/>
              <a:t>i</a:t>
            </a:r>
            <a:r>
              <a:rPr lang="en-US" sz="2800"/>
              <a:t> - T</a:t>
            </a:r>
            <a:r>
              <a:rPr lang="en-US" sz="2800" baseline="-25000"/>
              <a:t>i+1</a:t>
            </a:r>
            <a:r>
              <a:rPr lang="en-US" sz="2800"/>
              <a:t>|&lt; T</a:t>
            </a:r>
            <a:r>
              <a:rPr lang="en-US" sz="2800" baseline="-25000"/>
              <a:t>th</a:t>
            </a:r>
            <a:endParaRPr lang="th-TH" sz="2800" baseline="-2500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B60150-5866-449E-AA34-3EC77B297247}" type="datetime1">
              <a:rPr lang="id-ID" smtClean="0"/>
              <a:t>30/07/2014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Global </a:t>
            </a:r>
            <a:r>
              <a:rPr lang="en-US" dirty="0" err="1">
                <a:solidFill>
                  <a:schemeClr val="bg1"/>
                </a:solidFill>
              </a:rPr>
              <a:t>thresholding</a:t>
            </a:r>
            <a:r>
              <a:rPr lang="en-US" dirty="0">
                <a:solidFill>
                  <a:schemeClr val="bg1"/>
                </a:solidFill>
              </a:rPr>
              <a:t>: example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27721"/>
            <a:ext cx="4778480" cy="462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5003800" y="4295775"/>
            <a:ext cx="35290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latin typeface="Tahoma" pitchFamily="34" charset="0"/>
                <a:cs typeface="Angsana New" pitchFamily="18" charset="-34"/>
              </a:rPr>
              <a:t>T</a:t>
            </a:r>
            <a:r>
              <a:rPr lang="en-US" sz="1800" baseline="-25000">
                <a:latin typeface="Tahoma" pitchFamily="34" charset="0"/>
                <a:cs typeface="Angsana New" pitchFamily="18" charset="-34"/>
              </a:rPr>
              <a:t>th</a:t>
            </a:r>
            <a:r>
              <a:rPr lang="en-US" sz="1800">
                <a:latin typeface="Tahoma" pitchFamily="34" charset="0"/>
                <a:cs typeface="Angsana New" pitchFamily="18" charset="-34"/>
              </a:rPr>
              <a:t> = 0</a:t>
            </a:r>
          </a:p>
          <a:p>
            <a:pPr>
              <a:spcBef>
                <a:spcPct val="0"/>
              </a:spcBef>
            </a:pPr>
            <a:r>
              <a:rPr lang="en-US" sz="1800">
                <a:latin typeface="Tahoma" pitchFamily="34" charset="0"/>
                <a:cs typeface="Angsana New" pitchFamily="18" charset="-34"/>
              </a:rPr>
              <a:t>3 iterations with result T = 125</a:t>
            </a:r>
            <a:endParaRPr lang="th-TH" sz="1800">
              <a:latin typeface="Tahoma" pitchFamily="34" charset="0"/>
              <a:cs typeface="Angsana New" pitchFamily="18" charset="-3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92F88-8398-48A0-9ABA-158AF7F4DF2B}" type="datetime1">
              <a:rPr lang="id-ID" smtClean="0"/>
              <a:t>30/07/2014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30554" y="228600"/>
            <a:ext cx="4835493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Adaptive </a:t>
            </a:r>
            <a:r>
              <a:rPr lang="en-US" dirty="0" err="1">
                <a:solidFill>
                  <a:schemeClr val="bg1"/>
                </a:solidFill>
              </a:rPr>
              <a:t>thresholding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12875"/>
            <a:ext cx="7346950" cy="473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EDB0-FABF-4804-8997-BE52BD5F253F}" type="datetime1">
              <a:rPr lang="id-ID" smtClean="0"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07724" y="228600"/>
            <a:ext cx="4958323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Optimal </a:t>
            </a:r>
            <a:r>
              <a:rPr lang="en-US" dirty="0" err="1">
                <a:solidFill>
                  <a:schemeClr val="bg1"/>
                </a:solidFill>
              </a:rPr>
              <a:t>thresholding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/>
          <a:srcRect l="37749"/>
          <a:stretch>
            <a:fillRect/>
          </a:stretch>
        </p:blipFill>
        <p:spPr bwMode="auto">
          <a:xfrm>
            <a:off x="539750" y="1412875"/>
            <a:ext cx="5111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1241" name="Rectangle 9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51240" name="Object 8"/>
          <p:cNvGraphicFramePr>
            <a:graphicFrameLocks noChangeAspect="1"/>
          </p:cNvGraphicFramePr>
          <p:nvPr/>
        </p:nvGraphicFramePr>
        <p:xfrm>
          <a:off x="5651500" y="1427163"/>
          <a:ext cx="2881313" cy="849312"/>
        </p:xfrm>
        <a:graphic>
          <a:graphicData uri="http://schemas.openxmlformats.org/presentationml/2006/ole">
            <p:oleObj spid="_x0000_s99330" name="Equation" r:id="rId4" imgW="1320227" imgH="393529" progId="Equation.3">
              <p:embed/>
            </p:oleObj>
          </a:graphicData>
        </a:graphic>
      </p:graphicFrame>
      <p:graphicFrame>
        <p:nvGraphicFramePr>
          <p:cNvPr id="351242" name="Object 10"/>
          <p:cNvGraphicFramePr>
            <a:graphicFrameLocks noChangeAspect="1"/>
          </p:cNvGraphicFramePr>
          <p:nvPr/>
        </p:nvGraphicFramePr>
        <p:xfrm>
          <a:off x="962025" y="4410075"/>
          <a:ext cx="1881188" cy="796925"/>
        </p:xfrm>
        <a:graphic>
          <a:graphicData uri="http://schemas.openxmlformats.org/presentationml/2006/ole">
            <p:oleObj spid="_x0000_s99331" name="Equation" r:id="rId5" imgW="990360" imgH="419040" progId="Equation.3">
              <p:embed/>
            </p:oleObj>
          </a:graphicData>
        </a:graphic>
      </p:graphicFrame>
      <p:graphicFrame>
        <p:nvGraphicFramePr>
          <p:cNvPr id="351243" name="Object 11"/>
          <p:cNvGraphicFramePr>
            <a:graphicFrameLocks noChangeAspect="1"/>
          </p:cNvGraphicFramePr>
          <p:nvPr/>
        </p:nvGraphicFramePr>
        <p:xfrm>
          <a:off x="3059113" y="4365625"/>
          <a:ext cx="2089150" cy="858838"/>
        </p:xfrm>
        <a:graphic>
          <a:graphicData uri="http://schemas.openxmlformats.org/presentationml/2006/ole">
            <p:oleObj spid="_x0000_s99332" name="Equation" r:id="rId6" imgW="1143000" imgH="469800" progId="Equation.3">
              <p:embed/>
            </p:oleObj>
          </a:graphicData>
        </a:graphic>
      </p:graphicFrame>
      <p:graphicFrame>
        <p:nvGraphicFramePr>
          <p:cNvPr id="351244" name="Object 12"/>
          <p:cNvGraphicFramePr>
            <a:graphicFrameLocks noChangeAspect="1"/>
          </p:cNvGraphicFramePr>
          <p:nvPr/>
        </p:nvGraphicFramePr>
        <p:xfrm>
          <a:off x="971550" y="5300663"/>
          <a:ext cx="3529013" cy="476250"/>
        </p:xfrm>
        <a:graphic>
          <a:graphicData uri="http://schemas.openxmlformats.org/presentationml/2006/ole">
            <p:oleObj spid="_x0000_s99333" name="Equation" r:id="rId7" imgW="1600200" imgH="215640" progId="Equation.3">
              <p:embed/>
            </p:oleObj>
          </a:graphicData>
        </a:graphic>
      </p:graphicFrame>
      <p:graphicFrame>
        <p:nvGraphicFramePr>
          <p:cNvPr id="351245" name="Object 13"/>
          <p:cNvGraphicFramePr>
            <a:graphicFrameLocks noChangeAspect="1"/>
          </p:cNvGraphicFramePr>
          <p:nvPr>
            <p:ph idx="1"/>
          </p:nvPr>
        </p:nvGraphicFramePr>
        <p:xfrm>
          <a:off x="5435600" y="5257800"/>
          <a:ext cx="2520950" cy="476250"/>
        </p:xfrm>
        <a:graphic>
          <a:graphicData uri="http://schemas.openxmlformats.org/presentationml/2006/ole">
            <p:oleObj spid="_x0000_s99334" name="Equation" r:id="rId8" imgW="1143000" imgH="215640" progId="Equation.3">
              <p:embed/>
            </p:oleObj>
          </a:graphicData>
        </a:graphic>
      </p:graphicFrame>
      <p:sp>
        <p:nvSpPr>
          <p:cNvPr id="351247" name="AutoShape 15"/>
          <p:cNvSpPr>
            <a:spLocks noChangeArrowheads="1"/>
          </p:cNvSpPr>
          <p:nvPr/>
        </p:nvSpPr>
        <p:spPr bwMode="auto">
          <a:xfrm>
            <a:off x="4643438" y="5445125"/>
            <a:ext cx="576262" cy="215900"/>
          </a:xfrm>
          <a:prstGeom prst="rightArrow">
            <a:avLst>
              <a:gd name="adj1" fmla="val 50000"/>
              <a:gd name="adj2" fmla="val 66728"/>
            </a:avLst>
          </a:prstGeom>
          <a:solidFill>
            <a:schemeClr val="accent2"/>
          </a:solidFill>
          <a:ln w="1905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C2451-2A0F-459B-9C56-A90D299A6793}" type="datetime1">
              <a:rPr lang="id-ID" smtClean="0"/>
              <a:t>30/07/2014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3616656" y="228600"/>
            <a:ext cx="5149391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ru-RU" dirty="0">
                <a:solidFill>
                  <a:schemeClr val="bg1"/>
                </a:solidFill>
              </a:rPr>
              <a:t>ultispectral thresholding</a:t>
            </a:r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700213"/>
            <a:ext cx="8353425" cy="343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87EE-E876-4F07-8F68-6BBD8566E467}" type="datetime1">
              <a:rPr lang="id-ID" smtClean="0"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Image Segmentation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Threshold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Region Growing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Split </a:t>
            </a:r>
            <a:r>
              <a:rPr lang="id-ID" dirty="0" smtClean="0"/>
              <a:t>n merge</a:t>
            </a:r>
          </a:p>
          <a:p>
            <a:pPr lvl="1">
              <a:buFont typeface="Arial" pitchFamily="34" charset="0"/>
              <a:buChar char="•"/>
            </a:pPr>
            <a:endParaRPr lang="id-ID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</a:t>
            </a:r>
            <a:r>
              <a:rPr lang="id-ID" dirty="0" smtClean="0"/>
              <a:t>6-7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Region-based segmentation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11188" y="1493838"/>
            <a:ext cx="7561262" cy="4240212"/>
          </a:xfrm>
          <a:noFill/>
          <a:ln/>
        </p:spPr>
        <p:txBody>
          <a:bodyPr/>
          <a:lstStyle/>
          <a:p>
            <a:r>
              <a:rPr lang="en-US" sz="2400" dirty="0"/>
              <a:t>A segmentation is the partition of an image R into sub-regions {</a:t>
            </a:r>
            <a:r>
              <a:rPr lang="en-US" sz="2400" dirty="0" err="1"/>
              <a:t>Ri</a:t>
            </a:r>
            <a:r>
              <a:rPr lang="en-US" sz="2400" dirty="0"/>
              <a:t>} such that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smtClean="0"/>
              <a:t>A </a:t>
            </a:r>
            <a:r>
              <a:rPr lang="en-US" sz="2400" dirty="0"/>
              <a:t>region can be defined by a predicate </a:t>
            </a:r>
            <a:r>
              <a:rPr lang="en-US" sz="2400" i="1" dirty="0"/>
              <a:t>P</a:t>
            </a:r>
            <a:r>
              <a:rPr lang="en-US" sz="2400" dirty="0"/>
              <a:t> such that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 err="1"/>
              <a:t>Ri</a:t>
            </a:r>
            <a:r>
              <a:rPr lang="en-US" sz="2400" dirty="0"/>
              <a:t>) = TRUE if all pixels within the region satisfy a specific property. </a:t>
            </a:r>
          </a:p>
          <a:p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 err="1"/>
              <a:t>Ri</a:t>
            </a:r>
            <a:r>
              <a:rPr lang="en-US" sz="2400" dirty="0"/>
              <a:t> </a:t>
            </a:r>
            <a:r>
              <a:rPr lang="en-US" sz="2400" dirty="0">
                <a:sym typeface="Symbol" pitchFamily="18" charset="2"/>
              </a:rPr>
              <a:t></a:t>
            </a:r>
            <a:r>
              <a:rPr lang="en-US" sz="2400" i="1" dirty="0" err="1">
                <a:sym typeface="Symbol" pitchFamily="18" charset="2"/>
              </a:rPr>
              <a:t>Rj</a:t>
            </a:r>
            <a:r>
              <a:rPr lang="en-US" sz="2400" dirty="0">
                <a:sym typeface="Symbol" pitchFamily="18" charset="2"/>
              </a:rPr>
              <a:t>) = FALSE for </a:t>
            </a:r>
            <a:r>
              <a:rPr lang="en-US" sz="2400" i="1" dirty="0" err="1">
                <a:sym typeface="Symbol" pitchFamily="18" charset="2"/>
              </a:rPr>
              <a:t>i</a:t>
            </a:r>
            <a:r>
              <a:rPr lang="en-US" sz="2400" dirty="0">
                <a:sym typeface="Symbol" pitchFamily="18" charset="2"/>
              </a:rPr>
              <a:t> </a:t>
            </a:r>
            <a:r>
              <a:rPr lang="en-US" sz="2400" i="1" dirty="0">
                <a:sym typeface="Symbol" pitchFamily="18" charset="2"/>
              </a:rPr>
              <a:t>j</a:t>
            </a:r>
            <a:r>
              <a:rPr lang="en-US" sz="2400" dirty="0">
                <a:sym typeface="Symbol" pitchFamily="18" charset="2"/>
              </a:rPr>
              <a:t>. </a:t>
            </a:r>
          </a:p>
        </p:txBody>
      </p:sp>
      <p:graphicFrame>
        <p:nvGraphicFramePr>
          <p:cNvPr id="357382" name="Object 6"/>
          <p:cNvGraphicFramePr>
            <a:graphicFrameLocks noChangeAspect="1"/>
          </p:cNvGraphicFramePr>
          <p:nvPr/>
        </p:nvGraphicFramePr>
        <p:xfrm>
          <a:off x="971550" y="2273300"/>
          <a:ext cx="3130550" cy="1084263"/>
        </p:xfrm>
        <a:graphic>
          <a:graphicData uri="http://schemas.openxmlformats.org/presentationml/2006/ole">
            <p:oleObj spid="_x0000_s100354" name="Equation" r:id="rId3" imgW="1765080" imgH="672840" progId="">
              <p:embed/>
            </p:oleObj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53C31-85F6-4170-8906-9C2151D777A9}" type="datetime1">
              <a:rPr lang="id-ID" smtClean="0"/>
              <a:t>30/07/2014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Region-based segmentation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447800"/>
            <a:ext cx="8272463" cy="541338"/>
          </a:xfrm>
        </p:spPr>
        <p:txBody>
          <a:bodyPr/>
          <a:lstStyle/>
          <a:p>
            <a:r>
              <a:rPr lang="en-US"/>
              <a:t>Region growing</a:t>
            </a:r>
            <a:endParaRPr lang="ru-RU"/>
          </a:p>
        </p:txBody>
      </p:sp>
      <p:pic>
        <p:nvPicPr>
          <p:cNvPr id="3543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7858" y="1892586"/>
            <a:ext cx="5737375" cy="394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4309" name="Rectangle 5"/>
          <p:cNvSpPr>
            <a:spLocks noChangeArrowheads="1"/>
          </p:cNvSpPr>
          <p:nvPr/>
        </p:nvSpPr>
        <p:spPr bwMode="auto">
          <a:xfrm>
            <a:off x="611188" y="2349500"/>
            <a:ext cx="1008062" cy="215900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7A8C5-4906-4AEC-986D-5F58A9A00688}" type="datetime1">
              <a:rPr lang="id-ID" smtClean="0"/>
              <a:t>30/07/2014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Region Growing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6114"/>
            <a:ext cx="8229600" cy="3993368"/>
          </a:xfrm>
        </p:spPr>
        <p:txBody>
          <a:bodyPr/>
          <a:lstStyle/>
          <a:p>
            <a:pPr eaLnBrk="1" hangingPunct="1"/>
            <a:r>
              <a:rPr lang="en-US" dirty="0" err="1" smtClean="0"/>
              <a:t>Prosedur</a:t>
            </a:r>
            <a:r>
              <a:rPr lang="en-US" dirty="0" smtClean="0"/>
              <a:t> yang </a:t>
            </a:r>
            <a:r>
              <a:rPr lang="en-US" dirty="0" err="1" smtClean="0"/>
              <a:t>mengelompokkan</a:t>
            </a:r>
            <a:r>
              <a:rPr lang="en-US" dirty="0" smtClean="0"/>
              <a:t> pixel </a:t>
            </a:r>
            <a:r>
              <a:rPr lang="en-US" dirty="0" err="1" smtClean="0"/>
              <a:t>atau</a:t>
            </a:r>
            <a:r>
              <a:rPr lang="en-US" dirty="0" smtClean="0"/>
              <a:t> sub-region </a:t>
            </a:r>
            <a:r>
              <a:rPr lang="en-US" dirty="0" err="1" smtClean="0"/>
              <a:t>menjadi</a:t>
            </a:r>
            <a:r>
              <a:rPr lang="en-US" dirty="0" smtClean="0"/>
              <a:t> region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 smtClean="0"/>
          </a:p>
          <a:p>
            <a:pPr eaLnBrk="1" hangingPunct="1"/>
            <a:r>
              <a:rPr lang="en-US" dirty="0" err="1" smtClean="0"/>
              <a:t>Pendekatan</a:t>
            </a:r>
            <a:r>
              <a:rPr lang="en-US" dirty="0" smtClean="0"/>
              <a:t> paling </a:t>
            </a:r>
            <a:r>
              <a:rPr lang="en-US" dirty="0" err="1" smtClean="0"/>
              <a:t>sederhana</a:t>
            </a:r>
            <a:r>
              <a:rPr lang="en-US" dirty="0" smtClean="0"/>
              <a:t>: </a:t>
            </a:r>
            <a:r>
              <a:rPr lang="en-US" i="1" dirty="0" smtClean="0"/>
              <a:t>pixel aggregation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sekumpulan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‘</a:t>
            </a:r>
            <a:r>
              <a:rPr lang="en-US" dirty="0" err="1" smtClean="0"/>
              <a:t>benih</a:t>
            </a:r>
            <a:r>
              <a:rPr lang="en-US" dirty="0" smtClean="0"/>
              <a:t>’ (</a:t>
            </a:r>
            <a:r>
              <a:rPr lang="en-US" i="1" dirty="0" smtClean="0"/>
              <a:t>seed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Dari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tsb</a:t>
            </a:r>
            <a:r>
              <a:rPr lang="en-US" dirty="0" smtClean="0"/>
              <a:t> region </a:t>
            </a:r>
            <a:r>
              <a:rPr lang="en-US" dirty="0" err="1" smtClean="0"/>
              <a:t>diperluas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menambahkan</a:t>
            </a:r>
            <a:r>
              <a:rPr lang="en-US" dirty="0" smtClean="0"/>
              <a:t> </a:t>
            </a:r>
            <a:r>
              <a:rPr lang="en-US" dirty="0" err="1" smtClean="0"/>
              <a:t>titik-titik</a:t>
            </a:r>
            <a:r>
              <a:rPr lang="en-US" dirty="0" smtClean="0"/>
              <a:t> </a:t>
            </a:r>
            <a:r>
              <a:rPr lang="en-US" dirty="0" err="1" smtClean="0"/>
              <a:t>tetangganya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properti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(</a:t>
            </a:r>
            <a:r>
              <a:rPr lang="en-US" dirty="0" err="1" smtClean="0"/>
              <a:t>misal</a:t>
            </a:r>
            <a:r>
              <a:rPr lang="en-US" dirty="0" smtClean="0"/>
              <a:t>: gray level, </a:t>
            </a:r>
            <a:r>
              <a:rPr lang="en-US" dirty="0" err="1" smtClean="0"/>
              <a:t>tekstur</a:t>
            </a:r>
            <a:r>
              <a:rPr lang="en-US" dirty="0" smtClean="0"/>
              <a:t>, </a:t>
            </a:r>
            <a:r>
              <a:rPr lang="en-US" dirty="0" err="1" smtClean="0"/>
              <a:t>warna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ada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 </a:t>
            </a:r>
            <a:r>
              <a:rPr lang="en-US" dirty="0" err="1" smtClean="0"/>
              <a:t>titik</a:t>
            </a:r>
            <a:r>
              <a:rPr lang="en-US" dirty="0" smtClean="0"/>
              <a:t> </a:t>
            </a:r>
            <a:r>
              <a:rPr lang="en-US" dirty="0" err="1" smtClean="0"/>
              <a:t>tetangga</a:t>
            </a:r>
            <a:r>
              <a:rPr lang="en-US" dirty="0" smtClean="0"/>
              <a:t>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ditambahkan</a:t>
            </a:r>
            <a:r>
              <a:rPr lang="en-US" dirty="0" smtClean="0"/>
              <a:t> </a:t>
            </a:r>
            <a:r>
              <a:rPr lang="en-US" dirty="0" err="1" smtClean="0"/>
              <a:t>lagi</a:t>
            </a:r>
            <a:r>
              <a:rPr lang="en-US" dirty="0" smtClean="0"/>
              <a:t>,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proses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region </a:t>
            </a:r>
            <a:r>
              <a:rPr lang="en-US" dirty="0" err="1" smtClean="0"/>
              <a:t>tersebut</a:t>
            </a:r>
            <a:r>
              <a:rPr lang="en-US" dirty="0" smtClean="0"/>
              <a:t> </a:t>
            </a:r>
            <a:r>
              <a:rPr lang="en-US" dirty="0" err="1" smtClean="0"/>
              <a:t>dihentikan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9B95-35AC-4972-B0B0-9390D4FCDA23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643952" y="228600"/>
            <a:ext cx="5122096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Ilustrasi</a:t>
            </a:r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ph idx="1"/>
          </p:nvPr>
        </p:nvGraphicFramePr>
        <p:xfrm>
          <a:off x="258763" y="1854200"/>
          <a:ext cx="8626475" cy="4146550"/>
        </p:xfrm>
        <a:graphic>
          <a:graphicData uri="http://schemas.openxmlformats.org/presentationml/2006/ole">
            <p:oleObj spid="_x0000_s232450" name="Visio" r:id="rId4" imgW="3124403" imgH="1501996" progId="Visio.Drawing.11">
              <p:embed/>
            </p:oleObj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78002-3547-4F01-835D-0502CC047506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Konvolusi 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Deteksi Sisi</a:t>
            </a:r>
          </a:p>
          <a:p>
            <a:pPr>
              <a:buFont typeface="Arial" pitchFamily="34" charset="0"/>
              <a:buChar char="•"/>
            </a:pPr>
            <a:r>
              <a:rPr lang="id-ID" b="1" dirty="0" smtClean="0"/>
              <a:t>Korelasi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/>
              <a:t>Resume Materi Pertemuan </a:t>
            </a:r>
            <a:r>
              <a:rPr lang="id-ID" sz="4000" dirty="0" smtClean="0"/>
              <a:t>5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725838" y="228600"/>
            <a:ext cx="5040209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Masalah</a:t>
            </a:r>
            <a:r>
              <a:rPr lang="en-US" dirty="0" smtClean="0">
                <a:solidFill>
                  <a:schemeClr val="bg1"/>
                </a:solidFill>
              </a:rPr>
              <a:t> dg region growing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664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lokasi</a:t>
            </a:r>
            <a:r>
              <a:rPr lang="en-US" sz="2000" dirty="0" smtClean="0"/>
              <a:t> seeds yang </a:t>
            </a:r>
            <a:r>
              <a:rPr lang="en-US" sz="2000" dirty="0" err="1" smtClean="0"/>
              <a:t>tepat</a:t>
            </a:r>
            <a:endParaRPr lang="en-US" sz="20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aplikasi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Misal</a:t>
            </a:r>
            <a:r>
              <a:rPr lang="en-US" sz="1800" dirty="0" smtClean="0"/>
              <a:t>: </a:t>
            </a:r>
            <a:r>
              <a:rPr lang="en-US" sz="1800" dirty="0" err="1" smtClean="0"/>
              <a:t>warna</a:t>
            </a:r>
            <a:r>
              <a:rPr lang="en-US" sz="1800" dirty="0" smtClean="0"/>
              <a:t> yang </a:t>
            </a:r>
            <a:r>
              <a:rPr lang="en-US" sz="1800" dirty="0" err="1" smtClean="0"/>
              <a:t>sering</a:t>
            </a:r>
            <a:r>
              <a:rPr lang="en-US" sz="1800" dirty="0" smtClean="0"/>
              <a:t> </a:t>
            </a:r>
            <a:r>
              <a:rPr lang="en-US" sz="1800" dirty="0" err="1" smtClean="0"/>
              <a:t>muncul</a:t>
            </a:r>
            <a:r>
              <a:rPr lang="en-US" sz="1800" dirty="0" smtClean="0"/>
              <a:t>, </a:t>
            </a:r>
            <a:r>
              <a:rPr lang="en-US" sz="1800" dirty="0" err="1" smtClean="0"/>
              <a:t>warna</a:t>
            </a:r>
            <a:r>
              <a:rPr lang="en-US" sz="1800" dirty="0" smtClean="0"/>
              <a:t> </a:t>
            </a:r>
            <a:r>
              <a:rPr lang="en-US" sz="1800" dirty="0" err="1" smtClean="0"/>
              <a:t>terang</a:t>
            </a:r>
            <a:r>
              <a:rPr lang="en-US" sz="1800" dirty="0" smtClean="0"/>
              <a:t> </a:t>
            </a:r>
            <a:r>
              <a:rPr lang="en-US" sz="1800" dirty="0" err="1" smtClean="0"/>
              <a:t>dll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Penentuan</a:t>
            </a:r>
            <a:r>
              <a:rPr lang="en-US" sz="2000" dirty="0" smtClean="0"/>
              <a:t> </a:t>
            </a:r>
            <a:r>
              <a:rPr lang="en-US" sz="2000" dirty="0" err="1" smtClean="0"/>
              <a:t>properti</a:t>
            </a:r>
            <a:r>
              <a:rPr lang="en-US" sz="2000" dirty="0" smtClean="0"/>
              <a:t> yang </a:t>
            </a:r>
            <a:r>
              <a:rPr lang="en-US" sz="2000" dirty="0" err="1" smtClean="0"/>
              <a:t>tepat</a:t>
            </a:r>
            <a:r>
              <a:rPr lang="en-US" sz="2000" dirty="0" smtClean="0"/>
              <a:t> </a:t>
            </a: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 smtClean="0"/>
              <a:t>mengelompokkan</a:t>
            </a:r>
            <a:r>
              <a:rPr lang="en-US" sz="2000" dirty="0" smtClean="0"/>
              <a:t> </a:t>
            </a:r>
            <a:r>
              <a:rPr lang="en-US" sz="2000" dirty="0" err="1" smtClean="0"/>
              <a:t>titik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region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Tergantung</a:t>
            </a:r>
            <a:r>
              <a:rPr lang="en-US" sz="1800" dirty="0" smtClean="0"/>
              <a:t> </a:t>
            </a:r>
            <a:r>
              <a:rPr lang="en-US" sz="1800" dirty="0" err="1" smtClean="0"/>
              <a:t>masalah</a:t>
            </a:r>
            <a:r>
              <a:rPr lang="en-US" sz="1800" dirty="0" smtClean="0"/>
              <a:t> </a:t>
            </a:r>
            <a:r>
              <a:rPr lang="en-US" sz="1800" dirty="0" err="1" smtClean="0"/>
              <a:t>dan</a:t>
            </a:r>
            <a:r>
              <a:rPr lang="en-US" sz="1800" dirty="0" smtClean="0"/>
              <a:t> data </a:t>
            </a:r>
            <a:r>
              <a:rPr lang="en-US" sz="1800" dirty="0" err="1" smtClean="0"/>
              <a:t>citra</a:t>
            </a:r>
            <a:r>
              <a:rPr lang="en-US" sz="1800" dirty="0" smtClean="0"/>
              <a:t> yang </a:t>
            </a:r>
            <a:r>
              <a:rPr lang="en-US" sz="1800" dirty="0" err="1" smtClean="0"/>
              <a:t>tersedia</a:t>
            </a:r>
            <a:endParaRPr lang="en-US" sz="18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Misal</a:t>
            </a:r>
            <a:r>
              <a:rPr lang="en-US" sz="1800" dirty="0" smtClean="0"/>
              <a:t>: </a:t>
            </a:r>
            <a:r>
              <a:rPr lang="en-US" sz="1800" dirty="0" err="1" smtClean="0"/>
              <a:t>intensitas</a:t>
            </a:r>
            <a:r>
              <a:rPr lang="en-US" sz="1800" dirty="0" smtClean="0"/>
              <a:t>, </a:t>
            </a:r>
            <a:r>
              <a:rPr lang="en-US" sz="1800" dirty="0" err="1" smtClean="0"/>
              <a:t>tekstur</a:t>
            </a:r>
            <a:r>
              <a:rPr lang="en-US" sz="1800" dirty="0" smtClean="0"/>
              <a:t>, data </a:t>
            </a:r>
            <a:r>
              <a:rPr lang="en-US" sz="1800" dirty="0" err="1" smtClean="0"/>
              <a:t>multispektral</a:t>
            </a:r>
            <a:r>
              <a:rPr lang="en-US" sz="1800" dirty="0" smtClean="0"/>
              <a:t> </a:t>
            </a:r>
            <a:r>
              <a:rPr lang="en-US" sz="1800" dirty="0" err="1" smtClean="0"/>
              <a:t>dll</a:t>
            </a: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2000" dirty="0" err="1" smtClean="0"/>
              <a:t>Kondisi</a:t>
            </a:r>
            <a:r>
              <a:rPr lang="en-US" sz="2000" dirty="0" smtClean="0"/>
              <a:t> </a:t>
            </a:r>
            <a:r>
              <a:rPr lang="en-US" sz="2000" dirty="0" err="1" smtClean="0"/>
              <a:t>penghenti</a:t>
            </a:r>
            <a:r>
              <a:rPr lang="en-US" sz="20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Dasar</a:t>
            </a:r>
            <a:r>
              <a:rPr lang="en-US" sz="1800" dirty="0" smtClean="0"/>
              <a:t>: </a:t>
            </a:r>
            <a:r>
              <a:rPr lang="en-US" sz="1800" dirty="0" err="1" smtClean="0"/>
              <a:t>jika</a:t>
            </a:r>
            <a:r>
              <a:rPr lang="en-US" sz="1800" dirty="0" smtClean="0"/>
              <a:t> </a:t>
            </a:r>
            <a:r>
              <a:rPr lang="en-US" sz="1800" dirty="0" err="1" smtClean="0"/>
              <a:t>tidak</a:t>
            </a:r>
            <a:r>
              <a:rPr lang="en-US" sz="1800" dirty="0" smtClean="0"/>
              <a:t> </a:t>
            </a:r>
            <a:r>
              <a:rPr lang="en-US" sz="1800" dirty="0" err="1" smtClean="0"/>
              <a:t>ada</a:t>
            </a:r>
            <a:r>
              <a:rPr lang="en-US" sz="1800" dirty="0" smtClean="0"/>
              <a:t> </a:t>
            </a:r>
            <a:r>
              <a:rPr lang="en-US" sz="1800" dirty="0" err="1" smtClean="0"/>
              <a:t>lagi</a:t>
            </a:r>
            <a:r>
              <a:rPr lang="en-US" sz="1800" dirty="0" smtClean="0"/>
              <a:t> </a:t>
            </a:r>
            <a:r>
              <a:rPr lang="en-US" sz="1800" dirty="0" err="1" smtClean="0"/>
              <a:t>titik</a:t>
            </a:r>
            <a:r>
              <a:rPr lang="en-US" sz="1800" dirty="0" smtClean="0"/>
              <a:t> </a:t>
            </a:r>
            <a:r>
              <a:rPr lang="en-US" sz="1800" dirty="0" err="1" smtClean="0"/>
              <a:t>tetangga</a:t>
            </a:r>
            <a:r>
              <a:rPr lang="en-US" sz="1800" dirty="0" smtClean="0"/>
              <a:t> yang </a:t>
            </a:r>
            <a:r>
              <a:rPr lang="en-US" sz="1800" dirty="0" err="1" smtClean="0"/>
              <a:t>memenuhi</a:t>
            </a:r>
            <a:r>
              <a:rPr lang="en-US" sz="1800" dirty="0" smtClean="0"/>
              <a:t> </a:t>
            </a:r>
            <a:r>
              <a:rPr lang="en-US" sz="1800" dirty="0" err="1" smtClean="0"/>
              <a:t>syarat</a:t>
            </a:r>
            <a:r>
              <a:rPr lang="en-US" sz="18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800" dirty="0" err="1" smtClean="0"/>
              <a:t>Tambahan</a:t>
            </a:r>
            <a:r>
              <a:rPr lang="en-US" sz="1800" dirty="0" smtClean="0"/>
              <a:t>: </a:t>
            </a:r>
            <a:r>
              <a:rPr lang="en-US" sz="1800" dirty="0" err="1" smtClean="0"/>
              <a:t>ukuran</a:t>
            </a:r>
            <a:r>
              <a:rPr lang="en-US" sz="1800" dirty="0" smtClean="0"/>
              <a:t> region, </a:t>
            </a:r>
            <a:r>
              <a:rPr lang="en-US" sz="1800" dirty="0" err="1" smtClean="0"/>
              <a:t>bentuk</a:t>
            </a:r>
            <a:r>
              <a:rPr lang="en-US" sz="1800" dirty="0" smtClean="0"/>
              <a:t> </a:t>
            </a:r>
            <a:r>
              <a:rPr lang="en-US" sz="1800" dirty="0" err="1" smtClean="0"/>
              <a:t>dll</a:t>
            </a:r>
            <a:endParaRPr lang="en-US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D8E61-8965-4C6C-BE30-BBA27D9B67E5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Image Segmentation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Threshold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Region Growing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Split n merge</a:t>
            </a:r>
          </a:p>
          <a:p>
            <a:pPr lvl="1">
              <a:buFont typeface="Arial" pitchFamily="34" charset="0"/>
              <a:buChar char="•"/>
            </a:pPr>
            <a:endParaRPr lang="id-ID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</a:t>
            </a:r>
            <a:r>
              <a:rPr lang="id-ID" dirty="0" smtClean="0"/>
              <a:t>6-7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739486" y="228600"/>
            <a:ext cx="5026561" cy="990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Split &amp; Merge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Membagi citra menjadi sekumpulan region acak yang disjoin kemudian menggabungkan atau kembali membaginya hingga terpenuhi syarat segmentasi (a) – (e)</a:t>
            </a:r>
          </a:p>
          <a:p>
            <a:pPr eaLnBrk="1" hangingPunct="1"/>
            <a:r>
              <a:rPr lang="en-US" smtClean="0"/>
              <a:t>Algoritma bersifat rekursif</a:t>
            </a:r>
          </a:p>
          <a:p>
            <a:pPr eaLnBrk="1" hangingPunct="1"/>
            <a:r>
              <a:rPr lang="en-US" smtClean="0"/>
              <a:t>Memanfaatkan </a:t>
            </a:r>
            <a:r>
              <a:rPr lang="en-US" i="1" smtClean="0"/>
              <a:t>quadtree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FD56C-C199-4DF6-8C94-70A500197341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3712190" y="228600"/>
            <a:ext cx="505385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Region-based segmentation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Region splitting and merging</a:t>
            </a:r>
            <a:endParaRPr lang="ru-RU"/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2"/>
          <a:srcRect l="19452"/>
          <a:stretch>
            <a:fillRect/>
          </a:stretch>
        </p:blipFill>
        <p:spPr bwMode="auto">
          <a:xfrm>
            <a:off x="755650" y="1989138"/>
            <a:ext cx="6408738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5333" name="Rectangle 5"/>
          <p:cNvSpPr>
            <a:spLocks noChangeArrowheads="1"/>
          </p:cNvSpPr>
          <p:nvPr/>
        </p:nvSpPr>
        <p:spPr bwMode="auto">
          <a:xfrm>
            <a:off x="468313" y="4652963"/>
            <a:ext cx="82724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  <a:buFontTx/>
              <a:buAutoNum type="arabicPeriod"/>
            </a:pPr>
            <a:r>
              <a:rPr lang="en-US" sz="2000">
                <a:cs typeface="Arial" charset="0"/>
              </a:rPr>
              <a:t>Split into 4 disjoint quadrants any region Ri for which P(Ri) = FALSE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  <a:buFontTx/>
              <a:buAutoNum type="arabicPeriod"/>
            </a:pPr>
            <a:r>
              <a:rPr lang="en-US" sz="2000">
                <a:cs typeface="Arial" charset="0"/>
              </a:rPr>
              <a:t>Merge any adjacent region Rj and Rk for which </a:t>
            </a:r>
            <a:br>
              <a:rPr lang="en-US" sz="2000">
                <a:cs typeface="Arial" charset="0"/>
              </a:rPr>
            </a:br>
            <a:r>
              <a:rPr lang="en-US" sz="2000">
                <a:cs typeface="Arial" charset="0"/>
              </a:rPr>
              <a:t>P(Ri </a:t>
            </a:r>
            <a:r>
              <a:rPr lang="en-US" sz="2000">
                <a:cs typeface="Arial" charset="0"/>
                <a:sym typeface="Symbol" pitchFamily="18" charset="2"/>
              </a:rPr>
              <a:t> </a:t>
            </a:r>
            <a:r>
              <a:rPr lang="en-US" sz="2000">
                <a:cs typeface="Arial" charset="0"/>
              </a:rPr>
              <a:t>Rk ) = TRUE </a:t>
            </a:r>
          </a:p>
          <a:p>
            <a:pPr marL="533400" indent="-5334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5000"/>
              <a:buFontTx/>
              <a:buAutoNum type="arabicPeriod"/>
            </a:pPr>
            <a:r>
              <a:rPr lang="en-US" sz="2000">
                <a:cs typeface="Arial" charset="0"/>
              </a:rPr>
              <a:t>Stop when no further merging or splitting is possible.</a:t>
            </a:r>
            <a:endParaRPr lang="ru-RU" sz="2000">
              <a:cs typeface="Arial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BB88A-61BE-44A3-A44B-9C1EABC0923F}" type="datetime1">
              <a:rPr lang="id-ID" smtClean="0"/>
              <a:t>30/07/2014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466530" y="228600"/>
            <a:ext cx="5299517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Contoh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16462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Objek tunggal dg intensitas warna konstan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Intensitas latar belakang konstan</a:t>
            </a:r>
          </a:p>
          <a:p>
            <a:pPr eaLnBrk="1" hangingPunct="1">
              <a:lnSpc>
                <a:spcPct val="80000"/>
              </a:lnSpc>
            </a:pPr>
            <a:r>
              <a:rPr lang="en-US" sz="2600" smtClean="0"/>
              <a:t>P(R</a:t>
            </a:r>
            <a:r>
              <a:rPr lang="en-US" sz="2600" baseline="-25000" smtClean="0"/>
              <a:t>i</a:t>
            </a:r>
            <a:r>
              <a:rPr lang="en-US" sz="2600" smtClean="0"/>
              <a:t>)=TRUE jika semua pixel dalam R</a:t>
            </a:r>
            <a:r>
              <a:rPr lang="en-US" sz="2600" baseline="-25000" smtClean="0"/>
              <a:t>i</a:t>
            </a:r>
            <a:r>
              <a:rPr lang="en-US" sz="2600" smtClean="0"/>
              <a:t> memiliki intensitas warna yang sama</a:t>
            </a:r>
          </a:p>
        </p:txBody>
      </p:sp>
      <p:graphicFrame>
        <p:nvGraphicFramePr>
          <p:cNvPr id="6146" name="Object 9"/>
          <p:cNvGraphicFramePr>
            <a:graphicFrameLocks noChangeAspect="1"/>
          </p:cNvGraphicFramePr>
          <p:nvPr/>
        </p:nvGraphicFramePr>
        <p:xfrm>
          <a:off x="0" y="3832225"/>
          <a:ext cx="9144000" cy="2405063"/>
        </p:xfrm>
        <a:graphic>
          <a:graphicData uri="http://schemas.openxmlformats.org/presentationml/2006/ole">
            <p:oleObj spid="_x0000_s233474" name="Visio" r:id="rId4" imgW="6331610" imgH="1666037" progId="Visio.Drawing.11">
              <p:embed/>
            </p:oleObj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DBB23-89FE-4A5F-94ED-CBD6E3896DEA}" type="datetime1">
              <a:rPr lang="id-ID" smtClean="0"/>
              <a:t>30/07/2014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8631237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56355" name="Rectangle 3"/>
          <p:cNvSpPr>
            <a:spLocks noGrp="1" noChangeArrowheads="1"/>
          </p:cNvSpPr>
          <p:nvPr>
            <p:ph type="title"/>
          </p:nvPr>
        </p:nvSpPr>
        <p:spPr>
          <a:xfrm>
            <a:off x="4039737" y="272955"/>
            <a:ext cx="4651826" cy="641239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Example</a:t>
            </a:r>
            <a:endParaRPr lang="th-TH" dirty="0">
              <a:solidFill>
                <a:schemeClr val="bg1"/>
              </a:solidFill>
            </a:endParaRPr>
          </a:p>
        </p:txBody>
      </p:sp>
      <p:sp>
        <p:nvSpPr>
          <p:cNvPr id="356356" name="Text Box 4"/>
          <p:cNvSpPr txBox="1">
            <a:spLocks noChangeArrowheads="1"/>
          </p:cNvSpPr>
          <p:nvPr/>
        </p:nvSpPr>
        <p:spPr bwMode="auto">
          <a:xfrm>
            <a:off x="215900" y="3933825"/>
            <a:ext cx="8820150" cy="198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lnSpc>
                <a:spcPct val="110000"/>
              </a:lnSpc>
              <a:spcBef>
                <a:spcPct val="0"/>
              </a:spcBef>
            </a:pPr>
            <a:r>
              <a:rPr lang="en-US" sz="2000">
                <a:cs typeface="Angsana New" pitchFamily="18" charset="-34"/>
              </a:rPr>
              <a:t>	P(R</a:t>
            </a:r>
            <a:r>
              <a:rPr lang="en-US" sz="2000" baseline="-25000">
                <a:cs typeface="Angsana New" pitchFamily="18" charset="-34"/>
              </a:rPr>
              <a:t>i</a:t>
            </a:r>
            <a:r>
              <a:rPr lang="en-US" sz="2000">
                <a:cs typeface="Angsana New" pitchFamily="18" charset="-34"/>
              </a:rPr>
              <a:t>) = TRUE if at least 80% of the pixels in R</a:t>
            </a:r>
            <a:r>
              <a:rPr lang="en-US" sz="2000" baseline="-25000">
                <a:cs typeface="Angsana New" pitchFamily="18" charset="-34"/>
              </a:rPr>
              <a:t>i</a:t>
            </a:r>
            <a:r>
              <a:rPr lang="en-US" sz="2000">
                <a:cs typeface="Angsana New" pitchFamily="18" charset="-34"/>
              </a:rPr>
              <a:t> have </a:t>
            </a:r>
            <a:br>
              <a:rPr lang="en-US" sz="2000">
                <a:cs typeface="Angsana New" pitchFamily="18" charset="-34"/>
              </a:rPr>
            </a:br>
            <a:r>
              <a:rPr lang="en-US" sz="2000">
                <a:cs typeface="Angsana New" pitchFamily="18" charset="-34"/>
              </a:rPr>
              <a:t>the property |z</a:t>
            </a:r>
            <a:r>
              <a:rPr lang="en-US" sz="2000" baseline="-25000">
                <a:cs typeface="Angsana New" pitchFamily="18" charset="-34"/>
              </a:rPr>
              <a:t>j</a:t>
            </a:r>
            <a:r>
              <a:rPr lang="en-US" sz="2000">
                <a:cs typeface="Angsana New" pitchFamily="18" charset="-34"/>
              </a:rPr>
              <a:t>-m</a:t>
            </a:r>
            <a:r>
              <a:rPr lang="en-US" sz="2000" baseline="-25000">
                <a:cs typeface="Angsana New" pitchFamily="18" charset="-34"/>
              </a:rPr>
              <a:t>i</a:t>
            </a:r>
            <a:r>
              <a:rPr lang="en-US" sz="2000">
                <a:cs typeface="Angsana New" pitchFamily="18" charset="-34"/>
              </a:rPr>
              <a:t>| </a:t>
            </a:r>
            <a:r>
              <a:rPr lang="en-US" sz="2000">
                <a:cs typeface="Angsana New" pitchFamily="18" charset="-34"/>
                <a:sym typeface="Symbol" pitchFamily="18" charset="2"/>
              </a:rPr>
              <a:t> 2</a:t>
            </a:r>
            <a:r>
              <a:rPr lang="en-US" sz="2000" baseline="-25000">
                <a:cs typeface="Angsana New" pitchFamily="18" charset="-34"/>
                <a:sym typeface="Symbol" pitchFamily="18" charset="2"/>
              </a:rPr>
              <a:t>i</a:t>
            </a:r>
            <a:r>
              <a:rPr lang="en-US" sz="2000">
                <a:cs typeface="Angsana New" pitchFamily="18" charset="-34"/>
                <a:sym typeface="Symbol" pitchFamily="18" charset="2"/>
              </a:rPr>
              <a:t>, where </a:t>
            </a:r>
            <a:r>
              <a:rPr lang="en-US" sz="2000" baseline="-25000">
                <a:cs typeface="Angsana New" pitchFamily="18" charset="-34"/>
              </a:rPr>
              <a:t> 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</a:pPr>
            <a:endParaRPr lang="en-US" sz="2000" baseline="-25000">
              <a:cs typeface="Angsana New" pitchFamily="18" charset="-34"/>
            </a:endParaRPr>
          </a:p>
          <a:p>
            <a:pPr marL="457200" indent="-457200">
              <a:lnSpc>
                <a:spcPct val="110000"/>
              </a:lnSpc>
              <a:spcBef>
                <a:spcPct val="0"/>
              </a:spcBef>
            </a:pPr>
            <a:r>
              <a:rPr lang="en-US" sz="2000" baseline="-25000">
                <a:cs typeface="Angsana New" pitchFamily="18" charset="-34"/>
              </a:rPr>
              <a:t>		</a:t>
            </a:r>
            <a:r>
              <a:rPr lang="en-US" sz="2000">
                <a:cs typeface="Angsana New" pitchFamily="18" charset="-34"/>
              </a:rPr>
              <a:t>z</a:t>
            </a:r>
            <a:r>
              <a:rPr lang="en-US" sz="2000" baseline="-25000">
                <a:cs typeface="Angsana New" pitchFamily="18" charset="-34"/>
              </a:rPr>
              <a:t>j  </a:t>
            </a:r>
            <a:r>
              <a:rPr lang="en-US" sz="2000">
                <a:cs typeface="Angsana New" pitchFamily="18" charset="-34"/>
              </a:rPr>
              <a:t>is the gray level of the j</a:t>
            </a:r>
            <a:r>
              <a:rPr lang="en-US" sz="2000" baseline="30000">
                <a:cs typeface="Angsana New" pitchFamily="18" charset="-34"/>
              </a:rPr>
              <a:t>th</a:t>
            </a:r>
            <a:r>
              <a:rPr lang="en-US" sz="2000">
                <a:cs typeface="Angsana New" pitchFamily="18" charset="-34"/>
              </a:rPr>
              <a:t> pixel in R</a:t>
            </a:r>
            <a:r>
              <a:rPr lang="en-US" sz="2000" baseline="-25000">
                <a:cs typeface="Angsana New" pitchFamily="18" charset="-34"/>
              </a:rPr>
              <a:t>i</a:t>
            </a:r>
            <a:endParaRPr lang="en-US" sz="2000">
              <a:cs typeface="Angsana New" pitchFamily="18" charset="-34"/>
            </a:endParaRPr>
          </a:p>
          <a:p>
            <a:pPr marL="457200" indent="-457200">
              <a:lnSpc>
                <a:spcPct val="110000"/>
              </a:lnSpc>
              <a:spcBef>
                <a:spcPct val="0"/>
              </a:spcBef>
            </a:pPr>
            <a:r>
              <a:rPr lang="en-US" sz="2000">
                <a:cs typeface="Angsana New" pitchFamily="18" charset="-34"/>
              </a:rPr>
              <a:t>		m</a:t>
            </a:r>
            <a:r>
              <a:rPr lang="en-US" sz="2000" baseline="-25000">
                <a:cs typeface="Angsana New" pitchFamily="18" charset="-34"/>
              </a:rPr>
              <a:t>i</a:t>
            </a:r>
            <a:r>
              <a:rPr lang="en-US" sz="2000">
                <a:cs typeface="Angsana New" pitchFamily="18" charset="-34"/>
              </a:rPr>
              <a:t> is the mean gray level of that region</a:t>
            </a:r>
          </a:p>
          <a:p>
            <a:pPr marL="457200" indent="-457200">
              <a:lnSpc>
                <a:spcPct val="110000"/>
              </a:lnSpc>
              <a:spcBef>
                <a:spcPct val="0"/>
              </a:spcBef>
            </a:pPr>
            <a:r>
              <a:rPr lang="en-US" sz="2000">
                <a:cs typeface="Angsana New" pitchFamily="18" charset="-34"/>
              </a:rPr>
              <a:t>		</a:t>
            </a:r>
            <a:r>
              <a:rPr lang="en-US" sz="2000">
                <a:cs typeface="Angsana New" pitchFamily="18" charset="-34"/>
                <a:sym typeface="Symbol" pitchFamily="18" charset="2"/>
              </a:rPr>
              <a:t></a:t>
            </a:r>
            <a:r>
              <a:rPr lang="en-US" sz="2000" baseline="-25000">
                <a:cs typeface="Angsana New" pitchFamily="18" charset="-34"/>
                <a:sym typeface="Symbol" pitchFamily="18" charset="2"/>
              </a:rPr>
              <a:t>i</a:t>
            </a:r>
            <a:r>
              <a:rPr lang="en-US" sz="2000">
                <a:cs typeface="Angsana New" pitchFamily="18" charset="-34"/>
              </a:rPr>
              <a:t>  is the standard deviation of the gray levels in R</a:t>
            </a:r>
            <a:r>
              <a:rPr lang="en-US" sz="2000" baseline="-25000">
                <a:cs typeface="Angsana New" pitchFamily="18" charset="-34"/>
              </a:rPr>
              <a:t>i</a:t>
            </a:r>
            <a:endParaRPr lang="th-TH" sz="2000">
              <a:cs typeface="Angsana New" pitchFamily="18" charset="-34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7E5CF-101E-4687-B943-FC458E138D75}" type="datetime1">
              <a:rPr lang="id-ID" smtClean="0"/>
              <a:t>30/07/2014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E17B4C-6FB5-42CF-9A70-A3D99E790CFA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976" y="228600"/>
            <a:ext cx="4658072" cy="990600"/>
          </a:xfrm>
        </p:spPr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Sumber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A5FEC-22A9-48B7-88AC-4C0F56CA8D2F}" type="datetime1">
              <a:rPr lang="id-ID" smtClean="0"/>
              <a:t>30/07/2014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26</a:t>
            </a:fld>
            <a:endParaRPr lang="id-ID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id-ID" dirty="0" smtClean="0"/>
              <a:t>Slide Perkuliahan Pengolahan Citra Digital</a:t>
            </a:r>
          </a:p>
          <a:p>
            <a:r>
              <a:rPr lang="id-ID" dirty="0" smtClean="0"/>
              <a:t>Russian Summer School In Information Retrieval: CBIR, Natalia Vassilieva , HP Labs Russia, 2008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56350"/>
            <a:ext cx="358775" cy="365125"/>
          </a:xfrm>
        </p:spPr>
        <p:txBody>
          <a:bodyPr/>
          <a:lstStyle/>
          <a:p>
            <a:pPr>
              <a:defRPr/>
            </a:pPr>
            <a:fld id="{1F2884EB-C6E3-684C-A39B-0E652C4E0E6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643063" cy="365125"/>
          </a:xfrm>
        </p:spPr>
        <p:txBody>
          <a:bodyPr/>
          <a:lstStyle/>
          <a:p>
            <a:pPr>
              <a:defRPr/>
            </a:pPr>
            <a:fld id="{8E025D21-D78B-4F40-BE7A-6821541371B1}" type="datetime1">
              <a:rPr lang="id-ID" smtClean="0"/>
              <a:t>30/07/2014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6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004" y="1241946"/>
            <a:ext cx="8153400" cy="990600"/>
          </a:xfrm>
        </p:spPr>
        <p:txBody>
          <a:bodyPr/>
          <a:lstStyle/>
          <a:p>
            <a:r>
              <a:rPr lang="id-ID" dirty="0" smtClean="0"/>
              <a:t>Generic Process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7F302563-E7AF-4054-B59A-0FF0C3D1AC5E}" type="slidenum">
              <a:rPr lang="id-ID" smtClean="0"/>
              <a:pPr/>
              <a:t>3</a:t>
            </a:fld>
            <a:endParaRPr lang="id-ID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642909" y="2006220"/>
          <a:ext cx="8072495" cy="4637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11D42-DC10-4CBB-8F14-E318C422A02C}" type="datetime1">
              <a:rPr lang="id-ID" smtClean="0"/>
              <a:t>30/07/2014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id-ID" b="1" dirty="0" smtClean="0"/>
              <a:t>Image Segmentation</a:t>
            </a:r>
          </a:p>
          <a:p>
            <a:pPr lvl="1">
              <a:buFont typeface="Arial" pitchFamily="34" charset="0"/>
              <a:buChar char="•"/>
            </a:pPr>
            <a:r>
              <a:rPr lang="id-ID" b="1" dirty="0" smtClean="0">
                <a:solidFill>
                  <a:schemeClr val="tx2"/>
                </a:solidFill>
              </a:rPr>
              <a:t>Threshold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Region Growing</a:t>
            </a:r>
          </a:p>
          <a:p>
            <a:pPr lvl="1">
              <a:buFont typeface="Arial" pitchFamily="34" charset="0"/>
              <a:buChar char="•"/>
            </a:pPr>
            <a:r>
              <a:rPr lang="id-ID" dirty="0" smtClean="0"/>
              <a:t>Split </a:t>
            </a:r>
            <a:r>
              <a:rPr lang="id-ID" dirty="0" smtClean="0"/>
              <a:t>n merge</a:t>
            </a:r>
          </a:p>
          <a:p>
            <a:pPr lvl="1">
              <a:buFont typeface="Arial" pitchFamily="34" charset="0"/>
              <a:buChar char="•"/>
            </a:pPr>
            <a:endParaRPr lang="id-ID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Materi Pertemuan </a:t>
            </a:r>
            <a:r>
              <a:rPr lang="id-ID" dirty="0" smtClean="0"/>
              <a:t>6-7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080680" y="228600"/>
            <a:ext cx="4685367" cy="990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How to: Image segmentation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050" y="1447800"/>
            <a:ext cx="8272463" cy="26289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1"/>
                </a:solidFill>
              </a:rPr>
              <a:t>Fixed regions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The same region boundaries for all images.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1"/>
                </a:solidFill>
              </a:rPr>
              <a:t>Segmentation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Boundaries depends on image content.</a:t>
            </a:r>
          </a:p>
          <a:p>
            <a:pPr>
              <a:lnSpc>
                <a:spcPct val="80000"/>
              </a:lnSpc>
            </a:pPr>
            <a:r>
              <a:rPr lang="en-US" sz="2400">
                <a:solidFill>
                  <a:schemeClr val="accent1"/>
                </a:solidFill>
              </a:rPr>
              <a:t>Key points (point of interest) detection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Points of particular interest in the image, feature extraction for areas around key points.</a:t>
            </a:r>
            <a:endParaRPr lang="ru-RU" sz="2000"/>
          </a:p>
        </p:txBody>
      </p:sp>
      <p:pic>
        <p:nvPicPr>
          <p:cNvPr id="30311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4437063"/>
            <a:ext cx="2627313" cy="1716087"/>
          </a:xfrm>
          <a:prstGeom prst="rect">
            <a:avLst/>
          </a:prstGeom>
          <a:noFill/>
        </p:spPr>
      </p:pic>
      <p:pic>
        <p:nvPicPr>
          <p:cNvPr id="30311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48038" y="4437063"/>
            <a:ext cx="2627312" cy="1703387"/>
          </a:xfrm>
          <a:prstGeom prst="rect">
            <a:avLst/>
          </a:prstGeom>
          <a:noFill/>
        </p:spPr>
      </p:pic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9750" y="4437063"/>
            <a:ext cx="2592388" cy="1728787"/>
            <a:chOff x="340" y="2795"/>
            <a:chExt cx="1633" cy="1089"/>
          </a:xfrm>
        </p:grpSpPr>
        <p:sp>
          <p:nvSpPr>
            <p:cNvPr id="303123" name="Line 19"/>
            <p:cNvSpPr>
              <a:spLocks noChangeShapeType="1"/>
            </p:cNvSpPr>
            <p:nvPr/>
          </p:nvSpPr>
          <p:spPr bwMode="auto">
            <a:xfrm>
              <a:off x="1156" y="2795"/>
              <a:ext cx="0" cy="1089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3124" name="Line 20"/>
            <p:cNvSpPr>
              <a:spLocks noChangeShapeType="1"/>
            </p:cNvSpPr>
            <p:nvPr/>
          </p:nvSpPr>
          <p:spPr bwMode="auto">
            <a:xfrm>
              <a:off x="340" y="3339"/>
              <a:ext cx="1633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539750" y="4437063"/>
            <a:ext cx="2592388" cy="1728787"/>
            <a:chOff x="340" y="2795"/>
            <a:chExt cx="1633" cy="1089"/>
          </a:xfrm>
        </p:grpSpPr>
        <p:sp>
          <p:nvSpPr>
            <p:cNvPr id="303126" name="Rectangle 22"/>
            <p:cNvSpPr>
              <a:spLocks noChangeArrowheads="1"/>
            </p:cNvSpPr>
            <p:nvPr/>
          </p:nvSpPr>
          <p:spPr bwMode="auto">
            <a:xfrm>
              <a:off x="703" y="3113"/>
              <a:ext cx="907" cy="499"/>
            </a:xfrm>
            <a:prstGeom prst="rect">
              <a:avLst/>
            </a:prstGeom>
            <a:noFill/>
            <a:ln w="19050" algn="ctr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03127" name="Line 23"/>
            <p:cNvSpPr>
              <a:spLocks noChangeShapeType="1"/>
            </p:cNvSpPr>
            <p:nvPr/>
          </p:nvSpPr>
          <p:spPr bwMode="auto">
            <a:xfrm flipV="1">
              <a:off x="1610" y="2840"/>
              <a:ext cx="363" cy="273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3128" name="Line 24"/>
            <p:cNvSpPr>
              <a:spLocks noChangeShapeType="1"/>
            </p:cNvSpPr>
            <p:nvPr/>
          </p:nvSpPr>
          <p:spPr bwMode="auto">
            <a:xfrm>
              <a:off x="1610" y="3612"/>
              <a:ext cx="363" cy="27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3129" name="Line 25"/>
            <p:cNvSpPr>
              <a:spLocks noChangeShapeType="1"/>
            </p:cNvSpPr>
            <p:nvPr/>
          </p:nvSpPr>
          <p:spPr bwMode="auto">
            <a:xfrm flipH="1">
              <a:off x="340" y="3612"/>
              <a:ext cx="363" cy="27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303130" name="Line 26"/>
            <p:cNvSpPr>
              <a:spLocks noChangeShapeType="1"/>
            </p:cNvSpPr>
            <p:nvPr/>
          </p:nvSpPr>
          <p:spPr bwMode="auto">
            <a:xfrm flipH="1" flipV="1">
              <a:off x="340" y="2795"/>
              <a:ext cx="363" cy="318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pic>
        <p:nvPicPr>
          <p:cNvPr id="303133" name="Picture 2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4437063"/>
            <a:ext cx="2592388" cy="1728787"/>
          </a:xfrm>
          <a:prstGeom prst="rect">
            <a:avLst/>
          </a:prstGeom>
          <a:noFill/>
        </p:spPr>
      </p:pic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5E6D-DA51-465F-A164-36CC863F001D}" type="datetime1">
              <a:rPr lang="id-ID" smtClean="0"/>
              <a:t>30/07/2014</a:t>
            </a:fld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684896" y="228600"/>
            <a:ext cx="5081152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Thresholding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16450"/>
          </a:xfrm>
        </p:spPr>
        <p:txBody>
          <a:bodyPr/>
          <a:lstStyle/>
          <a:p>
            <a:pPr eaLnBrk="1" hangingPunct="1"/>
            <a:r>
              <a:rPr lang="en-US" smtClean="0"/>
              <a:t>Asumsi: </a:t>
            </a:r>
          </a:p>
          <a:p>
            <a:pPr lvl="1" eaLnBrk="1" hangingPunct="1"/>
            <a:r>
              <a:rPr lang="en-US" smtClean="0"/>
              <a:t>antar objek yang akan dipisahkan memiliki intensitas warna yang berlainan </a:t>
            </a:r>
          </a:p>
          <a:p>
            <a:pPr lvl="1" eaLnBrk="1" hangingPunct="1"/>
            <a:r>
              <a:rPr lang="en-US" smtClean="0"/>
              <a:t>masing-masing objek memiliki warna yang hampir seragam </a:t>
            </a:r>
          </a:p>
          <a:p>
            <a:pPr eaLnBrk="1" hangingPunct="1"/>
            <a:r>
              <a:rPr lang="en-US" smtClean="0"/>
              <a:t>Operasi: menempatkan satu atau lebih threshold pada sumbu datar histogram untuk memisahkan kelompok warna pixel yang diduga sebagai  penyusun objek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9D6E43-70F4-402B-B7F1-FE9C9AB4A4A5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228600"/>
            <a:ext cx="5057648" cy="9906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Thresholding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2"/>
          <a:srcRect b="17555"/>
          <a:stretch>
            <a:fillRect/>
          </a:stretch>
        </p:blipFill>
        <p:spPr bwMode="auto">
          <a:xfrm>
            <a:off x="611188" y="1989138"/>
            <a:ext cx="6480175" cy="257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539750" y="1341438"/>
            <a:ext cx="3168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accent1"/>
                </a:solidFill>
                <a:cs typeface="Angsana New" pitchFamily="18" charset="-34"/>
              </a:rPr>
              <a:t>image with dark background and a light object</a:t>
            </a:r>
            <a:endParaRPr lang="th-TH" sz="18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3995738" y="1341438"/>
            <a:ext cx="338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chemeClr val="accent1"/>
                </a:solidFill>
                <a:cs typeface="Angsana New" pitchFamily="18" charset="-34"/>
              </a:rPr>
              <a:t>image with dark background and two light objects</a:t>
            </a:r>
            <a:endParaRPr lang="th-TH" sz="1800">
              <a:solidFill>
                <a:schemeClr val="accent1"/>
              </a:solidFill>
              <a:cs typeface="Angsana New" pitchFamily="18" charset="-34"/>
            </a:endParaRPr>
          </a:p>
        </p:txBody>
      </p:sp>
      <p:sp>
        <p:nvSpPr>
          <p:cNvPr id="347143" name="Rectangle 7"/>
          <p:cNvSpPr>
            <a:spLocks noChangeArrowheads="1"/>
          </p:cNvSpPr>
          <p:nvPr/>
        </p:nvSpPr>
        <p:spPr bwMode="auto">
          <a:xfrm>
            <a:off x="684213" y="5661025"/>
            <a:ext cx="1366837" cy="28892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84213" y="4581525"/>
            <a:ext cx="7991475" cy="288925"/>
            <a:chOff x="476" y="3566"/>
            <a:chExt cx="4763" cy="136"/>
          </a:xfrm>
        </p:grpSpPr>
        <p:pic>
          <p:nvPicPr>
            <p:cNvPr id="347144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3566"/>
              <a:ext cx="3246" cy="120"/>
            </a:xfrm>
            <a:prstGeom prst="rect">
              <a:avLst/>
            </a:prstGeom>
            <a:noFill/>
          </p:spPr>
        </p:pic>
        <p:pic>
          <p:nvPicPr>
            <p:cNvPr id="347145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03" y="3576"/>
              <a:ext cx="1536" cy="126"/>
            </a:xfrm>
            <a:prstGeom prst="rect">
              <a:avLst/>
            </a:prstGeom>
            <a:noFill/>
          </p:spPr>
        </p:pic>
      </p:grpSp>
      <p:sp>
        <p:nvSpPr>
          <p:cNvPr id="347147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468313" y="5084763"/>
            <a:ext cx="8272462" cy="1223962"/>
          </a:xfrm>
          <a:noFill/>
          <a:ln/>
        </p:spPr>
        <p:txBody>
          <a:bodyPr/>
          <a:lstStyle/>
          <a:p>
            <a:r>
              <a:rPr lang="en-US" sz="1600" dirty="0">
                <a:solidFill>
                  <a:schemeClr val="accent1"/>
                </a:solidFill>
              </a:rPr>
              <a:t>Global</a:t>
            </a:r>
            <a:r>
              <a:rPr lang="en-US" sz="1600" dirty="0"/>
              <a:t> – when T is the same for all points of the image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Local</a:t>
            </a:r>
            <a:r>
              <a:rPr lang="en-US" sz="1600" dirty="0"/>
              <a:t> or </a:t>
            </a:r>
            <a:r>
              <a:rPr lang="en-US" sz="1600" dirty="0">
                <a:solidFill>
                  <a:schemeClr val="accent1"/>
                </a:solidFill>
              </a:rPr>
              <a:t>Dynamic</a:t>
            </a:r>
            <a:r>
              <a:rPr lang="en-US" sz="1600" dirty="0"/>
              <a:t> – when T depends on (</a:t>
            </a:r>
            <a:r>
              <a:rPr lang="en-US" sz="1600" dirty="0" err="1"/>
              <a:t>x,y</a:t>
            </a:r>
            <a:r>
              <a:rPr lang="en-US" sz="1600" dirty="0"/>
              <a:t>)</a:t>
            </a:r>
          </a:p>
          <a:p>
            <a:r>
              <a:rPr lang="en-US" sz="1600" dirty="0">
                <a:solidFill>
                  <a:schemeClr val="accent1"/>
                </a:solidFill>
              </a:rPr>
              <a:t>Adaptive</a:t>
            </a:r>
            <a:r>
              <a:rPr lang="en-US" sz="1600" dirty="0"/>
              <a:t> – when T depends on I(</a:t>
            </a:r>
            <a:r>
              <a:rPr lang="en-US" sz="1600" dirty="0" err="1"/>
              <a:t>x,y</a:t>
            </a:r>
            <a:r>
              <a:rPr lang="en-US" sz="1600" dirty="0"/>
              <a:t>)</a:t>
            </a:r>
            <a:endParaRPr lang="ru-RU" sz="1600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26161-F6A3-4A0A-9A06-6A04BF0F9123}" type="datetime1">
              <a:rPr lang="id-ID" smtClean="0"/>
              <a:t>30/07/2014</a:t>
            </a:fld>
            <a:endParaRPr lang="id-ID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48668" y="228600"/>
            <a:ext cx="4917379" cy="990600"/>
          </a:xfrm>
        </p:spPr>
        <p:txBody>
          <a:bodyPr/>
          <a:lstStyle/>
          <a:p>
            <a:pPr eaLnBrk="1" hangingPunct="1"/>
            <a:r>
              <a:rPr lang="en-US" sz="2000" dirty="0" err="1" smtClean="0">
                <a:solidFill>
                  <a:schemeClr val="bg1"/>
                </a:solidFill>
              </a:rPr>
              <a:t>Contoh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thresholding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</a:rPr>
              <a:t>dgn</a:t>
            </a:r>
            <a:r>
              <a:rPr lang="en-US" sz="2000" dirty="0" smtClean="0">
                <a:solidFill>
                  <a:schemeClr val="bg1"/>
                </a:solidFill>
              </a:rPr>
              <a:t> g(</a:t>
            </a:r>
            <a:r>
              <a:rPr lang="en-US" sz="2000" dirty="0" err="1" smtClean="0">
                <a:solidFill>
                  <a:schemeClr val="bg1"/>
                </a:solidFill>
              </a:rPr>
              <a:t>x,y</a:t>
            </a:r>
            <a:r>
              <a:rPr lang="en-US" sz="2000" dirty="0" smtClean="0">
                <a:solidFill>
                  <a:schemeClr val="bg1"/>
                </a:solidFill>
              </a:rPr>
              <a:t>)=rata-rata </a:t>
            </a:r>
            <a:r>
              <a:rPr lang="en-US" sz="2000" dirty="0" err="1" smtClean="0">
                <a:solidFill>
                  <a:schemeClr val="bg1"/>
                </a:solidFill>
              </a:rPr>
              <a:t>warna</a:t>
            </a:r>
            <a:r>
              <a:rPr lang="en-US" sz="2000" dirty="0" smtClean="0">
                <a:solidFill>
                  <a:schemeClr val="bg1"/>
                </a:solidFill>
              </a:rPr>
              <a:t> per cluster</a:t>
            </a:r>
          </a:p>
        </p:txBody>
      </p:sp>
      <p:pic>
        <p:nvPicPr>
          <p:cNvPr id="12291" name="Picture 6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51113"/>
            <a:ext cx="9144000" cy="289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B5B67-00D8-4739-BA00-00EEB7140A68}" type="datetime1">
              <a:rPr lang="id-ID" smtClean="0"/>
              <a:t>30/07/2014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3794078" y="228600"/>
            <a:ext cx="4971970" cy="990600"/>
          </a:xfrm>
        </p:spPr>
        <p:txBody>
          <a:bodyPr/>
          <a:lstStyle/>
          <a:p>
            <a:pPr eaLnBrk="1" hangingPunct="1"/>
            <a:r>
              <a:rPr lang="en-US" dirty="0" err="1" smtClean="0">
                <a:solidFill>
                  <a:schemeClr val="bg1"/>
                </a:solidFill>
              </a:rPr>
              <a:t>Jenis</a:t>
            </a:r>
            <a:r>
              <a:rPr lang="en-US" dirty="0" smtClean="0">
                <a:solidFill>
                  <a:schemeClr val="bg1"/>
                </a:solidFill>
              </a:rPr>
              <a:t> threshold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08500"/>
            <a:ext cx="8229600" cy="1873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smtClean="0"/>
              <a:t>Global </a:t>
            </a:r>
            <a:r>
              <a:rPr lang="en-US" sz="2600" smtClean="0">
                <a:sym typeface="Wingdings" pitchFamily="2" charset="2"/>
              </a:rPr>
              <a:t> T hanya tergantung dari f(x,y)</a:t>
            </a: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Local </a:t>
            </a:r>
            <a:r>
              <a:rPr lang="en-US" sz="2600" smtClean="0">
                <a:sym typeface="Wingdings" pitchFamily="2" charset="2"/>
              </a:rPr>
              <a:t> T dipengaruhi oleh f(x,y) dan p(x,y) </a:t>
            </a:r>
            <a:endParaRPr lang="en-US" sz="2600" smtClean="0"/>
          </a:p>
          <a:p>
            <a:pPr eaLnBrk="1" hangingPunct="1">
              <a:lnSpc>
                <a:spcPct val="90000"/>
              </a:lnSpc>
            </a:pPr>
            <a:r>
              <a:rPr lang="en-US" sz="2600" smtClean="0"/>
              <a:t>Dynamic </a:t>
            </a:r>
            <a:r>
              <a:rPr lang="en-US" sz="2600" smtClean="0">
                <a:sym typeface="Wingdings" pitchFamily="2" charset="2"/>
              </a:rPr>
              <a:t> T tergantung dari koordinat spasial titik (x,y)</a:t>
            </a:r>
            <a:endParaRPr lang="en-US" sz="2600" smtClean="0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611188" y="1916113"/>
          <a:ext cx="5976937" cy="723900"/>
        </p:xfrm>
        <a:graphic>
          <a:graphicData uri="http://schemas.openxmlformats.org/presentationml/2006/ole">
            <p:oleObj spid="_x0000_s231426" name="Equation" r:id="rId4" imgW="1676160" imgH="203040" progId="Equation.3">
              <p:embed/>
            </p:oleObj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42988" y="2852738"/>
            <a:ext cx="748982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f(x,y):</a:t>
            </a:r>
            <a:r>
              <a:rPr lang="en-US" sz="2000">
                <a:latin typeface="Arial" charset="0"/>
              </a:rPr>
              <a:t> gray level pada titik (x,y)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p(x,y):</a:t>
            </a:r>
            <a:r>
              <a:rPr lang="en-US" sz="2000">
                <a:latin typeface="Arial" charset="0"/>
              </a:rPr>
              <a:t> properti lokal dari titik (x,y); misal: gray level rata-rata dari area ketetanggaan yang berpusat di (x,y)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49177-7589-4431-A95D-FB1638D63408}" type="datetime1">
              <a:rPr lang="id-ID" smtClean="0"/>
              <a:t>30/07/2014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2563-E7AF-4054-B59A-0FF0C3D1AC5E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informatika_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1240</TotalTime>
  <Words>746</Words>
  <Application>Microsoft Office PowerPoint</Application>
  <PresentationFormat>On-screen Show (4:3)</PresentationFormat>
  <Paragraphs>180</Paragraphs>
  <Slides>27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template_informatika_slide</vt:lpstr>
      <vt:lpstr>Equation</vt:lpstr>
      <vt:lpstr>Microsoft Equation 3.0</vt:lpstr>
      <vt:lpstr>Microsoft Office Visio Drawing</vt:lpstr>
      <vt:lpstr>Microsoft Visio Drawing</vt:lpstr>
      <vt:lpstr>CIG4I3 SISTEM REKOGNISI Pertemuan 4-7: Pengolahan Citra Digital</vt:lpstr>
      <vt:lpstr>Resume Materi Pertemuan 5</vt:lpstr>
      <vt:lpstr>Generic Process Block</vt:lpstr>
      <vt:lpstr>Materi Pertemuan 6-7</vt:lpstr>
      <vt:lpstr>How to: Image segmentation</vt:lpstr>
      <vt:lpstr>Thresholding</vt:lpstr>
      <vt:lpstr>Thresholding</vt:lpstr>
      <vt:lpstr>Contoh thresholding dgn g(x,y)=rata-rata warna per cluster</vt:lpstr>
      <vt:lpstr>Jenis threshold</vt:lpstr>
      <vt:lpstr>Global thresholding</vt:lpstr>
      <vt:lpstr>Global thresholding: example</vt:lpstr>
      <vt:lpstr>Adaptive thresholding</vt:lpstr>
      <vt:lpstr>Optimal thresholding</vt:lpstr>
      <vt:lpstr>Multispectral thresholding</vt:lpstr>
      <vt:lpstr>Materi Pertemuan 6-7</vt:lpstr>
      <vt:lpstr>Region-based segmentation</vt:lpstr>
      <vt:lpstr>Region-based segmentation</vt:lpstr>
      <vt:lpstr>Region Growing</vt:lpstr>
      <vt:lpstr>Ilustrasi</vt:lpstr>
      <vt:lpstr>Masalah dg region growing</vt:lpstr>
      <vt:lpstr>Materi Pertemuan 6-7</vt:lpstr>
      <vt:lpstr>Split &amp; Merge</vt:lpstr>
      <vt:lpstr>Region-based segmentation</vt:lpstr>
      <vt:lpstr>Contoh</vt:lpstr>
      <vt:lpstr>Example</vt:lpstr>
      <vt:lpstr>Sumber</vt:lpstr>
      <vt:lpstr>Slide 27</vt:lpstr>
    </vt:vector>
  </TitlesOfParts>
  <Company>IEEE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Tjokorda Agung Budi Wirayuda</cp:lastModifiedBy>
  <cp:revision>129</cp:revision>
  <dcterms:created xsi:type="dcterms:W3CDTF">2012-11-14T18:53:32Z</dcterms:created>
  <dcterms:modified xsi:type="dcterms:W3CDTF">2014-07-29T17:13:19Z</dcterms:modified>
</cp:coreProperties>
</file>