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40" r:id="rId3"/>
    <p:sldId id="349" r:id="rId4"/>
    <p:sldId id="365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317" r:id="rId39"/>
    <p:sldId id="258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39" r:id="rId55"/>
    <p:sldId id="440" r:id="rId56"/>
    <p:sldId id="441" r:id="rId57"/>
    <p:sldId id="442" r:id="rId58"/>
    <p:sldId id="443" r:id="rId59"/>
    <p:sldId id="444" r:id="rId60"/>
    <p:sldId id="445" r:id="rId61"/>
    <p:sldId id="446" r:id="rId62"/>
    <p:sldId id="447" r:id="rId6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38095-E6F0-41A1-B9CC-A842DA5B788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20AE7E1F-0CE8-4143-9327-B3C4859E3E2A}">
      <dgm:prSet phldrT="[Text]"/>
      <dgm:spPr/>
      <dgm:t>
        <a:bodyPr/>
        <a:lstStyle/>
        <a:p>
          <a:r>
            <a:rPr lang="id-ID" dirty="0" smtClean="0"/>
            <a:t>Akuisisi Data</a:t>
          </a:r>
          <a:endParaRPr lang="en-US" dirty="0"/>
        </a:p>
      </dgm:t>
    </dgm:pt>
    <dgm:pt modelId="{C547C38C-1F97-4CD7-AA64-F8EA4DB9C3FF}" type="parTrans" cxnId="{A1C3F9E9-E74B-4C05-9781-497B9A78F055}">
      <dgm:prSet/>
      <dgm:spPr/>
      <dgm:t>
        <a:bodyPr/>
        <a:lstStyle/>
        <a:p>
          <a:endParaRPr lang="en-US"/>
        </a:p>
      </dgm:t>
    </dgm:pt>
    <dgm:pt modelId="{D81C1965-16D9-4004-BD9A-8B13773A5B11}" type="sibTrans" cxnId="{A1C3F9E9-E74B-4C05-9781-497B9A78F055}">
      <dgm:prSet/>
      <dgm:spPr/>
      <dgm:t>
        <a:bodyPr/>
        <a:lstStyle/>
        <a:p>
          <a:endParaRPr lang="en-US"/>
        </a:p>
      </dgm:t>
    </dgm:pt>
    <dgm:pt modelId="{AB5630F8-A97B-41D7-B8E1-48B3DFF49D89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Representasi Data</a:t>
          </a:r>
          <a:endParaRPr lang="en-US" b="1" dirty="0"/>
        </a:p>
      </dgm:t>
    </dgm:pt>
    <dgm:pt modelId="{7CEC7132-8EF2-4C17-BBAC-D93805B87A64}" type="parTrans" cxnId="{01A3C64F-2F16-42F8-8614-B3F39D0ED0F9}">
      <dgm:prSet/>
      <dgm:spPr/>
      <dgm:t>
        <a:bodyPr/>
        <a:lstStyle/>
        <a:p>
          <a:endParaRPr lang="en-US"/>
        </a:p>
      </dgm:t>
    </dgm:pt>
    <dgm:pt modelId="{2A044C55-1E17-41B3-A0FF-790AD4456DED}" type="sibTrans" cxnId="{01A3C64F-2F16-42F8-8614-B3F39D0ED0F9}">
      <dgm:prSet/>
      <dgm:spPr/>
      <dgm:t>
        <a:bodyPr/>
        <a:lstStyle/>
        <a:p>
          <a:endParaRPr lang="en-US"/>
        </a:p>
      </dgm:t>
    </dgm:pt>
    <dgm:pt modelId="{02F191FF-1E25-45E4-9294-59A6E04B14FC}">
      <dgm:prSet phldrT="[Text]"/>
      <dgm:spPr/>
      <dgm:t>
        <a:bodyPr/>
        <a:lstStyle/>
        <a:p>
          <a:r>
            <a:rPr lang="id-ID" dirty="0" smtClean="0"/>
            <a:t>Result Analysis</a:t>
          </a:r>
          <a:endParaRPr lang="en-US" dirty="0"/>
        </a:p>
      </dgm:t>
    </dgm:pt>
    <dgm:pt modelId="{DF8A7061-9CF5-4DC0-ACB4-6BE0688E54D9}" type="parTrans" cxnId="{171F7321-CD8E-4154-9114-3C5952DBD0B2}">
      <dgm:prSet/>
      <dgm:spPr/>
      <dgm:t>
        <a:bodyPr/>
        <a:lstStyle/>
        <a:p>
          <a:endParaRPr lang="en-US"/>
        </a:p>
      </dgm:t>
    </dgm:pt>
    <dgm:pt modelId="{BA899818-B3CF-4951-9BDB-0DCB906EFFA9}" type="sibTrans" cxnId="{171F7321-CD8E-4154-9114-3C5952DBD0B2}">
      <dgm:prSet/>
      <dgm:spPr/>
      <dgm:t>
        <a:bodyPr/>
        <a:lstStyle/>
        <a:p>
          <a:endParaRPr lang="en-US"/>
        </a:p>
      </dgm:t>
    </dgm:pt>
    <dgm:pt modelId="{43567839-9A0E-490F-8910-45854D863166}">
      <dgm:prSet phldrT="[Text]"/>
      <dgm:spPr/>
      <dgm:t>
        <a:bodyPr/>
        <a:lstStyle/>
        <a:p>
          <a:r>
            <a:rPr lang="id-ID" dirty="0" smtClean="0"/>
            <a:t>Recognition Process</a:t>
          </a:r>
          <a:endParaRPr lang="en-US" dirty="0"/>
        </a:p>
      </dgm:t>
    </dgm:pt>
    <dgm:pt modelId="{1E042A38-12CE-4C29-9679-0CF6A6B56959}" type="parTrans" cxnId="{9B374535-81DF-48BD-A247-D0F0EA7D0438}">
      <dgm:prSet/>
      <dgm:spPr/>
      <dgm:t>
        <a:bodyPr/>
        <a:lstStyle/>
        <a:p>
          <a:endParaRPr lang="en-US"/>
        </a:p>
      </dgm:t>
    </dgm:pt>
    <dgm:pt modelId="{6D414C37-C54A-4346-A1F7-437F45A3F99E}" type="sibTrans" cxnId="{9B374535-81DF-48BD-A247-D0F0EA7D0438}">
      <dgm:prSet/>
      <dgm:spPr/>
      <dgm:t>
        <a:bodyPr/>
        <a:lstStyle/>
        <a:p>
          <a:endParaRPr lang="en-US"/>
        </a:p>
      </dgm:t>
    </dgm:pt>
    <dgm:pt modelId="{4AC20ABC-EEA1-44AE-8FDE-B496B97CCA65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Transformasi</a:t>
          </a:r>
          <a:endParaRPr lang="en-US" b="1" dirty="0"/>
        </a:p>
      </dgm:t>
    </dgm:pt>
    <dgm:pt modelId="{D7B51E38-988A-49E1-A5A3-9E9E65CFF846}" type="parTrans" cxnId="{B8D32530-7889-4806-9D68-930ACDBED92D}">
      <dgm:prSet/>
      <dgm:spPr/>
      <dgm:t>
        <a:bodyPr/>
        <a:lstStyle/>
        <a:p>
          <a:endParaRPr lang="en-US"/>
        </a:p>
      </dgm:t>
    </dgm:pt>
    <dgm:pt modelId="{B5D4911A-1ECD-460E-9EE8-FB29E6E3276D}" type="sibTrans" cxnId="{B8D32530-7889-4806-9D68-930ACDBED92D}">
      <dgm:prSet/>
      <dgm:spPr/>
      <dgm:t>
        <a:bodyPr/>
        <a:lstStyle/>
        <a:p>
          <a:endParaRPr lang="en-US"/>
        </a:p>
      </dgm:t>
    </dgm:pt>
    <dgm:pt modelId="{9AD33069-1EB5-41E0-AC46-CAEDA47F8D6E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Pre-Processing</a:t>
          </a:r>
          <a:endParaRPr lang="en-US" b="1" dirty="0"/>
        </a:p>
      </dgm:t>
    </dgm:pt>
    <dgm:pt modelId="{400301E0-643F-4722-8B08-4BB5449C29C8}" type="parTrans" cxnId="{0C416954-0E6D-44F6-B5C5-6F5D5896B692}">
      <dgm:prSet/>
      <dgm:spPr/>
      <dgm:t>
        <a:bodyPr/>
        <a:lstStyle/>
        <a:p>
          <a:endParaRPr lang="en-US"/>
        </a:p>
      </dgm:t>
    </dgm:pt>
    <dgm:pt modelId="{22A73CCF-222C-45CB-8A66-CCF10F312D09}" type="sibTrans" cxnId="{0C416954-0E6D-44F6-B5C5-6F5D5896B692}">
      <dgm:prSet/>
      <dgm:spPr/>
      <dgm:t>
        <a:bodyPr/>
        <a:lstStyle/>
        <a:p>
          <a:endParaRPr lang="en-US"/>
        </a:p>
      </dgm:t>
    </dgm:pt>
    <dgm:pt modelId="{3C211F05-0FD8-4D74-BDC7-18F48F6D2D70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Data Properti/Descriptor</a:t>
          </a:r>
          <a:endParaRPr lang="en-US" b="1" dirty="0"/>
        </a:p>
      </dgm:t>
    </dgm:pt>
    <dgm:pt modelId="{BAB775E4-9964-4990-88E2-32383DB85C38}" type="parTrans" cxnId="{6A549AD3-3F1C-4745-9644-8571C8B76050}">
      <dgm:prSet/>
      <dgm:spPr/>
      <dgm:t>
        <a:bodyPr/>
        <a:lstStyle/>
        <a:p>
          <a:endParaRPr lang="en-US"/>
        </a:p>
      </dgm:t>
    </dgm:pt>
    <dgm:pt modelId="{66CAFC22-B1CC-4859-BB60-F70219667C70}" type="sibTrans" cxnId="{6A549AD3-3F1C-4745-9644-8571C8B76050}">
      <dgm:prSet/>
      <dgm:spPr/>
      <dgm:t>
        <a:bodyPr/>
        <a:lstStyle/>
        <a:p>
          <a:endParaRPr lang="en-US"/>
        </a:p>
      </dgm:t>
    </dgm:pt>
    <dgm:pt modelId="{849DF771-AB40-4D52-9A53-4DC2A674C28C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Ektraksi Ciri</a:t>
          </a:r>
          <a:endParaRPr lang="en-US" b="1" dirty="0"/>
        </a:p>
      </dgm:t>
    </dgm:pt>
    <dgm:pt modelId="{3796BE59-2C18-4037-9C72-54028C5423F8}" type="parTrans" cxnId="{A003A4AE-DB5C-4BDE-B0CF-7C2DB10E495D}">
      <dgm:prSet/>
      <dgm:spPr/>
      <dgm:t>
        <a:bodyPr/>
        <a:lstStyle/>
        <a:p>
          <a:endParaRPr lang="en-US"/>
        </a:p>
      </dgm:t>
    </dgm:pt>
    <dgm:pt modelId="{43FAD2E2-DE50-4745-B1F5-05271F5F19BF}" type="sibTrans" cxnId="{A003A4AE-DB5C-4BDE-B0CF-7C2DB10E495D}">
      <dgm:prSet/>
      <dgm:spPr/>
      <dgm:t>
        <a:bodyPr/>
        <a:lstStyle/>
        <a:p>
          <a:endParaRPr lang="en-US"/>
        </a:p>
      </dgm:t>
    </dgm:pt>
    <dgm:pt modelId="{8237E78B-EDB8-4C75-B056-E72F987C0F1B}">
      <dgm:prSet phldrT="[Text]"/>
      <dgm:spPr/>
      <dgm:t>
        <a:bodyPr/>
        <a:lstStyle/>
        <a:p>
          <a:r>
            <a:rPr lang="id-ID" dirty="0" smtClean="0"/>
            <a:t>Knowledge Based</a:t>
          </a:r>
          <a:endParaRPr lang="en-US" dirty="0"/>
        </a:p>
      </dgm:t>
    </dgm:pt>
    <dgm:pt modelId="{3DFBAF3C-BF46-4B19-80EC-A3755F56B749}" type="parTrans" cxnId="{F7D175D9-FD12-42D6-9113-2369F14CBC1E}">
      <dgm:prSet/>
      <dgm:spPr/>
      <dgm:t>
        <a:bodyPr/>
        <a:lstStyle/>
        <a:p>
          <a:endParaRPr lang="en-US"/>
        </a:p>
      </dgm:t>
    </dgm:pt>
    <dgm:pt modelId="{6F4E4A3F-CEF7-40B6-9C7E-D01A20733A58}" type="sibTrans" cxnId="{F7D175D9-FD12-42D6-9113-2369F14CBC1E}">
      <dgm:prSet/>
      <dgm:spPr/>
      <dgm:t>
        <a:bodyPr/>
        <a:lstStyle/>
        <a:p>
          <a:endParaRPr lang="en-US"/>
        </a:p>
      </dgm:t>
    </dgm:pt>
    <dgm:pt modelId="{D7E158A7-B090-4255-8EA8-E4F76C25A7C7}">
      <dgm:prSet phldrT="[Text]"/>
      <dgm:spPr/>
      <dgm:t>
        <a:bodyPr/>
        <a:lstStyle/>
        <a:p>
          <a:r>
            <a:rPr lang="id-ID" dirty="0" smtClean="0"/>
            <a:t>Model</a:t>
          </a:r>
          <a:endParaRPr lang="en-US" dirty="0"/>
        </a:p>
      </dgm:t>
    </dgm:pt>
    <dgm:pt modelId="{AB61B085-FFCC-4688-B2DB-00514846AD11}" type="parTrans" cxnId="{3F2DD5A4-5449-4C2C-808E-691E064DCBBD}">
      <dgm:prSet/>
      <dgm:spPr/>
      <dgm:t>
        <a:bodyPr/>
        <a:lstStyle/>
        <a:p>
          <a:endParaRPr lang="en-US"/>
        </a:p>
      </dgm:t>
    </dgm:pt>
    <dgm:pt modelId="{1CF485FC-29FF-4FB1-8780-444F7BF22414}" type="sibTrans" cxnId="{3F2DD5A4-5449-4C2C-808E-691E064DCBBD}">
      <dgm:prSet/>
      <dgm:spPr/>
      <dgm:t>
        <a:bodyPr/>
        <a:lstStyle/>
        <a:p>
          <a:endParaRPr lang="en-US"/>
        </a:p>
      </dgm:t>
    </dgm:pt>
    <dgm:pt modelId="{F93EB7BF-CA65-4921-BAC3-AEF3D8445EDF}">
      <dgm:prSet phldrT="[Text]"/>
      <dgm:spPr/>
      <dgm:t>
        <a:bodyPr/>
        <a:lstStyle/>
        <a:p>
          <a:r>
            <a:rPr lang="id-ID" dirty="0" smtClean="0"/>
            <a:t>Clasifier</a:t>
          </a:r>
          <a:endParaRPr lang="en-US" dirty="0"/>
        </a:p>
      </dgm:t>
    </dgm:pt>
    <dgm:pt modelId="{1DFF7654-96A2-4EAD-8DE4-365421F8602E}" type="parTrans" cxnId="{88A60B62-3640-4D9F-A07F-91DE27C5CC51}">
      <dgm:prSet/>
      <dgm:spPr/>
      <dgm:t>
        <a:bodyPr/>
        <a:lstStyle/>
        <a:p>
          <a:endParaRPr lang="en-US"/>
        </a:p>
      </dgm:t>
    </dgm:pt>
    <dgm:pt modelId="{1C52544E-0982-4625-A326-8F32F16C8D50}" type="sibTrans" cxnId="{88A60B62-3640-4D9F-A07F-91DE27C5CC51}">
      <dgm:prSet/>
      <dgm:spPr/>
      <dgm:t>
        <a:bodyPr/>
        <a:lstStyle/>
        <a:p>
          <a:endParaRPr lang="en-US"/>
        </a:p>
      </dgm:t>
    </dgm:pt>
    <dgm:pt modelId="{60FBED60-2A8B-46B1-B1E5-5C26434C53E9}">
      <dgm:prSet phldrT="[Text]"/>
      <dgm:spPr/>
      <dgm:t>
        <a:bodyPr/>
        <a:lstStyle/>
        <a:p>
          <a:r>
            <a:rPr lang="id-ID" dirty="0" smtClean="0"/>
            <a:t>Matching/Similarity</a:t>
          </a:r>
          <a:endParaRPr lang="en-US" dirty="0"/>
        </a:p>
      </dgm:t>
    </dgm:pt>
    <dgm:pt modelId="{894B08B6-4194-465F-9304-C4F13749094C}" type="parTrans" cxnId="{AA4F505E-43B8-426C-A743-DC190156FC58}">
      <dgm:prSet/>
      <dgm:spPr/>
      <dgm:t>
        <a:bodyPr/>
        <a:lstStyle/>
        <a:p>
          <a:endParaRPr lang="en-US"/>
        </a:p>
      </dgm:t>
    </dgm:pt>
    <dgm:pt modelId="{7F17ACE6-80E0-4D6A-B49F-DD742F089005}" type="sibTrans" cxnId="{AA4F505E-43B8-426C-A743-DC190156FC58}">
      <dgm:prSet/>
      <dgm:spPr/>
      <dgm:t>
        <a:bodyPr/>
        <a:lstStyle/>
        <a:p>
          <a:endParaRPr lang="en-US"/>
        </a:p>
      </dgm:t>
    </dgm:pt>
    <dgm:pt modelId="{ACCF0FA1-F1B5-4FC2-A236-B841E69CBAD8}">
      <dgm:prSet phldrT="[Text]"/>
      <dgm:spPr/>
      <dgm:t>
        <a:bodyPr/>
        <a:lstStyle/>
        <a:p>
          <a:r>
            <a:rPr lang="id-ID" dirty="0" smtClean="0"/>
            <a:t>Used training Result</a:t>
          </a:r>
          <a:endParaRPr lang="en-US" dirty="0"/>
        </a:p>
      </dgm:t>
    </dgm:pt>
    <dgm:pt modelId="{9CC67AE0-ABAE-4AD4-8FCC-1CEEEF905A9C}" type="parTrans" cxnId="{A1244E8B-1EF1-4C9B-8256-DDC2E30B11E0}">
      <dgm:prSet/>
      <dgm:spPr/>
      <dgm:t>
        <a:bodyPr/>
        <a:lstStyle/>
        <a:p>
          <a:endParaRPr lang="en-US"/>
        </a:p>
      </dgm:t>
    </dgm:pt>
    <dgm:pt modelId="{642B7791-FBD5-4147-A405-0A813343DCF6}" type="sibTrans" cxnId="{A1244E8B-1EF1-4C9B-8256-DDC2E30B11E0}">
      <dgm:prSet/>
      <dgm:spPr/>
      <dgm:t>
        <a:bodyPr/>
        <a:lstStyle/>
        <a:p>
          <a:endParaRPr lang="en-US"/>
        </a:p>
      </dgm:t>
    </dgm:pt>
    <dgm:pt modelId="{4774A170-BC83-4D4D-9159-58BF4F6EC018}">
      <dgm:prSet/>
      <dgm:spPr/>
      <dgm:t>
        <a:bodyPr/>
        <a:lstStyle/>
        <a:p>
          <a:r>
            <a:rPr lang="id-ID" dirty="0" smtClean="0"/>
            <a:t>Performance : accuration, precission, recall</a:t>
          </a:r>
          <a:endParaRPr lang="en-US" dirty="0"/>
        </a:p>
      </dgm:t>
    </dgm:pt>
    <dgm:pt modelId="{79B1AB34-C402-4BBB-BCC2-CEED4FFAB016}" type="parTrans" cxnId="{35777EF3-B084-4D0B-BC1C-6A40871CD294}">
      <dgm:prSet/>
      <dgm:spPr/>
      <dgm:t>
        <a:bodyPr/>
        <a:lstStyle/>
        <a:p>
          <a:endParaRPr lang="en-US"/>
        </a:p>
      </dgm:t>
    </dgm:pt>
    <dgm:pt modelId="{CE80617B-9026-4F7C-A969-8DF6C7309A4F}" type="sibTrans" cxnId="{35777EF3-B084-4D0B-BC1C-6A40871CD294}">
      <dgm:prSet/>
      <dgm:spPr/>
      <dgm:t>
        <a:bodyPr/>
        <a:lstStyle/>
        <a:p>
          <a:endParaRPr lang="en-US"/>
        </a:p>
      </dgm:t>
    </dgm:pt>
    <dgm:pt modelId="{1BE72C35-5FB2-4C42-99CA-D12EA205B916}">
      <dgm:prSet/>
      <dgm:spPr/>
      <dgm:t>
        <a:bodyPr/>
        <a:lstStyle/>
        <a:p>
          <a:r>
            <a:rPr lang="id-ID" dirty="0" smtClean="0"/>
            <a:t>etc</a:t>
          </a:r>
          <a:endParaRPr lang="en-US" dirty="0"/>
        </a:p>
      </dgm:t>
    </dgm:pt>
    <dgm:pt modelId="{636DBD2F-76EB-47B1-876E-E0749DE690AB}" type="parTrans" cxnId="{C0FB8D3B-1FD5-4AF6-BD2A-505137765F8F}">
      <dgm:prSet/>
      <dgm:spPr/>
      <dgm:t>
        <a:bodyPr/>
        <a:lstStyle/>
        <a:p>
          <a:endParaRPr lang="en-US"/>
        </a:p>
      </dgm:t>
    </dgm:pt>
    <dgm:pt modelId="{210A5106-0889-4583-B0A1-0A37C8C3229C}" type="sibTrans" cxnId="{C0FB8D3B-1FD5-4AF6-BD2A-505137765F8F}">
      <dgm:prSet/>
      <dgm:spPr/>
      <dgm:t>
        <a:bodyPr/>
        <a:lstStyle/>
        <a:p>
          <a:endParaRPr lang="en-US"/>
        </a:p>
      </dgm:t>
    </dgm:pt>
    <dgm:pt modelId="{255308ED-52CF-47D2-967C-91F9646CF87B}">
      <dgm:prSet phldrT="[Text]"/>
      <dgm:spPr/>
      <dgm:t>
        <a:bodyPr/>
        <a:lstStyle/>
        <a:p>
          <a:r>
            <a:rPr lang="id-ID" dirty="0" smtClean="0"/>
            <a:t>Primary</a:t>
          </a:r>
          <a:endParaRPr lang="en-US" dirty="0"/>
        </a:p>
      </dgm:t>
    </dgm:pt>
    <dgm:pt modelId="{82090F68-3AAF-432A-A326-2D3F2374D715}" type="parTrans" cxnId="{D4853FCB-0878-4146-95BD-897CB01A85F9}">
      <dgm:prSet/>
      <dgm:spPr/>
    </dgm:pt>
    <dgm:pt modelId="{850DEB23-6461-41D0-A9F6-D139DA3CCC35}" type="sibTrans" cxnId="{D4853FCB-0878-4146-95BD-897CB01A85F9}">
      <dgm:prSet/>
      <dgm:spPr/>
      <dgm:t>
        <a:bodyPr/>
        <a:lstStyle/>
        <a:p>
          <a:endParaRPr lang="en-US"/>
        </a:p>
      </dgm:t>
    </dgm:pt>
    <dgm:pt modelId="{2A02D7A8-E7D9-406F-897C-98B7280595CF}">
      <dgm:prSet phldrT="[Text]"/>
      <dgm:spPr/>
      <dgm:t>
        <a:bodyPr/>
        <a:lstStyle/>
        <a:p>
          <a:r>
            <a:rPr lang="id-ID" dirty="0" smtClean="0"/>
            <a:t>Secondary</a:t>
          </a:r>
          <a:endParaRPr lang="en-US" dirty="0"/>
        </a:p>
      </dgm:t>
    </dgm:pt>
    <dgm:pt modelId="{0E594C0C-8EA5-465D-97CC-D1A297C9F139}" type="parTrans" cxnId="{E46722B9-00E5-40D8-BCC7-A998F948F0E2}">
      <dgm:prSet/>
      <dgm:spPr/>
    </dgm:pt>
    <dgm:pt modelId="{28CC1A39-953F-4B74-9071-5AF2867D13E5}" type="sibTrans" cxnId="{E46722B9-00E5-40D8-BCC7-A998F948F0E2}">
      <dgm:prSet/>
      <dgm:spPr/>
    </dgm:pt>
    <dgm:pt modelId="{2C5480F5-F6FE-4DBC-ADBD-DF0930B7CC3C}" type="pres">
      <dgm:prSet presAssocID="{CF138095-E6F0-41A1-B9CC-A842DA5B7886}" presName="Name0" presStyleCnt="0">
        <dgm:presLayoutVars>
          <dgm:dir/>
          <dgm:resizeHandles val="exact"/>
        </dgm:presLayoutVars>
      </dgm:prSet>
      <dgm:spPr/>
    </dgm:pt>
    <dgm:pt modelId="{0D069879-9731-44A6-91F7-AA88F19D1529}" type="pres">
      <dgm:prSet presAssocID="{20AE7E1F-0CE8-4143-9327-B3C4859E3E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71FB8-10F7-4A64-AA4B-9C71191F5BEE}" type="pres">
      <dgm:prSet presAssocID="{D81C1965-16D9-4004-BD9A-8B13773A5B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3DB92FD-971A-4447-9565-D83770DC1DA9}" type="pres">
      <dgm:prSet presAssocID="{D81C1965-16D9-4004-BD9A-8B13773A5B1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F17E287-AB36-4E6C-9CEB-91D7AA56B468}" type="pres">
      <dgm:prSet presAssocID="{AB5630F8-A97B-41D7-B8E1-48B3DFF49D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03A0-AEBB-44FC-9665-09BACE2B7C53}" type="pres">
      <dgm:prSet presAssocID="{2A044C55-1E17-41B3-A0FF-790AD4456DE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16B558F-878F-47C1-9903-E6638DA3516C}" type="pres">
      <dgm:prSet presAssocID="{2A044C55-1E17-41B3-A0FF-790AD4456DE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8A76BA2-CE39-40F1-A4C5-81D51AF7378C}" type="pres">
      <dgm:prSet presAssocID="{3C211F05-0FD8-4D74-BDC7-18F48F6D2D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AE22-6BE0-4D34-810C-1AAE81270BCF}" type="pres">
      <dgm:prSet presAssocID="{66CAFC22-B1CC-4859-BB60-F70219667C7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8DF74E8-841C-4875-8698-8F7B3DA38942}" type="pres">
      <dgm:prSet presAssocID="{66CAFC22-B1CC-4859-BB60-F70219667C7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C159907B-B5BD-4977-B43B-37C45CAE5B50}" type="pres">
      <dgm:prSet presAssocID="{8237E78B-EDB8-4C75-B056-E72F987C0F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550FC-7E11-4D99-848E-296B7D56A28A}" type="pres">
      <dgm:prSet presAssocID="{6F4E4A3F-CEF7-40B6-9C7E-D01A20733A5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EFEF708-8F0C-43CB-B147-38317F2D0D91}" type="pres">
      <dgm:prSet presAssocID="{6F4E4A3F-CEF7-40B6-9C7E-D01A20733A58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5076CD2-A739-4F40-B53A-A0B74283E97A}" type="pres">
      <dgm:prSet presAssocID="{43567839-9A0E-490F-8910-45854D8631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CEEB9-458C-4951-A43C-9C6433ECEEED}" type="pres">
      <dgm:prSet presAssocID="{6D414C37-C54A-4346-A1F7-437F45A3F99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139EE24-1A30-4E91-BF05-FEB226E4ABF0}" type="pres">
      <dgm:prSet presAssocID="{6D414C37-C54A-4346-A1F7-437F45A3F99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A23A5D7-057B-42F8-9ADA-A583B329089E}" type="pres">
      <dgm:prSet presAssocID="{02F191FF-1E25-45E4-9294-59A6E04B14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8EC6C-D172-457F-A8EB-86FA5475263A}" type="presOf" srcId="{F93EB7BF-CA65-4921-BAC3-AEF3D8445EDF}" destId="{C159907B-B5BD-4977-B43B-37C45CAE5B50}" srcOrd="0" destOrd="2" presId="urn:microsoft.com/office/officeart/2005/8/layout/bProcess3"/>
    <dgm:cxn modelId="{B8D32530-7889-4806-9D68-930ACDBED92D}" srcId="{AB5630F8-A97B-41D7-B8E1-48B3DFF49D89}" destId="{4AC20ABC-EEA1-44AE-8FDE-B496B97CCA65}" srcOrd="1" destOrd="0" parTransId="{D7B51E38-988A-49E1-A5A3-9E9E65CFF846}" sibTransId="{B5D4911A-1ECD-460E-9EE8-FB29E6E3276D}"/>
    <dgm:cxn modelId="{35777EF3-B084-4D0B-BC1C-6A40871CD294}" srcId="{02F191FF-1E25-45E4-9294-59A6E04B14FC}" destId="{4774A170-BC83-4D4D-9159-58BF4F6EC018}" srcOrd="0" destOrd="0" parTransId="{79B1AB34-C402-4BBB-BCC2-CEED4FFAB016}" sibTransId="{CE80617B-9026-4F7C-A969-8DF6C7309A4F}"/>
    <dgm:cxn modelId="{751355EE-7BE3-4E95-B798-3F136D2C9344}" type="presOf" srcId="{9AD33069-1EB5-41E0-AC46-CAEDA47F8D6E}" destId="{1F17E287-AB36-4E6C-9CEB-91D7AA56B468}" srcOrd="0" destOrd="1" presId="urn:microsoft.com/office/officeart/2005/8/layout/bProcess3"/>
    <dgm:cxn modelId="{E1B47C48-7151-444B-A0B4-AAA0BDA01257}" type="presOf" srcId="{2A044C55-1E17-41B3-A0FF-790AD4456DED}" destId="{916B558F-878F-47C1-9903-E6638DA3516C}" srcOrd="1" destOrd="0" presId="urn:microsoft.com/office/officeart/2005/8/layout/bProcess3"/>
    <dgm:cxn modelId="{04BBBE1E-5282-4FB8-9F47-13263FB9C012}" type="presOf" srcId="{2A02D7A8-E7D9-406F-897C-98B7280595CF}" destId="{0D069879-9731-44A6-91F7-AA88F19D1529}" srcOrd="0" destOrd="2" presId="urn:microsoft.com/office/officeart/2005/8/layout/bProcess3"/>
    <dgm:cxn modelId="{45FE097B-F1ED-4F5F-B5C5-534D5DB3B80A}" type="presOf" srcId="{6D414C37-C54A-4346-A1F7-437F45A3F99E}" destId="{6139EE24-1A30-4E91-BF05-FEB226E4ABF0}" srcOrd="1" destOrd="0" presId="urn:microsoft.com/office/officeart/2005/8/layout/bProcess3"/>
    <dgm:cxn modelId="{9B374535-81DF-48BD-A247-D0F0EA7D0438}" srcId="{CF138095-E6F0-41A1-B9CC-A842DA5B7886}" destId="{43567839-9A0E-490F-8910-45854D863166}" srcOrd="4" destOrd="0" parTransId="{1E042A38-12CE-4C29-9679-0CF6A6B56959}" sibTransId="{6D414C37-C54A-4346-A1F7-437F45A3F99E}"/>
    <dgm:cxn modelId="{01A3C64F-2F16-42F8-8614-B3F39D0ED0F9}" srcId="{CF138095-E6F0-41A1-B9CC-A842DA5B7886}" destId="{AB5630F8-A97B-41D7-B8E1-48B3DFF49D89}" srcOrd="1" destOrd="0" parTransId="{7CEC7132-8EF2-4C17-BBAC-D93805B87A64}" sibTransId="{2A044C55-1E17-41B3-A0FF-790AD4456DED}"/>
    <dgm:cxn modelId="{AA4F505E-43B8-426C-A743-DC190156FC58}" srcId="{43567839-9A0E-490F-8910-45854D863166}" destId="{60FBED60-2A8B-46B1-B1E5-5C26434C53E9}" srcOrd="0" destOrd="0" parTransId="{894B08B6-4194-465F-9304-C4F13749094C}" sibTransId="{7F17ACE6-80E0-4D6A-B49F-DD742F089005}"/>
    <dgm:cxn modelId="{6A549AD3-3F1C-4745-9644-8571C8B76050}" srcId="{CF138095-E6F0-41A1-B9CC-A842DA5B7886}" destId="{3C211F05-0FD8-4D74-BDC7-18F48F6D2D70}" srcOrd="2" destOrd="0" parTransId="{BAB775E4-9964-4990-88E2-32383DB85C38}" sibTransId="{66CAFC22-B1CC-4859-BB60-F70219667C70}"/>
    <dgm:cxn modelId="{A7D83B65-DAAD-4059-BDF7-24CFC1AB1E6E}" type="presOf" srcId="{3C211F05-0FD8-4D74-BDC7-18F48F6D2D70}" destId="{28A76BA2-CE39-40F1-A4C5-81D51AF7378C}" srcOrd="0" destOrd="0" presId="urn:microsoft.com/office/officeart/2005/8/layout/bProcess3"/>
    <dgm:cxn modelId="{899F907F-DDC8-4FDF-8E46-B3A7CD124280}" type="presOf" srcId="{6D414C37-C54A-4346-A1F7-437F45A3F99E}" destId="{585CEEB9-458C-4951-A43C-9C6433ECEEED}" srcOrd="0" destOrd="0" presId="urn:microsoft.com/office/officeart/2005/8/layout/bProcess3"/>
    <dgm:cxn modelId="{E46722B9-00E5-40D8-BCC7-A998F948F0E2}" srcId="{20AE7E1F-0CE8-4143-9327-B3C4859E3E2A}" destId="{2A02D7A8-E7D9-406F-897C-98B7280595CF}" srcOrd="1" destOrd="0" parTransId="{0E594C0C-8EA5-465D-97CC-D1A297C9F139}" sibTransId="{28CC1A39-953F-4B74-9071-5AF2867D13E5}"/>
    <dgm:cxn modelId="{D1CA1E99-9CBC-4690-BEB3-B9EB6D4A7521}" type="presOf" srcId="{D7E158A7-B090-4255-8EA8-E4F76C25A7C7}" destId="{C159907B-B5BD-4977-B43B-37C45CAE5B50}" srcOrd="0" destOrd="1" presId="urn:microsoft.com/office/officeart/2005/8/layout/bProcess3"/>
    <dgm:cxn modelId="{D4853FCB-0878-4146-95BD-897CB01A85F9}" srcId="{20AE7E1F-0CE8-4143-9327-B3C4859E3E2A}" destId="{255308ED-52CF-47D2-967C-91F9646CF87B}" srcOrd="0" destOrd="0" parTransId="{82090F68-3AAF-432A-A326-2D3F2374D715}" sibTransId="{850DEB23-6461-41D0-A9F6-D139DA3CCC35}"/>
    <dgm:cxn modelId="{6FCE9D98-2440-441A-80E8-F4BC05B9010E}" type="presOf" srcId="{02F191FF-1E25-45E4-9294-59A6E04B14FC}" destId="{FA23A5D7-057B-42F8-9ADA-A583B329089E}" srcOrd="0" destOrd="0" presId="urn:microsoft.com/office/officeart/2005/8/layout/bProcess3"/>
    <dgm:cxn modelId="{CAFB9972-C6DC-4F48-A6F4-FDE0409D19E7}" type="presOf" srcId="{66CAFC22-B1CC-4859-BB60-F70219667C70}" destId="{F0A8AE22-6BE0-4D34-810C-1AAE81270BCF}" srcOrd="0" destOrd="0" presId="urn:microsoft.com/office/officeart/2005/8/layout/bProcess3"/>
    <dgm:cxn modelId="{8E7F11C4-38A3-49EA-BEBA-626FBFBCCB72}" type="presOf" srcId="{6F4E4A3F-CEF7-40B6-9C7E-D01A20733A58}" destId="{7EFEF708-8F0C-43CB-B147-38317F2D0D91}" srcOrd="1" destOrd="0" presId="urn:microsoft.com/office/officeart/2005/8/layout/bProcess3"/>
    <dgm:cxn modelId="{171F7321-CD8E-4154-9114-3C5952DBD0B2}" srcId="{CF138095-E6F0-41A1-B9CC-A842DA5B7886}" destId="{02F191FF-1E25-45E4-9294-59A6E04B14FC}" srcOrd="5" destOrd="0" parTransId="{DF8A7061-9CF5-4DC0-ACB4-6BE0688E54D9}" sibTransId="{BA899818-B3CF-4951-9BDB-0DCB906EFFA9}"/>
    <dgm:cxn modelId="{01EB7BA8-32CF-467D-B095-7ABA6270E733}" type="presOf" srcId="{D81C1965-16D9-4004-BD9A-8B13773A5B11}" destId="{03DB92FD-971A-4447-9565-D83770DC1DA9}" srcOrd="1" destOrd="0" presId="urn:microsoft.com/office/officeart/2005/8/layout/bProcess3"/>
    <dgm:cxn modelId="{A1244E8B-1EF1-4C9B-8256-DDC2E30B11E0}" srcId="{43567839-9A0E-490F-8910-45854D863166}" destId="{ACCF0FA1-F1B5-4FC2-A236-B841E69CBAD8}" srcOrd="1" destOrd="0" parTransId="{9CC67AE0-ABAE-4AD4-8FCC-1CEEEF905A9C}" sibTransId="{642B7791-FBD5-4147-A405-0A813343DCF6}"/>
    <dgm:cxn modelId="{107BE93C-0584-449F-92F4-48DEB239D8AC}" type="presOf" srcId="{AB5630F8-A97B-41D7-B8E1-48B3DFF49D89}" destId="{1F17E287-AB36-4E6C-9CEB-91D7AA56B468}" srcOrd="0" destOrd="0" presId="urn:microsoft.com/office/officeart/2005/8/layout/bProcess3"/>
    <dgm:cxn modelId="{C0FB8D3B-1FD5-4AF6-BD2A-505137765F8F}" srcId="{02F191FF-1E25-45E4-9294-59A6E04B14FC}" destId="{1BE72C35-5FB2-4C42-99CA-D12EA205B916}" srcOrd="1" destOrd="0" parTransId="{636DBD2F-76EB-47B1-876E-E0749DE690AB}" sibTransId="{210A5106-0889-4583-B0A1-0A37C8C3229C}"/>
    <dgm:cxn modelId="{C2F3898F-37C6-4167-8222-B1BC9AC0B033}" type="presOf" srcId="{4774A170-BC83-4D4D-9159-58BF4F6EC018}" destId="{FA23A5D7-057B-42F8-9ADA-A583B329089E}" srcOrd="0" destOrd="1" presId="urn:microsoft.com/office/officeart/2005/8/layout/bProcess3"/>
    <dgm:cxn modelId="{6B5AEB7D-D1B1-479A-8AD0-5D8362214ABA}" type="presOf" srcId="{60FBED60-2A8B-46B1-B1E5-5C26434C53E9}" destId="{D5076CD2-A739-4F40-B53A-A0B74283E97A}" srcOrd="0" destOrd="1" presId="urn:microsoft.com/office/officeart/2005/8/layout/bProcess3"/>
    <dgm:cxn modelId="{3F2DD5A4-5449-4C2C-808E-691E064DCBBD}" srcId="{8237E78B-EDB8-4C75-B056-E72F987C0F1B}" destId="{D7E158A7-B090-4255-8EA8-E4F76C25A7C7}" srcOrd="0" destOrd="0" parTransId="{AB61B085-FFCC-4688-B2DB-00514846AD11}" sibTransId="{1CF485FC-29FF-4FB1-8780-444F7BF22414}"/>
    <dgm:cxn modelId="{BE76FAEB-8AFF-4E03-8659-5BA15086629D}" type="presOf" srcId="{2A044C55-1E17-41B3-A0FF-790AD4456DED}" destId="{CD4903A0-AEBB-44FC-9665-09BACE2B7C53}" srcOrd="0" destOrd="0" presId="urn:microsoft.com/office/officeart/2005/8/layout/bProcess3"/>
    <dgm:cxn modelId="{D75A77C9-C5DB-4163-94ED-26021D001048}" type="presOf" srcId="{CF138095-E6F0-41A1-B9CC-A842DA5B7886}" destId="{2C5480F5-F6FE-4DBC-ADBD-DF0930B7CC3C}" srcOrd="0" destOrd="0" presId="urn:microsoft.com/office/officeart/2005/8/layout/bProcess3"/>
    <dgm:cxn modelId="{5F0467B6-41E6-4DEB-8875-6BDC5E7894D1}" type="presOf" srcId="{8237E78B-EDB8-4C75-B056-E72F987C0F1B}" destId="{C159907B-B5BD-4977-B43B-37C45CAE5B50}" srcOrd="0" destOrd="0" presId="urn:microsoft.com/office/officeart/2005/8/layout/bProcess3"/>
    <dgm:cxn modelId="{88A60B62-3640-4D9F-A07F-91DE27C5CC51}" srcId="{8237E78B-EDB8-4C75-B056-E72F987C0F1B}" destId="{F93EB7BF-CA65-4921-BAC3-AEF3D8445EDF}" srcOrd="1" destOrd="0" parTransId="{1DFF7654-96A2-4EAD-8DE4-365421F8602E}" sibTransId="{1C52544E-0982-4625-A326-8F32F16C8D50}"/>
    <dgm:cxn modelId="{A4E3F197-496E-4677-BC67-298CCA6A5D59}" type="presOf" srcId="{6F4E4A3F-CEF7-40B6-9C7E-D01A20733A58}" destId="{1F7550FC-7E11-4D99-848E-296B7D56A28A}" srcOrd="0" destOrd="0" presId="urn:microsoft.com/office/officeart/2005/8/layout/bProcess3"/>
    <dgm:cxn modelId="{DA885049-9EA1-40DE-BB21-58A8BE72AA0C}" type="presOf" srcId="{849DF771-AB40-4D52-9A53-4DC2A674C28C}" destId="{28A76BA2-CE39-40F1-A4C5-81D51AF7378C}" srcOrd="0" destOrd="1" presId="urn:microsoft.com/office/officeart/2005/8/layout/bProcess3"/>
    <dgm:cxn modelId="{C3F6046F-BA35-4B98-8C98-70D8ED870B7A}" type="presOf" srcId="{D81C1965-16D9-4004-BD9A-8B13773A5B11}" destId="{EB271FB8-10F7-4A64-AA4B-9C71191F5BEE}" srcOrd="0" destOrd="0" presId="urn:microsoft.com/office/officeart/2005/8/layout/bProcess3"/>
    <dgm:cxn modelId="{A003A4AE-DB5C-4BDE-B0CF-7C2DB10E495D}" srcId="{3C211F05-0FD8-4D74-BDC7-18F48F6D2D70}" destId="{849DF771-AB40-4D52-9A53-4DC2A674C28C}" srcOrd="0" destOrd="0" parTransId="{3796BE59-2C18-4037-9C72-54028C5423F8}" sibTransId="{43FAD2E2-DE50-4745-B1F5-05271F5F19BF}"/>
    <dgm:cxn modelId="{256A5679-1C09-4755-90E9-547B60DA0350}" type="presOf" srcId="{255308ED-52CF-47D2-967C-91F9646CF87B}" destId="{0D069879-9731-44A6-91F7-AA88F19D1529}" srcOrd="0" destOrd="1" presId="urn:microsoft.com/office/officeart/2005/8/layout/bProcess3"/>
    <dgm:cxn modelId="{054ECB48-B10E-4410-98C6-F1CCC7A7CC89}" type="presOf" srcId="{ACCF0FA1-F1B5-4FC2-A236-B841E69CBAD8}" destId="{D5076CD2-A739-4F40-B53A-A0B74283E97A}" srcOrd="0" destOrd="2" presId="urn:microsoft.com/office/officeart/2005/8/layout/bProcess3"/>
    <dgm:cxn modelId="{F7D175D9-FD12-42D6-9113-2369F14CBC1E}" srcId="{CF138095-E6F0-41A1-B9CC-A842DA5B7886}" destId="{8237E78B-EDB8-4C75-B056-E72F987C0F1B}" srcOrd="3" destOrd="0" parTransId="{3DFBAF3C-BF46-4B19-80EC-A3755F56B749}" sibTransId="{6F4E4A3F-CEF7-40B6-9C7E-D01A20733A58}"/>
    <dgm:cxn modelId="{0C416954-0E6D-44F6-B5C5-6F5D5896B692}" srcId="{AB5630F8-A97B-41D7-B8E1-48B3DFF49D89}" destId="{9AD33069-1EB5-41E0-AC46-CAEDA47F8D6E}" srcOrd="0" destOrd="0" parTransId="{400301E0-643F-4722-8B08-4BB5449C29C8}" sibTransId="{22A73CCF-222C-45CB-8A66-CCF10F312D09}"/>
    <dgm:cxn modelId="{617C095E-A7E4-4CF9-B7DA-21B20E2D9413}" type="presOf" srcId="{20AE7E1F-0CE8-4143-9327-B3C4859E3E2A}" destId="{0D069879-9731-44A6-91F7-AA88F19D1529}" srcOrd="0" destOrd="0" presId="urn:microsoft.com/office/officeart/2005/8/layout/bProcess3"/>
    <dgm:cxn modelId="{A1C3F9E9-E74B-4C05-9781-497B9A78F055}" srcId="{CF138095-E6F0-41A1-B9CC-A842DA5B7886}" destId="{20AE7E1F-0CE8-4143-9327-B3C4859E3E2A}" srcOrd="0" destOrd="0" parTransId="{C547C38C-1F97-4CD7-AA64-F8EA4DB9C3FF}" sibTransId="{D81C1965-16D9-4004-BD9A-8B13773A5B11}"/>
    <dgm:cxn modelId="{C2E499FB-A6E3-4C6C-989B-80D459F84828}" type="presOf" srcId="{66CAFC22-B1CC-4859-BB60-F70219667C70}" destId="{C8DF74E8-841C-4875-8698-8F7B3DA38942}" srcOrd="1" destOrd="0" presId="urn:microsoft.com/office/officeart/2005/8/layout/bProcess3"/>
    <dgm:cxn modelId="{17556AB9-640A-4E07-9578-9C5BC4D96094}" type="presOf" srcId="{43567839-9A0E-490F-8910-45854D863166}" destId="{D5076CD2-A739-4F40-B53A-A0B74283E97A}" srcOrd="0" destOrd="0" presId="urn:microsoft.com/office/officeart/2005/8/layout/bProcess3"/>
    <dgm:cxn modelId="{12189EEE-DE92-4947-8F28-BC48039AC2B6}" type="presOf" srcId="{4AC20ABC-EEA1-44AE-8FDE-B496B97CCA65}" destId="{1F17E287-AB36-4E6C-9CEB-91D7AA56B468}" srcOrd="0" destOrd="2" presId="urn:microsoft.com/office/officeart/2005/8/layout/bProcess3"/>
    <dgm:cxn modelId="{5FDF018F-4F97-4B96-888D-6978589B3216}" type="presOf" srcId="{1BE72C35-5FB2-4C42-99CA-D12EA205B916}" destId="{FA23A5D7-057B-42F8-9ADA-A583B329089E}" srcOrd="0" destOrd="2" presId="urn:microsoft.com/office/officeart/2005/8/layout/bProcess3"/>
    <dgm:cxn modelId="{CB5AA010-115F-444F-8326-F5F551EA9B6A}" type="presParOf" srcId="{2C5480F5-F6FE-4DBC-ADBD-DF0930B7CC3C}" destId="{0D069879-9731-44A6-91F7-AA88F19D1529}" srcOrd="0" destOrd="0" presId="urn:microsoft.com/office/officeart/2005/8/layout/bProcess3"/>
    <dgm:cxn modelId="{62CD5793-D7BF-4527-87C5-1E8DFCAD061D}" type="presParOf" srcId="{2C5480F5-F6FE-4DBC-ADBD-DF0930B7CC3C}" destId="{EB271FB8-10F7-4A64-AA4B-9C71191F5BEE}" srcOrd="1" destOrd="0" presId="urn:microsoft.com/office/officeart/2005/8/layout/bProcess3"/>
    <dgm:cxn modelId="{593F9666-AE95-405A-9AAD-24C222EE576B}" type="presParOf" srcId="{EB271FB8-10F7-4A64-AA4B-9C71191F5BEE}" destId="{03DB92FD-971A-4447-9565-D83770DC1DA9}" srcOrd="0" destOrd="0" presId="urn:microsoft.com/office/officeart/2005/8/layout/bProcess3"/>
    <dgm:cxn modelId="{3BDB924D-5198-49F1-9376-882872F8A263}" type="presParOf" srcId="{2C5480F5-F6FE-4DBC-ADBD-DF0930B7CC3C}" destId="{1F17E287-AB36-4E6C-9CEB-91D7AA56B468}" srcOrd="2" destOrd="0" presId="urn:microsoft.com/office/officeart/2005/8/layout/bProcess3"/>
    <dgm:cxn modelId="{3BEDCF1D-9D38-40E8-B0BC-C0A0EF521473}" type="presParOf" srcId="{2C5480F5-F6FE-4DBC-ADBD-DF0930B7CC3C}" destId="{CD4903A0-AEBB-44FC-9665-09BACE2B7C53}" srcOrd="3" destOrd="0" presId="urn:microsoft.com/office/officeart/2005/8/layout/bProcess3"/>
    <dgm:cxn modelId="{AA3F5380-1D1D-416B-B3F2-33D61BF4D9C4}" type="presParOf" srcId="{CD4903A0-AEBB-44FC-9665-09BACE2B7C53}" destId="{916B558F-878F-47C1-9903-E6638DA3516C}" srcOrd="0" destOrd="0" presId="urn:microsoft.com/office/officeart/2005/8/layout/bProcess3"/>
    <dgm:cxn modelId="{E7F86262-7EEE-46D6-877B-847A9246BC14}" type="presParOf" srcId="{2C5480F5-F6FE-4DBC-ADBD-DF0930B7CC3C}" destId="{28A76BA2-CE39-40F1-A4C5-81D51AF7378C}" srcOrd="4" destOrd="0" presId="urn:microsoft.com/office/officeart/2005/8/layout/bProcess3"/>
    <dgm:cxn modelId="{DD7BA386-4530-4B4E-9925-A5D220E08814}" type="presParOf" srcId="{2C5480F5-F6FE-4DBC-ADBD-DF0930B7CC3C}" destId="{F0A8AE22-6BE0-4D34-810C-1AAE81270BCF}" srcOrd="5" destOrd="0" presId="urn:microsoft.com/office/officeart/2005/8/layout/bProcess3"/>
    <dgm:cxn modelId="{8552C884-CAF1-40EB-9D7A-E7EADC9DE519}" type="presParOf" srcId="{F0A8AE22-6BE0-4D34-810C-1AAE81270BCF}" destId="{C8DF74E8-841C-4875-8698-8F7B3DA38942}" srcOrd="0" destOrd="0" presId="urn:microsoft.com/office/officeart/2005/8/layout/bProcess3"/>
    <dgm:cxn modelId="{A8877A4E-A519-482A-B10B-E10747AE27F9}" type="presParOf" srcId="{2C5480F5-F6FE-4DBC-ADBD-DF0930B7CC3C}" destId="{C159907B-B5BD-4977-B43B-37C45CAE5B50}" srcOrd="6" destOrd="0" presId="urn:microsoft.com/office/officeart/2005/8/layout/bProcess3"/>
    <dgm:cxn modelId="{72FBC38F-E89A-4B86-9A86-62CE5D5276D8}" type="presParOf" srcId="{2C5480F5-F6FE-4DBC-ADBD-DF0930B7CC3C}" destId="{1F7550FC-7E11-4D99-848E-296B7D56A28A}" srcOrd="7" destOrd="0" presId="urn:microsoft.com/office/officeart/2005/8/layout/bProcess3"/>
    <dgm:cxn modelId="{AAE14AC0-F5C4-4451-B519-3A2A9397FAC0}" type="presParOf" srcId="{1F7550FC-7E11-4D99-848E-296B7D56A28A}" destId="{7EFEF708-8F0C-43CB-B147-38317F2D0D91}" srcOrd="0" destOrd="0" presId="urn:microsoft.com/office/officeart/2005/8/layout/bProcess3"/>
    <dgm:cxn modelId="{888C29DC-EE4A-411D-B6E7-8935DEA25189}" type="presParOf" srcId="{2C5480F5-F6FE-4DBC-ADBD-DF0930B7CC3C}" destId="{D5076CD2-A739-4F40-B53A-A0B74283E97A}" srcOrd="8" destOrd="0" presId="urn:microsoft.com/office/officeart/2005/8/layout/bProcess3"/>
    <dgm:cxn modelId="{DFE5FBF5-E194-4FB3-B4A7-8C985FC6571D}" type="presParOf" srcId="{2C5480F5-F6FE-4DBC-ADBD-DF0930B7CC3C}" destId="{585CEEB9-458C-4951-A43C-9C6433ECEEED}" srcOrd="9" destOrd="0" presId="urn:microsoft.com/office/officeart/2005/8/layout/bProcess3"/>
    <dgm:cxn modelId="{E826CDFD-7AE0-4F6B-96EB-8D478E128254}" type="presParOf" srcId="{585CEEB9-458C-4951-A43C-9C6433ECEEED}" destId="{6139EE24-1A30-4E91-BF05-FEB226E4ABF0}" srcOrd="0" destOrd="0" presId="urn:microsoft.com/office/officeart/2005/8/layout/bProcess3"/>
    <dgm:cxn modelId="{314CDC13-531F-4DE1-8139-17DC450E20BA}" type="presParOf" srcId="{2C5480F5-F6FE-4DBC-ADBD-DF0930B7CC3C}" destId="{FA23A5D7-057B-42F8-9ADA-A583B329089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71FB8-10F7-4A64-AA4B-9C71191F5BEE}">
      <dsp:nvSpPr>
        <dsp:cNvPr id="0" name=""/>
        <dsp:cNvSpPr/>
      </dsp:nvSpPr>
      <dsp:spPr>
        <a:xfrm>
          <a:off x="2333902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1349317"/>
        <a:ext cx="26789" cy="5357"/>
      </dsp:txXfrm>
    </dsp:sp>
    <dsp:sp modelId="{0D069879-9731-44A6-91F7-AA88F19D1529}">
      <dsp:nvSpPr>
        <dsp:cNvPr id="0" name=""/>
        <dsp:cNvSpPr/>
      </dsp:nvSpPr>
      <dsp:spPr>
        <a:xfrm>
          <a:off x="6188" y="653142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Akuisisi Data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Primary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Secondary</a:t>
          </a:r>
          <a:endParaRPr lang="en-US" sz="1100" kern="1200" dirty="0"/>
        </a:p>
      </dsp:txBody>
      <dsp:txXfrm>
        <a:off x="6188" y="653142"/>
        <a:ext cx="2329513" cy="1397708"/>
      </dsp:txXfrm>
    </dsp:sp>
    <dsp:sp modelId="{CD4903A0-AEBB-44FC-9665-09BACE2B7C53}">
      <dsp:nvSpPr>
        <dsp:cNvPr id="0" name=""/>
        <dsp:cNvSpPr/>
      </dsp:nvSpPr>
      <dsp:spPr>
        <a:xfrm>
          <a:off x="5199204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1349317"/>
        <a:ext cx="26789" cy="5357"/>
      </dsp:txXfrm>
    </dsp:sp>
    <dsp:sp modelId="{1F17E287-AB36-4E6C-9CEB-91D7AA56B468}">
      <dsp:nvSpPr>
        <dsp:cNvPr id="0" name=""/>
        <dsp:cNvSpPr/>
      </dsp:nvSpPr>
      <dsp:spPr>
        <a:xfrm>
          <a:off x="2871490" y="653142"/>
          <a:ext cx="2329513" cy="139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Representasi Data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Pre-Processing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Transformasi</a:t>
          </a:r>
          <a:endParaRPr lang="en-US" sz="1100" b="1" kern="1200" dirty="0"/>
        </a:p>
      </dsp:txBody>
      <dsp:txXfrm>
        <a:off x="2871490" y="653142"/>
        <a:ext cx="2329513" cy="1397708"/>
      </dsp:txXfrm>
    </dsp:sp>
    <dsp:sp modelId="{F0A8AE22-6BE0-4D34-810C-1AAE81270BCF}">
      <dsp:nvSpPr>
        <dsp:cNvPr id="0" name=""/>
        <dsp:cNvSpPr/>
      </dsp:nvSpPr>
      <dsp:spPr>
        <a:xfrm>
          <a:off x="1170945" y="2049050"/>
          <a:ext cx="5730604" cy="505188"/>
        </a:xfrm>
        <a:custGeom>
          <a:avLst/>
          <a:gdLst/>
          <a:ahLst/>
          <a:cxnLst/>
          <a:rect l="0" t="0" r="0" b="0"/>
          <a:pathLst>
            <a:path>
              <a:moveTo>
                <a:pt x="5730604" y="0"/>
              </a:moveTo>
              <a:lnTo>
                <a:pt x="5730604" y="269694"/>
              </a:lnTo>
              <a:lnTo>
                <a:pt x="0" y="269694"/>
              </a:lnTo>
              <a:lnTo>
                <a:pt x="0" y="5051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2357" y="2298965"/>
        <a:ext cx="287779" cy="5357"/>
      </dsp:txXfrm>
    </dsp:sp>
    <dsp:sp modelId="{28A76BA2-CE39-40F1-A4C5-81D51AF7378C}">
      <dsp:nvSpPr>
        <dsp:cNvPr id="0" name=""/>
        <dsp:cNvSpPr/>
      </dsp:nvSpPr>
      <dsp:spPr>
        <a:xfrm>
          <a:off x="5736792" y="653142"/>
          <a:ext cx="2329513" cy="139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Data Properti/Descriptor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Ektraksi Ciri</a:t>
          </a:r>
          <a:endParaRPr lang="en-US" sz="1100" b="1" kern="1200" dirty="0"/>
        </a:p>
      </dsp:txBody>
      <dsp:txXfrm>
        <a:off x="5736792" y="653142"/>
        <a:ext cx="2329513" cy="1397708"/>
      </dsp:txXfrm>
    </dsp:sp>
    <dsp:sp modelId="{1F7550FC-7E11-4D99-848E-296B7D56A28A}">
      <dsp:nvSpPr>
        <dsp:cNvPr id="0" name=""/>
        <dsp:cNvSpPr/>
      </dsp:nvSpPr>
      <dsp:spPr>
        <a:xfrm>
          <a:off x="2333902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3282813"/>
        <a:ext cx="26789" cy="5357"/>
      </dsp:txXfrm>
    </dsp:sp>
    <dsp:sp modelId="{C159907B-B5BD-4977-B43B-37C45CAE5B50}">
      <dsp:nvSpPr>
        <dsp:cNvPr id="0" name=""/>
        <dsp:cNvSpPr/>
      </dsp:nvSpPr>
      <dsp:spPr>
        <a:xfrm>
          <a:off x="6188" y="2586638"/>
          <a:ext cx="2329513" cy="1397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Knowledge Based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Model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Clasifier</a:t>
          </a:r>
          <a:endParaRPr lang="en-US" sz="1100" kern="1200" dirty="0"/>
        </a:p>
      </dsp:txBody>
      <dsp:txXfrm>
        <a:off x="6188" y="2586638"/>
        <a:ext cx="2329513" cy="1397708"/>
      </dsp:txXfrm>
    </dsp:sp>
    <dsp:sp modelId="{585CEEB9-458C-4951-A43C-9C6433ECEEED}">
      <dsp:nvSpPr>
        <dsp:cNvPr id="0" name=""/>
        <dsp:cNvSpPr/>
      </dsp:nvSpPr>
      <dsp:spPr>
        <a:xfrm>
          <a:off x="5199204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3282813"/>
        <a:ext cx="26789" cy="5357"/>
      </dsp:txXfrm>
    </dsp:sp>
    <dsp:sp modelId="{D5076CD2-A739-4F40-B53A-A0B74283E97A}">
      <dsp:nvSpPr>
        <dsp:cNvPr id="0" name=""/>
        <dsp:cNvSpPr/>
      </dsp:nvSpPr>
      <dsp:spPr>
        <a:xfrm>
          <a:off x="2871490" y="2586638"/>
          <a:ext cx="2329513" cy="139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Recognition Process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Matching/Similarity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Used training Result</a:t>
          </a:r>
          <a:endParaRPr lang="en-US" sz="1100" kern="1200" dirty="0"/>
        </a:p>
      </dsp:txBody>
      <dsp:txXfrm>
        <a:off x="2871490" y="2586638"/>
        <a:ext cx="2329513" cy="1397708"/>
      </dsp:txXfrm>
    </dsp:sp>
    <dsp:sp modelId="{FA23A5D7-057B-42F8-9ADA-A583B329089E}">
      <dsp:nvSpPr>
        <dsp:cNvPr id="0" name=""/>
        <dsp:cNvSpPr/>
      </dsp:nvSpPr>
      <dsp:spPr>
        <a:xfrm>
          <a:off x="5736792" y="2586638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Result Analysis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Performance : accuration, precission, recall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etc</a:t>
          </a:r>
          <a:endParaRPr lang="en-US" sz="1100" kern="1200" dirty="0"/>
        </a:p>
      </dsp:txBody>
      <dsp:txXfrm>
        <a:off x="5736792" y="2586638"/>
        <a:ext cx="2329513" cy="139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D47E8-0156-4312-B06B-8954717BA07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AF49A-9860-4184-98A1-3B2519386A3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208D1-6EB8-4B02-BFCB-D3CA4AA0C5EE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D160E-59C1-428F-8665-E237350C72E8}" type="datetime1">
              <a:rPr lang="id-ID" smtClean="0"/>
              <a:pPr>
                <a:defRPr/>
              </a:pPr>
              <a:t>30/07/2014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0D67A-4E7D-4022-A8BF-A7EC072F7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BFBF-BD62-44EE-86D1-354A98C1D68F}" type="datetime1">
              <a:rPr lang="id-ID" smtClean="0"/>
              <a:pPr>
                <a:defRPr/>
              </a:pPr>
              <a:t>30/07/2014</a:t>
            </a:fld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7DF34-F650-49FD-8008-D88027B2A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5246-86FC-4380-979E-0E10FA3408F3}" type="datetime1">
              <a:rPr lang="id-ID" smtClean="0"/>
              <a:pPr/>
              <a:t>30/07/2014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7B4C-6FB5-42CF-9A70-A3D99E790C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109EC-6A0E-4ED0-988C-DD05271A7318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C582-1BE7-4C0B-99FB-52E72F307E6D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83EF-F243-4A3D-B2CB-58E9B95842E8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D130-C4EB-49B4-A669-5F003D7C8D85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6AFE-2FB3-4E65-A0A1-FA9D0A8F80CE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8552-4900-4AB1-89DC-BDFB57B07F8B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528E02-5B41-4C72-98DD-C456F57E1478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7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CIG4I3 SISTEM REKOGNISI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Pertemuan 4-7: Pengolahan Citra Digital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D7484E-9602-4DDC-99BE-C5F8EAC7502D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75E279-9423-4002-A22B-518D81D73DFC}" type="slidenum">
              <a:rPr lang="en-US"/>
              <a:pPr/>
              <a:t>10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35020" y="228600"/>
            <a:ext cx="4931027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Teori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Konvolusi</a:t>
            </a:r>
            <a:r>
              <a:rPr lang="en-US" dirty="0" smtClean="0">
                <a:solidFill>
                  <a:schemeClr val="bg1"/>
                </a:solidFill>
              </a:rPr>
              <a:t> (Spatial Filter)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Contoh matrix tetangga 3 x 3 :</a:t>
            </a:r>
          </a:p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  <a:p>
            <a:pPr eaLnBrk="1" hangingPunct="1"/>
            <a:r>
              <a:rPr lang="en-US" sz="2600" smtClean="0"/>
              <a:t>Selain digunakannya </a:t>
            </a:r>
            <a:r>
              <a:rPr lang="en-US" sz="2600" i="1" smtClean="0"/>
              <a:t>matrix tetangga</a:t>
            </a:r>
            <a:r>
              <a:rPr lang="en-US" sz="2600" smtClean="0"/>
              <a:t>, teknik spatial filtering menggunakan sebuah matrix lagi yaitu matrix convolution (</a:t>
            </a:r>
            <a:r>
              <a:rPr lang="en-US" sz="2600" i="1" smtClean="0"/>
              <a:t>mask/kernel</a:t>
            </a:r>
            <a:r>
              <a:rPr lang="en-US" sz="2600" smtClean="0"/>
              <a:t>) yang ukurannya sama dengan matrix tetangga.</a:t>
            </a:r>
          </a:p>
          <a:p>
            <a:pPr eaLnBrk="1" hangingPunct="1"/>
            <a:endParaRPr lang="en-US" sz="26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3313" y="2357438"/>
            <a:ext cx="1373187" cy="1230312"/>
            <a:chOff x="7641" y="13324"/>
            <a:chExt cx="864" cy="864"/>
          </a:xfrm>
        </p:grpSpPr>
        <p:sp>
          <p:nvSpPr>
            <p:cNvPr id="11270" name="Text Box 5"/>
            <p:cNvSpPr txBox="1">
              <a:spLocks noChangeArrowheads="1"/>
            </p:cNvSpPr>
            <p:nvPr/>
          </p:nvSpPr>
          <p:spPr bwMode="auto">
            <a:xfrm>
              <a:off x="7641" y="13324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11271" name="Text Box 6"/>
            <p:cNvSpPr txBox="1">
              <a:spLocks noChangeArrowheads="1"/>
            </p:cNvSpPr>
            <p:nvPr/>
          </p:nvSpPr>
          <p:spPr bwMode="auto">
            <a:xfrm>
              <a:off x="7929" y="13324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11272" name="Text Box 7"/>
            <p:cNvSpPr txBox="1">
              <a:spLocks noChangeArrowheads="1"/>
            </p:cNvSpPr>
            <p:nvPr/>
          </p:nvSpPr>
          <p:spPr bwMode="auto">
            <a:xfrm>
              <a:off x="8217" y="13324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11273" name="Text Box 8"/>
            <p:cNvSpPr txBox="1">
              <a:spLocks noChangeArrowheads="1"/>
            </p:cNvSpPr>
            <p:nvPr/>
          </p:nvSpPr>
          <p:spPr bwMode="auto">
            <a:xfrm>
              <a:off x="7641" y="13612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11274" name="Text Box 9" descr="20%"/>
            <p:cNvSpPr txBox="1">
              <a:spLocks noChangeArrowheads="1"/>
            </p:cNvSpPr>
            <p:nvPr/>
          </p:nvSpPr>
          <p:spPr bwMode="auto">
            <a:xfrm>
              <a:off x="7929" y="13612"/>
              <a:ext cx="288" cy="288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 b="1">
                  <a:latin typeface="Arial" charset="0"/>
                </a:rPr>
                <a:t>T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1275" name="Text Box 10"/>
            <p:cNvSpPr txBox="1">
              <a:spLocks noChangeArrowheads="1"/>
            </p:cNvSpPr>
            <p:nvPr/>
          </p:nvSpPr>
          <p:spPr bwMode="auto">
            <a:xfrm>
              <a:off x="8217" y="13612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5</a:t>
              </a:r>
            </a:p>
          </p:txBody>
        </p:sp>
        <p:sp>
          <p:nvSpPr>
            <p:cNvPr id="11276" name="Text Box 11"/>
            <p:cNvSpPr txBox="1">
              <a:spLocks noChangeArrowheads="1"/>
            </p:cNvSpPr>
            <p:nvPr/>
          </p:nvSpPr>
          <p:spPr bwMode="auto">
            <a:xfrm>
              <a:off x="7641" y="13900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6</a:t>
              </a:r>
            </a:p>
          </p:txBody>
        </p:sp>
        <p:sp>
          <p:nvSpPr>
            <p:cNvPr id="11277" name="Text Box 12"/>
            <p:cNvSpPr txBox="1">
              <a:spLocks noChangeArrowheads="1"/>
            </p:cNvSpPr>
            <p:nvPr/>
          </p:nvSpPr>
          <p:spPr bwMode="auto">
            <a:xfrm>
              <a:off x="7929" y="13900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7</a:t>
              </a:r>
            </a:p>
          </p:txBody>
        </p:sp>
        <p:sp>
          <p:nvSpPr>
            <p:cNvPr id="11278" name="Text Box 13"/>
            <p:cNvSpPr txBox="1">
              <a:spLocks noChangeArrowheads="1"/>
            </p:cNvSpPr>
            <p:nvPr/>
          </p:nvSpPr>
          <p:spPr bwMode="auto">
            <a:xfrm>
              <a:off x="8217" y="13900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8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1243-6129-4045-B99A-7F9C3E889D8C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7CED9F-07FF-4EB2-B0A8-68760C74C8B9}" type="slidenum">
              <a:rPr lang="en-US"/>
              <a:pPr/>
              <a:t>11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774757" y="304800"/>
            <a:ext cx="4800917" cy="911225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Teori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Konvolusi</a:t>
            </a:r>
            <a:r>
              <a:rPr lang="en-US" dirty="0" smtClean="0">
                <a:solidFill>
                  <a:schemeClr val="bg1"/>
                </a:solidFill>
              </a:rPr>
              <a:t> (Spatial Filter)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167187"/>
          </a:xfrm>
        </p:spPr>
        <p:txBody>
          <a:bodyPr/>
          <a:lstStyle/>
          <a:p>
            <a:pPr eaLnBrk="1" hangingPunct="1"/>
            <a:r>
              <a:rPr lang="en-US" smtClean="0"/>
              <a:t>Citra dengan 5 x 5 pixel dan 8 grayscale 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Hasilnya :</a:t>
            </a:r>
          </a:p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2349500"/>
            <a:ext cx="6324600" cy="1600200"/>
            <a:chOff x="912" y="1440"/>
            <a:chExt cx="3792" cy="100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12" y="1440"/>
              <a:ext cx="898" cy="1008"/>
              <a:chOff x="5472" y="2448"/>
              <a:chExt cx="1440" cy="144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472" y="2448"/>
                <a:ext cx="1440" cy="288"/>
                <a:chOff x="5472" y="2448"/>
                <a:chExt cx="1440" cy="288"/>
              </a:xfrm>
            </p:grpSpPr>
            <p:sp>
              <p:nvSpPr>
                <p:cNvPr id="123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472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1236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760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1237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048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1237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336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123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624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4</a:t>
                  </a: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5472" y="2736"/>
                <a:ext cx="1440" cy="288"/>
                <a:chOff x="5472" y="2448"/>
                <a:chExt cx="1440" cy="288"/>
              </a:xfrm>
            </p:grpSpPr>
            <p:sp>
              <p:nvSpPr>
                <p:cNvPr id="1236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472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1236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760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 b="1"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1236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48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1236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336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1236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624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4</a:t>
                  </a:r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5472" y="3024"/>
                <a:ext cx="1440" cy="288"/>
                <a:chOff x="5472" y="2448"/>
                <a:chExt cx="1440" cy="288"/>
              </a:xfrm>
            </p:grpSpPr>
            <p:sp>
              <p:nvSpPr>
                <p:cNvPr id="1235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472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235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760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  <p:sp>
              <p:nvSpPr>
                <p:cNvPr id="1236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048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236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336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1236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624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5472" y="3312"/>
                <a:ext cx="1440" cy="288"/>
                <a:chOff x="5472" y="2448"/>
                <a:chExt cx="1440" cy="288"/>
              </a:xfrm>
            </p:grpSpPr>
            <p:sp>
              <p:nvSpPr>
                <p:cNvPr id="1235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472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235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760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  <p:sp>
              <p:nvSpPr>
                <p:cNvPr id="1235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048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7</a:t>
                  </a:r>
                </a:p>
              </p:txBody>
            </p:sp>
            <p:sp>
              <p:nvSpPr>
                <p:cNvPr id="1235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336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1235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624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5472" y="3600"/>
                <a:ext cx="1440" cy="288"/>
                <a:chOff x="5472" y="3600"/>
                <a:chExt cx="1440" cy="288"/>
              </a:xfrm>
            </p:grpSpPr>
            <p:sp>
              <p:nvSpPr>
                <p:cNvPr id="1234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472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234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760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  <p:sp>
              <p:nvSpPr>
                <p:cNvPr id="1235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048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7</a:t>
                  </a:r>
                </a:p>
              </p:txBody>
            </p:sp>
            <p:sp>
              <p:nvSpPr>
                <p:cNvPr id="1235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6336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  <p:sp>
              <p:nvSpPr>
                <p:cNvPr id="1235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6624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</p:grpSp>
        </p:grpSp>
        <p:sp>
          <p:nvSpPr>
            <p:cNvPr id="12330" name="Text Box 36"/>
            <p:cNvSpPr txBox="1">
              <a:spLocks noChangeArrowheads="1"/>
            </p:cNvSpPr>
            <p:nvPr/>
          </p:nvSpPr>
          <p:spPr bwMode="auto">
            <a:xfrm>
              <a:off x="2370" y="1692"/>
              <a:ext cx="1347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>
                  <a:latin typeface="Arial" charset="0"/>
                </a:rPr>
                <a:t>Dikonvolusi dengan </a:t>
              </a:r>
            </a:p>
            <a:p>
              <a:pPr eaLnBrk="1" hangingPunct="1"/>
              <a:r>
                <a:rPr lang="en-US" sz="1600" b="1" i="1">
                  <a:latin typeface="Arial" charset="0"/>
                </a:rPr>
                <a:t>image mask</a:t>
              </a:r>
              <a:r>
                <a:rPr lang="en-US" sz="1600">
                  <a:latin typeface="Arial" charset="0"/>
                </a:rPr>
                <a:t> :</a:t>
              </a:r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4165" y="1692"/>
              <a:ext cx="539" cy="605"/>
              <a:chOff x="7641" y="13324"/>
              <a:chExt cx="864" cy="864"/>
            </a:xfrm>
          </p:grpSpPr>
          <p:sp>
            <p:nvSpPr>
              <p:cNvPr id="12334" name="Text Box 38"/>
              <p:cNvSpPr txBox="1">
                <a:spLocks noChangeArrowheads="1"/>
              </p:cNvSpPr>
              <p:nvPr/>
            </p:nvSpPr>
            <p:spPr bwMode="auto">
              <a:xfrm>
                <a:off x="7641" y="13324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-2</a:t>
                </a:r>
              </a:p>
            </p:txBody>
          </p:sp>
          <p:sp>
            <p:nvSpPr>
              <p:cNvPr id="12335" name="Text Box 39"/>
              <p:cNvSpPr txBox="1">
                <a:spLocks noChangeArrowheads="1"/>
              </p:cNvSpPr>
              <p:nvPr/>
            </p:nvSpPr>
            <p:spPr bwMode="auto">
              <a:xfrm>
                <a:off x="7929" y="13324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-1</a:t>
                </a:r>
              </a:p>
            </p:txBody>
          </p:sp>
          <p:sp>
            <p:nvSpPr>
              <p:cNvPr id="12336" name="Text Box 40"/>
              <p:cNvSpPr txBox="1">
                <a:spLocks noChangeArrowheads="1"/>
              </p:cNvSpPr>
              <p:nvPr/>
            </p:nvSpPr>
            <p:spPr bwMode="auto">
              <a:xfrm>
                <a:off x="8217" y="13324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  <p:sp>
            <p:nvSpPr>
              <p:cNvPr id="12337" name="Text Box 41"/>
              <p:cNvSpPr txBox="1">
                <a:spLocks noChangeArrowheads="1"/>
              </p:cNvSpPr>
              <p:nvPr/>
            </p:nvSpPr>
            <p:spPr bwMode="auto">
              <a:xfrm>
                <a:off x="7641" y="13612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-1</a:t>
                </a:r>
              </a:p>
            </p:txBody>
          </p:sp>
          <p:sp>
            <p:nvSpPr>
              <p:cNvPr id="12338" name="Text Box 42" descr="20%"/>
              <p:cNvSpPr txBox="1">
                <a:spLocks noChangeArrowheads="1"/>
              </p:cNvSpPr>
              <p:nvPr/>
            </p:nvSpPr>
            <p:spPr bwMode="auto">
              <a:xfrm>
                <a:off x="7929" y="13612"/>
                <a:ext cx="288" cy="288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 b="1">
                    <a:latin typeface="Arial" charset="0"/>
                  </a:rPr>
                  <a:t>0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12339" name="Text Box 43"/>
              <p:cNvSpPr txBox="1">
                <a:spLocks noChangeArrowheads="1"/>
              </p:cNvSpPr>
              <p:nvPr/>
            </p:nvSpPr>
            <p:spPr bwMode="auto">
              <a:xfrm>
                <a:off x="8217" y="13612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1</a:t>
                </a:r>
              </a:p>
            </p:txBody>
          </p:sp>
          <p:sp>
            <p:nvSpPr>
              <p:cNvPr id="12340" name="Text Box 44"/>
              <p:cNvSpPr txBox="1">
                <a:spLocks noChangeArrowheads="1"/>
              </p:cNvSpPr>
              <p:nvPr/>
            </p:nvSpPr>
            <p:spPr bwMode="auto">
              <a:xfrm>
                <a:off x="7641" y="139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  <p:sp>
            <p:nvSpPr>
              <p:cNvPr id="12341" name="Text Box 45"/>
              <p:cNvSpPr txBox="1">
                <a:spLocks noChangeArrowheads="1"/>
              </p:cNvSpPr>
              <p:nvPr/>
            </p:nvSpPr>
            <p:spPr bwMode="auto">
              <a:xfrm>
                <a:off x="7929" y="139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1</a:t>
                </a:r>
              </a:p>
            </p:txBody>
          </p:sp>
          <p:sp>
            <p:nvSpPr>
              <p:cNvPr id="12342" name="Text Box 46"/>
              <p:cNvSpPr txBox="1">
                <a:spLocks noChangeArrowheads="1"/>
              </p:cNvSpPr>
              <p:nvPr/>
            </p:nvSpPr>
            <p:spPr bwMode="auto">
              <a:xfrm>
                <a:off x="8217" y="139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2</a:t>
                </a:r>
              </a:p>
            </p:txBody>
          </p:sp>
        </p:grpSp>
        <p:sp>
          <p:nvSpPr>
            <p:cNvPr id="12332" name="Line 47"/>
            <p:cNvSpPr>
              <a:spLocks noChangeShapeType="1"/>
            </p:cNvSpPr>
            <p:nvPr/>
          </p:nvSpPr>
          <p:spPr bwMode="auto">
            <a:xfrm>
              <a:off x="1922" y="194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48"/>
            <p:cNvSpPr>
              <a:spLocks noChangeShapeType="1"/>
            </p:cNvSpPr>
            <p:nvPr/>
          </p:nvSpPr>
          <p:spPr bwMode="auto">
            <a:xfrm>
              <a:off x="3717" y="194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3348038" y="4149725"/>
            <a:ext cx="2133600" cy="1981200"/>
            <a:chOff x="5472" y="2448"/>
            <a:chExt cx="1440" cy="1440"/>
          </a:xfrm>
        </p:grpSpPr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5472" y="2448"/>
              <a:ext cx="1440" cy="288"/>
              <a:chOff x="5472" y="2448"/>
              <a:chExt cx="1440" cy="288"/>
            </a:xfrm>
          </p:grpSpPr>
          <p:sp>
            <p:nvSpPr>
              <p:cNvPr id="12324" name="Text Box 51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25" name="Text Box 52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26" name="Text Box 53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27" name="Text Box 54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28" name="Text Box 55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5472" y="2736"/>
              <a:ext cx="1440" cy="288"/>
              <a:chOff x="5472" y="2448"/>
              <a:chExt cx="1440" cy="288"/>
            </a:xfrm>
          </p:grpSpPr>
          <p:sp>
            <p:nvSpPr>
              <p:cNvPr id="12319" name="Text Box 57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20" name="Text Box 58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8</a:t>
                </a:r>
              </a:p>
            </p:txBody>
          </p:sp>
          <p:sp>
            <p:nvSpPr>
              <p:cNvPr id="12321" name="Text Box 59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22" name="Text Box 60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23" name="Text Box 61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</p:grpSp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5472" y="3024"/>
              <a:ext cx="1440" cy="288"/>
              <a:chOff x="5472" y="2448"/>
              <a:chExt cx="1440" cy="288"/>
            </a:xfrm>
          </p:grpSpPr>
          <p:sp>
            <p:nvSpPr>
              <p:cNvPr id="12314" name="Text Box 63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15" name="Text Box 64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16" name="Text Box 65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17" name="Text Box 66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18" name="Text Box 67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</p:grp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5472" y="3312"/>
              <a:ext cx="1440" cy="288"/>
              <a:chOff x="5472" y="2448"/>
              <a:chExt cx="1440" cy="288"/>
            </a:xfrm>
          </p:grpSpPr>
          <p:sp>
            <p:nvSpPr>
              <p:cNvPr id="12309" name="Text Box 69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10" name="Text Box 70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11" name="Text Box 71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12" name="Text Box 72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13" name="Text Box 73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</p:grpSp>
        <p:grpSp>
          <p:nvGrpSpPr>
            <p:cNvPr id="15" name="Group 74"/>
            <p:cNvGrpSpPr>
              <a:grpSpLocks/>
            </p:cNvGrpSpPr>
            <p:nvPr/>
          </p:nvGrpSpPr>
          <p:grpSpPr bwMode="auto">
            <a:xfrm>
              <a:off x="5472" y="3600"/>
              <a:ext cx="1440" cy="288"/>
              <a:chOff x="5472" y="3600"/>
              <a:chExt cx="1440" cy="288"/>
            </a:xfrm>
          </p:grpSpPr>
          <p:sp>
            <p:nvSpPr>
              <p:cNvPr id="12304" name="Text Box 75"/>
              <p:cNvSpPr txBox="1">
                <a:spLocks noChangeArrowheads="1"/>
              </p:cNvSpPr>
              <p:nvPr/>
            </p:nvSpPr>
            <p:spPr bwMode="auto">
              <a:xfrm>
                <a:off x="5472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05" name="Text Box 76"/>
              <p:cNvSpPr txBox="1">
                <a:spLocks noChangeArrowheads="1"/>
              </p:cNvSpPr>
              <p:nvPr/>
            </p:nvSpPr>
            <p:spPr bwMode="auto">
              <a:xfrm>
                <a:off x="5760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06" name="Text Box 77"/>
              <p:cNvSpPr txBox="1">
                <a:spLocks noChangeArrowheads="1"/>
              </p:cNvSpPr>
              <p:nvPr/>
            </p:nvSpPr>
            <p:spPr bwMode="auto">
              <a:xfrm>
                <a:off x="6048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07" name="Text Box 78"/>
              <p:cNvSpPr txBox="1">
                <a:spLocks noChangeArrowheads="1"/>
              </p:cNvSpPr>
              <p:nvPr/>
            </p:nvSpPr>
            <p:spPr bwMode="auto">
              <a:xfrm>
                <a:off x="6336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2308" name="Text Box 79"/>
              <p:cNvSpPr txBox="1">
                <a:spLocks noChangeArrowheads="1"/>
              </p:cNvSpPr>
              <p:nvPr/>
            </p:nvSpPr>
            <p:spPr bwMode="auto">
              <a:xfrm>
                <a:off x="6624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</p:grpSp>
      </p:grpSp>
      <p:sp>
        <p:nvSpPr>
          <p:cNvPr id="211057" name="Line 113"/>
          <p:cNvSpPr>
            <a:spLocks noChangeShapeType="1"/>
          </p:cNvSpPr>
          <p:nvPr/>
        </p:nvSpPr>
        <p:spPr bwMode="auto">
          <a:xfrm>
            <a:off x="1893888" y="2781300"/>
            <a:ext cx="2087562" cy="18002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058" name="Text Box 114"/>
          <p:cNvSpPr txBox="1">
            <a:spLocks noChangeArrowheads="1"/>
          </p:cNvSpPr>
          <p:nvPr/>
        </p:nvSpPr>
        <p:spPr bwMode="auto">
          <a:xfrm>
            <a:off x="5651500" y="4508500"/>
            <a:ext cx="3492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Hasil konvolusi = (0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-2</a:t>
            </a:r>
            <a:r>
              <a:rPr lang="en-US" sz="1600">
                <a:latin typeface="Arial" charset="0"/>
              </a:rPr>
              <a:t>)+ (5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-1</a:t>
            </a:r>
            <a:r>
              <a:rPr lang="en-US" sz="1600">
                <a:latin typeface="Arial" charset="0"/>
              </a:rPr>
              <a:t>) + (5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0</a:t>
            </a:r>
            <a:r>
              <a:rPr lang="en-US" sz="1600">
                <a:latin typeface="Arial" charset="0"/>
              </a:rPr>
              <a:t>) + (0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-1</a:t>
            </a:r>
            <a:r>
              <a:rPr lang="en-US" sz="1600">
                <a:latin typeface="Arial" charset="0"/>
              </a:rPr>
              <a:t>) + (0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0</a:t>
            </a:r>
            <a:r>
              <a:rPr lang="en-US" sz="1600">
                <a:latin typeface="Arial" charset="0"/>
              </a:rPr>
              <a:t>) + (5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) + (1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0</a:t>
            </a:r>
            <a:r>
              <a:rPr lang="en-US" sz="1600">
                <a:latin typeface="Arial" charset="0"/>
              </a:rPr>
              <a:t>) + (6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) + (1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600">
                <a:latin typeface="Arial" charset="0"/>
              </a:rPr>
              <a:t>) = 8</a:t>
            </a:r>
          </a:p>
        </p:txBody>
      </p:sp>
      <p:sp>
        <p:nvSpPr>
          <p:cNvPr id="211059" name="Line 115"/>
          <p:cNvSpPr>
            <a:spLocks noChangeShapeType="1"/>
          </p:cNvSpPr>
          <p:nvPr/>
        </p:nvSpPr>
        <p:spPr bwMode="auto">
          <a:xfrm>
            <a:off x="4211638" y="4652963"/>
            <a:ext cx="1439862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Rectangle 116"/>
          <p:cNvSpPr>
            <a:spLocks noChangeArrowheads="1"/>
          </p:cNvSpPr>
          <p:nvPr/>
        </p:nvSpPr>
        <p:spPr bwMode="auto">
          <a:xfrm>
            <a:off x="1462088" y="2363788"/>
            <a:ext cx="877887" cy="9350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5" name="Date Placeholder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33DC-DAC5-4F54-9C81-145C5F7995FB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57" grpId="0" animBg="1"/>
      <p:bldP spid="211058" grpId="0"/>
      <p:bldP spid="2110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DC2E9A-A725-49D2-92BB-53ED87D128B4}" type="slidenum">
              <a:rPr lang="en-US"/>
              <a:pPr/>
              <a:t>12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767" y="304800"/>
            <a:ext cx="4882908" cy="911225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Teori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Konvolusi</a:t>
            </a:r>
            <a:r>
              <a:rPr lang="en-US" dirty="0" smtClean="0">
                <a:solidFill>
                  <a:schemeClr val="bg1"/>
                </a:solidFill>
              </a:rPr>
              <a:t> (Spatial Filter)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167187"/>
          </a:xfrm>
        </p:spPr>
        <p:txBody>
          <a:bodyPr/>
          <a:lstStyle/>
          <a:p>
            <a:pPr eaLnBrk="1" hangingPunct="1"/>
            <a:r>
              <a:rPr lang="en-US" smtClean="0"/>
              <a:t>Citra dengan 5 x 5 pixel dan 8 grayscale 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Hasilnya :</a:t>
            </a:r>
          </a:p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2349500"/>
            <a:ext cx="6324600" cy="1600200"/>
            <a:chOff x="912" y="1440"/>
            <a:chExt cx="3792" cy="100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12" y="1440"/>
              <a:ext cx="898" cy="1008"/>
              <a:chOff x="5472" y="2448"/>
              <a:chExt cx="1440" cy="144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472" y="2448"/>
                <a:ext cx="1440" cy="288"/>
                <a:chOff x="5472" y="2448"/>
                <a:chExt cx="1440" cy="288"/>
              </a:xfrm>
            </p:grpSpPr>
            <p:sp>
              <p:nvSpPr>
                <p:cNvPr id="1339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472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1339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760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1339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048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1339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336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1339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624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4</a:t>
                  </a: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5472" y="2736"/>
                <a:ext cx="1440" cy="288"/>
                <a:chOff x="5472" y="2448"/>
                <a:chExt cx="1440" cy="288"/>
              </a:xfrm>
            </p:grpSpPr>
            <p:sp>
              <p:nvSpPr>
                <p:cNvPr id="1338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472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1338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760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1338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48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 b="1"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1339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336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1339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624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4</a:t>
                  </a:r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5472" y="3024"/>
                <a:ext cx="1440" cy="288"/>
                <a:chOff x="5472" y="2448"/>
                <a:chExt cx="1440" cy="288"/>
              </a:xfrm>
            </p:grpSpPr>
            <p:sp>
              <p:nvSpPr>
                <p:cNvPr id="1338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472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338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760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  <p:sp>
              <p:nvSpPr>
                <p:cNvPr id="1338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048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338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336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1338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624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5472" y="3312"/>
                <a:ext cx="1440" cy="288"/>
                <a:chOff x="5472" y="2448"/>
                <a:chExt cx="1440" cy="288"/>
              </a:xfrm>
            </p:grpSpPr>
            <p:sp>
              <p:nvSpPr>
                <p:cNvPr id="1337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472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337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760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  <p:sp>
              <p:nvSpPr>
                <p:cNvPr id="1337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048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7</a:t>
                  </a:r>
                </a:p>
              </p:txBody>
            </p:sp>
            <p:sp>
              <p:nvSpPr>
                <p:cNvPr id="1338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336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1338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624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5472" y="3600"/>
                <a:ext cx="1440" cy="288"/>
                <a:chOff x="5472" y="3600"/>
                <a:chExt cx="1440" cy="288"/>
              </a:xfrm>
            </p:grpSpPr>
            <p:sp>
              <p:nvSpPr>
                <p:cNvPr id="1337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472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337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760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  <p:sp>
              <p:nvSpPr>
                <p:cNvPr id="1337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048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7</a:t>
                  </a:r>
                </a:p>
              </p:txBody>
            </p:sp>
            <p:sp>
              <p:nvSpPr>
                <p:cNvPr id="1337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6336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  <p:sp>
              <p:nvSpPr>
                <p:cNvPr id="1337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6624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</p:grpSp>
        </p:grpSp>
        <p:sp>
          <p:nvSpPr>
            <p:cNvPr id="13354" name="Text Box 36"/>
            <p:cNvSpPr txBox="1">
              <a:spLocks noChangeArrowheads="1"/>
            </p:cNvSpPr>
            <p:nvPr/>
          </p:nvSpPr>
          <p:spPr bwMode="auto">
            <a:xfrm>
              <a:off x="2370" y="1692"/>
              <a:ext cx="1347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>
                  <a:latin typeface="Arial" charset="0"/>
                </a:rPr>
                <a:t>Dikonvolusi dengan </a:t>
              </a:r>
            </a:p>
            <a:p>
              <a:pPr eaLnBrk="1" hangingPunct="1"/>
              <a:r>
                <a:rPr lang="en-US" sz="1600" b="1" i="1">
                  <a:latin typeface="Arial" charset="0"/>
                </a:rPr>
                <a:t>image mask</a:t>
              </a:r>
              <a:r>
                <a:rPr lang="en-US" sz="1600">
                  <a:latin typeface="Arial" charset="0"/>
                </a:rPr>
                <a:t> :</a:t>
              </a:r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4165" y="1692"/>
              <a:ext cx="539" cy="605"/>
              <a:chOff x="7641" y="13324"/>
              <a:chExt cx="864" cy="864"/>
            </a:xfrm>
          </p:grpSpPr>
          <p:sp>
            <p:nvSpPr>
              <p:cNvPr id="13358" name="Text Box 38"/>
              <p:cNvSpPr txBox="1">
                <a:spLocks noChangeArrowheads="1"/>
              </p:cNvSpPr>
              <p:nvPr/>
            </p:nvSpPr>
            <p:spPr bwMode="auto">
              <a:xfrm>
                <a:off x="7641" y="13324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-2</a:t>
                </a:r>
              </a:p>
            </p:txBody>
          </p:sp>
          <p:sp>
            <p:nvSpPr>
              <p:cNvPr id="13359" name="Text Box 39"/>
              <p:cNvSpPr txBox="1">
                <a:spLocks noChangeArrowheads="1"/>
              </p:cNvSpPr>
              <p:nvPr/>
            </p:nvSpPr>
            <p:spPr bwMode="auto">
              <a:xfrm>
                <a:off x="7929" y="13324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-1</a:t>
                </a:r>
              </a:p>
            </p:txBody>
          </p:sp>
          <p:sp>
            <p:nvSpPr>
              <p:cNvPr id="13360" name="Text Box 40"/>
              <p:cNvSpPr txBox="1">
                <a:spLocks noChangeArrowheads="1"/>
              </p:cNvSpPr>
              <p:nvPr/>
            </p:nvSpPr>
            <p:spPr bwMode="auto">
              <a:xfrm>
                <a:off x="8217" y="13324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  <p:sp>
            <p:nvSpPr>
              <p:cNvPr id="13361" name="Text Box 41"/>
              <p:cNvSpPr txBox="1">
                <a:spLocks noChangeArrowheads="1"/>
              </p:cNvSpPr>
              <p:nvPr/>
            </p:nvSpPr>
            <p:spPr bwMode="auto">
              <a:xfrm>
                <a:off x="7641" y="13612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-1</a:t>
                </a:r>
              </a:p>
            </p:txBody>
          </p:sp>
          <p:sp>
            <p:nvSpPr>
              <p:cNvPr id="13362" name="Text Box 42" descr="20%"/>
              <p:cNvSpPr txBox="1">
                <a:spLocks noChangeArrowheads="1"/>
              </p:cNvSpPr>
              <p:nvPr/>
            </p:nvSpPr>
            <p:spPr bwMode="auto">
              <a:xfrm>
                <a:off x="7929" y="13612"/>
                <a:ext cx="288" cy="288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 b="1">
                    <a:latin typeface="Arial" charset="0"/>
                  </a:rPr>
                  <a:t>0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13363" name="Text Box 43"/>
              <p:cNvSpPr txBox="1">
                <a:spLocks noChangeArrowheads="1"/>
              </p:cNvSpPr>
              <p:nvPr/>
            </p:nvSpPr>
            <p:spPr bwMode="auto">
              <a:xfrm>
                <a:off x="8217" y="13612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1</a:t>
                </a:r>
              </a:p>
            </p:txBody>
          </p:sp>
          <p:sp>
            <p:nvSpPr>
              <p:cNvPr id="13364" name="Text Box 44"/>
              <p:cNvSpPr txBox="1">
                <a:spLocks noChangeArrowheads="1"/>
              </p:cNvSpPr>
              <p:nvPr/>
            </p:nvSpPr>
            <p:spPr bwMode="auto">
              <a:xfrm>
                <a:off x="7641" y="139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  <p:sp>
            <p:nvSpPr>
              <p:cNvPr id="13365" name="Text Box 45"/>
              <p:cNvSpPr txBox="1">
                <a:spLocks noChangeArrowheads="1"/>
              </p:cNvSpPr>
              <p:nvPr/>
            </p:nvSpPr>
            <p:spPr bwMode="auto">
              <a:xfrm>
                <a:off x="7929" y="139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1</a:t>
                </a:r>
              </a:p>
            </p:txBody>
          </p:sp>
          <p:sp>
            <p:nvSpPr>
              <p:cNvPr id="13366" name="Text Box 46"/>
              <p:cNvSpPr txBox="1">
                <a:spLocks noChangeArrowheads="1"/>
              </p:cNvSpPr>
              <p:nvPr/>
            </p:nvSpPr>
            <p:spPr bwMode="auto">
              <a:xfrm>
                <a:off x="8217" y="139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2</a:t>
                </a:r>
              </a:p>
            </p:txBody>
          </p:sp>
        </p:grpSp>
        <p:sp>
          <p:nvSpPr>
            <p:cNvPr id="13356" name="Line 47"/>
            <p:cNvSpPr>
              <a:spLocks noChangeShapeType="1"/>
            </p:cNvSpPr>
            <p:nvPr/>
          </p:nvSpPr>
          <p:spPr bwMode="auto">
            <a:xfrm>
              <a:off x="1922" y="194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8"/>
            <p:cNvSpPr>
              <a:spLocks noChangeShapeType="1"/>
            </p:cNvSpPr>
            <p:nvPr/>
          </p:nvSpPr>
          <p:spPr bwMode="auto">
            <a:xfrm>
              <a:off x="3717" y="194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3348038" y="4149725"/>
            <a:ext cx="2133600" cy="1981200"/>
            <a:chOff x="5472" y="2448"/>
            <a:chExt cx="1440" cy="1440"/>
          </a:xfrm>
        </p:grpSpPr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5472" y="2448"/>
              <a:ext cx="1440" cy="288"/>
              <a:chOff x="5472" y="2448"/>
              <a:chExt cx="1440" cy="288"/>
            </a:xfrm>
          </p:grpSpPr>
          <p:sp>
            <p:nvSpPr>
              <p:cNvPr id="13348" name="Text Box 51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49" name="Text Box 52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50" name="Text Box 53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51" name="Text Box 54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52" name="Text Box 55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5472" y="2736"/>
              <a:ext cx="1440" cy="288"/>
              <a:chOff x="5472" y="2448"/>
              <a:chExt cx="1440" cy="288"/>
            </a:xfrm>
          </p:grpSpPr>
          <p:sp>
            <p:nvSpPr>
              <p:cNvPr id="13343" name="Text Box 57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44" name="Text Box 58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8</a:t>
                </a:r>
              </a:p>
            </p:txBody>
          </p:sp>
          <p:sp>
            <p:nvSpPr>
              <p:cNvPr id="13345" name="Text Box 59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-4</a:t>
                </a:r>
              </a:p>
            </p:txBody>
          </p:sp>
          <p:sp>
            <p:nvSpPr>
              <p:cNvPr id="13346" name="Text Box 60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47" name="Text Box 61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</p:grpSp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5472" y="3024"/>
              <a:ext cx="1440" cy="288"/>
              <a:chOff x="5472" y="2448"/>
              <a:chExt cx="1440" cy="288"/>
            </a:xfrm>
          </p:grpSpPr>
          <p:sp>
            <p:nvSpPr>
              <p:cNvPr id="13338" name="Text Box 63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39" name="Text Box 64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40" name="Text Box 65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41" name="Text Box 66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42" name="Text Box 67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</p:grp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5472" y="3312"/>
              <a:ext cx="1440" cy="288"/>
              <a:chOff x="5472" y="2448"/>
              <a:chExt cx="1440" cy="288"/>
            </a:xfrm>
          </p:grpSpPr>
          <p:sp>
            <p:nvSpPr>
              <p:cNvPr id="13333" name="Text Box 69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34" name="Text Box 70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35" name="Text Box 71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36" name="Text Box 72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37" name="Text Box 73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</p:grpSp>
        <p:grpSp>
          <p:nvGrpSpPr>
            <p:cNvPr id="15" name="Group 74"/>
            <p:cNvGrpSpPr>
              <a:grpSpLocks/>
            </p:cNvGrpSpPr>
            <p:nvPr/>
          </p:nvGrpSpPr>
          <p:grpSpPr bwMode="auto">
            <a:xfrm>
              <a:off x="5472" y="3600"/>
              <a:ext cx="1440" cy="288"/>
              <a:chOff x="5472" y="3600"/>
              <a:chExt cx="1440" cy="288"/>
            </a:xfrm>
          </p:grpSpPr>
          <p:sp>
            <p:nvSpPr>
              <p:cNvPr id="13328" name="Text Box 75"/>
              <p:cNvSpPr txBox="1">
                <a:spLocks noChangeArrowheads="1"/>
              </p:cNvSpPr>
              <p:nvPr/>
            </p:nvSpPr>
            <p:spPr bwMode="auto">
              <a:xfrm>
                <a:off x="5472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29" name="Text Box 76"/>
              <p:cNvSpPr txBox="1">
                <a:spLocks noChangeArrowheads="1"/>
              </p:cNvSpPr>
              <p:nvPr/>
            </p:nvSpPr>
            <p:spPr bwMode="auto">
              <a:xfrm>
                <a:off x="5760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30" name="Text Box 77"/>
              <p:cNvSpPr txBox="1">
                <a:spLocks noChangeArrowheads="1"/>
              </p:cNvSpPr>
              <p:nvPr/>
            </p:nvSpPr>
            <p:spPr bwMode="auto">
              <a:xfrm>
                <a:off x="6048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31" name="Text Box 78"/>
              <p:cNvSpPr txBox="1">
                <a:spLocks noChangeArrowheads="1"/>
              </p:cNvSpPr>
              <p:nvPr/>
            </p:nvSpPr>
            <p:spPr bwMode="auto">
              <a:xfrm>
                <a:off x="6336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  <p:sp>
            <p:nvSpPr>
              <p:cNvPr id="13332" name="Text Box 79"/>
              <p:cNvSpPr txBox="1">
                <a:spLocks noChangeArrowheads="1"/>
              </p:cNvSpPr>
              <p:nvPr/>
            </p:nvSpPr>
            <p:spPr bwMode="auto">
              <a:xfrm>
                <a:off x="6624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endParaRPr lang="id-ID" sz="1600">
                  <a:latin typeface="Arial" charset="0"/>
                </a:endParaRPr>
              </a:p>
            </p:txBody>
          </p:sp>
        </p:grpSp>
      </p:grpSp>
      <p:sp>
        <p:nvSpPr>
          <p:cNvPr id="217168" name="Line 80"/>
          <p:cNvSpPr>
            <a:spLocks noChangeShapeType="1"/>
          </p:cNvSpPr>
          <p:nvPr/>
        </p:nvSpPr>
        <p:spPr bwMode="auto">
          <a:xfrm>
            <a:off x="2195513" y="2852738"/>
            <a:ext cx="2087562" cy="18002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7169" name="Text Box 81"/>
          <p:cNvSpPr txBox="1">
            <a:spLocks noChangeArrowheads="1"/>
          </p:cNvSpPr>
          <p:nvPr/>
        </p:nvSpPr>
        <p:spPr bwMode="auto">
          <a:xfrm>
            <a:off x="5651500" y="4508500"/>
            <a:ext cx="3492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Hasil konvolusi = (5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-2</a:t>
            </a:r>
            <a:r>
              <a:rPr lang="en-US" sz="1600">
                <a:latin typeface="Arial" charset="0"/>
              </a:rPr>
              <a:t>)+ (5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-1</a:t>
            </a:r>
            <a:r>
              <a:rPr lang="en-US" sz="1600">
                <a:latin typeface="Arial" charset="0"/>
              </a:rPr>
              <a:t>) + (4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0</a:t>
            </a:r>
            <a:r>
              <a:rPr lang="en-US" sz="1600">
                <a:latin typeface="Arial" charset="0"/>
              </a:rPr>
              <a:t>) + (0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-1</a:t>
            </a:r>
            <a:r>
              <a:rPr lang="en-US" sz="1600">
                <a:latin typeface="Arial" charset="0"/>
              </a:rPr>
              <a:t>) + (5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0</a:t>
            </a:r>
            <a:r>
              <a:rPr lang="en-US" sz="1600">
                <a:latin typeface="Arial" charset="0"/>
              </a:rPr>
              <a:t>) + (4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) + (6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0</a:t>
            </a:r>
            <a:r>
              <a:rPr lang="en-US" sz="1600">
                <a:latin typeface="Arial" charset="0"/>
              </a:rPr>
              <a:t>) + (1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1600">
                <a:latin typeface="Arial" charset="0"/>
              </a:rPr>
              <a:t>) + (3 x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600">
                <a:latin typeface="Arial" charset="0"/>
              </a:rPr>
              <a:t>) = -4</a:t>
            </a:r>
          </a:p>
        </p:txBody>
      </p:sp>
      <p:sp>
        <p:nvSpPr>
          <p:cNvPr id="217170" name="Line 82"/>
          <p:cNvSpPr>
            <a:spLocks noChangeShapeType="1"/>
          </p:cNvSpPr>
          <p:nvPr/>
        </p:nvSpPr>
        <p:spPr bwMode="auto">
          <a:xfrm>
            <a:off x="4643438" y="4652963"/>
            <a:ext cx="1008062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Rectangle 83"/>
          <p:cNvSpPr>
            <a:spLocks noChangeArrowheads="1"/>
          </p:cNvSpPr>
          <p:nvPr/>
        </p:nvSpPr>
        <p:spPr bwMode="auto">
          <a:xfrm>
            <a:off x="1763713" y="2363788"/>
            <a:ext cx="877887" cy="9350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5" name="Date Placeholder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11CB-7704-4328-AEEA-A3FB2ABB1510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21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68" grpId="0" animBg="1"/>
      <p:bldP spid="217169" grpId="0"/>
      <p:bldP spid="2171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22DF09-F79D-44E7-8378-856FB0291DE6}" type="slidenum">
              <a:rPr lang="en-US"/>
              <a:pPr/>
              <a:t>13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219" y="304800"/>
            <a:ext cx="4956456" cy="911225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Teori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Konvolusi</a:t>
            </a:r>
            <a:r>
              <a:rPr lang="en-US" dirty="0" smtClean="0">
                <a:solidFill>
                  <a:schemeClr val="bg1"/>
                </a:solidFill>
              </a:rPr>
              <a:t> (Spatial Filter)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167187"/>
          </a:xfrm>
        </p:spPr>
        <p:txBody>
          <a:bodyPr/>
          <a:lstStyle/>
          <a:p>
            <a:pPr eaLnBrk="1" hangingPunct="1"/>
            <a:r>
              <a:rPr lang="en-US" smtClean="0"/>
              <a:t>Citra dengan 5 x 5 pixel dan 8 grayscale 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Hasilnya :</a:t>
            </a:r>
          </a:p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7450" y="2781300"/>
            <a:ext cx="6324600" cy="1600200"/>
            <a:chOff x="912" y="1440"/>
            <a:chExt cx="3792" cy="100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12" y="1440"/>
              <a:ext cx="898" cy="1008"/>
              <a:chOff x="5472" y="2448"/>
              <a:chExt cx="1440" cy="144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472" y="2448"/>
                <a:ext cx="1440" cy="288"/>
                <a:chOff x="5472" y="2448"/>
                <a:chExt cx="1440" cy="288"/>
              </a:xfrm>
            </p:grpSpPr>
            <p:sp>
              <p:nvSpPr>
                <p:cNvPr id="1444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472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1444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760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1444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048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1444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336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1444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624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4</a:t>
                  </a: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5472" y="2736"/>
                <a:ext cx="1440" cy="288"/>
                <a:chOff x="5472" y="2448"/>
                <a:chExt cx="1440" cy="288"/>
              </a:xfrm>
            </p:grpSpPr>
            <p:sp>
              <p:nvSpPr>
                <p:cNvPr id="1444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472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1444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760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1444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48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1444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336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1444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624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4</a:t>
                  </a:r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5472" y="3024"/>
                <a:ext cx="1440" cy="288"/>
                <a:chOff x="5472" y="2448"/>
                <a:chExt cx="1440" cy="288"/>
              </a:xfrm>
            </p:grpSpPr>
            <p:sp>
              <p:nvSpPr>
                <p:cNvPr id="1443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472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44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760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  <p:sp>
              <p:nvSpPr>
                <p:cNvPr id="1443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048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443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336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144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624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5472" y="3312"/>
                <a:ext cx="1440" cy="288"/>
                <a:chOff x="5472" y="2448"/>
                <a:chExt cx="1440" cy="288"/>
              </a:xfrm>
            </p:grpSpPr>
            <p:sp>
              <p:nvSpPr>
                <p:cNvPr id="1443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472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443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760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  <p:sp>
              <p:nvSpPr>
                <p:cNvPr id="1443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048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7</a:t>
                  </a:r>
                </a:p>
              </p:txBody>
            </p:sp>
            <p:sp>
              <p:nvSpPr>
                <p:cNvPr id="1443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336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1443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624" y="2448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5472" y="3600"/>
                <a:ext cx="1440" cy="288"/>
                <a:chOff x="5472" y="3600"/>
                <a:chExt cx="1440" cy="288"/>
              </a:xfrm>
            </p:grpSpPr>
            <p:sp>
              <p:nvSpPr>
                <p:cNvPr id="1442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472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442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760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  <p:sp>
              <p:nvSpPr>
                <p:cNvPr id="1442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048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7</a:t>
                  </a:r>
                </a:p>
              </p:txBody>
            </p:sp>
            <p:sp>
              <p:nvSpPr>
                <p:cNvPr id="1442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6336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  <p:sp>
              <p:nvSpPr>
                <p:cNvPr id="1442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6624" y="3600"/>
                  <a:ext cx="288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6</a:t>
                  </a:r>
                </a:p>
              </p:txBody>
            </p:sp>
          </p:grpSp>
        </p:grpSp>
        <p:sp>
          <p:nvSpPr>
            <p:cNvPr id="14407" name="Text Box 36"/>
            <p:cNvSpPr txBox="1">
              <a:spLocks noChangeArrowheads="1"/>
            </p:cNvSpPr>
            <p:nvPr/>
          </p:nvSpPr>
          <p:spPr bwMode="auto">
            <a:xfrm>
              <a:off x="2370" y="1692"/>
              <a:ext cx="1347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>
                  <a:latin typeface="Arial" charset="0"/>
                </a:rPr>
                <a:t>Dikonvolusi dengan </a:t>
              </a:r>
            </a:p>
            <a:p>
              <a:pPr eaLnBrk="1" hangingPunct="1"/>
              <a:r>
                <a:rPr lang="en-US" sz="1600" b="1" i="1">
                  <a:latin typeface="Arial" charset="0"/>
                </a:rPr>
                <a:t>image mask</a:t>
              </a:r>
              <a:r>
                <a:rPr lang="en-US" sz="1600">
                  <a:latin typeface="Arial" charset="0"/>
                </a:rPr>
                <a:t> :</a:t>
              </a:r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4165" y="1692"/>
              <a:ext cx="539" cy="605"/>
              <a:chOff x="7641" y="13324"/>
              <a:chExt cx="864" cy="864"/>
            </a:xfrm>
          </p:grpSpPr>
          <p:sp>
            <p:nvSpPr>
              <p:cNvPr id="14411" name="Text Box 38"/>
              <p:cNvSpPr txBox="1">
                <a:spLocks noChangeArrowheads="1"/>
              </p:cNvSpPr>
              <p:nvPr/>
            </p:nvSpPr>
            <p:spPr bwMode="auto">
              <a:xfrm>
                <a:off x="7641" y="13324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-2</a:t>
                </a:r>
              </a:p>
            </p:txBody>
          </p:sp>
          <p:sp>
            <p:nvSpPr>
              <p:cNvPr id="14412" name="Text Box 39"/>
              <p:cNvSpPr txBox="1">
                <a:spLocks noChangeArrowheads="1"/>
              </p:cNvSpPr>
              <p:nvPr/>
            </p:nvSpPr>
            <p:spPr bwMode="auto">
              <a:xfrm>
                <a:off x="7929" y="13324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-1</a:t>
                </a:r>
              </a:p>
            </p:txBody>
          </p:sp>
          <p:sp>
            <p:nvSpPr>
              <p:cNvPr id="14413" name="Text Box 40"/>
              <p:cNvSpPr txBox="1">
                <a:spLocks noChangeArrowheads="1"/>
              </p:cNvSpPr>
              <p:nvPr/>
            </p:nvSpPr>
            <p:spPr bwMode="auto">
              <a:xfrm>
                <a:off x="8217" y="13324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  <p:sp>
            <p:nvSpPr>
              <p:cNvPr id="14414" name="Text Box 41"/>
              <p:cNvSpPr txBox="1">
                <a:spLocks noChangeArrowheads="1"/>
              </p:cNvSpPr>
              <p:nvPr/>
            </p:nvSpPr>
            <p:spPr bwMode="auto">
              <a:xfrm>
                <a:off x="7641" y="13612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-1</a:t>
                </a:r>
              </a:p>
            </p:txBody>
          </p:sp>
          <p:sp>
            <p:nvSpPr>
              <p:cNvPr id="14415" name="Text Box 42" descr="20%"/>
              <p:cNvSpPr txBox="1">
                <a:spLocks noChangeArrowheads="1"/>
              </p:cNvSpPr>
              <p:nvPr/>
            </p:nvSpPr>
            <p:spPr bwMode="auto">
              <a:xfrm>
                <a:off x="7929" y="13612"/>
                <a:ext cx="288" cy="288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 b="1">
                    <a:latin typeface="Arial" charset="0"/>
                  </a:rPr>
                  <a:t>0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14416" name="Text Box 43"/>
              <p:cNvSpPr txBox="1">
                <a:spLocks noChangeArrowheads="1"/>
              </p:cNvSpPr>
              <p:nvPr/>
            </p:nvSpPr>
            <p:spPr bwMode="auto">
              <a:xfrm>
                <a:off x="8217" y="13612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1</a:t>
                </a:r>
              </a:p>
            </p:txBody>
          </p:sp>
          <p:sp>
            <p:nvSpPr>
              <p:cNvPr id="14417" name="Text Box 44"/>
              <p:cNvSpPr txBox="1">
                <a:spLocks noChangeArrowheads="1"/>
              </p:cNvSpPr>
              <p:nvPr/>
            </p:nvSpPr>
            <p:spPr bwMode="auto">
              <a:xfrm>
                <a:off x="7641" y="139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  <p:sp>
            <p:nvSpPr>
              <p:cNvPr id="14418" name="Text Box 45"/>
              <p:cNvSpPr txBox="1">
                <a:spLocks noChangeArrowheads="1"/>
              </p:cNvSpPr>
              <p:nvPr/>
            </p:nvSpPr>
            <p:spPr bwMode="auto">
              <a:xfrm>
                <a:off x="7929" y="139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1</a:t>
                </a:r>
              </a:p>
            </p:txBody>
          </p:sp>
          <p:sp>
            <p:nvSpPr>
              <p:cNvPr id="14419" name="Text Box 46"/>
              <p:cNvSpPr txBox="1">
                <a:spLocks noChangeArrowheads="1"/>
              </p:cNvSpPr>
              <p:nvPr/>
            </p:nvSpPr>
            <p:spPr bwMode="auto">
              <a:xfrm>
                <a:off x="8217" y="139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2</a:t>
                </a:r>
              </a:p>
            </p:txBody>
          </p:sp>
        </p:grpSp>
        <p:sp>
          <p:nvSpPr>
            <p:cNvPr id="14409" name="Line 47"/>
            <p:cNvSpPr>
              <a:spLocks noChangeShapeType="1"/>
            </p:cNvSpPr>
            <p:nvPr/>
          </p:nvSpPr>
          <p:spPr bwMode="auto">
            <a:xfrm>
              <a:off x="1922" y="194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48"/>
            <p:cNvSpPr>
              <a:spLocks noChangeShapeType="1"/>
            </p:cNvSpPr>
            <p:nvPr/>
          </p:nvSpPr>
          <p:spPr bwMode="auto">
            <a:xfrm>
              <a:off x="3717" y="194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2843213" y="4292600"/>
            <a:ext cx="2133600" cy="1981200"/>
            <a:chOff x="5472" y="2448"/>
            <a:chExt cx="1440" cy="1440"/>
          </a:xfrm>
        </p:grpSpPr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5472" y="2448"/>
              <a:ext cx="1440" cy="288"/>
              <a:chOff x="5472" y="2448"/>
              <a:chExt cx="1440" cy="288"/>
            </a:xfrm>
          </p:grpSpPr>
          <p:sp>
            <p:nvSpPr>
              <p:cNvPr id="14401" name="Text Box 51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5</a:t>
                </a:r>
              </a:p>
            </p:txBody>
          </p:sp>
          <p:sp>
            <p:nvSpPr>
              <p:cNvPr id="14402" name="Text Box 52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15</a:t>
                </a:r>
              </a:p>
            </p:txBody>
          </p:sp>
          <p:sp>
            <p:nvSpPr>
              <p:cNvPr id="14403" name="Text Box 53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12</a:t>
                </a:r>
              </a:p>
            </p:txBody>
          </p:sp>
          <p:sp>
            <p:nvSpPr>
              <p:cNvPr id="14404" name="Text Box 54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11</a:t>
                </a:r>
              </a:p>
            </p:txBody>
          </p:sp>
          <p:sp>
            <p:nvSpPr>
              <p:cNvPr id="14405" name="Text Box 55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5472" y="2736"/>
              <a:ext cx="1440" cy="288"/>
              <a:chOff x="5472" y="2448"/>
              <a:chExt cx="1440" cy="288"/>
            </a:xfrm>
          </p:grpSpPr>
          <p:sp>
            <p:nvSpPr>
              <p:cNvPr id="14396" name="Text Box 57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13</a:t>
                </a:r>
              </a:p>
            </p:txBody>
          </p:sp>
          <p:sp>
            <p:nvSpPr>
              <p:cNvPr id="14397" name="Text Box 58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8</a:t>
                </a:r>
              </a:p>
            </p:txBody>
          </p:sp>
          <p:sp>
            <p:nvSpPr>
              <p:cNvPr id="14398" name="Text Box 59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-4</a:t>
                </a:r>
              </a:p>
            </p:txBody>
          </p:sp>
          <p:sp>
            <p:nvSpPr>
              <p:cNvPr id="14399" name="Text Box 60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-6</a:t>
                </a:r>
              </a:p>
            </p:txBody>
          </p:sp>
          <p:sp>
            <p:nvSpPr>
              <p:cNvPr id="14400" name="Text Box 61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-13</a:t>
                </a:r>
              </a:p>
            </p:txBody>
          </p:sp>
        </p:grpSp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5472" y="3024"/>
              <a:ext cx="1440" cy="288"/>
              <a:chOff x="5472" y="2448"/>
              <a:chExt cx="1440" cy="288"/>
            </a:xfrm>
          </p:grpSpPr>
          <p:sp>
            <p:nvSpPr>
              <p:cNvPr id="14391" name="Text Box 63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19</a:t>
                </a:r>
              </a:p>
            </p:txBody>
          </p:sp>
          <p:sp>
            <p:nvSpPr>
              <p:cNvPr id="14392" name="Text Box 64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20</a:t>
                </a:r>
              </a:p>
            </p:txBody>
          </p:sp>
          <p:sp>
            <p:nvSpPr>
              <p:cNvPr id="14393" name="Text Box 65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3</a:t>
                </a:r>
              </a:p>
            </p:txBody>
          </p:sp>
          <p:sp>
            <p:nvSpPr>
              <p:cNvPr id="14394" name="Text Box 66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-4</a:t>
                </a:r>
              </a:p>
            </p:txBody>
          </p:sp>
          <p:sp>
            <p:nvSpPr>
              <p:cNvPr id="14395" name="Text Box 67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-12</a:t>
                </a:r>
              </a:p>
            </p:txBody>
          </p:sp>
        </p:grp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5472" y="3312"/>
              <a:ext cx="1440" cy="288"/>
              <a:chOff x="5472" y="2448"/>
              <a:chExt cx="1440" cy="288"/>
            </a:xfrm>
          </p:grpSpPr>
          <p:sp>
            <p:nvSpPr>
              <p:cNvPr id="14386" name="Text Box 69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18</a:t>
                </a:r>
              </a:p>
            </p:txBody>
          </p:sp>
          <p:sp>
            <p:nvSpPr>
              <p:cNvPr id="14387" name="Text Box 70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18</a:t>
                </a:r>
              </a:p>
            </p:txBody>
          </p:sp>
          <p:sp>
            <p:nvSpPr>
              <p:cNvPr id="14388" name="Text Box 71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2</a:t>
                </a:r>
              </a:p>
            </p:txBody>
          </p:sp>
          <p:sp>
            <p:nvSpPr>
              <p:cNvPr id="14389" name="Text Box 72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9</a:t>
                </a:r>
              </a:p>
            </p:txBody>
          </p:sp>
          <p:sp>
            <p:nvSpPr>
              <p:cNvPr id="14390" name="Text Box 73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-5</a:t>
                </a:r>
              </a:p>
            </p:txBody>
          </p:sp>
        </p:grpSp>
        <p:grpSp>
          <p:nvGrpSpPr>
            <p:cNvPr id="15" name="Group 74"/>
            <p:cNvGrpSpPr>
              <a:grpSpLocks/>
            </p:cNvGrpSpPr>
            <p:nvPr/>
          </p:nvGrpSpPr>
          <p:grpSpPr bwMode="auto">
            <a:xfrm>
              <a:off x="5472" y="3600"/>
              <a:ext cx="1440" cy="288"/>
              <a:chOff x="5472" y="3600"/>
              <a:chExt cx="1440" cy="288"/>
            </a:xfrm>
          </p:grpSpPr>
          <p:sp>
            <p:nvSpPr>
              <p:cNvPr id="14381" name="Text Box 75"/>
              <p:cNvSpPr txBox="1">
                <a:spLocks noChangeArrowheads="1"/>
              </p:cNvSpPr>
              <p:nvPr/>
            </p:nvSpPr>
            <p:spPr bwMode="auto">
              <a:xfrm>
                <a:off x="5472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5</a:t>
                </a:r>
              </a:p>
            </p:txBody>
          </p:sp>
          <p:sp>
            <p:nvSpPr>
              <p:cNvPr id="14382" name="Text Box 76"/>
              <p:cNvSpPr txBox="1">
                <a:spLocks noChangeArrowheads="1"/>
              </p:cNvSpPr>
              <p:nvPr/>
            </p:nvSpPr>
            <p:spPr bwMode="auto">
              <a:xfrm>
                <a:off x="5760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-2</a:t>
                </a:r>
              </a:p>
            </p:txBody>
          </p:sp>
          <p:sp>
            <p:nvSpPr>
              <p:cNvPr id="14383" name="Text Box 77"/>
              <p:cNvSpPr txBox="1">
                <a:spLocks noChangeArrowheads="1"/>
              </p:cNvSpPr>
              <p:nvPr/>
            </p:nvSpPr>
            <p:spPr bwMode="auto">
              <a:xfrm>
                <a:off x="6048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-19</a:t>
                </a:r>
              </a:p>
            </p:txBody>
          </p:sp>
          <p:sp>
            <p:nvSpPr>
              <p:cNvPr id="14384" name="Text Box 78"/>
              <p:cNvSpPr txBox="1">
                <a:spLocks noChangeArrowheads="1"/>
              </p:cNvSpPr>
              <p:nvPr/>
            </p:nvSpPr>
            <p:spPr bwMode="auto">
              <a:xfrm>
                <a:off x="6336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-17</a:t>
                </a:r>
              </a:p>
            </p:txBody>
          </p:sp>
          <p:sp>
            <p:nvSpPr>
              <p:cNvPr id="14385" name="Text Box 79"/>
              <p:cNvSpPr txBox="1">
                <a:spLocks noChangeArrowheads="1"/>
              </p:cNvSpPr>
              <p:nvPr/>
            </p:nvSpPr>
            <p:spPr bwMode="auto">
              <a:xfrm>
                <a:off x="6624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-13</a:t>
                </a:r>
              </a:p>
            </p:txBody>
          </p:sp>
        </p:grpSp>
      </p:grpSp>
      <p:grpSp>
        <p:nvGrpSpPr>
          <p:cNvPr id="16" name="Group 80"/>
          <p:cNvGrpSpPr>
            <a:grpSpLocks/>
          </p:cNvGrpSpPr>
          <p:nvPr/>
        </p:nvGrpSpPr>
        <p:grpSpPr bwMode="auto">
          <a:xfrm>
            <a:off x="6659563" y="4292600"/>
            <a:ext cx="2133600" cy="1981200"/>
            <a:chOff x="5472" y="2448"/>
            <a:chExt cx="1440" cy="1440"/>
          </a:xfrm>
        </p:grpSpPr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5472" y="2448"/>
              <a:ext cx="1440" cy="288"/>
              <a:chOff x="5472" y="2448"/>
              <a:chExt cx="1440" cy="288"/>
            </a:xfrm>
          </p:grpSpPr>
          <p:sp>
            <p:nvSpPr>
              <p:cNvPr id="14371" name="Text Box 82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5</a:t>
                </a:r>
              </a:p>
            </p:txBody>
          </p:sp>
          <p:sp>
            <p:nvSpPr>
              <p:cNvPr id="14372" name="Text Box 83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7</a:t>
                </a:r>
              </a:p>
            </p:txBody>
          </p:sp>
          <p:sp>
            <p:nvSpPr>
              <p:cNvPr id="14373" name="Text Box 84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7</a:t>
                </a:r>
              </a:p>
            </p:txBody>
          </p:sp>
          <p:sp>
            <p:nvSpPr>
              <p:cNvPr id="14374" name="Text Box 85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7</a:t>
                </a:r>
              </a:p>
            </p:txBody>
          </p:sp>
          <p:sp>
            <p:nvSpPr>
              <p:cNvPr id="14375" name="Text Box 86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18" name="Group 87"/>
            <p:cNvGrpSpPr>
              <a:grpSpLocks/>
            </p:cNvGrpSpPr>
            <p:nvPr/>
          </p:nvGrpSpPr>
          <p:grpSpPr bwMode="auto">
            <a:xfrm>
              <a:off x="5472" y="2736"/>
              <a:ext cx="1440" cy="288"/>
              <a:chOff x="5472" y="2448"/>
              <a:chExt cx="1440" cy="288"/>
            </a:xfrm>
          </p:grpSpPr>
          <p:sp>
            <p:nvSpPr>
              <p:cNvPr id="14366" name="Text Box 88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7</a:t>
                </a:r>
              </a:p>
            </p:txBody>
          </p:sp>
          <p:sp>
            <p:nvSpPr>
              <p:cNvPr id="14367" name="Text Box 89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7</a:t>
                </a:r>
              </a:p>
            </p:txBody>
          </p:sp>
          <p:sp>
            <p:nvSpPr>
              <p:cNvPr id="14368" name="Text Box 90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  <p:sp>
            <p:nvSpPr>
              <p:cNvPr id="14369" name="Text Box 91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  <p:sp>
            <p:nvSpPr>
              <p:cNvPr id="14370" name="Text Box 92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19" name="Group 93"/>
            <p:cNvGrpSpPr>
              <a:grpSpLocks/>
            </p:cNvGrpSpPr>
            <p:nvPr/>
          </p:nvGrpSpPr>
          <p:grpSpPr bwMode="auto">
            <a:xfrm>
              <a:off x="5472" y="3024"/>
              <a:ext cx="1440" cy="288"/>
              <a:chOff x="5472" y="2448"/>
              <a:chExt cx="1440" cy="288"/>
            </a:xfrm>
          </p:grpSpPr>
          <p:sp>
            <p:nvSpPr>
              <p:cNvPr id="14361" name="Text Box 94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7</a:t>
                </a:r>
              </a:p>
            </p:txBody>
          </p:sp>
          <p:sp>
            <p:nvSpPr>
              <p:cNvPr id="14362" name="Text Box 95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7</a:t>
                </a:r>
              </a:p>
            </p:txBody>
          </p:sp>
          <p:sp>
            <p:nvSpPr>
              <p:cNvPr id="14363" name="Text Box 96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3</a:t>
                </a:r>
              </a:p>
            </p:txBody>
          </p:sp>
          <p:sp>
            <p:nvSpPr>
              <p:cNvPr id="14364" name="Text Box 97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  <p:sp>
            <p:nvSpPr>
              <p:cNvPr id="14365" name="Text Box 98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20" name="Group 99"/>
            <p:cNvGrpSpPr>
              <a:grpSpLocks/>
            </p:cNvGrpSpPr>
            <p:nvPr/>
          </p:nvGrpSpPr>
          <p:grpSpPr bwMode="auto">
            <a:xfrm>
              <a:off x="5472" y="3312"/>
              <a:ext cx="1440" cy="288"/>
              <a:chOff x="5472" y="2448"/>
              <a:chExt cx="1440" cy="288"/>
            </a:xfrm>
          </p:grpSpPr>
          <p:sp>
            <p:nvSpPr>
              <p:cNvPr id="14356" name="Text Box 100"/>
              <p:cNvSpPr txBox="1">
                <a:spLocks noChangeArrowheads="1"/>
              </p:cNvSpPr>
              <p:nvPr/>
            </p:nvSpPr>
            <p:spPr bwMode="auto">
              <a:xfrm>
                <a:off x="5472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7</a:t>
                </a:r>
              </a:p>
            </p:txBody>
          </p:sp>
          <p:sp>
            <p:nvSpPr>
              <p:cNvPr id="14357" name="Text Box 101"/>
              <p:cNvSpPr txBox="1">
                <a:spLocks noChangeArrowheads="1"/>
              </p:cNvSpPr>
              <p:nvPr/>
            </p:nvSpPr>
            <p:spPr bwMode="auto">
              <a:xfrm>
                <a:off x="5760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7</a:t>
                </a:r>
              </a:p>
            </p:txBody>
          </p:sp>
          <p:sp>
            <p:nvSpPr>
              <p:cNvPr id="14358" name="Text Box 102"/>
              <p:cNvSpPr txBox="1">
                <a:spLocks noChangeArrowheads="1"/>
              </p:cNvSpPr>
              <p:nvPr/>
            </p:nvSpPr>
            <p:spPr bwMode="auto">
              <a:xfrm>
                <a:off x="6048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2</a:t>
                </a:r>
              </a:p>
            </p:txBody>
          </p:sp>
          <p:sp>
            <p:nvSpPr>
              <p:cNvPr id="14359" name="Text Box 103"/>
              <p:cNvSpPr txBox="1">
                <a:spLocks noChangeArrowheads="1"/>
              </p:cNvSpPr>
              <p:nvPr/>
            </p:nvSpPr>
            <p:spPr bwMode="auto">
              <a:xfrm>
                <a:off x="6336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7</a:t>
                </a:r>
              </a:p>
            </p:txBody>
          </p:sp>
          <p:sp>
            <p:nvSpPr>
              <p:cNvPr id="14360" name="Text Box 104"/>
              <p:cNvSpPr txBox="1">
                <a:spLocks noChangeArrowheads="1"/>
              </p:cNvSpPr>
              <p:nvPr/>
            </p:nvSpPr>
            <p:spPr bwMode="auto">
              <a:xfrm>
                <a:off x="6624" y="2448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21" name="Group 105"/>
            <p:cNvGrpSpPr>
              <a:grpSpLocks/>
            </p:cNvGrpSpPr>
            <p:nvPr/>
          </p:nvGrpSpPr>
          <p:grpSpPr bwMode="auto">
            <a:xfrm>
              <a:off x="5472" y="3600"/>
              <a:ext cx="1440" cy="288"/>
              <a:chOff x="5472" y="3600"/>
              <a:chExt cx="1440" cy="288"/>
            </a:xfrm>
          </p:grpSpPr>
          <p:sp>
            <p:nvSpPr>
              <p:cNvPr id="14351" name="Text Box 106"/>
              <p:cNvSpPr txBox="1">
                <a:spLocks noChangeArrowheads="1"/>
              </p:cNvSpPr>
              <p:nvPr/>
            </p:nvSpPr>
            <p:spPr bwMode="auto">
              <a:xfrm>
                <a:off x="5472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5</a:t>
                </a:r>
              </a:p>
            </p:txBody>
          </p:sp>
          <p:sp>
            <p:nvSpPr>
              <p:cNvPr id="14352" name="Text Box 107"/>
              <p:cNvSpPr txBox="1">
                <a:spLocks noChangeArrowheads="1"/>
              </p:cNvSpPr>
              <p:nvPr/>
            </p:nvSpPr>
            <p:spPr bwMode="auto">
              <a:xfrm>
                <a:off x="5760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  <p:sp>
            <p:nvSpPr>
              <p:cNvPr id="14353" name="Text Box 108"/>
              <p:cNvSpPr txBox="1">
                <a:spLocks noChangeArrowheads="1"/>
              </p:cNvSpPr>
              <p:nvPr/>
            </p:nvSpPr>
            <p:spPr bwMode="auto">
              <a:xfrm>
                <a:off x="6048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  <p:sp>
            <p:nvSpPr>
              <p:cNvPr id="14354" name="Text Box 109"/>
              <p:cNvSpPr txBox="1">
                <a:spLocks noChangeArrowheads="1"/>
              </p:cNvSpPr>
              <p:nvPr/>
            </p:nvSpPr>
            <p:spPr bwMode="auto">
              <a:xfrm>
                <a:off x="6336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  <p:sp>
            <p:nvSpPr>
              <p:cNvPr id="14355" name="Text Box 110"/>
              <p:cNvSpPr txBox="1">
                <a:spLocks noChangeArrowheads="1"/>
              </p:cNvSpPr>
              <p:nvPr/>
            </p:nvSpPr>
            <p:spPr bwMode="auto">
              <a:xfrm>
                <a:off x="6624" y="3600"/>
                <a:ext cx="288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0</a:t>
                </a:r>
              </a:p>
            </p:txBody>
          </p:sp>
        </p:grpSp>
      </p:grpSp>
      <p:sp>
        <p:nvSpPr>
          <p:cNvPr id="14344" name="Line 111"/>
          <p:cNvSpPr>
            <a:spLocks noChangeShapeType="1"/>
          </p:cNvSpPr>
          <p:nvPr/>
        </p:nvSpPr>
        <p:spPr bwMode="auto">
          <a:xfrm>
            <a:off x="5148263" y="530066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112"/>
          <p:cNvSpPr txBox="1">
            <a:spLocks noChangeArrowheads="1"/>
          </p:cNvSpPr>
          <p:nvPr/>
        </p:nvSpPr>
        <p:spPr bwMode="auto">
          <a:xfrm>
            <a:off x="5076825" y="494188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Normalisasi</a:t>
            </a:r>
          </a:p>
        </p:txBody>
      </p:sp>
      <p:sp>
        <p:nvSpPr>
          <p:cNvPr id="114" name="Date Placeholder 1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D9BB-AB38-4DEF-B45D-8E44F1A5959D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66782" y="228600"/>
            <a:ext cx="4999266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Definisi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Egde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/>
              <a:t>Edge</a:t>
            </a:r>
            <a:r>
              <a:rPr lang="en-US" smtClean="0"/>
              <a:t> adalah batas antara dua daerah dengan nilai </a:t>
            </a:r>
            <a:r>
              <a:rPr lang="en-US" i="1" smtClean="0"/>
              <a:t>gray-level</a:t>
            </a:r>
            <a:r>
              <a:rPr lang="en-US" smtClean="0"/>
              <a:t> yang relatif berbeda atau dengan kata lain </a:t>
            </a:r>
            <a:r>
              <a:rPr lang="en-US" i="1" smtClean="0"/>
              <a:t>edge </a:t>
            </a:r>
            <a:r>
              <a:rPr lang="en-US" smtClean="0"/>
              <a:t>merupakan tempat-tempat yang memiliki perubahan intensitas yang besar dalam jarak yang pendek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Proses pencarian edge dilakukan dengan menggunakan teknik spatial filter (proses konvolusi)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D33D-C600-4BC0-8277-228B34C6E395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589360" y="228600"/>
            <a:ext cx="5176687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Spatial Filter - Review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Menggunakan matrik ketetanggan, pada umumnya berukuran ganjil sehingga elemen yang diproses berada di tengah dan juga matrik mask (berisi nilai tertentu tergantung pada operasi yang dilakukan)</a:t>
            </a:r>
          </a:p>
          <a:p>
            <a:pPr lvl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28875" y="4714875"/>
            <a:ext cx="1373188" cy="1230313"/>
            <a:chOff x="7641" y="13324"/>
            <a:chExt cx="864" cy="864"/>
          </a:xfrm>
        </p:grpSpPr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7641" y="13324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7929" y="13324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8217" y="13324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7641" y="13612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6153" name="Text Box 9" descr="20%"/>
            <p:cNvSpPr txBox="1">
              <a:spLocks noChangeArrowheads="1"/>
            </p:cNvSpPr>
            <p:nvPr/>
          </p:nvSpPr>
          <p:spPr bwMode="auto">
            <a:xfrm>
              <a:off x="7929" y="13612"/>
              <a:ext cx="288" cy="288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 b="1">
                  <a:latin typeface="Arial" charset="0"/>
                </a:rPr>
                <a:t>T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8217" y="13612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5</a:t>
              </a: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7641" y="13900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6</a:t>
              </a:r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7929" y="13900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7</a:t>
              </a: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8217" y="13900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8</a:t>
              </a: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65F8-CA30-41DB-8FD6-66A7DFFCA42B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Cara </a:t>
            </a:r>
            <a:r>
              <a:rPr lang="en-US" dirty="0" err="1" smtClean="0">
                <a:solidFill>
                  <a:schemeClr val="bg1"/>
                </a:solidFill>
              </a:rPr>
              <a:t>Kerja</a:t>
            </a:r>
            <a:r>
              <a:rPr lang="en-US" dirty="0" smtClean="0">
                <a:solidFill>
                  <a:schemeClr val="bg1"/>
                </a:solidFill>
              </a:rPr>
              <a:t> Spatial Filter [1]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Lakukan penelusuran terhadap semua titik pada citra.</a:t>
            </a:r>
          </a:p>
          <a:p>
            <a:r>
              <a:rPr lang="en-US" smtClean="0"/>
              <a:t>Rekam titik yang sedang diperiksa dan juga titik sekitarnya ke dalam matrix </a:t>
            </a:r>
            <a:r>
              <a:rPr lang="en-US" i="1" smtClean="0"/>
              <a:t>neighbor</a:t>
            </a:r>
            <a:r>
              <a:rPr lang="en-US" smtClean="0"/>
              <a:t>.</a:t>
            </a:r>
          </a:p>
          <a:p>
            <a:r>
              <a:rPr lang="en-US" smtClean="0"/>
              <a:t>Isi matrix mask dengan angka (angka yang harus dimasukkan ditentukan oleh jenis operasi).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0915-23C3-4950-92F0-FA2721831158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603008" y="228600"/>
            <a:ext cx="5163039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Cara </a:t>
            </a:r>
            <a:r>
              <a:rPr lang="en-US" dirty="0" err="1" smtClean="0">
                <a:solidFill>
                  <a:schemeClr val="bg1"/>
                </a:solidFill>
              </a:rPr>
              <a:t>Kerja</a:t>
            </a:r>
            <a:r>
              <a:rPr lang="en-US" dirty="0" smtClean="0">
                <a:solidFill>
                  <a:schemeClr val="bg1"/>
                </a:solidFill>
              </a:rPr>
              <a:t> Spatial Filter [2]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Kalikan matrix neighbor dengan matrix mask secara sekalar (Output[x,y] = Mask[x,y] * Neighbor[x,y]).</a:t>
            </a:r>
          </a:p>
          <a:p>
            <a:r>
              <a:rPr lang="en-US" smtClean="0"/>
              <a:t>Jumlahkan seluruh isi sel dari matrix output. Hasil penjumlahan ini adalah titik baru yang akan diletakkan pada koordinat titik yang sedang diproses (dibandingkan dengan treshold).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741B-BB1D-4CA8-A03E-3ACE540C2082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562066" y="228600"/>
            <a:ext cx="5203982" cy="9906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Pendekatan</a:t>
            </a:r>
            <a:r>
              <a:rPr lang="en-US" dirty="0" smtClean="0">
                <a:solidFill>
                  <a:schemeClr val="bg1"/>
                </a:solidFill>
              </a:rPr>
              <a:t> Edge Detection [1]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Turunan</a:t>
            </a:r>
            <a:r>
              <a:rPr lang="en-US" dirty="0" smtClean="0"/>
              <a:t> 0 </a:t>
            </a:r>
          </a:p>
          <a:p>
            <a:pPr lvl="1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matrik</a:t>
            </a:r>
            <a:r>
              <a:rPr lang="en-US" dirty="0" smtClean="0"/>
              <a:t> </a:t>
            </a:r>
            <a:r>
              <a:rPr lang="en-US" dirty="0" err="1" smtClean="0"/>
              <a:t>tetangga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id-ID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treshold</a:t>
            </a:r>
            <a:endParaRPr lang="en-US" dirty="0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441" y="2883693"/>
            <a:ext cx="15716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5F94-3F59-42B8-992B-BCB39741E790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603008" y="228600"/>
            <a:ext cx="5163039" cy="9906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Pendekatan</a:t>
            </a:r>
            <a:r>
              <a:rPr lang="en-US" dirty="0" smtClean="0">
                <a:solidFill>
                  <a:schemeClr val="bg1"/>
                </a:solidFill>
              </a:rPr>
              <a:t> Edge Detection [2]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Turunan 1</a:t>
            </a:r>
          </a:p>
          <a:p>
            <a:pPr lvl="1"/>
            <a:r>
              <a:rPr lang="en-US" smtClean="0"/>
              <a:t>Dalam pendekatan ini maka gradient diasumsikan sebagai gabungan nilai selisih matrik tetangga (dengan posisi tertentu)</a:t>
            </a:r>
          </a:p>
          <a:p>
            <a:pPr lvl="1"/>
            <a:r>
              <a:rPr lang="en-US" smtClean="0"/>
              <a:t>Mask yang sering digunakan</a:t>
            </a:r>
          </a:p>
          <a:p>
            <a:pPr lvl="2"/>
            <a:r>
              <a:rPr lang="en-US" smtClean="0"/>
              <a:t>Robert</a:t>
            </a:r>
          </a:p>
          <a:p>
            <a:pPr lvl="2"/>
            <a:r>
              <a:rPr lang="en-US" smtClean="0"/>
              <a:t>Prewitt</a:t>
            </a:r>
          </a:p>
          <a:p>
            <a:pPr lvl="2"/>
            <a:r>
              <a:rPr lang="en-US" smtClean="0"/>
              <a:t>Sobel</a:t>
            </a:r>
          </a:p>
          <a:p>
            <a:pPr lvl="2"/>
            <a:r>
              <a:rPr lang="en-US" smtClean="0"/>
              <a:t>Frei-chan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EF65-47E2-41D7-B428-E66FE788D7E9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b="1" dirty="0" smtClean="0"/>
              <a:t>Teknik Dasar Pengolahan Citra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Operasi Aljabar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Operasi </a:t>
            </a:r>
            <a:r>
              <a:rPr lang="id-ID" b="1" dirty="0" smtClean="0"/>
              <a:t>Geometri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Histogram</a:t>
            </a:r>
            <a:endParaRPr lang="id-ID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Resume Materi Pertemuan </a:t>
            </a:r>
            <a:r>
              <a:rPr lang="id-ID" sz="4000" dirty="0" smtClean="0"/>
              <a:t>4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548418" y="228600"/>
            <a:ext cx="521763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Gradient Operator [1]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Pengukuran kemiringan suatu fungsi dilakukan dengan menghitung turunan pertamanya, yaitu :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 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357563"/>
            <a:ext cx="45720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F676-A23D-4CFE-AB43-4D8AC84F8BFB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725838" y="228600"/>
            <a:ext cx="5040209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Gradient Operator [2]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Pada </a:t>
            </a:r>
            <a:r>
              <a:rPr lang="en-US" i="1" smtClean="0"/>
              <a:t>edge detection</a:t>
            </a:r>
            <a:r>
              <a:rPr lang="en-US" smtClean="0"/>
              <a:t>, yang memiliki peranan penting adalah nilai atau besarnya vektor gradient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429000"/>
            <a:ext cx="29257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4286250"/>
            <a:ext cx="5775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5286375"/>
            <a:ext cx="57800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9DD0-3D26-43CC-92F7-A1418BD3F3BE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739486" y="228600"/>
            <a:ext cx="5026561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Gradient Operator [3]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Pendekatan Deret Taylor digunakan untuk menghitung gradient</a:t>
            </a:r>
          </a:p>
          <a:p>
            <a:r>
              <a:rPr lang="en-US" smtClean="0"/>
              <a:t>Secara sederhana maka nilai dari Gx dan Gy dihitung sebagai :</a:t>
            </a:r>
          </a:p>
          <a:p>
            <a:pPr lvl="1"/>
            <a:r>
              <a:rPr lang="id-ID" smtClean="0"/>
              <a:t>Gx = (</a:t>
            </a:r>
            <a:r>
              <a:rPr lang="id-ID" i="1" smtClean="0"/>
              <a:t>f</a:t>
            </a:r>
            <a:r>
              <a:rPr lang="id-ID" smtClean="0"/>
              <a:t>(x+1,y) – </a:t>
            </a:r>
            <a:r>
              <a:rPr lang="id-ID" i="1" smtClean="0"/>
              <a:t>f</a:t>
            </a:r>
            <a:r>
              <a:rPr lang="id-ID" smtClean="0"/>
              <a:t>(x-1,y) = (-1).</a:t>
            </a:r>
            <a:r>
              <a:rPr lang="id-ID" i="1" smtClean="0"/>
              <a:t>f</a:t>
            </a:r>
            <a:r>
              <a:rPr lang="id-ID" smtClean="0"/>
              <a:t>(x-1,y) + 0.(</a:t>
            </a:r>
            <a:r>
              <a:rPr lang="id-ID" i="1" smtClean="0"/>
              <a:t>f</a:t>
            </a:r>
            <a:r>
              <a:rPr lang="id-ID" smtClean="0"/>
              <a:t>(x,y) + 1.</a:t>
            </a:r>
            <a:r>
              <a:rPr lang="id-ID" i="1" smtClean="0"/>
              <a:t>f</a:t>
            </a:r>
            <a:r>
              <a:rPr lang="id-ID" smtClean="0"/>
              <a:t>(x+1,y)</a:t>
            </a:r>
            <a:endParaRPr lang="en-US" smtClean="0"/>
          </a:p>
          <a:p>
            <a:pPr lvl="1"/>
            <a:r>
              <a:rPr lang="id-ID" smtClean="0"/>
              <a:t>Gy =	(</a:t>
            </a:r>
            <a:r>
              <a:rPr lang="id-ID" i="1" smtClean="0"/>
              <a:t>f</a:t>
            </a:r>
            <a:r>
              <a:rPr lang="id-ID" smtClean="0"/>
              <a:t>(x,y+1) – </a:t>
            </a:r>
            <a:r>
              <a:rPr lang="id-ID" i="1" smtClean="0"/>
              <a:t>f</a:t>
            </a:r>
            <a:r>
              <a:rPr lang="id-ID" smtClean="0"/>
              <a:t>(x,y-1)= (-1).</a:t>
            </a:r>
            <a:r>
              <a:rPr lang="id-ID" i="1" smtClean="0"/>
              <a:t>f</a:t>
            </a:r>
            <a:r>
              <a:rPr lang="id-ID" smtClean="0"/>
              <a:t>(x,y-1) + 0.(</a:t>
            </a:r>
            <a:r>
              <a:rPr lang="id-ID" i="1" smtClean="0"/>
              <a:t>f</a:t>
            </a:r>
            <a:r>
              <a:rPr lang="id-ID" smtClean="0"/>
              <a:t>(x,y) + </a:t>
            </a:r>
            <a:r>
              <a:rPr lang="id-ID" i="1" smtClean="0"/>
              <a:t>f</a:t>
            </a:r>
            <a:r>
              <a:rPr lang="id-ID" smtClean="0"/>
              <a:t>(x,y+1)</a:t>
            </a:r>
            <a:endParaRPr lang="en-US" smtClean="0"/>
          </a:p>
          <a:p>
            <a:pPr lvl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9BFC-69EB-4649-A354-0D0C1DD6ECD1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000500" y="228600"/>
            <a:ext cx="476554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Gradient Operator [4]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Mask</a:t>
            </a:r>
          </a:p>
          <a:p>
            <a:pPr lvl="1"/>
            <a:r>
              <a:rPr lang="en-US" dirty="0" err="1" smtClean="0"/>
              <a:t>Gx</a:t>
            </a:r>
            <a:r>
              <a:rPr lang="en-US" dirty="0" smtClean="0"/>
              <a:t>			</a:t>
            </a:r>
            <a:r>
              <a:rPr lang="id-ID" dirty="0" smtClean="0"/>
              <a:t>                   </a:t>
            </a:r>
            <a:r>
              <a:rPr lang="en-US" dirty="0" err="1" smtClean="0"/>
              <a:t>Gy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=&gt;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endParaRPr lang="en-US" dirty="0" smtClean="0"/>
          </a:p>
          <a:p>
            <a:pPr lvl="2"/>
            <a:r>
              <a:rPr lang="en-US" dirty="0" smtClean="0"/>
              <a:t>G[f(</a:t>
            </a:r>
            <a:r>
              <a:rPr lang="en-US" dirty="0" err="1" smtClean="0"/>
              <a:t>x,y</a:t>
            </a:r>
            <a:r>
              <a:rPr lang="en-US" dirty="0" smtClean="0"/>
              <a:t>)]=</a:t>
            </a:r>
          </a:p>
          <a:p>
            <a:pPr lvl="2"/>
            <a:endParaRPr lang="id-ID" dirty="0" smtClean="0"/>
          </a:p>
          <a:p>
            <a:pPr lvl="2"/>
            <a:r>
              <a:rPr lang="en-US" dirty="0" smtClean="0"/>
              <a:t>G[f(</a:t>
            </a:r>
            <a:r>
              <a:rPr lang="en-US" dirty="0" err="1" smtClean="0"/>
              <a:t>x,y</a:t>
            </a:r>
            <a:r>
              <a:rPr lang="en-US" dirty="0" smtClean="0"/>
              <a:t>)]=               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1329" y="2386013"/>
          <a:ext cx="1828800" cy="10858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00500" y="2386013"/>
          <a:ext cx="1828800" cy="10858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1889" y="4063647"/>
            <a:ext cx="46434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0129" y="4643437"/>
            <a:ext cx="15335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8682-00EE-47A6-B99F-87FC568EBADE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Robert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i="1" dirty="0" smtClean="0"/>
              <a:t>Roberts Operator</a:t>
            </a:r>
            <a:r>
              <a:rPr lang="id-ID" dirty="0" smtClean="0"/>
              <a:t> merupakan variasi dari rumus </a:t>
            </a:r>
            <a:r>
              <a:rPr lang="en-US" dirty="0" smtClean="0"/>
              <a:t>Gradient Operator </a:t>
            </a:r>
            <a:r>
              <a:rPr lang="id-ID" dirty="0" smtClean="0"/>
              <a:t>dengan arah orientasi sebesar 45</a:t>
            </a:r>
            <a:r>
              <a:rPr lang="id-ID" dirty="0" smtClean="0">
                <a:sym typeface="Symbol"/>
              </a:rPr>
              <a:t></a:t>
            </a:r>
            <a:r>
              <a:rPr lang="id-ID" dirty="0" smtClean="0"/>
              <a:t> dan 135</a:t>
            </a:r>
            <a:r>
              <a:rPr lang="id-ID" dirty="0" smtClean="0">
                <a:sym typeface="Symbol"/>
              </a:rPr>
              <a:t></a:t>
            </a:r>
            <a:r>
              <a:rPr lang="id-ID" dirty="0" smtClean="0"/>
              <a:t> pada bidang citra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gradient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id-ID" dirty="0" smtClean="0"/>
              <a:t>45</a:t>
            </a:r>
            <a:r>
              <a:rPr lang="id-ID" dirty="0" smtClean="0">
                <a:sym typeface="Symbol"/>
              </a:rPr>
              <a:t></a:t>
            </a:r>
            <a:r>
              <a:rPr lang="id-ID" dirty="0" smtClean="0"/>
              <a:t> dan 135</a:t>
            </a:r>
            <a:r>
              <a:rPr lang="id-ID" dirty="0" smtClean="0">
                <a:sym typeface="Symbol"/>
              </a:rPr>
              <a:t></a:t>
            </a:r>
            <a:r>
              <a:rPr lang="id-ID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f(x+1,y+1) </a:t>
            </a:r>
            <a:r>
              <a:rPr lang="en-US" dirty="0" err="1" smtClean="0">
                <a:ea typeface="+mn-ea"/>
                <a:cs typeface="+mn-cs"/>
              </a:rPr>
              <a:t>dan</a:t>
            </a:r>
            <a:r>
              <a:rPr lang="en-US" dirty="0" smtClean="0">
                <a:ea typeface="+mn-ea"/>
                <a:cs typeface="+mn-cs"/>
              </a:rPr>
              <a:t> f(x-1,y+1)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A597-D577-42B6-9E5B-54116367FDDA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000500" y="228600"/>
            <a:ext cx="476554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Robert Gradient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Representasi Mask </a:t>
            </a:r>
          </a:p>
          <a:p>
            <a:pPr lvl="1"/>
            <a:r>
              <a:rPr lang="en-US" smtClean="0"/>
              <a:t>D1			D2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4438" y="3000375"/>
          <a:ext cx="1828800" cy="10858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00500" y="3000375"/>
          <a:ext cx="1828800" cy="10858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9F3E-C4F1-4D16-92CB-CC972E4707CC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067032" y="228600"/>
            <a:ext cx="4699015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Operator  Prewitt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Pengembangan dari gradient operator dengan menggunakan 2 mask (horizontal dan vertikal) ukuran 3x3</a:t>
            </a:r>
          </a:p>
          <a:p>
            <a:r>
              <a:rPr lang="en-US" smtClean="0"/>
              <a:t>Pada operator ini kekuatan gradient ditinjau dari sudut pandang horizontal dan vertikal (memperhatikan titik disekitar pada posisi hizontal dan vertikal)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5F70-ACF8-4867-BC34-7047A88D2ED3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35020" y="228600"/>
            <a:ext cx="4931027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Operator  Prewitt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Perhitungan</a:t>
            </a:r>
            <a:r>
              <a:rPr lang="en-US" dirty="0" smtClean="0"/>
              <a:t> G[f(</a:t>
            </a:r>
            <a:r>
              <a:rPr lang="en-US" dirty="0" err="1" smtClean="0"/>
              <a:t>x,y</a:t>
            </a:r>
            <a:r>
              <a:rPr lang="en-US" dirty="0" smtClean="0"/>
              <a:t>)]</a:t>
            </a:r>
          </a:p>
          <a:p>
            <a:pPr lvl="1">
              <a:defRPr/>
            </a:pPr>
            <a:r>
              <a:rPr lang="id-ID" sz="2000" dirty="0" smtClean="0">
                <a:ea typeface="+mn-ea"/>
                <a:cs typeface="+mn-cs"/>
              </a:rPr>
              <a:t>Gx=( </a:t>
            </a:r>
            <a:r>
              <a:rPr lang="id-ID" sz="2000" i="1" dirty="0" smtClean="0">
                <a:ea typeface="+mn-ea"/>
                <a:cs typeface="+mn-cs"/>
              </a:rPr>
              <a:t>f</a:t>
            </a:r>
            <a:r>
              <a:rPr lang="id-ID" sz="2000" dirty="0" smtClean="0">
                <a:ea typeface="+mn-ea"/>
                <a:cs typeface="+mn-cs"/>
              </a:rPr>
              <a:t>(x+1,y-1) + </a:t>
            </a:r>
            <a:r>
              <a:rPr lang="id-ID" sz="2000" i="1" dirty="0" smtClean="0">
                <a:ea typeface="+mn-ea"/>
                <a:cs typeface="+mn-cs"/>
              </a:rPr>
              <a:t> f</a:t>
            </a:r>
            <a:r>
              <a:rPr lang="id-ID" sz="2000" dirty="0" smtClean="0">
                <a:ea typeface="+mn-ea"/>
                <a:cs typeface="+mn-cs"/>
              </a:rPr>
              <a:t>(x+1,y) + </a:t>
            </a:r>
            <a:r>
              <a:rPr lang="id-ID" sz="2000" i="1" dirty="0" smtClean="0">
                <a:ea typeface="+mn-ea"/>
                <a:cs typeface="+mn-cs"/>
              </a:rPr>
              <a:t> f</a:t>
            </a:r>
            <a:r>
              <a:rPr lang="id-ID" sz="2000" dirty="0" smtClean="0">
                <a:ea typeface="+mn-ea"/>
                <a:cs typeface="+mn-cs"/>
              </a:rPr>
              <a:t>(x+1,y+1) )  –	</a:t>
            </a:r>
            <a:r>
              <a:rPr lang="en-US" sz="2000" dirty="0" smtClean="0">
                <a:ea typeface="+mn-ea"/>
                <a:cs typeface="+mn-cs"/>
              </a:rPr>
              <a:t>        </a:t>
            </a:r>
            <a:r>
              <a:rPr lang="id-ID" sz="2000" dirty="0" smtClean="0">
                <a:ea typeface="+mn-ea"/>
                <a:cs typeface="+mn-cs"/>
              </a:rPr>
              <a:t>( </a:t>
            </a:r>
            <a:r>
              <a:rPr lang="id-ID" sz="2000" i="1" dirty="0" smtClean="0">
                <a:ea typeface="+mn-ea"/>
                <a:cs typeface="+mn-cs"/>
              </a:rPr>
              <a:t>f</a:t>
            </a:r>
            <a:r>
              <a:rPr lang="id-ID" sz="2000" dirty="0" smtClean="0">
                <a:ea typeface="+mn-ea"/>
                <a:cs typeface="+mn-cs"/>
              </a:rPr>
              <a:t>(x-1,y-1) + </a:t>
            </a:r>
            <a:r>
              <a:rPr lang="id-ID" sz="2000" i="1" dirty="0" smtClean="0">
                <a:ea typeface="+mn-ea"/>
                <a:cs typeface="+mn-cs"/>
              </a:rPr>
              <a:t> f</a:t>
            </a:r>
            <a:r>
              <a:rPr lang="id-ID" sz="2000" dirty="0" smtClean="0">
                <a:ea typeface="+mn-ea"/>
                <a:cs typeface="+mn-cs"/>
              </a:rPr>
              <a:t>(x-1,y) + </a:t>
            </a:r>
            <a:r>
              <a:rPr lang="id-ID" sz="2000" i="1" dirty="0" smtClean="0">
                <a:ea typeface="+mn-ea"/>
                <a:cs typeface="+mn-cs"/>
              </a:rPr>
              <a:t> f</a:t>
            </a:r>
            <a:r>
              <a:rPr lang="id-ID" sz="2000" dirty="0" smtClean="0">
                <a:ea typeface="+mn-ea"/>
                <a:cs typeface="+mn-cs"/>
              </a:rPr>
              <a:t>(x-1,y+1) )	</a:t>
            </a:r>
            <a:endParaRPr lang="en-US" sz="20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id-ID" sz="2000" dirty="0" smtClean="0">
                <a:ea typeface="+mn-ea"/>
                <a:cs typeface="+mn-cs"/>
              </a:rPr>
              <a:t>Gy=( </a:t>
            </a:r>
            <a:r>
              <a:rPr lang="id-ID" sz="2000" i="1" dirty="0" smtClean="0">
                <a:ea typeface="+mn-ea"/>
                <a:cs typeface="+mn-cs"/>
              </a:rPr>
              <a:t>f</a:t>
            </a:r>
            <a:r>
              <a:rPr lang="id-ID" sz="2000" dirty="0" smtClean="0">
                <a:ea typeface="+mn-ea"/>
                <a:cs typeface="+mn-cs"/>
              </a:rPr>
              <a:t>(x-1,y+1) + </a:t>
            </a:r>
            <a:r>
              <a:rPr lang="id-ID" sz="2000" i="1" dirty="0" smtClean="0">
                <a:ea typeface="+mn-ea"/>
                <a:cs typeface="+mn-cs"/>
              </a:rPr>
              <a:t> f</a:t>
            </a:r>
            <a:r>
              <a:rPr lang="id-ID" sz="2000" dirty="0" smtClean="0">
                <a:ea typeface="+mn-ea"/>
                <a:cs typeface="+mn-cs"/>
              </a:rPr>
              <a:t>(x,y+1) +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id-ID" sz="2000" i="1" dirty="0" smtClean="0">
                <a:ea typeface="+mn-ea"/>
                <a:cs typeface="+mn-cs"/>
              </a:rPr>
              <a:t>f</a:t>
            </a:r>
            <a:r>
              <a:rPr lang="id-ID" sz="2000" dirty="0" smtClean="0">
                <a:ea typeface="+mn-ea"/>
                <a:cs typeface="+mn-cs"/>
              </a:rPr>
              <a:t>(x+1,y+1) )  – 	</a:t>
            </a:r>
            <a:r>
              <a:rPr lang="en-US" sz="2000" dirty="0" smtClean="0">
                <a:ea typeface="+mn-ea"/>
                <a:cs typeface="+mn-cs"/>
              </a:rPr>
              <a:t>     </a:t>
            </a:r>
            <a:r>
              <a:rPr lang="id-ID" sz="2000" dirty="0" smtClean="0">
                <a:ea typeface="+mn-ea"/>
                <a:cs typeface="+mn-cs"/>
              </a:rPr>
              <a:t>( </a:t>
            </a:r>
            <a:r>
              <a:rPr lang="id-ID" sz="2000" i="1" dirty="0" smtClean="0">
                <a:ea typeface="+mn-ea"/>
                <a:cs typeface="+mn-cs"/>
              </a:rPr>
              <a:t>f</a:t>
            </a:r>
            <a:r>
              <a:rPr lang="id-ID" sz="2000" dirty="0" smtClean="0">
                <a:ea typeface="+mn-ea"/>
                <a:cs typeface="+mn-cs"/>
              </a:rPr>
              <a:t>(x-1,y-1) + </a:t>
            </a:r>
            <a:r>
              <a:rPr lang="id-ID" sz="2000" i="1" dirty="0" smtClean="0">
                <a:ea typeface="+mn-ea"/>
                <a:cs typeface="+mn-cs"/>
              </a:rPr>
              <a:t> f</a:t>
            </a:r>
            <a:r>
              <a:rPr lang="id-ID" sz="2000" dirty="0" smtClean="0">
                <a:ea typeface="+mn-ea"/>
                <a:cs typeface="+mn-cs"/>
              </a:rPr>
              <a:t>(x,y-1) + </a:t>
            </a:r>
            <a:r>
              <a:rPr lang="id-ID" sz="2000" i="1" dirty="0" smtClean="0">
                <a:ea typeface="+mn-ea"/>
                <a:cs typeface="+mn-cs"/>
              </a:rPr>
              <a:t> f</a:t>
            </a:r>
            <a:r>
              <a:rPr lang="id-ID" sz="2000" dirty="0" smtClean="0">
                <a:ea typeface="+mn-ea"/>
                <a:cs typeface="+mn-cs"/>
              </a:rPr>
              <a:t>(x+1,y-1) )</a:t>
            </a:r>
            <a:endParaRPr lang="en-US" sz="20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matrik</a:t>
            </a:r>
            <a:endParaRPr lang="en-US" sz="2400" dirty="0" smtClean="0"/>
          </a:p>
          <a:p>
            <a:pPr lvl="1">
              <a:defRPr/>
            </a:pPr>
            <a:r>
              <a:rPr lang="en-US" sz="2000" dirty="0" err="1" smtClean="0"/>
              <a:t>Gx</a:t>
            </a:r>
            <a:r>
              <a:rPr lang="en-US" sz="2000" dirty="0" smtClean="0"/>
              <a:t>			</a:t>
            </a:r>
            <a:r>
              <a:rPr lang="en-US" sz="2000" dirty="0" err="1" smtClean="0"/>
              <a:t>Gy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57313" y="4500563"/>
          <a:ext cx="1828800" cy="10858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71938" y="4500563"/>
          <a:ext cx="1828800" cy="10858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593B-955A-4A30-B023-F9F6C2EF7048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Operator </a:t>
            </a:r>
            <a:r>
              <a:rPr lang="en-US" dirty="0" err="1" smtClean="0">
                <a:solidFill>
                  <a:schemeClr val="bg1"/>
                </a:solidFill>
              </a:rPr>
              <a:t>Sobel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Hampir sama dengan operator prewitt, namun dilakukan perhitungan kekuatan dari titik yang digunakan, dimana diasumsikan bahwa titik yang dekat memiliki kekuatan/pengaruh yang lebih besar sebesar 2 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5245-9067-4E20-B779-980503E01843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89612" y="228600"/>
            <a:ext cx="4876436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Operator </a:t>
            </a:r>
            <a:r>
              <a:rPr lang="en-US" dirty="0" err="1" smtClean="0">
                <a:solidFill>
                  <a:schemeClr val="bg1"/>
                </a:solidFill>
              </a:rPr>
              <a:t>Sobel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Representasi Mask</a:t>
            </a:r>
          </a:p>
          <a:p>
            <a:pPr lvl="1"/>
            <a:r>
              <a:rPr lang="en-US" smtClean="0"/>
              <a:t>Gx			Gy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928938"/>
          <a:ext cx="1828800" cy="10858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14750" y="2928938"/>
          <a:ext cx="1828800" cy="10858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CF37-F02B-4163-BE3A-57463E505568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4" y="1241946"/>
            <a:ext cx="8153400" cy="990600"/>
          </a:xfrm>
        </p:spPr>
        <p:txBody>
          <a:bodyPr/>
          <a:lstStyle/>
          <a:p>
            <a:r>
              <a:rPr lang="id-ID" dirty="0" smtClean="0"/>
              <a:t>Generic Process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09" y="2006220"/>
          <a:ext cx="8072495" cy="46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217-9835-40FC-A74F-E6AC5CCC991D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Operator </a:t>
            </a:r>
            <a:r>
              <a:rPr lang="en-US" dirty="0" err="1" smtClean="0">
                <a:solidFill>
                  <a:schemeClr val="bg1"/>
                </a:solidFill>
              </a:rPr>
              <a:t>Frei</a:t>
            </a:r>
            <a:r>
              <a:rPr lang="en-US" dirty="0" smtClean="0">
                <a:solidFill>
                  <a:schemeClr val="bg1"/>
                </a:solidFill>
              </a:rPr>
              <a:t>-Chan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Konsepnya sama dengan Sobel dimana titik yang dekat memiliki pengaruh yang lebih kuat</a:t>
            </a:r>
          </a:p>
          <a:p>
            <a:r>
              <a:rPr lang="en-US" smtClean="0"/>
              <a:t>Dalam operator ini kekuatannya adalah sebesar 2</a:t>
            </a:r>
            <a:r>
              <a:rPr lang="en-US" baseline="30000" smtClean="0"/>
              <a:t>^1/2</a:t>
            </a:r>
            <a:endParaRPr lang="en-US" smtClean="0"/>
          </a:p>
          <a:p>
            <a:r>
              <a:rPr lang="en-US" smtClean="0"/>
              <a:t>Mask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43063" y="4786313"/>
          <a:ext cx="2357434" cy="1123950"/>
        </p:xfrm>
        <a:graphic>
          <a:graphicData uri="http://schemas.openxmlformats.org/drawingml/2006/table">
            <a:tbl>
              <a:tblPr/>
              <a:tblGrid>
                <a:gridCol w="738016"/>
                <a:gridCol w="809709"/>
                <a:gridCol w="809709"/>
              </a:tblGrid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-2</a:t>
                      </a:r>
                      <a:r>
                        <a:rPr lang="en-US" sz="22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^1/2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2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^1/2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14813" y="4714875"/>
          <a:ext cx="2571765" cy="1162050"/>
        </p:xfrm>
        <a:graphic>
          <a:graphicData uri="http://schemas.openxmlformats.org/drawingml/2006/table">
            <a:tbl>
              <a:tblPr/>
              <a:tblGrid>
                <a:gridCol w="857255"/>
                <a:gridCol w="857255"/>
                <a:gridCol w="857255"/>
              </a:tblGrid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-2</a:t>
                      </a:r>
                      <a:r>
                        <a:rPr lang="en-US" sz="2200" b="0" i="0" u="none" strike="noStrike" baseline="30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^1/2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200" b="0" i="0" u="none" strike="noStrike" baseline="30000">
                          <a:solidFill>
                            <a:srgbClr val="000000"/>
                          </a:solidFill>
                          <a:latin typeface="Times New Roman"/>
                        </a:rPr>
                        <a:t>^1/2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277C-6029-48BC-8AAB-D2BC1BD796A9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Turunan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Kedua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Salah satu operator turunan kedua yang sering digunakan adalah Operator Laplace</a:t>
            </a:r>
          </a:p>
          <a:p>
            <a:r>
              <a:rPr lang="en-US" smtClean="0"/>
              <a:t>Operator ini </a:t>
            </a:r>
            <a:r>
              <a:rPr lang="id-ID" smtClean="0"/>
              <a:t>digunakan untuk menangani proses pendeteksian sisi pada jenis citra yang mempunyai tingkat perubahan warna yang kecil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3E37-A086-47F9-883A-CFE6C56ECFCF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Operator Laplace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5105400"/>
          </a:xfrm>
        </p:spPr>
        <p:txBody>
          <a:bodyPr/>
          <a:lstStyle/>
          <a:p>
            <a:r>
              <a:rPr lang="id-ID" i="1" smtClean="0"/>
              <a:t>Laplacian operator </a:t>
            </a:r>
            <a:r>
              <a:rPr lang="id-ID" smtClean="0"/>
              <a:t>ini menggunakan fungsi turunan tingkat kedua (</a:t>
            </a:r>
            <a:r>
              <a:rPr lang="id-ID" i="1" smtClean="0"/>
              <a:t>second order derivative function</a:t>
            </a:r>
            <a:r>
              <a:rPr lang="id-ID" smtClean="0"/>
              <a:t>). </a:t>
            </a:r>
            <a:endParaRPr lang="en-US" smtClean="0"/>
          </a:p>
          <a:p>
            <a:r>
              <a:rPr lang="id-ID" smtClean="0"/>
              <a:t>Fungsi turunan tingkat kedua dari fungsi citra dapat dirumuskan sebagai berikut</a:t>
            </a:r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4286250"/>
            <a:ext cx="5892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F869-3DE6-48A0-A0EA-995E98A9ECDA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053384" y="228600"/>
            <a:ext cx="4712663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Operator Laplace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Bila disederhanakan: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>
                <a:sym typeface="Symbol" pitchFamily="18" charset="2"/>
              </a:rPr>
              <a:t>Mengingat nilai </a:t>
            </a:r>
            <a:r>
              <a:rPr lang="id-ID" smtClean="0">
                <a:sym typeface="Symbol" pitchFamily="18" charset="2"/>
              </a:rPr>
              <a:t></a:t>
            </a:r>
            <a:r>
              <a:rPr lang="id-ID" smtClean="0"/>
              <a:t>x dan </a:t>
            </a:r>
            <a:r>
              <a:rPr lang="id-ID" smtClean="0">
                <a:sym typeface="Symbol" pitchFamily="18" charset="2"/>
              </a:rPr>
              <a:t></a:t>
            </a:r>
            <a:r>
              <a:rPr lang="id-ID" smtClean="0"/>
              <a:t>y terkecil adalah 1</a:t>
            </a:r>
            <a:r>
              <a:rPr lang="en-US" smtClean="0"/>
              <a:t>, maka: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28875"/>
            <a:ext cx="69453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4500563"/>
            <a:ext cx="70358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1F39-CCC0-4BA5-BD04-A8D2C46BEE41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643324" y="228600"/>
            <a:ext cx="5122723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Operator Laplace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Mask Laplace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938" y="2714625"/>
          <a:ext cx="1857387" cy="1285884"/>
        </p:xfrm>
        <a:graphic>
          <a:graphicData uri="http://schemas.openxmlformats.org/drawingml/2006/table">
            <a:tbl>
              <a:tblPr/>
              <a:tblGrid>
                <a:gridCol w="619129"/>
                <a:gridCol w="619129"/>
                <a:gridCol w="619129"/>
              </a:tblGrid>
              <a:tr h="428628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7128-C39C-4868-958C-2A689984274A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780430" y="228600"/>
            <a:ext cx="4985618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Prewitt </a:t>
            </a:r>
            <a:r>
              <a:rPr lang="en-US" dirty="0" err="1" smtClean="0">
                <a:solidFill>
                  <a:schemeClr val="bg1"/>
                </a:solidFill>
              </a:rPr>
              <a:t>Turunan</a:t>
            </a:r>
            <a:r>
              <a:rPr lang="en-US" dirty="0" smtClean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Pada operator prewitt turunan 2, dapat digunakan 8 jenis mask (dinamakan sesuai arah mata angin)</a:t>
            </a:r>
          </a:p>
          <a:p>
            <a:r>
              <a:rPr lang="en-US" smtClean="0"/>
              <a:t>Mask Prewitt North</a:t>
            </a:r>
          </a:p>
          <a:p>
            <a:endParaRPr lang="en-US" smtClean="0"/>
          </a:p>
          <a:p>
            <a:r>
              <a:rPr lang="en-US" smtClean="0"/>
              <a:t>Nilai mask untuk arah mata angin yang lain dapat diperoleh dengan memutar Mask Prewitt North dengan sudut yang sesuai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625" y="3214688"/>
          <a:ext cx="1828800" cy="10858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4695-0E49-4545-95F5-4D808208351C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067032" y="228600"/>
            <a:ext cx="4699015" cy="9906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Treshold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Salah satu hal penting dalam melakukan deteksi sisi adalah menentukan sebuah ambang nilai (treshold) yang digunakan untuk memutuskan apakah titik itu merupakan sisi atau tidak</a:t>
            </a:r>
          </a:p>
          <a:p>
            <a:r>
              <a:rPr lang="en-US" smtClean="0"/>
              <a:t>Pada umumnya hasil proses deteksi sisi adalah gambar biner (daerah sisi pada umumnya berwarna putih)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A3CA-75BA-4A9B-8DAC-A3EB2808BE7E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684895" y="304800"/>
            <a:ext cx="4890779" cy="7842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Variasi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pendekatan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g(</a:t>
            </a:r>
            <a:r>
              <a:rPr lang="en-US" i="1" dirty="0" err="1" smtClean="0">
                <a:solidFill>
                  <a:schemeClr val="bg1"/>
                </a:solidFill>
              </a:rPr>
              <a:t>x,y</a:t>
            </a:r>
            <a:r>
              <a:rPr lang="en-US" i="1" dirty="0" smtClean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382588" y="1628775"/>
          <a:ext cx="5197475" cy="954088"/>
        </p:xfrm>
        <a:graphic>
          <a:graphicData uri="http://schemas.openxmlformats.org/presentationml/2006/ole">
            <p:oleObj spid="_x0000_s44034" name="Equation" r:id="rId4" imgW="2489040" imgH="4572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395288" y="3068638"/>
          <a:ext cx="4752975" cy="1003300"/>
        </p:xfrm>
        <a:graphic>
          <a:graphicData uri="http://schemas.openxmlformats.org/presentationml/2006/ole">
            <p:oleObj spid="_x0000_s44035" name="Equation" r:id="rId5" imgW="2286000" imgH="4824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395288" y="4295775"/>
          <a:ext cx="5184775" cy="1004888"/>
        </p:xfrm>
        <a:graphic>
          <a:graphicData uri="http://schemas.openxmlformats.org/presentationml/2006/ole">
            <p:oleObj spid="_x0000_s44036" name="Equation" r:id="rId6" imgW="2489040" imgH="482400" progId="Equation.3">
              <p:embed/>
            </p:oleObj>
          </a:graphicData>
        </a:graphic>
      </p:graphicFrame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5867400" y="1606550"/>
            <a:ext cx="327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Masalah</a:t>
            </a:r>
            <a:r>
              <a:rPr lang="en-US" sz="2000">
                <a:latin typeface="Arial" charset="0"/>
              </a:rPr>
              <a:t>: penentuan nilai T yang tepat shg tepi dapat dipertajam tanpa merusak pixel-pixel non-tepi</a:t>
            </a:r>
            <a:r>
              <a:rPr lang="en-US" sz="1600">
                <a:latin typeface="Arial" charset="0"/>
              </a:rPr>
              <a:t> 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395288" y="5516563"/>
          <a:ext cx="4391025" cy="1050925"/>
        </p:xfrm>
        <a:graphic>
          <a:graphicData uri="http://schemas.openxmlformats.org/presentationml/2006/ole">
            <p:oleObj spid="_x0000_s44037" name="Equation" r:id="rId7" imgW="2019240" imgH="482400" progId="Equation.3">
              <p:embed/>
            </p:oleObj>
          </a:graphicData>
        </a:graphic>
      </p:graphicFrame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5940425" y="3357563"/>
            <a:ext cx="3203575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L</a:t>
            </a:r>
            <a:r>
              <a:rPr lang="en-US" sz="2000" b="1" baseline="-25000">
                <a:latin typeface="Arial" charset="0"/>
              </a:rPr>
              <a:t>G</a:t>
            </a:r>
            <a:r>
              <a:rPr lang="en-US" sz="2000">
                <a:latin typeface="Arial" charset="0"/>
              </a:rPr>
              <a:t>: Nilai gray level tertentu untuk mewakili pixel-pixel tepi</a:t>
            </a:r>
          </a:p>
          <a:p>
            <a:r>
              <a:rPr lang="en-US" sz="1600">
                <a:latin typeface="Arial" charset="0"/>
              </a:rPr>
              <a:t> </a:t>
            </a:r>
          </a:p>
          <a:p>
            <a:r>
              <a:rPr lang="en-US" b="1">
                <a:latin typeface="Arial" charset="0"/>
              </a:rPr>
              <a:t>L</a:t>
            </a:r>
            <a:r>
              <a:rPr lang="en-US" sz="2000" b="1" baseline="-25000">
                <a:latin typeface="Arial" charset="0"/>
              </a:rPr>
              <a:t>B</a:t>
            </a:r>
            <a:r>
              <a:rPr lang="en-US">
                <a:latin typeface="Arial" charset="0"/>
              </a:rPr>
              <a:t>: Nilai gray level tertentu untuk mewakili pixel-pixel non-tepi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14C3BD-0398-47FB-BAFA-D784FE3471DC}" type="datetime1">
              <a:rPr lang="id-ID" smtClean="0"/>
              <a:pPr>
                <a:defRPr/>
              </a:pPr>
              <a:t>30/07/2014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7DF34-F650-49FD-8008-D88027B2AFE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976" y="228600"/>
            <a:ext cx="4658072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Sumber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FD8C-0F04-418E-951A-8762750A51C6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38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Slide Perkuliahan Pengolahan Citra Digital</a:t>
            </a:r>
          </a:p>
          <a:p>
            <a:r>
              <a:rPr lang="id-ID" dirty="0" smtClean="0"/>
              <a:t>Russian Summer School In Information Retrieval: CBIR, Natalia Vassilieva , HP Labs Russia, 2008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EDFD48F2-728D-4BA0-BD49-28A9323C1E61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b="1" dirty="0" smtClean="0"/>
              <a:t>Konvolusi </a:t>
            </a:r>
          </a:p>
          <a:p>
            <a:pPr>
              <a:buFont typeface="Arial" pitchFamily="34" charset="0"/>
              <a:buChar char="•"/>
            </a:pPr>
            <a:r>
              <a:rPr lang="id-ID" b="1" dirty="0" smtClean="0"/>
              <a:t>Deteksi Sisi</a:t>
            </a:r>
          </a:p>
          <a:p>
            <a:pPr>
              <a:buFont typeface="Arial" pitchFamily="34" charset="0"/>
              <a:buChar char="•"/>
            </a:pPr>
            <a:r>
              <a:rPr lang="id-ID" b="1" dirty="0" smtClean="0"/>
              <a:t>Korelasi</a:t>
            </a:r>
            <a:endParaRPr lang="id-ID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Pertemuan </a:t>
            </a:r>
            <a:r>
              <a:rPr lang="id-ID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dirty="0" smtClean="0"/>
              <a:t>Pendekatan Matematis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Konvolusi dan Korelasi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8668" y="228600"/>
            <a:ext cx="4917379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Proses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Konvolusi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(1)</a:t>
            </a:r>
            <a:endParaRPr lang="en-GB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612648" y="1600200"/>
            <a:ext cx="8153400" cy="400903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Formula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Konvolusi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en-GB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GB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GB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GB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= dummy variable of integration</a:t>
            </a:r>
          </a:p>
          <a:p>
            <a:pPr>
              <a:lnSpc>
                <a:spcPct val="80000"/>
              </a:lnSpc>
            </a:pPr>
            <a:r>
              <a:rPr lang="en-GB" sz="2800" dirty="0" err="1" smtClean="0">
                <a:latin typeface="Times New Roman" pitchFamily="18" charset="0"/>
              </a:rPr>
              <a:t>Mekanisme</a:t>
            </a:r>
            <a:r>
              <a:rPr lang="en-GB" sz="2800" dirty="0" smtClean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konvolusi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dalam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bentuk</a:t>
            </a:r>
            <a:r>
              <a:rPr lang="en-GB" sz="2800" dirty="0">
                <a:latin typeface="Times New Roman" pitchFamily="18" charset="0"/>
              </a:rPr>
              <a:t> integral </a:t>
            </a:r>
            <a:r>
              <a:rPr lang="en-GB" sz="2800" dirty="0" err="1">
                <a:latin typeface="Times New Roman" pitchFamily="18" charset="0"/>
              </a:rPr>
              <a:t>ini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tidak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mudah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untuk</a:t>
            </a:r>
            <a:r>
              <a:rPr lang="en-GB" sz="2800" dirty="0">
                <a:latin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</a:rPr>
              <a:t>digambarkan</a:t>
            </a:r>
            <a:r>
              <a:rPr lang="en-GB" sz="2800" dirty="0">
                <a:latin typeface="Times New Roman" pitchFamily="18" charset="0"/>
              </a:rPr>
              <a:t> (Gonzales and Woods, 1992)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D6B5-73BF-43F1-9400-65F3CE425CC6}" type="slidenum">
              <a:rPr lang="en-GB"/>
              <a:pPr/>
              <a:t>41</a:t>
            </a:fld>
            <a:endParaRPr lang="en-GB"/>
          </a:p>
        </p:txBody>
      </p:sp>
      <p:pic>
        <p:nvPicPr>
          <p:cNvPr id="216068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153400" cy="1465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69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617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7A2A-F16A-4039-B800-7B6DDC70224E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16907" y="228600"/>
            <a:ext cx="4849141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b="1" dirty="0" err="1">
                <a:solidFill>
                  <a:schemeClr val="bg1"/>
                </a:solidFill>
                <a:cs typeface="Times New Roman" pitchFamily="18" charset="0"/>
              </a:rPr>
              <a:t>Konvolusi</a:t>
            </a: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cs typeface="Times New Roman" pitchFamily="18" charset="0"/>
              </a:rPr>
              <a:t>pada</a:t>
            </a: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Domain </a:t>
            </a:r>
            <a:r>
              <a:rPr lang="en-US" b="1" dirty="0" err="1">
                <a:solidFill>
                  <a:schemeClr val="bg1"/>
                </a:solidFill>
                <a:cs typeface="Times New Roman" pitchFamily="18" charset="0"/>
              </a:rPr>
              <a:t>Kontinue</a:t>
            </a:r>
            <a:endParaRPr lang="en-GB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20166" name="Picture 6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8" y="1219200"/>
            <a:ext cx="5309786" cy="4876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3446-C879-4DAC-8796-55C50B4EEF32}" type="slidenum">
              <a:rPr lang="en-GB"/>
              <a:pPr/>
              <a:t>42</a:t>
            </a:fld>
            <a:endParaRPr lang="en-GB"/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6244254" y="5180012"/>
            <a:ext cx="2895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/>
              <a:t>Coba</a:t>
            </a:r>
            <a:r>
              <a:rPr lang="en-US" sz="1800" b="1" dirty="0"/>
              <a:t> </a:t>
            </a:r>
            <a:r>
              <a:rPr lang="en-US" sz="1800" b="1" dirty="0" err="1"/>
              <a:t>kaitkan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keterangan</a:t>
            </a:r>
            <a:r>
              <a:rPr lang="en-US" sz="1800" b="1" dirty="0"/>
              <a:t> </a:t>
            </a:r>
            <a:r>
              <a:rPr lang="en-US" sz="1800" b="1" dirty="0" err="1"/>
              <a:t>pada</a:t>
            </a:r>
            <a:r>
              <a:rPr lang="en-US" sz="1800" b="1" dirty="0"/>
              <a:t> slide di </a:t>
            </a:r>
            <a:r>
              <a:rPr lang="en-US" sz="1800" b="1" dirty="0" err="1"/>
              <a:t>halaman</a:t>
            </a:r>
            <a:r>
              <a:rPr lang="en-US" sz="1800" b="1" dirty="0"/>
              <a:t> 7 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87A4-F309-4004-A975-C91517CF5FCA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35020" y="228600"/>
            <a:ext cx="4931027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b="1" dirty="0" err="1">
                <a:solidFill>
                  <a:schemeClr val="bg1"/>
                </a:solidFill>
                <a:cs typeface="Times New Roman" pitchFamily="18" charset="0"/>
              </a:rPr>
              <a:t>Konvolusi</a:t>
            </a: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cs typeface="Times New Roman" pitchFamily="18" charset="0"/>
              </a:rPr>
              <a:t>dan</a:t>
            </a: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cs typeface="Times New Roman" pitchFamily="18" charset="0"/>
              </a:rPr>
              <a:t>Transformasi</a:t>
            </a: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Fourier</a:t>
            </a:r>
            <a:endParaRPr lang="en-GB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>
                <a:cs typeface="Times New Roman" pitchFamily="18" charset="0"/>
              </a:rPr>
              <a:t>Konvolusi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merupakan</a:t>
            </a:r>
            <a:r>
              <a:rPr lang="en-US" sz="2800" dirty="0">
                <a:cs typeface="Times New Roman" pitchFamily="18" charset="0"/>
              </a:rPr>
              <a:t> proses </a:t>
            </a:r>
            <a:r>
              <a:rPr lang="en-US" sz="2800" dirty="0" err="1">
                <a:cs typeface="Times New Roman" pitchFamily="18" charset="0"/>
              </a:rPr>
              <a:t>penting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pada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analisis</a:t>
            </a:r>
            <a:r>
              <a:rPr lang="en-US" sz="2800" dirty="0">
                <a:cs typeface="Times New Roman" pitchFamily="18" charset="0"/>
              </a:rPr>
              <a:t> domain </a:t>
            </a:r>
            <a:r>
              <a:rPr lang="en-US" sz="2800" dirty="0" err="1" smtClean="0">
                <a:cs typeface="Times New Roman" pitchFamily="18" charset="0"/>
              </a:rPr>
              <a:t>frekuensi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karena</a:t>
            </a:r>
            <a:r>
              <a:rPr lang="en-US" sz="2800" dirty="0">
                <a:cs typeface="Times New Roman" pitchFamily="18" charset="0"/>
              </a:rPr>
              <a:t> f(x)*g(x) </a:t>
            </a:r>
            <a:r>
              <a:rPr lang="en-US" sz="2800" dirty="0" err="1">
                <a:cs typeface="Times New Roman" pitchFamily="18" charset="0"/>
              </a:rPr>
              <a:t>dan</a:t>
            </a:r>
            <a:r>
              <a:rPr lang="en-US" sz="2800" dirty="0">
                <a:cs typeface="Times New Roman" pitchFamily="18" charset="0"/>
              </a:rPr>
              <a:t> F(u)G(u) </a:t>
            </a:r>
            <a:r>
              <a:rPr lang="en-US" sz="2800" dirty="0" err="1">
                <a:cs typeface="Times New Roman" pitchFamily="18" charset="0"/>
              </a:rPr>
              <a:t>membentuk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suatu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pasangan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transformasi</a:t>
            </a:r>
            <a:r>
              <a:rPr lang="en-US" sz="2800" dirty="0">
                <a:cs typeface="Times New Roman" pitchFamily="18" charset="0"/>
              </a:rPr>
              <a:t> Fourier (Fourier transform pair</a:t>
            </a:r>
            <a:r>
              <a:rPr lang="en-US" sz="2800" dirty="0" smtClean="0"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cs typeface="Times New Roman" pitchFamily="18" charset="0"/>
              </a:rPr>
              <a:t>Teori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konvolusi</a:t>
            </a:r>
            <a:r>
              <a:rPr lang="en-US" sz="2800" dirty="0"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/>
              <a:t>			f(x)*g(x) </a:t>
            </a:r>
            <a:r>
              <a:rPr lang="en-GB" sz="2800" dirty="0">
                <a:sym typeface="Wingdings" pitchFamily="2" charset="2"/>
              </a:rPr>
              <a:t> F(u)G(u)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>
                <a:sym typeface="Wingdings" pitchFamily="2" charset="2"/>
              </a:rPr>
              <a:t>			f(x)g(x)  F(u)*G(u)</a:t>
            </a:r>
            <a:endParaRPr lang="en-GB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80B2-D23D-48E0-9B9B-745965531F55}" type="slidenum">
              <a:rPr lang="en-GB"/>
              <a:pPr/>
              <a:t>43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0D7-7976-44B2-B772-05F49FD1BA44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612" y="228600"/>
            <a:ext cx="4876436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Konvolusi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Domain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Diskrit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(1)</a:t>
            </a:r>
            <a:endParaRPr lang="en-GB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>
                <a:cs typeface="Times New Roman" pitchFamily="18" charset="0"/>
              </a:rPr>
              <a:t>Bila</a:t>
            </a:r>
            <a:r>
              <a:rPr lang="en-US" sz="2000" dirty="0">
                <a:cs typeface="Times New Roman" pitchFamily="18" charset="0"/>
              </a:rPr>
              <a:t> A </a:t>
            </a:r>
            <a:r>
              <a:rPr lang="en-US" sz="2000" dirty="0" err="1">
                <a:cs typeface="Times New Roman" pitchFamily="18" charset="0"/>
              </a:rPr>
              <a:t>adalah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periode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dalam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diskritisasi</a:t>
            </a:r>
            <a:r>
              <a:rPr lang="en-US" sz="2000" dirty="0">
                <a:cs typeface="Times New Roman" pitchFamily="18" charset="0"/>
              </a:rPr>
              <a:t> f(x) </a:t>
            </a:r>
            <a:r>
              <a:rPr lang="en-US" sz="2000" dirty="0" err="1">
                <a:cs typeface="Times New Roman" pitchFamily="18" charset="0"/>
              </a:rPr>
              <a:t>dan</a:t>
            </a:r>
            <a:r>
              <a:rPr lang="en-US" sz="2000" dirty="0">
                <a:cs typeface="Times New Roman" pitchFamily="18" charset="0"/>
              </a:rPr>
              <a:t> B </a:t>
            </a:r>
            <a:r>
              <a:rPr lang="en-US" sz="2000" dirty="0" err="1">
                <a:cs typeface="Times New Roman" pitchFamily="18" charset="0"/>
              </a:rPr>
              <a:t>adalah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periode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dalam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diskritisasi</a:t>
            </a:r>
            <a:r>
              <a:rPr lang="en-US" sz="2000" dirty="0">
                <a:cs typeface="Times New Roman" pitchFamily="18" charset="0"/>
              </a:rPr>
              <a:t> g(x), </a:t>
            </a:r>
            <a:r>
              <a:rPr lang="en-US" sz="2000" dirty="0" err="1">
                <a:cs typeface="Times New Roman" pitchFamily="18" charset="0"/>
              </a:rPr>
              <a:t>maka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hasil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konvolusi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mempunyai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periode</a:t>
            </a:r>
            <a:r>
              <a:rPr lang="en-US" sz="2000" dirty="0">
                <a:cs typeface="Times New Roman" pitchFamily="18" charset="0"/>
              </a:rPr>
              <a:t> M </a:t>
            </a:r>
            <a:r>
              <a:rPr lang="en-US" sz="2000" dirty="0" err="1">
                <a:cs typeface="Times New Roman" pitchFamily="18" charset="0"/>
              </a:rPr>
              <a:t>dimana</a:t>
            </a:r>
            <a:r>
              <a:rPr lang="en-US" sz="2000" dirty="0">
                <a:cs typeface="Times New Roman" pitchFamily="18" charset="0"/>
              </a:rPr>
              <a:t> M=A+B        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cs typeface="Times New Roman" pitchFamily="18" charset="0"/>
              </a:rPr>
              <a:t>Periode</a:t>
            </a:r>
            <a:r>
              <a:rPr lang="en-US" sz="2000" dirty="0">
                <a:cs typeface="Times New Roman" pitchFamily="18" charset="0"/>
              </a:rPr>
              <a:t> f(x) </a:t>
            </a:r>
            <a:r>
              <a:rPr lang="en-US" sz="2000" dirty="0" err="1">
                <a:cs typeface="Times New Roman" pitchFamily="18" charset="0"/>
              </a:rPr>
              <a:t>dan</a:t>
            </a:r>
            <a:r>
              <a:rPr lang="en-US" sz="2000" dirty="0">
                <a:cs typeface="Times New Roman" pitchFamily="18" charset="0"/>
              </a:rPr>
              <a:t> g(x) </a:t>
            </a:r>
            <a:r>
              <a:rPr lang="en-US" sz="2000" dirty="0" err="1">
                <a:cs typeface="Times New Roman" pitchFamily="18" charset="0"/>
              </a:rPr>
              <a:t>masing-masing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dibesarkan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menjadi</a:t>
            </a:r>
            <a:r>
              <a:rPr lang="en-US" sz="2000" dirty="0">
                <a:cs typeface="Times New Roman" pitchFamily="18" charset="0"/>
              </a:rPr>
              <a:t> M </a:t>
            </a:r>
            <a:r>
              <a:rPr lang="en-US" sz="2000" dirty="0" err="1">
                <a:cs typeface="Times New Roman" pitchFamily="18" charset="0"/>
              </a:rPr>
              <a:t>dengan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menyisipkan</a:t>
            </a:r>
            <a:r>
              <a:rPr lang="en-US" sz="2000" dirty="0">
                <a:cs typeface="Times New Roman" pitchFamily="18" charset="0"/>
              </a:rPr>
              <a:t> 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		</a:t>
            </a:r>
            <a:r>
              <a:rPr lang="en-US" sz="1800" dirty="0">
                <a:cs typeface="Times New Roman" pitchFamily="18" charset="0"/>
              </a:rPr>
              <a:t>f(x) = f(x) </a:t>
            </a:r>
            <a:r>
              <a:rPr lang="en-US" sz="1800" dirty="0" err="1">
                <a:cs typeface="Times New Roman" pitchFamily="18" charset="0"/>
              </a:rPr>
              <a:t>bila</a:t>
            </a:r>
            <a:r>
              <a:rPr lang="en-US" sz="1800" dirty="0">
                <a:cs typeface="Times New Roman" pitchFamily="18" charset="0"/>
              </a:rPr>
              <a:t>                    	</a:t>
            </a:r>
            <a:r>
              <a:rPr lang="en-US" sz="1800" dirty="0" smtClean="0">
                <a:cs typeface="Times New Roman" pitchFamily="18" charset="0"/>
              </a:rPr>
              <a:t>  </a:t>
            </a:r>
            <a:r>
              <a:rPr lang="en-US" sz="1800" dirty="0" err="1" smtClean="0">
                <a:cs typeface="Times New Roman" pitchFamily="18" charset="0"/>
              </a:rPr>
              <a:t>dan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f(x) = 0 </a:t>
            </a:r>
            <a:r>
              <a:rPr lang="en-US" sz="1800" dirty="0" err="1">
                <a:cs typeface="Times New Roman" pitchFamily="18" charset="0"/>
              </a:rPr>
              <a:t>bila</a:t>
            </a:r>
            <a:endParaRPr lang="en-US" sz="18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cs typeface="Times New Roman" pitchFamily="18" charset="0"/>
              </a:rPr>
              <a:t>		g(x) = g(x) </a:t>
            </a:r>
            <a:r>
              <a:rPr lang="en-US" sz="1800" dirty="0" err="1">
                <a:cs typeface="Times New Roman" pitchFamily="18" charset="0"/>
              </a:rPr>
              <a:t>bila</a:t>
            </a:r>
            <a:r>
              <a:rPr lang="en-US" sz="1800" dirty="0">
                <a:cs typeface="Times New Roman" pitchFamily="18" charset="0"/>
              </a:rPr>
              <a:t>                  	</a:t>
            </a:r>
            <a:r>
              <a:rPr lang="en-US" sz="1800" dirty="0" smtClean="0">
                <a:cs typeface="Times New Roman" pitchFamily="18" charset="0"/>
              </a:rPr>
              <a:t>  </a:t>
            </a:r>
            <a:r>
              <a:rPr lang="en-US" sz="1800" dirty="0" err="1" smtClean="0">
                <a:cs typeface="Times New Roman" pitchFamily="18" charset="0"/>
              </a:rPr>
              <a:t>dan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g(x) = 0 </a:t>
            </a:r>
            <a:r>
              <a:rPr lang="en-US" sz="1800" dirty="0" err="1">
                <a:cs typeface="Times New Roman" pitchFamily="18" charset="0"/>
              </a:rPr>
              <a:t>bila</a:t>
            </a:r>
            <a:endParaRPr lang="en-US" sz="1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cs typeface="Times New Roman" pitchFamily="18" charset="0"/>
              </a:rPr>
              <a:t>Konvolusi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diskrit</a:t>
            </a:r>
            <a:r>
              <a:rPr lang="en-US" sz="2000" dirty="0">
                <a:cs typeface="Times New Roman" pitchFamily="18" charset="0"/>
              </a:rPr>
              <a:t>: (</a:t>
            </a:r>
            <a:r>
              <a:rPr lang="en-US" sz="2000" dirty="0" err="1">
                <a:cs typeface="Times New Roman" pitchFamily="18" charset="0"/>
              </a:rPr>
              <a:t>dilakukan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melalui</a:t>
            </a:r>
            <a:r>
              <a:rPr lang="en-US" sz="2000" dirty="0">
                <a:cs typeface="Times New Roman" pitchFamily="18" charset="0"/>
              </a:rPr>
              <a:t> proses flip and shift </a:t>
            </a:r>
            <a:r>
              <a:rPr lang="en-US" sz="2000" dirty="0" err="1">
                <a:cs typeface="Times New Roman" pitchFamily="18" charset="0"/>
              </a:rPr>
              <a:t>terhadap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fungsi</a:t>
            </a:r>
            <a:r>
              <a:rPr lang="en-US" sz="2000" dirty="0">
                <a:cs typeface="Times New Roman" pitchFamily="18" charset="0"/>
              </a:rPr>
              <a:t> g(x))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F21E-687A-4845-A6C8-1F1D5BAC873D}" type="slidenum">
              <a:rPr lang="en-GB" b="0">
                <a:latin typeface="+mn-lt"/>
              </a:rPr>
              <a:pPr/>
              <a:t>44</a:t>
            </a:fld>
            <a:endParaRPr lang="en-GB" b="0">
              <a:latin typeface="+mn-lt"/>
            </a:endParaRPr>
          </a:p>
        </p:txBody>
      </p:sp>
      <p:pic>
        <p:nvPicPr>
          <p:cNvPr id="203780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55" y="3270250"/>
            <a:ext cx="1865313" cy="46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1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56" y="3270250"/>
            <a:ext cx="1865313" cy="46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2" name="Picture 6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55" y="3651250"/>
            <a:ext cx="1865313" cy="46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3" name="Picture 7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56" y="3727450"/>
            <a:ext cx="1865313" cy="46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4" name="Picture 8" descr="Untit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45" y="5210175"/>
            <a:ext cx="6172200" cy="88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AD1C-C3A0-4FE4-9E86-FA96D2A661BA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228600"/>
            <a:ext cx="4727448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>
            <a:noAutofit/>
          </a:bodyPr>
          <a:lstStyle/>
          <a:p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Konvolusi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pada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Domain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Diskrit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(2):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pendekatan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shift kernel operator</a:t>
            </a:r>
            <a:endParaRPr lang="en-GB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600" dirty="0" smtClean="0">
                <a:cs typeface="Times New Roman" pitchFamily="18" charset="0"/>
              </a:rPr>
              <a:t>f(x</a:t>
            </a:r>
            <a:r>
              <a:rPr lang="en-US" sz="1600" dirty="0">
                <a:cs typeface="Times New Roman" pitchFamily="18" charset="0"/>
              </a:rPr>
              <a:t>) = [0 0 1 2 3 4 </a:t>
            </a:r>
            <a:r>
              <a:rPr lang="en-US" sz="1600" dirty="0" smtClean="0">
                <a:cs typeface="Times New Roman" pitchFamily="18" charset="0"/>
              </a:rPr>
              <a:t>0 ] </a:t>
            </a:r>
            <a:r>
              <a:rPr lang="en-US" sz="1600" dirty="0">
                <a:cs typeface="Times New Roman" pitchFamily="18" charset="0"/>
              </a:rPr>
              <a:t>	</a:t>
            </a:r>
            <a:r>
              <a:rPr lang="en-US" sz="1600" dirty="0" smtClean="0">
                <a:cs typeface="Times New Roman" pitchFamily="18" charset="0"/>
              </a:rPr>
              <a:t>	</a:t>
            </a:r>
            <a:r>
              <a:rPr lang="en-US" sz="16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dirty="0">
                <a:cs typeface="Times New Roman" pitchFamily="18" charset="0"/>
                <a:sym typeface="Wingdings" pitchFamily="2" charset="2"/>
              </a:rPr>
              <a:t>[  0 </a:t>
            </a:r>
            <a:r>
              <a:rPr lang="en-US" sz="1600" dirty="0" smtClean="0">
                <a:cs typeface="Times New Roman" pitchFamily="18" charset="0"/>
                <a:sym typeface="Wingdings" pitchFamily="2" charset="2"/>
              </a:rPr>
              <a:t> 0   </a:t>
            </a:r>
            <a:r>
              <a:rPr lang="en-US" sz="1600" dirty="0">
                <a:cs typeface="Times New Roman" pitchFamily="18" charset="0"/>
                <a:sym typeface="Wingdings" pitchFamily="2" charset="2"/>
              </a:rPr>
              <a:t>1  2  3  4  0 0 0</a:t>
            </a:r>
            <a:r>
              <a:rPr lang="en-US" sz="1600" dirty="0" smtClean="0">
                <a:cs typeface="Times New Roman" pitchFamily="18" charset="0"/>
                <a:sym typeface="Wingdings" pitchFamily="2" charset="2"/>
              </a:rPr>
              <a:t>]</a:t>
            </a:r>
            <a:endParaRPr lang="en-US" sz="1600" dirty="0"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600" dirty="0" smtClean="0">
                <a:cs typeface="Times New Roman" pitchFamily="18" charset="0"/>
              </a:rPr>
              <a:t>g(x</a:t>
            </a:r>
            <a:r>
              <a:rPr lang="en-US" sz="1600" dirty="0">
                <a:cs typeface="Times New Roman" pitchFamily="18" charset="0"/>
              </a:rPr>
              <a:t>) = [-1 4 </a:t>
            </a:r>
            <a:r>
              <a:rPr lang="en-US" sz="1600" dirty="0" smtClean="0">
                <a:cs typeface="Times New Roman" pitchFamily="18" charset="0"/>
              </a:rPr>
              <a:t>-1</a:t>
            </a:r>
            <a:r>
              <a:rPr lang="en-US" sz="1600" dirty="0">
                <a:cs typeface="Times New Roman" pitchFamily="18" charset="0"/>
              </a:rPr>
              <a:t>] </a:t>
            </a:r>
            <a:r>
              <a:rPr lang="en-US" sz="1600" dirty="0" err="1">
                <a:cs typeface="Times New Roman" pitchFamily="18" charset="0"/>
              </a:rPr>
              <a:t>karena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simetri</a:t>
            </a:r>
            <a:r>
              <a:rPr lang="en-US" sz="1600" dirty="0">
                <a:cs typeface="Times New Roman" pitchFamily="18" charset="0"/>
              </a:rPr>
              <a:t> di-flip </a:t>
            </a:r>
            <a:r>
              <a:rPr lang="en-US" sz="1600" dirty="0" err="1">
                <a:cs typeface="Times New Roman" pitchFamily="18" charset="0"/>
              </a:rPr>
              <a:t>tetap</a:t>
            </a:r>
            <a:r>
              <a:rPr lang="en-US" sz="1600" dirty="0">
                <a:cs typeface="Times New Roman" pitchFamily="18" charset="0"/>
              </a:rPr>
              <a:t> [-1 4 –1]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600" dirty="0">
                <a:cs typeface="Times New Roman" pitchFamily="18" charset="0"/>
              </a:rPr>
              <a:t>						</a:t>
            </a:r>
            <a:r>
              <a:rPr lang="en-US" sz="1600" dirty="0">
                <a:cs typeface="Times New Roman" pitchFamily="18" charset="0"/>
                <a:sym typeface="Wingdings" pitchFamily="2" charset="2"/>
              </a:rPr>
              <a:t> [-1 4 –1  0  0  0  0 0 0]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600" dirty="0">
                <a:cs typeface="Times New Roman" pitchFamily="18" charset="0"/>
                <a:sym typeface="Wingdings" pitchFamily="2" charset="2"/>
              </a:rPr>
              <a:t>		</a:t>
            </a:r>
            <a:r>
              <a:rPr lang="en-US" sz="1600" dirty="0" err="1">
                <a:cs typeface="Times New Roman" pitchFamily="18" charset="0"/>
                <a:sym typeface="Wingdings" pitchFamily="2" charset="2"/>
              </a:rPr>
              <a:t>maka</a:t>
            </a:r>
            <a:r>
              <a:rPr lang="en-US" sz="1600" dirty="0">
                <a:cs typeface="Times New Roman" pitchFamily="18" charset="0"/>
                <a:sym typeface="Wingdings" pitchFamily="2" charset="2"/>
              </a:rPr>
              <a:t> f(x)*g(x) =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dirty="0">
                <a:cs typeface="Times New Roman" pitchFamily="18" charset="0"/>
                <a:sym typeface="Wingdings" pitchFamily="2" charset="2"/>
              </a:rPr>
              <a:t>			0x-1 + 0x4 + 1x-1 + 2x0 + 3x0 + 4x0 + 0x0 + 0x0 + 0x0 =   -1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dirty="0">
                <a:cs typeface="Times New Roman" pitchFamily="18" charset="0"/>
                <a:sym typeface="Wingdings" pitchFamily="2" charset="2"/>
              </a:rPr>
              <a:t>			0x0 + 0x-1 + 1x4 + 2X-1 + 3x0 + 4x0 + 0x0 + 0x0 +0x0 =     2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dirty="0">
                <a:cs typeface="Times New Roman" pitchFamily="18" charset="0"/>
                <a:sym typeface="Wingdings" pitchFamily="2" charset="2"/>
              </a:rPr>
              <a:t>			0x0 + 0x0 + 1x-1 + 2x4 + 3x-1 + 4x0 + 0x0 + 0x0 + 0x0 =     4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dirty="0">
                <a:cs typeface="Times New Roman" pitchFamily="18" charset="0"/>
                <a:sym typeface="Wingdings" pitchFamily="2" charset="2"/>
              </a:rPr>
              <a:t>			0x0 + 0x0 + 1x0 + 2x-1 + 3x4 + 4x-1 + 0x0 + 0x0 + 0x0 =     6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dirty="0">
                <a:cs typeface="Times New Roman" pitchFamily="18" charset="0"/>
                <a:sym typeface="Wingdings" pitchFamily="2" charset="2"/>
              </a:rPr>
              <a:t>			0x0 +0x0 + 1x0 + 2x0 + 3x-1 + 4x4 + 0x-1 + 0x0 + 0x0 =    13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dirty="0">
                <a:cs typeface="Times New Roman" pitchFamily="18" charset="0"/>
                <a:sym typeface="Wingdings" pitchFamily="2" charset="2"/>
              </a:rPr>
              <a:t>			0x0 + 0x0 + 1x0 + 2x0 + 3x0 + 4x-1 + 0x0 + 0x0 + 0x0 =     -4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dirty="0">
                <a:cs typeface="Times New Roman" pitchFamily="18" charset="0"/>
                <a:sym typeface="Wingdings" pitchFamily="2" charset="2"/>
              </a:rPr>
              <a:t>			0x0 + 0x0 + 1x0 + 2x0 + 3x0 + 4x0 + 0x-1 + 0x4 + 0x-1 =     </a:t>
            </a:r>
            <a:r>
              <a:rPr lang="en-US" sz="1400" dirty="0" smtClean="0">
                <a:cs typeface="Times New Roman" pitchFamily="18" charset="0"/>
                <a:sym typeface="Wingdings" pitchFamily="2" charset="2"/>
              </a:rPr>
              <a:t>0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dirty="0" smtClean="0">
                <a:cs typeface="Times New Roman" pitchFamily="18" charset="0"/>
                <a:sym typeface="Wingdings" pitchFamily="2" charset="2"/>
              </a:rPr>
              <a:t>			0x0 + 0x0 + 1x0 + 2x0 + 3x0 + 4x0 + 0x0 + 0x-1 + 0x4 =     0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dirty="0">
                <a:cs typeface="Times New Roman" pitchFamily="18" charset="0"/>
                <a:sym typeface="Wingdings" pitchFamily="2" charset="2"/>
              </a:rPr>
              <a:t>			0x0 + 0x0 + 1x0 + 2x0 + 3x0 + 4x0 + 0x0 + 0x0 + 0x-1 =     0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600" dirty="0">
                <a:cs typeface="Times New Roman" pitchFamily="18" charset="0"/>
                <a:sym typeface="Wingdings" pitchFamily="2" charset="2"/>
              </a:rPr>
              <a:t>		</a:t>
            </a:r>
            <a:r>
              <a:rPr lang="en-US" sz="1600" dirty="0" smtClean="0">
                <a:cs typeface="Times New Roman" pitchFamily="18" charset="0"/>
                <a:sym typeface="Wingdings" pitchFamily="2" charset="2"/>
              </a:rPr>
              <a:t>f(x</a:t>
            </a:r>
            <a:r>
              <a:rPr lang="en-US" sz="1600" dirty="0">
                <a:cs typeface="Times New Roman" pitchFamily="18" charset="0"/>
                <a:sym typeface="Wingdings" pitchFamily="2" charset="2"/>
              </a:rPr>
              <a:t>)*g(x) = [-1  2  4  6  13 –4   0  0  0]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dirty="0">
                <a:cs typeface="Times New Roman" pitchFamily="18" charset="0"/>
                <a:sym typeface="Wingdings" pitchFamily="2" charset="2"/>
              </a:rPr>
              <a:t> </a:t>
            </a:r>
            <a:endParaRPr lang="en-US" sz="14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endParaRPr lang="en-GB" sz="14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864F-D958-4EA5-B641-511B296552A0}" type="slidenum">
              <a:rPr lang="en-GB"/>
              <a:pPr/>
              <a:t>45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1DDD-C2D4-4982-B309-10FAFC121CA8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838" y="228600"/>
            <a:ext cx="5040209" cy="990600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Konvolusi pada Domain Diskrit (3): Pendekatan Rumus Konvolusi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Kita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konvolusi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f(0</a:t>
            </a:r>
            <a:r>
              <a:rPr lang="en-US" dirty="0"/>
              <a:t>) =0; f(1)=0; f(2)=1; f(3)=2; f(4)=3; f(5)=4; f(6)=0; …  f(9)=0</a:t>
            </a:r>
          </a:p>
          <a:p>
            <a:r>
              <a:rPr lang="en-US" dirty="0"/>
              <a:t>     g(7)=0; … g(1)=0; g(0)=-1; g(-1)=4; g(-2)=-1;</a:t>
            </a:r>
          </a:p>
          <a:p>
            <a:r>
              <a:rPr lang="en-US" dirty="0"/>
              <a:t>     f(0)*g(0) = f(0)g(0) + f(1)g(-1) + f(2)g(-2) + </a:t>
            </a:r>
            <a:r>
              <a:rPr lang="en-US" dirty="0" err="1"/>
              <a:t>dst</a:t>
            </a:r>
            <a:r>
              <a:rPr lang="en-US" dirty="0"/>
              <a:t> = -1</a:t>
            </a:r>
          </a:p>
          <a:p>
            <a:r>
              <a:rPr lang="en-US" dirty="0"/>
              <a:t>     f(1)*g(1) = f(0)g(1) + f(1)g(0 ) + f(2)g(-1) + </a:t>
            </a:r>
            <a:r>
              <a:rPr lang="en-US" dirty="0" err="1"/>
              <a:t>dst</a:t>
            </a:r>
            <a:r>
              <a:rPr lang="en-US" dirty="0"/>
              <a:t> =  2</a:t>
            </a:r>
          </a:p>
          <a:p>
            <a:r>
              <a:rPr lang="en-US" dirty="0"/>
              <a:t>     f(2)*g(2) = f(0)g(2) + f(1)g(1) + f(2)g(0) + </a:t>
            </a:r>
            <a:r>
              <a:rPr lang="en-US" dirty="0" err="1"/>
              <a:t>dst</a:t>
            </a:r>
            <a:r>
              <a:rPr lang="en-US" dirty="0"/>
              <a:t> =    4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  <a:r>
              <a:rPr lang="en-US" dirty="0" err="1"/>
              <a:t>dst.nya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 smtClean="0"/>
              <a:t>sebelumnya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0363-1692-4CB9-8CB5-51AD0F25B5EC}" type="slidenum">
              <a:rPr lang="en-GB" smtClean="0"/>
              <a:pPr/>
              <a:t>46</a:t>
            </a:fld>
            <a:endParaRPr lang="en-GB"/>
          </a:p>
        </p:txBody>
      </p:sp>
      <p:pic>
        <p:nvPicPr>
          <p:cNvPr id="5" name="Picture 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065337"/>
            <a:ext cx="6858000" cy="9826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9E47-49FB-4211-AA80-B757CDA17CC0}" type="datetime1">
              <a:rPr lang="id-ID" smtClean="0"/>
              <a:pPr/>
              <a:t>30/07/2014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96518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1624" y="228600"/>
            <a:ext cx="4644424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Proses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Konvolusi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Citra 2-Dimensi</a:t>
            </a:r>
            <a:endParaRPr lang="en-GB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800" dirty="0" err="1">
                <a:cs typeface="Times New Roman" pitchFamily="18" charset="0"/>
              </a:rPr>
              <a:t>Bentuk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Kontinue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Diskrit</a:t>
            </a:r>
            <a:r>
              <a:rPr lang="en-US" sz="2800" dirty="0">
                <a:cs typeface="Times New Roman" pitchFamily="18" charset="0"/>
              </a:rPr>
              <a:t>:</a:t>
            </a: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F03A-A4E2-46A2-91B4-2E74D2BB66AB}" type="slidenum">
              <a:rPr lang="en-GB"/>
              <a:pPr/>
              <a:t>47</a:t>
            </a:fld>
            <a:endParaRPr lang="en-GB"/>
          </a:p>
        </p:txBody>
      </p:sp>
      <p:pic>
        <p:nvPicPr>
          <p:cNvPr id="206852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991600" cy="1463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82A4-C9C2-4058-9E82-F127CEA2DC35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12190" y="228600"/>
            <a:ext cx="5053857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Proses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Konvolusi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Dekonvolusi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(1)</a:t>
            </a:r>
            <a:endParaRPr lang="en-GB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Blurring </a:t>
            </a:r>
            <a:r>
              <a:rPr lang="en-US" sz="2800" dirty="0" err="1">
                <a:cs typeface="Times New Roman" pitchFamily="18" charset="0"/>
              </a:rPr>
              <a:t>merupakan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efek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pemerataan</a:t>
            </a:r>
            <a:r>
              <a:rPr lang="en-US" sz="2800" dirty="0">
                <a:cs typeface="Times New Roman" pitchFamily="18" charset="0"/>
              </a:rPr>
              <a:t> (</a:t>
            </a:r>
            <a:r>
              <a:rPr lang="en-US" sz="2800" dirty="0" err="1">
                <a:cs typeface="Times New Roman" pitchFamily="18" charset="0"/>
              </a:rPr>
              <a:t>integrasi</a:t>
            </a:r>
            <a:r>
              <a:rPr lang="en-US" sz="2800" dirty="0">
                <a:cs typeface="Times New Roman" pitchFamily="18" charset="0"/>
              </a:rPr>
              <a:t>), </a:t>
            </a:r>
            <a:r>
              <a:rPr lang="en-US" sz="2800" dirty="0" err="1">
                <a:cs typeface="Times New Roman" pitchFamily="18" charset="0"/>
              </a:rPr>
              <a:t>sedangkan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deblurring</a:t>
            </a:r>
            <a:r>
              <a:rPr lang="en-US" sz="2800" dirty="0">
                <a:cs typeface="Times New Roman" pitchFamily="18" charset="0"/>
              </a:rPr>
              <a:t> / sharpening / outlining </a:t>
            </a:r>
            <a:r>
              <a:rPr lang="en-US" sz="2800" dirty="0" err="1">
                <a:cs typeface="Times New Roman" pitchFamily="18" charset="0"/>
              </a:rPr>
              <a:t>merupakan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efek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differensiasi</a:t>
            </a: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Proses blurring </a:t>
            </a:r>
            <a:r>
              <a:rPr lang="en-US" sz="2800" dirty="0" err="1">
                <a:cs typeface="Times New Roman" pitchFamily="18" charset="0"/>
              </a:rPr>
              <a:t>dapat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diperoleh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dengan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mengaplikasikan</a:t>
            </a:r>
            <a:r>
              <a:rPr lang="en-US" sz="2800" dirty="0">
                <a:cs typeface="Times New Roman" pitchFamily="18" charset="0"/>
              </a:rPr>
              <a:t> low pass filter </a:t>
            </a:r>
            <a:r>
              <a:rPr lang="en-US" sz="2800" dirty="0" err="1">
                <a:cs typeface="Times New Roman" pitchFamily="18" charset="0"/>
              </a:rPr>
              <a:t>dan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sebaliknya</a:t>
            </a:r>
            <a:r>
              <a:rPr lang="en-US" sz="2800" dirty="0">
                <a:cs typeface="Times New Roman" pitchFamily="18" charset="0"/>
              </a:rPr>
              <a:t>, proses sharpening </a:t>
            </a:r>
            <a:r>
              <a:rPr lang="en-US" sz="2800" dirty="0" err="1">
                <a:cs typeface="Times New Roman" pitchFamily="18" charset="0"/>
              </a:rPr>
              <a:t>dapat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diperoleh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dengan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mengaplikasikan</a:t>
            </a:r>
            <a:r>
              <a:rPr lang="en-US" sz="2800" dirty="0">
                <a:cs typeface="Times New Roman" pitchFamily="18" charset="0"/>
              </a:rPr>
              <a:t> high pass filter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B7C3-294D-409A-9ED6-8416A5C6B6C7}" type="slidenum">
              <a:rPr lang="en-GB"/>
              <a:pPr/>
              <a:t>48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0CF6-4D08-42B2-B567-7C5A9B4F2CC9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28600"/>
            <a:ext cx="5108448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Proses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Konvolusi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Dekonvolusi</a:t>
            </a:r>
            <a:endParaRPr lang="en-GB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cs typeface="Times New Roman" pitchFamily="18" charset="0"/>
              </a:rPr>
              <a:t>Contoh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efek</a:t>
            </a:r>
            <a:r>
              <a:rPr lang="en-US" sz="2800" dirty="0">
                <a:cs typeface="Times New Roman" pitchFamily="18" charset="0"/>
              </a:rPr>
              <a:t> blurring (</a:t>
            </a:r>
            <a:r>
              <a:rPr lang="en-US" sz="2800" dirty="0" err="1">
                <a:cs typeface="Times New Roman" pitchFamily="18" charset="0"/>
              </a:rPr>
              <a:t>bayangkan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bila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terjadi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pada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piksel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citra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  </a:t>
            </a:r>
            <a:r>
              <a:rPr lang="en-US" sz="2800" dirty="0" err="1">
                <a:cs typeface="Times New Roman" pitchFamily="18" charset="0"/>
                <a:sym typeface="Wingdings" pitchFamily="2" charset="2"/>
              </a:rPr>
              <a:t>citra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 2-dimensi, </a:t>
            </a:r>
            <a:r>
              <a:rPr lang="en-US" sz="2800" dirty="0" err="1">
                <a:cs typeface="Times New Roman" pitchFamily="18" charset="0"/>
                <a:sym typeface="Wingdings" pitchFamily="2" charset="2"/>
              </a:rPr>
              <a:t>ambil</a:t>
            </a:r>
            <a:r>
              <a:rPr lang="en-US" sz="2800" dirty="0">
                <a:cs typeface="Times New Roman" pitchFamily="18" charset="0"/>
                <a:sym typeface="Wingdings" pitchFamily="2" charset="2"/>
              </a:rPr>
              <a:t> kernel 3x3)</a:t>
            </a: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	point response function		ideal response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	(averaging/blurring)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						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					</a:t>
            </a:r>
            <a:r>
              <a:rPr lang="en-US" sz="2000" dirty="0" err="1" smtClean="0">
                <a:cs typeface="Times New Roman" pitchFamily="18" charset="0"/>
              </a:rPr>
              <a:t>deconvolution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function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						(filtering/sharpening)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800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7792-2D87-4290-94B7-63E4F2CAE763}" type="slidenum">
              <a:rPr lang="en-GB"/>
              <a:pPr/>
              <a:t>49</a:t>
            </a:fld>
            <a:endParaRPr lang="en-GB"/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1219200" y="54102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3657600" y="3733800"/>
            <a:ext cx="76200" cy="167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 flipV="1">
            <a:off x="1905000" y="5257800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 flipV="1">
            <a:off x="2362200" y="50292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8" name="Line 8"/>
          <p:cNvSpPr>
            <a:spLocks noChangeShapeType="1"/>
          </p:cNvSpPr>
          <p:nvPr/>
        </p:nvSpPr>
        <p:spPr bwMode="auto">
          <a:xfrm flipV="1">
            <a:off x="2667000" y="4724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 flipV="1">
            <a:off x="2971800" y="43434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0" name="Line 10"/>
          <p:cNvSpPr>
            <a:spLocks noChangeShapeType="1"/>
          </p:cNvSpPr>
          <p:nvPr/>
        </p:nvSpPr>
        <p:spPr bwMode="auto">
          <a:xfrm flipV="1">
            <a:off x="3200400" y="38862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 flipV="1">
            <a:off x="3505200" y="3733800"/>
            <a:ext cx="228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2" name="Line 12"/>
          <p:cNvSpPr>
            <a:spLocks noChangeShapeType="1"/>
          </p:cNvSpPr>
          <p:nvPr/>
        </p:nvSpPr>
        <p:spPr bwMode="auto">
          <a:xfrm>
            <a:off x="3810000" y="37338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>
            <a:off x="4038600" y="3962400"/>
            <a:ext cx="152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>
            <a:off x="4191000" y="4343400"/>
            <a:ext cx="152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4419600" y="47244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6" name="Line 16"/>
          <p:cNvSpPr>
            <a:spLocks noChangeShapeType="1"/>
          </p:cNvSpPr>
          <p:nvPr/>
        </p:nvSpPr>
        <p:spPr bwMode="auto">
          <a:xfrm>
            <a:off x="4800600" y="5029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>
            <a:off x="2362200" y="54102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8" name="Line 18"/>
          <p:cNvSpPr>
            <a:spLocks noChangeShapeType="1"/>
          </p:cNvSpPr>
          <p:nvPr/>
        </p:nvSpPr>
        <p:spPr bwMode="auto">
          <a:xfrm>
            <a:off x="2514600" y="5638800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V="1">
            <a:off x="2895600" y="55626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0" name="Line 20"/>
          <p:cNvSpPr>
            <a:spLocks noChangeShapeType="1"/>
          </p:cNvSpPr>
          <p:nvPr/>
        </p:nvSpPr>
        <p:spPr bwMode="auto">
          <a:xfrm flipV="1">
            <a:off x="3124200" y="51816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flipV="1">
            <a:off x="3352800" y="49530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V="1">
            <a:off x="3581400" y="4800600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>
            <a:off x="3810000" y="47244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4" name="Line 24"/>
          <p:cNvSpPr>
            <a:spLocks noChangeShapeType="1"/>
          </p:cNvSpPr>
          <p:nvPr/>
        </p:nvSpPr>
        <p:spPr bwMode="auto">
          <a:xfrm>
            <a:off x="3962400" y="50292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5" name="Line 25"/>
          <p:cNvSpPr>
            <a:spLocks noChangeShapeType="1"/>
          </p:cNvSpPr>
          <p:nvPr/>
        </p:nvSpPr>
        <p:spPr bwMode="auto">
          <a:xfrm>
            <a:off x="4038600" y="52578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6" name="Line 26"/>
          <p:cNvSpPr>
            <a:spLocks noChangeShapeType="1"/>
          </p:cNvSpPr>
          <p:nvPr/>
        </p:nvSpPr>
        <p:spPr bwMode="auto">
          <a:xfrm>
            <a:off x="4267200" y="55626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7" name="Line 27"/>
          <p:cNvSpPr>
            <a:spLocks noChangeShapeType="1"/>
          </p:cNvSpPr>
          <p:nvPr/>
        </p:nvSpPr>
        <p:spPr bwMode="auto">
          <a:xfrm>
            <a:off x="4572000" y="5715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8" name="Line 28"/>
          <p:cNvSpPr>
            <a:spLocks noChangeShapeType="1"/>
          </p:cNvSpPr>
          <p:nvPr/>
        </p:nvSpPr>
        <p:spPr bwMode="auto">
          <a:xfrm flipV="1">
            <a:off x="4800600" y="55626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69" name="Line 29"/>
          <p:cNvSpPr>
            <a:spLocks noChangeShapeType="1"/>
          </p:cNvSpPr>
          <p:nvPr/>
        </p:nvSpPr>
        <p:spPr bwMode="auto">
          <a:xfrm flipV="1">
            <a:off x="5029200" y="5410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0" name="Line 30"/>
          <p:cNvSpPr>
            <a:spLocks noChangeShapeType="1"/>
          </p:cNvSpPr>
          <p:nvPr/>
        </p:nvSpPr>
        <p:spPr bwMode="auto">
          <a:xfrm flipH="1" flipV="1">
            <a:off x="4648200" y="5791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1" name="Line 31"/>
          <p:cNvSpPr>
            <a:spLocks noChangeShapeType="1"/>
          </p:cNvSpPr>
          <p:nvPr/>
        </p:nvSpPr>
        <p:spPr bwMode="auto">
          <a:xfrm>
            <a:off x="2667000" y="3810000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2" name="Line 32"/>
          <p:cNvSpPr>
            <a:spLocks noChangeShapeType="1"/>
          </p:cNvSpPr>
          <p:nvPr/>
        </p:nvSpPr>
        <p:spPr bwMode="auto">
          <a:xfrm flipH="1">
            <a:off x="3810000" y="38100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76E4-154E-43D7-B028-25F27AD1D315}" type="datetime1">
              <a:rPr lang="id-ID" smtClean="0"/>
              <a:pPr/>
              <a:t>30/07/2014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226652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8DD862-D6FC-4A31-A3D9-86B1A663A40D}" type="slidenum">
              <a:rPr lang="en-US"/>
              <a:pPr/>
              <a:t>5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542" y="228600"/>
            <a:ext cx="5067505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Teori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Konvolusi</a:t>
            </a:r>
            <a:r>
              <a:rPr lang="en-US" dirty="0" smtClean="0">
                <a:solidFill>
                  <a:schemeClr val="bg1"/>
                </a:solidFill>
              </a:rPr>
              <a:t> (Spatial Filter)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167187"/>
          </a:xfrm>
        </p:spPr>
        <p:txBody>
          <a:bodyPr/>
          <a:lstStyle/>
          <a:p>
            <a:pPr eaLnBrk="1" hangingPunct="1"/>
            <a:r>
              <a:rPr lang="en-US" sz="2100" smtClean="0"/>
              <a:t>Konvolusi terdapat pada operasi pengolahan citra yang mengalikan sebuah citra dengan sebuah </a:t>
            </a:r>
            <a:r>
              <a:rPr lang="en-US" sz="2100" i="1" smtClean="0"/>
              <a:t>mask (convolution mask) </a:t>
            </a:r>
            <a:r>
              <a:rPr lang="en-US" sz="2100" smtClean="0"/>
              <a:t>atau </a:t>
            </a:r>
            <a:r>
              <a:rPr lang="en-US" sz="2100" i="1" smtClean="0"/>
              <a:t>kernel</a:t>
            </a:r>
          </a:p>
          <a:p>
            <a:pPr eaLnBrk="1" hangingPunct="1"/>
            <a:r>
              <a:rPr lang="en-US" sz="2100" smtClean="0"/>
              <a:t>Secara matematis, konvolusi 2 buah fungsi f(x) dan g(x) didefinisikan sebagai berikut :</a:t>
            </a:r>
          </a:p>
          <a:p>
            <a:pPr eaLnBrk="1" hangingPunct="1"/>
            <a:endParaRPr lang="en-US" sz="2100" smtClean="0"/>
          </a:p>
          <a:p>
            <a:pPr eaLnBrk="1" hangingPunct="1"/>
            <a:endParaRPr lang="en-US" sz="2100" smtClean="0"/>
          </a:p>
          <a:p>
            <a:pPr eaLnBrk="1" hangingPunct="1"/>
            <a:r>
              <a:rPr lang="en-US" sz="2100" smtClean="0"/>
              <a:t>Untuk fungsi diskrit :</a:t>
            </a:r>
          </a:p>
          <a:p>
            <a:pPr eaLnBrk="1" hangingPunct="1"/>
            <a:endParaRPr lang="en-US" sz="2100" smtClean="0"/>
          </a:p>
          <a:p>
            <a:pPr eaLnBrk="1" hangingPunct="1">
              <a:buFont typeface="Wingdings" pitchFamily="2" charset="2"/>
              <a:buNone/>
            </a:pPr>
            <a:endParaRPr lang="en-US" sz="21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2195513" y="3716338"/>
          <a:ext cx="4537075" cy="865187"/>
        </p:xfrm>
        <a:graphic>
          <a:graphicData uri="http://schemas.openxmlformats.org/presentationml/2006/ole">
            <p:oleObj spid="_x0000_s41986" name="Equation" r:id="rId3" imgW="2451100" imgH="469900" progId="Equation.3">
              <p:embed/>
            </p:oleObj>
          </a:graphicData>
        </a:graphic>
      </p:graphicFrame>
      <p:sp>
        <p:nvSpPr>
          <p:cNvPr id="1034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2195513" y="5013325"/>
          <a:ext cx="4464050" cy="809625"/>
        </p:xfrm>
        <a:graphic>
          <a:graphicData uri="http://schemas.openxmlformats.org/presentationml/2006/ole">
            <p:oleObj spid="_x0000_s41987" name="Equation" r:id="rId4" imgW="2362200" imgH="431800" progId="Equation.3">
              <p:embed/>
            </p:oleObj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573E-C6DB-44D2-8074-263F7A34D829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>
            <a:noAutofit/>
          </a:bodyPr>
          <a:lstStyle/>
          <a:p>
            <a:r>
              <a:rPr lang="en-US" sz="3200" dirty="0">
                <a:cs typeface="Times New Roman" pitchFamily="18" charset="0"/>
              </a:rPr>
              <a:t>Proses Filtering </a:t>
            </a:r>
            <a:r>
              <a:rPr lang="en-US" sz="3200" dirty="0" err="1">
                <a:cs typeface="Times New Roman" pitchFamily="18" charset="0"/>
              </a:rPr>
              <a:t>dengan</a:t>
            </a:r>
            <a:r>
              <a:rPr lang="en-US" sz="3200" dirty="0">
                <a:cs typeface="Times New Roman" pitchFamily="18" charset="0"/>
              </a:rPr>
              <a:t> High Pass Filter (1)</a:t>
            </a:r>
            <a:endParaRPr lang="en-GB" sz="3200" dirty="0">
              <a:cs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78A6-8A52-4B1B-921B-33B0D9FF7091}" type="slidenum">
              <a:rPr lang="en-GB"/>
              <a:pPr/>
              <a:t>50</a:t>
            </a:fld>
            <a:endParaRPr lang="en-GB"/>
          </a:p>
        </p:txBody>
      </p:sp>
      <p:pic>
        <p:nvPicPr>
          <p:cNvPr id="209923" name="Picture 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352800" cy="312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4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3200400" cy="309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0B65-84A3-4BCC-A09C-62C658DF3F0D}" type="datetime1">
              <a:rPr lang="id-ID" smtClean="0"/>
              <a:pPr/>
              <a:t>30/07/2014</a:t>
            </a:fld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228600"/>
            <a:ext cx="4956048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Proses Filtering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High Pass Filter (2)</a:t>
            </a:r>
            <a:endParaRPr lang="en-GB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BE95-4510-4900-9087-95046507CE88}" type="slidenum">
              <a:rPr lang="en-GB"/>
              <a:pPr/>
              <a:t>51</a:t>
            </a:fld>
            <a:endParaRPr lang="en-GB"/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838200" y="2286000"/>
            <a:ext cx="8305800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 dirty="0" smtClean="0"/>
              <a:t>Operator	Image		</a:t>
            </a:r>
            <a:r>
              <a:rPr lang="id-ID" b="1" dirty="0" smtClean="0"/>
              <a:t>                  </a:t>
            </a:r>
            <a:r>
              <a:rPr lang="en-GB" b="1" dirty="0" err="1" smtClean="0"/>
              <a:t>Hasil</a:t>
            </a:r>
            <a:r>
              <a:rPr lang="en-GB" b="1" dirty="0" smtClean="0"/>
              <a:t> Filtering</a:t>
            </a:r>
          </a:p>
          <a:p>
            <a:r>
              <a:rPr lang="en-GB" b="1" dirty="0" smtClean="0"/>
              <a:t>-1 -1 -1	0 0 0 0 0 0 0	</a:t>
            </a:r>
            <a:r>
              <a:rPr lang="id-ID" b="1" dirty="0" smtClean="0"/>
              <a:t>         </a:t>
            </a:r>
            <a:r>
              <a:rPr lang="en-GB" b="1" dirty="0" smtClean="0"/>
              <a:t>4  4    9    7     8     3   3</a:t>
            </a:r>
          </a:p>
          <a:p>
            <a:r>
              <a:rPr lang="en-GB" b="1" dirty="0" smtClean="0"/>
              <a:t>-1   8 -1	0 1 2 3 4 3 0  	</a:t>
            </a:r>
            <a:r>
              <a:rPr lang="id-ID" b="1" dirty="0" smtClean="0"/>
              <a:t>         </a:t>
            </a:r>
            <a:r>
              <a:rPr lang="en-GB" b="1" dirty="0" smtClean="0"/>
              <a:t>4  4    9    7      8    3  3 </a:t>
            </a:r>
          </a:p>
          <a:p>
            <a:r>
              <a:rPr lang="en-GB" b="1" dirty="0" smtClean="0"/>
              <a:t>-1 -1 -1	0 1 1 1 9 8 0	</a:t>
            </a:r>
            <a:r>
              <a:rPr lang="id-ID" b="1" dirty="0" smtClean="0"/>
              <a:t>         </a:t>
            </a:r>
            <a:r>
              <a:rPr lang="en-GB" b="1" dirty="0" smtClean="0"/>
              <a:t>1 -4 -23   34  30 30 30</a:t>
            </a:r>
          </a:p>
          <a:p>
            <a:r>
              <a:rPr lang="en-GB" b="1" dirty="0" smtClean="0"/>
              <a:t>		</a:t>
            </a:r>
            <a:r>
              <a:rPr lang="id-ID" b="1" dirty="0" smtClean="0"/>
              <a:t>      </a:t>
            </a:r>
            <a:r>
              <a:rPr lang="en-GB" b="1" dirty="0" smtClean="0"/>
              <a:t>0 1 2 1 9 9 0	</a:t>
            </a:r>
            <a:r>
              <a:rPr lang="id-ID" b="1" dirty="0" smtClean="0"/>
              <a:t>         </a:t>
            </a:r>
            <a:r>
              <a:rPr lang="en-GB" b="1" dirty="0" smtClean="0"/>
              <a:t>0 -2 -20   31  31 34 34 </a:t>
            </a:r>
          </a:p>
          <a:p>
            <a:r>
              <a:rPr lang="en-GB" b="1" dirty="0" smtClean="0"/>
              <a:t>		</a:t>
            </a:r>
            <a:r>
              <a:rPr lang="id-ID" b="1" dirty="0" smtClean="0"/>
              <a:t>      </a:t>
            </a:r>
            <a:r>
              <a:rPr lang="en-GB" b="1" dirty="0" smtClean="0"/>
              <a:t>0 2 2 1 3 9 0	</a:t>
            </a:r>
            <a:r>
              <a:rPr lang="id-ID" b="1" dirty="0" smtClean="0"/>
              <a:t>         </a:t>
            </a:r>
            <a:r>
              <a:rPr lang="en-GB" b="1" dirty="0" smtClean="0"/>
              <a:t>8 -3 -26 -30  35 35 35</a:t>
            </a:r>
          </a:p>
          <a:p>
            <a:r>
              <a:rPr lang="en-GB" b="1" dirty="0" smtClean="0"/>
              <a:t>		</a:t>
            </a:r>
            <a:r>
              <a:rPr lang="id-ID" b="1" dirty="0" smtClean="0"/>
              <a:t>      </a:t>
            </a:r>
            <a:r>
              <a:rPr lang="en-GB" b="1" dirty="0" smtClean="0"/>
              <a:t>0 1 2 9 7 9 0	</a:t>
            </a:r>
            <a:r>
              <a:rPr lang="id-ID" b="1" dirty="0" smtClean="0"/>
              <a:t>         </a:t>
            </a:r>
            <a:r>
              <a:rPr lang="en-GB" b="1" dirty="0" smtClean="0"/>
              <a:t>2  2    1   25  57 53 53</a:t>
            </a:r>
          </a:p>
          <a:p>
            <a:r>
              <a:rPr lang="en-GB" b="1" dirty="0" smtClean="0"/>
              <a:t>                  0 0 0 0 0 0 0	</a:t>
            </a:r>
            <a:r>
              <a:rPr lang="id-ID" b="1" dirty="0" smtClean="0"/>
              <a:t>         </a:t>
            </a:r>
            <a:r>
              <a:rPr lang="en-GB" b="1" dirty="0" smtClean="0"/>
              <a:t>2  2    1   25  57 53 53</a:t>
            </a:r>
          </a:p>
          <a:p>
            <a:endParaRPr lang="en-GB" b="1" dirty="0" smtClean="0"/>
          </a:p>
          <a:p>
            <a:r>
              <a:rPr lang="en-GB" b="1" dirty="0" err="1" smtClean="0"/>
              <a:t>Meningkatkan</a:t>
            </a:r>
            <a:r>
              <a:rPr lang="en-GB" b="1" dirty="0" smtClean="0"/>
              <a:t> </a:t>
            </a:r>
            <a:r>
              <a:rPr lang="en-GB" b="1" dirty="0" err="1" smtClean="0"/>
              <a:t>perbedaan</a:t>
            </a:r>
            <a:r>
              <a:rPr lang="en-GB" b="1" dirty="0" smtClean="0"/>
              <a:t> </a:t>
            </a:r>
            <a:r>
              <a:rPr lang="en-GB" b="1" dirty="0" err="1" smtClean="0"/>
              <a:t>intensitas</a:t>
            </a:r>
            <a:r>
              <a:rPr lang="en-GB" b="1" dirty="0" smtClean="0"/>
              <a:t> </a:t>
            </a:r>
            <a:r>
              <a:rPr lang="en-GB" b="1" dirty="0" err="1" smtClean="0"/>
              <a:t>pada</a:t>
            </a:r>
            <a:r>
              <a:rPr lang="en-GB" b="1" dirty="0" smtClean="0"/>
              <a:t> </a:t>
            </a:r>
            <a:r>
              <a:rPr lang="en-GB" b="1" dirty="0" err="1" smtClean="0"/>
              <a:t>garis</a:t>
            </a:r>
            <a:r>
              <a:rPr lang="en-GB" b="1" dirty="0" smtClean="0"/>
              <a:t> </a:t>
            </a:r>
            <a:r>
              <a:rPr lang="en-GB" b="1" dirty="0" err="1" smtClean="0"/>
              <a:t>batas</a:t>
            </a:r>
            <a:r>
              <a:rPr lang="en-GB" b="1" dirty="0" smtClean="0"/>
              <a:t> </a:t>
            </a:r>
            <a:r>
              <a:rPr lang="en-GB" b="1" dirty="0" err="1" smtClean="0"/>
              <a:t>antar</a:t>
            </a:r>
            <a:r>
              <a:rPr lang="en-GB" b="1" dirty="0" smtClean="0"/>
              <a:t> </a:t>
            </a:r>
            <a:r>
              <a:rPr lang="en-GB" b="1" dirty="0" err="1" smtClean="0"/>
              <a:t>wilayah</a:t>
            </a:r>
            <a:r>
              <a:rPr lang="en-GB" b="1" dirty="0" smtClean="0"/>
              <a:t>	</a:t>
            </a:r>
          </a:p>
          <a:p>
            <a:r>
              <a:rPr lang="en-GB" b="1" dirty="0" smtClean="0"/>
              <a:t>						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5807692" y="3087803"/>
            <a:ext cx="2362200" cy="1566083"/>
            <a:chOff x="6781800" y="3429000"/>
            <a:chExt cx="2362200" cy="1828800"/>
          </a:xfrm>
        </p:grpSpPr>
        <p:sp>
          <p:nvSpPr>
            <p:cNvPr id="226310" name="Line 6"/>
            <p:cNvSpPr>
              <a:spLocks noChangeShapeType="1"/>
            </p:cNvSpPr>
            <p:nvPr/>
          </p:nvSpPr>
          <p:spPr bwMode="auto">
            <a:xfrm>
              <a:off x="6934200" y="3429000"/>
              <a:ext cx="2209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1" name="Line 7"/>
            <p:cNvSpPr>
              <a:spLocks noChangeShapeType="1"/>
            </p:cNvSpPr>
            <p:nvPr/>
          </p:nvSpPr>
          <p:spPr bwMode="auto">
            <a:xfrm>
              <a:off x="6934200" y="34290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2" name="Line 8"/>
            <p:cNvSpPr>
              <a:spLocks noChangeShapeType="1"/>
            </p:cNvSpPr>
            <p:nvPr/>
          </p:nvSpPr>
          <p:spPr bwMode="auto">
            <a:xfrm>
              <a:off x="6934200" y="4191000"/>
              <a:ext cx="53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3" name="Line 9"/>
            <p:cNvSpPr>
              <a:spLocks noChangeShapeType="1"/>
            </p:cNvSpPr>
            <p:nvPr/>
          </p:nvSpPr>
          <p:spPr bwMode="auto">
            <a:xfrm>
              <a:off x="7467600" y="41910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5" name="Line 11"/>
            <p:cNvSpPr>
              <a:spLocks noChangeShapeType="1"/>
            </p:cNvSpPr>
            <p:nvPr/>
          </p:nvSpPr>
          <p:spPr bwMode="auto">
            <a:xfrm>
              <a:off x="6781800" y="457200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6" name="Line 12"/>
            <p:cNvSpPr>
              <a:spLocks noChangeShapeType="1"/>
            </p:cNvSpPr>
            <p:nvPr/>
          </p:nvSpPr>
          <p:spPr bwMode="auto">
            <a:xfrm>
              <a:off x="6781800" y="4572000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2977488" y="3101451"/>
            <a:ext cx="1295400" cy="1402309"/>
            <a:chOff x="3004784" y="3169691"/>
            <a:chExt cx="1295400" cy="1157217"/>
          </a:xfrm>
        </p:grpSpPr>
        <p:grpSp>
          <p:nvGrpSpPr>
            <p:cNvPr id="5" name="Group 17"/>
            <p:cNvGrpSpPr/>
            <p:nvPr/>
          </p:nvGrpSpPr>
          <p:grpSpPr>
            <a:xfrm>
              <a:off x="3004784" y="3169691"/>
              <a:ext cx="1295400" cy="762000"/>
              <a:chOff x="3657600" y="3429000"/>
              <a:chExt cx="1295400" cy="1143000"/>
            </a:xfrm>
          </p:grpSpPr>
          <p:sp>
            <p:nvSpPr>
              <p:cNvPr id="226317" name="Line 13"/>
              <p:cNvSpPr>
                <a:spLocks noChangeShapeType="1"/>
              </p:cNvSpPr>
              <p:nvPr/>
            </p:nvSpPr>
            <p:spPr bwMode="auto">
              <a:xfrm>
                <a:off x="3886200" y="3429000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8" name="Line 14"/>
              <p:cNvSpPr>
                <a:spLocks noChangeShapeType="1"/>
              </p:cNvSpPr>
              <p:nvPr/>
            </p:nvSpPr>
            <p:spPr bwMode="auto">
              <a:xfrm flipH="1">
                <a:off x="3810000" y="3429000"/>
                <a:ext cx="76200" cy="762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9" name="Line 15"/>
              <p:cNvSpPr>
                <a:spLocks noChangeShapeType="1"/>
              </p:cNvSpPr>
              <p:nvPr/>
            </p:nvSpPr>
            <p:spPr bwMode="auto">
              <a:xfrm>
                <a:off x="3810000" y="4191000"/>
                <a:ext cx="38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0" name="Line 16"/>
              <p:cNvSpPr>
                <a:spLocks noChangeShapeType="1"/>
              </p:cNvSpPr>
              <p:nvPr/>
            </p:nvSpPr>
            <p:spPr bwMode="auto">
              <a:xfrm>
                <a:off x="4191000" y="419100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1" name="Line 17"/>
              <p:cNvSpPr>
                <a:spLocks noChangeShapeType="1"/>
              </p:cNvSpPr>
              <p:nvPr/>
            </p:nvSpPr>
            <p:spPr bwMode="auto">
              <a:xfrm flipH="1">
                <a:off x="3657600" y="4572000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322" name="Line 18"/>
            <p:cNvSpPr>
              <a:spLocks noChangeShapeType="1"/>
            </p:cNvSpPr>
            <p:nvPr/>
          </p:nvSpPr>
          <p:spPr bwMode="auto">
            <a:xfrm>
              <a:off x="3018432" y="3945908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FC44-F5E9-4782-8683-49BA7D6B2CD3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3200" dirty="0">
                <a:cs typeface="Times New Roman" pitchFamily="18" charset="0"/>
              </a:rPr>
              <a:t>Proses Filtering </a:t>
            </a:r>
            <a:r>
              <a:rPr lang="en-US" sz="3200" dirty="0" err="1">
                <a:cs typeface="Times New Roman" pitchFamily="18" charset="0"/>
              </a:rPr>
              <a:t>dengan</a:t>
            </a:r>
            <a:r>
              <a:rPr lang="en-US" sz="3200" dirty="0">
                <a:cs typeface="Times New Roman" pitchFamily="18" charset="0"/>
              </a:rPr>
              <a:t> Low Pass Filter (2)</a:t>
            </a:r>
            <a:endParaRPr lang="en-GB" sz="3200" dirty="0">
              <a:cs typeface="Times New Roman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E4AB-8E4E-4E35-90E1-AE429BE5D54D}" type="slidenum">
              <a:rPr lang="en-GB"/>
              <a:pPr/>
              <a:t>52</a:t>
            </a:fld>
            <a:endParaRPr lang="en-GB"/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228600" y="2286000"/>
            <a:ext cx="8915400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 i="1" dirty="0"/>
              <a:t>Operator	</a:t>
            </a:r>
            <a:r>
              <a:rPr lang="id-ID" b="1" i="1" dirty="0" smtClean="0"/>
              <a:t>           </a:t>
            </a:r>
            <a:r>
              <a:rPr lang="en-GB" b="1" i="1" dirty="0" smtClean="0"/>
              <a:t>Image</a:t>
            </a:r>
            <a:r>
              <a:rPr lang="en-GB" b="1" i="1" dirty="0"/>
              <a:t>		</a:t>
            </a:r>
            <a:r>
              <a:rPr lang="id-ID" b="1" i="1" dirty="0" smtClean="0"/>
              <a:t>      </a:t>
            </a:r>
            <a:r>
              <a:rPr lang="en-GB" b="1" i="1" dirty="0" err="1" smtClean="0"/>
              <a:t>Hasil</a:t>
            </a:r>
            <a:r>
              <a:rPr lang="en-GB" b="1" i="1" dirty="0" smtClean="0"/>
              <a:t> </a:t>
            </a:r>
            <a:r>
              <a:rPr lang="en-GB" b="1" i="1" dirty="0"/>
              <a:t>Filtering</a:t>
            </a:r>
          </a:p>
          <a:p>
            <a:r>
              <a:rPr lang="en-GB" b="1" i="1" dirty="0"/>
              <a:t>0.1 0.1 0.1	0 0 0 0 0 0 0   </a:t>
            </a:r>
            <a:r>
              <a:rPr lang="id-ID" b="1" i="1" dirty="0" smtClean="0"/>
              <a:t>     </a:t>
            </a:r>
            <a:r>
              <a:rPr lang="en-GB" b="1" i="1" dirty="0" smtClean="0"/>
              <a:t>0.5  </a:t>
            </a:r>
            <a:r>
              <a:rPr lang="en-GB" b="1" i="1" dirty="0"/>
              <a:t>0.5  0.9  2.9  2.6  2.4  2.4</a:t>
            </a:r>
          </a:p>
          <a:p>
            <a:r>
              <a:rPr lang="en-GB" b="1" i="1" dirty="0"/>
              <a:t>0.1 0.1 0.1	0 1 2 3 4 3 0   </a:t>
            </a:r>
            <a:r>
              <a:rPr lang="id-ID" b="1" i="1" dirty="0" smtClean="0"/>
              <a:t>     </a:t>
            </a:r>
            <a:r>
              <a:rPr lang="en-GB" b="1" i="1" dirty="0" smtClean="0"/>
              <a:t>0.5  </a:t>
            </a:r>
            <a:r>
              <a:rPr lang="en-GB" b="1" i="1" dirty="0"/>
              <a:t>0.5  0.9  2.0  2.6  2.4  2.4 </a:t>
            </a:r>
          </a:p>
          <a:p>
            <a:r>
              <a:rPr lang="en-GB" b="1" i="1" dirty="0"/>
              <a:t>0.1 0.1 0.1	0 1 1 1 9 8 0   </a:t>
            </a:r>
            <a:r>
              <a:rPr lang="id-ID" b="1" i="1" dirty="0" smtClean="0"/>
              <a:t>     </a:t>
            </a:r>
            <a:r>
              <a:rPr lang="en-GB" b="1" i="1" dirty="0" smtClean="0"/>
              <a:t>0.8  </a:t>
            </a:r>
            <a:r>
              <a:rPr lang="en-GB" b="1" i="1" dirty="0"/>
              <a:t>0.8  1.3  3.2  4.7  4.2  4.2 </a:t>
            </a:r>
          </a:p>
          <a:p>
            <a:r>
              <a:rPr lang="en-GB" b="1" i="1" dirty="0"/>
              <a:t>		</a:t>
            </a:r>
            <a:r>
              <a:rPr lang="id-ID" b="1" i="1" dirty="0" smtClean="0"/>
              <a:t>            </a:t>
            </a:r>
            <a:r>
              <a:rPr lang="en-GB" b="1" i="1" dirty="0" smtClean="0"/>
              <a:t>0 </a:t>
            </a:r>
            <a:r>
              <a:rPr lang="en-GB" b="1" i="1" dirty="0"/>
              <a:t>1 2 1 9 9 0   </a:t>
            </a:r>
            <a:r>
              <a:rPr lang="id-ID" b="1" i="1" dirty="0" smtClean="0"/>
              <a:t>     </a:t>
            </a:r>
            <a:r>
              <a:rPr lang="en-GB" b="1" i="1" dirty="0" smtClean="0"/>
              <a:t>0.9  </a:t>
            </a:r>
            <a:r>
              <a:rPr lang="en-GB" b="1" i="1" dirty="0"/>
              <a:t>0.9  1.2  2.9  5.0  4.7  4.7</a:t>
            </a:r>
          </a:p>
          <a:p>
            <a:r>
              <a:rPr lang="en-GB" b="1" i="1" dirty="0"/>
              <a:t>		</a:t>
            </a:r>
            <a:r>
              <a:rPr lang="id-ID" b="1" i="1" dirty="0" smtClean="0"/>
              <a:t>            </a:t>
            </a:r>
            <a:r>
              <a:rPr lang="en-GB" b="1" i="1" dirty="0" smtClean="0"/>
              <a:t>0 </a:t>
            </a:r>
            <a:r>
              <a:rPr lang="en-GB" b="1" i="1" dirty="0"/>
              <a:t>2 2 1 3 9 0   </a:t>
            </a:r>
            <a:r>
              <a:rPr lang="id-ID" b="1" i="1" dirty="0" smtClean="0"/>
              <a:t>     </a:t>
            </a:r>
            <a:r>
              <a:rPr lang="en-GB" b="1" i="1" dirty="0" smtClean="0"/>
              <a:t>1.0  </a:t>
            </a:r>
            <a:r>
              <a:rPr lang="en-GB" b="1" i="1" dirty="0"/>
              <a:t>1.0  2.1  3.6  5.7  4.6  4.6</a:t>
            </a:r>
          </a:p>
          <a:p>
            <a:r>
              <a:rPr lang="en-GB" b="1" i="1" dirty="0"/>
              <a:t>		</a:t>
            </a:r>
            <a:r>
              <a:rPr lang="id-ID" b="1" i="1" dirty="0" smtClean="0"/>
              <a:t>            </a:t>
            </a:r>
            <a:r>
              <a:rPr lang="en-GB" b="1" i="1" dirty="0" smtClean="0"/>
              <a:t>0 </a:t>
            </a:r>
            <a:r>
              <a:rPr lang="en-GB" b="1" i="1" dirty="0"/>
              <a:t>1 2 9 7 9 0   </a:t>
            </a:r>
            <a:r>
              <a:rPr lang="id-ID" b="1" i="1" dirty="0" smtClean="0"/>
              <a:t>     </a:t>
            </a:r>
            <a:r>
              <a:rPr lang="en-GB" b="1" i="1" dirty="0" smtClean="0"/>
              <a:t>0.7  </a:t>
            </a:r>
            <a:r>
              <a:rPr lang="en-GB" b="1" i="1" dirty="0"/>
              <a:t>0.7  1.7  2.4  3.8  2.8  2.8</a:t>
            </a:r>
          </a:p>
          <a:p>
            <a:r>
              <a:rPr lang="en-GB" b="1" i="1" dirty="0"/>
              <a:t>                     </a:t>
            </a:r>
            <a:r>
              <a:rPr lang="id-ID" b="1" i="1" dirty="0" smtClean="0"/>
              <a:t>  </a:t>
            </a:r>
            <a:r>
              <a:rPr lang="en-GB" b="1" i="1" dirty="0" smtClean="0"/>
              <a:t>0 </a:t>
            </a:r>
            <a:r>
              <a:rPr lang="en-GB" b="1" i="1" dirty="0"/>
              <a:t>0 0 0 0 0 0   </a:t>
            </a:r>
            <a:r>
              <a:rPr lang="id-ID" b="1" i="1" dirty="0" smtClean="0"/>
              <a:t>     </a:t>
            </a:r>
            <a:r>
              <a:rPr lang="en-GB" b="1" i="1" dirty="0" smtClean="0"/>
              <a:t>0.7  </a:t>
            </a:r>
            <a:r>
              <a:rPr lang="en-GB" b="1" i="1" dirty="0"/>
              <a:t>0.7  1.7  2.4  3.8  2.8  2.8</a:t>
            </a:r>
          </a:p>
          <a:p>
            <a:endParaRPr lang="en-GB" b="1" i="1" dirty="0"/>
          </a:p>
          <a:p>
            <a:r>
              <a:rPr lang="en-GB" b="1" i="1" dirty="0" err="1"/>
              <a:t>Menghilangkan</a:t>
            </a:r>
            <a:r>
              <a:rPr lang="en-GB" b="1" i="1" dirty="0"/>
              <a:t> </a:t>
            </a:r>
            <a:r>
              <a:rPr lang="en-GB" b="1" i="1" dirty="0" err="1"/>
              <a:t>perbedaan</a:t>
            </a:r>
            <a:r>
              <a:rPr lang="en-GB" b="1" i="1" dirty="0"/>
              <a:t> </a:t>
            </a:r>
            <a:r>
              <a:rPr lang="en-GB" b="1" i="1" dirty="0" err="1"/>
              <a:t>intensitas</a:t>
            </a:r>
            <a:r>
              <a:rPr lang="en-GB" b="1" i="1" dirty="0"/>
              <a:t> </a:t>
            </a:r>
            <a:r>
              <a:rPr lang="en-GB" b="1" i="1" dirty="0" err="1"/>
              <a:t>pada</a:t>
            </a:r>
            <a:r>
              <a:rPr lang="en-GB" b="1" i="1" dirty="0"/>
              <a:t> </a:t>
            </a:r>
            <a:r>
              <a:rPr lang="en-GB" b="1" i="1" dirty="0" err="1"/>
              <a:t>garis</a:t>
            </a:r>
            <a:r>
              <a:rPr lang="en-GB" b="1" i="1" dirty="0"/>
              <a:t> </a:t>
            </a:r>
            <a:r>
              <a:rPr lang="en-GB" b="1" i="1" dirty="0" err="1"/>
              <a:t>batas</a:t>
            </a:r>
            <a:r>
              <a:rPr lang="en-GB" b="1" i="1" dirty="0"/>
              <a:t> </a:t>
            </a:r>
            <a:r>
              <a:rPr lang="en-GB" b="1" i="1" dirty="0" err="1"/>
              <a:t>antar</a:t>
            </a:r>
            <a:r>
              <a:rPr lang="en-GB" b="1" i="1" dirty="0"/>
              <a:t> </a:t>
            </a:r>
            <a:r>
              <a:rPr lang="en-GB" b="1" i="1" dirty="0" err="1"/>
              <a:t>wilayah</a:t>
            </a:r>
            <a:r>
              <a:rPr lang="en-GB" b="1" i="1" dirty="0"/>
              <a:t>	</a:t>
            </a:r>
          </a:p>
          <a:p>
            <a:r>
              <a:rPr lang="en-GB" b="1" i="1" dirty="0"/>
              <a:t>						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32464" name="Rectangle 16"/>
          <p:cNvSpPr>
            <a:spLocks noChangeArrowheads="1"/>
          </p:cNvSpPr>
          <p:nvPr/>
        </p:nvSpPr>
        <p:spPr bwMode="auto">
          <a:xfrm>
            <a:off x="2819400" y="3132160"/>
            <a:ext cx="4572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5" name="Rectangle 17"/>
          <p:cNvSpPr>
            <a:spLocks noChangeArrowheads="1"/>
          </p:cNvSpPr>
          <p:nvPr/>
        </p:nvSpPr>
        <p:spPr bwMode="auto">
          <a:xfrm>
            <a:off x="6050507" y="3214048"/>
            <a:ext cx="978090" cy="4299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6" name="Rectangle 18"/>
          <p:cNvSpPr>
            <a:spLocks noChangeArrowheads="1"/>
          </p:cNvSpPr>
          <p:nvPr/>
        </p:nvSpPr>
        <p:spPr bwMode="auto">
          <a:xfrm>
            <a:off x="2821672" y="3767912"/>
            <a:ext cx="304800" cy="423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6042546" y="3767912"/>
            <a:ext cx="411707" cy="4355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AEC0-5E31-4071-9AB6-D1DD79733392}" type="datetime1">
              <a:rPr lang="id-ID" smtClean="0"/>
              <a:pPr/>
              <a:t>30/07/2014</a:t>
            </a:fld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76215" y="320619"/>
            <a:ext cx="4640240" cy="641239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Edge Detection </a:t>
            </a:r>
            <a:r>
              <a:rPr lang="en-US" sz="3200" dirty="0" err="1">
                <a:solidFill>
                  <a:schemeClr val="bg1"/>
                </a:solidFill>
              </a:rPr>
              <a:t>Turunan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Pertama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32-67D1-4743-9F82-C061A09D84DB}" type="slidenum">
              <a:rPr lang="en-GB"/>
              <a:pPr/>
              <a:t>53</a:t>
            </a:fld>
            <a:endParaRPr lang="en-GB"/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f(x) = [0 0 1 2 3 4 0] 			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[  0 0  1  2  3  4  0 0 0]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		g(x) = [1 -1]                      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-flip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[-1 1]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[-1  1  0  0  0  0  0 0 0]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maka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f(x)*g(x) =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0x-1 + 0x1 + 1x0 + 2x0 + 3x0 + 4x0 + 0x0 + 0x0  + 0x0 =   0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+ 0x-1 + 1x1 + 2X0 + 3x0 + 4x0 + 0x0 + 0x0  + 0x) =  1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+ 0x0 + 1x-1 + 2x1 + 3x0 + 4x0 + 0x0 + 0x0  + 0x0 =   1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+ 0x0 + 1x0 + 2x-1 + 3x1 + 4x0 + 0x0 + 0x0  + 0x0 =   1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+0x0 + 1x0 + 2x0 + 3x-1 + 4x1  + 0x0 + 0x0  + 0x0 =   1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+ 0x0 + 1x0 + 2x0 + 3x0 + 4x-1 + 0x1 + 0x0  + 0x0 =  -4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+ 0x0 + 1x0 + 2x0 + 3x0 + 4x0 + 0x-1 + 0x1  + 0x0 =    0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+ 0x0 + 1x0 + 2x0 + 3x0 + 4x0 + 0x0 + 0x-1 + 0x1=     0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f(x)*g(x) = [0  1  1  1  1 –4   0  0  ]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Oprator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Robert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melakukan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outlining (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informasi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asli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hilang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1F4-90A3-45BF-A6FE-5DC625A02A94}" type="datetime1">
              <a:rPr lang="id-ID" smtClean="0"/>
              <a:pPr/>
              <a:t>30/07/2014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66781" y="300251"/>
            <a:ext cx="5308339" cy="6412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Edge Detection </a:t>
            </a:r>
            <a:r>
              <a:rPr lang="en-US" dirty="0" err="1">
                <a:solidFill>
                  <a:schemeClr val="bg1"/>
                </a:solidFill>
              </a:rPr>
              <a:t>Turunan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Kedua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E6C8-C432-462D-B354-DBDA2E840B2C}" type="slidenum">
              <a:rPr lang="en-GB"/>
              <a:pPr/>
              <a:t>54</a:t>
            </a:fld>
            <a:endParaRPr lang="en-GB"/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385890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f(x) = [0 0 1 2 3 4 0] 			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[  0 0   1  2  3  4  0 0 0]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		g(x) = [-1 4 –1]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simetri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di-flip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[-1 4 –1]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[-1 4 –1  0  0  0  0 0 0]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maka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f(x)*g(x) =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0x-1 + 0x4 + 1x-1 + 2x0 + 3x0 + 4x0 + 0x0 + 0x0 + 0x0 =   -1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+ 0x-1 + 1x4 + 2X-1 + 3x0 + 4x0 + 0x0 + 0x0 +0x0 =     2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+ 0x0 + 1x-1 + 2x4 + 3x-1 + 4x0 + 0x0 + 0x0 + 0x0 =     4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+ 0x0 + 1x0 + 2x-1 + 3x4 + 4x-1 + 0x0 + 0x0 + 0x0 =     6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+0x0 + 1x0 + 2x0 + 3x-1 + 4x4 + 0x-1 + 0x0 + 0x0 =    13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+ 0x0 + 1x0 + 2x0 + 3x0 + 4x-1 + 0x0 + 0x0 + 0x0 =     -4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+ 0x0 + 1x0 + 2x0 + 3x0 + 4x0 + 0x-1 + 0x4 + 0x-1 =     0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+ 0x0 + 1x0 + 2x0 + 3x0 + 4x0 + 0x0 + 0x-1 + 0x4 =     0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	0x0 + 0x0 + 1x0 + 2x0 + 3x0 + 4x0 + 0x0 + 0x0 + 0x-1 =     0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f(x)*g(x) = [-1  2  4  6  13 –4   0  0  0]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Operator Laplace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mempertahankan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informasi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aslinya</a:t>
            </a:r>
            <a:endParaRPr lang="en-US" sz="18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ts val="1000"/>
              </a:spcBef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9C50-547A-4F21-AC6B-3D2F596C7305}" type="datetime1">
              <a:rPr lang="id-ID" smtClean="0"/>
              <a:pPr/>
              <a:t>30/07/2014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08" y="1336417"/>
            <a:ext cx="8326438" cy="641239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3200" dirty="0">
                <a:cs typeface="Times New Roman" pitchFamily="18" charset="0"/>
              </a:rPr>
              <a:t>Proses </a:t>
            </a:r>
            <a:r>
              <a:rPr lang="en-US" sz="3200" dirty="0" err="1">
                <a:cs typeface="Times New Roman" pitchFamily="18" charset="0"/>
              </a:rPr>
              <a:t>Korelasi</a:t>
            </a:r>
            <a:endParaRPr lang="en-GB" sz="3200" dirty="0">
              <a:cs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868-CA7A-41AE-8BAE-8F80DDFAC79B}" type="slidenum">
              <a:rPr lang="en-GB"/>
              <a:pPr/>
              <a:t>55</a:t>
            </a:fld>
            <a:endParaRPr lang="en-GB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81200"/>
            <a:ext cx="8382000" cy="4191000"/>
          </a:xfrm>
          <a:noFill/>
          <a:ln/>
        </p:spPr>
        <p:txBody>
          <a:bodyPr/>
          <a:lstStyle/>
          <a:p>
            <a:r>
              <a:rPr lang="en-US" sz="1400" dirty="0" err="1">
                <a:cs typeface="Times New Roman" pitchFamily="18" charset="0"/>
              </a:rPr>
              <a:t>Korelasi</a:t>
            </a:r>
            <a:r>
              <a:rPr lang="en-US" sz="1400" dirty="0">
                <a:cs typeface="Times New Roman" pitchFamily="18" charset="0"/>
              </a:rPr>
              <a:t> </a:t>
            </a:r>
            <a:r>
              <a:rPr lang="en-US" sz="1400" dirty="0" err="1">
                <a:cs typeface="Times New Roman" pitchFamily="18" charset="0"/>
              </a:rPr>
              <a:t>pada</a:t>
            </a:r>
            <a:r>
              <a:rPr lang="en-US" sz="1400" dirty="0">
                <a:cs typeface="Times New Roman" pitchFamily="18" charset="0"/>
              </a:rPr>
              <a:t> domain </a:t>
            </a:r>
            <a:r>
              <a:rPr lang="en-US" sz="1400" dirty="0" err="1">
                <a:cs typeface="Times New Roman" pitchFamily="18" charset="0"/>
              </a:rPr>
              <a:t>kontinue</a:t>
            </a:r>
            <a:r>
              <a:rPr lang="en-US" sz="1400" dirty="0"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US" sz="14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400" dirty="0">
              <a:cs typeface="Times New Roman" pitchFamily="18" charset="0"/>
            </a:endParaRPr>
          </a:p>
          <a:p>
            <a:r>
              <a:rPr lang="en-US" sz="1400" dirty="0" err="1">
                <a:cs typeface="Times New Roman" pitchFamily="18" charset="0"/>
              </a:rPr>
              <a:t>Korelasi</a:t>
            </a:r>
            <a:r>
              <a:rPr lang="en-US" sz="1400" dirty="0">
                <a:cs typeface="Times New Roman" pitchFamily="18" charset="0"/>
              </a:rPr>
              <a:t> </a:t>
            </a:r>
            <a:r>
              <a:rPr lang="en-US" sz="1400" dirty="0" err="1">
                <a:cs typeface="Times New Roman" pitchFamily="18" charset="0"/>
              </a:rPr>
              <a:t>pada</a:t>
            </a:r>
            <a:r>
              <a:rPr lang="en-US" sz="1400" dirty="0">
                <a:cs typeface="Times New Roman" pitchFamily="18" charset="0"/>
              </a:rPr>
              <a:t> domain </a:t>
            </a:r>
            <a:r>
              <a:rPr lang="en-US" sz="1400" dirty="0" err="1">
                <a:cs typeface="Times New Roman" pitchFamily="18" charset="0"/>
              </a:rPr>
              <a:t>diskrit</a:t>
            </a:r>
            <a:r>
              <a:rPr lang="en-US" sz="1400" dirty="0"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US" sz="14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400" dirty="0">
              <a:cs typeface="Times New Roman" pitchFamily="18" charset="0"/>
            </a:endParaRPr>
          </a:p>
          <a:p>
            <a:r>
              <a:rPr lang="en-US" sz="1400" dirty="0" err="1" smtClean="0">
                <a:cs typeface="Times New Roman" pitchFamily="18" charset="0"/>
              </a:rPr>
              <a:t>Teori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err="1">
                <a:cs typeface="Times New Roman" pitchFamily="18" charset="0"/>
              </a:rPr>
              <a:t>Korelasi</a:t>
            </a:r>
            <a:endParaRPr lang="en-US" sz="14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GB" sz="1400" dirty="0"/>
          </a:p>
        </p:txBody>
      </p:sp>
      <p:pic>
        <p:nvPicPr>
          <p:cNvPr id="210948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39371"/>
            <a:ext cx="6096000" cy="1087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49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16657"/>
            <a:ext cx="6629400" cy="1091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50" name="Picture 6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90615"/>
            <a:ext cx="6172200" cy="892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2EFC-3873-4206-B645-98F9CFB525CF}" type="datetime1">
              <a:rPr lang="id-ID" smtClean="0"/>
              <a:pPr/>
              <a:t>30/07/2014</a:t>
            </a:fld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16906" y="228600"/>
            <a:ext cx="5227094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24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Perbedaan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antara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Konvolusi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Korelasi</a:t>
            </a:r>
            <a:endParaRPr lang="en-GB" sz="24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3600" dirty="0" err="1">
                <a:cs typeface="Times New Roman" pitchFamily="18" charset="0"/>
              </a:rPr>
              <a:t>Konvolusi</a:t>
            </a:r>
            <a:r>
              <a:rPr lang="en-US" sz="3600" dirty="0">
                <a:cs typeface="Times New Roman" pitchFamily="18" charset="0"/>
              </a:rPr>
              <a:t> (operator *):</a:t>
            </a:r>
          </a:p>
          <a:p>
            <a:pPr lvl="1"/>
            <a:r>
              <a:rPr lang="en-US" sz="3200" dirty="0">
                <a:cs typeface="Times New Roman" pitchFamily="18" charset="0"/>
              </a:rPr>
              <a:t>Flip g(x) and shift by f(x)</a:t>
            </a:r>
          </a:p>
          <a:p>
            <a:pPr lvl="1"/>
            <a:r>
              <a:rPr lang="en-US" sz="3200" dirty="0" err="1">
                <a:cs typeface="Times New Roman" pitchFamily="18" charset="0"/>
              </a:rPr>
              <a:t>Aplikasi</a:t>
            </a:r>
            <a:r>
              <a:rPr lang="en-US" sz="3200" dirty="0">
                <a:cs typeface="Times New Roman" pitchFamily="18" charset="0"/>
              </a:rPr>
              <a:t> filtering system</a:t>
            </a:r>
          </a:p>
          <a:p>
            <a:r>
              <a:rPr lang="en-US" sz="3600" dirty="0" err="1">
                <a:cs typeface="Times New Roman" pitchFamily="18" charset="0"/>
              </a:rPr>
              <a:t>Korelasi</a:t>
            </a:r>
            <a:r>
              <a:rPr lang="en-US" sz="3600" dirty="0">
                <a:cs typeface="Times New Roman" pitchFamily="18" charset="0"/>
              </a:rPr>
              <a:t> (operator  o):</a:t>
            </a:r>
          </a:p>
          <a:p>
            <a:pPr lvl="1"/>
            <a:r>
              <a:rPr lang="en-GB" sz="3200" dirty="0"/>
              <a:t>Slide g(x) by f(x)</a:t>
            </a:r>
          </a:p>
          <a:p>
            <a:pPr lvl="1"/>
            <a:r>
              <a:rPr lang="en-GB" sz="3200" dirty="0" err="1"/>
              <a:t>Aplikasi</a:t>
            </a:r>
            <a:r>
              <a:rPr lang="en-GB" sz="3200" dirty="0"/>
              <a:t> template matching</a:t>
            </a:r>
          </a:p>
          <a:p>
            <a:pPr lvl="1"/>
            <a:endParaRPr lang="en-GB" sz="32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8C00-E719-4CBC-823A-EA8296E4303B}" type="slidenum">
              <a:rPr lang="en-GB"/>
              <a:pPr/>
              <a:t>56</a:t>
            </a:fld>
            <a:endParaRPr lang="en-GB"/>
          </a:p>
        </p:txBody>
      </p:sp>
      <p:sp>
        <p:nvSpPr>
          <p:cNvPr id="211972" name="Oval 4"/>
          <p:cNvSpPr>
            <a:spLocks noChangeArrowheads="1"/>
          </p:cNvSpPr>
          <p:nvPr/>
        </p:nvSpPr>
        <p:spPr bwMode="auto">
          <a:xfrm>
            <a:off x="5181600" y="42672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88E4-9A95-44C5-BE12-7903AC1CC442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07724" y="228600"/>
            <a:ext cx="4958323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Korelasi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Domain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Kontinue</a:t>
            </a:r>
            <a:endParaRPr lang="en-GB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GB" dirty="0" err="1"/>
              <a:t>Kalau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konvolusi</a:t>
            </a:r>
            <a:r>
              <a:rPr lang="en-GB" dirty="0"/>
              <a:t> </a:t>
            </a:r>
            <a:r>
              <a:rPr lang="en-GB" dirty="0" err="1"/>
              <a:t>didahului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proses flip </a:t>
            </a:r>
            <a:r>
              <a:rPr lang="en-GB" dirty="0" err="1"/>
              <a:t>fungsi</a:t>
            </a:r>
            <a:r>
              <a:rPr lang="en-GB" dirty="0"/>
              <a:t> </a:t>
            </a:r>
            <a:r>
              <a:rPr lang="en-GB" dirty="0" err="1"/>
              <a:t>operatornya</a:t>
            </a:r>
            <a:r>
              <a:rPr lang="en-GB" dirty="0"/>
              <a:t>,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korelasi</a:t>
            </a:r>
            <a:r>
              <a:rPr lang="en-GB" dirty="0"/>
              <a:t> proses flip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dilakukan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59CF-DB06-460D-89CD-9ED1E3475D3A}" type="slidenum">
              <a:rPr lang="en-GB"/>
              <a:pPr/>
              <a:t>57</a:t>
            </a:fld>
            <a:endParaRPr lang="en-GB"/>
          </a:p>
        </p:txBody>
      </p:sp>
      <p:pic>
        <p:nvPicPr>
          <p:cNvPr id="212996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5943600" cy="3989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DDFA-F4C1-478D-96DA-1545B48E6ECE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sz="3200" dirty="0">
                <a:cs typeface="Times New Roman" pitchFamily="18" charset="0"/>
              </a:rPr>
              <a:t>Template Matching </a:t>
            </a:r>
            <a:r>
              <a:rPr lang="en-US" sz="3200" dirty="0" err="1">
                <a:cs typeface="Times New Roman" pitchFamily="18" charset="0"/>
              </a:rPr>
              <a:t>pada</a:t>
            </a:r>
            <a:r>
              <a:rPr lang="en-US" sz="3200" dirty="0">
                <a:cs typeface="Times New Roman" pitchFamily="18" charset="0"/>
              </a:rPr>
              <a:t> Industrial Image</a:t>
            </a:r>
            <a:endParaRPr lang="en-GB" sz="3200" dirty="0"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C7C-CCB0-4AE1-B993-0CE03707A444}" type="slidenum">
              <a:rPr lang="en-GB"/>
              <a:pPr/>
              <a:t>58</a:t>
            </a:fld>
            <a:endParaRPr lang="en-GB"/>
          </a:p>
        </p:txBody>
      </p:sp>
      <p:pic>
        <p:nvPicPr>
          <p:cNvPr id="236547" name="Picture 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8305800" cy="3887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473A-D51C-41E0-B337-881CBABFB999}" type="datetime1">
              <a:rPr lang="id-ID" smtClean="0"/>
              <a:pPr/>
              <a:t>30/07/2014</a:t>
            </a:fld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5713" y="300251"/>
            <a:ext cx="5464306" cy="641239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Proses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Korelasi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pada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Domain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Diskrit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:</a:t>
            </a:r>
            <a:b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Untuk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Citra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Biner</a:t>
            </a:r>
            <a:endParaRPr lang="en-GB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80A5-701C-4F2B-9570-0C5E9B9F46EF}" type="slidenum">
              <a:rPr lang="en-GB"/>
              <a:pPr/>
              <a:t>59</a:t>
            </a:fld>
            <a:endParaRPr lang="en-GB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9908" y="1562100"/>
            <a:ext cx="8458200" cy="4648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Template	Image		</a:t>
            </a:r>
            <a:r>
              <a:rPr lang="en-GB" sz="1800" b="1" i="1" dirty="0" err="1"/>
              <a:t>Hasil</a:t>
            </a:r>
            <a:r>
              <a:rPr lang="en-GB" sz="1800" b="1" i="1" dirty="0"/>
              <a:t> </a:t>
            </a:r>
            <a:r>
              <a:rPr lang="en-GB" sz="1800" b="1" i="1" dirty="0" err="1"/>
              <a:t>Korelasi</a:t>
            </a:r>
            <a:endParaRPr lang="en-GB" sz="1800" b="1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1 1 1		1 1 0 0 0		</a:t>
            </a:r>
            <a:r>
              <a:rPr lang="en-GB" sz="2800" b="1" i="1" dirty="0"/>
              <a:t>7</a:t>
            </a:r>
            <a:r>
              <a:rPr lang="en-GB" sz="1800" b="1" i="1" dirty="0"/>
              <a:t> 4 2 x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1 1 1		1 1 1 0 0		5 3 2 x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1 1 1		1 0 1 0 0		2 1 1 x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			</a:t>
            </a:r>
            <a:r>
              <a:rPr lang="id-ID" sz="1800" b="1" i="1" dirty="0" smtClean="0"/>
              <a:t>      </a:t>
            </a:r>
            <a:r>
              <a:rPr lang="en-GB" sz="1800" b="1" i="1" dirty="0" smtClean="0"/>
              <a:t>0 </a:t>
            </a:r>
            <a:r>
              <a:rPr lang="en-GB" sz="1800" b="1" i="1" dirty="0"/>
              <a:t>0 0 0 0		x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  <a:r>
              <a:rPr lang="en-GB" sz="1800" b="1" i="1" dirty="0" err="1"/>
              <a:t>x</a:t>
            </a:r>
            <a:endParaRPr lang="en-GB" sz="1800" b="1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			</a:t>
            </a:r>
            <a:r>
              <a:rPr lang="id-ID" sz="1800" b="1" i="1" dirty="0" smtClean="0"/>
              <a:t>     </a:t>
            </a:r>
            <a:r>
              <a:rPr lang="en-GB" sz="1800" b="1" i="1" dirty="0" smtClean="0"/>
              <a:t>0 </a:t>
            </a:r>
            <a:r>
              <a:rPr lang="en-GB" sz="1800" b="1" i="1" dirty="0"/>
              <a:t>0 0 0 0		x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  <a:r>
              <a:rPr lang="en-GB" sz="1800" b="1" i="1" dirty="0" err="1"/>
              <a:t>x</a:t>
            </a:r>
            <a:endParaRPr lang="en-GB" sz="1800" b="1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						x = undefined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			match </a:t>
            </a:r>
            <a:r>
              <a:rPr lang="en-GB" sz="1800" b="1" i="1" dirty="0" err="1"/>
              <a:t>terjadi</a:t>
            </a:r>
            <a:r>
              <a:rPr lang="en-GB" sz="1800" b="1" i="1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			</a:t>
            </a:r>
            <a:r>
              <a:rPr lang="en-GB" sz="1800" b="1" i="1" dirty="0" err="1"/>
              <a:t>pada</a:t>
            </a:r>
            <a:r>
              <a:rPr lang="en-GB" sz="1800" b="1" i="1" dirty="0"/>
              <a:t> </a:t>
            </a:r>
            <a:r>
              <a:rPr lang="en-GB" sz="1800" b="1" i="1" dirty="0" err="1"/>
              <a:t>nilai</a:t>
            </a:r>
            <a:r>
              <a:rPr lang="en-GB" sz="1800" b="1" i="1" dirty="0"/>
              <a:t> </a:t>
            </a:r>
            <a:r>
              <a:rPr lang="en-GB" sz="1800" b="1" i="1" dirty="0" err="1"/>
              <a:t>terbesar</a:t>
            </a:r>
            <a:r>
              <a:rPr lang="en-GB" sz="1800" b="1" i="1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                 (</a:t>
            </a:r>
            <a:r>
              <a:rPr lang="en-GB" sz="1800" b="1" i="1" dirty="0" err="1"/>
              <a:t>posisi</a:t>
            </a:r>
            <a:r>
              <a:rPr lang="en-GB" sz="1800" b="1" i="1" dirty="0"/>
              <a:t>/</a:t>
            </a:r>
            <a:r>
              <a:rPr lang="en-GB" sz="1800" b="1" i="1" dirty="0" err="1"/>
              <a:t>lokasi</a:t>
            </a:r>
            <a:r>
              <a:rPr lang="en-GB" sz="1800" b="1" i="1" dirty="0"/>
              <a:t> match)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1787856" y="1965280"/>
            <a:ext cx="79157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095C-753A-4B2B-A4B1-B2816791E364}" type="datetime1">
              <a:rPr lang="id-ID" smtClean="0"/>
              <a:pPr/>
              <a:t>30/07/2014</a:t>
            </a:fld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1EFD70-9230-4420-8E1F-CCD66A10072C}" type="slidenum">
              <a:rPr lang="en-US"/>
              <a:pPr/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85146" y="228600"/>
            <a:ext cx="4780902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Teori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Konvolusi</a:t>
            </a:r>
            <a:r>
              <a:rPr lang="en-US" dirty="0" smtClean="0">
                <a:solidFill>
                  <a:schemeClr val="bg1"/>
                </a:solidFill>
              </a:rPr>
              <a:t> (Spatial Filter)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Pada operasi konvolusi di atas, g(x) disebut </a:t>
            </a:r>
            <a:r>
              <a:rPr lang="en-US" sz="2600" i="1" smtClean="0"/>
              <a:t>mask</a:t>
            </a:r>
            <a:r>
              <a:rPr lang="en-US" sz="2600" smtClean="0"/>
              <a:t> </a:t>
            </a:r>
            <a:r>
              <a:rPr lang="en-US" sz="2600" i="1" smtClean="0"/>
              <a:t>(convolution mask) </a:t>
            </a:r>
            <a:r>
              <a:rPr lang="en-US" sz="2600" smtClean="0"/>
              <a:t> atau </a:t>
            </a:r>
            <a:r>
              <a:rPr lang="en-US" sz="2600" i="1" smtClean="0"/>
              <a:t>kernel.</a:t>
            </a:r>
          </a:p>
          <a:p>
            <a:pPr eaLnBrk="1" hangingPunct="1"/>
            <a:endParaRPr lang="en-US" sz="2600" i="1" smtClean="0"/>
          </a:p>
          <a:p>
            <a:pPr eaLnBrk="1" hangingPunct="1"/>
            <a:r>
              <a:rPr lang="en-US" sz="2600" smtClean="0"/>
              <a:t>Kernel g(x) yang akan dioperasikan secara bergeser pada sinyal masukan f(x), yang dalam hal ini, jumlah perkalian kedua fungsi pada setiap titik merupakan hasil konvolusi yang dinyatakan dengan keluaran h(x)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D9C5-C9AF-472F-9762-D18B4A04F86C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5839" y="300251"/>
            <a:ext cx="5314180" cy="641239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Proses Template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Matching:</a:t>
            </a:r>
            <a:b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2400" dirty="0" err="1" smtClean="0">
                <a:solidFill>
                  <a:schemeClr val="bg1"/>
                </a:solidFill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Citra Multiple Gray Level</a:t>
            </a:r>
            <a:endParaRPr lang="en-GB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0A32-DFC0-4868-AF18-14347661B718}" type="slidenum">
              <a:rPr lang="en-GB"/>
              <a:pPr/>
              <a:t>60</a:t>
            </a:fld>
            <a:endParaRPr lang="en-GB"/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9908" y="1562100"/>
            <a:ext cx="8458200" cy="4648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Template	Image		</a:t>
            </a:r>
            <a:r>
              <a:rPr lang="en-GB" sz="1800" b="1" i="1" dirty="0" err="1"/>
              <a:t>Hasil</a:t>
            </a:r>
            <a:r>
              <a:rPr lang="en-GB" sz="1800" b="1" i="1" dirty="0"/>
              <a:t> </a:t>
            </a:r>
            <a:r>
              <a:rPr lang="en-GB" sz="1800" b="1" i="1" dirty="0" err="1"/>
              <a:t>Korelasi</a:t>
            </a:r>
            <a:endParaRPr lang="en-GB" sz="1800" b="1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2 3 1		2 3 2 1 3		</a:t>
            </a:r>
            <a:r>
              <a:rPr lang="en-GB" sz="3200" b="1" i="1" dirty="0"/>
              <a:t>7</a:t>
            </a:r>
            <a:r>
              <a:rPr lang="en-GB" sz="1800" b="1" i="1" dirty="0"/>
              <a:t> 4 2 x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1 2 3		1 2 3 3 3		1 2 2 x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3 1 2		3 3 3 2 3		1 1 0 x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			</a:t>
            </a:r>
            <a:r>
              <a:rPr lang="id-ID" sz="1800" b="1" i="1" dirty="0" smtClean="0"/>
              <a:t>      </a:t>
            </a:r>
            <a:r>
              <a:rPr lang="en-GB" sz="1800" b="1" i="1" dirty="0" smtClean="0"/>
              <a:t>0 </a:t>
            </a:r>
            <a:r>
              <a:rPr lang="en-GB" sz="1800" b="1" i="1" dirty="0"/>
              <a:t>0 0 0 0		x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  <a:r>
              <a:rPr lang="en-GB" sz="1800" b="1" i="1" dirty="0" err="1"/>
              <a:t>x</a:t>
            </a:r>
            <a:endParaRPr lang="en-GB" sz="1800" b="1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/>
              <a:t>			</a:t>
            </a:r>
            <a:r>
              <a:rPr lang="id-ID" sz="1800" b="1" i="1" dirty="0" smtClean="0"/>
              <a:t>     </a:t>
            </a:r>
            <a:r>
              <a:rPr lang="en-GB" sz="1800" b="1" i="1" dirty="0" smtClean="0"/>
              <a:t>0 </a:t>
            </a:r>
            <a:r>
              <a:rPr lang="en-GB" sz="1800" b="1" i="1" dirty="0"/>
              <a:t>0 0 0 0		x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  <a:r>
              <a:rPr lang="en-GB" sz="1800" b="1" i="1" dirty="0" err="1"/>
              <a:t>x</a:t>
            </a:r>
            <a:r>
              <a:rPr lang="en-GB" sz="1800" b="1" i="1" dirty="0"/>
              <a:t> </a:t>
            </a:r>
            <a:r>
              <a:rPr lang="en-GB" sz="1800" b="1" i="1" dirty="0" err="1"/>
              <a:t>x</a:t>
            </a:r>
            <a:endParaRPr lang="en-GB" sz="1800" b="1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 smtClean="0"/>
              <a:t>match </a:t>
            </a:r>
            <a:r>
              <a:rPr lang="en-GB" sz="1800" b="1" i="1" dirty="0" err="1" smtClean="0"/>
              <a:t>terjadi</a:t>
            </a:r>
            <a:r>
              <a:rPr lang="id-ID" sz="1800" b="1" i="1" dirty="0" smtClean="0"/>
              <a:t> </a:t>
            </a:r>
            <a:r>
              <a:rPr lang="en-GB" sz="1800" b="1" i="1" dirty="0" err="1" smtClean="0"/>
              <a:t>pada</a:t>
            </a:r>
            <a:r>
              <a:rPr lang="en-GB" sz="1800" b="1" i="1" dirty="0" smtClean="0"/>
              <a:t> </a:t>
            </a:r>
            <a:r>
              <a:rPr lang="en-GB" sz="1800" b="1" i="1" dirty="0" err="1"/>
              <a:t>nilai</a:t>
            </a:r>
            <a:r>
              <a:rPr lang="en-GB" sz="1800" b="1" i="1" dirty="0"/>
              <a:t> </a:t>
            </a:r>
            <a:r>
              <a:rPr lang="en-GB" sz="1800" b="1" i="1" dirty="0" err="1"/>
              <a:t>terbesar</a:t>
            </a:r>
            <a:r>
              <a:rPr lang="en-GB" sz="1800" b="1" i="1" dirty="0"/>
              <a:t> </a:t>
            </a:r>
            <a:r>
              <a:rPr lang="en-GB" sz="1800" b="1" i="1" dirty="0" smtClean="0"/>
              <a:t>(</a:t>
            </a:r>
            <a:r>
              <a:rPr lang="en-GB" sz="1800" b="1" i="1" dirty="0" err="1"/>
              <a:t>posisi</a:t>
            </a:r>
            <a:r>
              <a:rPr lang="en-GB" sz="1800" b="1" i="1" dirty="0"/>
              <a:t>/</a:t>
            </a:r>
            <a:r>
              <a:rPr lang="en-GB" sz="1800" b="1" i="1" dirty="0" err="1"/>
              <a:t>lokasi</a:t>
            </a:r>
            <a:r>
              <a:rPr lang="en-GB" sz="1800" b="1" i="1" dirty="0"/>
              <a:t> match)</a:t>
            </a: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1751465" y="2129056"/>
            <a:ext cx="823415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7662-ACBF-4DAA-BD58-0D7A4C971D24}" type="datetime1">
              <a:rPr lang="id-ID" smtClean="0"/>
              <a:pPr/>
              <a:t>30/07/2014</a:t>
            </a:fld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954" y="395785"/>
            <a:ext cx="5238678" cy="641239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>
            <a:noAutofit/>
          </a:bodyPr>
          <a:lstStyle/>
          <a:p>
            <a:r>
              <a:rPr lang="en-GB" sz="2400" dirty="0" err="1">
                <a:solidFill>
                  <a:schemeClr val="bg1"/>
                </a:solidFill>
              </a:rPr>
              <a:t>Operasi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Korelasi</a:t>
            </a:r>
            <a:r>
              <a:rPr lang="en-GB" sz="2400" dirty="0" smtClean="0">
                <a:solidFill>
                  <a:schemeClr val="bg1"/>
                </a:solidFill>
              </a:rPr>
              <a:t>: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err="1" smtClean="0">
                <a:solidFill>
                  <a:schemeClr val="bg1"/>
                </a:solidFill>
              </a:rPr>
              <a:t>Pendekatan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Rumus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Korelasi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CBA3-A98D-4977-A896-70FC0D5E8D79}" type="slidenum">
              <a:rPr lang="en-GB"/>
              <a:pPr/>
              <a:t>61</a:t>
            </a:fld>
            <a:endParaRPr lang="en-GB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8458200" cy="552608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GB" sz="1600" i="1" dirty="0" err="1"/>
              <a:t>Rumus</a:t>
            </a:r>
            <a:r>
              <a:rPr lang="en-GB" sz="1600" i="1" dirty="0"/>
              <a:t> </a:t>
            </a:r>
            <a:r>
              <a:rPr lang="en-GB" sz="1600" i="1" dirty="0" err="1"/>
              <a:t>Korelasi</a:t>
            </a:r>
            <a:r>
              <a:rPr lang="en-GB" sz="1600" i="1" dirty="0"/>
              <a:t>: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endParaRPr lang="en-GB" sz="1600" i="1" dirty="0"/>
          </a:p>
          <a:p>
            <a:pPr>
              <a:lnSpc>
                <a:spcPct val="80000"/>
              </a:lnSpc>
              <a:spcBef>
                <a:spcPts val="1000"/>
              </a:spcBef>
            </a:pPr>
            <a:endParaRPr lang="en-GB" sz="1200" i="1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GB" sz="1600" i="1" dirty="0" smtClean="0"/>
              <a:t>Citra </a:t>
            </a:r>
            <a:r>
              <a:rPr lang="en-GB" sz="1600" i="1" dirty="0"/>
              <a:t>: 0 0 1 1 1 0 0 1 1 0                 </a:t>
            </a:r>
            <a:r>
              <a:rPr lang="en-GB" sz="1600" i="1" dirty="0" err="1"/>
              <a:t>Tempalate</a:t>
            </a:r>
            <a:r>
              <a:rPr lang="en-GB" sz="1600" i="1" dirty="0"/>
              <a:t>: 1 1 1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GB" sz="1400" i="1" dirty="0"/>
              <a:t>               </a:t>
            </a:r>
            <a:r>
              <a:rPr lang="en-GB" sz="1600" i="1" dirty="0"/>
              <a:t>f(0)=0 f(1)=0 f(2)=1 f(3)=1 f(4)=1 </a:t>
            </a:r>
            <a:r>
              <a:rPr lang="en-GB" sz="1600" i="1" dirty="0" err="1"/>
              <a:t>dst</a:t>
            </a:r>
            <a:r>
              <a:rPr lang="en-GB" sz="1600" i="1" dirty="0"/>
              <a:t>.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GB" sz="1600" i="1" dirty="0"/>
              <a:t>             g(0)=1 g(1)=1 g(2)=1 g(3)=0 g(4)=0 </a:t>
            </a:r>
            <a:r>
              <a:rPr lang="en-GB" sz="1600" i="1" dirty="0" err="1"/>
              <a:t>dst</a:t>
            </a:r>
            <a:r>
              <a:rPr lang="en-GB" sz="1600" i="1" dirty="0"/>
              <a:t>.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GB" sz="1600" i="1" dirty="0"/>
              <a:t>             f(0)g(0) = f(0)g(0)+f(1)g(1)+f(2)g(2) … = 1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GB" sz="1600" i="1" dirty="0"/>
              <a:t>             f(1)g(1) = f(0)g(1)+f(1)g(2)+f(2)g(3) … = 2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GB" sz="1600" i="1" dirty="0"/>
              <a:t>             f(2)g(2) = f(0)g(2)+f(1)g(3)+f(3)g(4) … = 3 </a:t>
            </a:r>
            <a:r>
              <a:rPr lang="en-GB" sz="1600" i="1" dirty="0" err="1"/>
              <a:t>dst</a:t>
            </a:r>
            <a:r>
              <a:rPr lang="en-GB" sz="1600" i="1" dirty="0"/>
              <a:t>.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GB" sz="1600" i="1" dirty="0" err="1"/>
              <a:t>Hasil</a:t>
            </a:r>
            <a:r>
              <a:rPr lang="en-GB" sz="1600" i="1" dirty="0"/>
              <a:t> </a:t>
            </a:r>
            <a:r>
              <a:rPr lang="en-GB" sz="1600" i="1" dirty="0" err="1"/>
              <a:t>Korelasi</a:t>
            </a:r>
            <a:endParaRPr lang="en-GB" sz="1600" i="1" dirty="0"/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GB" sz="1600" i="1" dirty="0"/>
              <a:t>		  1 2 </a:t>
            </a:r>
            <a:r>
              <a:rPr lang="en-GB" sz="2000" b="1" i="1" dirty="0"/>
              <a:t>3</a:t>
            </a:r>
            <a:r>
              <a:rPr lang="en-GB" sz="1600" i="1" dirty="0"/>
              <a:t> 2 1 1 2 2 1        </a:t>
            </a:r>
            <a:r>
              <a:rPr lang="en-GB" sz="1600" i="1" dirty="0" err="1"/>
              <a:t>posisi</a:t>
            </a:r>
            <a:r>
              <a:rPr lang="en-GB" sz="1600" i="1" dirty="0"/>
              <a:t> matching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endParaRPr lang="en-GB" sz="1600" i="1" dirty="0"/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endParaRPr lang="en-GB" sz="1400" i="1" dirty="0"/>
          </a:p>
          <a:p>
            <a:pPr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GB" sz="600" i="1" dirty="0"/>
              <a:t> </a:t>
            </a:r>
          </a:p>
        </p:txBody>
      </p:sp>
      <p:pic>
        <p:nvPicPr>
          <p:cNvPr id="228356" name="Picture 4" descr="Untitle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0"/>
            <a:ext cx="6705600" cy="9620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905000" y="2590800"/>
            <a:ext cx="381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8359" name="Oval 7"/>
          <p:cNvSpPr>
            <a:spLocks noChangeArrowheads="1"/>
          </p:cNvSpPr>
          <p:nvPr/>
        </p:nvSpPr>
        <p:spPr bwMode="auto">
          <a:xfrm>
            <a:off x="2057400" y="2819400"/>
            <a:ext cx="762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1" name="Line 9"/>
          <p:cNvSpPr>
            <a:spLocks noChangeShapeType="1"/>
          </p:cNvSpPr>
          <p:nvPr/>
        </p:nvSpPr>
        <p:spPr bwMode="auto">
          <a:xfrm>
            <a:off x="6553200" y="2514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13AD-953D-426E-8A37-32AB7B61193E}" type="datetime1">
              <a:rPr lang="id-ID" smtClean="0"/>
              <a:pPr/>
              <a:t>30/07/2014</a:t>
            </a:fld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0806" y="228600"/>
            <a:ext cx="4535242" cy="99060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GB" dirty="0" err="1">
                <a:solidFill>
                  <a:schemeClr val="bg1"/>
                </a:solidFill>
              </a:rPr>
              <a:t>Rumus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Korelasi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GB" sz="2800" dirty="0"/>
              <a:t>Formula </a:t>
            </a:r>
            <a:r>
              <a:rPr lang="en-GB" sz="2800" dirty="0" err="1"/>
              <a:t>korelasi</a:t>
            </a:r>
            <a:r>
              <a:rPr lang="en-GB" sz="2800" dirty="0"/>
              <a:t> </a:t>
            </a:r>
            <a:r>
              <a:rPr lang="en-GB" sz="2800" dirty="0" err="1"/>
              <a:t>diatas</a:t>
            </a:r>
            <a:r>
              <a:rPr lang="en-GB" sz="2800" dirty="0"/>
              <a:t> </a:t>
            </a:r>
            <a:r>
              <a:rPr lang="en-GB" sz="2800" dirty="0" err="1"/>
              <a:t>mempunyai</a:t>
            </a:r>
            <a:r>
              <a:rPr lang="en-GB" sz="2800" dirty="0"/>
              <a:t> </a:t>
            </a:r>
            <a:r>
              <a:rPr lang="en-GB" sz="2800" dirty="0" err="1"/>
              <a:t>kelemahan</a:t>
            </a:r>
            <a:r>
              <a:rPr lang="en-GB" sz="2800" dirty="0"/>
              <a:t>:</a:t>
            </a:r>
          </a:p>
          <a:p>
            <a:pPr lvl="1"/>
            <a:r>
              <a:rPr lang="en-GB" sz="2400" dirty="0" err="1"/>
              <a:t>Rentan</a:t>
            </a:r>
            <a:r>
              <a:rPr lang="en-GB" sz="2400" dirty="0"/>
              <a:t> </a:t>
            </a:r>
            <a:r>
              <a:rPr lang="en-GB" sz="2400" dirty="0" err="1"/>
              <a:t>terhadap</a:t>
            </a:r>
            <a:r>
              <a:rPr lang="en-GB" sz="2400" dirty="0"/>
              <a:t> </a:t>
            </a:r>
            <a:r>
              <a:rPr lang="en-GB" sz="2400" dirty="0" err="1"/>
              <a:t>ukuran</a:t>
            </a:r>
            <a:r>
              <a:rPr lang="en-GB" sz="2400" dirty="0"/>
              <a:t> yang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sama</a:t>
            </a:r>
            <a:r>
              <a:rPr lang="en-GB" sz="2400" dirty="0"/>
              <a:t> </a:t>
            </a:r>
            <a:r>
              <a:rPr lang="en-GB" sz="2400" dirty="0" err="1"/>
              <a:t>antara</a:t>
            </a:r>
            <a:r>
              <a:rPr lang="en-GB" sz="2400" dirty="0"/>
              <a:t> template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obyek</a:t>
            </a:r>
            <a:r>
              <a:rPr lang="en-GB" sz="2400" dirty="0"/>
              <a:t> yang </a:t>
            </a:r>
            <a:r>
              <a:rPr lang="en-GB" sz="2400" dirty="0" err="1"/>
              <a:t>ada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citra</a:t>
            </a:r>
            <a:endParaRPr lang="en-GB" sz="2400" dirty="0"/>
          </a:p>
          <a:p>
            <a:pPr lvl="1"/>
            <a:r>
              <a:rPr lang="en-GB" sz="2400" dirty="0" err="1"/>
              <a:t>Rentan</a:t>
            </a:r>
            <a:r>
              <a:rPr lang="en-GB" sz="2400" dirty="0"/>
              <a:t> </a:t>
            </a:r>
            <a:r>
              <a:rPr lang="en-GB" sz="2400" dirty="0" err="1"/>
              <a:t>terhadap</a:t>
            </a:r>
            <a:r>
              <a:rPr lang="en-GB" sz="2400" dirty="0"/>
              <a:t> </a:t>
            </a:r>
            <a:r>
              <a:rPr lang="en-GB" sz="2400" dirty="0" err="1"/>
              <a:t>orientasi</a:t>
            </a:r>
            <a:r>
              <a:rPr lang="en-GB" sz="2400" dirty="0"/>
              <a:t> yang </a:t>
            </a:r>
            <a:r>
              <a:rPr lang="en-GB" sz="2400" dirty="0" err="1"/>
              <a:t>berbeda</a:t>
            </a:r>
            <a:r>
              <a:rPr lang="en-GB" sz="2400" dirty="0"/>
              <a:t> </a:t>
            </a:r>
            <a:r>
              <a:rPr lang="en-GB" sz="2400" dirty="0" err="1"/>
              <a:t>antara</a:t>
            </a:r>
            <a:r>
              <a:rPr lang="en-GB" sz="2400" dirty="0"/>
              <a:t> template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obyek</a:t>
            </a:r>
            <a:r>
              <a:rPr lang="en-GB" sz="2400" dirty="0"/>
              <a:t> yang </a:t>
            </a:r>
            <a:r>
              <a:rPr lang="en-GB" sz="2400" dirty="0" err="1"/>
              <a:t>ada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citra</a:t>
            </a:r>
            <a:endParaRPr lang="en-GB" sz="2400" dirty="0"/>
          </a:p>
          <a:p>
            <a:r>
              <a:rPr lang="en-GB" sz="2800" dirty="0" err="1"/>
              <a:t>Banyak</a:t>
            </a:r>
            <a:r>
              <a:rPr lang="en-GB" sz="2800" dirty="0"/>
              <a:t> </a:t>
            </a:r>
            <a:r>
              <a:rPr lang="en-GB" sz="2800" dirty="0" err="1"/>
              <a:t>penelitian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usulan</a:t>
            </a:r>
            <a:r>
              <a:rPr lang="en-GB" sz="2800" dirty="0"/>
              <a:t> </a:t>
            </a:r>
            <a:r>
              <a:rPr lang="en-GB" sz="2800" dirty="0" err="1"/>
              <a:t>rumus</a:t>
            </a:r>
            <a:r>
              <a:rPr lang="en-GB" sz="2800" dirty="0"/>
              <a:t> </a:t>
            </a:r>
            <a:r>
              <a:rPr lang="en-GB" sz="2800" dirty="0" err="1"/>
              <a:t>korelasi</a:t>
            </a:r>
            <a:r>
              <a:rPr lang="en-GB" sz="2800" dirty="0"/>
              <a:t> yang </a:t>
            </a:r>
            <a:r>
              <a:rPr lang="en-GB" sz="2800" dirty="0" err="1"/>
              <a:t>telah</a:t>
            </a:r>
            <a:r>
              <a:rPr lang="en-GB" sz="2800" dirty="0"/>
              <a:t> </a:t>
            </a:r>
            <a:r>
              <a:rPr lang="en-GB" sz="2800" dirty="0" err="1"/>
              <a:t>dikembangkan</a:t>
            </a:r>
            <a:endParaRPr lang="en-GB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A408-F0DF-4BCD-8036-9EF905599D6A}" type="slidenum">
              <a:rPr lang="en-GB"/>
              <a:pPr/>
              <a:t>62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777F-4D3C-47DA-A090-7F96470963F2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439F5-4A9A-4558-BCB5-0C5BE2F1F4D7}" type="slidenum">
              <a:rPr lang="en-US"/>
              <a:pPr/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5712" y="228600"/>
            <a:ext cx="5190335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Teori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Konvolusi</a:t>
            </a:r>
            <a:r>
              <a:rPr lang="en-US" dirty="0" smtClean="0">
                <a:solidFill>
                  <a:schemeClr val="bg1"/>
                </a:solidFill>
              </a:rPr>
              <a:t> (Spatial Filter)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err="1" smtClean="0"/>
              <a:t>Contoh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konvolusi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data 1 </a:t>
            </a:r>
            <a:r>
              <a:rPr lang="en-US" sz="1800" dirty="0" err="1" smtClean="0"/>
              <a:t>dimensi</a:t>
            </a:r>
            <a:r>
              <a:rPr lang="en-US" sz="1800" dirty="0" smtClean="0"/>
              <a:t>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f(x) = {0,1,2,3,2,1,0}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g(x) = </a:t>
            </a:r>
            <a:r>
              <a:rPr lang="en-US" sz="1600" dirty="0" smtClean="0">
                <a:solidFill>
                  <a:srgbClr val="FF0000"/>
                </a:solidFill>
              </a:rPr>
              <a:t>{1,3,1}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err="1" smtClean="0"/>
              <a:t>Didefinisikan</a:t>
            </a:r>
            <a:r>
              <a:rPr lang="en-US" sz="1800" dirty="0" smtClean="0"/>
              <a:t> </a:t>
            </a:r>
            <a:r>
              <a:rPr lang="en-US" sz="1800" b="1" dirty="0" smtClean="0">
                <a:sym typeface="Symbol" pitchFamily="18" charset="2"/>
              </a:rPr>
              <a:t>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konvolusi</a:t>
            </a:r>
            <a:r>
              <a:rPr lang="en-US" sz="1800" dirty="0" smtClean="0"/>
              <a:t>, </a:t>
            </a:r>
            <a:r>
              <a:rPr lang="en-US" sz="1800" dirty="0" err="1" smtClean="0"/>
              <a:t>maka</a:t>
            </a:r>
            <a:r>
              <a:rPr lang="en-US" sz="1800" dirty="0" smtClean="0"/>
              <a:t>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h(x) = f(x) </a:t>
            </a:r>
            <a:r>
              <a:rPr lang="en-US" sz="1600" dirty="0" smtClean="0">
                <a:sym typeface="Symbol" pitchFamily="18" charset="2"/>
              </a:rPr>
              <a:t></a:t>
            </a:r>
            <a:r>
              <a:rPr lang="en-US" sz="1600" dirty="0" smtClean="0"/>
              <a:t> g(x) = {1,5,10,13,10,5,1}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err="1" smtClean="0"/>
              <a:t>Caranya</a:t>
            </a:r>
            <a:r>
              <a:rPr lang="en-US" sz="1600" dirty="0" smtClean="0"/>
              <a:t> 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(0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+ (0 x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) + (1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=	1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(0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+ (1 x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) + (2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=	5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(1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+ (2 x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) + (3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=	10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(2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+ (3 x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) + (2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=	13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(3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+ (2 x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) + (1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=	10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(2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+ (1 x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) + (0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=	5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(1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+ (0 x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) + (0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=	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15ED-D8D4-4AD7-9D90-125CBAB1A25B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F97FF7-F8FB-4635-B7B9-809CCB3DD53E}" type="slidenum">
              <a:rPr lang="en-US"/>
              <a:pPr/>
              <a:t>8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757304" y="0"/>
            <a:ext cx="5540991" cy="1216025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Teori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Konvolusi</a:t>
            </a:r>
            <a:r>
              <a:rPr lang="en-US" dirty="0" smtClean="0">
                <a:solidFill>
                  <a:schemeClr val="bg1"/>
                </a:solidFill>
              </a:rPr>
              <a:t> (Spatial Filter)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5961062" cy="4267200"/>
          </a:xfrm>
        </p:spPr>
        <p:txBody>
          <a:bodyPr/>
          <a:lstStyle/>
          <a:p>
            <a:pPr eaLnBrk="1" hangingPunct="1"/>
            <a:r>
              <a:rPr lang="en-US" sz="2000" smtClean="0"/>
              <a:t>f(x) = {0,1,2,3,2,1,0}</a:t>
            </a:r>
          </a:p>
          <a:p>
            <a:pPr eaLnBrk="1" hangingPunct="1"/>
            <a:r>
              <a:rPr lang="en-US" sz="2000" smtClean="0"/>
              <a:t>g(x) = {1,3,1}</a:t>
            </a:r>
          </a:p>
          <a:p>
            <a:pPr eaLnBrk="1" hangingPunct="1"/>
            <a:r>
              <a:rPr lang="en-US" sz="2000" smtClean="0"/>
              <a:t>h(x) = f(x) </a:t>
            </a:r>
            <a:r>
              <a:rPr lang="en-US" sz="2000" smtClean="0">
                <a:sym typeface="Symbol" pitchFamily="18" charset="2"/>
              </a:rPr>
              <a:t></a:t>
            </a:r>
            <a:r>
              <a:rPr lang="en-US" sz="2000" smtClean="0"/>
              <a:t> g(x) =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            = {1,5,10,13,10,5,1}</a:t>
            </a:r>
          </a:p>
          <a:p>
            <a:pPr lvl="1"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graphicFrame>
        <p:nvGraphicFramePr>
          <p:cNvPr id="2050" name="Object 57"/>
          <p:cNvGraphicFramePr>
            <a:graphicFrameLocks noChangeAspect="1"/>
          </p:cNvGraphicFramePr>
          <p:nvPr>
            <p:ph sz="half" idx="2"/>
          </p:nvPr>
        </p:nvGraphicFramePr>
        <p:xfrm>
          <a:off x="4067175" y="2052638"/>
          <a:ext cx="4608513" cy="3840162"/>
        </p:xfrm>
        <a:graphic>
          <a:graphicData uri="http://schemas.openxmlformats.org/presentationml/2006/ole">
            <p:oleObj spid="_x0000_s43010" name="Visio" r:id="rId3" imgW="3408274" imgH="3157423" progId="Visio.Drawing.11">
              <p:embed/>
            </p:oleObj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86990-32E5-4D4E-8750-9A994E485B0A}" type="datetime1">
              <a:rPr lang="id-ID" smtClean="0"/>
              <a:pPr>
                <a:defRPr/>
              </a:pPr>
              <a:t>30/07/2014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0F35F6-0A54-46A9-8B19-317994C15FB9}" type="slidenum">
              <a:rPr lang="en-US"/>
              <a:pPr/>
              <a:t>9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534770" y="228600"/>
            <a:ext cx="5231278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Teori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Konvolusi</a:t>
            </a:r>
            <a:r>
              <a:rPr lang="en-US" dirty="0" smtClean="0">
                <a:solidFill>
                  <a:schemeClr val="bg1"/>
                </a:solidFill>
              </a:rPr>
              <a:t> (Spatial Filter)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84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 smtClean="0"/>
              <a:t>Sedangkan pemakaian teknik </a:t>
            </a:r>
            <a:r>
              <a:rPr lang="en-US" sz="2100" i="1" smtClean="0"/>
              <a:t>spatial filtering </a:t>
            </a:r>
            <a:r>
              <a:rPr lang="en-US" sz="2100" smtClean="0"/>
              <a:t>pada citra, umumnya titik yang akan diproses beserta titik-titik disekitarnya dimasukkan ke dalam sebuah matrix 2 dimensi yang berukuran N x N.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100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Matrix ini dinamakan matrix </a:t>
            </a:r>
            <a:r>
              <a:rPr lang="en-US" sz="2100" i="1" smtClean="0"/>
              <a:t>neighbor </a:t>
            </a:r>
            <a:r>
              <a:rPr lang="en-US" sz="2100" smtClean="0"/>
              <a:t>(matrix tetangga), dimana N ini besarnya tergantung dari kebutuhan, tetapi pada umumnya N ini selalu kelipatan ganjil karena titik yang akan diproses diletakkan di tengah dari matrix </a:t>
            </a:r>
          </a:p>
          <a:p>
            <a:pPr eaLnBrk="1" hangingPunct="1">
              <a:lnSpc>
                <a:spcPct val="80000"/>
              </a:lnSpc>
            </a:pPr>
            <a:endParaRPr lang="en-US" sz="2100" smtClean="0"/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Untuk citra, konvolusi dituliskan 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h(x,y) = f(x,y) </a:t>
            </a:r>
            <a:r>
              <a:rPr lang="en-US" sz="2000" b="1" smtClean="0">
                <a:sym typeface="Symbol" pitchFamily="18" charset="2"/>
              </a:rPr>
              <a:t> g(x,y)</a:t>
            </a:r>
            <a:endParaRPr lang="en-US" sz="2000" b="1" smtClean="0"/>
          </a:p>
          <a:p>
            <a:pPr eaLnBrk="1" hangingPunct="1">
              <a:lnSpc>
                <a:spcPct val="80000"/>
              </a:lnSpc>
            </a:pPr>
            <a:endParaRPr lang="en-US" sz="1900" b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01B6-4112-4F95-A30C-2DC8776E7999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2399</Words>
  <Application>Microsoft Office PowerPoint</Application>
  <PresentationFormat>On-screen Show (4:3)</PresentationFormat>
  <Paragraphs>795</Paragraphs>
  <Slides>62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template_informatika_slide</vt:lpstr>
      <vt:lpstr>Equation</vt:lpstr>
      <vt:lpstr>Visio</vt:lpstr>
      <vt:lpstr>CIG4I3 SISTEM REKOGNISI Pertemuan 4-7: Pengolahan Citra Digital</vt:lpstr>
      <vt:lpstr>Resume Materi Pertemuan 4</vt:lpstr>
      <vt:lpstr>Generic Process Block</vt:lpstr>
      <vt:lpstr>Materi Pertemuan 5</vt:lpstr>
      <vt:lpstr>Teori Konvolusi (Spatial Filter)</vt:lpstr>
      <vt:lpstr>Teori Konvolusi (Spatial Filter)</vt:lpstr>
      <vt:lpstr>Teori Konvolusi (Spatial Filter)</vt:lpstr>
      <vt:lpstr>Teori Konvolusi (Spatial Filter)</vt:lpstr>
      <vt:lpstr>Teori Konvolusi (Spatial Filter)</vt:lpstr>
      <vt:lpstr>Teori Konvolusi (Spatial Filter)</vt:lpstr>
      <vt:lpstr>Teori Konvolusi (Spatial Filter)</vt:lpstr>
      <vt:lpstr>Teori Konvolusi (Spatial Filter)</vt:lpstr>
      <vt:lpstr>Teori Konvolusi (Spatial Filter)</vt:lpstr>
      <vt:lpstr>Definisi Egde</vt:lpstr>
      <vt:lpstr>Spatial Filter - Review</vt:lpstr>
      <vt:lpstr>Cara Kerja Spatial Filter [1]</vt:lpstr>
      <vt:lpstr>Cara Kerja Spatial Filter [2]</vt:lpstr>
      <vt:lpstr>Pendekatan Edge Detection [1]</vt:lpstr>
      <vt:lpstr>Pendekatan Edge Detection [2]</vt:lpstr>
      <vt:lpstr>Gradient Operator [1]</vt:lpstr>
      <vt:lpstr>Gradient Operator [2]</vt:lpstr>
      <vt:lpstr>Gradient Operator [3]</vt:lpstr>
      <vt:lpstr>Gradient Operator [4]</vt:lpstr>
      <vt:lpstr>Robert Gradient</vt:lpstr>
      <vt:lpstr>Robert Gradient</vt:lpstr>
      <vt:lpstr>Operator  Prewitt</vt:lpstr>
      <vt:lpstr>Operator  Prewitt</vt:lpstr>
      <vt:lpstr>Operator Sobel</vt:lpstr>
      <vt:lpstr>Operator Sobel</vt:lpstr>
      <vt:lpstr>Operator Frei-Chan</vt:lpstr>
      <vt:lpstr>Turunan Kedua</vt:lpstr>
      <vt:lpstr>Operator Laplace</vt:lpstr>
      <vt:lpstr>Operator Laplace</vt:lpstr>
      <vt:lpstr>Operator Laplace</vt:lpstr>
      <vt:lpstr>Prewitt Turunan 2</vt:lpstr>
      <vt:lpstr>Treshold</vt:lpstr>
      <vt:lpstr>Variasi pendekatan untuk g(x,y)</vt:lpstr>
      <vt:lpstr>Sumber</vt:lpstr>
      <vt:lpstr>Slide 39</vt:lpstr>
      <vt:lpstr>Konvolusi dan Korelasi</vt:lpstr>
      <vt:lpstr>Proses Konvolusi (1)</vt:lpstr>
      <vt:lpstr>Konvolusi pada Domain Kontinue</vt:lpstr>
      <vt:lpstr>Konvolusi dan Transformasi Fourier</vt:lpstr>
      <vt:lpstr>Konvolusi pada Domain Diskrit (1)</vt:lpstr>
      <vt:lpstr>Konvolusi pada Domain Diskrit (2): pendekatan shift kernel operator</vt:lpstr>
      <vt:lpstr>Konvolusi pada Domain Diskrit (3): Pendekatan Rumus Konvolusi</vt:lpstr>
      <vt:lpstr>Proses Konvolusi pada Citra 2-Dimensi</vt:lpstr>
      <vt:lpstr>Proses Konvolusi dan Dekonvolusi (1)</vt:lpstr>
      <vt:lpstr>Proses Konvolusi dan Dekonvolusi</vt:lpstr>
      <vt:lpstr>Proses Filtering dengan High Pass Filter (1)</vt:lpstr>
      <vt:lpstr>Proses Filtering dengan High Pass Filter (2)</vt:lpstr>
      <vt:lpstr>Proses Filtering dengan Low Pass Filter (2)</vt:lpstr>
      <vt:lpstr>Edge Detection Turunan Pertama</vt:lpstr>
      <vt:lpstr>Edge Detection Turunan Kedua</vt:lpstr>
      <vt:lpstr>Proses Korelasi</vt:lpstr>
      <vt:lpstr>Perbedaan antara Konvolusi dan Korelasi</vt:lpstr>
      <vt:lpstr>Proses Korelasi pada Domain Kontinue</vt:lpstr>
      <vt:lpstr>Template Matching pada Industrial Image</vt:lpstr>
      <vt:lpstr>Proses Korelasi pada Domain Diskrit: Untuk Citra Biner</vt:lpstr>
      <vt:lpstr>Proses Template Matching: Untuk Citra Multiple Gray Level</vt:lpstr>
      <vt:lpstr>Operasi Korelasi: Pendekatan Rumus Korelasi</vt:lpstr>
      <vt:lpstr>Rumus Korelasi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131</cp:revision>
  <dcterms:created xsi:type="dcterms:W3CDTF">2012-11-14T18:53:32Z</dcterms:created>
  <dcterms:modified xsi:type="dcterms:W3CDTF">2014-07-29T17:38:45Z</dcterms:modified>
</cp:coreProperties>
</file>