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4" r:id="rId29"/>
    <p:sldId id="365" r:id="rId30"/>
    <p:sldId id="366" r:id="rId31"/>
    <p:sldId id="367" r:id="rId32"/>
    <p:sldId id="368" r:id="rId33"/>
    <p:sldId id="369" r:id="rId34"/>
    <p:sldId id="370" r:id="rId35"/>
    <p:sldId id="258"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386" y="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8/25/2014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p14="http://schemas.microsoft.com/office/powerpoint/2010/main" xmlns=""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8/25/2014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p14="http://schemas.microsoft.com/office/powerpoint/2010/main" xmlns=""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For full</a:t>
            </a:r>
            <a:r>
              <a:rPr lang="en-AU" baseline="0" dirty="0" smtClean="0"/>
              <a:t> research</a:t>
            </a:r>
            <a:endParaRPr lang="en-AU" dirty="0"/>
          </a:p>
        </p:txBody>
      </p:sp>
      <p:sp>
        <p:nvSpPr>
          <p:cNvPr id="4" name="Slide Number Placeholder 3"/>
          <p:cNvSpPr>
            <a:spLocks noGrp="1"/>
          </p:cNvSpPr>
          <p:nvPr>
            <p:ph type="sldNum" sz="quarter" idx="10"/>
          </p:nvPr>
        </p:nvSpPr>
        <p:spPr/>
        <p:txBody>
          <a:bodyPr/>
          <a:lstStyle/>
          <a:p>
            <a:fld id="{B4E8E078-C1E0-4FD5-AF67-4F931C9C0CED}" type="slidenum">
              <a:rPr lang="en-AU" smtClean="0"/>
              <a:pPr/>
              <a:t>8</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baseline="0" dirty="0" smtClean="0">
                <a:solidFill>
                  <a:schemeClr val="tx1"/>
                </a:solidFill>
                <a:latin typeface="+mn-lt"/>
                <a:ea typeface="+mn-ea"/>
                <a:cs typeface="+mn-cs"/>
              </a:rPr>
              <a:t>In S1 the authors highlight the trend / difference that they want the reader to</a:t>
            </a:r>
          </a:p>
          <a:p>
            <a:r>
              <a:rPr lang="en-AU" sz="1200" kern="1200" baseline="0" dirty="0" smtClean="0">
                <a:solidFill>
                  <a:schemeClr val="tx1"/>
                </a:solidFill>
                <a:latin typeface="+mn-lt"/>
                <a:ea typeface="+mn-ea"/>
                <a:cs typeface="+mn-cs"/>
              </a:rPr>
              <a:t>focus on, no subjective interpretation is given. On the other hand, in S2 the</a:t>
            </a:r>
          </a:p>
          <a:p>
            <a:r>
              <a:rPr lang="en-AU" sz="1200" kern="1200" baseline="0" dirty="0" smtClean="0">
                <a:solidFill>
                  <a:schemeClr val="tx1"/>
                </a:solidFill>
                <a:latin typeface="+mn-lt"/>
                <a:ea typeface="+mn-ea"/>
                <a:cs typeface="+mn-cs"/>
              </a:rPr>
              <a:t>reference to optimality is a conceptual model to which the observed result is</a:t>
            </a:r>
          </a:p>
          <a:p>
            <a:r>
              <a:rPr lang="en-AU" sz="1200" kern="1200" baseline="0" dirty="0" smtClean="0">
                <a:solidFill>
                  <a:schemeClr val="tx1"/>
                </a:solidFill>
                <a:latin typeface="+mn-lt"/>
                <a:ea typeface="+mn-ea"/>
                <a:cs typeface="+mn-cs"/>
              </a:rPr>
              <a:t>then tied.</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This differentiation between objective reporting and subjective interpretation is not</a:t>
            </a:r>
          </a:p>
          <a:p>
            <a:r>
              <a:rPr lang="en-AU" sz="1200" kern="1200" baseline="0" dirty="0" smtClean="0">
                <a:solidFill>
                  <a:schemeClr val="tx1"/>
                </a:solidFill>
                <a:latin typeface="+mn-lt"/>
                <a:ea typeface="+mn-ea"/>
                <a:cs typeface="+mn-cs"/>
              </a:rPr>
              <a:t>an easy skill to acquire. If you are worried that your Results section may contain</a:t>
            </a:r>
          </a:p>
          <a:p>
            <a:r>
              <a:rPr lang="en-AU" sz="1200" kern="1200" baseline="0" dirty="0" smtClean="0">
                <a:solidFill>
                  <a:schemeClr val="tx1"/>
                </a:solidFill>
                <a:latin typeface="+mn-lt"/>
                <a:ea typeface="+mn-ea"/>
                <a:cs typeface="+mn-cs"/>
              </a:rPr>
              <a:t>elements of subjectivity that are not appropriate (in terms of your field of study, or</a:t>
            </a:r>
          </a:p>
          <a:p>
            <a:r>
              <a:rPr lang="en-AU" sz="1200" kern="1200" baseline="0" dirty="0" smtClean="0">
                <a:solidFill>
                  <a:schemeClr val="tx1"/>
                </a:solidFill>
                <a:latin typeface="+mn-lt"/>
                <a:ea typeface="+mn-ea"/>
                <a:cs typeface="+mn-cs"/>
              </a:rPr>
              <a:t>the requirements of your journal), then you should consider showing it to someone</a:t>
            </a:r>
          </a:p>
          <a:p>
            <a:r>
              <a:rPr lang="en-AU" sz="1200" kern="1200" baseline="0" dirty="0" smtClean="0">
                <a:solidFill>
                  <a:schemeClr val="tx1"/>
                </a:solidFill>
                <a:latin typeface="+mn-lt"/>
                <a:ea typeface="+mn-ea"/>
                <a:cs typeface="+mn-cs"/>
              </a:rPr>
              <a:t>with considerable experience in writing who can certainly be someone of the same</a:t>
            </a:r>
          </a:p>
          <a:p>
            <a:r>
              <a:rPr lang="en-AU" sz="1200" kern="1200" baseline="0" dirty="0" smtClean="0">
                <a:solidFill>
                  <a:schemeClr val="tx1"/>
                </a:solidFill>
                <a:latin typeface="+mn-lt"/>
                <a:ea typeface="+mn-ea"/>
                <a:cs typeface="+mn-cs"/>
              </a:rPr>
              <a:t>nationality as this is not essentially a language issue.</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However, if your Results and Discussion are combined into one section, then S2</a:t>
            </a:r>
          </a:p>
          <a:p>
            <a:r>
              <a:rPr lang="en-AU" sz="1200" kern="1200" baseline="0" dirty="0" smtClean="0">
                <a:solidFill>
                  <a:schemeClr val="tx1"/>
                </a:solidFill>
                <a:latin typeface="+mn-lt"/>
                <a:ea typeface="+mn-ea"/>
                <a:cs typeface="+mn-cs"/>
              </a:rPr>
              <a:t>would be perfectly acceptable.</a:t>
            </a:r>
            <a:endParaRPr lang="en-AU" dirty="0"/>
          </a:p>
        </p:txBody>
      </p:sp>
      <p:sp>
        <p:nvSpPr>
          <p:cNvPr id="4" name="Slide Number Placeholder 3"/>
          <p:cNvSpPr>
            <a:spLocks noGrp="1"/>
          </p:cNvSpPr>
          <p:nvPr>
            <p:ph type="sldNum" sz="quarter" idx="10"/>
          </p:nvPr>
        </p:nvSpPr>
        <p:spPr/>
        <p:txBody>
          <a:bodyPr/>
          <a:lstStyle/>
          <a:p>
            <a:fld id="{B4E8E078-C1E0-4FD5-AF67-4F931C9C0CED}" type="slidenum">
              <a:rPr lang="en-AU" smtClean="0"/>
              <a:pPr/>
              <a:t>19</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Usually experienced writers always write the Abstract (and often the Introduction too) last, i.e. When they have finished the rest of the paper. This reflects the research process itself – the first thing you write about is what you found, then how this can be interpreted.</a:t>
            </a:r>
            <a:endParaRPr lang="en-AU" dirty="0"/>
          </a:p>
        </p:txBody>
      </p:sp>
      <p:sp>
        <p:nvSpPr>
          <p:cNvPr id="4" name="Slide Number Placeholder 3"/>
          <p:cNvSpPr>
            <a:spLocks noGrp="1"/>
          </p:cNvSpPr>
          <p:nvPr>
            <p:ph type="sldNum" sz="quarter" idx="10"/>
          </p:nvPr>
        </p:nvSpPr>
        <p:spPr/>
        <p:txBody>
          <a:bodyPr/>
          <a:lstStyle/>
          <a:p>
            <a:fld id="{B4E8E078-C1E0-4FD5-AF67-4F931C9C0CED}" type="slidenum">
              <a:rPr lang="en-AU" smtClean="0"/>
              <a:pPr/>
              <a:t>25</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90308202-65DB-4994-BCEA-8690276EA9D3}" type="datetime1">
              <a:rPr lang="id-ID" smtClean="0"/>
              <a:pPr>
                <a:defRPr/>
              </a:pPr>
              <a:t>25/08/2014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3624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0B12E4E6-3936-4FAB-AF76-08C6D1B6E897}" type="datetime1">
              <a:rPr lang="id-ID" smtClean="0"/>
              <a:pPr>
                <a:defRPr/>
              </a:pPr>
              <a:t>25/08/2014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5FD109D2-3EC9-4EA0-9D7E-D68C5B7AD664}" type="datetime1">
              <a:rPr lang="id-ID" smtClean="0"/>
              <a:pPr>
                <a:defRPr/>
              </a:pPr>
              <a:t>25/08/2014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BACC1DBF-D696-4121-8BEB-E73875636099}" type="datetime1">
              <a:rPr lang="id-ID" smtClean="0"/>
              <a:pPr>
                <a:defRPr/>
              </a:pPr>
              <a:t>25/08/2014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FE386ABE-CA8F-4711-AC8E-E587576491AD}" type="datetime1">
              <a:rPr lang="id-ID" smtClean="0"/>
              <a:pPr>
                <a:defRPr/>
              </a:pPr>
              <a:t>25/08/2014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D5DDB154-561A-420B-9931-B8E8CCFCC8F8}" type="datetime1">
              <a:rPr lang="id-ID" smtClean="0"/>
              <a:pPr>
                <a:defRPr/>
              </a:pPr>
              <a:t>25/08/2014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5697244-1014-48AC-BD82-C69F3E0F670A}" type="datetime1">
              <a:rPr lang="id-ID" smtClean="0"/>
              <a:pPr/>
              <a:t>25/08/2014</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r>
              <a:rPr lang="id-ID" smtClean="0"/>
              <a:t>20/46 </a:t>
            </a:r>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E125BDA-A2FA-43F4-96A8-926AF429696B}" type="datetime1">
              <a:rPr lang="en-AU" smtClean="0"/>
              <a:pPr/>
              <a:t>25/08/2014</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AU" smtClean="0"/>
              <a:t>S1 Teknik Informatika</a:t>
            </a:r>
            <a:endParaRPr lang="en-AU"/>
          </a:p>
        </p:txBody>
      </p:sp>
      <p:sp>
        <p:nvSpPr>
          <p:cNvPr id="6" name="Slide Number Placeholder 5"/>
          <p:cNvSpPr>
            <a:spLocks noGrp="1"/>
          </p:cNvSpPr>
          <p:nvPr>
            <p:ph type="sldNum" sz="quarter" idx="12"/>
          </p:nvPr>
        </p:nvSpPr>
        <p:spPr/>
        <p:txBody>
          <a:bodyPr/>
          <a:lstStyle/>
          <a:p>
            <a:fld id="{7E77B779-7191-4EA2-B96A-BC4009CBBB27}" type="slidenum">
              <a:rPr lang="en-AU" smtClean="0"/>
              <a:pPr/>
              <a:t>‹#›</a:t>
            </a:fld>
            <a:endParaRPr lang="en-AU"/>
          </a:p>
        </p:txBody>
      </p:sp>
      <p:pic>
        <p:nvPicPr>
          <p:cNvPr id="13314" name="Picture 2" descr="http://www.telkomuniversity.ac.id/images/telkom-university.png"/>
          <p:cNvPicPr>
            <a:picLocks noChangeAspect="1" noChangeArrowheads="1"/>
          </p:cNvPicPr>
          <p:nvPr/>
        </p:nvPicPr>
        <p:blipFill>
          <a:blip r:embed="rId2" cstate="print"/>
          <a:srcRect/>
          <a:stretch>
            <a:fillRect/>
          </a:stretch>
        </p:blipFill>
        <p:spPr bwMode="auto">
          <a:xfrm>
            <a:off x="6876256" y="260648"/>
            <a:ext cx="1905000" cy="66675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B808C0EA-8E8D-457A-B4A6-A269581B7171}" type="datetime1">
              <a:rPr lang="id-ID" smtClean="0"/>
              <a:pPr>
                <a:defRPr/>
              </a:pPr>
              <a:t>25/08/2014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3">
            <a:extLst>
              <a:ext uri="{28A0092B-C50C-407E-A947-70E740481C1C}">
                <a14:useLocalDpi xmlns:a14="http://schemas.microsoft.com/office/drawing/2010/main" xmlns=""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2" r:id="rId9"/>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zotero.org/"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phrasebank.manchester.ac.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study-habits.com/imrad-format-explanation" TargetMode="External"/><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id-ID" dirty="0" smtClean="0"/>
              <a:t>IFG412 </a:t>
            </a:r>
            <a:br>
              <a:rPr lang="id-ID" dirty="0" smtClean="0"/>
            </a:br>
            <a:r>
              <a:rPr lang="id-ID" dirty="0" smtClean="0"/>
              <a:t>Tugas Akhir I (Seminar Proposal)</a:t>
            </a:r>
            <a:br>
              <a:rPr lang="id-ID" dirty="0" smtClean="0"/>
            </a:br>
            <a:r>
              <a:rPr lang="en-AU" dirty="0" smtClean="0"/>
              <a:t>Academic Writing</a:t>
            </a:r>
            <a:endParaRPr lang="en-US" dirty="0" smtClean="0"/>
          </a:p>
        </p:txBody>
      </p:sp>
      <p:sp>
        <p:nvSpPr>
          <p:cNvPr id="11" name="Subtitle 10"/>
          <p:cNvSpPr>
            <a:spLocks noGrp="1"/>
          </p:cNvSpPr>
          <p:nvPr>
            <p:ph type="subTitle" idx="1"/>
          </p:nvPr>
        </p:nvSpPr>
        <p:spPr/>
        <p:txBody>
          <a:bodyPr/>
          <a:lstStyle/>
          <a:p>
            <a:r>
              <a:rPr lang="en-US" dirty="0" smtClean="0"/>
              <a:t>D</a:t>
            </a:r>
            <a:r>
              <a:rPr lang="id-ID" dirty="0" smtClean="0"/>
              <a:t>ana S. Kusumo, </a:t>
            </a:r>
            <a:r>
              <a:rPr lang="en-AU" dirty="0" err="1" smtClean="0"/>
              <a:t>Dawam</a:t>
            </a:r>
            <a:r>
              <a:rPr lang="en-AU" dirty="0" smtClean="0"/>
              <a:t> </a:t>
            </a:r>
            <a:r>
              <a:rPr lang="en-AU" dirty="0" err="1" smtClean="0"/>
              <a:t>Dwi</a:t>
            </a:r>
            <a:r>
              <a:rPr lang="en-AU" dirty="0" smtClean="0"/>
              <a:t> </a:t>
            </a:r>
            <a:r>
              <a:rPr lang="en-AU" dirty="0" err="1" smtClean="0"/>
              <a:t>Jatmiko</a:t>
            </a:r>
            <a:r>
              <a:rPr lang="en-AU" dirty="0" smtClean="0"/>
              <a:t> </a:t>
            </a:r>
            <a:r>
              <a:rPr lang="en-AU" dirty="0" err="1" smtClean="0"/>
              <a:t>Suwawi</a:t>
            </a:r>
            <a:endParaRPr lang="en-US" dirty="0"/>
          </a:p>
        </p:txBody>
      </p:sp>
      <p:sp>
        <p:nvSpPr>
          <p:cNvPr id="12" name="Text Placeholder 11"/>
          <p:cNvSpPr>
            <a:spLocks noGrp="1"/>
          </p:cNvSpPr>
          <p:nvPr>
            <p:ph type="body" sz="quarter" idx="13"/>
          </p:nvPr>
        </p:nvSpPr>
        <p:spPr/>
        <p:txBody>
          <a:bodyPr/>
          <a:lstStyle/>
          <a:p>
            <a:r>
              <a:rPr lang="en-US" dirty="0" smtClean="0"/>
              <a:t>P</a:t>
            </a:r>
            <a:r>
              <a:rPr lang="id-ID" dirty="0" smtClean="0"/>
              <a:t>rodi S1 Teknik Informatika</a:t>
            </a:r>
            <a:endParaRPr lang="en-US" dirty="0"/>
          </a:p>
        </p:txBody>
      </p:sp>
      <p:sp>
        <p:nvSpPr>
          <p:cNvPr id="5" name="Date Placeholder 4"/>
          <p:cNvSpPr>
            <a:spLocks noGrp="1"/>
          </p:cNvSpPr>
          <p:nvPr>
            <p:ph type="dt" sz="half" idx="14"/>
          </p:nvPr>
        </p:nvSpPr>
        <p:spPr/>
        <p:txBody>
          <a:bodyPr/>
          <a:lstStyle/>
          <a:p>
            <a:pPr>
              <a:defRPr/>
            </a:pPr>
            <a:fld id="{195A51FA-076A-4365-91F8-C7D57477CC31}" type="datetime1">
              <a:rPr lang="id-ID" smtClean="0"/>
              <a:pPr>
                <a:defRPr/>
              </a:pPr>
              <a:t>26/08/2014</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p14="http://schemas.microsoft.com/office/powerpoint/2010/main" xmlns=""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en-AU" dirty="0" smtClean="0">
                <a:solidFill>
                  <a:schemeClr val="bg1"/>
                </a:solidFill>
              </a:rPr>
              <a:t>Literature review aim [3]</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Integrate what others have done and said</a:t>
            </a:r>
          </a:p>
          <a:p>
            <a:r>
              <a:rPr lang="en-AU" dirty="0" smtClean="0"/>
              <a:t>Criticize previous study</a:t>
            </a:r>
          </a:p>
          <a:p>
            <a:r>
              <a:rPr lang="en-AU" dirty="0" smtClean="0"/>
              <a:t>Build bridges between related topics areas</a:t>
            </a:r>
          </a:p>
          <a:p>
            <a:r>
              <a:rPr lang="en-AU" dirty="0" smtClean="0"/>
              <a:t>Identify the central issues in a field</a:t>
            </a:r>
          </a:p>
          <a:p>
            <a:pPr>
              <a:buNone/>
            </a:pP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10</a:t>
            </a:fld>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normAutofit/>
          </a:bodyPr>
          <a:lstStyle/>
          <a:p>
            <a:r>
              <a:rPr lang="en-AU" dirty="0" smtClean="0">
                <a:solidFill>
                  <a:schemeClr val="bg1"/>
                </a:solidFill>
              </a:rPr>
              <a:t>Use of Literature review [4]</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In the introduction: to frame the problem</a:t>
            </a:r>
          </a:p>
          <a:p>
            <a:r>
              <a:rPr lang="en-AU" dirty="0" smtClean="0"/>
              <a:t>In a separate section: to review the literature</a:t>
            </a:r>
          </a:p>
          <a:p>
            <a:r>
              <a:rPr lang="en-AU" dirty="0" smtClean="0"/>
              <a:t>At the end: to compare and contrast findings of the study</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11</a:t>
            </a:fld>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en-AU" dirty="0" smtClean="0">
                <a:solidFill>
                  <a:schemeClr val="bg1"/>
                </a:solidFill>
              </a:rPr>
              <a:t>Method</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i="1" dirty="0" smtClean="0"/>
              <a:t>The Methodology should contain sufficient detail for readers to replicate the work done and obtain similar results.</a:t>
            </a:r>
            <a:r>
              <a:rPr lang="en-AU" dirty="0" smtClean="0"/>
              <a:t> [1]</a:t>
            </a:r>
          </a:p>
          <a:p>
            <a:pPr lvl="1"/>
            <a:r>
              <a:rPr lang="en-AU" dirty="0" smtClean="0"/>
              <a:t>Another important thing of method for readers is also to </a:t>
            </a:r>
            <a:r>
              <a:rPr lang="en-AU" u="sng" dirty="0" smtClean="0"/>
              <a:t>understand and accept</a:t>
            </a:r>
            <a:r>
              <a:rPr lang="en-AU" dirty="0" smtClean="0"/>
              <a:t> your procedure</a:t>
            </a:r>
          </a:p>
          <a:p>
            <a:r>
              <a:rPr lang="en-AU" dirty="0" smtClean="0"/>
              <a:t>Describe materials/tools/data and/or methods/steps of your research [2]</a:t>
            </a:r>
          </a:p>
          <a:p>
            <a:pPr lvl="1"/>
            <a:r>
              <a:rPr lang="en-AU" dirty="0" smtClean="0"/>
              <a:t>Complete: </a:t>
            </a:r>
            <a:r>
              <a:rPr lang="en-AU" dirty="0" err="1" smtClean="0"/>
              <a:t>refering</a:t>
            </a:r>
            <a:r>
              <a:rPr lang="en-AU" dirty="0" smtClean="0"/>
              <a:t> to literature, your own</a:t>
            </a:r>
          </a:p>
          <a:p>
            <a:pPr lvl="1"/>
            <a:r>
              <a:rPr lang="en-AU" dirty="0" smtClean="0"/>
              <a:t>Clear and concise : generally no more than 2 steps in one sentence, and in logical order</a:t>
            </a:r>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12</a:t>
            </a:fld>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97214"/>
            <a:ext cx="5121929" cy="1143000"/>
          </a:xfrm>
        </p:spPr>
        <p:txBody>
          <a:bodyPr>
            <a:noAutofit/>
          </a:bodyPr>
          <a:lstStyle/>
          <a:p>
            <a:r>
              <a:rPr lang="en-AU" sz="2000" dirty="0" smtClean="0">
                <a:solidFill>
                  <a:schemeClr val="bg1"/>
                </a:solidFill>
              </a:rPr>
              <a:t>Why do I need to justify or give reasons for what I did? Isn’t it obvious? [2]</a:t>
            </a:r>
            <a:endParaRPr lang="en-AU" sz="2000" dirty="0">
              <a:solidFill>
                <a:schemeClr val="bg1"/>
              </a:solidFill>
            </a:endParaRPr>
          </a:p>
        </p:txBody>
      </p:sp>
      <p:sp>
        <p:nvSpPr>
          <p:cNvPr id="3" name="Content Placeholder 2"/>
          <p:cNvSpPr>
            <a:spLocks noGrp="1"/>
          </p:cNvSpPr>
          <p:nvPr>
            <p:ph idx="1"/>
          </p:nvPr>
        </p:nvSpPr>
        <p:spPr/>
        <p:txBody>
          <a:bodyPr>
            <a:normAutofit/>
          </a:bodyPr>
          <a:lstStyle/>
          <a:p>
            <a:r>
              <a:rPr lang="en-AU" dirty="0" smtClean="0"/>
              <a:t>It may be obvious to you, but they are </a:t>
            </a:r>
            <a:r>
              <a:rPr lang="en-AU" u="sng" dirty="0" smtClean="0"/>
              <a:t>not always obvious</a:t>
            </a:r>
            <a:r>
              <a:rPr lang="en-AU" dirty="0" smtClean="0"/>
              <a:t> to your readers</a:t>
            </a:r>
          </a:p>
          <a:p>
            <a:r>
              <a:rPr lang="en-AU" dirty="0" smtClean="0"/>
              <a:t>If you fail to provide justification for what you did, then </a:t>
            </a:r>
            <a:r>
              <a:rPr lang="en-AU" u="sng" dirty="0" smtClean="0"/>
              <a:t>the reader may not accept the validity of your choices</a:t>
            </a:r>
          </a:p>
          <a:p>
            <a:pPr lvl="1"/>
            <a:r>
              <a:rPr lang="en-AU" dirty="0" smtClean="0"/>
              <a:t>Will  eventually affect the way they evaluate your work</a:t>
            </a:r>
          </a:p>
          <a:p>
            <a:r>
              <a:rPr lang="en-AU" b="1" dirty="0" smtClean="0"/>
              <a:t>Frequent justification </a:t>
            </a:r>
            <a:r>
              <a:rPr lang="en-AU" u="sng" dirty="0" smtClean="0"/>
              <a:t>enables the reader to trust </a:t>
            </a:r>
            <a:r>
              <a:rPr lang="en-AU" dirty="0" smtClean="0"/>
              <a:t>the choices you made!!!</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13</a:t>
            </a:fld>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a:lstStyle/>
          <a:p>
            <a:r>
              <a:rPr lang="en-AU" dirty="0" smtClean="0">
                <a:solidFill>
                  <a:schemeClr val="bg1"/>
                </a:solidFill>
              </a:rPr>
              <a:t>Method: The model [1]</a:t>
            </a:r>
            <a:endParaRPr lang="en-AU" dirty="0">
              <a:solidFill>
                <a:schemeClr val="bg1"/>
              </a:solidFill>
            </a:endParaRPr>
          </a:p>
        </p:txBody>
      </p:sp>
      <p:graphicFrame>
        <p:nvGraphicFramePr>
          <p:cNvPr id="7" name="Content Placeholder 6"/>
          <p:cNvGraphicFramePr>
            <a:graphicFrameLocks noGrp="1"/>
          </p:cNvGraphicFramePr>
          <p:nvPr>
            <p:ph idx="1"/>
          </p:nvPr>
        </p:nvGraphicFramePr>
        <p:xfrm>
          <a:off x="457200" y="1219200"/>
          <a:ext cx="8229600" cy="4872974"/>
        </p:xfrm>
        <a:graphic>
          <a:graphicData uri="http://schemas.openxmlformats.org/drawingml/2006/table">
            <a:tbl>
              <a:tblPr firstRow="1" bandRow="1">
                <a:tableStyleId>{5C22544A-7EE6-4342-B048-85BDC9FD1C3A}</a:tableStyleId>
              </a:tblPr>
              <a:tblGrid>
                <a:gridCol w="586408"/>
                <a:gridCol w="7643192"/>
              </a:tblGrid>
              <a:tr h="2108470">
                <a:tc>
                  <a:txBody>
                    <a:bodyPr/>
                    <a:lstStyle/>
                    <a:p>
                      <a:r>
                        <a:rPr lang="en-AU" b="0" baseline="0" dirty="0" smtClean="0">
                          <a:solidFill>
                            <a:schemeClr val="tx1"/>
                          </a:solidFill>
                        </a:rPr>
                        <a:t>1</a:t>
                      </a:r>
                      <a:endParaRPr lang="en-AU" b="0" baseline="0" dirty="0">
                        <a:solidFill>
                          <a:schemeClr val="tx1"/>
                        </a:solidFill>
                      </a:endParaRPr>
                    </a:p>
                  </a:txBody>
                  <a:tcPr>
                    <a:solidFill>
                      <a:srgbClr val="E9EDF4"/>
                    </a:solidFill>
                  </a:tcPr>
                </a:tc>
                <a:tc>
                  <a:txBody>
                    <a:bodyPr/>
                    <a:lstStyle/>
                    <a:p>
                      <a:r>
                        <a:rPr lang="en-AU" sz="1800" b="0" kern="1200" baseline="0" dirty="0" smtClean="0">
                          <a:solidFill>
                            <a:schemeClr val="tx1"/>
                          </a:solidFill>
                          <a:latin typeface="+mn-lt"/>
                          <a:ea typeface="+mn-ea"/>
                          <a:cs typeface="+mn-cs"/>
                        </a:rPr>
                        <a:t>PROVIDE A GENERAL INTRODUCTION AND OVERVIEW OF THE MATERIALS/METHODS</a:t>
                      </a:r>
                    </a:p>
                    <a:p>
                      <a:endParaRPr lang="en-AU" sz="1800" b="0" kern="1200" baseline="0" dirty="0" smtClean="0">
                        <a:solidFill>
                          <a:schemeClr val="tx1"/>
                        </a:solidFill>
                        <a:latin typeface="+mn-lt"/>
                        <a:ea typeface="+mn-ea"/>
                        <a:cs typeface="+mn-cs"/>
                      </a:endParaRPr>
                    </a:p>
                    <a:p>
                      <a:r>
                        <a:rPr lang="en-AU" sz="1800" b="0" kern="1200" baseline="0" dirty="0" smtClean="0">
                          <a:solidFill>
                            <a:schemeClr val="tx1"/>
                          </a:solidFill>
                          <a:latin typeface="+mn-lt"/>
                          <a:ea typeface="+mn-ea"/>
                          <a:cs typeface="+mn-cs"/>
                        </a:rPr>
                        <a:t>RESTATE THE PURPOSE OF THE WORK</a:t>
                      </a:r>
                    </a:p>
                    <a:p>
                      <a:endParaRPr lang="en-AU" sz="1800" b="0" kern="1200" baseline="0" dirty="0" smtClean="0">
                        <a:solidFill>
                          <a:schemeClr val="tx1"/>
                        </a:solidFill>
                        <a:latin typeface="+mn-lt"/>
                        <a:ea typeface="+mn-ea"/>
                        <a:cs typeface="+mn-cs"/>
                      </a:endParaRPr>
                    </a:p>
                    <a:p>
                      <a:r>
                        <a:rPr lang="en-AU" sz="1800" b="0" kern="1200" baseline="0" dirty="0" smtClean="0">
                          <a:solidFill>
                            <a:schemeClr val="tx1"/>
                          </a:solidFill>
                          <a:latin typeface="+mn-lt"/>
                          <a:ea typeface="+mn-ea"/>
                          <a:cs typeface="+mn-cs"/>
                        </a:rPr>
                        <a:t>GIVE THE SOURCE OF MATERIALS/EQUIPMENT USED</a:t>
                      </a:r>
                    </a:p>
                    <a:p>
                      <a:endParaRPr lang="en-AU" sz="1800" b="0" kern="1200" baseline="0" dirty="0" smtClean="0">
                        <a:solidFill>
                          <a:schemeClr val="tx1"/>
                        </a:solidFill>
                        <a:latin typeface="+mn-lt"/>
                        <a:ea typeface="+mn-ea"/>
                        <a:cs typeface="+mn-cs"/>
                      </a:endParaRPr>
                    </a:p>
                    <a:p>
                      <a:r>
                        <a:rPr lang="en-AU" sz="1800" b="0" kern="1200" baseline="0" dirty="0" smtClean="0">
                          <a:solidFill>
                            <a:schemeClr val="tx1"/>
                          </a:solidFill>
                          <a:latin typeface="+mn-lt"/>
                          <a:ea typeface="+mn-ea"/>
                          <a:cs typeface="+mn-cs"/>
                        </a:rPr>
                        <a:t>SUPPLY ESSENTIAL BACKGROUND INFORMATION</a:t>
                      </a:r>
                      <a:endParaRPr lang="en-AU" b="0" baseline="0" dirty="0">
                        <a:solidFill>
                          <a:schemeClr val="tx1"/>
                        </a:solidFill>
                      </a:endParaRPr>
                    </a:p>
                  </a:txBody>
                  <a:tcPr>
                    <a:solidFill>
                      <a:srgbClr val="E9EDF4"/>
                    </a:solidFill>
                  </a:tcPr>
                </a:tc>
              </a:tr>
              <a:tr h="1855454">
                <a:tc>
                  <a:txBody>
                    <a:bodyPr/>
                    <a:lstStyle/>
                    <a:p>
                      <a:r>
                        <a:rPr lang="en-AU" b="0" baseline="0" dirty="0" smtClean="0">
                          <a:solidFill>
                            <a:schemeClr val="tx1"/>
                          </a:solidFill>
                        </a:rPr>
                        <a:t>2</a:t>
                      </a:r>
                      <a:endParaRPr lang="en-AU" b="0" baseline="0" dirty="0">
                        <a:solidFill>
                          <a:schemeClr val="tx1"/>
                        </a:solidFill>
                      </a:endParaRPr>
                    </a:p>
                  </a:txBody>
                  <a:tcPr/>
                </a:tc>
                <a:tc>
                  <a:txBody>
                    <a:bodyPr/>
                    <a:lstStyle/>
                    <a:p>
                      <a:r>
                        <a:rPr lang="en-AU" b="0" baseline="0" dirty="0" smtClean="0">
                          <a:solidFill>
                            <a:schemeClr val="tx1"/>
                          </a:solidFill>
                        </a:rPr>
                        <a:t>PROVIDE SPECIFIC AND PRECISE DETAILS ABOUT MATERIALS AND METHODS (i.e. quantities, temperatures, duration, sequence, conditions, locations, sizes)</a:t>
                      </a:r>
                    </a:p>
                    <a:p>
                      <a:r>
                        <a:rPr lang="en-AU" b="0" baseline="0" dirty="0" smtClean="0">
                          <a:solidFill>
                            <a:schemeClr val="tx1"/>
                          </a:solidFill>
                        </a:rPr>
                        <a:t>JUSTIFY </a:t>
                      </a:r>
                      <a:r>
                        <a:rPr lang="en-AU" b="0" baseline="0" dirty="0" smtClean="0">
                          <a:solidFill>
                            <a:schemeClr val="tx1"/>
                          </a:solidFill>
                        </a:rPr>
                        <a:t>CHOICES MADE</a:t>
                      </a:r>
                    </a:p>
                    <a:p>
                      <a:endParaRPr lang="en-AU" b="0" baseline="0" dirty="0" smtClean="0">
                        <a:solidFill>
                          <a:schemeClr val="tx1"/>
                        </a:solidFill>
                      </a:endParaRPr>
                    </a:p>
                    <a:p>
                      <a:r>
                        <a:rPr lang="en-AU" b="0" baseline="0" dirty="0" smtClean="0">
                          <a:solidFill>
                            <a:schemeClr val="tx1"/>
                          </a:solidFill>
                        </a:rPr>
                        <a:t>INDICATE </a:t>
                      </a:r>
                      <a:r>
                        <a:rPr lang="en-AU" b="0" baseline="0" dirty="0" smtClean="0">
                          <a:solidFill>
                            <a:schemeClr val="tx1"/>
                          </a:solidFill>
                        </a:rPr>
                        <a:t>THAT APPROPRIATE CARE WAS TAKEN</a:t>
                      </a:r>
                      <a:endParaRPr lang="en-AU" b="0" baseline="0" dirty="0">
                        <a:solidFill>
                          <a:schemeClr val="tx1"/>
                        </a:solidFill>
                      </a:endParaRPr>
                    </a:p>
                  </a:txBody>
                  <a:tcPr/>
                </a:tc>
              </a:tr>
              <a:tr h="342041">
                <a:tc>
                  <a:txBody>
                    <a:bodyPr/>
                    <a:lstStyle/>
                    <a:p>
                      <a:r>
                        <a:rPr lang="en-AU" b="0" baseline="0" dirty="0" smtClean="0">
                          <a:solidFill>
                            <a:schemeClr val="tx1"/>
                          </a:solidFill>
                        </a:rPr>
                        <a:t>3</a:t>
                      </a:r>
                      <a:endParaRPr lang="en-AU" b="0" baseline="0" dirty="0">
                        <a:solidFill>
                          <a:schemeClr val="tx1"/>
                        </a:solidFill>
                      </a:endParaRPr>
                    </a:p>
                  </a:txBody>
                  <a:tcPr/>
                </a:tc>
                <a:tc>
                  <a:txBody>
                    <a:bodyPr/>
                    <a:lstStyle/>
                    <a:p>
                      <a:r>
                        <a:rPr lang="en-AU" b="0" baseline="0" dirty="0" smtClean="0">
                          <a:solidFill>
                            <a:schemeClr val="tx1"/>
                          </a:solidFill>
                        </a:rPr>
                        <a:t>RELATE MATERIALS/METHODS TO OTHER STUDIES</a:t>
                      </a:r>
                      <a:endParaRPr lang="en-AU" b="0" baseline="0" dirty="0">
                        <a:solidFill>
                          <a:schemeClr val="tx1"/>
                        </a:solidFill>
                      </a:endParaRPr>
                    </a:p>
                  </a:txBody>
                  <a:tcPr/>
                </a:tc>
              </a:tr>
              <a:tr h="342041">
                <a:tc>
                  <a:txBody>
                    <a:bodyPr/>
                    <a:lstStyle/>
                    <a:p>
                      <a:r>
                        <a:rPr lang="en-AU" b="0" baseline="0" dirty="0" smtClean="0">
                          <a:solidFill>
                            <a:schemeClr val="tx1"/>
                          </a:solidFill>
                        </a:rPr>
                        <a:t>4</a:t>
                      </a:r>
                      <a:endParaRPr lang="en-AU" b="0" baseline="0" dirty="0">
                        <a:solidFill>
                          <a:schemeClr val="tx1"/>
                        </a:solidFill>
                      </a:endParaRPr>
                    </a:p>
                  </a:txBody>
                  <a:tcPr/>
                </a:tc>
                <a:tc>
                  <a:txBody>
                    <a:bodyPr/>
                    <a:lstStyle/>
                    <a:p>
                      <a:r>
                        <a:rPr lang="en-AU" b="0" baseline="0" dirty="0" smtClean="0">
                          <a:solidFill>
                            <a:schemeClr val="tx1"/>
                          </a:solidFill>
                        </a:rPr>
                        <a:t>INDICATE WHERE PROBLEMS OCCURRED</a:t>
                      </a:r>
                      <a:endParaRPr lang="en-AU" b="0" baseline="0" dirty="0">
                        <a:solidFill>
                          <a:schemeClr val="tx1"/>
                        </a:solidFill>
                      </a:endParaRPr>
                    </a:p>
                  </a:txBody>
                  <a:tcPr/>
                </a:tc>
              </a:tr>
            </a:tbl>
          </a:graphicData>
        </a:graphic>
      </p:graphicFrame>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14</a:t>
            </a:fld>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6" y="228600"/>
            <a:ext cx="5149391" cy="990600"/>
          </a:xfrm>
        </p:spPr>
        <p:txBody>
          <a:bodyPr/>
          <a:lstStyle/>
          <a:p>
            <a:r>
              <a:rPr lang="en-AU" dirty="0" smtClean="0">
                <a:solidFill>
                  <a:schemeClr val="bg1"/>
                </a:solidFill>
              </a:rPr>
              <a:t>Results [2]</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It may be in a separate section (‘Results’) or integrated with the Discussion section (as ‘Results and Discussion’)</a:t>
            </a:r>
          </a:p>
          <a:p>
            <a:pPr lvl="1"/>
            <a:r>
              <a:rPr lang="en-AU" dirty="0" smtClean="0"/>
              <a:t>Following slides are based on the Results as a separate section</a:t>
            </a:r>
          </a:p>
          <a:p>
            <a:r>
              <a:rPr lang="en-AU" dirty="0" smtClean="0"/>
              <a:t>The standard is to present results with little or no interpretation or discussion</a:t>
            </a:r>
          </a:p>
          <a:p>
            <a:pPr lvl="1"/>
            <a:r>
              <a:rPr lang="en-AU" dirty="0" smtClean="0"/>
              <a:t>The author must ‘show not tell’ the results (will be explained later)</a:t>
            </a:r>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15</a:t>
            </a:fld>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en-AU" dirty="0" smtClean="0">
                <a:solidFill>
                  <a:schemeClr val="bg1"/>
                </a:solidFill>
              </a:rPr>
              <a:t>Results [2]</a:t>
            </a:r>
            <a:endParaRPr lang="en-AU" dirty="0">
              <a:solidFill>
                <a:schemeClr val="bg1"/>
              </a:solidFill>
            </a:endParaRPr>
          </a:p>
        </p:txBody>
      </p:sp>
      <p:sp>
        <p:nvSpPr>
          <p:cNvPr id="3" name="Content Placeholder 2"/>
          <p:cNvSpPr>
            <a:spLocks noGrp="1"/>
          </p:cNvSpPr>
          <p:nvPr>
            <p:ph idx="1"/>
          </p:nvPr>
        </p:nvSpPr>
        <p:spPr/>
        <p:txBody>
          <a:bodyPr>
            <a:normAutofit fontScale="92500"/>
          </a:bodyPr>
          <a:lstStyle/>
          <a:p>
            <a:r>
              <a:rPr lang="en-AU" dirty="0" smtClean="0"/>
              <a:t>Decide what results are representative</a:t>
            </a:r>
          </a:p>
          <a:p>
            <a:r>
              <a:rPr lang="en-AU" dirty="0" smtClean="0"/>
              <a:t>Organize them in a sequence that </a:t>
            </a:r>
            <a:r>
              <a:rPr lang="en-AU" u="sng" dirty="0" smtClean="0"/>
              <a:t>highlights the answers</a:t>
            </a:r>
            <a:r>
              <a:rPr lang="en-AU" dirty="0" smtClean="0"/>
              <a:t> to the aims, hypotheses or questions</a:t>
            </a:r>
          </a:p>
          <a:p>
            <a:r>
              <a:rPr lang="en-AU" dirty="0" smtClean="0"/>
              <a:t>Involve the use of figures and tables, </a:t>
            </a:r>
          </a:p>
          <a:p>
            <a:pPr lvl="1"/>
            <a:r>
              <a:rPr lang="en-AU" dirty="0" smtClean="0"/>
              <a:t>commented on in the text {‘</a:t>
            </a:r>
            <a:r>
              <a:rPr lang="en-AU" b="1" dirty="0" smtClean="0"/>
              <a:t>showing not telling</a:t>
            </a:r>
            <a:r>
              <a:rPr lang="en-AU" dirty="0" smtClean="0"/>
              <a:t>’}</a:t>
            </a:r>
          </a:p>
          <a:p>
            <a:r>
              <a:rPr lang="en-AU" dirty="0" smtClean="0"/>
              <a:t>Should also mention </a:t>
            </a:r>
            <a:r>
              <a:rPr lang="en-AU" u="sng" dirty="0" smtClean="0"/>
              <a:t>any important negative results</a:t>
            </a:r>
          </a:p>
          <a:p>
            <a:pPr lvl="1"/>
            <a:r>
              <a:rPr lang="en-AU" u="sng" dirty="0" smtClean="0"/>
              <a:t>Comment</a:t>
            </a:r>
            <a:r>
              <a:rPr lang="en-AU" dirty="0" smtClean="0"/>
              <a:t> them in </a:t>
            </a:r>
            <a:r>
              <a:rPr lang="en-AU" u="sng" dirty="0" smtClean="0"/>
              <a:t>discussion section</a:t>
            </a:r>
            <a:r>
              <a:rPr lang="en-AU" dirty="0" smtClean="0"/>
              <a:t>!</a:t>
            </a:r>
          </a:p>
          <a:p>
            <a:r>
              <a:rPr lang="en-AU" dirty="0" smtClean="0"/>
              <a:t>Reporting your results simply and clearly</a:t>
            </a:r>
          </a:p>
          <a:p>
            <a:pPr lvl="1"/>
            <a:r>
              <a:rPr lang="en-AU" dirty="0" smtClean="0"/>
              <a:t>If your reviewer cannot understand your results, then your contribution will be lost</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16</a:t>
            </a:fld>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lstStyle/>
          <a:p>
            <a:r>
              <a:rPr lang="en-AU" dirty="0" smtClean="0">
                <a:solidFill>
                  <a:schemeClr val="bg1"/>
                </a:solidFill>
              </a:rPr>
              <a:t>“Showing not telling’ the results [2]</a:t>
            </a:r>
            <a:endParaRPr lang="en-AU"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a:buNone/>
            </a:pPr>
            <a:r>
              <a:rPr lang="en-AU" i="1" dirty="0" smtClean="0"/>
              <a:t>“Rather than telling the reader that a result is  interesting or significant, show them how it is interesting or significant … show the reader that they need to know to come to their own conclusion about the result.“ </a:t>
            </a:r>
            <a:r>
              <a:rPr lang="en-AU" sz="2000" dirty="0" smtClean="0"/>
              <a:t>Professor of ecology Ken </a:t>
            </a:r>
            <a:r>
              <a:rPr lang="en-AU" sz="2000" dirty="0" err="1" smtClean="0"/>
              <a:t>Lertzman</a:t>
            </a:r>
            <a:r>
              <a:rPr lang="en-AU" sz="2000" dirty="0" smtClean="0"/>
              <a:t> of the Simon Fraser University</a:t>
            </a:r>
          </a:p>
          <a:p>
            <a:r>
              <a:rPr lang="en-AU" dirty="0" smtClean="0"/>
              <a:t>Example</a:t>
            </a:r>
          </a:p>
          <a:p>
            <a:pPr>
              <a:buNone/>
            </a:pPr>
            <a:r>
              <a:rPr lang="en-AU" dirty="0" smtClean="0"/>
              <a:t>“S1. *The large difference in mean size between population C and population D is particularly </a:t>
            </a:r>
            <a:r>
              <a:rPr lang="en-AU" i="1" dirty="0" smtClean="0"/>
              <a:t>interesting</a:t>
            </a:r>
            <a:r>
              <a:rPr lang="en-AU" dirty="0" smtClean="0"/>
              <a:t>.” </a:t>
            </a:r>
            <a:r>
              <a:rPr lang="en-AU" dirty="0" smtClean="0">
                <a:sym typeface="Wingdings" pitchFamily="2" charset="2"/>
              </a:rPr>
              <a:t> the adjective </a:t>
            </a:r>
            <a:r>
              <a:rPr lang="en-AU" i="1" dirty="0" smtClean="0">
                <a:sym typeface="Wingdings" pitchFamily="2" charset="2"/>
              </a:rPr>
              <a:t>interesting </a:t>
            </a:r>
            <a:r>
              <a:rPr lang="en-AU" dirty="0" smtClean="0">
                <a:sym typeface="Wingdings" pitchFamily="2" charset="2"/>
              </a:rPr>
              <a:t>may be not definite for the reader</a:t>
            </a:r>
            <a:endParaRPr lang="en-AU" dirty="0" smtClean="0"/>
          </a:p>
          <a:p>
            <a:pPr>
              <a:buNone/>
            </a:pPr>
            <a:r>
              <a:rPr lang="en-AU" dirty="0" smtClean="0"/>
              <a:t>“S2. While the mean size generally varies among populations by only a few cm, the mean size in populations C and D </a:t>
            </a:r>
            <a:r>
              <a:rPr lang="en-AU" i="1" dirty="0" smtClean="0"/>
              <a:t>differed by </a:t>
            </a:r>
            <a:r>
              <a:rPr lang="en-AU" dirty="0" smtClean="0"/>
              <a:t>25 cm. Two hypotheses could account for this, …” </a:t>
            </a:r>
            <a:r>
              <a:rPr lang="en-AU" dirty="0" smtClean="0">
                <a:sym typeface="Wingdings" pitchFamily="2" charset="2"/>
              </a:rPr>
              <a:t> the author gave the readers sufficient information to find that the result is interesting</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17</a:t>
            </a:fld>
            <a:endParaRPr lang="en-A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noAutofit/>
          </a:bodyPr>
          <a:lstStyle/>
          <a:p>
            <a:r>
              <a:rPr lang="en-AU" sz="2000" dirty="0" smtClean="0">
                <a:solidFill>
                  <a:schemeClr val="bg1"/>
                </a:solidFill>
              </a:rPr>
              <a:t>“Showing not telling’ the results: tables and figures [2]</a:t>
            </a:r>
            <a:endParaRPr lang="en-AU" sz="2000"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a:buNone/>
            </a:pPr>
            <a:r>
              <a:rPr lang="en-AU" i="1" dirty="0" smtClean="0"/>
              <a:t>“When writing Results sections you should use the tables and figures to illustrate points in the text, rather than making them the subject of your text.“ </a:t>
            </a:r>
            <a:r>
              <a:rPr lang="en-AU" sz="2000" dirty="0" smtClean="0"/>
              <a:t>Professor of ecology Ken </a:t>
            </a:r>
            <a:r>
              <a:rPr lang="en-AU" sz="2000" dirty="0" err="1" smtClean="0"/>
              <a:t>Lertzman</a:t>
            </a:r>
            <a:r>
              <a:rPr lang="en-AU" sz="2000" dirty="0" smtClean="0"/>
              <a:t> of the Simon Fraser University</a:t>
            </a:r>
          </a:p>
          <a:p>
            <a:r>
              <a:rPr lang="en-AU" dirty="0" smtClean="0"/>
              <a:t>Example (S1 should be rewritten as S2)</a:t>
            </a:r>
          </a:p>
          <a:p>
            <a:pPr>
              <a:buNone/>
            </a:pPr>
            <a:r>
              <a:rPr lang="en-AU" dirty="0" smtClean="0"/>
              <a:t>“S1. *Figure 4 shows the relationship between the numbers of species A and species B.” </a:t>
            </a:r>
          </a:p>
          <a:p>
            <a:pPr>
              <a:buNone/>
            </a:pPr>
            <a:r>
              <a:rPr lang="en-AU" dirty="0" smtClean="0">
                <a:sym typeface="Wingdings" pitchFamily="2" charset="2"/>
              </a:rPr>
              <a:t>	 just </a:t>
            </a:r>
            <a:r>
              <a:rPr lang="en-AU" u="sng" dirty="0" smtClean="0">
                <a:sym typeface="Wingdings" pitchFamily="2" charset="2"/>
              </a:rPr>
              <a:t>telling</a:t>
            </a:r>
            <a:r>
              <a:rPr lang="en-AU" dirty="0" smtClean="0">
                <a:sym typeface="Wingdings" pitchFamily="2" charset="2"/>
              </a:rPr>
              <a:t>, readers can already see in the figure</a:t>
            </a:r>
          </a:p>
          <a:p>
            <a:pPr>
              <a:buNone/>
            </a:pPr>
            <a:r>
              <a:rPr lang="en-AU" dirty="0" smtClean="0">
                <a:sym typeface="Wingdings" pitchFamily="2" charset="2"/>
              </a:rPr>
              <a:t>	 reader will make their own interpretation, which may be wrong interpretation</a:t>
            </a:r>
          </a:p>
          <a:p>
            <a:pPr>
              <a:buNone/>
            </a:pPr>
            <a:r>
              <a:rPr lang="en-AU" dirty="0" smtClean="0"/>
              <a:t>“S2. The abundances of species A and B were inversely related (Figure 4).” </a:t>
            </a:r>
          </a:p>
          <a:p>
            <a:pPr>
              <a:buNone/>
            </a:pPr>
            <a:r>
              <a:rPr lang="en-AU" dirty="0" smtClean="0">
                <a:sym typeface="Wingdings" pitchFamily="2" charset="2"/>
              </a:rPr>
              <a:t>	 focus on the meaning that can be inferred from the figure </a:t>
            </a:r>
          </a:p>
          <a:p>
            <a:pPr>
              <a:buNone/>
            </a:pPr>
            <a:r>
              <a:rPr lang="en-AU" dirty="0" smtClean="0">
                <a:sym typeface="Wingdings" pitchFamily="2" charset="2"/>
              </a:rPr>
              <a:t>	 guide the readers towards the interpretation that you want them to have</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18</a:t>
            </a:fld>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228600"/>
            <a:ext cx="5067505" cy="990600"/>
          </a:xfrm>
        </p:spPr>
        <p:txBody>
          <a:bodyPr>
            <a:noAutofit/>
          </a:bodyPr>
          <a:lstStyle/>
          <a:p>
            <a:r>
              <a:rPr lang="en-AU" sz="2000" dirty="0" smtClean="0">
                <a:solidFill>
                  <a:schemeClr val="bg1"/>
                </a:solidFill>
              </a:rPr>
              <a:t>Difference between reporting and interpreting [2]</a:t>
            </a:r>
            <a:endParaRPr lang="en-AU" sz="2000" dirty="0">
              <a:solidFill>
                <a:schemeClr val="bg1"/>
              </a:solidFill>
            </a:endParaRPr>
          </a:p>
        </p:txBody>
      </p:sp>
      <p:sp>
        <p:nvSpPr>
          <p:cNvPr id="3" name="Content Placeholder 2"/>
          <p:cNvSpPr>
            <a:spLocks noGrp="1"/>
          </p:cNvSpPr>
          <p:nvPr>
            <p:ph idx="1"/>
          </p:nvPr>
        </p:nvSpPr>
        <p:spPr/>
        <p:txBody>
          <a:bodyPr>
            <a:normAutofit fontScale="62500" lnSpcReduction="20000"/>
          </a:bodyPr>
          <a:lstStyle/>
          <a:p>
            <a:r>
              <a:rPr lang="en-AU" sz="3500" dirty="0" smtClean="0"/>
              <a:t>In (a separated) Result section, the interpretations are limited to highlight the importance of the data for the readers without adding any subjective/personal comments</a:t>
            </a:r>
          </a:p>
          <a:p>
            <a:pPr>
              <a:buNone/>
            </a:pPr>
            <a:r>
              <a:rPr lang="en-AU" sz="3500" b="1" dirty="0" smtClean="0"/>
              <a:t>Example for Result section (S1) and  Result and Discussion section (S2)</a:t>
            </a:r>
          </a:p>
          <a:p>
            <a:r>
              <a:rPr lang="en-AU" dirty="0" smtClean="0"/>
              <a:t>S1. The duration of exposure to running water had a pronounced effect on cumulative seed germination percentages (Fig. 2). Seeds exposed to the 2-day treatment had the highest cumulative germination (84%), 1.25 times that of the 12-h or 5-day groups and four times that of controls. </a:t>
            </a:r>
            <a:r>
              <a:rPr lang="en-AU" dirty="0" smtClean="0">
                <a:sym typeface="Wingdings" pitchFamily="2" charset="2"/>
              </a:rPr>
              <a:t> </a:t>
            </a:r>
            <a:r>
              <a:rPr lang="en-AU" sz="3500" u="sng" dirty="0" smtClean="0">
                <a:sym typeface="Wingdings" pitchFamily="2" charset="2"/>
              </a:rPr>
              <a:t>objective reporting</a:t>
            </a:r>
            <a:endParaRPr lang="en-AU" sz="3500" u="sng" dirty="0" smtClean="0"/>
          </a:p>
          <a:p>
            <a:r>
              <a:rPr lang="en-AU" dirty="0" smtClean="0"/>
              <a:t>S2. The results of the germination experiment (Fig. 2) suggest that the optimal time for running-water treatment is 2 days. This group showed the highest cumulative germination (84%), with longer (5 d) or shorter (12 h) exposures producing smaller gains in germination when compared to the control group. </a:t>
            </a:r>
            <a:r>
              <a:rPr lang="en-AU" dirty="0" smtClean="0">
                <a:sym typeface="Wingdings" pitchFamily="2" charset="2"/>
              </a:rPr>
              <a:t> </a:t>
            </a:r>
            <a:r>
              <a:rPr lang="en-AU" sz="3500" u="sng" dirty="0" smtClean="0">
                <a:sym typeface="Wingdings" pitchFamily="2" charset="2"/>
              </a:rPr>
              <a:t>subjective/personal interpretation</a:t>
            </a:r>
            <a:endParaRPr lang="en-AU" sz="3500" u="sng"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19</a:t>
            </a:fld>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228600"/>
            <a:ext cx="5067505" cy="990600"/>
          </a:xfrm>
        </p:spPr>
        <p:txBody>
          <a:bodyPr/>
          <a:lstStyle/>
          <a:p>
            <a:r>
              <a:rPr lang="en-AU" dirty="0" smtClean="0">
                <a:solidFill>
                  <a:schemeClr val="bg1"/>
                </a:solidFill>
              </a:rPr>
              <a:t>Aim of this slide</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To review academic writing structure (part I)</a:t>
            </a:r>
          </a:p>
          <a:p>
            <a:r>
              <a:rPr lang="en-AU" dirty="0" smtClean="0"/>
              <a:t>To inform milestones of TA1 (part II)</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a:t>
            </a:fld>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lstStyle/>
          <a:p>
            <a:r>
              <a:rPr lang="en-AU" dirty="0" smtClean="0">
                <a:solidFill>
                  <a:schemeClr val="bg1"/>
                </a:solidFill>
              </a:rPr>
              <a:t>Discussion [1][2]</a:t>
            </a:r>
            <a:endParaRPr lang="en-AU" dirty="0">
              <a:solidFill>
                <a:schemeClr val="bg1"/>
              </a:solidFill>
            </a:endParaRPr>
          </a:p>
        </p:txBody>
      </p:sp>
      <p:sp>
        <p:nvSpPr>
          <p:cNvPr id="3" name="Content Placeholder 2"/>
          <p:cNvSpPr>
            <a:spLocks noGrp="1"/>
          </p:cNvSpPr>
          <p:nvPr>
            <p:ph idx="1"/>
          </p:nvPr>
        </p:nvSpPr>
        <p:spPr/>
        <p:txBody>
          <a:bodyPr>
            <a:normAutofit fontScale="92500"/>
          </a:bodyPr>
          <a:lstStyle/>
          <a:p>
            <a:r>
              <a:rPr lang="en-AU" dirty="0" smtClean="0"/>
              <a:t>Sound both convincing and credible at the same time. </a:t>
            </a:r>
          </a:p>
          <a:p>
            <a:pPr lvl="1"/>
            <a:r>
              <a:rPr lang="en-AU" dirty="0" smtClean="0"/>
              <a:t>by being positive about your own limitations</a:t>
            </a:r>
          </a:p>
          <a:p>
            <a:pPr lvl="1"/>
            <a:r>
              <a:rPr lang="en-AU" dirty="0" smtClean="0"/>
              <a:t>by being constructive when discussing what you believe to be the limitations of others.</a:t>
            </a:r>
          </a:p>
          <a:p>
            <a:r>
              <a:rPr lang="en-AU" dirty="0" smtClean="0"/>
              <a:t>Interpret your results without repeating them</a:t>
            </a:r>
          </a:p>
          <a:p>
            <a:r>
              <a:rPr lang="en-AU" dirty="0" smtClean="0"/>
              <a:t>The Discussion/Conclusion moves away from that narrow section to a wider, more general focus. </a:t>
            </a:r>
          </a:p>
          <a:p>
            <a:r>
              <a:rPr lang="en-AU" dirty="0" smtClean="0"/>
              <a:t>The Discussion looks back at the points made in the Introduction to </a:t>
            </a:r>
            <a:r>
              <a:rPr lang="en-AU" u="sng" dirty="0" smtClean="0"/>
              <a:t>answers</a:t>
            </a:r>
            <a:r>
              <a:rPr lang="en-AU" dirty="0" smtClean="0"/>
              <a:t> to the aims, hypotheses or questions</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20</a:t>
            </a:fld>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lstStyle/>
          <a:p>
            <a:r>
              <a:rPr lang="en-AU" dirty="0" smtClean="0">
                <a:solidFill>
                  <a:schemeClr val="bg1"/>
                </a:solidFill>
              </a:rPr>
              <a:t>Structure of the discussion [2]</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dirty="0" smtClean="0"/>
              <a:t>Do my data </a:t>
            </a:r>
            <a:r>
              <a:rPr lang="en-AU" u="sng" dirty="0" smtClean="0"/>
              <a:t>support</a:t>
            </a:r>
            <a:r>
              <a:rPr lang="en-AU" dirty="0" smtClean="0"/>
              <a:t> what I set out to demonstrate at the beginning of the paper?</a:t>
            </a:r>
          </a:p>
          <a:p>
            <a:r>
              <a:rPr lang="en-AU" dirty="0" smtClean="0"/>
              <a:t>What is </a:t>
            </a:r>
            <a:r>
              <a:rPr lang="en-AU" u="sng" dirty="0" smtClean="0"/>
              <a:t>my personal interpretation of my findings</a:t>
            </a:r>
            <a:r>
              <a:rPr lang="en-AU" dirty="0" smtClean="0"/>
              <a:t>?</a:t>
            </a:r>
          </a:p>
          <a:p>
            <a:r>
              <a:rPr lang="en-AU" dirty="0" smtClean="0"/>
              <a:t>What </a:t>
            </a:r>
            <a:r>
              <a:rPr lang="en-AU" u="sng" dirty="0" smtClean="0"/>
              <a:t>other possible interpretations </a:t>
            </a:r>
            <a:r>
              <a:rPr lang="en-AU" dirty="0" smtClean="0"/>
              <a:t>are there?</a:t>
            </a:r>
          </a:p>
          <a:p>
            <a:r>
              <a:rPr lang="en-AU" dirty="0" smtClean="0"/>
              <a:t>What are </a:t>
            </a:r>
            <a:r>
              <a:rPr lang="en-AU" u="sng" dirty="0" smtClean="0"/>
              <a:t>the limitations of my study</a:t>
            </a:r>
            <a:r>
              <a:rPr lang="en-AU" dirty="0" smtClean="0"/>
              <a:t>? What </a:t>
            </a:r>
            <a:r>
              <a:rPr lang="en-AU" u="sng" dirty="0" smtClean="0"/>
              <a:t>other factors could have influenced my findings</a:t>
            </a:r>
            <a:r>
              <a:rPr lang="en-AU" dirty="0" smtClean="0"/>
              <a:t>?</a:t>
            </a:r>
          </a:p>
          <a:p>
            <a:r>
              <a:rPr lang="en-AU" dirty="0" smtClean="0"/>
              <a:t>Have I </a:t>
            </a:r>
            <a:r>
              <a:rPr lang="en-AU" u="sng" dirty="0" smtClean="0"/>
              <a:t>reported everything </a:t>
            </a:r>
            <a:r>
              <a:rPr lang="en-AU" dirty="0" smtClean="0"/>
              <a:t>that could make my </a:t>
            </a:r>
            <a:r>
              <a:rPr lang="en-AU" u="sng" dirty="0" smtClean="0"/>
              <a:t>findings invalid</a:t>
            </a:r>
            <a:r>
              <a:rPr lang="en-AU" dirty="0" smtClean="0"/>
              <a:t>?</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21</a:t>
            </a:fld>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a:lstStyle/>
          <a:p>
            <a:r>
              <a:rPr lang="en-AU" dirty="0" smtClean="0">
                <a:solidFill>
                  <a:schemeClr val="bg1"/>
                </a:solidFill>
              </a:rPr>
              <a:t>Conclusion [2]</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a very brief revisit of the most important findings</a:t>
            </a:r>
          </a:p>
          <a:p>
            <a:r>
              <a:rPr lang="en-AU" dirty="0" smtClean="0"/>
              <a:t>suggestions for improvements</a:t>
            </a:r>
          </a:p>
          <a:p>
            <a:r>
              <a:rPr lang="en-AU" dirty="0" smtClean="0"/>
              <a:t>recommendations for future work</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22</a:t>
            </a:fld>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008" y="228600"/>
            <a:ext cx="5163039" cy="990600"/>
          </a:xfrm>
        </p:spPr>
        <p:txBody>
          <a:bodyPr>
            <a:normAutofit fontScale="90000"/>
          </a:bodyPr>
          <a:lstStyle/>
          <a:p>
            <a:r>
              <a:rPr lang="en-AU" dirty="0" smtClean="0">
                <a:solidFill>
                  <a:schemeClr val="bg1"/>
                </a:solidFill>
              </a:rPr>
              <a:t>Conclusion compared to introduction and abstract [2]</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does not provide background details</a:t>
            </a:r>
          </a:p>
          <a:p>
            <a:r>
              <a:rPr lang="en-AU" dirty="0" smtClean="0"/>
              <a:t>gives more emphasis to the findings</a:t>
            </a:r>
          </a:p>
          <a:p>
            <a:r>
              <a:rPr lang="en-AU" dirty="0" smtClean="0"/>
              <a:t>must add value (typically contained in the recommendations, implications and areas for future research)</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23</a:t>
            </a:fld>
            <a:endParaRPr lang="en-A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lstStyle/>
          <a:p>
            <a:r>
              <a:rPr lang="en-AU" dirty="0" smtClean="0">
                <a:solidFill>
                  <a:schemeClr val="bg1"/>
                </a:solidFill>
              </a:rPr>
              <a:t>Abstract: Definition </a:t>
            </a:r>
            <a:endParaRPr lang="en-AU" dirty="0">
              <a:solidFill>
                <a:schemeClr val="bg1"/>
              </a:solidFill>
            </a:endParaRPr>
          </a:p>
        </p:txBody>
      </p:sp>
      <p:sp>
        <p:nvSpPr>
          <p:cNvPr id="3" name="Content Placeholder 2"/>
          <p:cNvSpPr>
            <a:spLocks noGrp="1"/>
          </p:cNvSpPr>
          <p:nvPr>
            <p:ph idx="1"/>
          </p:nvPr>
        </p:nvSpPr>
        <p:spPr/>
        <p:txBody>
          <a:bodyPr>
            <a:normAutofit/>
          </a:bodyPr>
          <a:lstStyle/>
          <a:p>
            <a:pPr>
              <a:buNone/>
            </a:pPr>
            <a:r>
              <a:rPr lang="en-AU" dirty="0" smtClean="0"/>
              <a:t>“An abstract is a succinct summary of a longer piece of work, usually academic in nature, which is published in isolation from the main text and should therefore stand on its own and be understandable without reference to the longer piece. It should report the latter's essential facts, and should not exaggerate or contain material that is not there.”</a:t>
            </a:r>
          </a:p>
          <a:p>
            <a:pPr>
              <a:buNone/>
            </a:pPr>
            <a:r>
              <a:rPr lang="en-AU" sz="3000" dirty="0" smtClean="0"/>
              <a:t>http://www.emeraldinsight.com/authors/guides/write/abstracts.htm</a:t>
            </a:r>
            <a:endParaRPr lang="en-AU" sz="3000"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24</a:t>
            </a:fld>
            <a:endParaRPr lang="en-A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304" y="228600"/>
            <a:ext cx="5135744" cy="990600"/>
          </a:xfrm>
        </p:spPr>
        <p:txBody>
          <a:bodyPr>
            <a:normAutofit/>
          </a:bodyPr>
          <a:lstStyle/>
          <a:p>
            <a:r>
              <a:rPr lang="en-AU" dirty="0" smtClean="0">
                <a:solidFill>
                  <a:schemeClr val="bg1"/>
                </a:solidFill>
              </a:rPr>
              <a:t>When should I write the Abstract?</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dirty="0" smtClean="0"/>
              <a:t>Usually experienced writers always write the Abstract</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25</a:t>
            </a:fld>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lstStyle/>
          <a:p>
            <a:r>
              <a:rPr lang="en-AU" dirty="0" smtClean="0">
                <a:solidFill>
                  <a:schemeClr val="bg1"/>
                </a:solidFill>
              </a:rPr>
              <a:t>Type of abstract [2]</a:t>
            </a:r>
            <a:endParaRPr lang="en-AU"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a:buNone/>
            </a:pPr>
            <a:r>
              <a:rPr lang="en-AU" u="sng" dirty="0" smtClean="0"/>
              <a:t>Unstructured abstract</a:t>
            </a:r>
          </a:p>
          <a:p>
            <a:r>
              <a:rPr lang="en-AU" dirty="0" smtClean="0"/>
              <a:t>A single paragraph of between 100–250 words containing a very brief summary of each of the main sections of your paper</a:t>
            </a:r>
          </a:p>
          <a:p>
            <a:pPr>
              <a:buNone/>
            </a:pPr>
            <a:r>
              <a:rPr lang="en-AU" u="sng" dirty="0" smtClean="0"/>
              <a:t>Structured abstract</a:t>
            </a:r>
          </a:p>
          <a:p>
            <a:r>
              <a:rPr lang="en-AU" dirty="0" smtClean="0"/>
              <a:t>The same as above but divided into several short sections </a:t>
            </a:r>
          </a:p>
          <a:p>
            <a:pPr>
              <a:buNone/>
            </a:pPr>
            <a:r>
              <a:rPr lang="en-AU" u="sng" dirty="0" smtClean="0"/>
              <a:t>Extended abstract</a:t>
            </a:r>
          </a:p>
          <a:p>
            <a:r>
              <a:rPr lang="en-AU" dirty="0" smtClean="0"/>
              <a:t>A mini paper organized in the same way as a full paper (e.g. Introduction, Methods, Discussion  …), but substantially shorter (two to four pages). The extended abstract may or may not include an abstract – for example, it may begin directly with an introduction</a:t>
            </a:r>
          </a:p>
          <a:p>
            <a:pPr>
              <a:buNone/>
            </a:pPr>
            <a:r>
              <a:rPr lang="en-AU" u="sng" dirty="0" smtClean="0"/>
              <a:t>Conference abstract</a:t>
            </a:r>
          </a:p>
          <a:p>
            <a:r>
              <a:rPr lang="en-AU" dirty="0" smtClean="0"/>
              <a:t>Designed to help conference organizers to decide whether they would like you to make an oral presentation at their conference. It may be of any of the three forms above.</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26</a:t>
            </a:fld>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304" y="228600"/>
            <a:ext cx="5135744" cy="990600"/>
          </a:xfrm>
        </p:spPr>
        <p:txBody>
          <a:bodyPr/>
          <a:lstStyle/>
          <a:p>
            <a:r>
              <a:rPr lang="en-AU" dirty="0" smtClean="0">
                <a:solidFill>
                  <a:schemeClr val="bg1"/>
                </a:solidFill>
              </a:rPr>
              <a:t>Structured abstract</a:t>
            </a:r>
            <a:endParaRPr lang="en-AU" dirty="0">
              <a:solidFill>
                <a:schemeClr val="bg1"/>
              </a:solidFill>
            </a:endParaRPr>
          </a:p>
        </p:txBody>
      </p:sp>
      <p:sp>
        <p:nvSpPr>
          <p:cNvPr id="3" name="Content Placeholder 2"/>
          <p:cNvSpPr>
            <a:spLocks noGrp="1"/>
          </p:cNvSpPr>
          <p:nvPr>
            <p:ph idx="1"/>
          </p:nvPr>
        </p:nvSpPr>
        <p:spPr>
          <a:xfrm>
            <a:off x="457200" y="1600200"/>
            <a:ext cx="3754760" cy="4525963"/>
          </a:xfrm>
        </p:spPr>
        <p:txBody>
          <a:bodyPr>
            <a:normAutofit lnSpcReduction="10000"/>
          </a:bodyPr>
          <a:lstStyle/>
          <a:p>
            <a:pPr>
              <a:buNone/>
            </a:pPr>
            <a:r>
              <a:rPr lang="en-AU" dirty="0" smtClean="0"/>
              <a:t>Structure</a:t>
            </a:r>
          </a:p>
          <a:p>
            <a:r>
              <a:rPr lang="en-AU" dirty="0" smtClean="0"/>
              <a:t>Background</a:t>
            </a:r>
          </a:p>
          <a:p>
            <a:r>
              <a:rPr lang="en-AU" dirty="0" smtClean="0"/>
              <a:t>Method</a:t>
            </a:r>
          </a:p>
          <a:p>
            <a:r>
              <a:rPr lang="en-AU" dirty="0" smtClean="0"/>
              <a:t>Result</a:t>
            </a:r>
          </a:p>
          <a:p>
            <a:r>
              <a:rPr lang="en-AU" dirty="0" smtClean="0"/>
              <a:t>Conclusion</a:t>
            </a:r>
          </a:p>
          <a:p>
            <a:endParaRPr lang="en-AU" dirty="0" smtClean="0"/>
          </a:p>
          <a:p>
            <a:pPr>
              <a:buNone/>
            </a:pPr>
            <a:r>
              <a:rPr lang="en-AU" dirty="0" smtClean="0"/>
              <a:t>https://www.nlm.nih.gov/bsd/policy/structured_abstracts.html</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27</a:t>
            </a:fld>
            <a:endParaRPr lang="en-AU" dirty="0"/>
          </a:p>
        </p:txBody>
      </p:sp>
      <p:sp>
        <p:nvSpPr>
          <p:cNvPr id="7" name="Content Placeholder 2"/>
          <p:cNvSpPr txBox="1">
            <a:spLocks/>
          </p:cNvSpPr>
          <p:nvPr/>
        </p:nvSpPr>
        <p:spPr>
          <a:xfrm>
            <a:off x="4211960" y="1772816"/>
            <a:ext cx="4608512" cy="4525963"/>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Structure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sz="3200" dirty="0" smtClean="0"/>
              <a:t>Purpose</a:t>
            </a: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Method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sz="3200" dirty="0" smtClean="0"/>
              <a:t>Findings</a:t>
            </a: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en-AU" sz="3200" dirty="0" smtClean="0"/>
              <a:t>Research limitations/implications (if applicable)</a:t>
            </a:r>
          </a:p>
          <a:p>
            <a:pPr marL="342900" lvl="0" indent="-342900">
              <a:spcBef>
                <a:spcPct val="20000"/>
              </a:spcBef>
              <a:buFont typeface="Arial" pitchFamily="34" charset="0"/>
              <a:buChar char="•"/>
            </a:pPr>
            <a:r>
              <a:rPr lang="en-AU" sz="3200" dirty="0" smtClean="0"/>
              <a:t>Practical implications (if applicable)</a:t>
            </a:r>
          </a:p>
          <a:p>
            <a:pPr marL="342900" lvl="0" indent="-342900">
              <a:spcBef>
                <a:spcPct val="20000"/>
              </a:spcBef>
              <a:buFont typeface="Arial" pitchFamily="34" charset="0"/>
              <a:buChar char="•"/>
            </a:pPr>
            <a:r>
              <a:rPr lang="en-AU" sz="3200" dirty="0" smtClean="0"/>
              <a:t>Social implications (if applicable)</a:t>
            </a:r>
          </a:p>
          <a:p>
            <a:pPr marL="342900" lvl="0" indent="-342900">
              <a:spcBef>
                <a:spcPct val="20000"/>
              </a:spcBef>
              <a:buFont typeface="Arial" pitchFamily="34" charset="0"/>
              <a:buChar char="•"/>
            </a:pPr>
            <a:r>
              <a:rPr lang="en-AU" sz="3200" dirty="0" smtClean="0"/>
              <a:t>Originality/value</a:t>
            </a: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a:p>
            <a:pPr>
              <a:buNone/>
            </a:pPr>
            <a:r>
              <a:rPr lang="en-AU" sz="3200" dirty="0" smtClean="0"/>
              <a:t>http://www.emeraldinsight.com/authors/guides/write/abstracts.htm</a:t>
            </a:r>
            <a:endParaRPr lang="en-AU"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304" y="228600"/>
            <a:ext cx="5135744" cy="990600"/>
          </a:xfrm>
        </p:spPr>
        <p:txBody>
          <a:bodyPr/>
          <a:lstStyle/>
          <a:p>
            <a:r>
              <a:rPr lang="en-AU" dirty="0" smtClean="0">
                <a:solidFill>
                  <a:schemeClr val="bg1"/>
                </a:solidFill>
              </a:rPr>
              <a:t>Reference Management Tools</a:t>
            </a:r>
            <a:endParaRPr lang="en-AU" dirty="0">
              <a:solidFill>
                <a:schemeClr val="bg1"/>
              </a:solidFill>
            </a:endParaRPr>
          </a:p>
        </p:txBody>
      </p:sp>
      <p:sp>
        <p:nvSpPr>
          <p:cNvPr id="3" name="Content Placeholder 2"/>
          <p:cNvSpPr>
            <a:spLocks noGrp="1"/>
          </p:cNvSpPr>
          <p:nvPr>
            <p:ph idx="1"/>
          </p:nvPr>
        </p:nvSpPr>
        <p:spPr>
          <a:xfrm>
            <a:off x="457200" y="1600201"/>
            <a:ext cx="8229600" cy="2620888"/>
          </a:xfrm>
        </p:spPr>
        <p:txBody>
          <a:bodyPr/>
          <a:lstStyle/>
          <a:p>
            <a:r>
              <a:rPr lang="en-AU" dirty="0" err="1" smtClean="0"/>
              <a:t>Zotero</a:t>
            </a:r>
            <a:r>
              <a:rPr lang="en-AU" dirty="0" smtClean="0"/>
              <a:t> (</a:t>
            </a:r>
            <a:r>
              <a:rPr lang="en-AU" dirty="0" smtClean="0">
                <a:hlinkClick r:id="rId2"/>
              </a:rPr>
              <a:t>www.zotero.org</a:t>
            </a:r>
            <a:r>
              <a:rPr lang="en-AU" dirty="0" smtClean="0"/>
              <a:t>)</a:t>
            </a:r>
          </a:p>
          <a:p>
            <a:pPr lvl="1"/>
            <a:r>
              <a:rPr lang="en-AU" dirty="0" smtClean="0"/>
              <a:t>Desktop-based application</a:t>
            </a:r>
          </a:p>
          <a:p>
            <a:pPr lvl="1"/>
            <a:r>
              <a:rPr lang="en-AU" dirty="0" smtClean="0"/>
              <a:t>Firefox </a:t>
            </a:r>
            <a:r>
              <a:rPr lang="en-AU" dirty="0" err="1" smtClean="0"/>
              <a:t>plugg</a:t>
            </a:r>
            <a:r>
              <a:rPr lang="en-AU" dirty="0" smtClean="0"/>
              <a:t>-in</a:t>
            </a:r>
          </a:p>
          <a:p>
            <a:pPr lvl="1"/>
            <a:r>
              <a:rPr lang="en-AU" dirty="0" smtClean="0"/>
              <a:t>Both must also download Microsoft Doc (also other Office Doc application) plug-in</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28</a:t>
            </a:fld>
            <a:endParaRPr lang="en-AU" dirty="0"/>
          </a:p>
        </p:txBody>
      </p:sp>
      <p:pic>
        <p:nvPicPr>
          <p:cNvPr id="36866" name="Picture 2"/>
          <p:cNvPicPr>
            <a:picLocks noChangeAspect="1" noChangeArrowheads="1"/>
          </p:cNvPicPr>
          <p:nvPr/>
        </p:nvPicPr>
        <p:blipFill>
          <a:blip r:embed="rId3" cstate="print"/>
          <a:srcRect/>
          <a:stretch>
            <a:fillRect/>
          </a:stretch>
        </p:blipFill>
        <p:spPr bwMode="auto">
          <a:xfrm>
            <a:off x="251520" y="4077072"/>
            <a:ext cx="8892480" cy="230425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normAutofit/>
          </a:bodyPr>
          <a:lstStyle/>
          <a:p>
            <a:r>
              <a:rPr lang="en-AU" dirty="0" smtClean="0">
                <a:solidFill>
                  <a:schemeClr val="bg1"/>
                </a:solidFill>
              </a:rPr>
              <a:t>Academic </a:t>
            </a:r>
            <a:r>
              <a:rPr lang="en-AU" dirty="0" err="1" smtClean="0">
                <a:solidFill>
                  <a:schemeClr val="bg1"/>
                </a:solidFill>
              </a:rPr>
              <a:t>Phrasebank</a:t>
            </a:r>
            <a:endParaRPr lang="en-AU" dirty="0">
              <a:solidFill>
                <a:schemeClr val="bg1"/>
              </a:solidFill>
            </a:endParaRPr>
          </a:p>
        </p:txBody>
      </p:sp>
      <p:sp>
        <p:nvSpPr>
          <p:cNvPr id="3" name="Content Placeholder 2"/>
          <p:cNvSpPr>
            <a:spLocks noGrp="1"/>
          </p:cNvSpPr>
          <p:nvPr>
            <p:ph idx="1"/>
          </p:nvPr>
        </p:nvSpPr>
        <p:spPr>
          <a:xfrm>
            <a:off x="2987824" y="1600200"/>
            <a:ext cx="5976664" cy="4525963"/>
          </a:xfrm>
        </p:spPr>
        <p:txBody>
          <a:bodyPr>
            <a:normAutofit fontScale="92500" lnSpcReduction="10000"/>
          </a:bodyPr>
          <a:lstStyle/>
          <a:p>
            <a:r>
              <a:rPr lang="en-AU" sz="2800" dirty="0" smtClean="0">
                <a:hlinkClick r:id="rId2"/>
              </a:rPr>
              <a:t>http://phrasebank.manchester.ac.uk/</a:t>
            </a:r>
            <a:endParaRPr lang="en-AU" sz="2800" dirty="0" smtClean="0"/>
          </a:p>
          <a:p>
            <a:r>
              <a:rPr lang="en-AU" sz="2800" dirty="0" smtClean="0"/>
              <a:t>The Academic </a:t>
            </a:r>
            <a:r>
              <a:rPr lang="en-AU" sz="2800" dirty="0" err="1" smtClean="0"/>
              <a:t>Phrasebank</a:t>
            </a:r>
            <a:r>
              <a:rPr lang="en-AU" sz="2800" dirty="0" smtClean="0"/>
              <a:t> is a general resource for academic writers. It aims to provide you with examples of some of the </a:t>
            </a:r>
            <a:r>
              <a:rPr lang="en-AU" sz="2800" dirty="0" err="1" smtClean="0"/>
              <a:t>phraseological</a:t>
            </a:r>
            <a:r>
              <a:rPr lang="en-AU" sz="2800" dirty="0" smtClean="0"/>
              <a:t> "nuts and bolts" of writing organised according to the main sections of a research paper or dissertation (see the menu on the left).</a:t>
            </a:r>
            <a:endParaRPr lang="en-AU" sz="2800"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29</a:t>
            </a:fld>
            <a:endParaRPr lang="en-AU" dirty="0"/>
          </a:p>
        </p:txBody>
      </p:sp>
      <p:pic>
        <p:nvPicPr>
          <p:cNvPr id="35842" name="Picture 2"/>
          <p:cNvPicPr>
            <a:picLocks noChangeAspect="1" noChangeArrowheads="1"/>
          </p:cNvPicPr>
          <p:nvPr/>
        </p:nvPicPr>
        <p:blipFill>
          <a:blip r:embed="rId3" cstate="print"/>
          <a:srcRect/>
          <a:stretch>
            <a:fillRect/>
          </a:stretch>
        </p:blipFill>
        <p:spPr bwMode="auto">
          <a:xfrm>
            <a:off x="395536" y="1556792"/>
            <a:ext cx="2737344" cy="38884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Part I. Structure of Academic Writing</a:t>
            </a:r>
            <a:endParaRPr lang="en-AU" dirty="0"/>
          </a:p>
        </p:txBody>
      </p:sp>
      <p:sp>
        <p:nvSpPr>
          <p:cNvPr id="3" name="Subtitle 2"/>
          <p:cNvSpPr>
            <a:spLocks noGrp="1"/>
          </p:cNvSpPr>
          <p:nvPr>
            <p:ph type="subTitle" idx="1"/>
          </p:nvPr>
        </p:nvSpPr>
        <p:spPr/>
        <p:txBody>
          <a:bodyPr/>
          <a:lstStyle/>
          <a:p>
            <a:endParaRPr lang="en-AU"/>
          </a:p>
        </p:txBody>
      </p:sp>
      <p:sp>
        <p:nvSpPr>
          <p:cNvPr id="4" name="Date Placeholder 3"/>
          <p:cNvSpPr>
            <a:spLocks noGrp="1"/>
          </p:cNvSpPr>
          <p:nvPr>
            <p:ph type="dt" sz="half" idx="10"/>
          </p:nvPr>
        </p:nvSpPr>
        <p:spPr/>
        <p:txBody>
          <a:bodyPr/>
          <a:lstStyle/>
          <a:p>
            <a:fld id="{FE125BDA-A2FA-43F4-96A8-926AF429696B}"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E77B779-7191-4EA2-B96A-BC4009CBBB27}" type="slidenum">
              <a:rPr lang="en-AU" smtClean="0"/>
              <a:pPr/>
              <a:t>3</a:t>
            </a:fld>
            <a:endParaRPr lang="en-A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6" y="228600"/>
            <a:ext cx="5149391" cy="990600"/>
          </a:xfrm>
        </p:spPr>
        <p:txBody>
          <a:bodyPr>
            <a:normAutofit/>
          </a:bodyPr>
          <a:lstStyle/>
          <a:p>
            <a:r>
              <a:rPr lang="en-AU" dirty="0" smtClean="0">
                <a:solidFill>
                  <a:schemeClr val="bg1"/>
                </a:solidFill>
              </a:rPr>
              <a:t>How to used this slide for proposal writing</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Proposal is a plan but this slide is for reporting research (usually finished research)</a:t>
            </a:r>
          </a:p>
          <a:p>
            <a:r>
              <a:rPr lang="en-AU" dirty="0" smtClean="0"/>
              <a:t>So, in proposal</a:t>
            </a:r>
          </a:p>
          <a:p>
            <a:pPr lvl="1"/>
            <a:r>
              <a:rPr lang="en-AU" dirty="0" smtClean="0"/>
              <a:t>Still need introduction, method, literature review, expected results/outcomes and tentative conclusion</a:t>
            </a:r>
          </a:p>
          <a:p>
            <a:pPr lvl="1"/>
            <a:r>
              <a:rPr lang="en-AU" dirty="0" smtClean="0"/>
              <a:t>Does not need results and discussion</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30</a:t>
            </a:fld>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en-AU" dirty="0" smtClean="0">
                <a:solidFill>
                  <a:schemeClr val="bg1"/>
                </a:solidFill>
              </a:rPr>
              <a:t>Concluding remark</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dirty="0" smtClean="0"/>
              <a:t>Please be consistent from </a:t>
            </a:r>
            <a:r>
              <a:rPr lang="en-AU" b="1" dirty="0" smtClean="0"/>
              <a:t>I</a:t>
            </a:r>
            <a:r>
              <a:rPr lang="en-AU" dirty="0" smtClean="0"/>
              <a:t>ntroduction-(literature review)-</a:t>
            </a:r>
            <a:r>
              <a:rPr lang="en-AU" b="1" dirty="0" smtClean="0"/>
              <a:t>M</a:t>
            </a:r>
            <a:r>
              <a:rPr lang="en-AU" dirty="0" smtClean="0"/>
              <a:t>ethod-</a:t>
            </a:r>
            <a:r>
              <a:rPr lang="en-AU" b="1" dirty="0" smtClean="0"/>
              <a:t>R</a:t>
            </a:r>
            <a:r>
              <a:rPr lang="en-AU" dirty="0" smtClean="0"/>
              <a:t>esults-</a:t>
            </a:r>
            <a:r>
              <a:rPr lang="en-AU" b="1" dirty="0" smtClean="0"/>
              <a:t>a</a:t>
            </a:r>
            <a:r>
              <a:rPr lang="en-AU" dirty="0" smtClean="0"/>
              <a:t>nd-</a:t>
            </a:r>
            <a:r>
              <a:rPr lang="en-AU" b="1" dirty="0" smtClean="0"/>
              <a:t>D</a:t>
            </a:r>
            <a:r>
              <a:rPr lang="en-AU" dirty="0" smtClean="0"/>
              <a:t>iscussion</a:t>
            </a:r>
          </a:p>
          <a:p>
            <a:r>
              <a:rPr lang="en-AU" i="1" dirty="0" smtClean="0"/>
              <a:t>Put it before them briefly so they will read it, clearly so they will appreciate it, picturesquely so they will remember it and, above all, accurately so they will be guided by its light. </a:t>
            </a:r>
            <a:r>
              <a:rPr lang="en-AU" sz="2800" dirty="0" smtClean="0"/>
              <a:t>Joseph Pulitzer</a:t>
            </a:r>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31</a:t>
            </a:fld>
            <a:endParaRPr lang="en-A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lstStyle/>
          <a:p>
            <a:r>
              <a:rPr lang="en-AU" dirty="0" smtClean="0">
                <a:solidFill>
                  <a:schemeClr val="bg1"/>
                </a:solidFill>
              </a:rPr>
              <a:t>References</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dirty="0" smtClean="0"/>
              <a:t>[1] </a:t>
            </a:r>
            <a:r>
              <a:rPr lang="en-AU" dirty="0" err="1" smtClean="0"/>
              <a:t>Glasman</a:t>
            </a:r>
            <a:r>
              <a:rPr lang="en-AU" dirty="0" smtClean="0"/>
              <a:t>-Deal, Hilary, </a:t>
            </a:r>
            <a:r>
              <a:rPr lang="en-AU" i="1" dirty="0" smtClean="0"/>
              <a:t>Science Research Writing: A Guide for Non-Native Speakers of English</a:t>
            </a:r>
            <a:r>
              <a:rPr lang="en-AU" dirty="0" smtClean="0"/>
              <a:t>, 1</a:t>
            </a:r>
            <a:r>
              <a:rPr lang="en-AU" baseline="30000" dirty="0" smtClean="0"/>
              <a:t>st</a:t>
            </a:r>
            <a:r>
              <a:rPr lang="en-AU" dirty="0" smtClean="0"/>
              <a:t> edition, 2009, Imperial College Press</a:t>
            </a:r>
          </a:p>
          <a:p>
            <a:r>
              <a:rPr lang="en-AU" dirty="0" smtClean="0"/>
              <a:t>[2] </a:t>
            </a:r>
            <a:r>
              <a:rPr lang="en-AU" dirty="0" err="1" smtClean="0"/>
              <a:t>Wallwork</a:t>
            </a:r>
            <a:r>
              <a:rPr lang="en-AU" dirty="0" smtClean="0"/>
              <a:t>, Adrian, </a:t>
            </a:r>
            <a:r>
              <a:rPr lang="en-AU" i="1" dirty="0" smtClean="0"/>
              <a:t>English for Writing Research Paper</a:t>
            </a:r>
            <a:r>
              <a:rPr lang="en-AU" dirty="0" smtClean="0"/>
              <a:t>, 2011 edition, Springer</a:t>
            </a:r>
          </a:p>
          <a:p>
            <a:r>
              <a:rPr lang="en-AU" dirty="0" smtClean="0"/>
              <a:t>[3] Hall, Ralph, </a:t>
            </a:r>
            <a:r>
              <a:rPr lang="en-AU" i="1" dirty="0" smtClean="0"/>
              <a:t>Applied Social Science</a:t>
            </a:r>
            <a:r>
              <a:rPr lang="en-AU" dirty="0" smtClean="0"/>
              <a:t>, UNSW, 2006</a:t>
            </a:r>
          </a:p>
          <a:p>
            <a:r>
              <a:rPr lang="en-AU" dirty="0" smtClean="0"/>
              <a:t>[4] Creswell, J.W., </a:t>
            </a:r>
            <a:r>
              <a:rPr lang="en-AU" i="1" dirty="0" smtClean="0"/>
              <a:t>Research Design: Qualitative, Quantitative, and Mixed Methods Approaches</a:t>
            </a:r>
            <a:r>
              <a:rPr lang="en-AU" dirty="0" smtClean="0"/>
              <a:t>, Third edition, Sage Publisher</a:t>
            </a:r>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32</a:t>
            </a:fld>
            <a:endParaRPr lang="en-A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Part II Milestones</a:t>
            </a:r>
            <a:endParaRPr lang="en-AU" dirty="0"/>
          </a:p>
        </p:txBody>
      </p:sp>
      <p:sp>
        <p:nvSpPr>
          <p:cNvPr id="3" name="Subtitle 2"/>
          <p:cNvSpPr>
            <a:spLocks noGrp="1"/>
          </p:cNvSpPr>
          <p:nvPr>
            <p:ph type="subTitle" idx="1"/>
          </p:nvPr>
        </p:nvSpPr>
        <p:spPr/>
        <p:txBody>
          <a:bodyPr/>
          <a:lstStyle/>
          <a:p>
            <a:endParaRPr lang="en-AU" dirty="0"/>
          </a:p>
        </p:txBody>
      </p:sp>
      <p:sp>
        <p:nvSpPr>
          <p:cNvPr id="4" name="Date Placeholder 3"/>
          <p:cNvSpPr>
            <a:spLocks noGrp="1"/>
          </p:cNvSpPr>
          <p:nvPr>
            <p:ph type="dt" sz="half" idx="10"/>
          </p:nvPr>
        </p:nvSpPr>
        <p:spPr/>
        <p:txBody>
          <a:bodyPr/>
          <a:lstStyle/>
          <a:p>
            <a:fld id="{FE125BDA-A2FA-43F4-96A8-926AF429696B}" type="datetime1">
              <a:rPr lang="en-AU" smtClean="0"/>
              <a:pPr/>
              <a:t>26/08/2014</a:t>
            </a:fld>
            <a:endParaRPr lang="en-AU"/>
          </a:p>
        </p:txBody>
      </p:sp>
      <p:sp>
        <p:nvSpPr>
          <p:cNvPr id="5" name="Footer Placeholder 4"/>
          <p:cNvSpPr>
            <a:spLocks noGrp="1"/>
          </p:cNvSpPr>
          <p:nvPr>
            <p:ph type="ftr" sz="quarter" idx="11"/>
          </p:nvPr>
        </p:nvSpPr>
        <p:spPr/>
        <p:txBody>
          <a:bodyPr/>
          <a:lstStyle/>
          <a:p>
            <a:r>
              <a:rPr lang="en-AU" smtClean="0"/>
              <a:t>S1 Teknik Informatika</a:t>
            </a:r>
            <a:endParaRPr lang="en-AU"/>
          </a:p>
        </p:txBody>
      </p:sp>
      <p:sp>
        <p:nvSpPr>
          <p:cNvPr id="6" name="Slide Number Placeholder 5"/>
          <p:cNvSpPr>
            <a:spLocks noGrp="1"/>
          </p:cNvSpPr>
          <p:nvPr>
            <p:ph type="sldNum" sz="quarter" idx="12"/>
          </p:nvPr>
        </p:nvSpPr>
        <p:spPr/>
        <p:txBody>
          <a:bodyPr/>
          <a:lstStyle/>
          <a:p>
            <a:fld id="{7E77B779-7191-4EA2-B96A-BC4009CBBB27}" type="slidenum">
              <a:rPr lang="en-AU" smtClean="0"/>
              <a:pPr/>
              <a:t>33</a:t>
            </a:fld>
            <a:endParaRPr lang="en-A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noAutofit/>
          </a:bodyPr>
          <a:lstStyle/>
          <a:p>
            <a:r>
              <a:rPr lang="en-AU" sz="2000" dirty="0" smtClean="0">
                <a:solidFill>
                  <a:schemeClr val="bg1"/>
                </a:solidFill>
              </a:rPr>
              <a:t>Time Table </a:t>
            </a:r>
            <a:r>
              <a:rPr lang="en-AU" sz="2000" dirty="0" err="1" smtClean="0">
                <a:solidFill>
                  <a:schemeClr val="bg1"/>
                </a:solidFill>
              </a:rPr>
              <a:t>Pelaksanaan</a:t>
            </a:r>
            <a:r>
              <a:rPr lang="en-AU" sz="2000" dirty="0" smtClean="0">
                <a:solidFill>
                  <a:schemeClr val="bg1"/>
                </a:solidFill>
              </a:rPr>
              <a:t> Mata </a:t>
            </a:r>
            <a:r>
              <a:rPr lang="en-AU" sz="2000" dirty="0" err="1" smtClean="0">
                <a:solidFill>
                  <a:schemeClr val="bg1"/>
                </a:solidFill>
              </a:rPr>
              <a:t>Kuliah</a:t>
            </a:r>
            <a:r>
              <a:rPr lang="en-AU" sz="2000" dirty="0" smtClean="0">
                <a:solidFill>
                  <a:schemeClr val="bg1"/>
                </a:solidFill>
              </a:rPr>
              <a:t> IF412 </a:t>
            </a:r>
            <a:r>
              <a:rPr lang="en-AU" sz="2000" dirty="0" err="1" smtClean="0">
                <a:solidFill>
                  <a:schemeClr val="bg1"/>
                </a:solidFill>
              </a:rPr>
              <a:t>Tugas</a:t>
            </a:r>
            <a:r>
              <a:rPr lang="en-AU" sz="2000" dirty="0" smtClean="0">
                <a:solidFill>
                  <a:schemeClr val="bg1"/>
                </a:solidFill>
              </a:rPr>
              <a:t> </a:t>
            </a:r>
            <a:r>
              <a:rPr lang="en-AU" sz="2000" dirty="0" err="1" smtClean="0">
                <a:solidFill>
                  <a:schemeClr val="bg1"/>
                </a:solidFill>
              </a:rPr>
              <a:t>Akhir</a:t>
            </a:r>
            <a:r>
              <a:rPr lang="en-AU" sz="2000" dirty="0" smtClean="0">
                <a:solidFill>
                  <a:schemeClr val="bg1"/>
                </a:solidFill>
              </a:rPr>
              <a:t> I (Seminar Proposal)</a:t>
            </a:r>
            <a:endParaRPr lang="en-AU" sz="2000" dirty="0">
              <a:solidFill>
                <a:schemeClr val="bg1"/>
              </a:solidFill>
            </a:endParaRPr>
          </a:p>
        </p:txBody>
      </p:sp>
      <p:sp>
        <p:nvSpPr>
          <p:cNvPr id="3" name="Content Placeholder 2"/>
          <p:cNvSpPr>
            <a:spLocks noGrp="1"/>
          </p:cNvSpPr>
          <p:nvPr>
            <p:ph idx="1"/>
          </p:nvPr>
        </p:nvSpPr>
        <p:spPr>
          <a:xfrm>
            <a:off x="467544" y="5229200"/>
            <a:ext cx="8229600" cy="1112987"/>
          </a:xfrm>
        </p:spPr>
        <p:txBody>
          <a:bodyPr>
            <a:normAutofit fontScale="85000" lnSpcReduction="20000"/>
          </a:bodyPr>
          <a:lstStyle/>
          <a:p>
            <a:r>
              <a:rPr lang="en-AU" b="1" dirty="0" smtClean="0"/>
              <a:t>For all</a:t>
            </a:r>
            <a:r>
              <a:rPr lang="en-AU" dirty="0" smtClean="0"/>
              <a:t>: Proposal TA1 </a:t>
            </a:r>
            <a:r>
              <a:rPr lang="en-AU" dirty="0" err="1" smtClean="0"/>
              <a:t>akan</a:t>
            </a:r>
            <a:r>
              <a:rPr lang="en-AU" dirty="0" smtClean="0"/>
              <a:t> </a:t>
            </a:r>
            <a:r>
              <a:rPr lang="en-AU" dirty="0" err="1" smtClean="0"/>
              <a:t>dikumpul</a:t>
            </a:r>
            <a:r>
              <a:rPr lang="en-AU" dirty="0" smtClean="0"/>
              <a:t> </a:t>
            </a:r>
            <a:r>
              <a:rPr lang="en-AU" dirty="0" err="1" smtClean="0"/>
              <a:t>awal</a:t>
            </a:r>
            <a:r>
              <a:rPr lang="en-AU" dirty="0" smtClean="0"/>
              <a:t> </a:t>
            </a:r>
            <a:r>
              <a:rPr lang="en-AU" dirty="0" err="1" smtClean="0"/>
              <a:t>minggu</a:t>
            </a:r>
            <a:r>
              <a:rPr lang="en-AU" dirty="0" smtClean="0"/>
              <a:t> 10</a:t>
            </a:r>
          </a:p>
          <a:p>
            <a:r>
              <a:rPr lang="en-AU" dirty="0" err="1" smtClean="0"/>
              <a:t>Bagi</a:t>
            </a:r>
            <a:r>
              <a:rPr lang="en-AU" dirty="0" smtClean="0"/>
              <a:t> yang </a:t>
            </a:r>
            <a:r>
              <a:rPr lang="en-AU" dirty="0" err="1" smtClean="0"/>
              <a:t>mengambil</a:t>
            </a:r>
            <a:r>
              <a:rPr lang="en-AU" dirty="0" smtClean="0"/>
              <a:t> TA1+TA2, </a:t>
            </a:r>
            <a:r>
              <a:rPr lang="en-AU" dirty="0" err="1" smtClean="0"/>
              <a:t>proses</a:t>
            </a:r>
            <a:r>
              <a:rPr lang="en-AU" dirty="0" smtClean="0"/>
              <a:t> Desk Evaluation </a:t>
            </a:r>
            <a:r>
              <a:rPr lang="en-AU" dirty="0" err="1" smtClean="0"/>
              <a:t>dan</a:t>
            </a:r>
            <a:r>
              <a:rPr lang="en-AU" dirty="0" smtClean="0"/>
              <a:t> Seminar </a:t>
            </a:r>
            <a:r>
              <a:rPr lang="en-AU" dirty="0" err="1" smtClean="0"/>
              <a:t>akan</a:t>
            </a:r>
            <a:r>
              <a:rPr lang="en-AU" dirty="0" smtClean="0"/>
              <a:t> </a:t>
            </a:r>
            <a:r>
              <a:rPr lang="en-AU" dirty="0" err="1" smtClean="0"/>
              <a:t>selesai</a:t>
            </a:r>
            <a:r>
              <a:rPr lang="en-AU" dirty="0" smtClean="0"/>
              <a:t> </a:t>
            </a:r>
            <a:r>
              <a:rPr lang="en-AU" dirty="0" err="1" smtClean="0"/>
              <a:t>maksimal</a:t>
            </a:r>
            <a:r>
              <a:rPr lang="en-AU" dirty="0" smtClean="0"/>
              <a:t> </a:t>
            </a:r>
            <a:r>
              <a:rPr lang="en-AU" dirty="0" err="1" smtClean="0"/>
              <a:t>minggu</a:t>
            </a:r>
            <a:r>
              <a:rPr lang="en-AU" dirty="0" smtClean="0"/>
              <a:t> ke-12</a:t>
            </a:r>
          </a:p>
          <a:p>
            <a:endParaRPr lang="en-AU" dirty="0" smtClean="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34</a:t>
            </a:fld>
            <a:endParaRPr lang="en-AU" dirty="0"/>
          </a:p>
        </p:txBody>
      </p:sp>
      <p:graphicFrame>
        <p:nvGraphicFramePr>
          <p:cNvPr id="7" name="Table 6"/>
          <p:cNvGraphicFramePr>
            <a:graphicFrameLocks noGrp="1"/>
          </p:cNvGraphicFramePr>
          <p:nvPr/>
        </p:nvGraphicFramePr>
        <p:xfrm>
          <a:off x="539551" y="1350010"/>
          <a:ext cx="7848872" cy="3772408"/>
        </p:xfrm>
        <a:graphic>
          <a:graphicData uri="http://schemas.openxmlformats.org/drawingml/2006/table">
            <a:tbl>
              <a:tblPr/>
              <a:tblGrid>
                <a:gridCol w="1408925"/>
                <a:gridCol w="2407500"/>
                <a:gridCol w="1152128"/>
                <a:gridCol w="1368152"/>
                <a:gridCol w="1512167"/>
              </a:tblGrid>
              <a:tr h="172175">
                <a:tc>
                  <a:txBody>
                    <a:bodyPr/>
                    <a:lstStyle/>
                    <a:p>
                      <a:pPr algn="just">
                        <a:lnSpc>
                          <a:spcPct val="115000"/>
                        </a:lnSpc>
                        <a:spcAft>
                          <a:spcPts val="1000"/>
                        </a:spcAft>
                      </a:pPr>
                      <a:r>
                        <a:rPr lang="id-ID" sz="1600" b="1" dirty="0">
                          <a:latin typeface="Cambria"/>
                          <a:ea typeface="Calibri"/>
                          <a:cs typeface="Times New Roman"/>
                        </a:rPr>
                        <a:t>Minggu 1</a:t>
                      </a:r>
                      <a:endParaRPr lang="en-AU" sz="1600" dirty="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1000"/>
                        </a:spcAft>
                      </a:pPr>
                      <a:r>
                        <a:rPr lang="id-ID" sz="1600" b="1">
                          <a:latin typeface="Cambria"/>
                          <a:ea typeface="Calibri"/>
                          <a:cs typeface="Times New Roman"/>
                        </a:rPr>
                        <a:t>Minggu </a:t>
                      </a:r>
                      <a:r>
                        <a:rPr lang="en-AU" sz="1600" b="1">
                          <a:latin typeface="Cambria"/>
                          <a:ea typeface="Calibri"/>
                          <a:cs typeface="Times New Roman"/>
                        </a:rPr>
                        <a:t>2</a:t>
                      </a:r>
                      <a:r>
                        <a:rPr lang="id-ID" sz="1600" b="1">
                          <a:latin typeface="Cambria"/>
                          <a:ea typeface="Calibri"/>
                          <a:cs typeface="Times New Roman"/>
                        </a:rPr>
                        <a:t>-4</a:t>
                      </a:r>
                      <a:endParaRPr lang="en-AU" sz="160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3">
                  <a:txBody>
                    <a:bodyPr/>
                    <a:lstStyle/>
                    <a:p>
                      <a:pPr algn="ctr">
                        <a:lnSpc>
                          <a:spcPct val="115000"/>
                        </a:lnSpc>
                        <a:spcAft>
                          <a:spcPts val="1000"/>
                        </a:spcAft>
                      </a:pPr>
                      <a:r>
                        <a:rPr lang="id-ID" sz="1600" b="1" dirty="0">
                          <a:latin typeface="Cambria"/>
                          <a:ea typeface="Calibri"/>
                          <a:cs typeface="Times New Roman"/>
                        </a:rPr>
                        <a:t>Minggu 4 s/d Minggu 7</a:t>
                      </a:r>
                      <a:r>
                        <a:rPr lang="en-AU" sz="1600" b="1" dirty="0">
                          <a:latin typeface="Cambria"/>
                          <a:ea typeface="Calibri"/>
                          <a:cs typeface="Times New Roman"/>
                        </a:rPr>
                        <a:t>, </a:t>
                      </a:r>
                      <a:r>
                        <a:rPr lang="en-AU" sz="1600" b="1" dirty="0" err="1">
                          <a:latin typeface="Cambria"/>
                          <a:ea typeface="Calibri"/>
                          <a:cs typeface="Times New Roman"/>
                        </a:rPr>
                        <a:t>Minggu</a:t>
                      </a:r>
                      <a:r>
                        <a:rPr lang="en-AU" sz="1600" b="1" dirty="0">
                          <a:latin typeface="Cambria"/>
                          <a:ea typeface="Calibri"/>
                          <a:cs typeface="Times New Roman"/>
                        </a:rPr>
                        <a:t> 9 -10</a:t>
                      </a:r>
                      <a:endParaRPr lang="en-AU" sz="1600" dirty="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AU"/>
                    </a:p>
                  </a:txBody>
                  <a:tcPr/>
                </a:tc>
                <a:tc hMerge="1">
                  <a:txBody>
                    <a:bodyPr/>
                    <a:lstStyle/>
                    <a:p>
                      <a:endParaRPr lang="en-AU"/>
                    </a:p>
                  </a:txBody>
                  <a:tcPr/>
                </a:tc>
              </a:tr>
              <a:tr h="1759714">
                <a:tc>
                  <a:txBody>
                    <a:bodyPr/>
                    <a:lstStyle/>
                    <a:p>
                      <a:pPr algn="just">
                        <a:lnSpc>
                          <a:spcPct val="115000"/>
                        </a:lnSpc>
                        <a:spcAft>
                          <a:spcPts val="1000"/>
                        </a:spcAft>
                      </a:pPr>
                      <a:r>
                        <a:rPr lang="id-ID" sz="1600" b="1" dirty="0">
                          <a:latin typeface="Cambria"/>
                          <a:ea typeface="Calibri"/>
                          <a:cs typeface="Times New Roman"/>
                        </a:rPr>
                        <a:t>Kuliah Pembekalan:</a:t>
                      </a:r>
                      <a:r>
                        <a:rPr lang="id-ID" sz="1600" dirty="0">
                          <a:latin typeface="Cambria"/>
                          <a:ea typeface="Calibri"/>
                          <a:cs typeface="Times New Roman"/>
                        </a:rPr>
                        <a:t> Penjelasan Aturan TA</a:t>
                      </a:r>
                      <a:endParaRPr lang="en-AU" sz="1600" dirty="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1000"/>
                        </a:spcAft>
                      </a:pPr>
                      <a:r>
                        <a:rPr lang="en-AU" sz="1600" b="1" dirty="0" err="1">
                          <a:latin typeface="Cambria"/>
                          <a:ea typeface="Calibri"/>
                          <a:cs typeface="Times New Roman"/>
                        </a:rPr>
                        <a:t>Materi</a:t>
                      </a:r>
                      <a:endParaRPr lang="en-AU" sz="1600" dirty="0">
                        <a:latin typeface="Calibri"/>
                        <a:ea typeface="Calibri"/>
                        <a:cs typeface="Times New Roman"/>
                      </a:endParaRPr>
                    </a:p>
                    <a:p>
                      <a:pPr marL="180975" lvl="0" indent="-180975" algn="just">
                        <a:lnSpc>
                          <a:spcPct val="115000"/>
                        </a:lnSpc>
                        <a:spcAft>
                          <a:spcPts val="0"/>
                        </a:spcAft>
                        <a:buFont typeface="Symbol"/>
                        <a:buChar char=""/>
                      </a:pPr>
                      <a:r>
                        <a:rPr lang="en-AU" sz="1600" dirty="0" err="1">
                          <a:latin typeface="Cambria"/>
                        </a:rPr>
                        <a:t>Plagiarisme</a:t>
                      </a:r>
                      <a:r>
                        <a:rPr lang="en-AU" sz="1600" dirty="0">
                          <a:latin typeface="Cambria"/>
                        </a:rPr>
                        <a:t> (</a:t>
                      </a:r>
                      <a:r>
                        <a:rPr lang="en-AU" sz="1600" dirty="0" err="1">
                          <a:latin typeface="Cambria"/>
                        </a:rPr>
                        <a:t>Minggu</a:t>
                      </a:r>
                      <a:r>
                        <a:rPr lang="en-AU" sz="1600" dirty="0">
                          <a:latin typeface="Cambria"/>
                        </a:rPr>
                        <a:t> 2)</a:t>
                      </a:r>
                      <a:endParaRPr lang="en-AU" sz="1600" dirty="0">
                        <a:latin typeface="Calibri"/>
                      </a:endParaRPr>
                    </a:p>
                    <a:p>
                      <a:pPr marL="180975" lvl="0" indent="-180975" algn="just">
                        <a:lnSpc>
                          <a:spcPct val="115000"/>
                        </a:lnSpc>
                        <a:spcAft>
                          <a:spcPts val="0"/>
                        </a:spcAft>
                        <a:buFont typeface="Symbol"/>
                        <a:buChar char=""/>
                      </a:pPr>
                      <a:r>
                        <a:rPr lang="en-AU" sz="1600" dirty="0" err="1">
                          <a:latin typeface="Cambria"/>
                        </a:rPr>
                        <a:t>Metodologi</a:t>
                      </a:r>
                      <a:r>
                        <a:rPr lang="en-AU" sz="1600" dirty="0">
                          <a:latin typeface="Cambria"/>
                        </a:rPr>
                        <a:t> </a:t>
                      </a:r>
                      <a:r>
                        <a:rPr lang="en-AU" sz="1600" dirty="0" err="1">
                          <a:latin typeface="Cambria"/>
                        </a:rPr>
                        <a:t>penelitian</a:t>
                      </a:r>
                      <a:r>
                        <a:rPr lang="en-AU" sz="1600" dirty="0">
                          <a:latin typeface="Cambria"/>
                        </a:rPr>
                        <a:t> (</a:t>
                      </a:r>
                      <a:r>
                        <a:rPr lang="en-AU" sz="1600" dirty="0" err="1">
                          <a:latin typeface="Cambria"/>
                        </a:rPr>
                        <a:t>Minggu</a:t>
                      </a:r>
                      <a:r>
                        <a:rPr lang="en-AU" sz="1600" dirty="0">
                          <a:latin typeface="Cambria"/>
                        </a:rPr>
                        <a:t> 3)</a:t>
                      </a:r>
                      <a:endParaRPr lang="en-AU" sz="1600" dirty="0">
                        <a:latin typeface="Calibri"/>
                      </a:endParaRPr>
                    </a:p>
                    <a:p>
                      <a:pPr marL="180975" lvl="0" indent="-180975" algn="just">
                        <a:lnSpc>
                          <a:spcPct val="115000"/>
                        </a:lnSpc>
                        <a:spcAft>
                          <a:spcPts val="0"/>
                        </a:spcAft>
                        <a:buFont typeface="Symbol"/>
                        <a:buChar char=""/>
                      </a:pPr>
                      <a:r>
                        <a:rPr lang="en-AU" sz="1600" dirty="0" err="1">
                          <a:latin typeface="Cambria"/>
                        </a:rPr>
                        <a:t>Penulisan</a:t>
                      </a:r>
                      <a:r>
                        <a:rPr lang="en-AU" sz="1600" dirty="0">
                          <a:latin typeface="Cambria"/>
                        </a:rPr>
                        <a:t> </a:t>
                      </a:r>
                      <a:r>
                        <a:rPr lang="en-AU" sz="1600" dirty="0" err="1">
                          <a:latin typeface="Cambria"/>
                        </a:rPr>
                        <a:t>ilmiah</a:t>
                      </a:r>
                      <a:r>
                        <a:rPr lang="en-AU" sz="1600" dirty="0">
                          <a:latin typeface="Cambria"/>
                        </a:rPr>
                        <a:t> (</a:t>
                      </a:r>
                      <a:r>
                        <a:rPr lang="en-AU" sz="1600" dirty="0" err="1">
                          <a:latin typeface="Cambria"/>
                        </a:rPr>
                        <a:t>Minggu</a:t>
                      </a:r>
                      <a:r>
                        <a:rPr lang="en-AU" sz="1600" dirty="0">
                          <a:latin typeface="Cambria"/>
                        </a:rPr>
                        <a:t> 4)</a:t>
                      </a:r>
                      <a:endParaRPr lang="en-AU" sz="1600" dirty="0">
                        <a:latin typeface="Calibri"/>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3">
                  <a:txBody>
                    <a:bodyPr/>
                    <a:lstStyle/>
                    <a:p>
                      <a:pPr algn="just">
                        <a:lnSpc>
                          <a:spcPct val="115000"/>
                        </a:lnSpc>
                        <a:spcAft>
                          <a:spcPts val="1000"/>
                        </a:spcAft>
                      </a:pPr>
                      <a:r>
                        <a:rPr lang="id-ID" sz="1600" b="1" dirty="0">
                          <a:latin typeface="Cambria"/>
                          <a:ea typeface="Calibri"/>
                          <a:cs typeface="Times New Roman"/>
                        </a:rPr>
                        <a:t>Bimbingan Proposal</a:t>
                      </a:r>
                      <a:r>
                        <a:rPr lang="en-AU" sz="1600" b="1" dirty="0">
                          <a:latin typeface="Cambria"/>
                          <a:ea typeface="Calibri"/>
                          <a:cs typeface="Times New Roman"/>
                        </a:rPr>
                        <a:t> </a:t>
                      </a:r>
                      <a:r>
                        <a:rPr lang="en-AU" sz="1600" b="1" dirty="0" err="1">
                          <a:latin typeface="Cambria"/>
                          <a:ea typeface="Calibri"/>
                          <a:cs typeface="Times New Roman"/>
                        </a:rPr>
                        <a:t>dan</a:t>
                      </a:r>
                      <a:r>
                        <a:rPr lang="en-AU" sz="1600" b="1" dirty="0">
                          <a:latin typeface="Cambria"/>
                          <a:ea typeface="Calibri"/>
                          <a:cs typeface="Times New Roman"/>
                        </a:rPr>
                        <a:t> </a:t>
                      </a:r>
                      <a:r>
                        <a:rPr lang="en-AU" sz="1600" b="1" dirty="0" err="1">
                          <a:latin typeface="Cambria"/>
                          <a:ea typeface="Calibri"/>
                          <a:cs typeface="Times New Roman"/>
                        </a:rPr>
                        <a:t>Penawaran</a:t>
                      </a:r>
                      <a:r>
                        <a:rPr lang="en-AU" sz="1600" b="1" dirty="0">
                          <a:latin typeface="Cambria"/>
                          <a:ea typeface="Calibri"/>
                          <a:cs typeface="Times New Roman"/>
                        </a:rPr>
                        <a:t> </a:t>
                      </a:r>
                      <a:r>
                        <a:rPr lang="en-AU" sz="1600" b="1" dirty="0" err="1">
                          <a:latin typeface="Cambria"/>
                          <a:ea typeface="Calibri"/>
                          <a:cs typeface="Times New Roman"/>
                        </a:rPr>
                        <a:t>tema</a:t>
                      </a:r>
                      <a:r>
                        <a:rPr lang="en-AU" sz="1600" b="1" dirty="0">
                          <a:latin typeface="Cambria"/>
                          <a:ea typeface="Calibri"/>
                          <a:cs typeface="Times New Roman"/>
                        </a:rPr>
                        <a:t> TA </a:t>
                      </a:r>
                      <a:r>
                        <a:rPr lang="en-AU" sz="1600" b="1" dirty="0" err="1">
                          <a:latin typeface="Cambria"/>
                          <a:ea typeface="Calibri"/>
                          <a:cs typeface="Times New Roman"/>
                        </a:rPr>
                        <a:t>oleh</a:t>
                      </a:r>
                      <a:r>
                        <a:rPr lang="en-AU" sz="1600" b="1" dirty="0">
                          <a:latin typeface="Cambria"/>
                          <a:ea typeface="Calibri"/>
                          <a:cs typeface="Times New Roman"/>
                        </a:rPr>
                        <a:t> </a:t>
                      </a:r>
                      <a:r>
                        <a:rPr lang="en-AU" sz="1600" b="1" dirty="0" err="1">
                          <a:latin typeface="Cambria"/>
                          <a:ea typeface="Calibri"/>
                          <a:cs typeface="Times New Roman"/>
                        </a:rPr>
                        <a:t>Kelompok</a:t>
                      </a:r>
                      <a:r>
                        <a:rPr lang="en-AU" sz="1600" b="1" dirty="0">
                          <a:latin typeface="Cambria"/>
                          <a:ea typeface="Calibri"/>
                          <a:cs typeface="Times New Roman"/>
                        </a:rPr>
                        <a:t> </a:t>
                      </a:r>
                      <a:r>
                        <a:rPr lang="en-AU" sz="1600" b="1" dirty="0" err="1">
                          <a:latin typeface="Cambria"/>
                          <a:ea typeface="Calibri"/>
                          <a:cs typeface="Times New Roman"/>
                        </a:rPr>
                        <a:t>Keahlian</a:t>
                      </a:r>
                      <a:r>
                        <a:rPr lang="en-AU" sz="1600" b="1" dirty="0">
                          <a:latin typeface="Cambria"/>
                          <a:ea typeface="Calibri"/>
                          <a:cs typeface="Times New Roman"/>
                        </a:rPr>
                        <a:t> (KK</a:t>
                      </a:r>
                      <a:r>
                        <a:rPr lang="en-AU" sz="1600" b="1" dirty="0" smtClean="0">
                          <a:latin typeface="Cambria"/>
                          <a:ea typeface="Calibri"/>
                          <a:cs typeface="Times New Roman"/>
                        </a:rPr>
                        <a:t>)</a:t>
                      </a:r>
                      <a:r>
                        <a:rPr lang="id-ID" sz="1600" b="1" dirty="0" smtClean="0">
                          <a:latin typeface="Cambria"/>
                          <a:ea typeface="Calibri"/>
                          <a:cs typeface="Times New Roman"/>
                        </a:rPr>
                        <a:t>:</a:t>
                      </a:r>
                      <a:r>
                        <a:rPr lang="en-AU" sz="1600" b="1" dirty="0" smtClean="0">
                          <a:latin typeface="Cambria"/>
                          <a:ea typeface="Calibri"/>
                          <a:cs typeface="Times New Roman"/>
                        </a:rPr>
                        <a:t> </a:t>
                      </a:r>
                      <a:endParaRPr lang="en-AU" sz="1600" dirty="0">
                        <a:latin typeface="Calibri"/>
                        <a:ea typeface="Calibri"/>
                        <a:cs typeface="Times New Roman"/>
                      </a:endParaRPr>
                    </a:p>
                    <a:p>
                      <a:pPr marL="180975" lvl="0" indent="-180975" algn="just">
                        <a:lnSpc>
                          <a:spcPct val="115000"/>
                        </a:lnSpc>
                        <a:spcAft>
                          <a:spcPts val="0"/>
                        </a:spcAft>
                        <a:buFont typeface="Symbol"/>
                        <a:buChar char=""/>
                      </a:pPr>
                      <a:r>
                        <a:rPr lang="id-ID" sz="1600" dirty="0">
                          <a:latin typeface="Cambria"/>
                        </a:rPr>
                        <a:t>Pembuatan dan Penulisan Proposal TA dengan dosen calon pembimbing </a:t>
                      </a:r>
                      <a:endParaRPr lang="en-AU" sz="1600" dirty="0">
                        <a:latin typeface="Calibri"/>
                      </a:endParaRPr>
                    </a:p>
                    <a:p>
                      <a:pPr marL="180975" lvl="0" indent="-180975" algn="just">
                        <a:lnSpc>
                          <a:spcPct val="115000"/>
                        </a:lnSpc>
                        <a:spcAft>
                          <a:spcPts val="0"/>
                        </a:spcAft>
                        <a:buFont typeface="Symbol"/>
                        <a:buChar char=""/>
                      </a:pPr>
                      <a:r>
                        <a:rPr lang="en-AU" sz="1600" dirty="0" err="1">
                          <a:latin typeface="Cambria"/>
                        </a:rPr>
                        <a:t>Penawaran</a:t>
                      </a:r>
                      <a:r>
                        <a:rPr lang="en-AU" sz="1600" dirty="0">
                          <a:latin typeface="Cambria"/>
                        </a:rPr>
                        <a:t> </a:t>
                      </a:r>
                      <a:r>
                        <a:rPr lang="en-AU" sz="1600" dirty="0" err="1">
                          <a:latin typeface="Cambria"/>
                        </a:rPr>
                        <a:t>tema</a:t>
                      </a:r>
                      <a:r>
                        <a:rPr lang="en-AU" sz="1600" dirty="0">
                          <a:latin typeface="Cambria"/>
                        </a:rPr>
                        <a:t> TA </a:t>
                      </a:r>
                      <a:r>
                        <a:rPr lang="en-AU" sz="1600" dirty="0" err="1">
                          <a:latin typeface="Cambria"/>
                        </a:rPr>
                        <a:t>oleh</a:t>
                      </a:r>
                      <a:r>
                        <a:rPr lang="en-AU" sz="1600" dirty="0">
                          <a:latin typeface="Cambria"/>
                        </a:rPr>
                        <a:t> </a:t>
                      </a:r>
                      <a:r>
                        <a:rPr lang="en-AU" sz="1600" dirty="0" smtClean="0">
                          <a:latin typeface="Cambria"/>
                        </a:rPr>
                        <a:t>KK (</a:t>
                      </a:r>
                      <a:r>
                        <a:rPr lang="en-AU" sz="1600" u="sng" dirty="0" err="1" smtClean="0">
                          <a:latin typeface="Cambria"/>
                        </a:rPr>
                        <a:t>ada</a:t>
                      </a:r>
                      <a:r>
                        <a:rPr lang="en-AU" sz="1600" u="sng" baseline="0" dirty="0" smtClean="0">
                          <a:latin typeface="Cambria"/>
                        </a:rPr>
                        <a:t> </a:t>
                      </a:r>
                      <a:r>
                        <a:rPr lang="en-AU" sz="1600" u="sng" baseline="0" dirty="0" err="1" smtClean="0">
                          <a:latin typeface="Cambria"/>
                        </a:rPr>
                        <a:t>kemungkinan</a:t>
                      </a:r>
                      <a:r>
                        <a:rPr lang="en-AU" sz="1600" u="sng" baseline="0" dirty="0" smtClean="0">
                          <a:latin typeface="Cambria"/>
                        </a:rPr>
                        <a:t> </a:t>
                      </a:r>
                      <a:r>
                        <a:rPr lang="en-AU" sz="1600" u="sng" baseline="0" dirty="0" err="1" smtClean="0">
                          <a:latin typeface="Cambria"/>
                        </a:rPr>
                        <a:t>lebih</a:t>
                      </a:r>
                      <a:r>
                        <a:rPr lang="en-AU" sz="1600" u="sng" baseline="0" dirty="0" smtClean="0">
                          <a:latin typeface="Cambria"/>
                        </a:rPr>
                        <a:t> </a:t>
                      </a:r>
                      <a:r>
                        <a:rPr lang="en-AU" sz="1600" u="sng" baseline="0" dirty="0" err="1" smtClean="0">
                          <a:latin typeface="Cambria"/>
                        </a:rPr>
                        <a:t>cepat</a:t>
                      </a:r>
                      <a:r>
                        <a:rPr lang="en-AU" sz="1600" baseline="0" dirty="0" smtClean="0">
                          <a:latin typeface="Cambria"/>
                        </a:rPr>
                        <a:t>)</a:t>
                      </a:r>
                      <a:endParaRPr lang="en-AU" sz="1600" dirty="0">
                        <a:latin typeface="Calibri"/>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r>
              <a:tr h="172175">
                <a:tc>
                  <a:txBody>
                    <a:bodyPr/>
                    <a:lstStyle/>
                    <a:p>
                      <a:pPr algn="just">
                        <a:lnSpc>
                          <a:spcPct val="115000"/>
                        </a:lnSpc>
                        <a:spcAft>
                          <a:spcPts val="1000"/>
                        </a:spcAft>
                      </a:pPr>
                      <a:r>
                        <a:rPr lang="en-AU" sz="1600" b="1" dirty="0" err="1" smtClean="0">
                          <a:latin typeface="Cambria"/>
                          <a:ea typeface="Calibri"/>
                          <a:cs typeface="Times New Roman"/>
                        </a:rPr>
                        <a:t>Awal</a:t>
                      </a:r>
                      <a:r>
                        <a:rPr lang="en-AU" sz="1600" b="1" dirty="0" smtClean="0">
                          <a:latin typeface="Cambria"/>
                          <a:ea typeface="Calibri"/>
                          <a:cs typeface="Times New Roman"/>
                        </a:rPr>
                        <a:t> </a:t>
                      </a:r>
                      <a:r>
                        <a:rPr lang="en-AU" sz="1600" b="1" dirty="0" err="1" smtClean="0">
                          <a:latin typeface="Cambria"/>
                          <a:ea typeface="Calibri"/>
                          <a:cs typeface="Times New Roman"/>
                        </a:rPr>
                        <a:t>minggu</a:t>
                      </a:r>
                      <a:r>
                        <a:rPr lang="en-AU" sz="1600" b="1" dirty="0" smtClean="0">
                          <a:latin typeface="Cambria"/>
                          <a:ea typeface="Calibri"/>
                          <a:cs typeface="Times New Roman"/>
                        </a:rPr>
                        <a:t> 10</a:t>
                      </a:r>
                      <a:endParaRPr lang="en-AU" sz="1600" dirty="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AU" sz="1600" b="1" dirty="0" err="1">
                          <a:latin typeface="Cambria"/>
                          <a:ea typeface="Calibri"/>
                          <a:cs typeface="Times New Roman"/>
                        </a:rPr>
                        <a:t>Minggu</a:t>
                      </a:r>
                      <a:r>
                        <a:rPr lang="en-AU" sz="1600" b="1" dirty="0">
                          <a:latin typeface="Cambria"/>
                          <a:ea typeface="Calibri"/>
                          <a:cs typeface="Times New Roman"/>
                        </a:rPr>
                        <a:t> </a:t>
                      </a:r>
                      <a:r>
                        <a:rPr lang="en-AU" sz="1600" b="1" dirty="0" smtClean="0">
                          <a:latin typeface="Cambria"/>
                          <a:ea typeface="Calibri"/>
                          <a:cs typeface="Times New Roman"/>
                        </a:rPr>
                        <a:t>10-11</a:t>
                      </a:r>
                      <a:endParaRPr lang="en-AU" sz="1600" dirty="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AU" sz="1600" b="1" dirty="0" err="1">
                          <a:latin typeface="Cambria"/>
                          <a:ea typeface="Calibri"/>
                          <a:cs typeface="Times New Roman"/>
                        </a:rPr>
                        <a:t>Minggu</a:t>
                      </a:r>
                      <a:r>
                        <a:rPr lang="en-AU" sz="1600" b="1" dirty="0">
                          <a:latin typeface="Cambria"/>
                          <a:ea typeface="Calibri"/>
                          <a:cs typeface="Times New Roman"/>
                        </a:rPr>
                        <a:t> 11-12</a:t>
                      </a:r>
                      <a:endParaRPr lang="en-AU" sz="1600" dirty="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AU" sz="1600" b="1">
                          <a:latin typeface="Cambria"/>
                          <a:ea typeface="Calibri"/>
                          <a:cs typeface="Times New Roman"/>
                        </a:rPr>
                        <a:t>Minggu 13</a:t>
                      </a:r>
                      <a:endParaRPr lang="en-AU" sz="160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AU" sz="1600" b="1">
                          <a:latin typeface="Cambria"/>
                          <a:ea typeface="Calibri"/>
                          <a:cs typeface="Times New Roman"/>
                        </a:rPr>
                        <a:t>Minggu 14</a:t>
                      </a:r>
                      <a:endParaRPr lang="en-AU" sz="160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60876">
                <a:tc>
                  <a:txBody>
                    <a:bodyPr/>
                    <a:lstStyle/>
                    <a:p>
                      <a:pPr algn="just">
                        <a:lnSpc>
                          <a:spcPct val="115000"/>
                        </a:lnSpc>
                        <a:spcAft>
                          <a:spcPts val="1000"/>
                        </a:spcAft>
                      </a:pPr>
                      <a:r>
                        <a:rPr lang="id-ID" sz="1600">
                          <a:latin typeface="Cambria"/>
                          <a:ea typeface="Calibri"/>
                          <a:cs typeface="Times New Roman"/>
                        </a:rPr>
                        <a:t>Pengumpulan Proposal Tugas Akhir di Admin IF</a:t>
                      </a:r>
                      <a:endParaRPr lang="en-AU" sz="160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d-ID" sz="1600" dirty="0">
                          <a:latin typeface="Cambria"/>
                          <a:ea typeface="Calibri"/>
                          <a:cs typeface="Times New Roman"/>
                        </a:rPr>
                        <a:t>Penjadwalan </a:t>
                      </a:r>
                      <a:r>
                        <a:rPr lang="en-AU" sz="1600" dirty="0">
                          <a:latin typeface="Cambria"/>
                          <a:ea typeface="Calibri"/>
                          <a:cs typeface="Times New Roman"/>
                        </a:rPr>
                        <a:t>Desk Evaluation p</a:t>
                      </a:r>
                      <a:r>
                        <a:rPr lang="id-ID" sz="1600" dirty="0">
                          <a:latin typeface="Cambria"/>
                          <a:ea typeface="Calibri"/>
                          <a:cs typeface="Times New Roman"/>
                        </a:rPr>
                        <a:t>roposal </a:t>
                      </a:r>
                      <a:r>
                        <a:rPr lang="en-AU" sz="1600" dirty="0">
                          <a:latin typeface="Cambria"/>
                          <a:ea typeface="Calibri"/>
                          <a:cs typeface="Times New Roman"/>
                        </a:rPr>
                        <a:t>o</a:t>
                      </a:r>
                      <a:r>
                        <a:rPr lang="id-ID" sz="1600" dirty="0">
                          <a:latin typeface="Cambria"/>
                          <a:ea typeface="Calibri"/>
                          <a:cs typeface="Times New Roman"/>
                        </a:rPr>
                        <a:t>leh KK</a:t>
                      </a:r>
                      <a:endParaRPr lang="en-AU" sz="1600" dirty="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AU" sz="1600">
                          <a:latin typeface="Cambria"/>
                          <a:ea typeface="Calibri"/>
                          <a:cs typeface="Times New Roman"/>
                        </a:rPr>
                        <a:t>Desk Evaluation</a:t>
                      </a:r>
                      <a:endParaRPr lang="en-AU" sz="160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d-ID" sz="1600">
                          <a:latin typeface="Cambria"/>
                          <a:ea typeface="Calibri"/>
                          <a:cs typeface="Times New Roman"/>
                        </a:rPr>
                        <a:t>Seminar</a:t>
                      </a:r>
                      <a:r>
                        <a:rPr lang="en-AU" sz="1600">
                          <a:latin typeface="Cambria"/>
                          <a:ea typeface="Calibri"/>
                          <a:cs typeface="Times New Roman"/>
                        </a:rPr>
                        <a:t> s</a:t>
                      </a:r>
                      <a:r>
                        <a:rPr lang="id-ID" sz="1600">
                          <a:latin typeface="Cambria"/>
                          <a:ea typeface="Calibri"/>
                          <a:cs typeface="Times New Roman"/>
                        </a:rPr>
                        <a:t>esi </a:t>
                      </a:r>
                      <a:r>
                        <a:rPr lang="en-AU" sz="1600">
                          <a:latin typeface="Cambria"/>
                          <a:ea typeface="Calibri"/>
                          <a:cs typeface="Times New Roman"/>
                        </a:rPr>
                        <a:t>1</a:t>
                      </a:r>
                      <a:endParaRPr lang="en-AU" sz="160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d-ID" sz="1600" dirty="0">
                          <a:latin typeface="Cambria"/>
                          <a:ea typeface="Calibri"/>
                          <a:cs typeface="Times New Roman"/>
                        </a:rPr>
                        <a:t>Seminar</a:t>
                      </a:r>
                      <a:r>
                        <a:rPr lang="en-AU" sz="1600" dirty="0">
                          <a:latin typeface="Cambria"/>
                          <a:ea typeface="Calibri"/>
                          <a:cs typeface="Times New Roman"/>
                        </a:rPr>
                        <a:t> s</a:t>
                      </a:r>
                      <a:r>
                        <a:rPr lang="id-ID" sz="1600" dirty="0">
                          <a:latin typeface="Cambria"/>
                          <a:ea typeface="Calibri"/>
                          <a:cs typeface="Times New Roman"/>
                        </a:rPr>
                        <a:t>esi </a:t>
                      </a:r>
                      <a:r>
                        <a:rPr lang="en-AU" sz="1600" dirty="0">
                          <a:latin typeface="Cambria"/>
                          <a:ea typeface="Calibri"/>
                          <a:cs typeface="Times New Roman"/>
                        </a:rPr>
                        <a:t>2</a:t>
                      </a:r>
                      <a:endParaRPr lang="en-AU" sz="1600" dirty="0">
                        <a:latin typeface="Calibri"/>
                        <a:ea typeface="Calibri"/>
                        <a:cs typeface="Times New Roman"/>
                      </a:endParaRPr>
                    </a:p>
                  </a:txBody>
                  <a:tcPr marL="56144" marR="56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FC439E91-4AF3-43DB-8D56-BBD3BFA0F91F}" type="datetime1">
              <a:rPr lang="id-ID" smtClean="0"/>
              <a:pPr>
                <a:defRPr/>
              </a:pPr>
              <a:t>25/08/2014</a:t>
            </a:fld>
            <a:endParaRPr lang="en-US" dirty="0"/>
          </a:p>
        </p:txBody>
      </p:sp>
    </p:spTree>
    <p:extLst>
      <p:ext uri="{BB962C8B-B14F-4D97-AF65-F5344CB8AC3E}">
        <p14:creationId xmlns:p14="http://schemas.microsoft.com/office/powerpoint/2010/main" xmlns="" val="166628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304" y="228600"/>
            <a:ext cx="5135744" cy="990600"/>
          </a:xfrm>
        </p:spPr>
        <p:txBody>
          <a:bodyPr/>
          <a:lstStyle/>
          <a:p>
            <a:r>
              <a:rPr lang="en-AU" dirty="0" smtClean="0">
                <a:solidFill>
                  <a:schemeClr val="bg1"/>
                </a:solidFill>
              </a:rPr>
              <a:t>Generic </a:t>
            </a:r>
            <a:r>
              <a:rPr lang="en-AU" dirty="0" err="1" smtClean="0">
                <a:solidFill>
                  <a:schemeClr val="bg1"/>
                </a:solidFill>
              </a:rPr>
              <a:t>stucture</a:t>
            </a:r>
            <a:r>
              <a:rPr lang="en-AU" dirty="0" smtClean="0">
                <a:solidFill>
                  <a:schemeClr val="bg1"/>
                </a:solidFill>
              </a:rPr>
              <a:t>: </a:t>
            </a:r>
            <a:r>
              <a:rPr lang="en-AU" dirty="0" err="1" smtClean="0">
                <a:solidFill>
                  <a:schemeClr val="bg1"/>
                </a:solidFill>
              </a:rPr>
              <a:t>IMRaD</a:t>
            </a:r>
            <a:endParaRPr lang="en-AU" dirty="0">
              <a:solidFill>
                <a:schemeClr val="bg1"/>
              </a:solidFill>
            </a:endParaRPr>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4</a:t>
            </a:fld>
            <a:endParaRPr lang="en-AU" dirty="0"/>
          </a:p>
        </p:txBody>
      </p:sp>
      <p:pic>
        <p:nvPicPr>
          <p:cNvPr id="6148" name="Picture 4" descr="F:\TA 1 mk\Academic writing\IMRAD from Springerlink__ 10980_2011_9674_Fig1_HTML.gif"/>
          <p:cNvPicPr>
            <a:picLocks noChangeAspect="1" noChangeArrowheads="1"/>
          </p:cNvPicPr>
          <p:nvPr/>
        </p:nvPicPr>
        <p:blipFill>
          <a:blip r:embed="rId2" cstate="print"/>
          <a:srcRect/>
          <a:stretch>
            <a:fillRect/>
          </a:stretch>
        </p:blipFill>
        <p:spPr bwMode="auto">
          <a:xfrm>
            <a:off x="251520" y="1124744"/>
            <a:ext cx="8640960" cy="5184576"/>
          </a:xfrm>
          <a:prstGeom prst="rect">
            <a:avLst/>
          </a:prstGeom>
          <a:noFill/>
        </p:spPr>
      </p:pic>
      <p:sp>
        <p:nvSpPr>
          <p:cNvPr id="9" name="TextBox 8"/>
          <p:cNvSpPr txBox="1"/>
          <p:nvPr/>
        </p:nvSpPr>
        <p:spPr>
          <a:xfrm>
            <a:off x="5220072" y="5517233"/>
            <a:ext cx="3923928" cy="938719"/>
          </a:xfrm>
          <a:prstGeom prst="rect">
            <a:avLst/>
          </a:prstGeom>
          <a:noFill/>
        </p:spPr>
        <p:txBody>
          <a:bodyPr wrap="square" rtlCol="0">
            <a:spAutoFit/>
          </a:bodyPr>
          <a:lstStyle/>
          <a:p>
            <a:r>
              <a:rPr lang="en-AU" sz="1100" dirty="0" smtClean="0"/>
              <a:t>Source: http://download.springer.com/static/pdf/830/art%253A10.1007%252Fs10980-011-9674-3.pdf?auth66=1392958068_8f06fd01d1f9b0079ebb716810a9af91&amp;ext=.pdf</a:t>
            </a:r>
            <a:endParaRPr lang="en-AU"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lstStyle/>
          <a:p>
            <a:r>
              <a:rPr lang="en-AU" dirty="0" smtClean="0">
                <a:solidFill>
                  <a:schemeClr val="bg1"/>
                </a:solidFill>
              </a:rPr>
              <a:t>Generic </a:t>
            </a:r>
            <a:r>
              <a:rPr lang="en-AU" dirty="0" err="1" smtClean="0">
                <a:solidFill>
                  <a:schemeClr val="bg1"/>
                </a:solidFill>
              </a:rPr>
              <a:t>stucture</a:t>
            </a:r>
            <a:r>
              <a:rPr lang="en-AU" dirty="0" smtClean="0">
                <a:solidFill>
                  <a:schemeClr val="bg1"/>
                </a:solidFill>
              </a:rPr>
              <a:t>: </a:t>
            </a:r>
            <a:r>
              <a:rPr lang="en-AU" dirty="0" err="1" smtClean="0">
                <a:solidFill>
                  <a:schemeClr val="bg1"/>
                </a:solidFill>
              </a:rPr>
              <a:t>IMRaD</a:t>
            </a:r>
            <a:endParaRPr lang="en-AU" dirty="0">
              <a:solidFill>
                <a:schemeClr val="bg1"/>
              </a:solidFill>
            </a:endParaRPr>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5</a:t>
            </a:fld>
            <a:endParaRPr lang="en-AU" dirty="0"/>
          </a:p>
        </p:txBody>
      </p:sp>
      <p:pic>
        <p:nvPicPr>
          <p:cNvPr id="1026" name="Picture 2" descr="IMRAD model"/>
          <p:cNvPicPr>
            <a:picLocks noChangeAspect="1" noChangeArrowheads="1"/>
          </p:cNvPicPr>
          <p:nvPr/>
        </p:nvPicPr>
        <p:blipFill>
          <a:blip r:embed="rId2" cstate="print"/>
          <a:srcRect/>
          <a:stretch>
            <a:fillRect/>
          </a:stretch>
        </p:blipFill>
        <p:spPr bwMode="auto">
          <a:xfrm>
            <a:off x="755576" y="1700808"/>
            <a:ext cx="4896544" cy="4104456"/>
          </a:xfrm>
          <a:prstGeom prst="rect">
            <a:avLst/>
          </a:prstGeom>
          <a:noFill/>
        </p:spPr>
      </p:pic>
      <p:sp>
        <p:nvSpPr>
          <p:cNvPr id="8" name="TextBox 7"/>
          <p:cNvSpPr txBox="1"/>
          <p:nvPr/>
        </p:nvSpPr>
        <p:spPr>
          <a:xfrm>
            <a:off x="5508104" y="2060848"/>
            <a:ext cx="3240360" cy="2308324"/>
          </a:xfrm>
          <a:prstGeom prst="rect">
            <a:avLst/>
          </a:prstGeom>
          <a:noFill/>
        </p:spPr>
        <p:txBody>
          <a:bodyPr wrap="square" rtlCol="0">
            <a:spAutoFit/>
          </a:bodyPr>
          <a:lstStyle/>
          <a:p>
            <a:r>
              <a:rPr lang="en-AU" dirty="0" smtClean="0"/>
              <a:t>Taken: </a:t>
            </a:r>
            <a:r>
              <a:rPr lang="en-AU" dirty="0" smtClean="0">
                <a:hlinkClick r:id="rId3"/>
              </a:rPr>
              <a:t>http://www.study-habits.com/imrad-format-explanation</a:t>
            </a:r>
            <a:endParaRPr lang="en-AU" dirty="0" smtClean="0"/>
          </a:p>
          <a:p>
            <a:endParaRPr lang="en-AU" dirty="0" smtClean="0"/>
          </a:p>
          <a:p>
            <a:r>
              <a:rPr lang="en-AU" dirty="0" smtClean="0"/>
              <a:t>Source:  </a:t>
            </a:r>
            <a:r>
              <a:rPr lang="en-AU" i="1" dirty="0" smtClean="0"/>
              <a:t>Swales, J and C. </a:t>
            </a:r>
            <a:r>
              <a:rPr lang="en-AU" i="1" dirty="0" err="1" smtClean="0"/>
              <a:t>Feak</a:t>
            </a:r>
            <a:r>
              <a:rPr lang="en-AU" i="1" dirty="0" smtClean="0"/>
              <a:t> (2000) English in Today’s Research World: a Writing Guide, Michigan: Ann </a:t>
            </a:r>
            <a:r>
              <a:rPr lang="en-AU" i="1" dirty="0" err="1" smtClean="0"/>
              <a:t>Arbor</a:t>
            </a: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en-AU" dirty="0" smtClean="0">
                <a:solidFill>
                  <a:schemeClr val="bg1"/>
                </a:solidFill>
              </a:rPr>
              <a:t>Introduction must...</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dirty="0" smtClean="0"/>
              <a:t>begin with a very general statement about the subject, then gradually narrows down to the specific thesis statement</a:t>
            </a:r>
          </a:p>
          <a:p>
            <a:r>
              <a:rPr lang="en-AU" dirty="0" smtClean="0"/>
              <a:t>provide background knowledge for your reader so that they can appreciate your work</a:t>
            </a:r>
          </a:p>
          <a:p>
            <a:pPr lvl="1"/>
            <a:r>
              <a:rPr lang="en-AU" dirty="0" smtClean="0"/>
              <a:t>What is important for the reader (from the sea of literature) </a:t>
            </a:r>
            <a:r>
              <a:rPr lang="en-AU" dirty="0" smtClean="0">
                <a:sym typeface="Wingdings" pitchFamily="2" charset="2"/>
              </a:rPr>
              <a:t> be concise and clear please </a:t>
            </a:r>
          </a:p>
          <a:p>
            <a:r>
              <a:rPr lang="en-AU" dirty="0" smtClean="0">
                <a:sym typeface="Wingdings" pitchFamily="2" charset="2"/>
              </a:rPr>
              <a:t>Act as a clear road map for understanding your work/paper/thesis/TA</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6</a:t>
            </a:fld>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normAutofit fontScale="90000"/>
          </a:bodyPr>
          <a:lstStyle/>
          <a:p>
            <a:r>
              <a:rPr lang="en-AU" dirty="0" smtClean="0">
                <a:solidFill>
                  <a:schemeClr val="bg1"/>
                </a:solidFill>
              </a:rPr>
              <a:t>Introduction ala </a:t>
            </a:r>
            <a:r>
              <a:rPr lang="en-AU" dirty="0" err="1" smtClean="0">
                <a:solidFill>
                  <a:schemeClr val="bg1"/>
                </a:solidFill>
              </a:rPr>
              <a:t>Trzeciak</a:t>
            </a:r>
            <a:r>
              <a:rPr lang="en-AU" dirty="0" smtClean="0">
                <a:solidFill>
                  <a:schemeClr val="bg1"/>
                </a:solidFill>
              </a:rPr>
              <a:t> and Mackay (1994)</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dirty="0" smtClean="0"/>
              <a:t>a statement of the importance of the subject</a:t>
            </a:r>
          </a:p>
          <a:p>
            <a:r>
              <a:rPr lang="en-AU" dirty="0" smtClean="0"/>
              <a:t>mention of previous work on the subject</a:t>
            </a:r>
          </a:p>
          <a:p>
            <a:r>
              <a:rPr lang="en-AU" dirty="0" smtClean="0"/>
              <a:t>a justification for dealing with the subject</a:t>
            </a:r>
          </a:p>
          <a:p>
            <a:r>
              <a:rPr lang="en-AU" dirty="0" smtClean="0"/>
              <a:t>a statement of your objectives</a:t>
            </a:r>
          </a:p>
          <a:p>
            <a:r>
              <a:rPr lang="en-AU" dirty="0" smtClean="0"/>
              <a:t>a statement of the limitations of the work</a:t>
            </a:r>
          </a:p>
          <a:p>
            <a:r>
              <a:rPr lang="en-AU" dirty="0" smtClean="0"/>
              <a:t>a mention of some of the differing viewpoints on the subject</a:t>
            </a:r>
          </a:p>
          <a:p>
            <a:r>
              <a:rPr lang="en-AU" dirty="0" smtClean="0"/>
              <a:t>a definition of the topic being discussed</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7</a:t>
            </a:fld>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normAutofit/>
          </a:bodyPr>
          <a:lstStyle/>
          <a:p>
            <a:r>
              <a:rPr lang="en-AU" dirty="0" smtClean="0">
                <a:solidFill>
                  <a:schemeClr val="bg1"/>
                </a:solidFill>
              </a:rPr>
              <a:t>Introduction ala Swales and </a:t>
            </a:r>
            <a:r>
              <a:rPr lang="en-AU" dirty="0" err="1" smtClean="0">
                <a:solidFill>
                  <a:schemeClr val="bg1"/>
                </a:solidFill>
              </a:rPr>
              <a:t>Feak</a:t>
            </a:r>
            <a:r>
              <a:rPr lang="en-AU" dirty="0" smtClean="0">
                <a:solidFill>
                  <a:schemeClr val="bg1"/>
                </a:solidFill>
              </a:rPr>
              <a:t> (2004)</a:t>
            </a:r>
            <a:endParaRPr lang="en-AU" dirty="0">
              <a:solidFill>
                <a:schemeClr val="bg1"/>
              </a:solidFill>
            </a:endParaRPr>
          </a:p>
        </p:txBody>
      </p:sp>
      <p:sp>
        <p:nvSpPr>
          <p:cNvPr id="3" name="Content Placeholder 2"/>
          <p:cNvSpPr>
            <a:spLocks noGrp="1"/>
          </p:cNvSpPr>
          <p:nvPr>
            <p:ph idx="1"/>
          </p:nvPr>
        </p:nvSpPr>
        <p:spPr>
          <a:xfrm>
            <a:off x="0" y="1600200"/>
            <a:ext cx="9144000" cy="4851686"/>
          </a:xfrm>
        </p:spPr>
        <p:txBody>
          <a:bodyPr>
            <a:normAutofit fontScale="85000" lnSpcReduction="20000"/>
          </a:bodyPr>
          <a:lstStyle/>
          <a:p>
            <a:pPr>
              <a:buNone/>
            </a:pPr>
            <a:r>
              <a:rPr lang="en-AU" sz="2200" dirty="0" smtClean="0"/>
              <a:t>Move 1: Establishing a research territory</a:t>
            </a:r>
          </a:p>
          <a:p>
            <a:pPr lvl="1"/>
            <a:r>
              <a:rPr lang="en-AU" sz="2000" dirty="0" smtClean="0"/>
              <a:t>by showing that the general research area is important, central, interesting, problematic, etc. (optional)</a:t>
            </a:r>
          </a:p>
          <a:p>
            <a:pPr lvl="1"/>
            <a:r>
              <a:rPr lang="en-AU" sz="2000" dirty="0" smtClean="0"/>
              <a:t>by introducing and reviewing items of previous research in the area (obligatory)</a:t>
            </a:r>
          </a:p>
          <a:p>
            <a:pPr>
              <a:buNone/>
            </a:pPr>
            <a:r>
              <a:rPr lang="en-AU" sz="2200" dirty="0" smtClean="0"/>
              <a:t>Move 2: Establishing a niche</a:t>
            </a:r>
          </a:p>
          <a:p>
            <a:pPr lvl="1"/>
            <a:r>
              <a:rPr lang="en-AU" sz="2000" dirty="0" smtClean="0"/>
              <a:t>by indicating a gap in the previous research or by extending previous knowledge in some way (obligatory)</a:t>
            </a:r>
          </a:p>
          <a:p>
            <a:pPr>
              <a:buNone/>
            </a:pPr>
            <a:r>
              <a:rPr lang="en-AU" sz="2200" dirty="0" smtClean="0"/>
              <a:t>Move 3: Occupying the niche</a:t>
            </a:r>
          </a:p>
          <a:p>
            <a:pPr lvl="1"/>
            <a:r>
              <a:rPr lang="en-AU" sz="2000" dirty="0" smtClean="0"/>
              <a:t>by outlining purposes or stating the nature of the present research (obligatory)</a:t>
            </a:r>
          </a:p>
          <a:p>
            <a:pPr lvl="1"/>
            <a:r>
              <a:rPr lang="en-AU" sz="2000" dirty="0" smtClean="0"/>
              <a:t>by listing research questions of hypotheses</a:t>
            </a:r>
          </a:p>
          <a:p>
            <a:pPr lvl="1"/>
            <a:r>
              <a:rPr lang="en-AU" sz="2000" dirty="0" smtClean="0"/>
              <a:t>by announcing principal findings</a:t>
            </a:r>
          </a:p>
          <a:p>
            <a:pPr lvl="1"/>
            <a:r>
              <a:rPr lang="en-AU" sz="2000" dirty="0" smtClean="0"/>
              <a:t>by stating the value of the previous research</a:t>
            </a:r>
          </a:p>
          <a:p>
            <a:pPr lvl="1"/>
            <a:r>
              <a:rPr lang="en-AU" sz="2000" dirty="0" smtClean="0"/>
              <a:t>by indicating the structure of the research paper</a:t>
            </a:r>
            <a:endParaRPr lang="en-AU" sz="2000"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8</a:t>
            </a:fld>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a:lstStyle/>
          <a:p>
            <a:r>
              <a:rPr lang="en-AU" dirty="0" smtClean="0">
                <a:solidFill>
                  <a:schemeClr val="bg1"/>
                </a:solidFill>
              </a:rPr>
              <a:t>Literature review [3]</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Ideally before research for justifying the research based on what already know</a:t>
            </a:r>
          </a:p>
          <a:p>
            <a:r>
              <a:rPr lang="en-AU" dirty="0" smtClean="0"/>
              <a:t>Focus for literature review</a:t>
            </a:r>
          </a:p>
          <a:p>
            <a:pPr lvl="1"/>
            <a:r>
              <a:rPr lang="en-AU" dirty="0" smtClean="0"/>
              <a:t>Research outcomes</a:t>
            </a:r>
          </a:p>
          <a:p>
            <a:pPr lvl="1"/>
            <a:r>
              <a:rPr lang="en-AU" dirty="0" smtClean="0"/>
              <a:t>Research methods</a:t>
            </a:r>
          </a:p>
          <a:p>
            <a:pPr lvl="1"/>
            <a:r>
              <a:rPr lang="en-AU" dirty="0" smtClean="0"/>
              <a:t>Theories</a:t>
            </a:r>
          </a:p>
          <a:p>
            <a:pPr lvl="1"/>
            <a:r>
              <a:rPr lang="en-AU" dirty="0" smtClean="0"/>
              <a:t>Applications</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26/08/2014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9</a:t>
            </a:fld>
            <a:endParaRPr lang="en-A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1068</TotalTime>
  <Words>2349</Words>
  <Application>Microsoft Office PowerPoint</Application>
  <PresentationFormat>On-screen Show (4:3)</PresentationFormat>
  <Paragraphs>304</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template_informatika_slide</vt:lpstr>
      <vt:lpstr>IFG412  Tugas Akhir I (Seminar Proposal) Academic Writing</vt:lpstr>
      <vt:lpstr>Aim of this slide</vt:lpstr>
      <vt:lpstr>Part I. Structure of Academic Writing</vt:lpstr>
      <vt:lpstr>Generic stucture: IMRaD</vt:lpstr>
      <vt:lpstr>Generic stucture: IMRaD</vt:lpstr>
      <vt:lpstr>Introduction must...</vt:lpstr>
      <vt:lpstr>Introduction ala Trzeciak and Mackay (1994)</vt:lpstr>
      <vt:lpstr>Introduction ala Swales and Feak (2004)</vt:lpstr>
      <vt:lpstr>Literature review [3]</vt:lpstr>
      <vt:lpstr>Literature review aim [3]</vt:lpstr>
      <vt:lpstr>Use of Literature review [4]</vt:lpstr>
      <vt:lpstr>Method</vt:lpstr>
      <vt:lpstr>Why do I need to justify or give reasons for what I did? Isn’t it obvious? [2]</vt:lpstr>
      <vt:lpstr>Method: The model [1]</vt:lpstr>
      <vt:lpstr>Results [2]</vt:lpstr>
      <vt:lpstr>Results [2]</vt:lpstr>
      <vt:lpstr>“Showing not telling’ the results [2]</vt:lpstr>
      <vt:lpstr>“Showing not telling’ the results: tables and figures [2]</vt:lpstr>
      <vt:lpstr>Difference between reporting and interpreting [2]</vt:lpstr>
      <vt:lpstr>Discussion [1][2]</vt:lpstr>
      <vt:lpstr>Structure of the discussion [2]</vt:lpstr>
      <vt:lpstr>Conclusion [2]</vt:lpstr>
      <vt:lpstr>Conclusion compared to introduction and abstract [2]</vt:lpstr>
      <vt:lpstr>Abstract: Definition </vt:lpstr>
      <vt:lpstr>When should I write the Abstract?</vt:lpstr>
      <vt:lpstr>Type of abstract [2]</vt:lpstr>
      <vt:lpstr>Structured abstract</vt:lpstr>
      <vt:lpstr>Reference Management Tools</vt:lpstr>
      <vt:lpstr>Academic Phrasebank</vt:lpstr>
      <vt:lpstr>How to used this slide for proposal writing</vt:lpstr>
      <vt:lpstr>Concluding remark</vt:lpstr>
      <vt:lpstr>References</vt:lpstr>
      <vt:lpstr>Part II Milestones</vt:lpstr>
      <vt:lpstr>Time Table Pelaksanaan Mata Kuliah IF412 Tugas Akhir I (Seminar Proposal)</vt:lpstr>
      <vt:lpstr>Slide 35</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128</cp:revision>
  <dcterms:created xsi:type="dcterms:W3CDTF">2012-11-14T18:53:32Z</dcterms:created>
  <dcterms:modified xsi:type="dcterms:W3CDTF">2014-08-25T17:16:17Z</dcterms:modified>
</cp:coreProperties>
</file>