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329" r:id="rId3"/>
    <p:sldId id="330" r:id="rId4"/>
    <p:sldId id="331" r:id="rId5"/>
    <p:sldId id="332" r:id="rId6"/>
    <p:sldId id="333" r:id="rId7"/>
    <p:sldId id="334" r:id="rId8"/>
    <p:sldId id="335" r:id="rId9"/>
    <p:sldId id="336" r:id="rId10"/>
    <p:sldId id="337" r:id="rId11"/>
    <p:sldId id="338" r:id="rId12"/>
    <p:sldId id="339" r:id="rId13"/>
    <p:sldId id="340"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5" r:id="rId37"/>
    <p:sldId id="366" r:id="rId38"/>
    <p:sldId id="258"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510"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43F40-909B-4DD0-9B3E-D768E3027582}"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34293642-04F2-4059-90CE-091DFF178896}">
      <dgm:prSet phldrT="[Text]"/>
      <dgm:spPr/>
      <dgm:t>
        <a:bodyPr/>
        <a:lstStyle/>
        <a:p>
          <a:r>
            <a:rPr lang="id-ID" dirty="0" smtClean="0"/>
            <a:t> </a:t>
          </a:r>
          <a:endParaRPr lang="en-US" dirty="0"/>
        </a:p>
      </dgm:t>
    </dgm:pt>
    <dgm:pt modelId="{505E1BBC-AB5C-45D2-957C-55567F8BE4C1}" type="parTrans" cxnId="{2C51F257-2763-4C9B-9F6D-2034117BB8A1}">
      <dgm:prSet/>
      <dgm:spPr/>
      <dgm:t>
        <a:bodyPr/>
        <a:lstStyle/>
        <a:p>
          <a:endParaRPr lang="en-US"/>
        </a:p>
      </dgm:t>
    </dgm:pt>
    <dgm:pt modelId="{346070FB-6688-4A41-82AC-B220FFC3A398}" type="sibTrans" cxnId="{2C51F257-2763-4C9B-9F6D-2034117BB8A1}">
      <dgm:prSet/>
      <dgm:spPr/>
      <dgm:t>
        <a:bodyPr/>
        <a:lstStyle/>
        <a:p>
          <a:endParaRPr lang="en-US"/>
        </a:p>
      </dgm:t>
    </dgm:pt>
    <dgm:pt modelId="{47514BA5-6795-4513-9B3E-47589000ACBD}">
      <dgm:prSet phldrT="[Text]"/>
      <dgm:spPr/>
      <dgm:t>
        <a:bodyPr/>
        <a:lstStyle/>
        <a:p>
          <a:r>
            <a:rPr lang="id-ID" dirty="0" smtClean="0"/>
            <a:t>Cipta</a:t>
          </a:r>
          <a:endParaRPr lang="en-US" dirty="0"/>
        </a:p>
      </dgm:t>
    </dgm:pt>
    <dgm:pt modelId="{80037544-EE46-42B9-8341-8512E3E5C4C7}" type="parTrans" cxnId="{EDC2AEBD-0565-4734-A7B5-C0B4CAA7B316}">
      <dgm:prSet/>
      <dgm:spPr/>
      <dgm:t>
        <a:bodyPr/>
        <a:lstStyle/>
        <a:p>
          <a:endParaRPr lang="en-US"/>
        </a:p>
      </dgm:t>
    </dgm:pt>
    <dgm:pt modelId="{F90E1277-AF81-4877-A668-D854B954E6A3}" type="sibTrans" cxnId="{EDC2AEBD-0565-4734-A7B5-C0B4CAA7B316}">
      <dgm:prSet/>
      <dgm:spPr/>
      <dgm:t>
        <a:bodyPr/>
        <a:lstStyle/>
        <a:p>
          <a:endParaRPr lang="en-US"/>
        </a:p>
      </dgm:t>
    </dgm:pt>
    <dgm:pt modelId="{784FB0CD-6573-42CD-9152-9CE314574ACB}">
      <dgm:prSet phldrT="[Text]"/>
      <dgm:spPr/>
      <dgm:t>
        <a:bodyPr/>
        <a:lstStyle/>
        <a:p>
          <a:r>
            <a:rPr lang="id-ID" dirty="0" smtClean="0"/>
            <a:t>Rasa</a:t>
          </a:r>
          <a:endParaRPr lang="en-US" dirty="0"/>
        </a:p>
      </dgm:t>
    </dgm:pt>
    <dgm:pt modelId="{FD5C2077-EB42-455F-B56A-60DFF4C5C1C7}" type="parTrans" cxnId="{F11D2486-E09F-4B20-AD95-DB15AEF07E3C}">
      <dgm:prSet/>
      <dgm:spPr/>
      <dgm:t>
        <a:bodyPr/>
        <a:lstStyle/>
        <a:p>
          <a:endParaRPr lang="en-US"/>
        </a:p>
      </dgm:t>
    </dgm:pt>
    <dgm:pt modelId="{D9F0D593-32E9-47BA-917D-37B6B7BDA97E}" type="sibTrans" cxnId="{F11D2486-E09F-4B20-AD95-DB15AEF07E3C}">
      <dgm:prSet/>
      <dgm:spPr/>
      <dgm:t>
        <a:bodyPr/>
        <a:lstStyle/>
        <a:p>
          <a:endParaRPr lang="en-US"/>
        </a:p>
      </dgm:t>
    </dgm:pt>
    <dgm:pt modelId="{0F698D4A-2E75-45A4-B18A-3627B448F0F8}">
      <dgm:prSet phldrT="[Text]"/>
      <dgm:spPr/>
      <dgm:t>
        <a:bodyPr/>
        <a:lstStyle/>
        <a:p>
          <a:r>
            <a:rPr lang="id-ID" dirty="0" smtClean="0"/>
            <a:t>Karsa</a:t>
          </a:r>
          <a:endParaRPr lang="en-US" dirty="0"/>
        </a:p>
      </dgm:t>
    </dgm:pt>
    <dgm:pt modelId="{BD9C6F57-FE1F-4762-96E0-BF2C70F2EE22}" type="parTrans" cxnId="{3C1B5FB6-99C3-4310-A10F-8AD35E293FB7}">
      <dgm:prSet/>
      <dgm:spPr/>
      <dgm:t>
        <a:bodyPr/>
        <a:lstStyle/>
        <a:p>
          <a:endParaRPr lang="en-US"/>
        </a:p>
      </dgm:t>
    </dgm:pt>
    <dgm:pt modelId="{84F8853D-7C26-4341-B9EE-DCD017C5C97B}" type="sibTrans" cxnId="{3C1B5FB6-99C3-4310-A10F-8AD35E293FB7}">
      <dgm:prSet/>
      <dgm:spPr/>
      <dgm:t>
        <a:bodyPr/>
        <a:lstStyle/>
        <a:p>
          <a:endParaRPr lang="en-US"/>
        </a:p>
      </dgm:t>
    </dgm:pt>
    <dgm:pt modelId="{50E71E7B-14CF-42C9-BDA4-033163F9F3F3}">
      <dgm:prSet phldrT="[Text]"/>
      <dgm:spPr/>
      <dgm:t>
        <a:bodyPr/>
        <a:lstStyle/>
        <a:p>
          <a:r>
            <a:rPr lang="id-ID" dirty="0" smtClean="0"/>
            <a:t>Karya</a:t>
          </a:r>
          <a:endParaRPr lang="en-US" dirty="0"/>
        </a:p>
      </dgm:t>
    </dgm:pt>
    <dgm:pt modelId="{6B7CDB05-DC4B-421A-BA01-1DF8512C97A1}" type="parTrans" cxnId="{DAAD268D-263D-4DCF-B3F1-ECDCBE19ECC0}">
      <dgm:prSet/>
      <dgm:spPr/>
      <dgm:t>
        <a:bodyPr/>
        <a:lstStyle/>
        <a:p>
          <a:endParaRPr lang="en-US"/>
        </a:p>
      </dgm:t>
    </dgm:pt>
    <dgm:pt modelId="{D97A1813-65FF-4642-962B-4FA0D7BDCBDA}" type="sibTrans" cxnId="{DAAD268D-263D-4DCF-B3F1-ECDCBE19ECC0}">
      <dgm:prSet/>
      <dgm:spPr/>
      <dgm:t>
        <a:bodyPr/>
        <a:lstStyle/>
        <a:p>
          <a:endParaRPr lang="en-US"/>
        </a:p>
      </dgm:t>
    </dgm:pt>
    <dgm:pt modelId="{B137D4F8-2CD9-441D-868D-306D8EAD73AE}" type="pres">
      <dgm:prSet presAssocID="{8E443F40-909B-4DD0-9B3E-D768E3027582}" presName="Name0" presStyleCnt="0">
        <dgm:presLayoutVars>
          <dgm:chMax val="1"/>
          <dgm:dir/>
          <dgm:animLvl val="ctr"/>
          <dgm:resizeHandles val="exact"/>
        </dgm:presLayoutVars>
      </dgm:prSet>
      <dgm:spPr/>
      <dgm:t>
        <a:bodyPr/>
        <a:lstStyle/>
        <a:p>
          <a:endParaRPr lang="en-US"/>
        </a:p>
      </dgm:t>
    </dgm:pt>
    <dgm:pt modelId="{ADC549CA-8B3F-4DD9-B79D-62402BAA2670}" type="pres">
      <dgm:prSet presAssocID="{34293642-04F2-4059-90CE-091DFF178896}" presName="centerShape" presStyleLbl="node0" presStyleIdx="0" presStyleCnt="1"/>
      <dgm:spPr/>
      <dgm:t>
        <a:bodyPr/>
        <a:lstStyle/>
        <a:p>
          <a:endParaRPr lang="en-US"/>
        </a:p>
      </dgm:t>
    </dgm:pt>
    <dgm:pt modelId="{3CDA7353-94B9-4B78-9D8B-2836B9CFE61A}" type="pres">
      <dgm:prSet presAssocID="{47514BA5-6795-4513-9B3E-47589000ACBD}" presName="node" presStyleLbl="node1" presStyleIdx="0" presStyleCnt="4">
        <dgm:presLayoutVars>
          <dgm:bulletEnabled val="1"/>
        </dgm:presLayoutVars>
      </dgm:prSet>
      <dgm:spPr/>
      <dgm:t>
        <a:bodyPr/>
        <a:lstStyle/>
        <a:p>
          <a:endParaRPr lang="en-US"/>
        </a:p>
      </dgm:t>
    </dgm:pt>
    <dgm:pt modelId="{4DBD3F20-3C54-4714-A856-A453595E7374}" type="pres">
      <dgm:prSet presAssocID="{47514BA5-6795-4513-9B3E-47589000ACBD}" presName="dummy" presStyleCnt="0"/>
      <dgm:spPr/>
    </dgm:pt>
    <dgm:pt modelId="{0C8A15F6-8F01-466F-9C6C-D51A36512B29}" type="pres">
      <dgm:prSet presAssocID="{F90E1277-AF81-4877-A668-D854B954E6A3}" presName="sibTrans" presStyleLbl="sibTrans2D1" presStyleIdx="0" presStyleCnt="4"/>
      <dgm:spPr/>
      <dgm:t>
        <a:bodyPr/>
        <a:lstStyle/>
        <a:p>
          <a:endParaRPr lang="en-US"/>
        </a:p>
      </dgm:t>
    </dgm:pt>
    <dgm:pt modelId="{3B62023B-499B-4DA2-8811-71CBEB9EA7BA}" type="pres">
      <dgm:prSet presAssocID="{784FB0CD-6573-42CD-9152-9CE314574ACB}" presName="node" presStyleLbl="node1" presStyleIdx="1" presStyleCnt="4">
        <dgm:presLayoutVars>
          <dgm:bulletEnabled val="1"/>
        </dgm:presLayoutVars>
      </dgm:prSet>
      <dgm:spPr/>
      <dgm:t>
        <a:bodyPr/>
        <a:lstStyle/>
        <a:p>
          <a:endParaRPr lang="en-US"/>
        </a:p>
      </dgm:t>
    </dgm:pt>
    <dgm:pt modelId="{DF1CB37E-60B2-4D7B-9C61-28A2285905F4}" type="pres">
      <dgm:prSet presAssocID="{784FB0CD-6573-42CD-9152-9CE314574ACB}" presName="dummy" presStyleCnt="0"/>
      <dgm:spPr/>
    </dgm:pt>
    <dgm:pt modelId="{CFBC383F-0154-4478-BCA1-22EB1CFAE7DC}" type="pres">
      <dgm:prSet presAssocID="{D9F0D593-32E9-47BA-917D-37B6B7BDA97E}" presName="sibTrans" presStyleLbl="sibTrans2D1" presStyleIdx="1" presStyleCnt="4"/>
      <dgm:spPr/>
      <dgm:t>
        <a:bodyPr/>
        <a:lstStyle/>
        <a:p>
          <a:endParaRPr lang="en-US"/>
        </a:p>
      </dgm:t>
    </dgm:pt>
    <dgm:pt modelId="{6E8F306E-3614-4495-875F-96EEAB78ACAA}" type="pres">
      <dgm:prSet presAssocID="{0F698D4A-2E75-45A4-B18A-3627B448F0F8}" presName="node" presStyleLbl="node1" presStyleIdx="2" presStyleCnt="4">
        <dgm:presLayoutVars>
          <dgm:bulletEnabled val="1"/>
        </dgm:presLayoutVars>
      </dgm:prSet>
      <dgm:spPr/>
      <dgm:t>
        <a:bodyPr/>
        <a:lstStyle/>
        <a:p>
          <a:endParaRPr lang="en-US"/>
        </a:p>
      </dgm:t>
    </dgm:pt>
    <dgm:pt modelId="{79FBE1FD-554F-4738-AD19-D23D6CC1D4E2}" type="pres">
      <dgm:prSet presAssocID="{0F698D4A-2E75-45A4-B18A-3627B448F0F8}" presName="dummy" presStyleCnt="0"/>
      <dgm:spPr/>
    </dgm:pt>
    <dgm:pt modelId="{018E9018-6A94-481A-B09E-403E06CE30E2}" type="pres">
      <dgm:prSet presAssocID="{84F8853D-7C26-4341-B9EE-DCD017C5C97B}" presName="sibTrans" presStyleLbl="sibTrans2D1" presStyleIdx="2" presStyleCnt="4"/>
      <dgm:spPr/>
      <dgm:t>
        <a:bodyPr/>
        <a:lstStyle/>
        <a:p>
          <a:endParaRPr lang="en-US"/>
        </a:p>
      </dgm:t>
    </dgm:pt>
    <dgm:pt modelId="{D45BCF28-7B72-45E3-A260-6526939E852A}" type="pres">
      <dgm:prSet presAssocID="{50E71E7B-14CF-42C9-BDA4-033163F9F3F3}" presName="node" presStyleLbl="node1" presStyleIdx="3" presStyleCnt="4">
        <dgm:presLayoutVars>
          <dgm:bulletEnabled val="1"/>
        </dgm:presLayoutVars>
      </dgm:prSet>
      <dgm:spPr/>
      <dgm:t>
        <a:bodyPr/>
        <a:lstStyle/>
        <a:p>
          <a:endParaRPr lang="en-US"/>
        </a:p>
      </dgm:t>
    </dgm:pt>
    <dgm:pt modelId="{A54BCC2C-A914-403D-957F-6268493629D8}" type="pres">
      <dgm:prSet presAssocID="{50E71E7B-14CF-42C9-BDA4-033163F9F3F3}" presName="dummy" presStyleCnt="0"/>
      <dgm:spPr/>
    </dgm:pt>
    <dgm:pt modelId="{FFCACBF0-9C5C-43CA-9213-2BB2354BAE6E}" type="pres">
      <dgm:prSet presAssocID="{D97A1813-65FF-4642-962B-4FA0D7BDCBDA}" presName="sibTrans" presStyleLbl="sibTrans2D1" presStyleIdx="3" presStyleCnt="4"/>
      <dgm:spPr/>
      <dgm:t>
        <a:bodyPr/>
        <a:lstStyle/>
        <a:p>
          <a:endParaRPr lang="en-US"/>
        </a:p>
      </dgm:t>
    </dgm:pt>
  </dgm:ptLst>
  <dgm:cxnLst>
    <dgm:cxn modelId="{6D6483C0-8BB6-40D4-9097-C88DB307A71C}" type="presOf" srcId="{D97A1813-65FF-4642-962B-4FA0D7BDCBDA}" destId="{FFCACBF0-9C5C-43CA-9213-2BB2354BAE6E}" srcOrd="0" destOrd="0" presId="urn:microsoft.com/office/officeart/2005/8/layout/radial6"/>
    <dgm:cxn modelId="{6E34A40F-251D-4018-9FCC-D9CEC8D40EA3}" type="presOf" srcId="{47514BA5-6795-4513-9B3E-47589000ACBD}" destId="{3CDA7353-94B9-4B78-9D8B-2836B9CFE61A}" srcOrd="0" destOrd="0" presId="urn:microsoft.com/office/officeart/2005/8/layout/radial6"/>
    <dgm:cxn modelId="{E0C3EB9D-7062-43A3-B831-0C1EBBEE12C0}" type="presOf" srcId="{50E71E7B-14CF-42C9-BDA4-033163F9F3F3}" destId="{D45BCF28-7B72-45E3-A260-6526939E852A}" srcOrd="0" destOrd="0" presId="urn:microsoft.com/office/officeart/2005/8/layout/radial6"/>
    <dgm:cxn modelId="{17F82FC7-FCEB-42F1-A547-EDEB2A98ED44}" type="presOf" srcId="{34293642-04F2-4059-90CE-091DFF178896}" destId="{ADC549CA-8B3F-4DD9-B79D-62402BAA2670}" srcOrd="0" destOrd="0" presId="urn:microsoft.com/office/officeart/2005/8/layout/radial6"/>
    <dgm:cxn modelId="{B3E2D4E1-0734-40DB-BE79-AE27781FBDD5}" type="presOf" srcId="{0F698D4A-2E75-45A4-B18A-3627B448F0F8}" destId="{6E8F306E-3614-4495-875F-96EEAB78ACAA}" srcOrd="0" destOrd="0" presId="urn:microsoft.com/office/officeart/2005/8/layout/radial6"/>
    <dgm:cxn modelId="{3DFB7CD0-D445-4091-B502-B2E88D0EEAC0}" type="presOf" srcId="{F90E1277-AF81-4877-A668-D854B954E6A3}" destId="{0C8A15F6-8F01-466F-9C6C-D51A36512B29}" srcOrd="0" destOrd="0" presId="urn:microsoft.com/office/officeart/2005/8/layout/radial6"/>
    <dgm:cxn modelId="{AFF83EFB-061C-4A1A-8123-0DFC7857FB96}" type="presOf" srcId="{784FB0CD-6573-42CD-9152-9CE314574ACB}" destId="{3B62023B-499B-4DA2-8811-71CBEB9EA7BA}" srcOrd="0" destOrd="0" presId="urn:microsoft.com/office/officeart/2005/8/layout/radial6"/>
    <dgm:cxn modelId="{DBAAC6F9-93EA-42C7-B9B8-4B8BCCFB7DC0}" type="presOf" srcId="{D9F0D593-32E9-47BA-917D-37B6B7BDA97E}" destId="{CFBC383F-0154-4478-BCA1-22EB1CFAE7DC}" srcOrd="0" destOrd="0" presId="urn:microsoft.com/office/officeart/2005/8/layout/radial6"/>
    <dgm:cxn modelId="{D0139570-3185-4226-B613-38ACBAFE4DAF}" type="presOf" srcId="{84F8853D-7C26-4341-B9EE-DCD017C5C97B}" destId="{018E9018-6A94-481A-B09E-403E06CE30E2}" srcOrd="0" destOrd="0" presId="urn:microsoft.com/office/officeart/2005/8/layout/radial6"/>
    <dgm:cxn modelId="{3A0EEAC5-6B40-44FD-AD6E-BCB3E76772D6}" type="presOf" srcId="{8E443F40-909B-4DD0-9B3E-D768E3027582}" destId="{B137D4F8-2CD9-441D-868D-306D8EAD73AE}" srcOrd="0" destOrd="0" presId="urn:microsoft.com/office/officeart/2005/8/layout/radial6"/>
    <dgm:cxn modelId="{EDC2AEBD-0565-4734-A7B5-C0B4CAA7B316}" srcId="{34293642-04F2-4059-90CE-091DFF178896}" destId="{47514BA5-6795-4513-9B3E-47589000ACBD}" srcOrd="0" destOrd="0" parTransId="{80037544-EE46-42B9-8341-8512E3E5C4C7}" sibTransId="{F90E1277-AF81-4877-A668-D854B954E6A3}"/>
    <dgm:cxn modelId="{DAAD268D-263D-4DCF-B3F1-ECDCBE19ECC0}" srcId="{34293642-04F2-4059-90CE-091DFF178896}" destId="{50E71E7B-14CF-42C9-BDA4-033163F9F3F3}" srcOrd="3" destOrd="0" parTransId="{6B7CDB05-DC4B-421A-BA01-1DF8512C97A1}" sibTransId="{D97A1813-65FF-4642-962B-4FA0D7BDCBDA}"/>
    <dgm:cxn modelId="{F11D2486-E09F-4B20-AD95-DB15AEF07E3C}" srcId="{34293642-04F2-4059-90CE-091DFF178896}" destId="{784FB0CD-6573-42CD-9152-9CE314574ACB}" srcOrd="1" destOrd="0" parTransId="{FD5C2077-EB42-455F-B56A-60DFF4C5C1C7}" sibTransId="{D9F0D593-32E9-47BA-917D-37B6B7BDA97E}"/>
    <dgm:cxn modelId="{3C1B5FB6-99C3-4310-A10F-8AD35E293FB7}" srcId="{34293642-04F2-4059-90CE-091DFF178896}" destId="{0F698D4A-2E75-45A4-B18A-3627B448F0F8}" srcOrd="2" destOrd="0" parTransId="{BD9C6F57-FE1F-4762-96E0-BF2C70F2EE22}" sibTransId="{84F8853D-7C26-4341-B9EE-DCD017C5C97B}"/>
    <dgm:cxn modelId="{2C51F257-2763-4C9B-9F6D-2034117BB8A1}" srcId="{8E443F40-909B-4DD0-9B3E-D768E3027582}" destId="{34293642-04F2-4059-90CE-091DFF178896}" srcOrd="0" destOrd="0" parTransId="{505E1BBC-AB5C-45D2-957C-55567F8BE4C1}" sibTransId="{346070FB-6688-4A41-82AC-B220FFC3A398}"/>
    <dgm:cxn modelId="{8F9F9631-2600-4830-9A90-00FD19332AFA}" type="presParOf" srcId="{B137D4F8-2CD9-441D-868D-306D8EAD73AE}" destId="{ADC549CA-8B3F-4DD9-B79D-62402BAA2670}" srcOrd="0" destOrd="0" presId="urn:microsoft.com/office/officeart/2005/8/layout/radial6"/>
    <dgm:cxn modelId="{A01CF37A-7826-4232-8865-11E4266C9FB8}" type="presParOf" srcId="{B137D4F8-2CD9-441D-868D-306D8EAD73AE}" destId="{3CDA7353-94B9-4B78-9D8B-2836B9CFE61A}" srcOrd="1" destOrd="0" presId="urn:microsoft.com/office/officeart/2005/8/layout/radial6"/>
    <dgm:cxn modelId="{541305DA-C0C2-4FCB-AF51-9A480276E500}" type="presParOf" srcId="{B137D4F8-2CD9-441D-868D-306D8EAD73AE}" destId="{4DBD3F20-3C54-4714-A856-A453595E7374}" srcOrd="2" destOrd="0" presId="urn:microsoft.com/office/officeart/2005/8/layout/radial6"/>
    <dgm:cxn modelId="{E69D70A3-D7A0-4B1A-A73F-B9CEE68DFE60}" type="presParOf" srcId="{B137D4F8-2CD9-441D-868D-306D8EAD73AE}" destId="{0C8A15F6-8F01-466F-9C6C-D51A36512B29}" srcOrd="3" destOrd="0" presId="urn:microsoft.com/office/officeart/2005/8/layout/radial6"/>
    <dgm:cxn modelId="{55D02342-7277-46BE-93AE-F52503377D75}" type="presParOf" srcId="{B137D4F8-2CD9-441D-868D-306D8EAD73AE}" destId="{3B62023B-499B-4DA2-8811-71CBEB9EA7BA}" srcOrd="4" destOrd="0" presId="urn:microsoft.com/office/officeart/2005/8/layout/radial6"/>
    <dgm:cxn modelId="{52E9CC97-9DE5-4A73-9FF2-0D84667B39B5}" type="presParOf" srcId="{B137D4F8-2CD9-441D-868D-306D8EAD73AE}" destId="{DF1CB37E-60B2-4D7B-9C61-28A2285905F4}" srcOrd="5" destOrd="0" presId="urn:microsoft.com/office/officeart/2005/8/layout/radial6"/>
    <dgm:cxn modelId="{67980621-7F40-4F13-9410-3973BB713C22}" type="presParOf" srcId="{B137D4F8-2CD9-441D-868D-306D8EAD73AE}" destId="{CFBC383F-0154-4478-BCA1-22EB1CFAE7DC}" srcOrd="6" destOrd="0" presId="urn:microsoft.com/office/officeart/2005/8/layout/radial6"/>
    <dgm:cxn modelId="{990D0A07-F368-4B38-AB73-86500B17799F}" type="presParOf" srcId="{B137D4F8-2CD9-441D-868D-306D8EAD73AE}" destId="{6E8F306E-3614-4495-875F-96EEAB78ACAA}" srcOrd="7" destOrd="0" presId="urn:microsoft.com/office/officeart/2005/8/layout/radial6"/>
    <dgm:cxn modelId="{14081CE8-4CFD-4436-AC48-F205DF4BE274}" type="presParOf" srcId="{B137D4F8-2CD9-441D-868D-306D8EAD73AE}" destId="{79FBE1FD-554F-4738-AD19-D23D6CC1D4E2}" srcOrd="8" destOrd="0" presId="urn:microsoft.com/office/officeart/2005/8/layout/radial6"/>
    <dgm:cxn modelId="{F1CB50A4-682A-4ED6-8770-24C0FD4B9674}" type="presParOf" srcId="{B137D4F8-2CD9-441D-868D-306D8EAD73AE}" destId="{018E9018-6A94-481A-B09E-403E06CE30E2}" srcOrd="9" destOrd="0" presId="urn:microsoft.com/office/officeart/2005/8/layout/radial6"/>
    <dgm:cxn modelId="{3A199B51-C76F-4E54-99FC-E1B186AB6064}" type="presParOf" srcId="{B137D4F8-2CD9-441D-868D-306D8EAD73AE}" destId="{D45BCF28-7B72-45E3-A260-6526939E852A}" srcOrd="10" destOrd="0" presId="urn:microsoft.com/office/officeart/2005/8/layout/radial6"/>
    <dgm:cxn modelId="{2B40833E-581C-4C7A-B0B7-D92C5761C006}" type="presParOf" srcId="{B137D4F8-2CD9-441D-868D-306D8EAD73AE}" destId="{A54BCC2C-A914-403D-957F-6268493629D8}" srcOrd="11" destOrd="0" presId="urn:microsoft.com/office/officeart/2005/8/layout/radial6"/>
    <dgm:cxn modelId="{12491A21-7489-4997-8A7E-08DAC073D959}" type="presParOf" srcId="{B137D4F8-2CD9-441D-868D-306D8EAD73AE}" destId="{FFCACBF0-9C5C-43CA-9213-2BB2354BAE6E}"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67C33-1E3E-478E-A6C8-D80E3C52074D}"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DD33355D-B806-43BA-9EC4-D740D0528908}">
      <dgm:prSet phldrT="[Text]"/>
      <dgm:spPr/>
      <dgm:t>
        <a:bodyPr/>
        <a:lstStyle/>
        <a:p>
          <a:r>
            <a:rPr lang="id-ID" dirty="0" smtClean="0"/>
            <a:t>Efektifitas dan Efisiensi aktivitas/pekerjaan manusia</a:t>
          </a:r>
          <a:endParaRPr lang="en-US" dirty="0"/>
        </a:p>
      </dgm:t>
    </dgm:pt>
    <dgm:pt modelId="{2AAD404F-2875-43AB-849D-EFFEA5F9C44A}" type="parTrans" cxnId="{F85FB5D9-BE87-4EFE-8769-98C38808C745}">
      <dgm:prSet/>
      <dgm:spPr/>
      <dgm:t>
        <a:bodyPr/>
        <a:lstStyle/>
        <a:p>
          <a:endParaRPr lang="en-US"/>
        </a:p>
      </dgm:t>
    </dgm:pt>
    <dgm:pt modelId="{E08C1B89-7664-409D-BDE3-11F72CDC227E}" type="sibTrans" cxnId="{F85FB5D9-BE87-4EFE-8769-98C38808C745}">
      <dgm:prSet/>
      <dgm:spPr/>
      <dgm:t>
        <a:bodyPr/>
        <a:lstStyle/>
        <a:p>
          <a:endParaRPr lang="en-US"/>
        </a:p>
      </dgm:t>
    </dgm:pt>
    <dgm:pt modelId="{5D6DA660-CFAC-4FB7-9EFB-5BFA1D585AA0}">
      <dgm:prSet phldrT="[Text]"/>
      <dgm:spPr/>
      <dgm:t>
        <a:bodyPr/>
        <a:lstStyle/>
        <a:p>
          <a:r>
            <a:rPr lang="id-ID" dirty="0" smtClean="0"/>
            <a:t>Memberikan value yang lebih</a:t>
          </a:r>
          <a:endParaRPr lang="en-US" dirty="0"/>
        </a:p>
      </dgm:t>
    </dgm:pt>
    <dgm:pt modelId="{3AD09BBD-B00F-4EF9-8A2E-E0BDD1C9E2EE}" type="parTrans" cxnId="{484AD15D-B8DD-4BA3-8D7C-E2938644B48E}">
      <dgm:prSet/>
      <dgm:spPr/>
      <dgm:t>
        <a:bodyPr/>
        <a:lstStyle/>
        <a:p>
          <a:endParaRPr lang="en-US"/>
        </a:p>
      </dgm:t>
    </dgm:pt>
    <dgm:pt modelId="{FE8AB132-820A-4B15-8D2A-F6DD001234B8}" type="sibTrans" cxnId="{484AD15D-B8DD-4BA3-8D7C-E2938644B48E}">
      <dgm:prSet/>
      <dgm:spPr/>
      <dgm:t>
        <a:bodyPr/>
        <a:lstStyle/>
        <a:p>
          <a:endParaRPr lang="en-US"/>
        </a:p>
      </dgm:t>
    </dgm:pt>
    <dgm:pt modelId="{CBCA567A-FF53-412F-B149-07E005D58D34}">
      <dgm:prSet phldrT="[Text]"/>
      <dgm:spPr/>
      <dgm:t>
        <a:bodyPr/>
        <a:lstStyle/>
        <a:p>
          <a:r>
            <a:rPr lang="id-ID" dirty="0" smtClean="0"/>
            <a:t>Meningkatkan Kualitas Hidup Manusia</a:t>
          </a:r>
          <a:endParaRPr lang="en-US" dirty="0"/>
        </a:p>
      </dgm:t>
    </dgm:pt>
    <dgm:pt modelId="{53BA2213-CA0C-416D-A1D9-E9EA8C593139}" type="parTrans" cxnId="{71E770DB-AF1B-4037-831E-945B40A1013C}">
      <dgm:prSet/>
      <dgm:spPr/>
      <dgm:t>
        <a:bodyPr/>
        <a:lstStyle/>
        <a:p>
          <a:endParaRPr lang="en-US"/>
        </a:p>
      </dgm:t>
    </dgm:pt>
    <dgm:pt modelId="{44418E4F-0FFF-46C4-A5B4-6C00504CC170}" type="sibTrans" cxnId="{71E770DB-AF1B-4037-831E-945B40A1013C}">
      <dgm:prSet/>
      <dgm:spPr/>
      <dgm:t>
        <a:bodyPr/>
        <a:lstStyle/>
        <a:p>
          <a:endParaRPr lang="en-US"/>
        </a:p>
      </dgm:t>
    </dgm:pt>
    <dgm:pt modelId="{999E5777-91D9-4239-9CDD-D325149B6708}" type="pres">
      <dgm:prSet presAssocID="{C2B67C33-1E3E-478E-A6C8-D80E3C52074D}" presName="linear" presStyleCnt="0">
        <dgm:presLayoutVars>
          <dgm:dir/>
          <dgm:resizeHandles val="exact"/>
        </dgm:presLayoutVars>
      </dgm:prSet>
      <dgm:spPr/>
      <dgm:t>
        <a:bodyPr/>
        <a:lstStyle/>
        <a:p>
          <a:endParaRPr lang="en-US"/>
        </a:p>
      </dgm:t>
    </dgm:pt>
    <dgm:pt modelId="{CFBBF82B-6D73-4807-AE75-E4ED37240113}" type="pres">
      <dgm:prSet presAssocID="{DD33355D-B806-43BA-9EC4-D740D0528908}" presName="comp" presStyleCnt="0"/>
      <dgm:spPr/>
    </dgm:pt>
    <dgm:pt modelId="{5FA8B22B-42B7-4656-8E7F-6079A80DEB09}" type="pres">
      <dgm:prSet presAssocID="{DD33355D-B806-43BA-9EC4-D740D0528908}" presName="box" presStyleLbl="node1" presStyleIdx="0" presStyleCnt="3"/>
      <dgm:spPr/>
      <dgm:t>
        <a:bodyPr/>
        <a:lstStyle/>
        <a:p>
          <a:endParaRPr lang="en-US"/>
        </a:p>
      </dgm:t>
    </dgm:pt>
    <dgm:pt modelId="{244E02A5-0796-4995-BE89-29579E27CEED}" type="pres">
      <dgm:prSet presAssocID="{DD33355D-B806-43BA-9EC4-D740D0528908}" presName="img" presStyleLbl="fgImgPlace1" presStyleIdx="0" presStyleCnt="3"/>
      <dgm:spPr>
        <a:blipFill rotWithShape="0">
          <a:blip xmlns:r="http://schemas.openxmlformats.org/officeDocument/2006/relationships" r:embed="rId1"/>
          <a:stretch>
            <a:fillRect/>
          </a:stretch>
        </a:blipFill>
      </dgm:spPr>
    </dgm:pt>
    <dgm:pt modelId="{5C1276ED-5B44-499E-AE19-05D0181B1236}" type="pres">
      <dgm:prSet presAssocID="{DD33355D-B806-43BA-9EC4-D740D0528908}" presName="text" presStyleLbl="node1" presStyleIdx="0" presStyleCnt="3">
        <dgm:presLayoutVars>
          <dgm:bulletEnabled val="1"/>
        </dgm:presLayoutVars>
      </dgm:prSet>
      <dgm:spPr/>
      <dgm:t>
        <a:bodyPr/>
        <a:lstStyle/>
        <a:p>
          <a:endParaRPr lang="en-US"/>
        </a:p>
      </dgm:t>
    </dgm:pt>
    <dgm:pt modelId="{5C7DF183-04CE-41CB-896D-790524C426CF}" type="pres">
      <dgm:prSet presAssocID="{E08C1B89-7664-409D-BDE3-11F72CDC227E}" presName="spacer" presStyleCnt="0"/>
      <dgm:spPr/>
    </dgm:pt>
    <dgm:pt modelId="{35048B8B-B7B5-4B32-B7F4-FBA7BD1AA0B9}" type="pres">
      <dgm:prSet presAssocID="{5D6DA660-CFAC-4FB7-9EFB-5BFA1D585AA0}" presName="comp" presStyleCnt="0"/>
      <dgm:spPr/>
    </dgm:pt>
    <dgm:pt modelId="{E23D2977-F2EB-4A52-935C-A1D419F0431F}" type="pres">
      <dgm:prSet presAssocID="{5D6DA660-CFAC-4FB7-9EFB-5BFA1D585AA0}" presName="box" presStyleLbl="node1" presStyleIdx="1" presStyleCnt="3"/>
      <dgm:spPr/>
      <dgm:t>
        <a:bodyPr/>
        <a:lstStyle/>
        <a:p>
          <a:endParaRPr lang="en-US"/>
        </a:p>
      </dgm:t>
    </dgm:pt>
    <dgm:pt modelId="{307F0CFD-FB2E-43DD-A2BC-B86CE08DF028}" type="pres">
      <dgm:prSet presAssocID="{5D6DA660-CFAC-4FB7-9EFB-5BFA1D585AA0}" presName="img" presStyleLbl="fgImgPlace1" presStyleIdx="1" presStyleCnt="3"/>
      <dgm:spPr>
        <a:blipFill rotWithShape="0">
          <a:blip xmlns:r="http://schemas.openxmlformats.org/officeDocument/2006/relationships" r:embed="rId2"/>
          <a:stretch>
            <a:fillRect/>
          </a:stretch>
        </a:blipFill>
      </dgm:spPr>
    </dgm:pt>
    <dgm:pt modelId="{1D8F0C7C-E03D-4A02-A41E-3240AD1F378D}" type="pres">
      <dgm:prSet presAssocID="{5D6DA660-CFAC-4FB7-9EFB-5BFA1D585AA0}" presName="text" presStyleLbl="node1" presStyleIdx="1" presStyleCnt="3">
        <dgm:presLayoutVars>
          <dgm:bulletEnabled val="1"/>
        </dgm:presLayoutVars>
      </dgm:prSet>
      <dgm:spPr/>
      <dgm:t>
        <a:bodyPr/>
        <a:lstStyle/>
        <a:p>
          <a:endParaRPr lang="en-US"/>
        </a:p>
      </dgm:t>
    </dgm:pt>
    <dgm:pt modelId="{DDE285AF-8D0B-453F-B578-C174AD7E8603}" type="pres">
      <dgm:prSet presAssocID="{FE8AB132-820A-4B15-8D2A-F6DD001234B8}" presName="spacer" presStyleCnt="0"/>
      <dgm:spPr/>
    </dgm:pt>
    <dgm:pt modelId="{70FA0E95-95F6-4A05-BA0E-A13415CC2054}" type="pres">
      <dgm:prSet presAssocID="{CBCA567A-FF53-412F-B149-07E005D58D34}" presName="comp" presStyleCnt="0"/>
      <dgm:spPr/>
    </dgm:pt>
    <dgm:pt modelId="{1933A6B1-64E6-4E3C-9504-6D78873D5A1E}" type="pres">
      <dgm:prSet presAssocID="{CBCA567A-FF53-412F-B149-07E005D58D34}" presName="box" presStyleLbl="node1" presStyleIdx="2" presStyleCnt="3"/>
      <dgm:spPr/>
      <dgm:t>
        <a:bodyPr/>
        <a:lstStyle/>
        <a:p>
          <a:endParaRPr lang="en-US"/>
        </a:p>
      </dgm:t>
    </dgm:pt>
    <dgm:pt modelId="{E2BCF01E-C4AD-420B-B4C4-64BB1CC50919}" type="pres">
      <dgm:prSet presAssocID="{CBCA567A-FF53-412F-B149-07E005D58D34}" presName="img" presStyleLbl="fgImgPlace1" presStyleIdx="2" presStyleCnt="3"/>
      <dgm:spPr>
        <a:blipFill rotWithShape="0">
          <a:blip xmlns:r="http://schemas.openxmlformats.org/officeDocument/2006/relationships" r:embed="rId3"/>
          <a:stretch>
            <a:fillRect/>
          </a:stretch>
        </a:blipFill>
      </dgm:spPr>
    </dgm:pt>
    <dgm:pt modelId="{168ECAB5-4240-4479-A841-5C5BC3E19272}" type="pres">
      <dgm:prSet presAssocID="{CBCA567A-FF53-412F-B149-07E005D58D34}" presName="text" presStyleLbl="node1" presStyleIdx="2" presStyleCnt="3">
        <dgm:presLayoutVars>
          <dgm:bulletEnabled val="1"/>
        </dgm:presLayoutVars>
      </dgm:prSet>
      <dgm:spPr/>
      <dgm:t>
        <a:bodyPr/>
        <a:lstStyle/>
        <a:p>
          <a:endParaRPr lang="en-US"/>
        </a:p>
      </dgm:t>
    </dgm:pt>
  </dgm:ptLst>
  <dgm:cxnLst>
    <dgm:cxn modelId="{EF406957-1684-42A3-8DBE-C40AACCA2B4D}" type="presOf" srcId="{DD33355D-B806-43BA-9EC4-D740D0528908}" destId="{5C1276ED-5B44-499E-AE19-05D0181B1236}" srcOrd="1" destOrd="0" presId="urn:microsoft.com/office/officeart/2005/8/layout/vList4"/>
    <dgm:cxn modelId="{1F25A163-A7F1-4576-B6A6-7DB2CE4CDAEB}" type="presOf" srcId="{CBCA567A-FF53-412F-B149-07E005D58D34}" destId="{1933A6B1-64E6-4E3C-9504-6D78873D5A1E}" srcOrd="0" destOrd="0" presId="urn:microsoft.com/office/officeart/2005/8/layout/vList4"/>
    <dgm:cxn modelId="{8177D115-F905-4079-AD77-DF72F414C010}" type="presOf" srcId="{5D6DA660-CFAC-4FB7-9EFB-5BFA1D585AA0}" destId="{1D8F0C7C-E03D-4A02-A41E-3240AD1F378D}" srcOrd="1" destOrd="0" presId="urn:microsoft.com/office/officeart/2005/8/layout/vList4"/>
    <dgm:cxn modelId="{4617A425-ADB0-47F2-8683-4A94A725AE32}" type="presOf" srcId="{5D6DA660-CFAC-4FB7-9EFB-5BFA1D585AA0}" destId="{E23D2977-F2EB-4A52-935C-A1D419F0431F}" srcOrd="0" destOrd="0" presId="urn:microsoft.com/office/officeart/2005/8/layout/vList4"/>
    <dgm:cxn modelId="{71E770DB-AF1B-4037-831E-945B40A1013C}" srcId="{C2B67C33-1E3E-478E-A6C8-D80E3C52074D}" destId="{CBCA567A-FF53-412F-B149-07E005D58D34}" srcOrd="2" destOrd="0" parTransId="{53BA2213-CA0C-416D-A1D9-E9EA8C593139}" sibTransId="{44418E4F-0FFF-46C4-A5B4-6C00504CC170}"/>
    <dgm:cxn modelId="{7F2704D7-A31F-4DAC-A119-214FB6EB525A}" type="presOf" srcId="{C2B67C33-1E3E-478E-A6C8-D80E3C52074D}" destId="{999E5777-91D9-4239-9CDD-D325149B6708}" srcOrd="0" destOrd="0" presId="urn:microsoft.com/office/officeart/2005/8/layout/vList4"/>
    <dgm:cxn modelId="{93602B51-64FC-477F-A337-BCAB695030F5}" type="presOf" srcId="{DD33355D-B806-43BA-9EC4-D740D0528908}" destId="{5FA8B22B-42B7-4656-8E7F-6079A80DEB09}" srcOrd="0" destOrd="0" presId="urn:microsoft.com/office/officeart/2005/8/layout/vList4"/>
    <dgm:cxn modelId="{F85FB5D9-BE87-4EFE-8769-98C38808C745}" srcId="{C2B67C33-1E3E-478E-A6C8-D80E3C52074D}" destId="{DD33355D-B806-43BA-9EC4-D740D0528908}" srcOrd="0" destOrd="0" parTransId="{2AAD404F-2875-43AB-849D-EFFEA5F9C44A}" sibTransId="{E08C1B89-7664-409D-BDE3-11F72CDC227E}"/>
    <dgm:cxn modelId="{C5AD8071-881E-43E6-87D5-DA5AB69AED6D}" type="presOf" srcId="{CBCA567A-FF53-412F-B149-07E005D58D34}" destId="{168ECAB5-4240-4479-A841-5C5BC3E19272}" srcOrd="1" destOrd="0" presId="urn:microsoft.com/office/officeart/2005/8/layout/vList4"/>
    <dgm:cxn modelId="{484AD15D-B8DD-4BA3-8D7C-E2938644B48E}" srcId="{C2B67C33-1E3E-478E-A6C8-D80E3C52074D}" destId="{5D6DA660-CFAC-4FB7-9EFB-5BFA1D585AA0}" srcOrd="1" destOrd="0" parTransId="{3AD09BBD-B00F-4EF9-8A2E-E0BDD1C9E2EE}" sibTransId="{FE8AB132-820A-4B15-8D2A-F6DD001234B8}"/>
    <dgm:cxn modelId="{3079E3C0-72DF-4E04-A7F6-C6AEAD248F33}" type="presParOf" srcId="{999E5777-91D9-4239-9CDD-D325149B6708}" destId="{CFBBF82B-6D73-4807-AE75-E4ED37240113}" srcOrd="0" destOrd="0" presId="urn:microsoft.com/office/officeart/2005/8/layout/vList4"/>
    <dgm:cxn modelId="{CAAA92D2-E498-4121-A06B-D2AA3AA4E5C4}" type="presParOf" srcId="{CFBBF82B-6D73-4807-AE75-E4ED37240113}" destId="{5FA8B22B-42B7-4656-8E7F-6079A80DEB09}" srcOrd="0" destOrd="0" presId="urn:microsoft.com/office/officeart/2005/8/layout/vList4"/>
    <dgm:cxn modelId="{25D06D64-3744-449B-9B2A-F481734D4FEB}" type="presParOf" srcId="{CFBBF82B-6D73-4807-AE75-E4ED37240113}" destId="{244E02A5-0796-4995-BE89-29579E27CEED}" srcOrd="1" destOrd="0" presId="urn:microsoft.com/office/officeart/2005/8/layout/vList4"/>
    <dgm:cxn modelId="{EF88A7D5-CEEB-49C7-ABA5-FD0C11877812}" type="presParOf" srcId="{CFBBF82B-6D73-4807-AE75-E4ED37240113}" destId="{5C1276ED-5B44-499E-AE19-05D0181B1236}" srcOrd="2" destOrd="0" presId="urn:microsoft.com/office/officeart/2005/8/layout/vList4"/>
    <dgm:cxn modelId="{77138BF6-03AE-4799-84C6-C7CA54975001}" type="presParOf" srcId="{999E5777-91D9-4239-9CDD-D325149B6708}" destId="{5C7DF183-04CE-41CB-896D-790524C426CF}" srcOrd="1" destOrd="0" presId="urn:microsoft.com/office/officeart/2005/8/layout/vList4"/>
    <dgm:cxn modelId="{0A3FF8A9-80D7-43D7-B072-835DF598FA22}" type="presParOf" srcId="{999E5777-91D9-4239-9CDD-D325149B6708}" destId="{35048B8B-B7B5-4B32-B7F4-FBA7BD1AA0B9}" srcOrd="2" destOrd="0" presId="urn:microsoft.com/office/officeart/2005/8/layout/vList4"/>
    <dgm:cxn modelId="{30C92ABF-B943-4EB3-B27A-FAC77E9AD11A}" type="presParOf" srcId="{35048B8B-B7B5-4B32-B7F4-FBA7BD1AA0B9}" destId="{E23D2977-F2EB-4A52-935C-A1D419F0431F}" srcOrd="0" destOrd="0" presId="urn:microsoft.com/office/officeart/2005/8/layout/vList4"/>
    <dgm:cxn modelId="{96608361-7DA3-4E37-8A3D-CBE016E88B86}" type="presParOf" srcId="{35048B8B-B7B5-4B32-B7F4-FBA7BD1AA0B9}" destId="{307F0CFD-FB2E-43DD-A2BC-B86CE08DF028}" srcOrd="1" destOrd="0" presId="urn:microsoft.com/office/officeart/2005/8/layout/vList4"/>
    <dgm:cxn modelId="{9C1F6FD5-E81A-423D-AD42-5028E821C1AF}" type="presParOf" srcId="{35048B8B-B7B5-4B32-B7F4-FBA7BD1AA0B9}" destId="{1D8F0C7C-E03D-4A02-A41E-3240AD1F378D}" srcOrd="2" destOrd="0" presId="urn:microsoft.com/office/officeart/2005/8/layout/vList4"/>
    <dgm:cxn modelId="{114C6DC0-1230-48DA-BF97-E122E48C39E3}" type="presParOf" srcId="{999E5777-91D9-4239-9CDD-D325149B6708}" destId="{DDE285AF-8D0B-453F-B578-C174AD7E8603}" srcOrd="3" destOrd="0" presId="urn:microsoft.com/office/officeart/2005/8/layout/vList4"/>
    <dgm:cxn modelId="{51811B39-62CA-4681-95A7-3914E6BA10E2}" type="presParOf" srcId="{999E5777-91D9-4239-9CDD-D325149B6708}" destId="{70FA0E95-95F6-4A05-BA0E-A13415CC2054}" srcOrd="4" destOrd="0" presId="urn:microsoft.com/office/officeart/2005/8/layout/vList4"/>
    <dgm:cxn modelId="{A4B14CCF-FB95-4315-BE65-A04332ACEAD9}" type="presParOf" srcId="{70FA0E95-95F6-4A05-BA0E-A13415CC2054}" destId="{1933A6B1-64E6-4E3C-9504-6D78873D5A1E}" srcOrd="0" destOrd="0" presId="urn:microsoft.com/office/officeart/2005/8/layout/vList4"/>
    <dgm:cxn modelId="{F457D51C-8791-4327-A747-DD81ECBB7978}" type="presParOf" srcId="{70FA0E95-95F6-4A05-BA0E-A13415CC2054}" destId="{E2BCF01E-C4AD-420B-B4C4-64BB1CC50919}" srcOrd="1" destOrd="0" presId="urn:microsoft.com/office/officeart/2005/8/layout/vList4"/>
    <dgm:cxn modelId="{718F8E3F-E536-4E73-98F7-111DCA563277}" type="presParOf" srcId="{70FA0E95-95F6-4A05-BA0E-A13415CC2054}" destId="{168ECAB5-4240-4479-A841-5C5BC3E19272}"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2F81C-0EF2-4F9F-AF63-3F2F48DFBA0B}"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1B731FAC-2380-4843-B52F-39D0DAA39C4F}">
      <dgm:prSet phldrT="[Text]"/>
      <dgm:spPr/>
      <dgm:t>
        <a:bodyPr/>
        <a:lstStyle/>
        <a:p>
          <a:r>
            <a:rPr lang="id-ID" dirty="0" smtClean="0"/>
            <a:t>Past</a:t>
          </a:r>
          <a:endParaRPr lang="en-US" dirty="0"/>
        </a:p>
      </dgm:t>
    </dgm:pt>
    <dgm:pt modelId="{A607216D-9853-4549-AE4D-0CD8D45FCAA4}" type="parTrans" cxnId="{1ACCEA66-6C68-4443-9DE7-1E8EE3364F94}">
      <dgm:prSet/>
      <dgm:spPr/>
      <dgm:t>
        <a:bodyPr/>
        <a:lstStyle/>
        <a:p>
          <a:endParaRPr lang="en-US"/>
        </a:p>
      </dgm:t>
    </dgm:pt>
    <dgm:pt modelId="{BE6D0088-6799-4EA2-A767-8CD6D62A7987}" type="sibTrans" cxnId="{1ACCEA66-6C68-4443-9DE7-1E8EE3364F94}">
      <dgm:prSet/>
      <dgm:spPr/>
      <dgm:t>
        <a:bodyPr/>
        <a:lstStyle/>
        <a:p>
          <a:endParaRPr lang="en-US"/>
        </a:p>
      </dgm:t>
    </dgm:pt>
    <dgm:pt modelId="{3BE9804D-352F-48A0-819F-F003FFD9633B}">
      <dgm:prSet phldrT="[Text]"/>
      <dgm:spPr/>
      <dgm:t>
        <a:bodyPr/>
        <a:lstStyle/>
        <a:p>
          <a:r>
            <a:rPr lang="id-ID" dirty="0" smtClean="0"/>
            <a:t>Present</a:t>
          </a:r>
          <a:endParaRPr lang="en-US" dirty="0"/>
        </a:p>
      </dgm:t>
    </dgm:pt>
    <dgm:pt modelId="{0F088D27-5ACA-4CD7-A23D-940ADDF921C3}" type="parTrans" cxnId="{2026BF72-E6FB-4D32-932C-4437847F3934}">
      <dgm:prSet/>
      <dgm:spPr/>
      <dgm:t>
        <a:bodyPr/>
        <a:lstStyle/>
        <a:p>
          <a:endParaRPr lang="en-US"/>
        </a:p>
      </dgm:t>
    </dgm:pt>
    <dgm:pt modelId="{2F12B54C-94EF-44E2-9A60-61D86AACF28A}" type="sibTrans" cxnId="{2026BF72-E6FB-4D32-932C-4437847F3934}">
      <dgm:prSet/>
      <dgm:spPr/>
      <dgm:t>
        <a:bodyPr/>
        <a:lstStyle/>
        <a:p>
          <a:endParaRPr lang="en-US"/>
        </a:p>
      </dgm:t>
    </dgm:pt>
    <dgm:pt modelId="{5842A6EE-ACF0-4BB6-B86F-A16D012B3509}">
      <dgm:prSet phldrT="[Text]"/>
      <dgm:spPr/>
      <dgm:t>
        <a:bodyPr/>
        <a:lstStyle/>
        <a:p>
          <a:r>
            <a:rPr lang="id-ID" dirty="0" smtClean="0"/>
            <a:t>Future</a:t>
          </a:r>
          <a:endParaRPr lang="en-US" dirty="0"/>
        </a:p>
      </dgm:t>
    </dgm:pt>
    <dgm:pt modelId="{DF557154-24D3-4D47-868E-6D86777AD596}" type="parTrans" cxnId="{293BDCA0-F2D8-413C-B027-72934AD8B6C4}">
      <dgm:prSet/>
      <dgm:spPr/>
      <dgm:t>
        <a:bodyPr/>
        <a:lstStyle/>
        <a:p>
          <a:endParaRPr lang="en-US"/>
        </a:p>
      </dgm:t>
    </dgm:pt>
    <dgm:pt modelId="{B2698DCC-9215-4434-A041-F9D1ACF6D961}" type="sibTrans" cxnId="{293BDCA0-F2D8-413C-B027-72934AD8B6C4}">
      <dgm:prSet/>
      <dgm:spPr/>
      <dgm:t>
        <a:bodyPr/>
        <a:lstStyle/>
        <a:p>
          <a:endParaRPr lang="en-US"/>
        </a:p>
      </dgm:t>
    </dgm:pt>
    <dgm:pt modelId="{3ED138B3-FF82-41EA-A870-1A38709EAFEB}" type="pres">
      <dgm:prSet presAssocID="{6322F81C-0EF2-4F9F-AF63-3F2F48DFBA0B}" presName="linearFlow" presStyleCnt="0">
        <dgm:presLayoutVars>
          <dgm:dir/>
          <dgm:resizeHandles val="exact"/>
        </dgm:presLayoutVars>
      </dgm:prSet>
      <dgm:spPr/>
    </dgm:pt>
    <dgm:pt modelId="{E33F2DB0-87CC-4CB8-B8C2-0657680D8190}" type="pres">
      <dgm:prSet presAssocID="{1B731FAC-2380-4843-B52F-39D0DAA39C4F}" presName="node" presStyleLbl="node1" presStyleIdx="0" presStyleCnt="3">
        <dgm:presLayoutVars>
          <dgm:bulletEnabled val="1"/>
        </dgm:presLayoutVars>
      </dgm:prSet>
      <dgm:spPr/>
      <dgm:t>
        <a:bodyPr/>
        <a:lstStyle/>
        <a:p>
          <a:endParaRPr lang="en-US"/>
        </a:p>
      </dgm:t>
    </dgm:pt>
    <dgm:pt modelId="{F9CC3080-4E4E-4554-9B1D-F872C7787495}" type="pres">
      <dgm:prSet presAssocID="{BE6D0088-6799-4EA2-A767-8CD6D62A7987}" presName="spacerL" presStyleCnt="0"/>
      <dgm:spPr/>
    </dgm:pt>
    <dgm:pt modelId="{C9EAE057-3CC7-4BC9-8AD8-BBEB2749B50D}" type="pres">
      <dgm:prSet presAssocID="{BE6D0088-6799-4EA2-A767-8CD6D62A7987}" presName="sibTrans" presStyleLbl="sibTrans2D1" presStyleIdx="0" presStyleCnt="2"/>
      <dgm:spPr/>
      <dgm:t>
        <a:bodyPr/>
        <a:lstStyle/>
        <a:p>
          <a:endParaRPr lang="en-US"/>
        </a:p>
      </dgm:t>
    </dgm:pt>
    <dgm:pt modelId="{B987E4FF-1087-49D2-BBD1-3B2A480F94A2}" type="pres">
      <dgm:prSet presAssocID="{BE6D0088-6799-4EA2-A767-8CD6D62A7987}" presName="spacerR" presStyleCnt="0"/>
      <dgm:spPr/>
    </dgm:pt>
    <dgm:pt modelId="{651902B4-8037-4277-B715-94DD3D905CD8}" type="pres">
      <dgm:prSet presAssocID="{3BE9804D-352F-48A0-819F-F003FFD9633B}" presName="node" presStyleLbl="node1" presStyleIdx="1" presStyleCnt="3">
        <dgm:presLayoutVars>
          <dgm:bulletEnabled val="1"/>
        </dgm:presLayoutVars>
      </dgm:prSet>
      <dgm:spPr/>
      <dgm:t>
        <a:bodyPr/>
        <a:lstStyle/>
        <a:p>
          <a:endParaRPr lang="en-US"/>
        </a:p>
      </dgm:t>
    </dgm:pt>
    <dgm:pt modelId="{8CF35386-F55D-4A32-B089-12746EF8F225}" type="pres">
      <dgm:prSet presAssocID="{2F12B54C-94EF-44E2-9A60-61D86AACF28A}" presName="spacerL" presStyleCnt="0"/>
      <dgm:spPr/>
    </dgm:pt>
    <dgm:pt modelId="{EBB51C30-2D82-4E05-835F-C13E77E9C78D}" type="pres">
      <dgm:prSet presAssocID="{2F12B54C-94EF-44E2-9A60-61D86AACF28A}" presName="sibTrans" presStyleLbl="sibTrans2D1" presStyleIdx="1" presStyleCnt="2"/>
      <dgm:spPr/>
      <dgm:t>
        <a:bodyPr/>
        <a:lstStyle/>
        <a:p>
          <a:endParaRPr lang="en-US"/>
        </a:p>
      </dgm:t>
    </dgm:pt>
    <dgm:pt modelId="{9C518BC9-0351-437F-94B1-3C96574A87F8}" type="pres">
      <dgm:prSet presAssocID="{2F12B54C-94EF-44E2-9A60-61D86AACF28A}" presName="spacerR" presStyleCnt="0"/>
      <dgm:spPr/>
    </dgm:pt>
    <dgm:pt modelId="{D485841D-7397-4FB0-9F87-2C08C6855988}" type="pres">
      <dgm:prSet presAssocID="{5842A6EE-ACF0-4BB6-B86F-A16D012B3509}" presName="node" presStyleLbl="node1" presStyleIdx="2" presStyleCnt="3">
        <dgm:presLayoutVars>
          <dgm:bulletEnabled val="1"/>
        </dgm:presLayoutVars>
      </dgm:prSet>
      <dgm:spPr/>
      <dgm:t>
        <a:bodyPr/>
        <a:lstStyle/>
        <a:p>
          <a:endParaRPr lang="en-US"/>
        </a:p>
      </dgm:t>
    </dgm:pt>
  </dgm:ptLst>
  <dgm:cxnLst>
    <dgm:cxn modelId="{976F5A3F-5665-44FD-9D2B-E1C457E1D75C}" type="presOf" srcId="{1B731FAC-2380-4843-B52F-39D0DAA39C4F}" destId="{E33F2DB0-87CC-4CB8-B8C2-0657680D8190}" srcOrd="0" destOrd="0" presId="urn:microsoft.com/office/officeart/2005/8/layout/equation1"/>
    <dgm:cxn modelId="{1ACCEA66-6C68-4443-9DE7-1E8EE3364F94}" srcId="{6322F81C-0EF2-4F9F-AF63-3F2F48DFBA0B}" destId="{1B731FAC-2380-4843-B52F-39D0DAA39C4F}" srcOrd="0" destOrd="0" parTransId="{A607216D-9853-4549-AE4D-0CD8D45FCAA4}" sibTransId="{BE6D0088-6799-4EA2-A767-8CD6D62A7987}"/>
    <dgm:cxn modelId="{2026BF72-E6FB-4D32-932C-4437847F3934}" srcId="{6322F81C-0EF2-4F9F-AF63-3F2F48DFBA0B}" destId="{3BE9804D-352F-48A0-819F-F003FFD9633B}" srcOrd="1" destOrd="0" parTransId="{0F088D27-5ACA-4CD7-A23D-940ADDF921C3}" sibTransId="{2F12B54C-94EF-44E2-9A60-61D86AACF28A}"/>
    <dgm:cxn modelId="{EEA9293B-5065-4008-B6FA-53F4388C8774}" type="presOf" srcId="{6322F81C-0EF2-4F9F-AF63-3F2F48DFBA0B}" destId="{3ED138B3-FF82-41EA-A870-1A38709EAFEB}" srcOrd="0" destOrd="0" presId="urn:microsoft.com/office/officeart/2005/8/layout/equation1"/>
    <dgm:cxn modelId="{1CD4EA32-BC1F-418C-9158-D0416F7A6559}" type="presOf" srcId="{BE6D0088-6799-4EA2-A767-8CD6D62A7987}" destId="{C9EAE057-3CC7-4BC9-8AD8-BBEB2749B50D}" srcOrd="0" destOrd="0" presId="urn:microsoft.com/office/officeart/2005/8/layout/equation1"/>
    <dgm:cxn modelId="{D9E94F7C-07D9-4709-848F-64ABB526BD4E}" type="presOf" srcId="{3BE9804D-352F-48A0-819F-F003FFD9633B}" destId="{651902B4-8037-4277-B715-94DD3D905CD8}" srcOrd="0" destOrd="0" presId="urn:microsoft.com/office/officeart/2005/8/layout/equation1"/>
    <dgm:cxn modelId="{EB6332F5-7882-4549-8CA2-101E05D1450E}" type="presOf" srcId="{5842A6EE-ACF0-4BB6-B86F-A16D012B3509}" destId="{D485841D-7397-4FB0-9F87-2C08C6855988}" srcOrd="0" destOrd="0" presId="urn:microsoft.com/office/officeart/2005/8/layout/equation1"/>
    <dgm:cxn modelId="{FCF4E8EB-EED1-44A2-A9CE-F8B13A45048F}" type="presOf" srcId="{2F12B54C-94EF-44E2-9A60-61D86AACF28A}" destId="{EBB51C30-2D82-4E05-835F-C13E77E9C78D}" srcOrd="0" destOrd="0" presId="urn:microsoft.com/office/officeart/2005/8/layout/equation1"/>
    <dgm:cxn modelId="{293BDCA0-F2D8-413C-B027-72934AD8B6C4}" srcId="{6322F81C-0EF2-4F9F-AF63-3F2F48DFBA0B}" destId="{5842A6EE-ACF0-4BB6-B86F-A16D012B3509}" srcOrd="2" destOrd="0" parTransId="{DF557154-24D3-4D47-868E-6D86777AD596}" sibTransId="{B2698DCC-9215-4434-A041-F9D1ACF6D961}"/>
    <dgm:cxn modelId="{00E5C02A-F3DA-460B-9EAD-A9D46F5D13AC}" type="presParOf" srcId="{3ED138B3-FF82-41EA-A870-1A38709EAFEB}" destId="{E33F2DB0-87CC-4CB8-B8C2-0657680D8190}" srcOrd="0" destOrd="0" presId="urn:microsoft.com/office/officeart/2005/8/layout/equation1"/>
    <dgm:cxn modelId="{77A766F4-1306-4403-88AC-957DB7EFCB07}" type="presParOf" srcId="{3ED138B3-FF82-41EA-A870-1A38709EAFEB}" destId="{F9CC3080-4E4E-4554-9B1D-F872C7787495}" srcOrd="1" destOrd="0" presId="urn:microsoft.com/office/officeart/2005/8/layout/equation1"/>
    <dgm:cxn modelId="{555A1C86-5864-4AC3-A084-B33AC78CA104}" type="presParOf" srcId="{3ED138B3-FF82-41EA-A870-1A38709EAFEB}" destId="{C9EAE057-3CC7-4BC9-8AD8-BBEB2749B50D}" srcOrd="2" destOrd="0" presId="urn:microsoft.com/office/officeart/2005/8/layout/equation1"/>
    <dgm:cxn modelId="{B2492A74-8294-4B26-B95F-078A17E90703}" type="presParOf" srcId="{3ED138B3-FF82-41EA-A870-1A38709EAFEB}" destId="{B987E4FF-1087-49D2-BBD1-3B2A480F94A2}" srcOrd="3" destOrd="0" presId="urn:microsoft.com/office/officeart/2005/8/layout/equation1"/>
    <dgm:cxn modelId="{6D86996B-5DB2-4FBF-AB04-940B230ACB42}" type="presParOf" srcId="{3ED138B3-FF82-41EA-A870-1A38709EAFEB}" destId="{651902B4-8037-4277-B715-94DD3D905CD8}" srcOrd="4" destOrd="0" presId="urn:microsoft.com/office/officeart/2005/8/layout/equation1"/>
    <dgm:cxn modelId="{034B00B4-4EF9-440E-852A-B16DC50EF11A}" type="presParOf" srcId="{3ED138B3-FF82-41EA-A870-1A38709EAFEB}" destId="{8CF35386-F55D-4A32-B089-12746EF8F225}" srcOrd="5" destOrd="0" presId="urn:microsoft.com/office/officeart/2005/8/layout/equation1"/>
    <dgm:cxn modelId="{DAEBA891-C677-4343-86F4-E904B2B95118}" type="presParOf" srcId="{3ED138B3-FF82-41EA-A870-1A38709EAFEB}" destId="{EBB51C30-2D82-4E05-835F-C13E77E9C78D}" srcOrd="6" destOrd="0" presId="urn:microsoft.com/office/officeart/2005/8/layout/equation1"/>
    <dgm:cxn modelId="{DF30059D-D405-44E3-9F04-16719AA3B328}" type="presParOf" srcId="{3ED138B3-FF82-41EA-A870-1A38709EAFEB}" destId="{9C518BC9-0351-437F-94B1-3C96574A87F8}" srcOrd="7" destOrd="0" presId="urn:microsoft.com/office/officeart/2005/8/layout/equation1"/>
    <dgm:cxn modelId="{5A1EB350-3D84-4E11-87B1-17CB889FD81E}" type="presParOf" srcId="{3ED138B3-FF82-41EA-A870-1A38709EAFEB}" destId="{D485841D-7397-4FB0-9F87-2C08C6855988}"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14B201-F662-4CB2-BD3F-17C16C8B268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047BA62-B798-4F7B-B1F7-F978110E22C4}">
      <dgm:prSet phldrT="[Text]"/>
      <dgm:spPr/>
      <dgm:t>
        <a:bodyPr/>
        <a:lstStyle/>
        <a:p>
          <a:r>
            <a:rPr lang="id-ID" dirty="0" smtClean="0"/>
            <a:t>Traditional way before computer Exist</a:t>
          </a:r>
          <a:endParaRPr lang="en-US" dirty="0"/>
        </a:p>
      </dgm:t>
    </dgm:pt>
    <dgm:pt modelId="{BCCE0029-B39E-43B8-AA32-FDFF86E09DE8}" type="parTrans" cxnId="{B57B10A1-BBDB-4DD9-887F-22494E7890E9}">
      <dgm:prSet/>
      <dgm:spPr/>
      <dgm:t>
        <a:bodyPr/>
        <a:lstStyle/>
        <a:p>
          <a:endParaRPr lang="en-US"/>
        </a:p>
      </dgm:t>
    </dgm:pt>
    <dgm:pt modelId="{AF560D5C-4DC2-4362-8FBB-D77D9367F017}" type="sibTrans" cxnId="{B57B10A1-BBDB-4DD9-887F-22494E7890E9}">
      <dgm:prSet/>
      <dgm:spPr/>
      <dgm:t>
        <a:bodyPr/>
        <a:lstStyle/>
        <a:p>
          <a:endParaRPr lang="en-US"/>
        </a:p>
      </dgm:t>
    </dgm:pt>
    <dgm:pt modelId="{CCFE2135-55F8-450A-AA8A-0C9530A9D155}">
      <dgm:prSet phldrT="[Text]"/>
      <dgm:spPr/>
      <dgm:t>
        <a:bodyPr/>
        <a:lstStyle/>
        <a:p>
          <a:r>
            <a:rPr lang="id-ID" dirty="0" smtClean="0"/>
            <a:t>Mechanism To Compute from Mechanic to Electric</a:t>
          </a:r>
          <a:endParaRPr lang="en-US" dirty="0"/>
        </a:p>
      </dgm:t>
    </dgm:pt>
    <dgm:pt modelId="{6F436706-DA3E-4925-B4FF-0CDF05265AD1}" type="parTrans" cxnId="{14C26966-C393-4DCC-9D96-883729B21C5D}">
      <dgm:prSet/>
      <dgm:spPr/>
      <dgm:t>
        <a:bodyPr/>
        <a:lstStyle/>
        <a:p>
          <a:endParaRPr lang="en-US"/>
        </a:p>
      </dgm:t>
    </dgm:pt>
    <dgm:pt modelId="{D2EAA89A-4486-411D-A7F8-36C880DA6ED3}" type="sibTrans" cxnId="{14C26966-C393-4DCC-9D96-883729B21C5D}">
      <dgm:prSet/>
      <dgm:spPr/>
      <dgm:t>
        <a:bodyPr/>
        <a:lstStyle/>
        <a:p>
          <a:endParaRPr lang="en-US"/>
        </a:p>
      </dgm:t>
    </dgm:pt>
    <dgm:pt modelId="{7E375BEB-F046-4D13-8C0A-C30AAEEBF483}">
      <dgm:prSet phldrT="[Text]"/>
      <dgm:spPr/>
      <dgm:t>
        <a:bodyPr/>
        <a:lstStyle/>
        <a:p>
          <a:r>
            <a:rPr lang="id-ID" dirty="0" smtClean="0"/>
            <a:t>Companies and Component of Computer</a:t>
          </a:r>
          <a:endParaRPr lang="en-US" dirty="0"/>
        </a:p>
      </dgm:t>
    </dgm:pt>
    <dgm:pt modelId="{C5439CB9-8899-446E-B79D-E65483E921C6}" type="parTrans" cxnId="{04E0B918-FFFE-4B60-B25E-EC6D8C4B988F}">
      <dgm:prSet/>
      <dgm:spPr/>
      <dgm:t>
        <a:bodyPr/>
        <a:lstStyle/>
        <a:p>
          <a:endParaRPr lang="en-US"/>
        </a:p>
      </dgm:t>
    </dgm:pt>
    <dgm:pt modelId="{467206C1-62AF-4ED3-A21E-3C2D0780ADE2}" type="sibTrans" cxnId="{04E0B918-FFFE-4B60-B25E-EC6D8C4B988F}">
      <dgm:prSet/>
      <dgm:spPr/>
      <dgm:t>
        <a:bodyPr/>
        <a:lstStyle/>
        <a:p>
          <a:endParaRPr lang="en-US"/>
        </a:p>
      </dgm:t>
    </dgm:pt>
    <dgm:pt modelId="{172B6D3B-8E44-42AB-A134-9CE5F298AFB2}">
      <dgm:prSet phldrT="[Text]"/>
      <dgm:spPr/>
      <dgm:t>
        <a:bodyPr/>
        <a:lstStyle/>
        <a:p>
          <a:r>
            <a:rPr lang="id-ID" dirty="0" smtClean="0"/>
            <a:t>Computer Business from Past to Future</a:t>
          </a:r>
          <a:endParaRPr lang="en-US" dirty="0"/>
        </a:p>
      </dgm:t>
    </dgm:pt>
    <dgm:pt modelId="{7AB51DFD-0625-4D17-BB74-D7CBB6267F5B}" type="parTrans" cxnId="{F7A9AC89-A87A-4987-83B2-BDFCA15E2C40}">
      <dgm:prSet/>
      <dgm:spPr/>
      <dgm:t>
        <a:bodyPr/>
        <a:lstStyle/>
        <a:p>
          <a:endParaRPr lang="en-US"/>
        </a:p>
      </dgm:t>
    </dgm:pt>
    <dgm:pt modelId="{39486FAF-DBBE-4CFF-BCE3-89C9D6F6D350}" type="sibTrans" cxnId="{F7A9AC89-A87A-4987-83B2-BDFCA15E2C40}">
      <dgm:prSet/>
      <dgm:spPr/>
      <dgm:t>
        <a:bodyPr/>
        <a:lstStyle/>
        <a:p>
          <a:endParaRPr lang="en-US"/>
        </a:p>
      </dgm:t>
    </dgm:pt>
    <dgm:pt modelId="{2652EEEB-C43A-4D55-959C-6E2B233DA697}">
      <dgm:prSet phldrT="[Text]"/>
      <dgm:spPr/>
      <dgm:t>
        <a:bodyPr/>
        <a:lstStyle/>
        <a:p>
          <a:r>
            <a:rPr lang="id-ID" dirty="0" smtClean="0"/>
            <a:t>Computing Heroes</a:t>
          </a:r>
          <a:endParaRPr lang="en-US" dirty="0"/>
        </a:p>
      </dgm:t>
    </dgm:pt>
    <dgm:pt modelId="{E26E4C83-8624-4D64-91C4-138ACB5D8C10}" type="parTrans" cxnId="{43B38364-C900-4A3B-962E-689EDDC72CA5}">
      <dgm:prSet/>
      <dgm:spPr/>
    </dgm:pt>
    <dgm:pt modelId="{E7E75956-89B7-4E96-AFFD-CE0458750887}" type="sibTrans" cxnId="{43B38364-C900-4A3B-962E-689EDDC72CA5}">
      <dgm:prSet/>
      <dgm:spPr/>
    </dgm:pt>
    <dgm:pt modelId="{3974A2E0-BDB8-483B-A670-949300AB3F1F}">
      <dgm:prSet phldrT="[Text]"/>
      <dgm:spPr/>
      <dgm:t>
        <a:bodyPr/>
        <a:lstStyle/>
        <a:p>
          <a:r>
            <a:rPr lang="id-ID" dirty="0" smtClean="0"/>
            <a:t>Computer Software and Language</a:t>
          </a:r>
          <a:endParaRPr lang="en-US" dirty="0"/>
        </a:p>
      </dgm:t>
    </dgm:pt>
    <dgm:pt modelId="{7D30474D-C3F7-4CF3-AB59-E6C2E347A74C}" type="parTrans" cxnId="{836D62FF-990D-470C-957B-25C514238B51}">
      <dgm:prSet/>
      <dgm:spPr/>
    </dgm:pt>
    <dgm:pt modelId="{D999C12C-5F17-47B0-92B4-BA88AC48F705}" type="sibTrans" cxnId="{836D62FF-990D-470C-957B-25C514238B51}">
      <dgm:prSet/>
      <dgm:spPr/>
    </dgm:pt>
    <dgm:pt modelId="{E9DDD218-2C75-4CCB-B650-6683C9C1487D}" type="pres">
      <dgm:prSet presAssocID="{3C14B201-F662-4CB2-BD3F-17C16C8B268E}" presName="diagram" presStyleCnt="0">
        <dgm:presLayoutVars>
          <dgm:dir/>
          <dgm:resizeHandles val="exact"/>
        </dgm:presLayoutVars>
      </dgm:prSet>
      <dgm:spPr/>
      <dgm:t>
        <a:bodyPr/>
        <a:lstStyle/>
        <a:p>
          <a:endParaRPr lang="en-US"/>
        </a:p>
      </dgm:t>
    </dgm:pt>
    <dgm:pt modelId="{000E5A73-E3D3-4038-96D2-3AA4EB714680}" type="pres">
      <dgm:prSet presAssocID="{1047BA62-B798-4F7B-B1F7-F978110E22C4}" presName="node" presStyleLbl="node1" presStyleIdx="0" presStyleCnt="6">
        <dgm:presLayoutVars>
          <dgm:bulletEnabled val="1"/>
        </dgm:presLayoutVars>
      </dgm:prSet>
      <dgm:spPr/>
      <dgm:t>
        <a:bodyPr/>
        <a:lstStyle/>
        <a:p>
          <a:endParaRPr lang="en-US"/>
        </a:p>
      </dgm:t>
    </dgm:pt>
    <dgm:pt modelId="{124AE496-5481-4284-942C-A418D8416F37}" type="pres">
      <dgm:prSet presAssocID="{AF560D5C-4DC2-4362-8FBB-D77D9367F017}" presName="sibTrans" presStyleCnt="0"/>
      <dgm:spPr/>
    </dgm:pt>
    <dgm:pt modelId="{74427DB4-221A-4E0A-B23B-485312A3E965}" type="pres">
      <dgm:prSet presAssocID="{CCFE2135-55F8-450A-AA8A-0C9530A9D155}" presName="node" presStyleLbl="node1" presStyleIdx="1" presStyleCnt="6">
        <dgm:presLayoutVars>
          <dgm:bulletEnabled val="1"/>
        </dgm:presLayoutVars>
      </dgm:prSet>
      <dgm:spPr/>
      <dgm:t>
        <a:bodyPr/>
        <a:lstStyle/>
        <a:p>
          <a:endParaRPr lang="en-US"/>
        </a:p>
      </dgm:t>
    </dgm:pt>
    <dgm:pt modelId="{6A093890-A33C-4098-B579-35C70E494C48}" type="pres">
      <dgm:prSet presAssocID="{D2EAA89A-4486-411D-A7F8-36C880DA6ED3}" presName="sibTrans" presStyleCnt="0"/>
      <dgm:spPr/>
    </dgm:pt>
    <dgm:pt modelId="{460CB78B-4580-4773-919E-98CDCFB3E172}" type="pres">
      <dgm:prSet presAssocID="{7E375BEB-F046-4D13-8C0A-C30AAEEBF483}" presName="node" presStyleLbl="node1" presStyleIdx="2" presStyleCnt="6">
        <dgm:presLayoutVars>
          <dgm:bulletEnabled val="1"/>
        </dgm:presLayoutVars>
      </dgm:prSet>
      <dgm:spPr/>
      <dgm:t>
        <a:bodyPr/>
        <a:lstStyle/>
        <a:p>
          <a:endParaRPr lang="en-US"/>
        </a:p>
      </dgm:t>
    </dgm:pt>
    <dgm:pt modelId="{40A429D6-8ABF-4986-85BA-350CA325DF28}" type="pres">
      <dgm:prSet presAssocID="{467206C1-62AF-4ED3-A21E-3C2D0780ADE2}" presName="sibTrans" presStyleCnt="0"/>
      <dgm:spPr/>
    </dgm:pt>
    <dgm:pt modelId="{13A90519-F67B-4BCD-8767-A7A32FB29B7D}" type="pres">
      <dgm:prSet presAssocID="{172B6D3B-8E44-42AB-A134-9CE5F298AFB2}" presName="node" presStyleLbl="node1" presStyleIdx="3" presStyleCnt="6">
        <dgm:presLayoutVars>
          <dgm:bulletEnabled val="1"/>
        </dgm:presLayoutVars>
      </dgm:prSet>
      <dgm:spPr/>
      <dgm:t>
        <a:bodyPr/>
        <a:lstStyle/>
        <a:p>
          <a:endParaRPr lang="en-US"/>
        </a:p>
      </dgm:t>
    </dgm:pt>
    <dgm:pt modelId="{3BC5BB4A-9BCA-431C-A305-C9FF81F1D7FC}" type="pres">
      <dgm:prSet presAssocID="{39486FAF-DBBE-4CFF-BCE3-89C9D6F6D350}" presName="sibTrans" presStyleCnt="0"/>
      <dgm:spPr/>
    </dgm:pt>
    <dgm:pt modelId="{4A1B8347-C9C6-4746-934D-6A2C0E1FAD82}" type="pres">
      <dgm:prSet presAssocID="{3974A2E0-BDB8-483B-A670-949300AB3F1F}" presName="node" presStyleLbl="node1" presStyleIdx="4" presStyleCnt="6">
        <dgm:presLayoutVars>
          <dgm:bulletEnabled val="1"/>
        </dgm:presLayoutVars>
      </dgm:prSet>
      <dgm:spPr/>
      <dgm:t>
        <a:bodyPr/>
        <a:lstStyle/>
        <a:p>
          <a:endParaRPr lang="en-US"/>
        </a:p>
      </dgm:t>
    </dgm:pt>
    <dgm:pt modelId="{783247DB-1FA9-49B8-BAFE-2F243783368B}" type="pres">
      <dgm:prSet presAssocID="{D999C12C-5F17-47B0-92B4-BA88AC48F705}" presName="sibTrans" presStyleCnt="0"/>
      <dgm:spPr/>
    </dgm:pt>
    <dgm:pt modelId="{9217026E-C064-40AF-80E9-F246FFDF3A68}" type="pres">
      <dgm:prSet presAssocID="{2652EEEB-C43A-4D55-959C-6E2B233DA697}" presName="node" presStyleLbl="node1" presStyleIdx="5" presStyleCnt="6">
        <dgm:presLayoutVars>
          <dgm:bulletEnabled val="1"/>
        </dgm:presLayoutVars>
      </dgm:prSet>
      <dgm:spPr/>
      <dgm:t>
        <a:bodyPr/>
        <a:lstStyle/>
        <a:p>
          <a:endParaRPr lang="en-US"/>
        </a:p>
      </dgm:t>
    </dgm:pt>
  </dgm:ptLst>
  <dgm:cxnLst>
    <dgm:cxn modelId="{14C26966-C393-4DCC-9D96-883729B21C5D}" srcId="{3C14B201-F662-4CB2-BD3F-17C16C8B268E}" destId="{CCFE2135-55F8-450A-AA8A-0C9530A9D155}" srcOrd="1" destOrd="0" parTransId="{6F436706-DA3E-4925-B4FF-0CDF05265AD1}" sibTransId="{D2EAA89A-4486-411D-A7F8-36C880DA6ED3}"/>
    <dgm:cxn modelId="{836D62FF-990D-470C-957B-25C514238B51}" srcId="{3C14B201-F662-4CB2-BD3F-17C16C8B268E}" destId="{3974A2E0-BDB8-483B-A670-949300AB3F1F}" srcOrd="4" destOrd="0" parTransId="{7D30474D-C3F7-4CF3-AB59-E6C2E347A74C}" sibTransId="{D999C12C-5F17-47B0-92B4-BA88AC48F705}"/>
    <dgm:cxn modelId="{43B38364-C900-4A3B-962E-689EDDC72CA5}" srcId="{3C14B201-F662-4CB2-BD3F-17C16C8B268E}" destId="{2652EEEB-C43A-4D55-959C-6E2B233DA697}" srcOrd="5" destOrd="0" parTransId="{E26E4C83-8624-4D64-91C4-138ACB5D8C10}" sibTransId="{E7E75956-89B7-4E96-AFFD-CE0458750887}"/>
    <dgm:cxn modelId="{A9EBA051-4E9B-4722-BEFF-8B9CF6487A1A}" type="presOf" srcId="{3C14B201-F662-4CB2-BD3F-17C16C8B268E}" destId="{E9DDD218-2C75-4CCB-B650-6683C9C1487D}" srcOrd="0" destOrd="0" presId="urn:microsoft.com/office/officeart/2005/8/layout/default"/>
    <dgm:cxn modelId="{2BB14D7B-1457-4A89-BE73-FF854BCC597C}" type="presOf" srcId="{172B6D3B-8E44-42AB-A134-9CE5F298AFB2}" destId="{13A90519-F67B-4BCD-8767-A7A32FB29B7D}" srcOrd="0" destOrd="0" presId="urn:microsoft.com/office/officeart/2005/8/layout/default"/>
    <dgm:cxn modelId="{8717B2A8-C9E8-4EAF-90E9-6562771AEFEC}" type="presOf" srcId="{7E375BEB-F046-4D13-8C0A-C30AAEEBF483}" destId="{460CB78B-4580-4773-919E-98CDCFB3E172}" srcOrd="0" destOrd="0" presId="urn:microsoft.com/office/officeart/2005/8/layout/default"/>
    <dgm:cxn modelId="{DC0F7774-B368-4AEF-9EFB-FA684B61A5B9}" type="presOf" srcId="{2652EEEB-C43A-4D55-959C-6E2B233DA697}" destId="{9217026E-C064-40AF-80E9-F246FFDF3A68}" srcOrd="0" destOrd="0" presId="urn:microsoft.com/office/officeart/2005/8/layout/default"/>
    <dgm:cxn modelId="{B57B10A1-BBDB-4DD9-887F-22494E7890E9}" srcId="{3C14B201-F662-4CB2-BD3F-17C16C8B268E}" destId="{1047BA62-B798-4F7B-B1F7-F978110E22C4}" srcOrd="0" destOrd="0" parTransId="{BCCE0029-B39E-43B8-AA32-FDFF86E09DE8}" sibTransId="{AF560D5C-4DC2-4362-8FBB-D77D9367F017}"/>
    <dgm:cxn modelId="{04E0B918-FFFE-4B60-B25E-EC6D8C4B988F}" srcId="{3C14B201-F662-4CB2-BD3F-17C16C8B268E}" destId="{7E375BEB-F046-4D13-8C0A-C30AAEEBF483}" srcOrd="2" destOrd="0" parTransId="{C5439CB9-8899-446E-B79D-E65483E921C6}" sibTransId="{467206C1-62AF-4ED3-A21E-3C2D0780ADE2}"/>
    <dgm:cxn modelId="{397F808E-F264-4107-A091-8248EA5ED595}" type="presOf" srcId="{3974A2E0-BDB8-483B-A670-949300AB3F1F}" destId="{4A1B8347-C9C6-4746-934D-6A2C0E1FAD82}" srcOrd="0" destOrd="0" presId="urn:microsoft.com/office/officeart/2005/8/layout/default"/>
    <dgm:cxn modelId="{7A5D0036-065C-4311-AEC7-9CE09E7C7C6B}" type="presOf" srcId="{CCFE2135-55F8-450A-AA8A-0C9530A9D155}" destId="{74427DB4-221A-4E0A-B23B-485312A3E965}" srcOrd="0" destOrd="0" presId="urn:microsoft.com/office/officeart/2005/8/layout/default"/>
    <dgm:cxn modelId="{5C2D55E0-E3F4-4A56-8CC8-A9BEE7F38F7F}" type="presOf" srcId="{1047BA62-B798-4F7B-B1F7-F978110E22C4}" destId="{000E5A73-E3D3-4038-96D2-3AA4EB714680}" srcOrd="0" destOrd="0" presId="urn:microsoft.com/office/officeart/2005/8/layout/default"/>
    <dgm:cxn modelId="{F7A9AC89-A87A-4987-83B2-BDFCA15E2C40}" srcId="{3C14B201-F662-4CB2-BD3F-17C16C8B268E}" destId="{172B6D3B-8E44-42AB-A134-9CE5F298AFB2}" srcOrd="3" destOrd="0" parTransId="{7AB51DFD-0625-4D17-BB74-D7CBB6267F5B}" sibTransId="{39486FAF-DBBE-4CFF-BCE3-89C9D6F6D350}"/>
    <dgm:cxn modelId="{9093E04A-2021-4295-86AF-0A79A5CBA1AC}" type="presParOf" srcId="{E9DDD218-2C75-4CCB-B650-6683C9C1487D}" destId="{000E5A73-E3D3-4038-96D2-3AA4EB714680}" srcOrd="0" destOrd="0" presId="urn:microsoft.com/office/officeart/2005/8/layout/default"/>
    <dgm:cxn modelId="{E41CD7B3-D55B-4935-88A9-1A6A2077B6C7}" type="presParOf" srcId="{E9DDD218-2C75-4CCB-B650-6683C9C1487D}" destId="{124AE496-5481-4284-942C-A418D8416F37}" srcOrd="1" destOrd="0" presId="urn:microsoft.com/office/officeart/2005/8/layout/default"/>
    <dgm:cxn modelId="{8163341D-C52D-405B-AC9F-BF05B9DE0471}" type="presParOf" srcId="{E9DDD218-2C75-4CCB-B650-6683C9C1487D}" destId="{74427DB4-221A-4E0A-B23B-485312A3E965}" srcOrd="2" destOrd="0" presId="urn:microsoft.com/office/officeart/2005/8/layout/default"/>
    <dgm:cxn modelId="{01F9443C-B032-4CF8-972C-651D8200CDD0}" type="presParOf" srcId="{E9DDD218-2C75-4CCB-B650-6683C9C1487D}" destId="{6A093890-A33C-4098-B579-35C70E494C48}" srcOrd="3" destOrd="0" presId="urn:microsoft.com/office/officeart/2005/8/layout/default"/>
    <dgm:cxn modelId="{9F1AA3B9-B998-4080-B239-2A1B59EB6DAA}" type="presParOf" srcId="{E9DDD218-2C75-4CCB-B650-6683C9C1487D}" destId="{460CB78B-4580-4773-919E-98CDCFB3E172}" srcOrd="4" destOrd="0" presId="urn:microsoft.com/office/officeart/2005/8/layout/default"/>
    <dgm:cxn modelId="{18C492C4-734D-412E-9DC7-0B6E7AD63ACA}" type="presParOf" srcId="{E9DDD218-2C75-4CCB-B650-6683C9C1487D}" destId="{40A429D6-8ABF-4986-85BA-350CA325DF28}" srcOrd="5" destOrd="0" presId="urn:microsoft.com/office/officeart/2005/8/layout/default"/>
    <dgm:cxn modelId="{DFFF60E7-3435-41B7-9629-264052EDFCC7}" type="presParOf" srcId="{E9DDD218-2C75-4CCB-B650-6683C9C1487D}" destId="{13A90519-F67B-4BCD-8767-A7A32FB29B7D}" srcOrd="6" destOrd="0" presId="urn:microsoft.com/office/officeart/2005/8/layout/default"/>
    <dgm:cxn modelId="{5DA4E03B-E264-41BB-B059-FB07774C3726}" type="presParOf" srcId="{E9DDD218-2C75-4CCB-B650-6683C9C1487D}" destId="{3BC5BB4A-9BCA-431C-A305-C9FF81F1D7FC}" srcOrd="7" destOrd="0" presId="urn:microsoft.com/office/officeart/2005/8/layout/default"/>
    <dgm:cxn modelId="{7A62C09A-185B-4A39-A7B1-E7076CDA831F}" type="presParOf" srcId="{E9DDD218-2C75-4CCB-B650-6683C9C1487D}" destId="{4A1B8347-C9C6-4746-934D-6A2C0E1FAD82}" srcOrd="8" destOrd="0" presId="urn:microsoft.com/office/officeart/2005/8/layout/default"/>
    <dgm:cxn modelId="{DEFC2B2F-6AB1-4A1B-903F-B76EF3034EE4}" type="presParOf" srcId="{E9DDD218-2C75-4CCB-B650-6683C9C1487D}" destId="{783247DB-1FA9-49B8-BAFE-2F243783368B}" srcOrd="9" destOrd="0" presId="urn:microsoft.com/office/officeart/2005/8/layout/default"/>
    <dgm:cxn modelId="{AA098675-85B5-490E-8968-0C27D9BC97D0}" type="presParOf" srcId="{E9DDD218-2C75-4CCB-B650-6683C9C1487D}" destId="{9217026E-C064-40AF-80E9-F246FFDF3A68}"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CACBF0-9C5C-43CA-9213-2BB2354BAE6E}">
      <dsp:nvSpPr>
        <dsp:cNvPr id="0" name=""/>
        <dsp:cNvSpPr/>
      </dsp:nvSpPr>
      <dsp:spPr>
        <a:xfrm>
          <a:off x="564988" y="412588"/>
          <a:ext cx="2756222" cy="2756222"/>
        </a:xfrm>
        <a:prstGeom prst="blockArc">
          <a:avLst>
            <a:gd name="adj1" fmla="val 10800000"/>
            <a:gd name="adj2" fmla="val 16200000"/>
            <a:gd name="adj3" fmla="val 4636"/>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E9018-6A94-481A-B09E-403E06CE30E2}">
      <dsp:nvSpPr>
        <dsp:cNvPr id="0" name=""/>
        <dsp:cNvSpPr/>
      </dsp:nvSpPr>
      <dsp:spPr>
        <a:xfrm>
          <a:off x="564988" y="412588"/>
          <a:ext cx="2756222" cy="2756222"/>
        </a:xfrm>
        <a:prstGeom prst="blockArc">
          <a:avLst>
            <a:gd name="adj1" fmla="val 5400000"/>
            <a:gd name="adj2" fmla="val 10800000"/>
            <a:gd name="adj3" fmla="val 4636"/>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BC383F-0154-4478-BCA1-22EB1CFAE7DC}">
      <dsp:nvSpPr>
        <dsp:cNvPr id="0" name=""/>
        <dsp:cNvSpPr/>
      </dsp:nvSpPr>
      <dsp:spPr>
        <a:xfrm>
          <a:off x="564988" y="412588"/>
          <a:ext cx="2756222" cy="2756222"/>
        </a:xfrm>
        <a:prstGeom prst="blockArc">
          <a:avLst>
            <a:gd name="adj1" fmla="val 0"/>
            <a:gd name="adj2" fmla="val 5400000"/>
            <a:gd name="adj3" fmla="val 4636"/>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A15F6-8F01-466F-9C6C-D51A36512B29}">
      <dsp:nvSpPr>
        <dsp:cNvPr id="0" name=""/>
        <dsp:cNvSpPr/>
      </dsp:nvSpPr>
      <dsp:spPr>
        <a:xfrm>
          <a:off x="564988" y="412588"/>
          <a:ext cx="2756222" cy="2756222"/>
        </a:xfrm>
        <a:prstGeom prst="blockArc">
          <a:avLst>
            <a:gd name="adj1" fmla="val 16200000"/>
            <a:gd name="adj2" fmla="val 0"/>
            <a:gd name="adj3" fmla="val 463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C549CA-8B3F-4DD9-B79D-62402BAA2670}">
      <dsp:nvSpPr>
        <dsp:cNvPr id="0" name=""/>
        <dsp:cNvSpPr/>
      </dsp:nvSpPr>
      <dsp:spPr>
        <a:xfrm>
          <a:off x="1309315" y="1156915"/>
          <a:ext cx="1267569" cy="12675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id-ID" sz="5400" kern="1200" dirty="0" smtClean="0"/>
            <a:t> </a:t>
          </a:r>
          <a:endParaRPr lang="en-US" sz="5400" kern="1200" dirty="0"/>
        </a:p>
      </dsp:txBody>
      <dsp:txXfrm>
        <a:off x="1309315" y="1156915"/>
        <a:ext cx="1267569" cy="1267569"/>
      </dsp:txXfrm>
    </dsp:sp>
    <dsp:sp modelId="{3CDA7353-94B9-4B78-9D8B-2836B9CFE61A}">
      <dsp:nvSpPr>
        <dsp:cNvPr id="0" name=""/>
        <dsp:cNvSpPr/>
      </dsp:nvSpPr>
      <dsp:spPr>
        <a:xfrm>
          <a:off x="1499450" y="882"/>
          <a:ext cx="887298" cy="88729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kern="1200" dirty="0" smtClean="0"/>
            <a:t>Cipta</a:t>
          </a:r>
          <a:endParaRPr lang="en-US" sz="1600" kern="1200" dirty="0"/>
        </a:p>
      </dsp:txBody>
      <dsp:txXfrm>
        <a:off x="1499450" y="882"/>
        <a:ext cx="887298" cy="887298"/>
      </dsp:txXfrm>
    </dsp:sp>
    <dsp:sp modelId="{3B62023B-499B-4DA2-8811-71CBEB9EA7BA}">
      <dsp:nvSpPr>
        <dsp:cNvPr id="0" name=""/>
        <dsp:cNvSpPr/>
      </dsp:nvSpPr>
      <dsp:spPr>
        <a:xfrm>
          <a:off x="2845619" y="1347050"/>
          <a:ext cx="887298" cy="887298"/>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kern="1200" dirty="0" smtClean="0"/>
            <a:t>Rasa</a:t>
          </a:r>
          <a:endParaRPr lang="en-US" sz="1600" kern="1200" dirty="0"/>
        </a:p>
      </dsp:txBody>
      <dsp:txXfrm>
        <a:off x="2845619" y="1347050"/>
        <a:ext cx="887298" cy="887298"/>
      </dsp:txXfrm>
    </dsp:sp>
    <dsp:sp modelId="{6E8F306E-3614-4495-875F-96EEAB78ACAA}">
      <dsp:nvSpPr>
        <dsp:cNvPr id="0" name=""/>
        <dsp:cNvSpPr/>
      </dsp:nvSpPr>
      <dsp:spPr>
        <a:xfrm>
          <a:off x="1499450" y="2693219"/>
          <a:ext cx="887298" cy="887298"/>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kern="1200" dirty="0" smtClean="0"/>
            <a:t>Karsa</a:t>
          </a:r>
          <a:endParaRPr lang="en-US" sz="1600" kern="1200" dirty="0"/>
        </a:p>
      </dsp:txBody>
      <dsp:txXfrm>
        <a:off x="1499450" y="2693219"/>
        <a:ext cx="887298" cy="887298"/>
      </dsp:txXfrm>
    </dsp:sp>
    <dsp:sp modelId="{D45BCF28-7B72-45E3-A260-6526939E852A}">
      <dsp:nvSpPr>
        <dsp:cNvPr id="0" name=""/>
        <dsp:cNvSpPr/>
      </dsp:nvSpPr>
      <dsp:spPr>
        <a:xfrm>
          <a:off x="153282" y="1347050"/>
          <a:ext cx="887298" cy="88729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kern="1200" dirty="0" smtClean="0"/>
            <a:t>Karya</a:t>
          </a:r>
          <a:endParaRPr lang="en-US" sz="1600" kern="1200" dirty="0"/>
        </a:p>
      </dsp:txBody>
      <dsp:txXfrm>
        <a:off x="153282" y="1347050"/>
        <a:ext cx="887298" cy="8872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A8B22B-42B7-4656-8E7F-6079A80DEB09}">
      <dsp:nvSpPr>
        <dsp:cNvPr id="0" name=""/>
        <dsp:cNvSpPr/>
      </dsp:nvSpPr>
      <dsp:spPr>
        <a:xfrm>
          <a:off x="0" y="0"/>
          <a:ext cx="8153400" cy="14049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Efektifitas dan Efisiensi aktivitas/pekerjaan manusia</a:t>
          </a:r>
          <a:endParaRPr lang="en-US" sz="3300" kern="1200" dirty="0"/>
        </a:p>
      </dsp:txBody>
      <dsp:txXfrm>
        <a:off x="1771173" y="0"/>
        <a:ext cx="6382226" cy="1404937"/>
      </dsp:txXfrm>
    </dsp:sp>
    <dsp:sp modelId="{244E02A5-0796-4995-BE89-29579E27CEED}">
      <dsp:nvSpPr>
        <dsp:cNvPr id="0" name=""/>
        <dsp:cNvSpPr/>
      </dsp:nvSpPr>
      <dsp:spPr>
        <a:xfrm>
          <a:off x="140493" y="140493"/>
          <a:ext cx="1630680" cy="11239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D2977-F2EB-4A52-935C-A1D419F0431F}">
      <dsp:nvSpPr>
        <dsp:cNvPr id="0" name=""/>
        <dsp:cNvSpPr/>
      </dsp:nvSpPr>
      <dsp:spPr>
        <a:xfrm>
          <a:off x="0" y="1545431"/>
          <a:ext cx="8153400" cy="140493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Memberikan value yang lebih</a:t>
          </a:r>
          <a:endParaRPr lang="en-US" sz="3300" kern="1200" dirty="0"/>
        </a:p>
      </dsp:txBody>
      <dsp:txXfrm>
        <a:off x="1771173" y="1545431"/>
        <a:ext cx="6382226" cy="1404937"/>
      </dsp:txXfrm>
    </dsp:sp>
    <dsp:sp modelId="{307F0CFD-FB2E-43DD-A2BC-B86CE08DF028}">
      <dsp:nvSpPr>
        <dsp:cNvPr id="0" name=""/>
        <dsp:cNvSpPr/>
      </dsp:nvSpPr>
      <dsp:spPr>
        <a:xfrm>
          <a:off x="140493" y="1685924"/>
          <a:ext cx="1630680" cy="11239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3A6B1-64E6-4E3C-9504-6D78873D5A1E}">
      <dsp:nvSpPr>
        <dsp:cNvPr id="0" name=""/>
        <dsp:cNvSpPr/>
      </dsp:nvSpPr>
      <dsp:spPr>
        <a:xfrm>
          <a:off x="0" y="3090862"/>
          <a:ext cx="8153400" cy="14049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id-ID" sz="3300" kern="1200" dirty="0" smtClean="0"/>
            <a:t>Meningkatkan Kualitas Hidup Manusia</a:t>
          </a:r>
          <a:endParaRPr lang="en-US" sz="3300" kern="1200" dirty="0"/>
        </a:p>
      </dsp:txBody>
      <dsp:txXfrm>
        <a:off x="1771173" y="3090862"/>
        <a:ext cx="6382226" cy="1404937"/>
      </dsp:txXfrm>
    </dsp:sp>
    <dsp:sp modelId="{E2BCF01E-C4AD-420B-B4C4-64BB1CC50919}">
      <dsp:nvSpPr>
        <dsp:cNvPr id="0" name=""/>
        <dsp:cNvSpPr/>
      </dsp:nvSpPr>
      <dsp:spPr>
        <a:xfrm>
          <a:off x="140493" y="3231356"/>
          <a:ext cx="1630680" cy="11239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3F2DB0-87CC-4CB8-B8C2-0657680D8190}">
      <dsp:nvSpPr>
        <dsp:cNvPr id="0" name=""/>
        <dsp:cNvSpPr/>
      </dsp:nvSpPr>
      <dsp:spPr>
        <a:xfrm>
          <a:off x="621820" y="31"/>
          <a:ext cx="1540705" cy="154070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d-ID" sz="2100" kern="1200" dirty="0" smtClean="0"/>
            <a:t>Past</a:t>
          </a:r>
          <a:endParaRPr lang="en-US" sz="2100" kern="1200" dirty="0"/>
        </a:p>
      </dsp:txBody>
      <dsp:txXfrm>
        <a:off x="621820" y="31"/>
        <a:ext cx="1540705" cy="1540705"/>
      </dsp:txXfrm>
    </dsp:sp>
    <dsp:sp modelId="{C9EAE057-3CC7-4BC9-8AD8-BBEB2749B50D}">
      <dsp:nvSpPr>
        <dsp:cNvPr id="0" name=""/>
        <dsp:cNvSpPr/>
      </dsp:nvSpPr>
      <dsp:spPr>
        <a:xfrm>
          <a:off x="2287632" y="323579"/>
          <a:ext cx="893609" cy="893609"/>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287632" y="323579"/>
        <a:ext cx="893609" cy="893609"/>
      </dsp:txXfrm>
    </dsp:sp>
    <dsp:sp modelId="{651902B4-8037-4277-B715-94DD3D905CD8}">
      <dsp:nvSpPr>
        <dsp:cNvPr id="0" name=""/>
        <dsp:cNvSpPr/>
      </dsp:nvSpPr>
      <dsp:spPr>
        <a:xfrm>
          <a:off x="3306347" y="31"/>
          <a:ext cx="1540705" cy="154070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d-ID" sz="2100" kern="1200" dirty="0" smtClean="0"/>
            <a:t>Present</a:t>
          </a:r>
          <a:endParaRPr lang="en-US" sz="2100" kern="1200" dirty="0"/>
        </a:p>
      </dsp:txBody>
      <dsp:txXfrm>
        <a:off x="3306347" y="31"/>
        <a:ext cx="1540705" cy="1540705"/>
      </dsp:txXfrm>
    </dsp:sp>
    <dsp:sp modelId="{EBB51C30-2D82-4E05-835F-C13E77E9C78D}">
      <dsp:nvSpPr>
        <dsp:cNvPr id="0" name=""/>
        <dsp:cNvSpPr/>
      </dsp:nvSpPr>
      <dsp:spPr>
        <a:xfrm>
          <a:off x="4972158" y="323579"/>
          <a:ext cx="893609" cy="893609"/>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4972158" y="323579"/>
        <a:ext cx="893609" cy="893609"/>
      </dsp:txXfrm>
    </dsp:sp>
    <dsp:sp modelId="{D485841D-7397-4FB0-9F87-2C08C6855988}">
      <dsp:nvSpPr>
        <dsp:cNvPr id="0" name=""/>
        <dsp:cNvSpPr/>
      </dsp:nvSpPr>
      <dsp:spPr>
        <a:xfrm>
          <a:off x="5990873" y="31"/>
          <a:ext cx="1540705" cy="154070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d-ID" sz="2100" kern="1200" dirty="0" smtClean="0"/>
            <a:t>Future</a:t>
          </a:r>
          <a:endParaRPr lang="en-US" sz="2100" kern="1200" dirty="0"/>
        </a:p>
      </dsp:txBody>
      <dsp:txXfrm>
        <a:off x="5990873" y="31"/>
        <a:ext cx="1540705" cy="154070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E5A73-E3D3-4038-96D2-3AA4EB714680}">
      <dsp:nvSpPr>
        <dsp:cNvPr id="0" name=""/>
        <dsp:cNvSpPr/>
      </dsp:nvSpPr>
      <dsp:spPr>
        <a:xfrm>
          <a:off x="0" y="591740"/>
          <a:ext cx="2547937" cy="15287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Traditional way before computer Exist</a:t>
          </a:r>
          <a:endParaRPr lang="en-US" sz="2400" kern="1200" dirty="0"/>
        </a:p>
      </dsp:txBody>
      <dsp:txXfrm>
        <a:off x="0" y="591740"/>
        <a:ext cx="2547937" cy="1528762"/>
      </dsp:txXfrm>
    </dsp:sp>
    <dsp:sp modelId="{74427DB4-221A-4E0A-B23B-485312A3E965}">
      <dsp:nvSpPr>
        <dsp:cNvPr id="0" name=""/>
        <dsp:cNvSpPr/>
      </dsp:nvSpPr>
      <dsp:spPr>
        <a:xfrm>
          <a:off x="2802731" y="591740"/>
          <a:ext cx="2547937" cy="1528762"/>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Mechanism To Compute from Mechanic to Electric</a:t>
          </a:r>
          <a:endParaRPr lang="en-US" sz="2400" kern="1200" dirty="0"/>
        </a:p>
      </dsp:txBody>
      <dsp:txXfrm>
        <a:off x="2802731" y="591740"/>
        <a:ext cx="2547937" cy="1528762"/>
      </dsp:txXfrm>
    </dsp:sp>
    <dsp:sp modelId="{460CB78B-4580-4773-919E-98CDCFB3E172}">
      <dsp:nvSpPr>
        <dsp:cNvPr id="0" name=""/>
        <dsp:cNvSpPr/>
      </dsp:nvSpPr>
      <dsp:spPr>
        <a:xfrm>
          <a:off x="5605462" y="591740"/>
          <a:ext cx="2547937" cy="1528762"/>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Companies and Component of Computer</a:t>
          </a:r>
          <a:endParaRPr lang="en-US" sz="2400" kern="1200" dirty="0"/>
        </a:p>
      </dsp:txBody>
      <dsp:txXfrm>
        <a:off x="5605462" y="591740"/>
        <a:ext cx="2547937" cy="1528762"/>
      </dsp:txXfrm>
    </dsp:sp>
    <dsp:sp modelId="{13A90519-F67B-4BCD-8767-A7A32FB29B7D}">
      <dsp:nvSpPr>
        <dsp:cNvPr id="0" name=""/>
        <dsp:cNvSpPr/>
      </dsp:nvSpPr>
      <dsp:spPr>
        <a:xfrm>
          <a:off x="0" y="2375296"/>
          <a:ext cx="2547937" cy="1528762"/>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Computer Business from Past to Future</a:t>
          </a:r>
          <a:endParaRPr lang="en-US" sz="2400" kern="1200" dirty="0"/>
        </a:p>
      </dsp:txBody>
      <dsp:txXfrm>
        <a:off x="0" y="2375296"/>
        <a:ext cx="2547937" cy="1528762"/>
      </dsp:txXfrm>
    </dsp:sp>
    <dsp:sp modelId="{4A1B8347-C9C6-4746-934D-6A2C0E1FAD82}">
      <dsp:nvSpPr>
        <dsp:cNvPr id="0" name=""/>
        <dsp:cNvSpPr/>
      </dsp:nvSpPr>
      <dsp:spPr>
        <a:xfrm>
          <a:off x="2802731" y="2375296"/>
          <a:ext cx="2547937" cy="1528762"/>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Computer Software and Language</a:t>
          </a:r>
          <a:endParaRPr lang="en-US" sz="2400" kern="1200" dirty="0"/>
        </a:p>
      </dsp:txBody>
      <dsp:txXfrm>
        <a:off x="2802731" y="2375296"/>
        <a:ext cx="2547937" cy="1528762"/>
      </dsp:txXfrm>
    </dsp:sp>
    <dsp:sp modelId="{9217026E-C064-40AF-80E9-F246FFDF3A68}">
      <dsp:nvSpPr>
        <dsp:cNvPr id="0" name=""/>
        <dsp:cNvSpPr/>
      </dsp:nvSpPr>
      <dsp:spPr>
        <a:xfrm>
          <a:off x="5605462" y="2375296"/>
          <a:ext cx="2547937" cy="1528762"/>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Computing Heroes</a:t>
          </a:r>
          <a:endParaRPr lang="en-US" sz="2400" kern="1200" dirty="0"/>
        </a:p>
      </dsp:txBody>
      <dsp:txXfrm>
        <a:off x="5605462" y="2375296"/>
        <a:ext cx="2547937" cy="152876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9/1/2014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9/1/2014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4B871D-6279-46AC-9DD8-3516C024E89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txBox="1">
            <a:spLocks noGrp="1" noChangeArrowheads="1"/>
          </p:cNvSpPr>
          <p:nvPr/>
        </p:nvSpPr>
        <p:spPr bwMode="auto">
          <a:xfrm>
            <a:off x="0" y="0"/>
            <a:ext cx="2939143" cy="444843"/>
          </a:xfrm>
          <a:prstGeom prst="rect">
            <a:avLst/>
          </a:prstGeom>
          <a:noFill/>
          <a:ln w="12700" cap="sq">
            <a:noFill/>
            <a:miter lim="800000"/>
            <a:headEnd type="none" w="sm" len="sm"/>
            <a:tailEnd type="none" w="sm" len="sm"/>
          </a:ln>
        </p:spPr>
        <p:txBody>
          <a:bodyPr lIns="89584" tIns="44792" rIns="89584" bIns="44792"/>
          <a:lstStyle/>
          <a:p>
            <a:pPr eaLnBrk="0" hangingPunct="0"/>
            <a:r>
              <a:rPr lang="en-US" sz="1200" dirty="0">
                <a:latin typeface="Times New Roman" pitchFamily="18" charset="0"/>
              </a:rPr>
              <a:t>UB-MKT-10/08/07</a:t>
            </a:r>
          </a:p>
        </p:txBody>
      </p:sp>
      <p:sp>
        <p:nvSpPr>
          <p:cNvPr id="27651" name="Rectangle 7"/>
          <p:cNvSpPr txBox="1">
            <a:spLocks noGrp="1" noChangeArrowheads="1"/>
          </p:cNvSpPr>
          <p:nvPr/>
        </p:nvSpPr>
        <p:spPr bwMode="auto">
          <a:xfrm>
            <a:off x="3918857" y="8674443"/>
            <a:ext cx="2939143" cy="444843"/>
          </a:xfrm>
          <a:prstGeom prst="rect">
            <a:avLst/>
          </a:prstGeom>
          <a:noFill/>
          <a:ln w="12700" cap="sq">
            <a:noFill/>
            <a:miter lim="800000"/>
            <a:headEnd type="none" w="sm" len="sm"/>
            <a:tailEnd type="none" w="sm" len="sm"/>
          </a:ln>
        </p:spPr>
        <p:txBody>
          <a:bodyPr lIns="89584" tIns="44792" rIns="89584" bIns="44792" anchor="b"/>
          <a:lstStyle/>
          <a:p>
            <a:pPr algn="r" eaLnBrk="0" hangingPunct="0"/>
            <a:fld id="{63BE736A-3DF0-41EA-8959-4764D68BCC89}" type="slidenum">
              <a:rPr lang="en-US" sz="1200">
                <a:latin typeface="Times New Roman" pitchFamily="18" charset="0"/>
              </a:rPr>
              <a:pPr algn="r" eaLnBrk="0" hangingPunct="0"/>
              <a:t>14</a:t>
            </a:fld>
            <a:endParaRPr lang="en-US" sz="1200" dirty="0">
              <a:latin typeface="Times New Roman" pitchFamily="18"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w="9525"/>
        </p:spPr>
        <p:txBody>
          <a:bodyPr/>
          <a:lstStyle/>
          <a:p>
            <a:pPr eaLnBrk="1" hangingPunct="1"/>
            <a:r>
              <a:rPr lang="en-US" smtClean="0"/>
              <a:t>Review Packet of Material</a:t>
            </a:r>
          </a:p>
          <a:p>
            <a:pPr eaLnBrk="1" hangingPunct="1"/>
            <a:r>
              <a:rPr lang="en-US" smtClean="0"/>
              <a:t>PowerPoint Printout for Notes</a:t>
            </a:r>
          </a:p>
          <a:p>
            <a:pPr eaLnBrk="1" hangingPunct="1"/>
            <a:r>
              <a:rPr lang="en-US" smtClean="0"/>
              <a:t>CBIT Brochure</a:t>
            </a:r>
          </a:p>
          <a:p>
            <a:pPr eaLnBrk="1" hangingPunct="1"/>
            <a:r>
              <a:rPr lang="en-US" smtClean="0"/>
              <a:t>Financial Aid Information</a:t>
            </a:r>
          </a:p>
          <a:p>
            <a:pPr eaLnBrk="1" hangingPunct="1"/>
            <a:r>
              <a:rPr lang="en-US" smtClean="0"/>
              <a:t>Application</a:t>
            </a:r>
          </a:p>
          <a:p>
            <a:pPr eaLnBrk="1" hangingPunct="1"/>
            <a:r>
              <a:rPr lang="en-US" smtClean="0"/>
              <a:t>Summer Schedule</a:t>
            </a:r>
          </a:p>
          <a:p>
            <a:pPr eaLnBrk="1" hangingPunct="1"/>
            <a:r>
              <a:rPr lang="en-US" smtClean="0"/>
              <a:t>Summer Discount Program</a:t>
            </a:r>
          </a:p>
          <a:p>
            <a:pPr eaLnBrk="1" hangingPunct="1"/>
            <a:r>
              <a:rPr lang="en-US" smtClean="0"/>
              <a:t>Open House Information Sheet</a:t>
            </a:r>
          </a:p>
          <a:p>
            <a:pPr eaLnBrk="1" hangingPunct="1"/>
            <a:endParaRPr lang="en-US" smtClean="0"/>
          </a:p>
          <a:p>
            <a:pPr eaLnBrk="1" hangingPunct="1"/>
            <a:r>
              <a:rPr lang="en-US" smtClean="0"/>
              <a:t>Additional Materials for Distribution</a:t>
            </a:r>
          </a:p>
          <a:p>
            <a:pPr eaLnBrk="1" hangingPunct="1"/>
            <a:r>
              <a:rPr lang="en-US" smtClean="0"/>
              <a:t>Course Catalogs</a:t>
            </a:r>
          </a:p>
          <a:p>
            <a:pPr eaLnBrk="1" hangingPunct="1"/>
            <a:r>
              <a:rPr lang="en-US" smtClean="0"/>
              <a:t>Exam Info:  Mcse, Mcsa, Mcad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9295C7A-F87B-48A5-8334-082261EFF553}" type="slidenum">
              <a:rPr lang="en-US" smtClean="0"/>
              <a:pPr/>
              <a:t>23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D67BCD0-C743-4524-A1DE-225899E8B3C4}" type="slidenum">
              <a:rPr lang="en-US" smtClean="0"/>
              <a:pPr/>
              <a:t>24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pPr defTabSz="881841"/>
            <a:endParaRPr lang="id-ID"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11C0A99-4195-42AC-A6D7-180E42850F76}" type="slidenum">
              <a:rPr lang="en-US" smtClean="0"/>
              <a:pPr/>
              <a:t>25</a:t>
            </a:fld>
            <a:endParaRPr lang="en-US" smtClean="0"/>
          </a:p>
        </p:txBody>
      </p:sp>
      <p:sp>
        <p:nvSpPr>
          <p:cNvPr id="31747" name="Rectangle 2"/>
          <p:cNvSpPr>
            <a:spLocks noGrp="1" noRot="1" noChangeAspect="1" noChangeArrowheads="1" noTextEdit="1"/>
          </p:cNvSpPr>
          <p:nvPr>
            <p:ph type="sldImg"/>
          </p:nvPr>
        </p:nvSpPr>
        <p:spPr>
          <a:xfrm>
            <a:off x="1184275" y="712788"/>
            <a:ext cx="4491038" cy="3368675"/>
          </a:xfrm>
          <a:solidFill>
            <a:srgbClr val="FFFFFF"/>
          </a:solidFill>
          <a:ln/>
        </p:spPr>
      </p:sp>
      <p:sp>
        <p:nvSpPr>
          <p:cNvPr id="31748" name="Rectangle 3"/>
          <p:cNvSpPr>
            <a:spLocks noGrp="1" noChangeArrowheads="1"/>
          </p:cNvSpPr>
          <p:nvPr>
            <p:ph type="body" idx="1"/>
          </p:nvPr>
        </p:nvSpPr>
        <p:spPr>
          <a:xfrm>
            <a:off x="942033" y="4329499"/>
            <a:ext cx="4973934" cy="4110166"/>
          </a:xfrm>
          <a:solidFill>
            <a:srgbClr val="FFFFFF"/>
          </a:solidFill>
          <a:ln>
            <a:solidFill>
              <a:srgbClr val="000000"/>
            </a:solidFill>
          </a:ln>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id-ID"/>
          </a:p>
        </p:txBody>
      </p:sp>
      <p:sp>
        <p:nvSpPr>
          <p:cNvPr id="12" name="Slide Number Placeholder 11"/>
          <p:cNvSpPr>
            <a:spLocks noGrp="1"/>
          </p:cNvSpPr>
          <p:nvPr>
            <p:ph type="sldNum" sz="quarter" idx="16"/>
          </p:nvPr>
        </p:nvSpPr>
        <p:spPr/>
        <p:txBody>
          <a:bodyPr rtlCol="0"/>
          <a:lstStyle/>
          <a:p>
            <a:fld id="{7F302563-E7AF-4054-B59A-0FF0C3D1AC5E}" type="slidenum">
              <a:rPr lang="id-ID" smtClean="0"/>
              <a:pPr/>
              <a:t>‹#›</a:t>
            </a:fld>
            <a:endParaRPr lang="id-ID"/>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id-ID"/>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553200"/>
            <a:ext cx="2286000" cy="333375"/>
          </a:xfrm>
          <a:prstGeom prst="rect">
            <a:avLst/>
          </a:prstGeom>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9D48249-AE6A-4789-B53F-D64305347D06}" type="slidenum">
              <a:rPr lang="en-US"/>
              <a:pPr>
                <a:defRPr/>
              </a:pPr>
              <a:t>‹#›</a:t>
            </a:fld>
            <a:endParaRPr lang="en-US"/>
          </a:p>
        </p:txBody>
      </p:sp>
    </p:spTree>
  </p:cSld>
  <p:clrMapOvr>
    <a:masterClrMapping/>
  </p:clrMapOvr>
  <p:transition>
    <p:cover dir="lu"/>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id-ID"/>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F302563-E7AF-4054-B59A-0FF0C3D1AC5E}" type="slidenum">
              <a:rPr lang="id-ID" smtClean="0"/>
              <a:pPr/>
              <a:t>‹#›</a:t>
            </a:fld>
            <a:endParaRPr lang="id-ID"/>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5">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22" r:id="rId9"/>
    <p:sldLayoutId id="2147483723" r:id="rId10"/>
    <p:sldLayoutId id="2147483724" r:id="rId11"/>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6"/>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gadselig@bridgeport.edu"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data.bls.gov/cgi-bin/print/oes/2008/may/oes119041.htm" TargetMode="External"/><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hyperlink" Target="http://data.bls.gov/cgi-bin/print.pl/oes/2008/may/oes113021.ht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id-ID" sz="2000" dirty="0" smtClean="0"/>
              <a:t>IFG3A3 KEPROFESIAN BIDANG INFORMATIKA</a:t>
            </a:r>
            <a:br>
              <a:rPr lang="id-ID" sz="2000" dirty="0" smtClean="0"/>
            </a:br>
            <a:r>
              <a:rPr lang="id-ID" sz="2000" dirty="0" smtClean="0"/>
              <a:t>Pertemuan 3: </a:t>
            </a:r>
            <a:br>
              <a:rPr lang="id-ID" sz="2000" dirty="0" smtClean="0"/>
            </a:br>
            <a:r>
              <a:rPr lang="id-ID" sz="2000" dirty="0" smtClean="0"/>
              <a:t> Profesi dan Profesionalisme</a:t>
            </a:r>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P</a:t>
            </a:r>
            <a:r>
              <a:rPr lang="id-ID" smtClean="0"/>
              <a:t>rodi S1 Teknik Informatika</a:t>
            </a:r>
            <a:endParaRPr lang="en-US" dirty="0"/>
          </a:p>
        </p:txBody>
      </p:sp>
      <p:sp>
        <p:nvSpPr>
          <p:cNvPr id="5" name="Date Placeholder 4"/>
          <p:cNvSpPr>
            <a:spLocks noGrp="1"/>
          </p:cNvSpPr>
          <p:nvPr>
            <p:ph type="dt" sz="half" idx="14"/>
          </p:nvPr>
        </p:nvSpPr>
        <p:spPr/>
        <p:txBody>
          <a:bodyPr/>
          <a:lstStyle/>
          <a:p>
            <a:pPr>
              <a:defRPr/>
            </a:pPr>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lstStyle/>
          <a:p>
            <a:r>
              <a:rPr lang="id-ID" dirty="0" smtClean="0">
                <a:solidFill>
                  <a:schemeClr val="bg1"/>
                </a:solidFill>
              </a:rPr>
              <a:t>Pengembangan Keilmuan/Teknologi</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10</a:t>
            </a:fld>
            <a:endParaRPr lang="id-ID"/>
          </a:p>
        </p:txBody>
      </p:sp>
      <p:sp>
        <p:nvSpPr>
          <p:cNvPr id="4" name="Content Placeholder 3"/>
          <p:cNvSpPr>
            <a:spLocks noGrp="1"/>
          </p:cNvSpPr>
          <p:nvPr>
            <p:ph sz="quarter" idx="1"/>
          </p:nvPr>
        </p:nvSpPr>
        <p:spPr/>
        <p:txBody>
          <a:bodyPr/>
          <a:lstStyle/>
          <a:p>
            <a:r>
              <a:rPr lang="id-ID" sz="2800" dirty="0" smtClean="0"/>
              <a:t>DIKTI mengemukakan bahwa</a:t>
            </a:r>
            <a:r>
              <a:rPr lang="en-US" sz="2800" dirty="0" smtClean="0"/>
              <a:t> :</a:t>
            </a:r>
            <a:r>
              <a:rPr lang="id-ID" sz="2800" dirty="0" smtClean="0"/>
              <a:t>Teknologi merupakan ilmu terapan yang telah dikembangkan lebih lanjut meliputi perangkat keras (hardware) maupun perangkat lunak </a:t>
            </a:r>
            <a:r>
              <a:rPr lang="en-US" sz="2800" dirty="0" smtClean="0"/>
              <a:t>(s</a:t>
            </a:r>
            <a:r>
              <a:rPr lang="id-ID" sz="2800" dirty="0" smtClean="0"/>
              <a:t>oftware)  dan pengembangan lebih lanjut ilmu terapan tersebut dilakukan melalui kegiatan penelitian dan pengembangan.</a:t>
            </a:r>
            <a:endParaRPr lang="en-US" dirty="0" smtClean="0"/>
          </a:p>
          <a:p>
            <a:endParaRPr lang="en-US" dirty="0"/>
          </a:p>
        </p:txBody>
      </p:sp>
      <p:sp>
        <p:nvSpPr>
          <p:cNvPr id="5" name="Date Placeholder 4"/>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normAutofit fontScale="90000"/>
          </a:bodyPr>
          <a:lstStyle/>
          <a:p>
            <a:r>
              <a:rPr lang="id-ID" dirty="0" smtClean="0">
                <a:solidFill>
                  <a:schemeClr val="bg1"/>
                </a:solidFill>
              </a:rPr>
              <a:t>Prinsip Dasar Pengembangan Keilmuan</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11</a:t>
            </a:fld>
            <a:endParaRPr lang="id-ID"/>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43952" y="228600"/>
            <a:ext cx="5122096" cy="990600"/>
          </a:xfrm>
        </p:spPr>
        <p:txBody>
          <a:bodyPr/>
          <a:lstStyle/>
          <a:p>
            <a:r>
              <a:rPr lang="id-ID" dirty="0" smtClean="0">
                <a:solidFill>
                  <a:schemeClr val="bg1"/>
                </a:solidFill>
              </a:rPr>
              <a:t>Kenapa harus belajar sejarah?</a:t>
            </a: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7F302563-E7AF-4054-B59A-0FF0C3D1AC5E}" type="slidenum">
              <a:rPr lang="id-ID" smtClean="0"/>
              <a:pPr/>
              <a:t>12</a:t>
            </a:fld>
            <a:endParaRPr lang="id-ID"/>
          </a:p>
        </p:txBody>
      </p:sp>
      <p:graphicFrame>
        <p:nvGraphicFramePr>
          <p:cNvPr id="7" name="Content Placeholder 6"/>
          <p:cNvGraphicFramePr>
            <a:graphicFrameLocks noGrp="1"/>
          </p:cNvGraphicFramePr>
          <p:nvPr>
            <p:ph sz="quarter" idx="1"/>
          </p:nvPr>
        </p:nvGraphicFramePr>
        <p:xfrm>
          <a:off x="612775" y="1600200"/>
          <a:ext cx="8153400" cy="154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ular Callout 7"/>
          <p:cNvSpPr/>
          <p:nvPr/>
        </p:nvSpPr>
        <p:spPr>
          <a:xfrm>
            <a:off x="251520" y="3429000"/>
            <a:ext cx="2592288" cy="3168352"/>
          </a:xfrm>
          <a:prstGeom prst="wedgeRectCallout">
            <a:avLst>
              <a:gd name="adj1" fmla="val 19541"/>
              <a:gd name="adj2" fmla="val -58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id-ID" sz="1600" dirty="0" smtClean="0"/>
              <a:t>Belajar dari pengalaman masa lalu para penemu yang inovatif, apa yang menjadi motivasi dan passion</a:t>
            </a:r>
          </a:p>
          <a:p>
            <a:pPr marL="342900" indent="-342900">
              <a:buFont typeface="+mj-lt"/>
              <a:buAutoNum type="arabicPeriod"/>
            </a:pPr>
            <a:r>
              <a:rPr lang="id-ID" sz="1600" dirty="0" smtClean="0"/>
              <a:t>Sejarah  mencatat bahwa tidak ada  keberhasilan yang dicapai dengan mudah</a:t>
            </a:r>
            <a:endParaRPr lang="en-US" sz="1600" dirty="0"/>
          </a:p>
        </p:txBody>
      </p:sp>
      <p:sp>
        <p:nvSpPr>
          <p:cNvPr id="9" name="Rectangular Callout 8"/>
          <p:cNvSpPr/>
          <p:nvPr/>
        </p:nvSpPr>
        <p:spPr>
          <a:xfrm>
            <a:off x="2987824" y="3429000"/>
            <a:ext cx="2592288" cy="3168352"/>
          </a:xfrm>
          <a:prstGeom prst="wedgeRectCallout">
            <a:avLst>
              <a:gd name="adj1" fmla="val 19541"/>
              <a:gd name="adj2" fmla="val -58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id-ID" sz="1600" dirty="0" smtClean="0"/>
              <a:t>Melihat penerapan ICT saat ini, dampak positif dan negatifnya bagi masyarakat</a:t>
            </a:r>
          </a:p>
          <a:p>
            <a:pPr marL="342900" indent="-342900">
              <a:buFont typeface="+mj-lt"/>
              <a:buAutoNum type="arabicPeriod"/>
            </a:pPr>
            <a:r>
              <a:rPr lang="id-ID" sz="1600" dirty="0" smtClean="0"/>
              <a:t>Melihat trend pengembangan ICT yang berbasis kepada kebutuhan masyarakat</a:t>
            </a:r>
          </a:p>
          <a:p>
            <a:pPr marL="342900" indent="-342900">
              <a:buFont typeface="+mj-lt"/>
              <a:buAutoNum type="arabicPeriod"/>
            </a:pPr>
            <a:r>
              <a:rPr lang="id-ID" sz="1600" dirty="0" smtClean="0"/>
              <a:t>Peluang Pengembangan  ICT</a:t>
            </a:r>
            <a:endParaRPr lang="en-US" sz="1600" dirty="0"/>
          </a:p>
        </p:txBody>
      </p:sp>
      <p:sp>
        <p:nvSpPr>
          <p:cNvPr id="10" name="Rectangular Callout 9"/>
          <p:cNvSpPr/>
          <p:nvPr/>
        </p:nvSpPr>
        <p:spPr>
          <a:xfrm>
            <a:off x="5724128" y="3429000"/>
            <a:ext cx="2592288" cy="3168352"/>
          </a:xfrm>
          <a:prstGeom prst="wedgeRectCallout">
            <a:avLst>
              <a:gd name="adj1" fmla="val 19541"/>
              <a:gd name="adj2" fmla="val -58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id-ID" sz="1600" dirty="0" smtClean="0"/>
              <a:t>Membangun strategi untuk mewujudkan masa depan yang anda impikan</a:t>
            </a:r>
          </a:p>
          <a:p>
            <a:pPr marL="342900" indent="-342900">
              <a:buFont typeface="+mj-lt"/>
              <a:buAutoNum type="arabicPeriod"/>
            </a:pPr>
            <a:r>
              <a:rPr lang="id-ID" sz="1600" dirty="0" smtClean="0"/>
              <a:t>Terwujud tidaknya masa depan  yang anda impikan terletak pada kemauan, niat dan strategi pencapaian</a:t>
            </a:r>
          </a:p>
          <a:p>
            <a:pPr marL="342900" indent="-342900">
              <a:buFont typeface="+mj-lt"/>
              <a:buAutoNum type="arabicPeriod"/>
            </a:pPr>
            <a:r>
              <a:rPr lang="id-ID" sz="1600" dirty="0" smtClean="0"/>
              <a:t>The Future is Yours</a:t>
            </a:r>
          </a:p>
        </p:txBody>
      </p:sp>
      <p:sp>
        <p:nvSpPr>
          <p:cNvPr id="11" name="Date Placeholder 10"/>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542" y="228600"/>
            <a:ext cx="5067505" cy="990600"/>
          </a:xfrm>
        </p:spPr>
        <p:txBody>
          <a:bodyPr/>
          <a:lstStyle/>
          <a:p>
            <a:r>
              <a:rPr lang="id-ID" dirty="0" smtClean="0">
                <a:solidFill>
                  <a:schemeClr val="bg1"/>
                </a:solidFill>
              </a:rPr>
              <a:t>Referensi Pencarian Bahan</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13</a:t>
            </a:fld>
            <a:endParaRPr lang="id-ID"/>
          </a:p>
        </p:txBody>
      </p:sp>
      <p:graphicFrame>
        <p:nvGraphicFramePr>
          <p:cNvPr id="9" name="Content Placeholder 8"/>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Slide Number Placeholder 2"/>
          <p:cNvSpPr>
            <a:spLocks noGrp="1"/>
          </p:cNvSpPr>
          <p:nvPr>
            <p:ph type="sldNum" sz="quarter" idx="11"/>
          </p:nvPr>
        </p:nvSpPr>
        <p:spPr>
          <a:noFill/>
        </p:spPr>
        <p:txBody>
          <a:bodyPr/>
          <a:lstStyle/>
          <a:p>
            <a:fld id="{6E31FE48-764C-4E71-8002-05EB57697C9B}" type="slidenum">
              <a:rPr lang="en-US" smtClean="0"/>
              <a:pPr/>
              <a:t>14</a:t>
            </a:fld>
            <a:endParaRPr lang="en-US" smtClean="0"/>
          </a:p>
        </p:txBody>
      </p:sp>
      <p:sp>
        <p:nvSpPr>
          <p:cNvPr id="4113" name="Text Box 17"/>
          <p:cNvSpPr txBox="1">
            <a:spLocks noChangeArrowheads="1"/>
          </p:cNvSpPr>
          <p:nvPr/>
        </p:nvSpPr>
        <p:spPr bwMode="auto">
          <a:xfrm>
            <a:off x="152400" y="4938713"/>
            <a:ext cx="8763000" cy="1846262"/>
          </a:xfrm>
          <a:prstGeom prst="rect">
            <a:avLst/>
          </a:prstGeom>
          <a:noFill/>
          <a:ln w="9525">
            <a:noFill/>
            <a:miter lim="800000"/>
            <a:headEnd/>
            <a:tailEnd/>
          </a:ln>
          <a:effectLst/>
        </p:spPr>
        <p:txBody>
          <a:bodyPr>
            <a:spAutoFit/>
          </a:bodyPr>
          <a:lstStyle/>
          <a:p>
            <a:pPr>
              <a:lnSpc>
                <a:spcPct val="60000"/>
              </a:lnSpc>
              <a:spcBef>
                <a:spcPct val="50000"/>
              </a:spcBef>
              <a:defRPr/>
            </a:pPr>
            <a:endParaRPr lang="en-US" sz="1400" b="1" dirty="0">
              <a:solidFill>
                <a:srgbClr val="5A00BE"/>
              </a:solidFill>
              <a:effectLst>
                <a:outerShdw blurRad="38100" dist="38100" dir="2700000" algn="tl">
                  <a:srgbClr val="C0C0C0"/>
                </a:outerShdw>
              </a:effectLst>
              <a:latin typeface="Verdana" pitchFamily="34" charset="0"/>
            </a:endParaRPr>
          </a:p>
          <a:p>
            <a:pPr>
              <a:lnSpc>
                <a:spcPct val="60000"/>
              </a:lnSpc>
              <a:spcBef>
                <a:spcPct val="50000"/>
              </a:spcBef>
              <a:defRPr/>
            </a:pPr>
            <a:r>
              <a:rPr lang="en-US" sz="1600" b="1" dirty="0">
                <a:solidFill>
                  <a:srgbClr val="5A00BE"/>
                </a:solidFill>
                <a:effectLst>
                  <a:outerShdw blurRad="38100" dist="38100" dir="2700000" algn="tl">
                    <a:srgbClr val="C0C0C0"/>
                  </a:outerShdw>
                </a:effectLst>
                <a:latin typeface="Verdana" pitchFamily="34" charset="0"/>
              </a:rPr>
              <a:t>Dr. Gad J. Selig, PMP. COP,</a:t>
            </a:r>
          </a:p>
          <a:p>
            <a:pPr>
              <a:lnSpc>
                <a:spcPct val="60000"/>
              </a:lnSpc>
              <a:spcBef>
                <a:spcPct val="50000"/>
              </a:spcBef>
              <a:defRPr/>
            </a:pPr>
            <a:r>
              <a:rPr lang="en-US" sz="1600" b="1" dirty="0">
                <a:solidFill>
                  <a:srgbClr val="5A00BE"/>
                </a:solidFill>
                <a:effectLst>
                  <a:outerShdw blurRad="38100" dist="38100" dir="2700000" algn="tl">
                    <a:srgbClr val="C0C0C0"/>
                  </a:outerShdw>
                </a:effectLst>
                <a:latin typeface="Verdana" pitchFamily="34" charset="0"/>
              </a:rPr>
              <a:t>Associate Dean for Business Development and Outreach,</a:t>
            </a:r>
          </a:p>
          <a:p>
            <a:pPr>
              <a:lnSpc>
                <a:spcPct val="60000"/>
              </a:lnSpc>
              <a:spcBef>
                <a:spcPct val="50000"/>
              </a:spcBef>
              <a:defRPr/>
            </a:pPr>
            <a:r>
              <a:rPr lang="en-US" sz="1600" b="1" dirty="0">
                <a:solidFill>
                  <a:srgbClr val="5A00BE"/>
                </a:solidFill>
                <a:effectLst>
                  <a:outerShdw blurRad="38100" dist="38100" dir="2700000" algn="tl">
                    <a:srgbClr val="C0C0C0"/>
                  </a:outerShdw>
                </a:effectLst>
                <a:latin typeface="Verdana" pitchFamily="34" charset="0"/>
              </a:rPr>
              <a:t>Graduate Studies and Research Division</a:t>
            </a:r>
          </a:p>
          <a:p>
            <a:pPr>
              <a:lnSpc>
                <a:spcPct val="60000"/>
              </a:lnSpc>
              <a:spcBef>
                <a:spcPct val="50000"/>
              </a:spcBef>
              <a:defRPr/>
            </a:pPr>
            <a:r>
              <a:rPr lang="en-US" sz="1600" b="1" dirty="0">
                <a:solidFill>
                  <a:srgbClr val="5A00BE"/>
                </a:solidFill>
                <a:effectLst>
                  <a:outerShdw blurRad="38100" dist="38100" dir="2700000" algn="tl">
                    <a:srgbClr val="C0C0C0"/>
                  </a:outerShdw>
                </a:effectLst>
                <a:latin typeface="Verdana" pitchFamily="34" charset="0"/>
              </a:rPr>
              <a:t>University of Bridgeport </a:t>
            </a:r>
          </a:p>
          <a:p>
            <a:pPr>
              <a:lnSpc>
                <a:spcPct val="60000"/>
              </a:lnSpc>
              <a:spcBef>
                <a:spcPct val="50000"/>
              </a:spcBef>
              <a:defRPr/>
            </a:pPr>
            <a:r>
              <a:rPr lang="en-US" sz="1600" b="1" dirty="0">
                <a:solidFill>
                  <a:srgbClr val="5A00BE"/>
                </a:solidFill>
                <a:effectLst>
                  <a:outerShdw blurRad="38100" dist="38100" dir="2700000" algn="tl">
                    <a:srgbClr val="C0C0C0"/>
                  </a:outerShdw>
                </a:effectLst>
                <a:latin typeface="Verdana" pitchFamily="34" charset="0"/>
              </a:rPr>
              <a:t>E-Mail: </a:t>
            </a:r>
            <a:r>
              <a:rPr lang="en-US" sz="1600" b="1" dirty="0">
                <a:solidFill>
                  <a:srgbClr val="5A00BE"/>
                </a:solidFill>
                <a:effectLst>
                  <a:outerShdw blurRad="38100" dist="38100" dir="2700000" algn="tl">
                    <a:srgbClr val="C0C0C0"/>
                  </a:outerShdw>
                </a:effectLst>
                <a:latin typeface="Verdana" pitchFamily="34" charset="0"/>
                <a:hlinkClick r:id="rId3"/>
              </a:rPr>
              <a:t>gadselig@bridgeport.edu</a:t>
            </a:r>
            <a:r>
              <a:rPr lang="en-US" sz="1600" b="1" dirty="0">
                <a:solidFill>
                  <a:srgbClr val="5A00BE"/>
                </a:solidFill>
                <a:effectLst>
                  <a:outerShdw blurRad="38100" dist="38100" dir="2700000" algn="tl">
                    <a:srgbClr val="C0C0C0"/>
                  </a:outerShdw>
                </a:effectLst>
                <a:latin typeface="Verdana" pitchFamily="34" charset="0"/>
              </a:rPr>
              <a:t>        Telephone: 203-576-4870</a:t>
            </a:r>
          </a:p>
          <a:p>
            <a:pPr>
              <a:lnSpc>
                <a:spcPct val="60000"/>
              </a:lnSpc>
              <a:spcBef>
                <a:spcPct val="50000"/>
              </a:spcBef>
              <a:defRPr/>
            </a:pPr>
            <a:endParaRPr lang="en-US" sz="1600" b="1" dirty="0">
              <a:solidFill>
                <a:srgbClr val="5A00BE"/>
              </a:solidFill>
              <a:effectLst>
                <a:outerShdw blurRad="38100" dist="38100" dir="2700000" algn="tl">
                  <a:srgbClr val="C0C0C0"/>
                </a:outerShdw>
              </a:effectLst>
              <a:latin typeface="Verdana" pitchFamily="34" charset="0"/>
            </a:endParaRPr>
          </a:p>
        </p:txBody>
      </p:sp>
      <p:sp>
        <p:nvSpPr>
          <p:cNvPr id="2054" name="Text Box 37"/>
          <p:cNvSpPr txBox="1">
            <a:spLocks noChangeArrowheads="1"/>
          </p:cNvSpPr>
          <p:nvPr/>
        </p:nvSpPr>
        <p:spPr bwMode="auto">
          <a:xfrm>
            <a:off x="762000" y="2057400"/>
            <a:ext cx="184150" cy="396875"/>
          </a:xfrm>
          <a:prstGeom prst="rect">
            <a:avLst/>
          </a:prstGeom>
          <a:noFill/>
          <a:ln w="12700">
            <a:noFill/>
            <a:miter lim="800000"/>
            <a:headEnd/>
            <a:tailEnd/>
          </a:ln>
        </p:spPr>
        <p:txBody>
          <a:bodyPr wrap="none">
            <a:spAutoFit/>
          </a:bodyPr>
          <a:lstStyle/>
          <a:p>
            <a:pPr>
              <a:spcBef>
                <a:spcPct val="50000"/>
              </a:spcBef>
            </a:pPr>
            <a:endParaRPr lang="id-ID" sz="2000" b="1">
              <a:solidFill>
                <a:schemeClr val="bg1"/>
              </a:solidFill>
              <a:latin typeface="Times New Roman" pitchFamily="18" charset="0"/>
            </a:endParaRPr>
          </a:p>
        </p:txBody>
      </p:sp>
      <p:sp>
        <p:nvSpPr>
          <p:cNvPr id="4138" name="Text Box 42"/>
          <p:cNvSpPr txBox="1">
            <a:spLocks noChangeArrowheads="1"/>
          </p:cNvSpPr>
          <p:nvPr/>
        </p:nvSpPr>
        <p:spPr bwMode="auto">
          <a:xfrm>
            <a:off x="3712190" y="187404"/>
            <a:ext cx="5660409" cy="400110"/>
          </a:xfrm>
          <a:prstGeom prst="rect">
            <a:avLst/>
          </a:prstGeom>
          <a:noFill/>
          <a:ln w="12700">
            <a:noFill/>
            <a:miter lim="800000"/>
            <a:headEnd/>
            <a:tailEnd/>
          </a:ln>
          <a:effectLst/>
        </p:spPr>
        <p:txBody>
          <a:bodyPr wrap="square">
            <a:spAutoFit/>
          </a:bodyPr>
          <a:lstStyle/>
          <a:p>
            <a:pPr>
              <a:spcBef>
                <a:spcPct val="50000"/>
              </a:spcBef>
              <a:defRPr/>
            </a:pPr>
            <a:r>
              <a:rPr lang="en-US" sz="2000" b="1" dirty="0">
                <a:solidFill>
                  <a:schemeClr val="bg1"/>
                </a:solidFill>
                <a:effectLst>
                  <a:outerShdw blurRad="38100" dist="38100" dir="2700000" algn="tl">
                    <a:srgbClr val="C0C0C0"/>
                  </a:outerShdw>
                </a:effectLst>
                <a:latin typeface="Verdana" pitchFamily="34" charset="0"/>
              </a:rPr>
              <a:t>University of Bridgeport &amp; SENAC</a:t>
            </a:r>
          </a:p>
        </p:txBody>
      </p:sp>
      <p:sp>
        <p:nvSpPr>
          <p:cNvPr id="4105" name="Text Box 11"/>
          <p:cNvSpPr txBox="1">
            <a:spLocks noChangeArrowheads="1"/>
          </p:cNvSpPr>
          <p:nvPr/>
        </p:nvSpPr>
        <p:spPr bwMode="auto">
          <a:xfrm>
            <a:off x="228600" y="1295400"/>
            <a:ext cx="4114800" cy="3662363"/>
          </a:xfrm>
          <a:prstGeom prst="rect">
            <a:avLst/>
          </a:prstGeom>
          <a:solidFill>
            <a:schemeClr val="bg1"/>
          </a:solidFill>
          <a:ln w="12700">
            <a:solidFill>
              <a:schemeClr val="tx1"/>
            </a:solidFill>
            <a:miter lim="800000"/>
            <a:headEnd/>
            <a:tailEnd/>
          </a:ln>
        </p:spPr>
        <p:txBody>
          <a:bodyPr>
            <a:spAutoFit/>
          </a:bodyPr>
          <a:lstStyle/>
          <a:p>
            <a:pPr algn="ctr">
              <a:spcBef>
                <a:spcPts val="0"/>
              </a:spcBef>
              <a:defRPr/>
            </a:pPr>
            <a:endParaRPr lang="en-US" sz="1200" b="1" dirty="0">
              <a:solidFill>
                <a:srgbClr val="7030A0"/>
              </a:solidFill>
              <a:effectLst>
                <a:outerShdw blurRad="38100" dist="38100" dir="2700000" algn="tl">
                  <a:srgbClr val="000000">
                    <a:alpha val="43137"/>
                  </a:srgbClr>
                </a:outerShdw>
              </a:effectLst>
              <a:latin typeface="Times New Roman" pitchFamily="18" charset="0"/>
            </a:endParaRPr>
          </a:p>
          <a:p>
            <a:pPr algn="ctr">
              <a:spcBef>
                <a:spcPts val="0"/>
              </a:spcBef>
              <a:defRPr/>
            </a:pPr>
            <a:r>
              <a:rPr lang="en-US" sz="2800" b="1" dirty="0">
                <a:solidFill>
                  <a:srgbClr val="7030A0"/>
                </a:solidFill>
                <a:effectLst>
                  <a:outerShdw blurRad="38100" dist="38100" dir="2700000" algn="tl">
                    <a:srgbClr val="000000">
                      <a:alpha val="43137"/>
                    </a:srgbClr>
                  </a:outerShdw>
                </a:effectLst>
                <a:latin typeface="Times New Roman" pitchFamily="18" charset="0"/>
              </a:rPr>
              <a:t>Strategies for </a:t>
            </a:r>
          </a:p>
          <a:p>
            <a:pPr algn="ctr">
              <a:spcBef>
                <a:spcPts val="0"/>
              </a:spcBef>
              <a:defRPr/>
            </a:pPr>
            <a:r>
              <a:rPr lang="en-US" sz="2800" b="1" dirty="0">
                <a:solidFill>
                  <a:srgbClr val="7030A0"/>
                </a:solidFill>
                <a:effectLst>
                  <a:outerShdw blurRad="38100" dist="38100" dir="2700000" algn="tl">
                    <a:srgbClr val="000000">
                      <a:alpha val="43137"/>
                    </a:srgbClr>
                  </a:outerShdw>
                </a:effectLst>
                <a:latin typeface="Times New Roman" pitchFamily="18" charset="0"/>
              </a:rPr>
              <a:t>Developing Your Successful Career </a:t>
            </a:r>
          </a:p>
          <a:p>
            <a:pPr algn="ctr">
              <a:spcBef>
                <a:spcPts val="0"/>
              </a:spcBef>
              <a:defRPr/>
            </a:pPr>
            <a:r>
              <a:rPr lang="en-US" sz="2800" b="1" dirty="0">
                <a:solidFill>
                  <a:srgbClr val="7030A0"/>
                </a:solidFill>
                <a:effectLst>
                  <a:outerShdw blurRad="38100" dist="38100" dir="2700000" algn="tl">
                    <a:srgbClr val="000000">
                      <a:alpha val="43137"/>
                    </a:srgbClr>
                  </a:outerShdw>
                </a:effectLst>
                <a:latin typeface="Times New Roman" pitchFamily="18" charset="0"/>
              </a:rPr>
              <a:t>in Information Technology &amp; </a:t>
            </a:r>
          </a:p>
          <a:p>
            <a:pPr algn="ctr">
              <a:spcBef>
                <a:spcPts val="0"/>
              </a:spcBef>
              <a:defRPr/>
            </a:pPr>
            <a:r>
              <a:rPr lang="en-US" sz="2800" b="1" dirty="0">
                <a:solidFill>
                  <a:srgbClr val="7030A0"/>
                </a:solidFill>
                <a:effectLst>
                  <a:outerShdw blurRad="38100" dist="38100" dir="2700000" algn="tl">
                    <a:srgbClr val="000000">
                      <a:alpha val="43137"/>
                    </a:srgbClr>
                  </a:outerShdw>
                </a:effectLst>
                <a:latin typeface="Times New Roman" pitchFamily="18" charset="0"/>
              </a:rPr>
              <a:t>Technology Management (or any other field)</a:t>
            </a:r>
          </a:p>
          <a:p>
            <a:pPr algn="ctr">
              <a:spcBef>
                <a:spcPts val="0"/>
              </a:spcBef>
              <a:defRPr/>
            </a:pPr>
            <a:endParaRPr lang="en-US" sz="2400" b="1" dirty="0">
              <a:solidFill>
                <a:srgbClr val="7030A0"/>
              </a:solidFill>
              <a:effectLst>
                <a:outerShdw blurRad="38100" dist="38100" dir="2700000" algn="tl">
                  <a:srgbClr val="000000">
                    <a:alpha val="43137"/>
                  </a:srgbClr>
                </a:outerShdw>
              </a:effectLst>
              <a:latin typeface="Times New Roman" pitchFamily="18" charset="0"/>
            </a:endParaRPr>
          </a:p>
        </p:txBody>
      </p:sp>
      <p:pic>
        <p:nvPicPr>
          <p:cNvPr id="2057" name="Picture 7" descr="UBlogo100x100"/>
          <p:cNvPicPr>
            <a:picLocks noChangeAspect="1" noChangeArrowheads="1"/>
          </p:cNvPicPr>
          <p:nvPr/>
        </p:nvPicPr>
        <p:blipFill>
          <a:blip r:embed="rId4"/>
          <a:srcRect/>
          <a:stretch>
            <a:fillRect/>
          </a:stretch>
        </p:blipFill>
        <p:spPr bwMode="auto">
          <a:xfrm>
            <a:off x="152400" y="304800"/>
            <a:ext cx="1143000" cy="1143000"/>
          </a:xfrm>
          <a:prstGeom prst="rect">
            <a:avLst/>
          </a:prstGeom>
          <a:noFill/>
          <a:ln w="9525">
            <a:noFill/>
            <a:miter lim="800000"/>
            <a:headEnd/>
            <a:tailEnd/>
          </a:ln>
        </p:spPr>
      </p:pic>
      <p:sp>
        <p:nvSpPr>
          <p:cNvPr id="12" name="Text Box 42"/>
          <p:cNvSpPr txBox="1">
            <a:spLocks noChangeArrowheads="1"/>
          </p:cNvSpPr>
          <p:nvPr/>
        </p:nvSpPr>
        <p:spPr bwMode="auto">
          <a:xfrm>
            <a:off x="3788390" y="587514"/>
            <a:ext cx="5050810" cy="707886"/>
          </a:xfrm>
          <a:prstGeom prst="rect">
            <a:avLst/>
          </a:prstGeom>
          <a:noFill/>
          <a:ln w="12700">
            <a:noFill/>
            <a:miter lim="800000"/>
            <a:headEnd/>
            <a:tailEnd/>
          </a:ln>
          <a:effectLst/>
        </p:spPr>
        <p:txBody>
          <a:bodyPr wrap="square">
            <a:spAutoFit/>
          </a:bodyPr>
          <a:lstStyle/>
          <a:p>
            <a:pPr>
              <a:spcBef>
                <a:spcPct val="50000"/>
              </a:spcBef>
              <a:defRPr/>
            </a:pPr>
            <a:r>
              <a:rPr lang="en-US" sz="2000" b="1" dirty="0">
                <a:solidFill>
                  <a:schemeClr val="bg1"/>
                </a:solidFill>
                <a:effectLst>
                  <a:outerShdw blurRad="38100" dist="38100" dir="2700000" algn="tl">
                    <a:srgbClr val="C0C0C0"/>
                  </a:outerShdw>
                </a:effectLst>
                <a:latin typeface="Verdana" pitchFamily="34" charset="0"/>
              </a:rPr>
              <a:t>“Opening Doors, Building Futures”</a:t>
            </a:r>
          </a:p>
        </p:txBody>
      </p:sp>
      <p:pic>
        <p:nvPicPr>
          <p:cNvPr id="2059" name="Picture 12" descr="42-16015124.jpg"/>
          <p:cNvPicPr>
            <a:picLocks noChangeAspect="1"/>
          </p:cNvPicPr>
          <p:nvPr/>
        </p:nvPicPr>
        <p:blipFill>
          <a:blip r:embed="rId5"/>
          <a:srcRect/>
          <a:stretch>
            <a:fillRect/>
          </a:stretch>
        </p:blipFill>
        <p:spPr bwMode="auto">
          <a:xfrm>
            <a:off x="4724400" y="1617663"/>
            <a:ext cx="4114800" cy="3259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2"/>
          <p:cNvSpPr>
            <a:spLocks noGrp="1"/>
          </p:cNvSpPr>
          <p:nvPr>
            <p:ph type="sldNum" sz="quarter" idx="11"/>
          </p:nvPr>
        </p:nvSpPr>
        <p:spPr>
          <a:noFill/>
        </p:spPr>
        <p:txBody>
          <a:bodyPr/>
          <a:lstStyle/>
          <a:p>
            <a:fld id="{2B910214-66D3-499D-9384-08C12B4F33DE}" type="slidenum">
              <a:rPr lang="en-US" smtClean="0"/>
              <a:pPr/>
              <a:t>15</a:t>
            </a:fld>
            <a:endParaRPr lang="en-US" smtClean="0"/>
          </a:p>
        </p:txBody>
      </p:sp>
      <p:cxnSp>
        <p:nvCxnSpPr>
          <p:cNvPr id="4" name="Straight Connector 3"/>
          <p:cNvCxnSpPr/>
          <p:nvPr/>
        </p:nvCxnSpPr>
        <p:spPr bwMode="auto">
          <a:xfrm>
            <a:off x="152400" y="1447800"/>
            <a:ext cx="86868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3077" name="Picture 7" descr="UBlogo100x100"/>
          <p:cNvPicPr>
            <a:picLocks noChangeAspect="1" noChangeArrowheads="1"/>
          </p:cNvPicPr>
          <p:nvPr/>
        </p:nvPicPr>
        <p:blipFill>
          <a:blip r:embed="rId3"/>
          <a:srcRect/>
          <a:stretch>
            <a:fillRect/>
          </a:stretch>
        </p:blipFill>
        <p:spPr bwMode="auto">
          <a:xfrm>
            <a:off x="8077200" y="1447800"/>
            <a:ext cx="1066800" cy="1066800"/>
          </a:xfrm>
          <a:prstGeom prst="rect">
            <a:avLst/>
          </a:prstGeom>
          <a:noFill/>
          <a:ln w="9525">
            <a:noFill/>
            <a:miter lim="800000"/>
            <a:headEnd/>
            <a:tailEnd/>
          </a:ln>
        </p:spPr>
      </p:pic>
      <p:sp>
        <p:nvSpPr>
          <p:cNvPr id="3078" name="TextBox 5"/>
          <p:cNvSpPr txBox="1">
            <a:spLocks noChangeArrowheads="1"/>
          </p:cNvSpPr>
          <p:nvPr/>
        </p:nvSpPr>
        <p:spPr bwMode="auto">
          <a:xfrm>
            <a:off x="3725838" y="179387"/>
            <a:ext cx="5113362" cy="708025"/>
          </a:xfrm>
          <a:prstGeom prst="rect">
            <a:avLst/>
          </a:prstGeom>
          <a:noFill/>
          <a:ln w="9525">
            <a:noFill/>
            <a:miter lim="800000"/>
            <a:headEnd/>
            <a:tailEnd/>
          </a:ln>
        </p:spPr>
        <p:txBody>
          <a:bodyPr wrap="square">
            <a:spAutoFit/>
          </a:bodyPr>
          <a:lstStyle/>
          <a:p>
            <a:pPr algn="ctr"/>
            <a:r>
              <a:rPr lang="en-US" sz="4000" b="1" dirty="0">
                <a:solidFill>
                  <a:schemeClr val="bg1"/>
                </a:solidFill>
              </a:rPr>
              <a:t>Outline</a:t>
            </a:r>
          </a:p>
        </p:txBody>
      </p:sp>
      <p:sp>
        <p:nvSpPr>
          <p:cNvPr id="3079" name="TextBox 6"/>
          <p:cNvSpPr txBox="1">
            <a:spLocks noChangeArrowheads="1"/>
          </p:cNvSpPr>
          <p:nvPr/>
        </p:nvSpPr>
        <p:spPr bwMode="auto">
          <a:xfrm>
            <a:off x="0" y="1752600"/>
            <a:ext cx="9220200" cy="4078039"/>
          </a:xfrm>
          <a:prstGeom prst="rect">
            <a:avLst/>
          </a:prstGeom>
          <a:noFill/>
          <a:ln w="9525">
            <a:noFill/>
            <a:miter lim="800000"/>
            <a:headEnd/>
            <a:tailEnd/>
          </a:ln>
        </p:spPr>
        <p:txBody>
          <a:bodyPr>
            <a:spAutoFit/>
          </a:bodyPr>
          <a:lstStyle/>
          <a:p>
            <a:pPr>
              <a:buFont typeface="Wingdings" pitchFamily="2" charset="2"/>
              <a:buChar char="Ø"/>
            </a:pPr>
            <a:r>
              <a:rPr lang="en-US" sz="2000" dirty="0"/>
              <a:t> Objectives</a:t>
            </a:r>
          </a:p>
          <a:p>
            <a:pPr>
              <a:buFont typeface="Wingdings" pitchFamily="2" charset="2"/>
              <a:buChar char="Ø"/>
            </a:pPr>
            <a:endParaRPr lang="en-US" sz="900" dirty="0"/>
          </a:p>
          <a:p>
            <a:pPr>
              <a:buFont typeface="Wingdings" pitchFamily="2" charset="2"/>
              <a:buChar char="Ø"/>
            </a:pPr>
            <a:r>
              <a:rPr lang="en-US" sz="2000" dirty="0"/>
              <a:t> Choosing a Career</a:t>
            </a:r>
          </a:p>
          <a:p>
            <a:pPr>
              <a:buFont typeface="Wingdings" pitchFamily="2" charset="2"/>
              <a:buChar char="Ø"/>
            </a:pPr>
            <a:endParaRPr lang="en-US" sz="900" dirty="0"/>
          </a:p>
          <a:p>
            <a:pPr>
              <a:buFont typeface="Wingdings" pitchFamily="2" charset="2"/>
              <a:buChar char="Ø"/>
            </a:pPr>
            <a:r>
              <a:rPr lang="en-US" sz="2000" dirty="0"/>
              <a:t> Inter-disciplinary Leadership, Technology, Business/Functional </a:t>
            </a:r>
          </a:p>
          <a:p>
            <a:r>
              <a:rPr lang="en-US" sz="2000" dirty="0"/>
              <a:t>    Skills and Competencies</a:t>
            </a:r>
          </a:p>
          <a:p>
            <a:endParaRPr lang="en-US" sz="900" dirty="0"/>
          </a:p>
          <a:p>
            <a:pPr>
              <a:buFont typeface="Wingdings" pitchFamily="2" charset="2"/>
              <a:buChar char="Ø"/>
            </a:pPr>
            <a:r>
              <a:rPr lang="en-US" sz="2000" dirty="0"/>
              <a:t> Outlook for Global Information Technology and Technology </a:t>
            </a:r>
          </a:p>
          <a:p>
            <a:r>
              <a:rPr lang="en-US" sz="2000" dirty="0"/>
              <a:t>    Management Jobs and Opportunities</a:t>
            </a:r>
          </a:p>
          <a:p>
            <a:endParaRPr lang="en-US" sz="900" dirty="0"/>
          </a:p>
          <a:p>
            <a:pPr>
              <a:buFont typeface="Wingdings" pitchFamily="2" charset="2"/>
              <a:buChar char="Ø"/>
            </a:pPr>
            <a:r>
              <a:rPr lang="en-US" sz="2000" dirty="0"/>
              <a:t> Career Advise from Successful Executives</a:t>
            </a:r>
          </a:p>
          <a:p>
            <a:pPr>
              <a:buFont typeface="Wingdings" pitchFamily="2" charset="2"/>
              <a:buChar char="Ø"/>
            </a:pPr>
            <a:endParaRPr lang="en-US" sz="900" dirty="0"/>
          </a:p>
          <a:p>
            <a:pPr>
              <a:buFont typeface="Wingdings" pitchFamily="2" charset="2"/>
              <a:buChar char="Ø"/>
            </a:pPr>
            <a:r>
              <a:rPr lang="en-US" sz="2000" dirty="0"/>
              <a:t> Quotes from Current M.S.in Technology Management Degree  </a:t>
            </a:r>
          </a:p>
          <a:p>
            <a:r>
              <a:rPr lang="en-US" sz="2000" dirty="0"/>
              <a:t>    Students or Working Graduates of the Program</a:t>
            </a:r>
          </a:p>
          <a:p>
            <a:endParaRPr lang="en-US" sz="900" dirty="0"/>
          </a:p>
          <a:p>
            <a:pPr>
              <a:buFont typeface="Wingdings" pitchFamily="2" charset="2"/>
              <a:buChar char="Ø"/>
            </a:pPr>
            <a:r>
              <a:rPr lang="en-US" sz="2000" dirty="0"/>
              <a:t> Critical Success Factors for Managing Your Career</a:t>
            </a:r>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2"/>
          <p:cNvSpPr>
            <a:spLocks noGrp="1"/>
          </p:cNvSpPr>
          <p:nvPr>
            <p:ph type="sldNum" sz="quarter" idx="11"/>
          </p:nvPr>
        </p:nvSpPr>
        <p:spPr>
          <a:noFill/>
        </p:spPr>
        <p:txBody>
          <a:bodyPr/>
          <a:lstStyle/>
          <a:p>
            <a:fld id="{A7F13CA7-4635-4F09-9342-9EE9A98D07F6}" type="slidenum">
              <a:rPr lang="en-US" smtClean="0"/>
              <a:pPr/>
              <a:t>16</a:t>
            </a:fld>
            <a:endParaRPr lang="en-US" smtClean="0"/>
          </a:p>
        </p:txBody>
      </p:sp>
      <p:pic>
        <p:nvPicPr>
          <p:cNvPr id="4100" name="Picture 7" descr="UBlogo100x100"/>
          <p:cNvPicPr>
            <a:picLocks noChangeAspect="1" noChangeArrowheads="1"/>
          </p:cNvPicPr>
          <p:nvPr/>
        </p:nvPicPr>
        <p:blipFill>
          <a:blip r:embed="rId3"/>
          <a:srcRect/>
          <a:stretch>
            <a:fillRect/>
          </a:stretch>
        </p:blipFill>
        <p:spPr bwMode="auto">
          <a:xfrm>
            <a:off x="7941860" y="2311021"/>
            <a:ext cx="1066800" cy="1066800"/>
          </a:xfrm>
          <a:prstGeom prst="rect">
            <a:avLst/>
          </a:prstGeom>
          <a:noFill/>
          <a:ln w="9525">
            <a:noFill/>
            <a:miter lim="800000"/>
            <a:headEnd/>
            <a:tailEnd/>
          </a:ln>
        </p:spPr>
      </p:pic>
      <p:cxnSp>
        <p:nvCxnSpPr>
          <p:cNvPr id="6" name="Straight Connector 5"/>
          <p:cNvCxnSpPr/>
          <p:nvPr/>
        </p:nvCxnSpPr>
        <p:spPr bwMode="auto">
          <a:xfrm>
            <a:off x="152400" y="1447800"/>
            <a:ext cx="86868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102" name="TextBox 7"/>
          <p:cNvSpPr txBox="1">
            <a:spLocks noChangeArrowheads="1"/>
          </p:cNvSpPr>
          <p:nvPr/>
        </p:nvSpPr>
        <p:spPr bwMode="auto">
          <a:xfrm>
            <a:off x="152400" y="1676400"/>
            <a:ext cx="8991600" cy="3685624"/>
          </a:xfrm>
          <a:prstGeom prst="rect">
            <a:avLst/>
          </a:prstGeom>
          <a:noFill/>
          <a:ln w="9525">
            <a:noFill/>
            <a:miter lim="800000"/>
            <a:headEnd/>
            <a:tailEnd/>
          </a:ln>
        </p:spPr>
        <p:txBody>
          <a:bodyPr>
            <a:spAutoFit/>
          </a:bodyPr>
          <a:lstStyle/>
          <a:p>
            <a:endParaRPr lang="en-US" sz="1400" dirty="0"/>
          </a:p>
          <a:p>
            <a:pPr>
              <a:buFont typeface="Arial" charset="0"/>
              <a:buChar char="•"/>
            </a:pPr>
            <a:r>
              <a:rPr lang="en-US" sz="2400" dirty="0"/>
              <a:t> Review strategies to launch and sustain a success  </a:t>
            </a:r>
          </a:p>
          <a:p>
            <a:r>
              <a:rPr lang="en-US" sz="2400" dirty="0"/>
              <a:t>  career.</a:t>
            </a:r>
            <a:endParaRPr lang="en-US" sz="2000" dirty="0"/>
          </a:p>
          <a:p>
            <a:pPr>
              <a:buFont typeface="Arial" charset="0"/>
              <a:buChar char="•"/>
            </a:pPr>
            <a:endParaRPr lang="en-US" sz="800" dirty="0"/>
          </a:p>
          <a:p>
            <a:pPr>
              <a:buFont typeface="Arial" charset="0"/>
              <a:buChar char="•"/>
            </a:pPr>
            <a:r>
              <a:rPr lang="en-US" sz="2400" dirty="0"/>
              <a:t> Discuss the leadership competency model.</a:t>
            </a:r>
          </a:p>
          <a:p>
            <a:pPr>
              <a:buFont typeface="Arial" charset="0"/>
              <a:buChar char="•"/>
            </a:pPr>
            <a:endParaRPr lang="en-US" sz="900" dirty="0"/>
          </a:p>
          <a:p>
            <a:pPr>
              <a:buFont typeface="Arial" charset="0"/>
              <a:buChar char="•"/>
            </a:pPr>
            <a:r>
              <a:rPr lang="en-US" sz="2400" dirty="0"/>
              <a:t> Analyze the market and career opportunities in </a:t>
            </a:r>
          </a:p>
          <a:p>
            <a:r>
              <a:rPr lang="en-US" sz="2400" dirty="0"/>
              <a:t>  Information Technology and Technology Management.</a:t>
            </a:r>
          </a:p>
          <a:p>
            <a:pPr>
              <a:buFont typeface="Arial" charset="0"/>
              <a:buChar char="•"/>
            </a:pPr>
            <a:endParaRPr lang="en-US" sz="1050" dirty="0"/>
          </a:p>
          <a:p>
            <a:pPr>
              <a:buFont typeface="Arial" charset="0"/>
              <a:buChar char="•"/>
            </a:pPr>
            <a:r>
              <a:rPr lang="en-US" sz="2400" dirty="0"/>
              <a:t> Review career advice provided by successful senior </a:t>
            </a:r>
          </a:p>
          <a:p>
            <a:r>
              <a:rPr lang="en-US" sz="2400" dirty="0"/>
              <a:t>  executives from a world class globally recognized </a:t>
            </a:r>
          </a:p>
          <a:p>
            <a:r>
              <a:rPr lang="en-US" sz="2400" dirty="0"/>
              <a:t>  company.</a:t>
            </a:r>
          </a:p>
        </p:txBody>
      </p:sp>
      <p:sp>
        <p:nvSpPr>
          <p:cNvPr id="4103" name="TextBox 8"/>
          <p:cNvSpPr txBox="1">
            <a:spLocks noChangeArrowheads="1"/>
          </p:cNvSpPr>
          <p:nvPr/>
        </p:nvSpPr>
        <p:spPr bwMode="auto">
          <a:xfrm>
            <a:off x="3684896" y="304800"/>
            <a:ext cx="4790364" cy="707886"/>
          </a:xfrm>
          <a:prstGeom prst="rect">
            <a:avLst/>
          </a:prstGeom>
          <a:noFill/>
          <a:ln w="9525">
            <a:noFill/>
            <a:miter lim="800000"/>
            <a:headEnd/>
            <a:tailEnd/>
          </a:ln>
        </p:spPr>
        <p:txBody>
          <a:bodyPr wrap="square">
            <a:spAutoFit/>
          </a:bodyPr>
          <a:lstStyle/>
          <a:p>
            <a:pPr algn="ctr"/>
            <a:r>
              <a:rPr lang="en-US" sz="4000" b="1" dirty="0">
                <a:solidFill>
                  <a:schemeClr val="bg1"/>
                </a:solidFill>
              </a:rPr>
              <a:t>Objectives</a:t>
            </a:r>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11"/>
          </p:nvPr>
        </p:nvSpPr>
        <p:spPr>
          <a:noFill/>
        </p:spPr>
        <p:txBody>
          <a:bodyPr/>
          <a:lstStyle/>
          <a:p>
            <a:fld id="{AFD69073-E9D9-4F68-B0E8-EBBCDA0CE26F}" type="slidenum">
              <a:rPr lang="en-US" smtClean="0"/>
              <a:pPr/>
              <a:t>17</a:t>
            </a:fld>
            <a:endParaRPr lang="en-US" smtClean="0"/>
          </a:p>
        </p:txBody>
      </p:sp>
      <p:cxnSp>
        <p:nvCxnSpPr>
          <p:cNvPr id="4" name="Straight Connector 3"/>
          <p:cNvCxnSpPr/>
          <p:nvPr/>
        </p:nvCxnSpPr>
        <p:spPr bwMode="auto">
          <a:xfrm>
            <a:off x="152400" y="1447800"/>
            <a:ext cx="86868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5125" name="Picture 7" descr="UBlogo100x100"/>
          <p:cNvPicPr>
            <a:picLocks noChangeAspect="1" noChangeArrowheads="1"/>
          </p:cNvPicPr>
          <p:nvPr/>
        </p:nvPicPr>
        <p:blipFill>
          <a:blip r:embed="rId3"/>
          <a:srcRect/>
          <a:stretch>
            <a:fillRect/>
          </a:stretch>
        </p:blipFill>
        <p:spPr bwMode="auto">
          <a:xfrm>
            <a:off x="7884996" y="1721697"/>
            <a:ext cx="1066800" cy="1066800"/>
          </a:xfrm>
          <a:prstGeom prst="rect">
            <a:avLst/>
          </a:prstGeom>
          <a:noFill/>
          <a:ln w="9525">
            <a:noFill/>
            <a:miter lim="800000"/>
            <a:headEnd/>
            <a:tailEnd/>
          </a:ln>
        </p:spPr>
      </p:pic>
      <p:sp>
        <p:nvSpPr>
          <p:cNvPr id="5126" name="TextBox 5"/>
          <p:cNvSpPr txBox="1">
            <a:spLocks noChangeArrowheads="1"/>
          </p:cNvSpPr>
          <p:nvPr/>
        </p:nvSpPr>
        <p:spPr bwMode="auto">
          <a:xfrm>
            <a:off x="3693996" y="304800"/>
            <a:ext cx="4724400" cy="584775"/>
          </a:xfrm>
          <a:prstGeom prst="rect">
            <a:avLst/>
          </a:prstGeom>
          <a:noFill/>
          <a:ln w="9525">
            <a:noFill/>
            <a:miter lim="800000"/>
            <a:headEnd/>
            <a:tailEnd/>
          </a:ln>
        </p:spPr>
        <p:txBody>
          <a:bodyPr>
            <a:spAutoFit/>
          </a:bodyPr>
          <a:lstStyle/>
          <a:p>
            <a:r>
              <a:rPr lang="en-US" sz="3200" b="1" dirty="0">
                <a:solidFill>
                  <a:schemeClr val="bg1"/>
                </a:solidFill>
              </a:rPr>
              <a:t>Choosing a Career</a:t>
            </a:r>
          </a:p>
        </p:txBody>
      </p:sp>
      <p:sp>
        <p:nvSpPr>
          <p:cNvPr id="5127" name="TextBox 6"/>
          <p:cNvSpPr txBox="1">
            <a:spLocks noChangeArrowheads="1"/>
          </p:cNvSpPr>
          <p:nvPr/>
        </p:nvSpPr>
        <p:spPr bwMode="auto">
          <a:xfrm>
            <a:off x="152400" y="1981200"/>
            <a:ext cx="8991600" cy="3540125"/>
          </a:xfrm>
          <a:prstGeom prst="rect">
            <a:avLst/>
          </a:prstGeom>
          <a:noFill/>
          <a:ln w="9525">
            <a:noFill/>
            <a:miter lim="800000"/>
            <a:headEnd/>
            <a:tailEnd/>
          </a:ln>
        </p:spPr>
        <p:txBody>
          <a:bodyPr>
            <a:spAutoFit/>
          </a:bodyPr>
          <a:lstStyle/>
          <a:p>
            <a:pPr>
              <a:buFont typeface="Arial" charset="0"/>
              <a:buChar char="•"/>
            </a:pPr>
            <a:r>
              <a:rPr lang="en-US" sz="2800"/>
              <a:t> What are you interested in?</a:t>
            </a:r>
          </a:p>
          <a:p>
            <a:pPr>
              <a:buFont typeface="Arial" charset="0"/>
              <a:buChar char="•"/>
            </a:pPr>
            <a:endParaRPr lang="en-US" sz="2800"/>
          </a:p>
          <a:p>
            <a:pPr>
              <a:buFont typeface="Arial" charset="0"/>
              <a:buChar char="•"/>
            </a:pPr>
            <a:r>
              <a:rPr lang="en-US" sz="2800"/>
              <a:t> What are you good at?</a:t>
            </a:r>
          </a:p>
          <a:p>
            <a:pPr>
              <a:buFont typeface="Arial" charset="0"/>
              <a:buChar char="•"/>
            </a:pPr>
            <a:endParaRPr lang="en-US" sz="2800"/>
          </a:p>
          <a:p>
            <a:pPr>
              <a:buFont typeface="Arial" charset="0"/>
              <a:buChar char="•"/>
            </a:pPr>
            <a:r>
              <a:rPr lang="en-US" sz="2800"/>
              <a:t> Where are the opportunities? What are the hot areas?</a:t>
            </a:r>
          </a:p>
          <a:p>
            <a:endParaRPr lang="en-US" sz="2800"/>
          </a:p>
          <a:p>
            <a:pPr>
              <a:buFont typeface="Arial" charset="0"/>
              <a:buChar char="•"/>
            </a:pPr>
            <a:r>
              <a:rPr lang="en-US" sz="2800"/>
              <a:t> What skills, competencies and knowledge are 21</a:t>
            </a:r>
            <a:r>
              <a:rPr lang="en-US" sz="2800" baseline="30000"/>
              <a:t>st</a:t>
            </a:r>
            <a:r>
              <a:rPr lang="en-US" sz="2800"/>
              <a:t> organizations looking for?</a:t>
            </a:r>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1"/>
          </p:nvPr>
        </p:nvSpPr>
        <p:spPr>
          <a:noFill/>
        </p:spPr>
        <p:txBody>
          <a:bodyPr/>
          <a:lstStyle/>
          <a:p>
            <a:fld id="{9EE6522E-E52A-4709-82A0-A6B01384ADBF}" type="slidenum">
              <a:rPr lang="en-US" smtClean="0"/>
              <a:pPr/>
              <a:t>18</a:t>
            </a:fld>
            <a:endParaRPr lang="en-US" smtClean="0"/>
          </a:p>
        </p:txBody>
      </p:sp>
      <p:pic>
        <p:nvPicPr>
          <p:cNvPr id="6148" name="Picture 7" descr="UBlogo100x100"/>
          <p:cNvPicPr>
            <a:picLocks noChangeAspect="1" noChangeArrowheads="1"/>
          </p:cNvPicPr>
          <p:nvPr/>
        </p:nvPicPr>
        <p:blipFill>
          <a:blip r:embed="rId3"/>
          <a:srcRect/>
          <a:stretch>
            <a:fillRect/>
          </a:stretch>
        </p:blipFill>
        <p:spPr bwMode="auto">
          <a:xfrm>
            <a:off x="152400" y="304800"/>
            <a:ext cx="1066800" cy="1066800"/>
          </a:xfrm>
          <a:prstGeom prst="rect">
            <a:avLst/>
          </a:prstGeom>
          <a:noFill/>
          <a:ln w="9525">
            <a:noFill/>
            <a:miter lim="800000"/>
            <a:headEnd/>
            <a:tailEnd/>
          </a:ln>
        </p:spPr>
      </p:pic>
      <p:cxnSp>
        <p:nvCxnSpPr>
          <p:cNvPr id="5" name="Straight Connector 4"/>
          <p:cNvCxnSpPr/>
          <p:nvPr/>
        </p:nvCxnSpPr>
        <p:spPr bwMode="auto">
          <a:xfrm>
            <a:off x="152400" y="1447800"/>
            <a:ext cx="86868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6150" name="TextBox 5"/>
          <p:cNvSpPr txBox="1">
            <a:spLocks noChangeArrowheads="1"/>
          </p:cNvSpPr>
          <p:nvPr/>
        </p:nvSpPr>
        <p:spPr bwMode="auto">
          <a:xfrm>
            <a:off x="3630304" y="109716"/>
            <a:ext cx="5818496" cy="1015663"/>
          </a:xfrm>
          <a:prstGeom prst="rect">
            <a:avLst/>
          </a:prstGeom>
          <a:noFill/>
          <a:ln w="9525">
            <a:noFill/>
            <a:miter lim="800000"/>
            <a:headEnd/>
            <a:tailEnd/>
          </a:ln>
        </p:spPr>
        <p:txBody>
          <a:bodyPr wrap="square">
            <a:spAutoFit/>
          </a:bodyPr>
          <a:lstStyle/>
          <a:p>
            <a:r>
              <a:rPr lang="en-US" sz="2800" b="1" dirty="0">
                <a:solidFill>
                  <a:schemeClr val="bg1"/>
                </a:solidFill>
              </a:rPr>
              <a:t>Poor Reasons to Choose a Caree</a:t>
            </a:r>
            <a:r>
              <a:rPr lang="en-US" sz="3200" b="1" dirty="0">
                <a:solidFill>
                  <a:schemeClr val="bg1"/>
                </a:solidFill>
              </a:rPr>
              <a:t>r</a:t>
            </a:r>
          </a:p>
        </p:txBody>
      </p:sp>
      <p:sp>
        <p:nvSpPr>
          <p:cNvPr id="6151" name="TextBox 6"/>
          <p:cNvSpPr txBox="1">
            <a:spLocks noChangeArrowheads="1"/>
          </p:cNvSpPr>
          <p:nvPr/>
        </p:nvSpPr>
        <p:spPr bwMode="auto">
          <a:xfrm>
            <a:off x="228600" y="2057400"/>
            <a:ext cx="8610600" cy="2862263"/>
          </a:xfrm>
          <a:prstGeom prst="rect">
            <a:avLst/>
          </a:prstGeom>
          <a:noFill/>
          <a:ln w="9525">
            <a:noFill/>
            <a:miter lim="800000"/>
            <a:headEnd/>
            <a:tailEnd/>
          </a:ln>
        </p:spPr>
        <p:txBody>
          <a:bodyPr>
            <a:spAutoFit/>
          </a:bodyPr>
          <a:lstStyle/>
          <a:p>
            <a:pPr>
              <a:buFont typeface="Arial" charset="0"/>
              <a:buChar char="•"/>
            </a:pPr>
            <a:r>
              <a:rPr lang="en-US" sz="3600"/>
              <a:t> You can make lots of money!</a:t>
            </a:r>
          </a:p>
          <a:p>
            <a:pPr>
              <a:buFont typeface="Arial" charset="0"/>
              <a:buChar char="•"/>
            </a:pPr>
            <a:endParaRPr lang="en-US" sz="3600"/>
          </a:p>
          <a:p>
            <a:pPr>
              <a:buFont typeface="Arial" charset="0"/>
              <a:buChar char="•"/>
            </a:pPr>
            <a:r>
              <a:rPr lang="en-US" sz="3600"/>
              <a:t> It seems like a cool job.</a:t>
            </a:r>
          </a:p>
          <a:p>
            <a:pPr>
              <a:buFont typeface="Arial" charset="0"/>
              <a:buChar char="•"/>
            </a:pPr>
            <a:endParaRPr lang="en-US" sz="3600"/>
          </a:p>
          <a:p>
            <a:pPr>
              <a:buFont typeface="Arial" charset="0"/>
              <a:buChar char="•"/>
            </a:pPr>
            <a:r>
              <a:rPr lang="en-US" sz="3600"/>
              <a:t> It’s easy.</a:t>
            </a:r>
            <a:endParaRPr lang="en-US" sz="2000"/>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11"/>
          </p:nvPr>
        </p:nvSpPr>
        <p:spPr>
          <a:noFill/>
        </p:spPr>
        <p:txBody>
          <a:bodyPr/>
          <a:lstStyle/>
          <a:p>
            <a:fld id="{A1CCB3CC-C813-442F-B0D5-2F4005EFD18A}" type="slidenum">
              <a:rPr lang="en-US" smtClean="0"/>
              <a:pPr/>
              <a:t>19</a:t>
            </a:fld>
            <a:endParaRPr lang="en-US" smtClean="0"/>
          </a:p>
        </p:txBody>
      </p:sp>
      <p:cxnSp>
        <p:nvCxnSpPr>
          <p:cNvPr id="4" name="Straight Connector 3"/>
          <p:cNvCxnSpPr/>
          <p:nvPr/>
        </p:nvCxnSpPr>
        <p:spPr bwMode="auto">
          <a:xfrm>
            <a:off x="152400" y="1447800"/>
            <a:ext cx="86868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7173" name="Picture 7" descr="UBlogo100x100"/>
          <p:cNvPicPr>
            <a:picLocks noChangeAspect="1" noChangeArrowheads="1"/>
          </p:cNvPicPr>
          <p:nvPr/>
        </p:nvPicPr>
        <p:blipFill>
          <a:blip r:embed="rId3"/>
          <a:srcRect/>
          <a:stretch>
            <a:fillRect/>
          </a:stretch>
        </p:blipFill>
        <p:spPr bwMode="auto">
          <a:xfrm>
            <a:off x="8077200" y="1635863"/>
            <a:ext cx="1066800" cy="1066800"/>
          </a:xfrm>
          <a:prstGeom prst="rect">
            <a:avLst/>
          </a:prstGeom>
          <a:noFill/>
          <a:ln w="9525">
            <a:noFill/>
            <a:miter lim="800000"/>
            <a:headEnd/>
            <a:tailEnd/>
          </a:ln>
        </p:spPr>
      </p:pic>
      <p:sp>
        <p:nvSpPr>
          <p:cNvPr id="7174" name="TextBox 6"/>
          <p:cNvSpPr txBox="1">
            <a:spLocks noChangeArrowheads="1"/>
          </p:cNvSpPr>
          <p:nvPr/>
        </p:nvSpPr>
        <p:spPr bwMode="auto">
          <a:xfrm>
            <a:off x="3698542" y="124361"/>
            <a:ext cx="4607257" cy="646331"/>
          </a:xfrm>
          <a:prstGeom prst="rect">
            <a:avLst/>
          </a:prstGeom>
          <a:noFill/>
          <a:ln w="9525">
            <a:noFill/>
            <a:miter lim="800000"/>
            <a:headEnd/>
            <a:tailEnd/>
          </a:ln>
        </p:spPr>
        <p:txBody>
          <a:bodyPr wrap="square">
            <a:spAutoFit/>
          </a:bodyPr>
          <a:lstStyle/>
          <a:p>
            <a:pPr algn="ctr"/>
            <a:r>
              <a:rPr lang="en-US" sz="3600" b="1" dirty="0">
                <a:solidFill>
                  <a:schemeClr val="bg1"/>
                </a:solidFill>
              </a:rPr>
              <a:t>Entering A Field</a:t>
            </a:r>
          </a:p>
        </p:txBody>
      </p:sp>
      <p:sp>
        <p:nvSpPr>
          <p:cNvPr id="7175" name="TextBox 7"/>
          <p:cNvSpPr txBox="1">
            <a:spLocks noChangeArrowheads="1"/>
          </p:cNvSpPr>
          <p:nvPr/>
        </p:nvSpPr>
        <p:spPr bwMode="auto">
          <a:xfrm>
            <a:off x="152400" y="1828800"/>
            <a:ext cx="8991600" cy="4062413"/>
          </a:xfrm>
          <a:prstGeom prst="rect">
            <a:avLst/>
          </a:prstGeom>
          <a:noFill/>
          <a:ln w="9525">
            <a:noFill/>
            <a:miter lim="800000"/>
            <a:headEnd/>
            <a:tailEnd/>
          </a:ln>
        </p:spPr>
        <p:txBody>
          <a:bodyPr>
            <a:spAutoFit/>
          </a:bodyPr>
          <a:lstStyle/>
          <a:p>
            <a:pPr>
              <a:buFont typeface="Arial" charset="0"/>
              <a:buChar char="•"/>
            </a:pPr>
            <a:endParaRPr lang="en-US" sz="200" dirty="0"/>
          </a:p>
          <a:p>
            <a:pPr>
              <a:buFont typeface="Arial" charset="0"/>
              <a:buChar char="•"/>
            </a:pPr>
            <a:r>
              <a:rPr lang="en-US" sz="3200" dirty="0"/>
              <a:t> Find a mentor</a:t>
            </a:r>
          </a:p>
          <a:p>
            <a:pPr>
              <a:buFont typeface="Arial" charset="0"/>
              <a:buChar char="•"/>
            </a:pPr>
            <a:endParaRPr lang="en-US" sz="3200" dirty="0"/>
          </a:p>
          <a:p>
            <a:pPr>
              <a:buFont typeface="Arial" charset="0"/>
              <a:buChar char="•"/>
            </a:pPr>
            <a:r>
              <a:rPr lang="en-US" sz="3200" dirty="0"/>
              <a:t> Get education and training</a:t>
            </a:r>
          </a:p>
          <a:p>
            <a:pPr>
              <a:buFont typeface="Arial" charset="0"/>
              <a:buChar char="•"/>
            </a:pPr>
            <a:endParaRPr lang="en-US" sz="3200" dirty="0"/>
          </a:p>
          <a:p>
            <a:pPr>
              <a:buFont typeface="Arial" charset="0"/>
              <a:buChar char="•"/>
            </a:pPr>
            <a:r>
              <a:rPr lang="en-US" sz="3200" dirty="0"/>
              <a:t> Get experience by working for a company or institution</a:t>
            </a:r>
          </a:p>
          <a:p>
            <a:pPr>
              <a:buFont typeface="Arial" charset="0"/>
              <a:buChar char="•"/>
            </a:pPr>
            <a:endParaRPr lang="en-US" sz="3200" dirty="0"/>
          </a:p>
          <a:p>
            <a:pPr>
              <a:buFont typeface="Arial" charset="0"/>
              <a:buChar char="•"/>
            </a:pPr>
            <a:r>
              <a:rPr lang="en-US" sz="3200" dirty="0"/>
              <a:t> Start your own business (No Pain, No Gain)</a:t>
            </a:r>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pPr>
              <a:buFont typeface="Arial" pitchFamily="34" charset="0"/>
              <a:buChar char="•"/>
            </a:pPr>
            <a:r>
              <a:rPr lang="id-ID" dirty="0" smtClean="0"/>
              <a:t>Profesionalisme</a:t>
            </a:r>
          </a:p>
          <a:p>
            <a:pPr>
              <a:buFont typeface="Arial" pitchFamily="34" charset="0"/>
              <a:buChar char="•"/>
            </a:pPr>
            <a:endParaRPr lang="en-US" dirty="0"/>
          </a:p>
        </p:txBody>
      </p:sp>
      <p:sp>
        <p:nvSpPr>
          <p:cNvPr id="5" name="Title 4"/>
          <p:cNvSpPr>
            <a:spLocks noGrp="1"/>
          </p:cNvSpPr>
          <p:nvPr>
            <p:ph type="title"/>
          </p:nvPr>
        </p:nvSpPr>
        <p:spPr/>
        <p:txBody>
          <a:bodyPr/>
          <a:lstStyle/>
          <a:p>
            <a:r>
              <a:rPr lang="id-ID" dirty="0" smtClean="0"/>
              <a:t>Review Pertemuan</a:t>
            </a:r>
            <a:endParaRPr lang="en-US" dirty="0"/>
          </a:p>
        </p:txBody>
      </p:sp>
      <p:sp>
        <p:nvSpPr>
          <p:cNvPr id="3" name="Slide Number Placeholder 2"/>
          <p:cNvSpPr>
            <a:spLocks noGrp="1"/>
          </p:cNvSpPr>
          <p:nvPr>
            <p:ph type="sldNum" sz="quarter" idx="11"/>
          </p:nvPr>
        </p:nvSpPr>
        <p:spPr/>
        <p:txBody>
          <a:bodyPr>
            <a:normAutofit/>
          </a:bodyPr>
          <a:lstStyle/>
          <a:p>
            <a:fld id="{7F302563-E7AF-4054-B59A-0FF0C3D1AC5E}" type="slidenum">
              <a:rPr lang="id-ID" smtClean="0"/>
              <a:pPr/>
              <a:t>2</a:t>
            </a:fld>
            <a:endParaRPr lang="id-ID"/>
          </a:p>
        </p:txBody>
      </p:sp>
      <p:sp>
        <p:nvSpPr>
          <p:cNvPr id="7" name="Date Placeholder 6"/>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1"/>
          </p:nvPr>
        </p:nvSpPr>
        <p:spPr>
          <a:noFill/>
        </p:spPr>
        <p:txBody>
          <a:bodyPr/>
          <a:lstStyle/>
          <a:p>
            <a:fld id="{589CAE8F-2720-4C4C-A5AE-376EC03FB5FD}" type="slidenum">
              <a:rPr lang="en-US" smtClean="0"/>
              <a:pPr/>
              <a:t>20</a:t>
            </a:fld>
            <a:endParaRPr lang="en-US" smtClean="0"/>
          </a:p>
        </p:txBody>
      </p:sp>
      <p:cxnSp>
        <p:nvCxnSpPr>
          <p:cNvPr id="4" name="Straight Connector 3"/>
          <p:cNvCxnSpPr/>
          <p:nvPr/>
        </p:nvCxnSpPr>
        <p:spPr bwMode="auto">
          <a:xfrm>
            <a:off x="152400" y="1447800"/>
            <a:ext cx="86868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8197" name="Picture 7" descr="UBlogo100x100"/>
          <p:cNvPicPr>
            <a:picLocks noChangeAspect="1" noChangeArrowheads="1"/>
          </p:cNvPicPr>
          <p:nvPr/>
        </p:nvPicPr>
        <p:blipFill>
          <a:blip r:embed="rId3"/>
          <a:srcRect/>
          <a:stretch>
            <a:fillRect/>
          </a:stretch>
        </p:blipFill>
        <p:spPr bwMode="auto">
          <a:xfrm>
            <a:off x="8077200" y="1676400"/>
            <a:ext cx="1066800" cy="1066800"/>
          </a:xfrm>
          <a:prstGeom prst="rect">
            <a:avLst/>
          </a:prstGeom>
          <a:noFill/>
          <a:ln w="9525">
            <a:noFill/>
            <a:miter lim="800000"/>
            <a:headEnd/>
            <a:tailEnd/>
          </a:ln>
        </p:spPr>
      </p:pic>
      <p:sp>
        <p:nvSpPr>
          <p:cNvPr id="8198" name="TextBox 5"/>
          <p:cNvSpPr txBox="1">
            <a:spLocks noChangeArrowheads="1"/>
          </p:cNvSpPr>
          <p:nvPr/>
        </p:nvSpPr>
        <p:spPr bwMode="auto">
          <a:xfrm>
            <a:off x="3643952" y="304800"/>
            <a:ext cx="5500048" cy="954107"/>
          </a:xfrm>
          <a:prstGeom prst="rect">
            <a:avLst/>
          </a:prstGeom>
          <a:noFill/>
          <a:ln w="9525">
            <a:noFill/>
            <a:miter lim="800000"/>
            <a:headEnd/>
            <a:tailEnd/>
          </a:ln>
        </p:spPr>
        <p:txBody>
          <a:bodyPr wrap="square">
            <a:spAutoFit/>
          </a:bodyPr>
          <a:lstStyle/>
          <a:p>
            <a:r>
              <a:rPr lang="en-US" sz="2800" b="1" dirty="0">
                <a:solidFill>
                  <a:schemeClr val="bg1"/>
                </a:solidFill>
              </a:rPr>
              <a:t>“Soft” Skills Required for All Jobs</a:t>
            </a:r>
          </a:p>
        </p:txBody>
      </p:sp>
      <p:sp>
        <p:nvSpPr>
          <p:cNvPr id="8199" name="TextBox 6"/>
          <p:cNvSpPr txBox="1">
            <a:spLocks noChangeArrowheads="1"/>
          </p:cNvSpPr>
          <p:nvPr/>
        </p:nvSpPr>
        <p:spPr bwMode="auto">
          <a:xfrm>
            <a:off x="228600" y="1676400"/>
            <a:ext cx="8763000" cy="4216539"/>
          </a:xfrm>
          <a:prstGeom prst="rect">
            <a:avLst/>
          </a:prstGeom>
          <a:noFill/>
          <a:ln w="9525">
            <a:noFill/>
            <a:miter lim="800000"/>
            <a:headEnd/>
            <a:tailEnd/>
          </a:ln>
        </p:spPr>
        <p:txBody>
          <a:bodyPr>
            <a:spAutoFit/>
          </a:bodyPr>
          <a:lstStyle/>
          <a:p>
            <a:endParaRPr lang="en-US" sz="1600" dirty="0"/>
          </a:p>
          <a:p>
            <a:pPr>
              <a:buFont typeface="Arial" charset="0"/>
              <a:buChar char="•"/>
            </a:pPr>
            <a:r>
              <a:rPr lang="en-US" sz="2800" dirty="0"/>
              <a:t> Communication skills</a:t>
            </a:r>
          </a:p>
          <a:p>
            <a:pPr>
              <a:buFont typeface="Arial" charset="0"/>
              <a:buChar char="•"/>
            </a:pPr>
            <a:endParaRPr lang="en-US" sz="2800" dirty="0"/>
          </a:p>
          <a:p>
            <a:pPr>
              <a:buFont typeface="Arial" charset="0"/>
              <a:buChar char="•"/>
            </a:pPr>
            <a:r>
              <a:rPr lang="en-US" sz="2800" dirty="0"/>
              <a:t> Interpersonal skills</a:t>
            </a:r>
          </a:p>
          <a:p>
            <a:pPr>
              <a:buFont typeface="Arial" charset="0"/>
              <a:buChar char="•"/>
            </a:pPr>
            <a:endParaRPr lang="en-US" sz="2800" dirty="0"/>
          </a:p>
          <a:p>
            <a:pPr>
              <a:buFont typeface="Arial" charset="0"/>
              <a:buChar char="•"/>
            </a:pPr>
            <a:r>
              <a:rPr lang="en-US" sz="2800" dirty="0"/>
              <a:t> Technical skills</a:t>
            </a:r>
          </a:p>
          <a:p>
            <a:pPr>
              <a:buFont typeface="Arial" charset="0"/>
              <a:buChar char="•"/>
            </a:pPr>
            <a:endParaRPr lang="en-US" sz="2800" dirty="0"/>
          </a:p>
          <a:p>
            <a:pPr>
              <a:buFont typeface="Arial" charset="0"/>
              <a:buChar char="•"/>
            </a:pPr>
            <a:r>
              <a:rPr lang="en-US" sz="2800" dirty="0"/>
              <a:t> People skills</a:t>
            </a:r>
          </a:p>
          <a:p>
            <a:pPr>
              <a:buFont typeface="Arial" charset="0"/>
              <a:buChar char="•"/>
            </a:pPr>
            <a:endParaRPr lang="en-US" sz="2800" dirty="0"/>
          </a:p>
          <a:p>
            <a:pPr>
              <a:buFont typeface="Arial" charset="0"/>
              <a:buChar char="•"/>
            </a:pPr>
            <a:r>
              <a:rPr lang="en-US" sz="2800" dirty="0"/>
              <a:t> Self Confidence is critical</a:t>
            </a:r>
            <a:endParaRPr lang="en-US" sz="2400" dirty="0"/>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1"/>
          </p:nvPr>
        </p:nvSpPr>
        <p:spPr>
          <a:noFill/>
        </p:spPr>
        <p:txBody>
          <a:bodyPr/>
          <a:lstStyle/>
          <a:p>
            <a:fld id="{C19C927F-6F3B-41D9-9C21-F9721252F0BB}" type="slidenum">
              <a:rPr lang="en-US" smtClean="0"/>
              <a:pPr/>
              <a:t>21</a:t>
            </a:fld>
            <a:endParaRPr lang="en-US" smtClean="0"/>
          </a:p>
        </p:txBody>
      </p:sp>
      <p:pic>
        <p:nvPicPr>
          <p:cNvPr id="9220" name="Picture 7" descr="UBlogo100x100"/>
          <p:cNvPicPr>
            <a:picLocks noChangeAspect="1" noChangeArrowheads="1"/>
          </p:cNvPicPr>
          <p:nvPr/>
        </p:nvPicPr>
        <p:blipFill>
          <a:blip r:embed="rId3"/>
          <a:srcRect/>
          <a:stretch>
            <a:fillRect/>
          </a:stretch>
        </p:blipFill>
        <p:spPr bwMode="auto">
          <a:xfrm>
            <a:off x="8001000" y="5104507"/>
            <a:ext cx="990600" cy="990600"/>
          </a:xfrm>
          <a:prstGeom prst="rect">
            <a:avLst/>
          </a:prstGeom>
          <a:noFill/>
          <a:ln w="9525">
            <a:noFill/>
            <a:miter lim="800000"/>
            <a:headEnd/>
            <a:tailEnd/>
          </a:ln>
        </p:spPr>
      </p:pic>
      <p:cxnSp>
        <p:nvCxnSpPr>
          <p:cNvPr id="5" name="Straight Connector 4"/>
          <p:cNvCxnSpPr/>
          <p:nvPr/>
        </p:nvCxnSpPr>
        <p:spPr bwMode="auto">
          <a:xfrm>
            <a:off x="152400" y="1447800"/>
            <a:ext cx="88392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9222" name="TextBox 5"/>
          <p:cNvSpPr txBox="1">
            <a:spLocks noChangeArrowheads="1"/>
          </p:cNvSpPr>
          <p:nvPr/>
        </p:nvSpPr>
        <p:spPr bwMode="auto">
          <a:xfrm>
            <a:off x="3643952" y="218182"/>
            <a:ext cx="5347648" cy="954107"/>
          </a:xfrm>
          <a:prstGeom prst="rect">
            <a:avLst/>
          </a:prstGeom>
          <a:noFill/>
          <a:ln w="9525">
            <a:noFill/>
            <a:miter lim="800000"/>
            <a:headEnd/>
            <a:tailEnd/>
          </a:ln>
        </p:spPr>
        <p:txBody>
          <a:bodyPr wrap="square">
            <a:spAutoFit/>
          </a:bodyPr>
          <a:lstStyle/>
          <a:p>
            <a:r>
              <a:rPr lang="en-US" sz="2800" dirty="0">
                <a:solidFill>
                  <a:schemeClr val="bg1"/>
                </a:solidFill>
              </a:rPr>
              <a:t>Career Choices – Which Road is for You ?</a:t>
            </a:r>
          </a:p>
        </p:txBody>
      </p:sp>
      <p:sp>
        <p:nvSpPr>
          <p:cNvPr id="9223" name="TextBox 7"/>
          <p:cNvSpPr txBox="1">
            <a:spLocks noChangeArrowheads="1"/>
          </p:cNvSpPr>
          <p:nvPr/>
        </p:nvSpPr>
        <p:spPr bwMode="auto">
          <a:xfrm>
            <a:off x="152400" y="1752600"/>
            <a:ext cx="8686800" cy="3847207"/>
          </a:xfrm>
          <a:prstGeom prst="rect">
            <a:avLst/>
          </a:prstGeom>
          <a:noFill/>
          <a:ln w="9525">
            <a:noFill/>
            <a:miter lim="800000"/>
            <a:headEnd/>
            <a:tailEnd/>
          </a:ln>
        </p:spPr>
        <p:txBody>
          <a:bodyPr>
            <a:spAutoFit/>
          </a:bodyPr>
          <a:lstStyle/>
          <a:p>
            <a:pPr>
              <a:buFont typeface="Arial" charset="0"/>
              <a:buChar char="•"/>
            </a:pPr>
            <a:r>
              <a:rPr lang="en-US" sz="2800" b="1" dirty="0"/>
              <a:t> </a:t>
            </a:r>
            <a:r>
              <a:rPr lang="en-US" sz="2800" b="1" dirty="0">
                <a:latin typeface="Calibri" pitchFamily="34" charset="0"/>
                <a:cs typeface="Times New Roman" pitchFamily="18" charset="0"/>
              </a:rPr>
              <a:t>Create wealth </a:t>
            </a:r>
            <a:r>
              <a:rPr lang="en-US" sz="2800" dirty="0">
                <a:latin typeface="Calibri" pitchFamily="34" charset="0"/>
                <a:cs typeface="Times New Roman" pitchFamily="18" charset="0"/>
              </a:rPr>
              <a:t>(be a successful entrepreneur like Bill Gates, </a:t>
            </a:r>
            <a:r>
              <a:rPr lang="en-US" sz="2800" dirty="0" err="1">
                <a:latin typeface="Calibri" pitchFamily="34" charset="0"/>
                <a:cs typeface="Times New Roman" pitchFamily="18" charset="0"/>
              </a:rPr>
              <a:t>Ozires</a:t>
            </a:r>
            <a:r>
              <a:rPr lang="en-US" sz="2800" dirty="0">
                <a:latin typeface="Calibri" pitchFamily="34" charset="0"/>
                <a:cs typeface="Times New Roman" pitchFamily="18" charset="0"/>
              </a:rPr>
              <a:t> Silva, </a:t>
            </a:r>
            <a:r>
              <a:rPr lang="en-US" sz="2800" dirty="0" err="1">
                <a:latin typeface="Calibri" pitchFamily="34" charset="0"/>
                <a:cs typeface="Times New Roman" pitchFamily="18" charset="0"/>
              </a:rPr>
              <a:t>Ratan</a:t>
            </a:r>
            <a:r>
              <a:rPr lang="en-US" sz="2800" dirty="0">
                <a:latin typeface="Calibri" pitchFamily="34" charset="0"/>
                <a:cs typeface="Times New Roman" pitchFamily="18" charset="0"/>
              </a:rPr>
              <a:t> Tata, etc.)</a:t>
            </a:r>
          </a:p>
          <a:p>
            <a:pPr>
              <a:buFont typeface="Arial" charset="0"/>
              <a:buChar char="•"/>
            </a:pPr>
            <a:endParaRPr lang="en-US" sz="1400" dirty="0">
              <a:latin typeface="Calibri" pitchFamily="34" charset="0"/>
              <a:cs typeface="Times New Roman" pitchFamily="18" charset="0"/>
            </a:endParaRPr>
          </a:p>
          <a:p>
            <a:pPr>
              <a:buFont typeface="Arial" charset="0"/>
              <a:buChar char="•"/>
            </a:pPr>
            <a:r>
              <a:rPr lang="en-US" sz="2800" b="1" dirty="0">
                <a:latin typeface="Calibri" pitchFamily="34" charset="0"/>
                <a:cs typeface="Times New Roman" pitchFamily="18" charset="0"/>
              </a:rPr>
              <a:t> Live well </a:t>
            </a:r>
            <a:r>
              <a:rPr lang="en-US" sz="2800" dirty="0">
                <a:latin typeface="Calibri" pitchFamily="34" charset="0"/>
                <a:cs typeface="Times New Roman" pitchFamily="18" charset="0"/>
              </a:rPr>
              <a:t>(become a successful corporate executive – Jack Welch, former Chairman, GE)</a:t>
            </a:r>
          </a:p>
          <a:p>
            <a:pPr>
              <a:buFont typeface="Arial" charset="0"/>
              <a:buChar char="•"/>
            </a:pPr>
            <a:endParaRPr lang="en-US" sz="1400" dirty="0">
              <a:latin typeface="Calibri" pitchFamily="34" charset="0"/>
              <a:cs typeface="Times New Roman" pitchFamily="18" charset="0"/>
            </a:endParaRPr>
          </a:p>
          <a:p>
            <a:pPr>
              <a:buFont typeface="Arial" charset="0"/>
              <a:buChar char="•"/>
            </a:pPr>
            <a:r>
              <a:rPr lang="en-US" sz="2800" b="1" dirty="0">
                <a:latin typeface="Calibri" pitchFamily="34" charset="0"/>
                <a:cs typeface="Times New Roman" pitchFamily="18" charset="0"/>
              </a:rPr>
              <a:t> Work as a professional </a:t>
            </a:r>
            <a:r>
              <a:rPr lang="en-US" sz="2800" dirty="0">
                <a:latin typeface="Calibri" pitchFamily="34" charset="0"/>
                <a:cs typeface="Times New Roman" pitchFamily="18" charset="0"/>
              </a:rPr>
              <a:t>(e.g. engineer, lawyer, accountant, programmer, teacher, IT, etc.)</a:t>
            </a:r>
          </a:p>
          <a:p>
            <a:pPr>
              <a:buFont typeface="Arial" charset="0"/>
              <a:buChar char="•"/>
            </a:pPr>
            <a:endParaRPr lang="en-US" sz="1400" dirty="0">
              <a:latin typeface="Calibri" pitchFamily="34" charset="0"/>
              <a:cs typeface="Times New Roman" pitchFamily="18" charset="0"/>
            </a:endParaRPr>
          </a:p>
          <a:p>
            <a:pPr>
              <a:buFont typeface="Arial" charset="0"/>
              <a:buChar char="•"/>
            </a:pPr>
            <a:r>
              <a:rPr lang="en-US" sz="2800" b="1" dirty="0">
                <a:latin typeface="Calibri" pitchFamily="34" charset="0"/>
                <a:cs typeface="Times New Roman" pitchFamily="18" charset="0"/>
              </a:rPr>
              <a:t> Work for the government </a:t>
            </a:r>
            <a:r>
              <a:rPr lang="en-US" sz="2800" dirty="0">
                <a:latin typeface="Calibri" pitchFamily="34" charset="0"/>
                <a:cs typeface="Times New Roman" pitchFamily="18" charset="0"/>
              </a:rPr>
              <a:t>(as a civil servant)</a:t>
            </a:r>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1"/>
          </p:nvPr>
        </p:nvSpPr>
        <p:spPr>
          <a:noFill/>
        </p:spPr>
        <p:txBody>
          <a:bodyPr/>
          <a:lstStyle/>
          <a:p>
            <a:fld id="{53B556DB-F300-4AAD-A317-AC3241AFA4AD}" type="slidenum">
              <a:rPr lang="en-US" smtClean="0"/>
              <a:pPr/>
              <a:t>22</a:t>
            </a:fld>
            <a:endParaRPr lang="en-US" smtClean="0"/>
          </a:p>
        </p:txBody>
      </p:sp>
      <p:sp>
        <p:nvSpPr>
          <p:cNvPr id="10243" name="Rectangle 20"/>
          <p:cNvSpPr>
            <a:spLocks noGrp="1" noChangeArrowheads="1"/>
          </p:cNvSpPr>
          <p:nvPr>
            <p:ph type="title" idx="4294967295"/>
          </p:nvPr>
        </p:nvSpPr>
        <p:spPr>
          <a:xfrm>
            <a:off x="3630304" y="198438"/>
            <a:ext cx="5513696" cy="1143000"/>
          </a:xfrm>
        </p:spPr>
        <p:txBody>
          <a:bodyPr/>
          <a:lstStyle/>
          <a:p>
            <a:pPr eaLnBrk="1" hangingPunct="1"/>
            <a:r>
              <a:rPr lang="en-US" sz="2000" b="1" dirty="0" smtClean="0">
                <a:solidFill>
                  <a:schemeClr val="bg1"/>
                </a:solidFill>
                <a:latin typeface="Verdana" pitchFamily="34" charset="0"/>
              </a:rPr>
              <a:t>Inter-Disciplinary Leadership, Technology &amp; Business/Functional/ Process Competencies</a:t>
            </a:r>
          </a:p>
        </p:txBody>
      </p:sp>
      <p:sp>
        <p:nvSpPr>
          <p:cNvPr id="10244" name="Rectangle 12"/>
          <p:cNvSpPr>
            <a:spLocks noChangeArrowheads="1"/>
          </p:cNvSpPr>
          <p:nvPr/>
        </p:nvSpPr>
        <p:spPr bwMode="auto">
          <a:xfrm>
            <a:off x="0" y="1524000"/>
            <a:ext cx="9144000" cy="5334000"/>
          </a:xfrm>
          <a:prstGeom prst="rect">
            <a:avLst/>
          </a:prstGeom>
          <a:noFill/>
          <a:ln w="12700">
            <a:noFill/>
            <a:miter lim="800000"/>
            <a:headEnd/>
            <a:tailEnd/>
          </a:ln>
        </p:spPr>
        <p:txBody>
          <a:bodyPr wrap="none" anchor="ctr">
            <a:spAutoFit/>
          </a:bodyPr>
          <a:lstStyle/>
          <a:p>
            <a:pPr>
              <a:spcBef>
                <a:spcPct val="50000"/>
              </a:spcBef>
            </a:pPr>
            <a:endParaRPr lang="id-ID" sz="2000" b="1">
              <a:solidFill>
                <a:schemeClr val="bg1"/>
              </a:solidFill>
              <a:latin typeface="Times New Roman" pitchFamily="18" charset="0"/>
            </a:endParaRPr>
          </a:p>
        </p:txBody>
      </p:sp>
      <p:sp>
        <p:nvSpPr>
          <p:cNvPr id="10245" name="Oval 52"/>
          <p:cNvSpPr>
            <a:spLocks noChangeArrowheads="1"/>
          </p:cNvSpPr>
          <p:nvPr/>
        </p:nvSpPr>
        <p:spPr bwMode="auto">
          <a:xfrm>
            <a:off x="2987675" y="3429000"/>
            <a:ext cx="3087688" cy="3143250"/>
          </a:xfrm>
          <a:prstGeom prst="ellipse">
            <a:avLst/>
          </a:prstGeom>
          <a:solidFill>
            <a:srgbClr val="00FFFF">
              <a:alpha val="50195"/>
            </a:srgbClr>
          </a:solidFill>
          <a:ln w="19050">
            <a:solidFill>
              <a:srgbClr val="00517E"/>
            </a:solidFill>
            <a:round/>
            <a:headEnd/>
            <a:tailEnd/>
          </a:ln>
        </p:spPr>
        <p:txBody>
          <a:bodyPr/>
          <a:lstStyle/>
          <a:p>
            <a:pPr>
              <a:spcBef>
                <a:spcPct val="50000"/>
              </a:spcBef>
            </a:pPr>
            <a:endParaRPr lang="id-ID" sz="2000" b="1">
              <a:solidFill>
                <a:schemeClr val="bg1"/>
              </a:solidFill>
              <a:latin typeface="Times New Roman" pitchFamily="18" charset="0"/>
            </a:endParaRPr>
          </a:p>
        </p:txBody>
      </p:sp>
      <p:sp>
        <p:nvSpPr>
          <p:cNvPr id="26630" name="Line 14"/>
          <p:cNvSpPr>
            <a:spLocks noChangeShapeType="1"/>
          </p:cNvSpPr>
          <p:nvPr/>
        </p:nvSpPr>
        <p:spPr bwMode="auto">
          <a:xfrm>
            <a:off x="152400" y="1524000"/>
            <a:ext cx="88392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sp>
        <p:nvSpPr>
          <p:cNvPr id="10247" name="Oval 51"/>
          <p:cNvSpPr>
            <a:spLocks noChangeArrowheads="1"/>
          </p:cNvSpPr>
          <p:nvPr/>
        </p:nvSpPr>
        <p:spPr bwMode="auto">
          <a:xfrm>
            <a:off x="4197350" y="1687513"/>
            <a:ext cx="3086100" cy="3143250"/>
          </a:xfrm>
          <a:prstGeom prst="ellipse">
            <a:avLst/>
          </a:prstGeom>
          <a:solidFill>
            <a:srgbClr val="CCFFFF">
              <a:alpha val="50195"/>
            </a:srgbClr>
          </a:solidFill>
          <a:ln w="19050">
            <a:solidFill>
              <a:srgbClr val="000080"/>
            </a:solidFill>
            <a:round/>
            <a:headEnd/>
            <a:tailEnd/>
          </a:ln>
        </p:spPr>
        <p:txBody>
          <a:bodyPr/>
          <a:lstStyle/>
          <a:p>
            <a:pPr>
              <a:spcBef>
                <a:spcPct val="50000"/>
              </a:spcBef>
            </a:pPr>
            <a:endParaRPr lang="id-ID" sz="2000" b="1">
              <a:solidFill>
                <a:schemeClr val="bg1"/>
              </a:solidFill>
              <a:latin typeface="Times New Roman" pitchFamily="18" charset="0"/>
            </a:endParaRPr>
          </a:p>
        </p:txBody>
      </p:sp>
      <p:sp>
        <p:nvSpPr>
          <p:cNvPr id="10248" name="Oval 53"/>
          <p:cNvSpPr>
            <a:spLocks noChangeArrowheads="1"/>
          </p:cNvSpPr>
          <p:nvPr/>
        </p:nvSpPr>
        <p:spPr bwMode="auto">
          <a:xfrm>
            <a:off x="1981200" y="1660525"/>
            <a:ext cx="3086100" cy="3143250"/>
          </a:xfrm>
          <a:prstGeom prst="ellipse">
            <a:avLst/>
          </a:prstGeom>
          <a:solidFill>
            <a:schemeClr val="accent1">
              <a:alpha val="50195"/>
            </a:schemeClr>
          </a:solidFill>
          <a:ln w="19050">
            <a:solidFill>
              <a:srgbClr val="008000"/>
            </a:solidFill>
            <a:round/>
            <a:headEnd/>
            <a:tailEnd/>
          </a:ln>
        </p:spPr>
        <p:txBody>
          <a:bodyPr/>
          <a:lstStyle/>
          <a:p>
            <a:pPr>
              <a:spcBef>
                <a:spcPct val="50000"/>
              </a:spcBef>
            </a:pPr>
            <a:endParaRPr lang="id-ID" sz="2000" b="1">
              <a:solidFill>
                <a:schemeClr val="bg1"/>
              </a:solidFill>
              <a:latin typeface="Times New Roman" pitchFamily="18" charset="0"/>
            </a:endParaRPr>
          </a:p>
        </p:txBody>
      </p:sp>
      <p:sp>
        <p:nvSpPr>
          <p:cNvPr id="293942" name="Text Box 54"/>
          <p:cNvSpPr txBox="1">
            <a:spLocks noChangeArrowheads="1"/>
          </p:cNvSpPr>
          <p:nvPr/>
        </p:nvSpPr>
        <p:spPr bwMode="auto">
          <a:xfrm>
            <a:off x="1905000" y="2408238"/>
            <a:ext cx="2382838" cy="1554162"/>
          </a:xfrm>
          <a:prstGeom prst="rect">
            <a:avLst/>
          </a:prstGeom>
          <a:noFill/>
          <a:ln w="9525">
            <a:noFill/>
            <a:miter lim="800000"/>
            <a:headEnd/>
            <a:tailEnd/>
          </a:ln>
        </p:spPr>
        <p:txBody>
          <a:bodyPr/>
          <a:lstStyle/>
          <a:p>
            <a:pPr algn="ctr" eaLnBrk="0" hangingPunct="0">
              <a:defRPr/>
            </a:pPr>
            <a:r>
              <a:rPr lang="en-US" sz="2100" b="1">
                <a:solidFill>
                  <a:srgbClr val="065054"/>
                </a:solidFill>
                <a:effectLst>
                  <a:outerShdw blurRad="38100" dist="38100" dir="2700000" algn="tl">
                    <a:srgbClr val="C0C0C0"/>
                  </a:outerShdw>
                </a:effectLst>
                <a:latin typeface="Verdana" pitchFamily="34" charset="0"/>
              </a:rPr>
              <a:t>Leadership, People &amp; Team Building Skills</a:t>
            </a:r>
          </a:p>
        </p:txBody>
      </p:sp>
      <p:sp>
        <p:nvSpPr>
          <p:cNvPr id="293943" name="Text Box 55"/>
          <p:cNvSpPr txBox="1">
            <a:spLocks noChangeArrowheads="1"/>
          </p:cNvSpPr>
          <p:nvPr/>
        </p:nvSpPr>
        <p:spPr bwMode="auto">
          <a:xfrm>
            <a:off x="5029200" y="2057400"/>
            <a:ext cx="2133600" cy="1724025"/>
          </a:xfrm>
          <a:prstGeom prst="rect">
            <a:avLst/>
          </a:prstGeom>
          <a:noFill/>
          <a:ln w="9525">
            <a:noFill/>
            <a:miter lim="800000"/>
            <a:headEnd/>
            <a:tailEnd/>
          </a:ln>
        </p:spPr>
        <p:txBody>
          <a:bodyPr/>
          <a:lstStyle/>
          <a:p>
            <a:pPr algn="ctr" eaLnBrk="0" hangingPunct="0">
              <a:defRPr/>
            </a:pPr>
            <a:r>
              <a:rPr lang="en-US" sz="2100" b="1" dirty="0">
                <a:solidFill>
                  <a:srgbClr val="123887"/>
                </a:solidFill>
                <a:effectLst>
                  <a:outerShdw blurRad="38100" dist="38100" dir="2700000" algn="tl">
                    <a:srgbClr val="C0C0C0"/>
                  </a:outerShdw>
                </a:effectLst>
                <a:latin typeface="Verdana" pitchFamily="34" charset="0"/>
              </a:rPr>
              <a:t>Business,</a:t>
            </a:r>
          </a:p>
          <a:p>
            <a:pPr algn="ctr" eaLnBrk="0" hangingPunct="0">
              <a:defRPr/>
            </a:pPr>
            <a:r>
              <a:rPr lang="en-US" sz="2100" b="1" dirty="0">
                <a:solidFill>
                  <a:srgbClr val="123887"/>
                </a:solidFill>
                <a:effectLst>
                  <a:outerShdw blurRad="38100" dist="38100" dir="2700000" algn="tl">
                    <a:srgbClr val="C0C0C0"/>
                  </a:outerShdw>
                </a:effectLst>
                <a:latin typeface="Verdana" pitchFamily="34" charset="0"/>
              </a:rPr>
              <a:t>Industry, Knowledge, Functional</a:t>
            </a:r>
          </a:p>
          <a:p>
            <a:pPr algn="ctr" eaLnBrk="0" hangingPunct="0">
              <a:defRPr/>
            </a:pPr>
            <a:r>
              <a:rPr lang="en-US" sz="2100" b="1" dirty="0">
                <a:solidFill>
                  <a:srgbClr val="123887"/>
                </a:solidFill>
                <a:effectLst>
                  <a:outerShdw blurRad="38100" dist="38100" dir="2700000" algn="tl">
                    <a:srgbClr val="C0C0C0"/>
                  </a:outerShdw>
                </a:effectLst>
                <a:latin typeface="Verdana" pitchFamily="34" charset="0"/>
              </a:rPr>
              <a:t> &amp; Process Skills</a:t>
            </a:r>
          </a:p>
          <a:p>
            <a:pPr algn="ctr" eaLnBrk="0" hangingPunct="0">
              <a:defRPr/>
            </a:pPr>
            <a:endParaRPr lang="en-US" sz="2000" b="1" dirty="0">
              <a:solidFill>
                <a:srgbClr val="123887"/>
              </a:solidFill>
              <a:effectLst>
                <a:outerShdw blurRad="38100" dist="38100" dir="2700000" algn="tl">
                  <a:srgbClr val="C0C0C0"/>
                </a:outerShdw>
              </a:effectLst>
              <a:latin typeface="Verdana" pitchFamily="34" charset="0"/>
            </a:endParaRPr>
          </a:p>
        </p:txBody>
      </p:sp>
      <p:sp>
        <p:nvSpPr>
          <p:cNvPr id="293944" name="Text Box 56"/>
          <p:cNvSpPr txBox="1">
            <a:spLocks noChangeArrowheads="1"/>
          </p:cNvSpPr>
          <p:nvPr/>
        </p:nvSpPr>
        <p:spPr bwMode="auto">
          <a:xfrm>
            <a:off x="3276600" y="4876800"/>
            <a:ext cx="2667000" cy="1143000"/>
          </a:xfrm>
          <a:prstGeom prst="rect">
            <a:avLst/>
          </a:prstGeom>
          <a:noFill/>
          <a:ln w="9525">
            <a:noFill/>
            <a:miter lim="800000"/>
            <a:headEnd/>
            <a:tailEnd/>
          </a:ln>
        </p:spPr>
        <p:txBody>
          <a:bodyPr/>
          <a:lstStyle/>
          <a:p>
            <a:pPr algn="ctr" eaLnBrk="0" hangingPunct="0">
              <a:defRPr/>
            </a:pPr>
            <a:r>
              <a:rPr lang="en-US" sz="2100" b="1">
                <a:solidFill>
                  <a:srgbClr val="0E4767"/>
                </a:solidFill>
                <a:effectLst>
                  <a:outerShdw blurRad="38100" dist="38100" dir="2700000" algn="tl">
                    <a:srgbClr val="C0C0C0"/>
                  </a:outerShdw>
                </a:effectLst>
                <a:latin typeface="Verdana" pitchFamily="34" charset="0"/>
              </a:rPr>
              <a:t>Technical/</a:t>
            </a:r>
          </a:p>
          <a:p>
            <a:pPr algn="ctr" eaLnBrk="0" hangingPunct="0">
              <a:defRPr/>
            </a:pPr>
            <a:r>
              <a:rPr lang="en-US" sz="2100" b="1">
                <a:solidFill>
                  <a:srgbClr val="0E4767"/>
                </a:solidFill>
                <a:effectLst>
                  <a:outerShdw blurRad="38100" dist="38100" dir="2700000" algn="tl">
                    <a:srgbClr val="C0C0C0"/>
                  </a:outerShdw>
                </a:effectLst>
                <a:latin typeface="Verdana" pitchFamily="34" charset="0"/>
              </a:rPr>
              <a:t>Engineering</a:t>
            </a:r>
          </a:p>
          <a:p>
            <a:pPr algn="ctr" eaLnBrk="0" hangingPunct="0">
              <a:defRPr/>
            </a:pPr>
            <a:r>
              <a:rPr lang="en-US" sz="2100" b="1">
                <a:solidFill>
                  <a:srgbClr val="0E4767"/>
                </a:solidFill>
                <a:effectLst>
                  <a:outerShdw blurRad="38100" dist="38100" dir="2700000" algn="tl">
                    <a:srgbClr val="C0C0C0"/>
                  </a:outerShdw>
                </a:effectLst>
                <a:latin typeface="Verdana" pitchFamily="34" charset="0"/>
              </a:rPr>
              <a:t>Skills</a:t>
            </a:r>
          </a:p>
        </p:txBody>
      </p:sp>
      <p:pic>
        <p:nvPicPr>
          <p:cNvPr id="10252" name="Picture 57" descr="UBlogo100x100"/>
          <p:cNvPicPr>
            <a:picLocks noChangeAspect="1" noChangeArrowheads="1"/>
          </p:cNvPicPr>
          <p:nvPr/>
        </p:nvPicPr>
        <p:blipFill>
          <a:blip r:embed="rId4"/>
          <a:srcRect/>
          <a:stretch>
            <a:fillRect/>
          </a:stretch>
        </p:blipFill>
        <p:spPr bwMode="auto">
          <a:xfrm>
            <a:off x="7927975" y="5223681"/>
            <a:ext cx="1063625" cy="1063625"/>
          </a:xfrm>
          <a:prstGeom prst="rect">
            <a:avLst/>
          </a:prstGeom>
          <a:noFill/>
          <a:ln w="9525">
            <a:noFill/>
            <a:miter lim="800000"/>
            <a:headEnd/>
            <a:tailEnd/>
          </a:ln>
        </p:spPr>
      </p:pic>
    </p:spTree>
  </p:cSld>
  <p:clrMapOvr>
    <a:masterClrMapping/>
  </p:clrMapOvr>
  <p:transition>
    <p:cover dir="lu"/>
    <p:sndAc>
      <p:stSnd>
        <p:snd r:embed="rId3" name="voltag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5"/>
          <p:cNvSpPr>
            <a:spLocks noChangeArrowheads="1"/>
          </p:cNvSpPr>
          <p:nvPr/>
        </p:nvSpPr>
        <p:spPr bwMode="auto">
          <a:xfrm>
            <a:off x="228600" y="1752600"/>
            <a:ext cx="1638300" cy="914400"/>
          </a:xfrm>
          <a:prstGeom prst="rect">
            <a:avLst/>
          </a:prstGeom>
          <a:solidFill>
            <a:srgbClr val="8FB4FF"/>
          </a:solidFill>
          <a:ln w="12700">
            <a:solidFill>
              <a:schemeClr val="tx1"/>
            </a:solidFill>
            <a:miter lim="800000"/>
            <a:headEnd/>
            <a:tailEnd/>
          </a:ln>
        </p:spPr>
        <p:txBody>
          <a:bodyPr wrap="none" anchor="ctr"/>
          <a:lstStyle/>
          <a:p>
            <a:endParaRPr lang="id-ID"/>
          </a:p>
        </p:txBody>
      </p:sp>
      <p:sp>
        <p:nvSpPr>
          <p:cNvPr id="11268" name="Text Box 40"/>
          <p:cNvSpPr txBox="1">
            <a:spLocks noChangeArrowheads="1"/>
          </p:cNvSpPr>
          <p:nvPr/>
        </p:nvSpPr>
        <p:spPr bwMode="auto">
          <a:xfrm>
            <a:off x="228600" y="1962150"/>
            <a:ext cx="1676400" cy="396875"/>
          </a:xfrm>
          <a:prstGeom prst="rect">
            <a:avLst/>
          </a:prstGeom>
          <a:noFill/>
          <a:ln w="9525">
            <a:noFill/>
            <a:miter lim="800000"/>
            <a:headEnd/>
            <a:tailEnd/>
          </a:ln>
        </p:spPr>
        <p:txBody>
          <a:bodyPr>
            <a:spAutoFit/>
          </a:bodyPr>
          <a:lstStyle/>
          <a:p>
            <a:pPr algn="ctr"/>
            <a:r>
              <a:rPr lang="en-US">
                <a:latin typeface="Verdana" pitchFamily="34" charset="0"/>
              </a:rPr>
              <a:t>Leadership</a:t>
            </a:r>
          </a:p>
        </p:txBody>
      </p:sp>
      <p:sp>
        <p:nvSpPr>
          <p:cNvPr id="11269" name="Rectangle 41"/>
          <p:cNvSpPr>
            <a:spLocks noChangeArrowheads="1"/>
          </p:cNvSpPr>
          <p:nvPr/>
        </p:nvSpPr>
        <p:spPr bwMode="auto">
          <a:xfrm>
            <a:off x="7391400" y="1752600"/>
            <a:ext cx="1638300" cy="914400"/>
          </a:xfrm>
          <a:prstGeom prst="rect">
            <a:avLst/>
          </a:prstGeom>
          <a:solidFill>
            <a:srgbClr val="8FB4FF"/>
          </a:solidFill>
          <a:ln w="12700">
            <a:solidFill>
              <a:schemeClr val="tx1"/>
            </a:solidFill>
            <a:miter lim="800000"/>
            <a:headEnd/>
            <a:tailEnd/>
          </a:ln>
        </p:spPr>
        <p:txBody>
          <a:bodyPr wrap="none" anchor="ctr"/>
          <a:lstStyle/>
          <a:p>
            <a:endParaRPr lang="id-ID"/>
          </a:p>
        </p:txBody>
      </p:sp>
      <p:sp>
        <p:nvSpPr>
          <p:cNvPr id="11270" name="Rectangle 42"/>
          <p:cNvSpPr>
            <a:spLocks noChangeArrowheads="1"/>
          </p:cNvSpPr>
          <p:nvPr/>
        </p:nvSpPr>
        <p:spPr bwMode="auto">
          <a:xfrm>
            <a:off x="2000250" y="1752600"/>
            <a:ext cx="1535113" cy="914400"/>
          </a:xfrm>
          <a:prstGeom prst="rect">
            <a:avLst/>
          </a:prstGeom>
          <a:solidFill>
            <a:srgbClr val="8FB4FF"/>
          </a:solidFill>
          <a:ln w="12700">
            <a:solidFill>
              <a:schemeClr val="tx1"/>
            </a:solidFill>
            <a:miter lim="800000"/>
            <a:headEnd/>
            <a:tailEnd/>
          </a:ln>
        </p:spPr>
        <p:txBody>
          <a:bodyPr wrap="none" anchor="ctr"/>
          <a:lstStyle/>
          <a:p>
            <a:endParaRPr lang="id-ID"/>
          </a:p>
        </p:txBody>
      </p:sp>
      <p:sp>
        <p:nvSpPr>
          <p:cNvPr id="11271" name="Rectangle 43"/>
          <p:cNvSpPr>
            <a:spLocks noChangeArrowheads="1"/>
          </p:cNvSpPr>
          <p:nvPr/>
        </p:nvSpPr>
        <p:spPr bwMode="auto">
          <a:xfrm>
            <a:off x="3638550" y="1752600"/>
            <a:ext cx="1371600" cy="914400"/>
          </a:xfrm>
          <a:prstGeom prst="rect">
            <a:avLst/>
          </a:prstGeom>
          <a:solidFill>
            <a:srgbClr val="8FB4FF"/>
          </a:solidFill>
          <a:ln w="12700">
            <a:solidFill>
              <a:schemeClr val="tx1"/>
            </a:solidFill>
            <a:miter lim="800000"/>
            <a:headEnd/>
            <a:tailEnd/>
          </a:ln>
        </p:spPr>
        <p:txBody>
          <a:bodyPr wrap="none" anchor="ctr"/>
          <a:lstStyle/>
          <a:p>
            <a:endParaRPr lang="id-ID"/>
          </a:p>
        </p:txBody>
      </p:sp>
      <p:sp>
        <p:nvSpPr>
          <p:cNvPr id="11272" name="Rectangle 44"/>
          <p:cNvSpPr>
            <a:spLocks noChangeArrowheads="1"/>
          </p:cNvSpPr>
          <p:nvPr/>
        </p:nvSpPr>
        <p:spPr bwMode="auto">
          <a:xfrm>
            <a:off x="5200650" y="1752600"/>
            <a:ext cx="2011363" cy="914400"/>
          </a:xfrm>
          <a:prstGeom prst="rect">
            <a:avLst/>
          </a:prstGeom>
          <a:solidFill>
            <a:srgbClr val="8FB4FF"/>
          </a:solidFill>
          <a:ln w="12700">
            <a:solidFill>
              <a:schemeClr val="tx1"/>
            </a:solidFill>
            <a:miter lim="800000"/>
            <a:headEnd/>
            <a:tailEnd/>
          </a:ln>
        </p:spPr>
        <p:txBody>
          <a:bodyPr wrap="none" anchor="ctr"/>
          <a:lstStyle/>
          <a:p>
            <a:endParaRPr lang="id-ID"/>
          </a:p>
        </p:txBody>
      </p:sp>
      <p:sp>
        <p:nvSpPr>
          <p:cNvPr id="11273" name="Text Box 46"/>
          <p:cNvSpPr txBox="1">
            <a:spLocks noChangeArrowheads="1"/>
          </p:cNvSpPr>
          <p:nvPr/>
        </p:nvSpPr>
        <p:spPr bwMode="auto">
          <a:xfrm>
            <a:off x="1965325" y="1714500"/>
            <a:ext cx="1676400" cy="1006475"/>
          </a:xfrm>
          <a:prstGeom prst="rect">
            <a:avLst/>
          </a:prstGeom>
          <a:noFill/>
          <a:ln w="9525">
            <a:noFill/>
            <a:miter lim="800000"/>
            <a:headEnd/>
            <a:tailEnd/>
          </a:ln>
        </p:spPr>
        <p:txBody>
          <a:bodyPr>
            <a:spAutoFit/>
          </a:bodyPr>
          <a:lstStyle/>
          <a:p>
            <a:pPr algn="ctr">
              <a:spcBef>
                <a:spcPct val="30000"/>
              </a:spcBef>
            </a:pPr>
            <a:r>
              <a:rPr lang="en-US">
                <a:latin typeface="Verdana" pitchFamily="34" charset="0"/>
              </a:rPr>
              <a:t>Market/</a:t>
            </a:r>
          </a:p>
          <a:p>
            <a:pPr algn="ctr"/>
            <a:r>
              <a:rPr lang="en-US">
                <a:latin typeface="Verdana" pitchFamily="34" charset="0"/>
              </a:rPr>
              <a:t>Customer Focus</a:t>
            </a:r>
          </a:p>
        </p:txBody>
      </p:sp>
      <p:sp>
        <p:nvSpPr>
          <p:cNvPr id="11274" name="Text Box 47"/>
          <p:cNvSpPr txBox="1">
            <a:spLocks noChangeArrowheads="1"/>
          </p:cNvSpPr>
          <p:nvPr/>
        </p:nvSpPr>
        <p:spPr bwMode="auto">
          <a:xfrm>
            <a:off x="3486150" y="1847850"/>
            <a:ext cx="1676400" cy="701675"/>
          </a:xfrm>
          <a:prstGeom prst="rect">
            <a:avLst/>
          </a:prstGeom>
          <a:noFill/>
          <a:ln w="9525">
            <a:noFill/>
            <a:miter lim="800000"/>
            <a:headEnd/>
            <a:tailEnd/>
          </a:ln>
        </p:spPr>
        <p:txBody>
          <a:bodyPr>
            <a:spAutoFit/>
          </a:bodyPr>
          <a:lstStyle/>
          <a:p>
            <a:pPr algn="ctr"/>
            <a:r>
              <a:rPr lang="en-US">
                <a:latin typeface="Verdana" pitchFamily="34" charset="0"/>
              </a:rPr>
              <a:t>Critical Thinking</a:t>
            </a:r>
          </a:p>
        </p:txBody>
      </p:sp>
      <p:sp>
        <p:nvSpPr>
          <p:cNvPr id="11275" name="Text Box 48"/>
          <p:cNvSpPr txBox="1">
            <a:spLocks noChangeArrowheads="1"/>
          </p:cNvSpPr>
          <p:nvPr/>
        </p:nvSpPr>
        <p:spPr bwMode="auto">
          <a:xfrm>
            <a:off x="5105400" y="1711325"/>
            <a:ext cx="2286000" cy="958850"/>
          </a:xfrm>
          <a:prstGeom prst="rect">
            <a:avLst/>
          </a:prstGeom>
          <a:noFill/>
          <a:ln w="9525">
            <a:noFill/>
            <a:miter lim="800000"/>
            <a:headEnd/>
            <a:tailEnd/>
          </a:ln>
        </p:spPr>
        <p:txBody>
          <a:bodyPr>
            <a:spAutoFit/>
          </a:bodyPr>
          <a:lstStyle/>
          <a:p>
            <a:pPr algn="ctr"/>
            <a:r>
              <a:rPr lang="en-US" sz="1900">
                <a:latin typeface="Verdana" pitchFamily="34" charset="0"/>
              </a:rPr>
              <a:t>Achieving Results &amp; Cont. Improvement</a:t>
            </a:r>
          </a:p>
        </p:txBody>
      </p:sp>
      <p:sp>
        <p:nvSpPr>
          <p:cNvPr id="11276" name="Text Box 49"/>
          <p:cNvSpPr txBox="1">
            <a:spLocks noChangeArrowheads="1"/>
          </p:cNvSpPr>
          <p:nvPr/>
        </p:nvSpPr>
        <p:spPr bwMode="auto">
          <a:xfrm>
            <a:off x="7334250" y="1866900"/>
            <a:ext cx="1676400" cy="701675"/>
          </a:xfrm>
          <a:prstGeom prst="rect">
            <a:avLst/>
          </a:prstGeom>
          <a:noFill/>
          <a:ln w="9525">
            <a:noFill/>
            <a:miter lim="800000"/>
            <a:headEnd/>
            <a:tailEnd/>
          </a:ln>
        </p:spPr>
        <p:txBody>
          <a:bodyPr>
            <a:spAutoFit/>
          </a:bodyPr>
          <a:lstStyle/>
          <a:p>
            <a:pPr algn="ctr"/>
            <a:r>
              <a:rPr lang="en-US">
                <a:latin typeface="Verdana" pitchFamily="34" charset="0"/>
              </a:rPr>
              <a:t>Functional Expertise*</a:t>
            </a:r>
          </a:p>
        </p:txBody>
      </p:sp>
      <p:sp>
        <p:nvSpPr>
          <p:cNvPr id="11277" name="Line 50"/>
          <p:cNvSpPr>
            <a:spLocks noChangeShapeType="1"/>
          </p:cNvSpPr>
          <p:nvPr/>
        </p:nvSpPr>
        <p:spPr bwMode="auto">
          <a:xfrm>
            <a:off x="990600" y="2724150"/>
            <a:ext cx="0" cy="457200"/>
          </a:xfrm>
          <a:prstGeom prst="line">
            <a:avLst/>
          </a:prstGeom>
          <a:noFill/>
          <a:ln w="57150">
            <a:solidFill>
              <a:schemeClr val="bg1"/>
            </a:solidFill>
            <a:round/>
            <a:headEnd/>
            <a:tailEnd type="triangle" w="med" len="med"/>
          </a:ln>
        </p:spPr>
        <p:txBody>
          <a:bodyPr/>
          <a:lstStyle/>
          <a:p>
            <a:endParaRPr lang="en-US"/>
          </a:p>
        </p:txBody>
      </p:sp>
      <p:sp>
        <p:nvSpPr>
          <p:cNvPr id="11278" name="Line 51"/>
          <p:cNvSpPr>
            <a:spLocks noChangeShapeType="1"/>
          </p:cNvSpPr>
          <p:nvPr/>
        </p:nvSpPr>
        <p:spPr bwMode="auto">
          <a:xfrm>
            <a:off x="8229600" y="2724150"/>
            <a:ext cx="0" cy="457200"/>
          </a:xfrm>
          <a:prstGeom prst="line">
            <a:avLst/>
          </a:prstGeom>
          <a:noFill/>
          <a:ln w="57150">
            <a:solidFill>
              <a:schemeClr val="bg1"/>
            </a:solidFill>
            <a:round/>
            <a:headEnd/>
            <a:tailEnd type="triangle" w="med" len="med"/>
          </a:ln>
        </p:spPr>
        <p:txBody>
          <a:bodyPr/>
          <a:lstStyle/>
          <a:p>
            <a:endParaRPr lang="en-US"/>
          </a:p>
        </p:txBody>
      </p:sp>
      <p:sp>
        <p:nvSpPr>
          <p:cNvPr id="11279" name="Line 52"/>
          <p:cNvSpPr>
            <a:spLocks noChangeShapeType="1"/>
          </p:cNvSpPr>
          <p:nvPr/>
        </p:nvSpPr>
        <p:spPr bwMode="auto">
          <a:xfrm>
            <a:off x="6172200" y="2724150"/>
            <a:ext cx="0" cy="457200"/>
          </a:xfrm>
          <a:prstGeom prst="line">
            <a:avLst/>
          </a:prstGeom>
          <a:noFill/>
          <a:ln w="57150">
            <a:solidFill>
              <a:schemeClr val="bg1"/>
            </a:solidFill>
            <a:round/>
            <a:headEnd/>
            <a:tailEnd type="triangle" w="med" len="med"/>
          </a:ln>
        </p:spPr>
        <p:txBody>
          <a:bodyPr/>
          <a:lstStyle/>
          <a:p>
            <a:endParaRPr lang="en-US"/>
          </a:p>
        </p:txBody>
      </p:sp>
      <p:sp>
        <p:nvSpPr>
          <p:cNvPr id="11280" name="Line 53"/>
          <p:cNvSpPr>
            <a:spLocks noChangeShapeType="1"/>
          </p:cNvSpPr>
          <p:nvPr/>
        </p:nvSpPr>
        <p:spPr bwMode="auto">
          <a:xfrm>
            <a:off x="4267200" y="2724150"/>
            <a:ext cx="0" cy="457200"/>
          </a:xfrm>
          <a:prstGeom prst="line">
            <a:avLst/>
          </a:prstGeom>
          <a:noFill/>
          <a:ln w="57150">
            <a:solidFill>
              <a:schemeClr val="bg1"/>
            </a:solidFill>
            <a:round/>
            <a:headEnd/>
            <a:tailEnd type="triangle" w="med" len="med"/>
          </a:ln>
        </p:spPr>
        <p:txBody>
          <a:bodyPr/>
          <a:lstStyle/>
          <a:p>
            <a:endParaRPr lang="en-US"/>
          </a:p>
        </p:txBody>
      </p:sp>
      <p:sp>
        <p:nvSpPr>
          <p:cNvPr id="11281" name="Line 54"/>
          <p:cNvSpPr>
            <a:spLocks noChangeShapeType="1"/>
          </p:cNvSpPr>
          <p:nvPr/>
        </p:nvSpPr>
        <p:spPr bwMode="auto">
          <a:xfrm>
            <a:off x="2743200" y="2724150"/>
            <a:ext cx="0" cy="457200"/>
          </a:xfrm>
          <a:prstGeom prst="line">
            <a:avLst/>
          </a:prstGeom>
          <a:noFill/>
          <a:ln w="57150">
            <a:solidFill>
              <a:schemeClr val="bg1"/>
            </a:solidFill>
            <a:round/>
            <a:headEnd/>
            <a:tailEnd type="triangle" w="med" len="med"/>
          </a:ln>
        </p:spPr>
        <p:txBody>
          <a:bodyPr/>
          <a:lstStyle/>
          <a:p>
            <a:endParaRPr lang="en-US"/>
          </a:p>
        </p:txBody>
      </p:sp>
      <p:sp>
        <p:nvSpPr>
          <p:cNvPr id="11282" name="Rectangle 55"/>
          <p:cNvSpPr>
            <a:spLocks noChangeArrowheads="1"/>
          </p:cNvSpPr>
          <p:nvPr/>
        </p:nvSpPr>
        <p:spPr bwMode="auto">
          <a:xfrm>
            <a:off x="228600" y="2971800"/>
            <a:ext cx="1638300" cy="342900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11283" name="Text Box 56"/>
          <p:cNvSpPr txBox="1">
            <a:spLocks noChangeArrowheads="1"/>
          </p:cNvSpPr>
          <p:nvPr/>
        </p:nvSpPr>
        <p:spPr bwMode="auto">
          <a:xfrm>
            <a:off x="171450" y="3017838"/>
            <a:ext cx="1866900" cy="3371850"/>
          </a:xfrm>
          <a:prstGeom prst="rect">
            <a:avLst/>
          </a:prstGeom>
          <a:noFill/>
          <a:ln w="9525">
            <a:noFill/>
            <a:miter lim="800000"/>
            <a:headEnd/>
            <a:tailEnd/>
          </a:ln>
        </p:spPr>
        <p:txBody>
          <a:bodyPr>
            <a:spAutoFit/>
          </a:bodyPr>
          <a:lstStyle/>
          <a:p>
            <a:pPr>
              <a:buFontTx/>
              <a:buBlip>
                <a:blip r:embed="rId4"/>
              </a:buBlip>
            </a:pPr>
            <a:r>
              <a:rPr lang="en-US" sz="1300"/>
              <a:t> </a:t>
            </a:r>
            <a:r>
              <a:rPr lang="en-US" sz="1300">
                <a:latin typeface="Verdana" pitchFamily="34" charset="0"/>
              </a:rPr>
              <a:t>Partnering/ </a:t>
            </a:r>
          </a:p>
          <a:p>
            <a:r>
              <a:rPr lang="en-US" sz="1300">
                <a:latin typeface="Verdana" pitchFamily="34" charset="0"/>
              </a:rPr>
              <a:t>   Teamwork</a:t>
            </a:r>
          </a:p>
          <a:p>
            <a:pPr>
              <a:buFontTx/>
              <a:buBlip>
                <a:blip r:embed="rId4"/>
              </a:buBlip>
            </a:pPr>
            <a:r>
              <a:rPr lang="en-US" sz="1300">
                <a:latin typeface="Verdana" pitchFamily="34" charset="0"/>
              </a:rPr>
              <a:t> Create a Vision</a:t>
            </a:r>
          </a:p>
          <a:p>
            <a:pPr>
              <a:buFontTx/>
              <a:buBlip>
                <a:blip r:embed="rId4"/>
              </a:buBlip>
            </a:pPr>
            <a:r>
              <a:rPr lang="en-US" sz="1300">
                <a:latin typeface="Verdana" pitchFamily="34" charset="0"/>
              </a:rPr>
              <a:t> Achieve Results</a:t>
            </a:r>
          </a:p>
          <a:p>
            <a:pPr>
              <a:buFontTx/>
              <a:buBlip>
                <a:blip r:embed="rId4"/>
              </a:buBlip>
            </a:pPr>
            <a:r>
              <a:rPr lang="en-US" sz="1300">
                <a:latin typeface="Verdana" pitchFamily="34" charset="0"/>
              </a:rPr>
              <a:t> Interpersonal</a:t>
            </a:r>
          </a:p>
          <a:p>
            <a:r>
              <a:rPr lang="en-US" sz="1300">
                <a:latin typeface="Verdana" pitchFamily="34" charset="0"/>
              </a:rPr>
              <a:t>   Relations &amp; </a:t>
            </a:r>
          </a:p>
          <a:p>
            <a:r>
              <a:rPr lang="en-US" sz="1300">
                <a:latin typeface="Verdana" pitchFamily="34" charset="0"/>
              </a:rPr>
              <a:t>   Skills</a:t>
            </a:r>
          </a:p>
          <a:p>
            <a:pPr>
              <a:buFontTx/>
              <a:buBlip>
                <a:blip r:embed="rId4"/>
              </a:buBlip>
            </a:pPr>
            <a:r>
              <a:rPr lang="en-US" sz="1300">
                <a:latin typeface="Verdana" pitchFamily="34" charset="0"/>
              </a:rPr>
              <a:t> Communications</a:t>
            </a:r>
          </a:p>
          <a:p>
            <a:pPr>
              <a:buFontTx/>
              <a:buBlip>
                <a:blip r:embed="rId4"/>
              </a:buBlip>
            </a:pPr>
            <a:r>
              <a:rPr lang="en-US" sz="1300">
                <a:latin typeface="Verdana" pitchFamily="34" charset="0"/>
              </a:rPr>
              <a:t> Coaching &amp;  </a:t>
            </a:r>
          </a:p>
          <a:p>
            <a:r>
              <a:rPr lang="en-US" sz="1300">
                <a:latin typeface="Verdana" pitchFamily="34" charset="0"/>
              </a:rPr>
              <a:t>   Development</a:t>
            </a:r>
          </a:p>
          <a:p>
            <a:pPr>
              <a:buFontTx/>
              <a:buBlip>
                <a:blip r:embed="rId4"/>
              </a:buBlip>
            </a:pPr>
            <a:r>
              <a:rPr lang="en-US" sz="1300">
                <a:latin typeface="Verdana" pitchFamily="34" charset="0"/>
              </a:rPr>
              <a:t> Cultural   </a:t>
            </a:r>
          </a:p>
          <a:p>
            <a:r>
              <a:rPr lang="en-US" sz="1300">
                <a:latin typeface="Verdana" pitchFamily="34" charset="0"/>
              </a:rPr>
              <a:t>   Adeptness</a:t>
            </a:r>
          </a:p>
          <a:p>
            <a:pPr>
              <a:buFontTx/>
              <a:buBlip>
                <a:blip r:embed="rId4"/>
              </a:buBlip>
            </a:pPr>
            <a:r>
              <a:rPr lang="en-US" sz="1300">
                <a:latin typeface="Verdana" pitchFamily="34" charset="0"/>
              </a:rPr>
              <a:t> Team Building</a:t>
            </a:r>
          </a:p>
        </p:txBody>
      </p:sp>
      <p:sp>
        <p:nvSpPr>
          <p:cNvPr id="11284" name="Rectangle 57"/>
          <p:cNvSpPr>
            <a:spLocks noChangeArrowheads="1"/>
          </p:cNvSpPr>
          <p:nvPr/>
        </p:nvSpPr>
        <p:spPr bwMode="auto">
          <a:xfrm>
            <a:off x="2000250" y="2986088"/>
            <a:ext cx="1535113" cy="342900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11285" name="Text Box 58"/>
          <p:cNvSpPr txBox="1">
            <a:spLocks noChangeArrowheads="1"/>
          </p:cNvSpPr>
          <p:nvPr/>
        </p:nvSpPr>
        <p:spPr bwMode="auto">
          <a:xfrm>
            <a:off x="1924050" y="2986088"/>
            <a:ext cx="1752600" cy="3071812"/>
          </a:xfrm>
          <a:prstGeom prst="rect">
            <a:avLst/>
          </a:prstGeom>
          <a:noFill/>
          <a:ln w="9525">
            <a:noFill/>
            <a:miter lim="800000"/>
            <a:headEnd/>
            <a:tailEnd/>
          </a:ln>
        </p:spPr>
        <p:txBody>
          <a:bodyPr>
            <a:spAutoFit/>
          </a:bodyPr>
          <a:lstStyle/>
          <a:p>
            <a:pPr>
              <a:buFontTx/>
              <a:buBlip>
                <a:blip r:embed="rId4"/>
              </a:buBlip>
            </a:pPr>
            <a:r>
              <a:rPr lang="en-US" sz="1300"/>
              <a:t> </a:t>
            </a:r>
            <a:r>
              <a:rPr lang="en-US" sz="1300">
                <a:latin typeface="Verdana" pitchFamily="34" charset="0"/>
              </a:rPr>
              <a:t>Customer </a:t>
            </a:r>
          </a:p>
          <a:p>
            <a:r>
              <a:rPr lang="en-US" sz="1300">
                <a:latin typeface="Verdana" pitchFamily="34" charset="0"/>
              </a:rPr>
              <a:t>   Focus</a:t>
            </a:r>
          </a:p>
          <a:p>
            <a:pPr>
              <a:buFontTx/>
              <a:buBlip>
                <a:blip r:embed="rId4"/>
              </a:buBlip>
            </a:pPr>
            <a:r>
              <a:rPr lang="en-US" sz="1300">
                <a:latin typeface="Verdana" pitchFamily="34" charset="0"/>
              </a:rPr>
              <a:t> Business/</a:t>
            </a:r>
          </a:p>
          <a:p>
            <a:r>
              <a:rPr lang="en-US" sz="1300">
                <a:latin typeface="Verdana" pitchFamily="34" charset="0"/>
              </a:rPr>
              <a:t>   Industry </a:t>
            </a:r>
          </a:p>
          <a:p>
            <a:r>
              <a:rPr lang="en-US" sz="1300">
                <a:latin typeface="Verdana" pitchFamily="34" charset="0"/>
              </a:rPr>
              <a:t>   Insight</a:t>
            </a:r>
          </a:p>
          <a:p>
            <a:pPr>
              <a:buFontTx/>
              <a:buBlip>
                <a:blip r:embed="rId4"/>
              </a:buBlip>
            </a:pPr>
            <a:r>
              <a:rPr lang="en-US" sz="1300">
                <a:latin typeface="Verdana" pitchFamily="34" charset="0"/>
              </a:rPr>
              <a:t> Entrepreneurial/</a:t>
            </a:r>
          </a:p>
          <a:p>
            <a:r>
              <a:rPr lang="en-US" sz="1300">
                <a:latin typeface="Verdana" pitchFamily="34" charset="0"/>
              </a:rPr>
              <a:t>   Intrapreneurial</a:t>
            </a:r>
          </a:p>
          <a:p>
            <a:r>
              <a:rPr lang="en-US" sz="1300">
                <a:latin typeface="Verdana" pitchFamily="34" charset="0"/>
              </a:rPr>
              <a:t>   Orientation</a:t>
            </a:r>
          </a:p>
          <a:p>
            <a:pPr>
              <a:buFontTx/>
              <a:buBlip>
                <a:blip r:embed="rId4"/>
              </a:buBlip>
            </a:pPr>
            <a:r>
              <a:rPr lang="en-US" sz="1300">
                <a:latin typeface="Verdana" pitchFamily="34" charset="0"/>
              </a:rPr>
              <a:t> Environmental </a:t>
            </a:r>
          </a:p>
          <a:p>
            <a:r>
              <a:rPr lang="en-US" sz="1300">
                <a:latin typeface="Verdana" pitchFamily="34" charset="0"/>
              </a:rPr>
              <a:t>   Trends &amp;         </a:t>
            </a:r>
          </a:p>
          <a:p>
            <a:r>
              <a:rPr lang="en-US" sz="1300">
                <a:latin typeface="Verdana" pitchFamily="34" charset="0"/>
              </a:rPr>
              <a:t>   Implications</a:t>
            </a:r>
          </a:p>
          <a:p>
            <a:pPr>
              <a:buFontTx/>
              <a:buBlip>
                <a:blip r:embed="rId4"/>
              </a:buBlip>
            </a:pPr>
            <a:r>
              <a:rPr lang="en-US" sz="1300">
                <a:latin typeface="Verdana" pitchFamily="34" charset="0"/>
              </a:rPr>
              <a:t> Relationship                     </a:t>
            </a:r>
          </a:p>
          <a:p>
            <a:r>
              <a:rPr lang="en-US" sz="1300">
                <a:latin typeface="Verdana" pitchFamily="34" charset="0"/>
              </a:rPr>
              <a:t>   Building</a:t>
            </a:r>
          </a:p>
        </p:txBody>
      </p:sp>
      <p:sp>
        <p:nvSpPr>
          <p:cNvPr id="11286" name="Rectangle 59"/>
          <p:cNvSpPr>
            <a:spLocks noChangeArrowheads="1"/>
          </p:cNvSpPr>
          <p:nvPr/>
        </p:nvSpPr>
        <p:spPr bwMode="auto">
          <a:xfrm>
            <a:off x="3657600" y="2971800"/>
            <a:ext cx="1371600" cy="342900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11287" name="Text Box 60"/>
          <p:cNvSpPr txBox="1">
            <a:spLocks noChangeArrowheads="1"/>
          </p:cNvSpPr>
          <p:nvPr/>
        </p:nvSpPr>
        <p:spPr bwMode="auto">
          <a:xfrm>
            <a:off x="3581400" y="2976563"/>
            <a:ext cx="1524000" cy="3425825"/>
          </a:xfrm>
          <a:prstGeom prst="rect">
            <a:avLst/>
          </a:prstGeom>
          <a:noFill/>
          <a:ln w="9525">
            <a:noFill/>
            <a:miter lim="800000"/>
            <a:headEnd/>
            <a:tailEnd/>
          </a:ln>
        </p:spPr>
        <p:txBody>
          <a:bodyPr>
            <a:spAutoFit/>
          </a:bodyPr>
          <a:lstStyle/>
          <a:p>
            <a:pPr>
              <a:buFontTx/>
              <a:buBlip>
                <a:blip r:embed="rId4"/>
              </a:buBlip>
            </a:pPr>
            <a:r>
              <a:rPr lang="en-US" sz="1300"/>
              <a:t> </a:t>
            </a:r>
            <a:r>
              <a:rPr lang="en-US" sz="1300">
                <a:latin typeface="Verdana" pitchFamily="34" charset="0"/>
              </a:rPr>
              <a:t>Financial  </a:t>
            </a:r>
          </a:p>
          <a:p>
            <a:r>
              <a:rPr lang="en-US" sz="1300">
                <a:latin typeface="Verdana" pitchFamily="34" charset="0"/>
              </a:rPr>
              <a:t>   Acumen</a:t>
            </a:r>
          </a:p>
          <a:p>
            <a:pPr>
              <a:spcBef>
                <a:spcPct val="40000"/>
              </a:spcBef>
              <a:buFontTx/>
              <a:buBlip>
                <a:blip r:embed="rId4"/>
              </a:buBlip>
            </a:pPr>
            <a:r>
              <a:rPr lang="en-US" sz="1300">
                <a:latin typeface="Verdana" pitchFamily="34" charset="0"/>
              </a:rPr>
              <a:t> Ability to </a:t>
            </a:r>
          </a:p>
          <a:p>
            <a:r>
              <a:rPr lang="en-US" sz="1300">
                <a:latin typeface="Verdana" pitchFamily="34" charset="0"/>
              </a:rPr>
              <a:t>   Learn</a:t>
            </a:r>
          </a:p>
          <a:p>
            <a:pPr>
              <a:spcBef>
                <a:spcPct val="40000"/>
              </a:spcBef>
              <a:buFontTx/>
              <a:buBlip>
                <a:blip r:embed="rId4"/>
              </a:buBlip>
            </a:pPr>
            <a:r>
              <a:rPr lang="en-US" sz="1300">
                <a:latin typeface="Verdana" pitchFamily="34" charset="0"/>
              </a:rPr>
              <a:t> Creativity &amp; </a:t>
            </a:r>
          </a:p>
          <a:p>
            <a:r>
              <a:rPr lang="en-US" sz="1300">
                <a:latin typeface="Verdana" pitchFamily="34" charset="0"/>
              </a:rPr>
              <a:t>   Innovation</a:t>
            </a:r>
          </a:p>
          <a:p>
            <a:pPr>
              <a:spcBef>
                <a:spcPct val="40000"/>
              </a:spcBef>
              <a:buFontTx/>
              <a:buBlip>
                <a:blip r:embed="rId4"/>
              </a:buBlip>
            </a:pPr>
            <a:r>
              <a:rPr lang="en-US" sz="1300">
                <a:latin typeface="Verdana" pitchFamily="34" charset="0"/>
              </a:rPr>
              <a:t> Adaptability</a:t>
            </a:r>
          </a:p>
          <a:p>
            <a:pPr>
              <a:spcBef>
                <a:spcPct val="40000"/>
              </a:spcBef>
              <a:buFontTx/>
              <a:buBlip>
                <a:blip r:embed="rId4"/>
              </a:buBlip>
            </a:pPr>
            <a:r>
              <a:rPr lang="en-US" sz="1300">
                <a:latin typeface="Verdana" pitchFamily="34" charset="0"/>
              </a:rPr>
              <a:t> Problem </a:t>
            </a:r>
          </a:p>
          <a:p>
            <a:r>
              <a:rPr lang="en-US" sz="1300">
                <a:latin typeface="Verdana" pitchFamily="34" charset="0"/>
              </a:rPr>
              <a:t>   Solving</a:t>
            </a:r>
          </a:p>
          <a:p>
            <a:pPr>
              <a:spcBef>
                <a:spcPct val="40000"/>
              </a:spcBef>
              <a:buFontTx/>
              <a:buBlip>
                <a:blip r:embed="rId4"/>
              </a:buBlip>
            </a:pPr>
            <a:r>
              <a:rPr lang="en-US" sz="1300">
                <a:latin typeface="Verdana" pitchFamily="34" charset="0"/>
              </a:rPr>
              <a:t> Decision </a:t>
            </a:r>
          </a:p>
          <a:p>
            <a:r>
              <a:rPr lang="en-US" sz="1300">
                <a:latin typeface="Verdana" pitchFamily="34" charset="0"/>
              </a:rPr>
              <a:t>   Making/</a:t>
            </a:r>
          </a:p>
          <a:p>
            <a:r>
              <a:rPr lang="en-US" sz="1300">
                <a:latin typeface="Verdana" pitchFamily="34" charset="0"/>
              </a:rPr>
              <a:t>   Judgment</a:t>
            </a:r>
          </a:p>
          <a:p>
            <a:pPr>
              <a:spcBef>
                <a:spcPct val="40000"/>
              </a:spcBef>
              <a:buFontTx/>
              <a:buBlip>
                <a:blip r:embed="rId4"/>
              </a:buBlip>
            </a:pPr>
            <a:r>
              <a:rPr lang="en-US" sz="1300">
                <a:latin typeface="Verdana" pitchFamily="34" charset="0"/>
              </a:rPr>
              <a:t> Analytical</a:t>
            </a:r>
          </a:p>
          <a:p>
            <a:pPr>
              <a:spcBef>
                <a:spcPct val="40000"/>
              </a:spcBef>
              <a:buFontTx/>
              <a:buBlip>
                <a:blip r:embed="rId4"/>
              </a:buBlip>
            </a:pPr>
            <a:r>
              <a:rPr lang="en-US" sz="1300">
                <a:latin typeface="Verdana" pitchFamily="34" charset="0"/>
              </a:rPr>
              <a:t> Conceptual</a:t>
            </a:r>
          </a:p>
        </p:txBody>
      </p:sp>
      <p:sp>
        <p:nvSpPr>
          <p:cNvPr id="11288" name="Rectangle 61"/>
          <p:cNvSpPr>
            <a:spLocks noChangeArrowheads="1"/>
          </p:cNvSpPr>
          <p:nvPr/>
        </p:nvSpPr>
        <p:spPr bwMode="auto">
          <a:xfrm>
            <a:off x="5200650" y="3005138"/>
            <a:ext cx="2011363" cy="340995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11289" name="Text Box 62"/>
          <p:cNvSpPr txBox="1">
            <a:spLocks noChangeArrowheads="1"/>
          </p:cNvSpPr>
          <p:nvPr/>
        </p:nvSpPr>
        <p:spPr bwMode="auto">
          <a:xfrm>
            <a:off x="5149850" y="2986088"/>
            <a:ext cx="2133600" cy="3187700"/>
          </a:xfrm>
          <a:prstGeom prst="rect">
            <a:avLst/>
          </a:prstGeom>
          <a:noFill/>
          <a:ln w="9525">
            <a:noFill/>
            <a:miter lim="800000"/>
            <a:headEnd/>
            <a:tailEnd/>
          </a:ln>
        </p:spPr>
        <p:txBody>
          <a:bodyPr>
            <a:spAutoFit/>
          </a:bodyPr>
          <a:lstStyle/>
          <a:p>
            <a:pPr>
              <a:spcBef>
                <a:spcPct val="40000"/>
              </a:spcBef>
              <a:buFontTx/>
              <a:buBlip>
                <a:blip r:embed="rId4"/>
              </a:buBlip>
            </a:pPr>
            <a:r>
              <a:rPr lang="en-US" sz="1300"/>
              <a:t> </a:t>
            </a:r>
            <a:r>
              <a:rPr lang="en-US" sz="1300">
                <a:latin typeface="Verdana" pitchFamily="34" charset="0"/>
              </a:rPr>
              <a:t>Quality Focus</a:t>
            </a:r>
          </a:p>
          <a:p>
            <a:pPr>
              <a:spcBef>
                <a:spcPct val="40000"/>
              </a:spcBef>
              <a:buFontTx/>
              <a:buBlip>
                <a:blip r:embed="rId4"/>
              </a:buBlip>
            </a:pPr>
            <a:r>
              <a:rPr lang="en-US" sz="1300">
                <a:latin typeface="Verdana" pitchFamily="34" charset="0"/>
              </a:rPr>
              <a:t> Leveraging </a:t>
            </a:r>
          </a:p>
          <a:p>
            <a:r>
              <a:rPr lang="en-US" sz="1300">
                <a:latin typeface="Verdana" pitchFamily="34" charset="0"/>
              </a:rPr>
              <a:t>   Technology</a:t>
            </a:r>
          </a:p>
          <a:p>
            <a:pPr>
              <a:spcBef>
                <a:spcPct val="40000"/>
              </a:spcBef>
              <a:buFontTx/>
              <a:buBlip>
                <a:blip r:embed="rId4"/>
              </a:buBlip>
            </a:pPr>
            <a:r>
              <a:rPr lang="en-US" sz="1300">
                <a:latin typeface="Verdana" pitchFamily="34" charset="0"/>
              </a:rPr>
              <a:t> Management </a:t>
            </a:r>
          </a:p>
          <a:p>
            <a:r>
              <a:rPr lang="en-US" sz="1300">
                <a:latin typeface="Verdana" pitchFamily="34" charset="0"/>
              </a:rPr>
              <a:t>    Processes</a:t>
            </a:r>
          </a:p>
          <a:p>
            <a:pPr>
              <a:spcBef>
                <a:spcPct val="40000"/>
              </a:spcBef>
              <a:buFontTx/>
              <a:buBlip>
                <a:blip r:embed="rId4"/>
              </a:buBlip>
            </a:pPr>
            <a:r>
              <a:rPr lang="en-US" sz="1300">
                <a:latin typeface="Verdana" pitchFamily="34" charset="0"/>
              </a:rPr>
              <a:t> Change Management</a:t>
            </a:r>
          </a:p>
          <a:p>
            <a:pPr>
              <a:spcBef>
                <a:spcPct val="40000"/>
              </a:spcBef>
              <a:buFontTx/>
              <a:buBlip>
                <a:blip r:embed="rId4"/>
              </a:buBlip>
            </a:pPr>
            <a:r>
              <a:rPr lang="en-US" sz="1300">
                <a:latin typeface="Verdana" pitchFamily="34" charset="0"/>
              </a:rPr>
              <a:t> Take Initiative</a:t>
            </a:r>
          </a:p>
          <a:p>
            <a:pPr>
              <a:spcBef>
                <a:spcPct val="40000"/>
              </a:spcBef>
              <a:buFontTx/>
              <a:buBlip>
                <a:blip r:embed="rId4"/>
              </a:buBlip>
            </a:pPr>
            <a:r>
              <a:rPr lang="en-US" sz="1300">
                <a:latin typeface="Verdana" pitchFamily="34" charset="0"/>
              </a:rPr>
              <a:t> Decisiveness</a:t>
            </a:r>
          </a:p>
          <a:p>
            <a:pPr>
              <a:spcBef>
                <a:spcPct val="40000"/>
              </a:spcBef>
              <a:buFontTx/>
              <a:buBlip>
                <a:blip r:embed="rId4"/>
              </a:buBlip>
            </a:pPr>
            <a:r>
              <a:rPr lang="en-US" sz="1300">
                <a:latin typeface="Verdana" pitchFamily="34" charset="0"/>
              </a:rPr>
              <a:t> Stress Management</a:t>
            </a:r>
          </a:p>
          <a:p>
            <a:pPr>
              <a:spcBef>
                <a:spcPct val="40000"/>
              </a:spcBef>
              <a:buFontTx/>
              <a:buBlip>
                <a:blip r:embed="rId4"/>
              </a:buBlip>
            </a:pPr>
            <a:r>
              <a:rPr lang="en-US" sz="1300">
                <a:latin typeface="Verdana" pitchFamily="34" charset="0"/>
              </a:rPr>
              <a:t> Risk Management</a:t>
            </a:r>
          </a:p>
          <a:p>
            <a:pPr>
              <a:spcBef>
                <a:spcPct val="40000"/>
              </a:spcBef>
              <a:buFontTx/>
              <a:buBlip>
                <a:blip r:embed="rId4"/>
              </a:buBlip>
            </a:pPr>
            <a:r>
              <a:rPr lang="en-US" sz="1300">
                <a:latin typeface="Verdana" pitchFamily="34" charset="0"/>
              </a:rPr>
              <a:t> Common Sense</a:t>
            </a:r>
          </a:p>
          <a:p>
            <a:pPr>
              <a:spcBef>
                <a:spcPct val="40000"/>
              </a:spcBef>
              <a:buFontTx/>
              <a:buBlip>
                <a:blip r:embed="rId4"/>
              </a:buBlip>
            </a:pPr>
            <a:r>
              <a:rPr lang="en-US" sz="1300">
                <a:latin typeface="Verdana" pitchFamily="34" charset="0"/>
              </a:rPr>
              <a:t> Flawless Execution</a:t>
            </a:r>
          </a:p>
        </p:txBody>
      </p:sp>
      <p:sp>
        <p:nvSpPr>
          <p:cNvPr id="11290" name="Rectangle 63"/>
          <p:cNvSpPr>
            <a:spLocks noChangeArrowheads="1"/>
          </p:cNvSpPr>
          <p:nvPr/>
        </p:nvSpPr>
        <p:spPr bwMode="auto">
          <a:xfrm>
            <a:off x="7391400" y="2990850"/>
            <a:ext cx="1690688" cy="340995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11291" name="Text Box 64"/>
          <p:cNvSpPr txBox="1">
            <a:spLocks noChangeArrowheads="1"/>
          </p:cNvSpPr>
          <p:nvPr/>
        </p:nvSpPr>
        <p:spPr bwMode="auto">
          <a:xfrm>
            <a:off x="7315200" y="2971800"/>
            <a:ext cx="2057400" cy="3433763"/>
          </a:xfrm>
          <a:prstGeom prst="rect">
            <a:avLst/>
          </a:prstGeom>
          <a:noFill/>
          <a:ln w="9525">
            <a:noFill/>
            <a:miter lim="800000"/>
            <a:headEnd/>
            <a:tailEnd/>
          </a:ln>
        </p:spPr>
        <p:txBody>
          <a:bodyPr>
            <a:spAutoFit/>
          </a:bodyPr>
          <a:lstStyle/>
          <a:p>
            <a:pPr>
              <a:spcBef>
                <a:spcPct val="32000"/>
              </a:spcBef>
              <a:buFontTx/>
              <a:buBlip>
                <a:blip r:embed="rId4"/>
              </a:buBlip>
            </a:pPr>
            <a:r>
              <a:rPr lang="en-US" sz="1300"/>
              <a:t> </a:t>
            </a:r>
            <a:r>
              <a:rPr lang="en-US" sz="1300">
                <a:latin typeface="Verdana" pitchFamily="34" charset="0"/>
              </a:rPr>
              <a:t>Marketing</a:t>
            </a:r>
          </a:p>
          <a:p>
            <a:pPr>
              <a:spcBef>
                <a:spcPct val="32000"/>
              </a:spcBef>
              <a:buFontTx/>
              <a:buBlip>
                <a:blip r:embed="rId4"/>
              </a:buBlip>
            </a:pPr>
            <a:r>
              <a:rPr lang="en-US" sz="1300">
                <a:latin typeface="Verdana" pitchFamily="34" charset="0"/>
              </a:rPr>
              <a:t> Operations</a:t>
            </a:r>
          </a:p>
          <a:p>
            <a:pPr>
              <a:spcBef>
                <a:spcPct val="32000"/>
              </a:spcBef>
              <a:buFontTx/>
              <a:buBlip>
                <a:blip r:embed="rId4"/>
              </a:buBlip>
            </a:pPr>
            <a:r>
              <a:rPr lang="en-US" sz="1300">
                <a:latin typeface="Verdana" pitchFamily="34" charset="0"/>
              </a:rPr>
              <a:t> HR</a:t>
            </a:r>
          </a:p>
          <a:p>
            <a:pPr>
              <a:spcBef>
                <a:spcPct val="32000"/>
              </a:spcBef>
              <a:buFontTx/>
              <a:buBlip>
                <a:blip r:embed="rId4"/>
              </a:buBlip>
            </a:pPr>
            <a:r>
              <a:rPr lang="en-US" sz="1300">
                <a:latin typeface="Verdana" pitchFamily="34" charset="0"/>
              </a:rPr>
              <a:t> IT/Technology</a:t>
            </a:r>
          </a:p>
          <a:p>
            <a:pPr>
              <a:spcBef>
                <a:spcPct val="32000"/>
              </a:spcBef>
              <a:buFontTx/>
              <a:buBlip>
                <a:blip r:embed="rId4"/>
              </a:buBlip>
            </a:pPr>
            <a:r>
              <a:rPr lang="en-US" sz="1300">
                <a:latin typeface="Verdana" pitchFamily="34" charset="0"/>
              </a:rPr>
              <a:t> R&amp;D/Engineer</a:t>
            </a:r>
          </a:p>
          <a:p>
            <a:pPr>
              <a:spcBef>
                <a:spcPct val="32000"/>
              </a:spcBef>
              <a:buFontTx/>
              <a:buBlip>
                <a:blip r:embed="rId4"/>
              </a:buBlip>
            </a:pPr>
            <a:r>
              <a:rPr lang="en-US" sz="1300">
                <a:latin typeface="Verdana" pitchFamily="34" charset="0"/>
              </a:rPr>
              <a:t> Public Affairs</a:t>
            </a:r>
          </a:p>
          <a:p>
            <a:pPr>
              <a:spcBef>
                <a:spcPct val="32000"/>
              </a:spcBef>
              <a:buFontTx/>
              <a:buBlip>
                <a:blip r:embed="rId4"/>
              </a:buBlip>
            </a:pPr>
            <a:r>
              <a:rPr lang="en-US" sz="1300">
                <a:latin typeface="Verdana" pitchFamily="34" charset="0"/>
              </a:rPr>
              <a:t> Cust. Service</a:t>
            </a:r>
          </a:p>
          <a:p>
            <a:pPr>
              <a:spcBef>
                <a:spcPct val="32000"/>
              </a:spcBef>
              <a:buFontTx/>
              <a:buBlip>
                <a:blip r:embed="rId4"/>
              </a:buBlip>
            </a:pPr>
            <a:r>
              <a:rPr lang="en-US" sz="1300">
                <a:latin typeface="Verdana" pitchFamily="34" charset="0"/>
              </a:rPr>
              <a:t> Treasury</a:t>
            </a:r>
          </a:p>
          <a:p>
            <a:pPr>
              <a:spcBef>
                <a:spcPct val="32000"/>
              </a:spcBef>
              <a:buFontTx/>
              <a:buBlip>
                <a:blip r:embed="rId4"/>
              </a:buBlip>
            </a:pPr>
            <a:r>
              <a:rPr lang="en-US" sz="1300">
                <a:latin typeface="Verdana" pitchFamily="34" charset="0"/>
              </a:rPr>
              <a:t> International</a:t>
            </a:r>
          </a:p>
          <a:p>
            <a:pPr>
              <a:spcBef>
                <a:spcPct val="32000"/>
              </a:spcBef>
              <a:buFontTx/>
              <a:buBlip>
                <a:blip r:embed="rId4"/>
              </a:buBlip>
            </a:pPr>
            <a:r>
              <a:rPr lang="en-US" sz="1300">
                <a:latin typeface="Verdana" pitchFamily="34" charset="0"/>
              </a:rPr>
              <a:t> Sales</a:t>
            </a:r>
          </a:p>
          <a:p>
            <a:pPr>
              <a:spcBef>
                <a:spcPct val="32000"/>
              </a:spcBef>
              <a:buFontTx/>
              <a:buBlip>
                <a:blip r:embed="rId4"/>
              </a:buBlip>
            </a:pPr>
            <a:r>
              <a:rPr lang="en-US" sz="1300">
                <a:latin typeface="Verdana" pitchFamily="34" charset="0"/>
              </a:rPr>
              <a:t> Finance/Account.</a:t>
            </a:r>
          </a:p>
          <a:p>
            <a:pPr>
              <a:spcBef>
                <a:spcPct val="32000"/>
              </a:spcBef>
              <a:buFontTx/>
              <a:buBlip>
                <a:blip r:embed="rId4"/>
              </a:buBlip>
            </a:pPr>
            <a:r>
              <a:rPr lang="en-US" sz="1300">
                <a:latin typeface="Verdana" pitchFamily="34" charset="0"/>
              </a:rPr>
              <a:t> Product Dev./Mgt  </a:t>
            </a:r>
          </a:p>
          <a:p>
            <a:pPr>
              <a:spcBef>
                <a:spcPct val="32000"/>
              </a:spcBef>
              <a:buFontTx/>
              <a:buBlip>
                <a:blip r:embed="rId4"/>
              </a:buBlip>
            </a:pPr>
            <a:r>
              <a:rPr lang="en-US" sz="1300">
                <a:latin typeface="Verdana" pitchFamily="34" charset="0"/>
              </a:rPr>
              <a:t> Legal</a:t>
            </a:r>
          </a:p>
        </p:txBody>
      </p:sp>
      <p:sp>
        <p:nvSpPr>
          <p:cNvPr id="260161" name="Rectangle 65"/>
          <p:cNvSpPr>
            <a:spLocks noGrp="1" noChangeArrowheads="1"/>
          </p:cNvSpPr>
          <p:nvPr>
            <p:ph type="title" idx="4294967295"/>
          </p:nvPr>
        </p:nvSpPr>
        <p:spPr>
          <a:xfrm>
            <a:off x="3676650" y="228600"/>
            <a:ext cx="4289425" cy="590266"/>
          </a:xfrm>
        </p:spPr>
        <p:txBody>
          <a:bodyPr/>
          <a:lstStyle/>
          <a:p>
            <a:pPr eaLnBrk="1" hangingPunct="1">
              <a:defRPr/>
            </a:pPr>
            <a:r>
              <a:rPr lang="en-US" sz="2000" b="1" dirty="0" smtClean="0">
                <a:solidFill>
                  <a:schemeClr val="bg1"/>
                </a:solidFill>
                <a:effectLst>
                  <a:outerShdw blurRad="38100" dist="38100" dir="2700000" algn="tl">
                    <a:srgbClr val="C0C0C0"/>
                  </a:outerShdw>
                </a:effectLst>
                <a:latin typeface="Verdana" pitchFamily="34" charset="0"/>
              </a:rPr>
              <a:t> </a:t>
            </a:r>
            <a:r>
              <a:rPr lang="en-US" sz="2000" b="1" dirty="0" smtClean="0">
                <a:solidFill>
                  <a:schemeClr val="bg1"/>
                </a:solidFill>
                <a:latin typeface="Verdana" pitchFamily="34" charset="0"/>
              </a:rPr>
              <a:t>Leadership Competency Model</a:t>
            </a:r>
          </a:p>
        </p:txBody>
      </p:sp>
      <p:sp>
        <p:nvSpPr>
          <p:cNvPr id="29" name="Line 14"/>
          <p:cNvSpPr>
            <a:spLocks noChangeShapeType="1"/>
          </p:cNvSpPr>
          <p:nvPr/>
        </p:nvSpPr>
        <p:spPr bwMode="auto">
          <a:xfrm>
            <a:off x="0" y="1524000"/>
            <a:ext cx="9144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pic>
        <p:nvPicPr>
          <p:cNvPr id="11294" name="Picture 57" descr="UBlogo100x100"/>
          <p:cNvPicPr>
            <a:picLocks noChangeAspect="1" noChangeArrowheads="1"/>
          </p:cNvPicPr>
          <p:nvPr/>
        </p:nvPicPr>
        <p:blipFill>
          <a:blip r:embed="rId5"/>
          <a:srcRect/>
          <a:stretch>
            <a:fillRect/>
          </a:stretch>
        </p:blipFill>
        <p:spPr bwMode="auto">
          <a:xfrm>
            <a:off x="8018463" y="0"/>
            <a:ext cx="1063625" cy="1063625"/>
          </a:xfrm>
          <a:prstGeom prst="rect">
            <a:avLst/>
          </a:prstGeom>
          <a:noFill/>
          <a:ln w="9525">
            <a:noFill/>
            <a:miter lim="800000"/>
            <a:headEnd/>
            <a:tailEnd/>
          </a:ln>
        </p:spPr>
      </p:pic>
      <p:sp>
        <p:nvSpPr>
          <p:cNvPr id="32" name="Slide Number Placeholder 31"/>
          <p:cNvSpPr>
            <a:spLocks noGrp="1"/>
          </p:cNvSpPr>
          <p:nvPr>
            <p:ph type="sldNum" sz="quarter" idx="11"/>
          </p:nvPr>
        </p:nvSpPr>
        <p:spPr/>
        <p:txBody>
          <a:bodyPr/>
          <a:lstStyle/>
          <a:p>
            <a:pPr>
              <a:defRPr/>
            </a:pPr>
            <a:fld id="{39D48249-AE6A-4789-B53F-D64305347D06}" type="slidenum">
              <a:rPr lang="en-US" smtClean="0"/>
              <a:pPr>
                <a:defRPr/>
              </a:pPr>
              <a:t>23</a:t>
            </a:fld>
            <a:endParaRPr lang="en-US"/>
          </a:p>
        </p:txBody>
      </p:sp>
    </p:spTree>
  </p:cSld>
  <p:clrMapOvr>
    <a:masterClrMapping/>
  </p:clrMapOvr>
  <p:transition>
    <p:cover dir="lu"/>
    <p:sndAc>
      <p:stSnd>
        <p:snd r:embed="rId3" name="voltag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1"/>
          </p:nvPr>
        </p:nvSpPr>
        <p:spPr>
          <a:noFill/>
        </p:spPr>
        <p:txBody>
          <a:bodyPr/>
          <a:lstStyle/>
          <a:p>
            <a:fld id="{014DBEB2-4416-440C-9CDD-3AE32643A349}" type="slidenum">
              <a:rPr lang="en-US" smtClean="0"/>
              <a:pPr/>
              <a:t>24</a:t>
            </a:fld>
            <a:endParaRPr lang="en-US" smtClean="0"/>
          </a:p>
        </p:txBody>
      </p:sp>
      <p:sp>
        <p:nvSpPr>
          <p:cNvPr id="12291" name="Text Box 2"/>
          <p:cNvSpPr txBox="1">
            <a:spLocks noChangeArrowheads="1"/>
          </p:cNvSpPr>
          <p:nvPr/>
        </p:nvSpPr>
        <p:spPr bwMode="auto">
          <a:xfrm>
            <a:off x="1050925" y="762000"/>
            <a:ext cx="7299325" cy="366713"/>
          </a:xfrm>
          <a:prstGeom prst="rect">
            <a:avLst/>
          </a:prstGeom>
          <a:noFill/>
          <a:ln w="12700">
            <a:noFill/>
            <a:miter lim="800000"/>
            <a:headEnd/>
            <a:tailEnd/>
          </a:ln>
        </p:spPr>
        <p:txBody>
          <a:bodyPr>
            <a:spAutoFit/>
          </a:bodyPr>
          <a:lstStyle/>
          <a:p>
            <a:pPr>
              <a:spcBef>
                <a:spcPct val="50000"/>
              </a:spcBef>
            </a:pPr>
            <a:endParaRPr lang="id-ID"/>
          </a:p>
        </p:txBody>
      </p:sp>
      <p:sp>
        <p:nvSpPr>
          <p:cNvPr id="12292" name="Text Box 4"/>
          <p:cNvSpPr txBox="1">
            <a:spLocks noChangeArrowheads="1"/>
          </p:cNvSpPr>
          <p:nvPr/>
        </p:nvSpPr>
        <p:spPr bwMode="auto">
          <a:xfrm>
            <a:off x="3630304" y="304800"/>
            <a:ext cx="5361296" cy="923330"/>
          </a:xfrm>
          <a:prstGeom prst="rect">
            <a:avLst/>
          </a:prstGeom>
          <a:noFill/>
          <a:ln w="9525" algn="ctr">
            <a:noFill/>
            <a:miter lim="800000"/>
            <a:headEnd/>
            <a:tailEnd/>
          </a:ln>
        </p:spPr>
        <p:txBody>
          <a:bodyPr wrap="square">
            <a:spAutoFit/>
          </a:bodyPr>
          <a:lstStyle/>
          <a:p>
            <a:r>
              <a:rPr lang="en-US" sz="2000" b="1" dirty="0">
                <a:solidFill>
                  <a:schemeClr val="bg1"/>
                </a:solidFill>
              </a:rPr>
              <a:t>GE’s 6 E’s of Leadership and High Potential Individuals/Professionals</a:t>
            </a:r>
          </a:p>
          <a:p>
            <a:endParaRPr lang="en-US" sz="1200" dirty="0">
              <a:solidFill>
                <a:schemeClr val="bg1"/>
              </a:solidFill>
            </a:endParaRPr>
          </a:p>
        </p:txBody>
      </p:sp>
      <p:sp>
        <p:nvSpPr>
          <p:cNvPr id="2429974" name="Text Box 22"/>
          <p:cNvSpPr txBox="1">
            <a:spLocks noChangeArrowheads="1"/>
          </p:cNvSpPr>
          <p:nvPr/>
        </p:nvSpPr>
        <p:spPr bwMode="auto">
          <a:xfrm>
            <a:off x="685800" y="1828800"/>
            <a:ext cx="7635875" cy="3970318"/>
          </a:xfrm>
          <a:prstGeom prst="rect">
            <a:avLst/>
          </a:prstGeom>
          <a:noFill/>
          <a:ln w="9525" algn="ctr">
            <a:noFill/>
            <a:miter lim="800000"/>
            <a:headEnd/>
            <a:tailEnd/>
          </a:ln>
          <a:effectLst/>
        </p:spPr>
        <p:txBody>
          <a:bodyPr>
            <a:spAutoFit/>
          </a:bodyPr>
          <a:lstStyle/>
          <a:p>
            <a:pPr lvl="1">
              <a:buFontTx/>
              <a:buChar char="•"/>
              <a:defRPr/>
            </a:pPr>
            <a:r>
              <a:rPr lang="en-US" dirty="0"/>
              <a:t> </a:t>
            </a:r>
            <a:r>
              <a:rPr lang="en-US" b="1" i="1" dirty="0">
                <a:effectLst>
                  <a:outerShdw blurRad="38100" dist="38100" dir="2700000" algn="tl">
                    <a:srgbClr val="C0C0C0"/>
                  </a:outerShdw>
                </a:effectLst>
              </a:rPr>
              <a:t>Energy </a:t>
            </a:r>
            <a:r>
              <a:rPr lang="en-US" dirty="0"/>
              <a:t>– How much energy you demonstrate on you 			job? (It is about attitude first and skill second)</a:t>
            </a:r>
          </a:p>
          <a:p>
            <a:pPr lvl="1">
              <a:defRPr/>
            </a:pPr>
            <a:endParaRPr lang="en-US" dirty="0"/>
          </a:p>
          <a:p>
            <a:pPr lvl="1">
              <a:buFontTx/>
              <a:buChar char="•"/>
              <a:defRPr/>
            </a:pPr>
            <a:r>
              <a:rPr lang="en-US" dirty="0"/>
              <a:t> </a:t>
            </a:r>
            <a:r>
              <a:rPr lang="en-US" b="1" i="1" dirty="0">
                <a:effectLst>
                  <a:outerShdw blurRad="38100" dist="38100" dir="2700000" algn="tl">
                    <a:srgbClr val="C0C0C0"/>
                  </a:outerShdw>
                </a:effectLst>
              </a:rPr>
              <a:t>Energize </a:t>
            </a:r>
            <a:r>
              <a:rPr lang="en-US" dirty="0"/>
              <a:t>– How effective you are in influencing others?</a:t>
            </a:r>
          </a:p>
          <a:p>
            <a:pPr lvl="1">
              <a:defRPr/>
            </a:pPr>
            <a:endParaRPr lang="en-US" dirty="0"/>
          </a:p>
          <a:p>
            <a:pPr lvl="1">
              <a:buFontTx/>
              <a:buChar char="•"/>
              <a:defRPr/>
            </a:pPr>
            <a:r>
              <a:rPr lang="en-US" dirty="0"/>
              <a:t> </a:t>
            </a:r>
            <a:r>
              <a:rPr lang="en-US" b="1" i="1" dirty="0">
                <a:effectLst>
                  <a:outerShdw blurRad="38100" dist="38100" dir="2700000" algn="tl">
                    <a:srgbClr val="C0C0C0"/>
                  </a:outerShdw>
                </a:effectLst>
              </a:rPr>
              <a:t>Edge</a:t>
            </a:r>
            <a:r>
              <a:rPr lang="en-US" dirty="0"/>
              <a:t> – Do you take advantage of your core 				competencies? (Do you know them?)</a:t>
            </a:r>
          </a:p>
          <a:p>
            <a:pPr lvl="1">
              <a:defRPr/>
            </a:pPr>
            <a:endParaRPr lang="en-US" dirty="0"/>
          </a:p>
          <a:p>
            <a:pPr lvl="1">
              <a:buFontTx/>
              <a:buChar char="•"/>
              <a:defRPr/>
            </a:pPr>
            <a:r>
              <a:rPr lang="en-US" dirty="0"/>
              <a:t> </a:t>
            </a:r>
            <a:r>
              <a:rPr lang="en-US" b="1" i="1" dirty="0">
                <a:effectLst>
                  <a:outerShdw blurRad="38100" dist="38100" dir="2700000" algn="tl">
                    <a:srgbClr val="C0C0C0"/>
                  </a:outerShdw>
                </a:effectLst>
              </a:rPr>
              <a:t>Execution</a:t>
            </a:r>
            <a:r>
              <a:rPr lang="en-US" b="1" dirty="0"/>
              <a:t> </a:t>
            </a:r>
            <a:r>
              <a:rPr lang="en-US" dirty="0"/>
              <a:t>– How well and effective do you implement?</a:t>
            </a:r>
          </a:p>
          <a:p>
            <a:pPr lvl="1">
              <a:defRPr/>
            </a:pPr>
            <a:r>
              <a:rPr lang="en-US" dirty="0"/>
              <a:t>------------------------------------</a:t>
            </a:r>
          </a:p>
          <a:p>
            <a:pPr lvl="1">
              <a:buFontTx/>
              <a:buChar char="•"/>
              <a:defRPr/>
            </a:pPr>
            <a:r>
              <a:rPr lang="en-US" dirty="0"/>
              <a:t> </a:t>
            </a:r>
            <a:r>
              <a:rPr lang="en-US" b="1" i="1" dirty="0">
                <a:effectLst>
                  <a:outerShdw blurRad="38100" dist="38100" dir="2700000" algn="tl">
                    <a:srgbClr val="C0C0C0"/>
                  </a:outerShdw>
                </a:effectLst>
              </a:rPr>
              <a:t>Ethics</a:t>
            </a:r>
            <a:r>
              <a:rPr lang="en-US" b="1" dirty="0"/>
              <a:t> </a:t>
            </a:r>
            <a:r>
              <a:rPr lang="en-US" dirty="0"/>
              <a:t>– Honesty and Integrity</a:t>
            </a:r>
          </a:p>
          <a:p>
            <a:pPr lvl="1">
              <a:defRPr/>
            </a:pPr>
            <a:endParaRPr lang="en-US" dirty="0"/>
          </a:p>
          <a:p>
            <a:pPr lvl="1">
              <a:buFontTx/>
              <a:buChar char="•"/>
              <a:defRPr/>
            </a:pPr>
            <a:r>
              <a:rPr lang="en-US" dirty="0"/>
              <a:t> </a:t>
            </a:r>
            <a:r>
              <a:rPr lang="en-US" b="1" i="1" dirty="0">
                <a:effectLst>
                  <a:outerShdw blurRad="38100" dist="38100" dir="2700000" algn="tl">
                    <a:srgbClr val="C0C0C0"/>
                  </a:outerShdw>
                </a:effectLst>
              </a:rPr>
              <a:t>Excellence</a:t>
            </a:r>
            <a:r>
              <a:rPr lang="en-US" dirty="0"/>
              <a:t> – “Be All That You Can Be”</a:t>
            </a:r>
          </a:p>
          <a:p>
            <a:pPr>
              <a:defRPr/>
            </a:pPr>
            <a:endParaRPr lang="en-US" dirty="0"/>
          </a:p>
        </p:txBody>
      </p:sp>
      <p:sp>
        <p:nvSpPr>
          <p:cNvPr id="11" name="Line 14"/>
          <p:cNvSpPr>
            <a:spLocks noChangeShapeType="1"/>
          </p:cNvSpPr>
          <p:nvPr/>
        </p:nvSpPr>
        <p:spPr bwMode="auto">
          <a:xfrm>
            <a:off x="0" y="1524000"/>
            <a:ext cx="9144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pic>
        <p:nvPicPr>
          <p:cNvPr id="12296" name="Picture 57" descr="UBlogo100x100"/>
          <p:cNvPicPr>
            <a:picLocks noChangeAspect="1" noChangeArrowheads="1"/>
          </p:cNvPicPr>
          <p:nvPr/>
        </p:nvPicPr>
        <p:blipFill>
          <a:blip r:embed="rId4"/>
          <a:srcRect/>
          <a:stretch>
            <a:fillRect/>
          </a:stretch>
        </p:blipFill>
        <p:spPr bwMode="auto">
          <a:xfrm>
            <a:off x="7789862" y="5267305"/>
            <a:ext cx="1063625" cy="1063625"/>
          </a:xfrm>
          <a:prstGeom prst="rect">
            <a:avLst/>
          </a:prstGeom>
          <a:noFill/>
          <a:ln w="9525">
            <a:noFill/>
            <a:miter lim="800000"/>
            <a:headEnd/>
            <a:tailEnd/>
          </a:ln>
        </p:spPr>
      </p:pic>
    </p:spTree>
  </p:cSld>
  <p:clrMapOvr>
    <a:masterClrMapping/>
  </p:clrMapOvr>
  <p:transition>
    <p:cover dir="lu"/>
    <p:sndAc>
      <p:stSnd>
        <p:snd r:embed="rId3" name="voltag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96460" y="3641898"/>
            <a:ext cx="7835900" cy="444500"/>
          </a:xfrm>
          <a:prstGeom prst="rect">
            <a:avLst/>
          </a:prstGeom>
          <a:noFill/>
          <a:ln w="12700">
            <a:solidFill>
              <a:srgbClr val="990099"/>
            </a:solidFill>
            <a:miter lim="800000"/>
            <a:headEnd/>
            <a:tailEnd/>
          </a:ln>
        </p:spPr>
        <p:txBody>
          <a:bodyPr wrap="none" anchor="ctr"/>
          <a:lstStyle/>
          <a:p>
            <a:endParaRPr lang="id-ID" sz="1600"/>
          </a:p>
        </p:txBody>
      </p:sp>
      <p:sp>
        <p:nvSpPr>
          <p:cNvPr id="13315" name="Rectangle 3"/>
          <p:cNvSpPr>
            <a:spLocks noChangeArrowheads="1"/>
          </p:cNvSpPr>
          <p:nvPr/>
        </p:nvSpPr>
        <p:spPr bwMode="auto">
          <a:xfrm>
            <a:off x="1453660" y="3184698"/>
            <a:ext cx="6896100" cy="444500"/>
          </a:xfrm>
          <a:prstGeom prst="rect">
            <a:avLst/>
          </a:prstGeom>
          <a:noFill/>
          <a:ln w="12700">
            <a:solidFill>
              <a:schemeClr val="hlink"/>
            </a:solidFill>
            <a:miter lim="800000"/>
            <a:headEnd/>
            <a:tailEnd/>
          </a:ln>
        </p:spPr>
        <p:txBody>
          <a:bodyPr wrap="none" anchor="ctr"/>
          <a:lstStyle/>
          <a:p>
            <a:endParaRPr lang="id-ID" sz="1600"/>
          </a:p>
        </p:txBody>
      </p:sp>
      <p:sp>
        <p:nvSpPr>
          <p:cNvPr id="13316" name="Rectangle 4"/>
          <p:cNvSpPr>
            <a:spLocks noChangeArrowheads="1"/>
          </p:cNvSpPr>
          <p:nvPr/>
        </p:nvSpPr>
        <p:spPr bwMode="auto">
          <a:xfrm>
            <a:off x="1758460" y="2727498"/>
            <a:ext cx="6346825" cy="444500"/>
          </a:xfrm>
          <a:prstGeom prst="rect">
            <a:avLst/>
          </a:prstGeom>
          <a:noFill/>
          <a:ln w="12700">
            <a:solidFill>
              <a:schemeClr val="hlink"/>
            </a:solidFill>
            <a:miter lim="800000"/>
            <a:headEnd/>
            <a:tailEnd/>
          </a:ln>
        </p:spPr>
        <p:txBody>
          <a:bodyPr wrap="none" anchor="ctr"/>
          <a:lstStyle/>
          <a:p>
            <a:endParaRPr lang="id-ID" sz="1600"/>
          </a:p>
        </p:txBody>
      </p:sp>
      <p:sp>
        <p:nvSpPr>
          <p:cNvPr id="13317" name="Rectangle 5"/>
          <p:cNvSpPr>
            <a:spLocks noChangeArrowheads="1"/>
          </p:cNvSpPr>
          <p:nvPr/>
        </p:nvSpPr>
        <p:spPr bwMode="auto">
          <a:xfrm>
            <a:off x="2063260" y="5013498"/>
            <a:ext cx="5702300" cy="444500"/>
          </a:xfrm>
          <a:prstGeom prst="rect">
            <a:avLst/>
          </a:prstGeom>
          <a:noFill/>
          <a:ln w="12700">
            <a:solidFill>
              <a:schemeClr val="hlink"/>
            </a:solidFill>
            <a:miter lim="800000"/>
            <a:headEnd/>
            <a:tailEnd/>
          </a:ln>
        </p:spPr>
        <p:txBody>
          <a:bodyPr wrap="none" anchor="ctr"/>
          <a:lstStyle/>
          <a:p>
            <a:endParaRPr lang="id-ID" sz="1600"/>
          </a:p>
        </p:txBody>
      </p:sp>
      <p:sp>
        <p:nvSpPr>
          <p:cNvPr id="13318" name="Rectangle 6"/>
          <p:cNvSpPr>
            <a:spLocks noChangeArrowheads="1"/>
          </p:cNvSpPr>
          <p:nvPr/>
        </p:nvSpPr>
        <p:spPr bwMode="auto">
          <a:xfrm>
            <a:off x="2368060" y="1813098"/>
            <a:ext cx="5246688" cy="444500"/>
          </a:xfrm>
          <a:prstGeom prst="rect">
            <a:avLst/>
          </a:prstGeom>
          <a:noFill/>
          <a:ln w="12700">
            <a:solidFill>
              <a:schemeClr val="hlink"/>
            </a:solidFill>
            <a:miter lim="800000"/>
            <a:headEnd/>
            <a:tailEnd/>
          </a:ln>
        </p:spPr>
        <p:txBody>
          <a:bodyPr wrap="none" anchor="ctr"/>
          <a:lstStyle/>
          <a:p>
            <a:endParaRPr lang="id-ID" sz="1600"/>
          </a:p>
        </p:txBody>
      </p:sp>
      <p:sp>
        <p:nvSpPr>
          <p:cNvPr id="13319" name="Rectangle 7"/>
          <p:cNvSpPr>
            <a:spLocks noChangeArrowheads="1"/>
          </p:cNvSpPr>
          <p:nvPr/>
        </p:nvSpPr>
        <p:spPr bwMode="auto">
          <a:xfrm>
            <a:off x="2672860" y="1432098"/>
            <a:ext cx="4711700" cy="368300"/>
          </a:xfrm>
          <a:prstGeom prst="rect">
            <a:avLst/>
          </a:prstGeom>
          <a:noFill/>
          <a:ln w="12700">
            <a:solidFill>
              <a:schemeClr val="hlink"/>
            </a:solidFill>
            <a:miter lim="800000"/>
            <a:headEnd/>
            <a:tailEnd/>
          </a:ln>
        </p:spPr>
        <p:txBody>
          <a:bodyPr wrap="none" anchor="ctr"/>
          <a:lstStyle/>
          <a:p>
            <a:endParaRPr lang="id-ID" sz="1600"/>
          </a:p>
        </p:txBody>
      </p:sp>
      <p:sp>
        <p:nvSpPr>
          <p:cNvPr id="13320" name="Rectangle 8"/>
          <p:cNvSpPr>
            <a:spLocks noChangeArrowheads="1"/>
          </p:cNvSpPr>
          <p:nvPr/>
        </p:nvSpPr>
        <p:spPr bwMode="auto">
          <a:xfrm>
            <a:off x="2749060" y="5851698"/>
            <a:ext cx="4559300" cy="368300"/>
          </a:xfrm>
          <a:prstGeom prst="rect">
            <a:avLst/>
          </a:prstGeom>
          <a:noFill/>
          <a:ln w="12700">
            <a:solidFill>
              <a:schemeClr val="hlink"/>
            </a:solidFill>
            <a:miter lim="800000"/>
            <a:headEnd/>
            <a:tailEnd/>
          </a:ln>
        </p:spPr>
        <p:txBody>
          <a:bodyPr wrap="none" anchor="ctr"/>
          <a:lstStyle/>
          <a:p>
            <a:endParaRPr lang="id-ID" sz="1600"/>
          </a:p>
        </p:txBody>
      </p:sp>
      <p:sp>
        <p:nvSpPr>
          <p:cNvPr id="13321" name="Rectangle 9"/>
          <p:cNvSpPr>
            <a:spLocks noChangeArrowheads="1"/>
          </p:cNvSpPr>
          <p:nvPr/>
        </p:nvSpPr>
        <p:spPr bwMode="auto">
          <a:xfrm>
            <a:off x="1453660" y="4099098"/>
            <a:ext cx="6896100" cy="444500"/>
          </a:xfrm>
          <a:prstGeom prst="rect">
            <a:avLst/>
          </a:prstGeom>
          <a:noFill/>
          <a:ln w="12700">
            <a:solidFill>
              <a:schemeClr val="hlink"/>
            </a:solidFill>
            <a:miter lim="800000"/>
            <a:headEnd/>
            <a:tailEnd/>
          </a:ln>
        </p:spPr>
        <p:txBody>
          <a:bodyPr wrap="none" anchor="ctr"/>
          <a:lstStyle/>
          <a:p>
            <a:endParaRPr lang="id-ID" sz="1600"/>
          </a:p>
        </p:txBody>
      </p:sp>
      <p:sp>
        <p:nvSpPr>
          <p:cNvPr id="13322" name="Rectangle 10"/>
          <p:cNvSpPr>
            <a:spLocks noChangeArrowheads="1"/>
          </p:cNvSpPr>
          <p:nvPr/>
        </p:nvSpPr>
        <p:spPr bwMode="auto">
          <a:xfrm>
            <a:off x="1758460" y="4556298"/>
            <a:ext cx="6346825" cy="444500"/>
          </a:xfrm>
          <a:prstGeom prst="rect">
            <a:avLst/>
          </a:prstGeom>
          <a:noFill/>
          <a:ln w="12700">
            <a:solidFill>
              <a:schemeClr val="hlink"/>
            </a:solidFill>
            <a:miter lim="800000"/>
            <a:headEnd/>
            <a:tailEnd/>
          </a:ln>
        </p:spPr>
        <p:txBody>
          <a:bodyPr wrap="none" anchor="ctr"/>
          <a:lstStyle/>
          <a:p>
            <a:endParaRPr lang="id-ID" sz="1600"/>
          </a:p>
        </p:txBody>
      </p:sp>
      <p:sp>
        <p:nvSpPr>
          <p:cNvPr id="13323" name="Rectangle 11"/>
          <p:cNvSpPr>
            <a:spLocks noChangeArrowheads="1"/>
          </p:cNvSpPr>
          <p:nvPr/>
        </p:nvSpPr>
        <p:spPr bwMode="auto">
          <a:xfrm>
            <a:off x="2063260" y="2270298"/>
            <a:ext cx="5797550" cy="444500"/>
          </a:xfrm>
          <a:prstGeom prst="rect">
            <a:avLst/>
          </a:prstGeom>
          <a:noFill/>
          <a:ln w="12700">
            <a:solidFill>
              <a:schemeClr val="hlink"/>
            </a:solidFill>
            <a:miter lim="800000"/>
            <a:headEnd/>
            <a:tailEnd/>
          </a:ln>
        </p:spPr>
        <p:txBody>
          <a:bodyPr wrap="none" anchor="ctr"/>
          <a:lstStyle/>
          <a:p>
            <a:endParaRPr lang="id-ID" sz="1600"/>
          </a:p>
        </p:txBody>
      </p:sp>
      <p:sp>
        <p:nvSpPr>
          <p:cNvPr id="13324" name="Rectangle 12"/>
          <p:cNvSpPr>
            <a:spLocks noChangeArrowheads="1"/>
          </p:cNvSpPr>
          <p:nvPr/>
        </p:nvSpPr>
        <p:spPr bwMode="auto">
          <a:xfrm>
            <a:off x="2444260" y="5470698"/>
            <a:ext cx="5092700" cy="368300"/>
          </a:xfrm>
          <a:prstGeom prst="rect">
            <a:avLst/>
          </a:prstGeom>
          <a:noFill/>
          <a:ln w="12700">
            <a:solidFill>
              <a:schemeClr val="hlink"/>
            </a:solidFill>
            <a:miter lim="800000"/>
            <a:headEnd/>
            <a:tailEnd/>
          </a:ln>
        </p:spPr>
        <p:txBody>
          <a:bodyPr wrap="none" anchor="ctr"/>
          <a:lstStyle/>
          <a:p>
            <a:endParaRPr lang="id-ID" sz="1600"/>
          </a:p>
        </p:txBody>
      </p:sp>
      <p:sp>
        <p:nvSpPr>
          <p:cNvPr id="13325" name="Rectangle 13"/>
          <p:cNvSpPr>
            <a:spLocks noChangeArrowheads="1"/>
          </p:cNvSpPr>
          <p:nvPr/>
        </p:nvSpPr>
        <p:spPr bwMode="auto">
          <a:xfrm>
            <a:off x="3206260" y="974898"/>
            <a:ext cx="3644900" cy="444500"/>
          </a:xfrm>
          <a:prstGeom prst="rect">
            <a:avLst/>
          </a:prstGeom>
          <a:noFill/>
          <a:ln w="12700">
            <a:solidFill>
              <a:schemeClr val="hlink"/>
            </a:solidFill>
            <a:miter lim="800000"/>
            <a:headEnd/>
            <a:tailEnd/>
          </a:ln>
        </p:spPr>
        <p:txBody>
          <a:bodyPr wrap="none" anchor="ctr"/>
          <a:lstStyle/>
          <a:p>
            <a:endParaRPr lang="id-ID" sz="1600"/>
          </a:p>
        </p:txBody>
      </p:sp>
      <p:sp>
        <p:nvSpPr>
          <p:cNvPr id="13326" name="Rectangle 14"/>
          <p:cNvSpPr>
            <a:spLocks noChangeArrowheads="1"/>
          </p:cNvSpPr>
          <p:nvPr/>
        </p:nvSpPr>
        <p:spPr bwMode="auto">
          <a:xfrm>
            <a:off x="3276110" y="968548"/>
            <a:ext cx="3852863" cy="400752"/>
          </a:xfrm>
          <a:prstGeom prst="rect">
            <a:avLst/>
          </a:prstGeom>
          <a:noFill/>
          <a:ln w="9525">
            <a:noFill/>
            <a:miter lim="800000"/>
            <a:headEnd/>
            <a:tailEnd/>
          </a:ln>
        </p:spPr>
        <p:txBody>
          <a:bodyPr lIns="92075" tIns="46038" rIns="92075" bIns="46038">
            <a:spAutoFit/>
          </a:bodyPr>
          <a:lstStyle/>
          <a:p>
            <a:pPr eaLnBrk="0" hangingPunct="0"/>
            <a:r>
              <a:rPr lang="en-US" sz="2000" b="1" dirty="0">
                <a:solidFill>
                  <a:srgbClr val="FFCC00"/>
                </a:solidFill>
                <a:latin typeface="Arial Rounded MT Bold" pitchFamily="34" charset="0"/>
              </a:rPr>
              <a:t>Specialists</a:t>
            </a:r>
            <a:r>
              <a:rPr lang="en-US" b="1" dirty="0">
                <a:solidFill>
                  <a:srgbClr val="FFCC00"/>
                </a:solidFill>
                <a:latin typeface="Book Antiqua" pitchFamily="18" charset="0"/>
              </a:rPr>
              <a:t> (Professionals)</a:t>
            </a:r>
          </a:p>
        </p:txBody>
      </p:sp>
      <p:sp>
        <p:nvSpPr>
          <p:cNvPr id="13327" name="Rectangle 15"/>
          <p:cNvSpPr>
            <a:spLocks noChangeArrowheads="1"/>
          </p:cNvSpPr>
          <p:nvPr/>
        </p:nvSpPr>
        <p:spPr bwMode="auto">
          <a:xfrm>
            <a:off x="3047510" y="1425748"/>
            <a:ext cx="4379913" cy="369974"/>
          </a:xfrm>
          <a:prstGeom prst="rect">
            <a:avLst/>
          </a:prstGeom>
          <a:noFill/>
          <a:ln w="9525">
            <a:noFill/>
            <a:miter lim="800000"/>
            <a:headEnd/>
            <a:tailEnd/>
          </a:ln>
        </p:spPr>
        <p:txBody>
          <a:bodyPr lIns="92075" tIns="46038" rIns="92075" bIns="46038">
            <a:spAutoFit/>
          </a:bodyPr>
          <a:lstStyle/>
          <a:p>
            <a:pPr eaLnBrk="0" hangingPunct="0"/>
            <a:r>
              <a:rPr lang="en-US">
                <a:latin typeface="Book Antiqua" pitchFamily="18" charset="0"/>
              </a:rPr>
              <a:t>IT/ Software Developers/DBMS</a:t>
            </a:r>
          </a:p>
        </p:txBody>
      </p:sp>
      <p:sp>
        <p:nvSpPr>
          <p:cNvPr id="13328" name="Rectangle 16"/>
          <p:cNvSpPr>
            <a:spLocks noChangeArrowheads="1"/>
          </p:cNvSpPr>
          <p:nvPr/>
        </p:nvSpPr>
        <p:spPr bwMode="auto">
          <a:xfrm>
            <a:off x="1675910" y="1806748"/>
            <a:ext cx="5115183" cy="400752"/>
          </a:xfrm>
          <a:prstGeom prst="rect">
            <a:avLst/>
          </a:prstGeom>
          <a:noFill/>
          <a:ln w="9525">
            <a:noFill/>
            <a:miter lim="800000"/>
            <a:headEnd/>
            <a:tailEnd/>
          </a:ln>
        </p:spPr>
        <p:txBody>
          <a:bodyPr wrap="none" lIns="92075" tIns="46038" rIns="92075" bIns="46038">
            <a:spAutoFit/>
          </a:bodyPr>
          <a:lstStyle/>
          <a:p>
            <a:pPr eaLnBrk="0" hangingPunct="0"/>
            <a:r>
              <a:rPr lang="en-US" sz="2000">
                <a:latin typeface="Book Antiqua" pitchFamily="18" charset="0"/>
              </a:rPr>
              <a:t>         </a:t>
            </a:r>
            <a:r>
              <a:rPr lang="en-US" sz="1400" b="1">
                <a:latin typeface="Book Antiqua" pitchFamily="18" charset="0"/>
              </a:rPr>
              <a:t>Business/System Analysts/Process Analysts/Engineer</a:t>
            </a:r>
          </a:p>
        </p:txBody>
      </p:sp>
      <p:sp>
        <p:nvSpPr>
          <p:cNvPr id="13329" name="Rectangle 18"/>
          <p:cNvSpPr>
            <a:spLocks noChangeArrowheads="1"/>
          </p:cNvSpPr>
          <p:nvPr/>
        </p:nvSpPr>
        <p:spPr bwMode="auto">
          <a:xfrm>
            <a:off x="1752110" y="2797348"/>
            <a:ext cx="7010400" cy="339196"/>
          </a:xfrm>
          <a:prstGeom prst="rect">
            <a:avLst/>
          </a:prstGeom>
          <a:noFill/>
          <a:ln w="9525">
            <a:noFill/>
            <a:miter lim="800000"/>
            <a:headEnd/>
            <a:tailEnd/>
          </a:ln>
        </p:spPr>
        <p:txBody>
          <a:bodyPr lIns="92075" tIns="46038" rIns="92075" bIns="46038">
            <a:spAutoFit/>
          </a:bodyPr>
          <a:lstStyle/>
          <a:p>
            <a:pPr eaLnBrk="0" hangingPunct="0"/>
            <a:r>
              <a:rPr lang="en-US" sz="1600" b="1">
                <a:latin typeface="Book Antiqua" pitchFamily="18" charset="0"/>
              </a:rPr>
              <a:t>Analysts/Infrastructure/Telecommunications/Outsourcing</a:t>
            </a:r>
          </a:p>
        </p:txBody>
      </p:sp>
      <p:sp>
        <p:nvSpPr>
          <p:cNvPr id="13330" name="Rectangle 19"/>
          <p:cNvSpPr>
            <a:spLocks noChangeArrowheads="1"/>
          </p:cNvSpPr>
          <p:nvPr/>
        </p:nvSpPr>
        <p:spPr bwMode="auto">
          <a:xfrm>
            <a:off x="1760662" y="3254548"/>
            <a:ext cx="6110647" cy="339196"/>
          </a:xfrm>
          <a:prstGeom prst="rect">
            <a:avLst/>
          </a:prstGeom>
          <a:noFill/>
          <a:ln w="9525">
            <a:noFill/>
            <a:miter lim="800000"/>
            <a:headEnd/>
            <a:tailEnd/>
          </a:ln>
        </p:spPr>
        <p:txBody>
          <a:bodyPr wrap="none" lIns="92075" tIns="46038" rIns="92075" bIns="46038">
            <a:spAutoFit/>
          </a:bodyPr>
          <a:lstStyle/>
          <a:p>
            <a:pPr algn="ctr" eaLnBrk="0" hangingPunct="0"/>
            <a:r>
              <a:rPr lang="en-US" sz="1600" b="1">
                <a:latin typeface="Book Antiqua" pitchFamily="18" charset="0"/>
              </a:rPr>
              <a:t>New Product Development/ Marketing/Sales/Entrepreneurship</a:t>
            </a:r>
          </a:p>
        </p:txBody>
      </p:sp>
      <p:sp>
        <p:nvSpPr>
          <p:cNvPr id="13331" name="Rectangle 20"/>
          <p:cNvSpPr>
            <a:spLocks noChangeArrowheads="1"/>
          </p:cNvSpPr>
          <p:nvPr/>
        </p:nvSpPr>
        <p:spPr bwMode="auto">
          <a:xfrm>
            <a:off x="1294910" y="3635548"/>
            <a:ext cx="6057749" cy="400752"/>
          </a:xfrm>
          <a:prstGeom prst="rect">
            <a:avLst/>
          </a:prstGeom>
          <a:noFill/>
          <a:ln w="9525">
            <a:noFill/>
            <a:miter lim="800000"/>
            <a:headEnd/>
            <a:tailEnd/>
          </a:ln>
        </p:spPr>
        <p:txBody>
          <a:bodyPr wrap="none" lIns="92075" tIns="46038" rIns="92075" bIns="46038">
            <a:spAutoFit/>
          </a:bodyPr>
          <a:lstStyle/>
          <a:p>
            <a:pPr eaLnBrk="0" hangingPunct="0"/>
            <a:r>
              <a:rPr lang="en-US" sz="2000" b="1">
                <a:solidFill>
                  <a:srgbClr val="990099"/>
                </a:solidFill>
                <a:latin typeface="Book Antiqua" pitchFamily="18" charset="0"/>
              </a:rPr>
              <a:t>LEADERSHIP/MANAGEMENT/PEOPLE SKILLS</a:t>
            </a:r>
          </a:p>
        </p:txBody>
      </p:sp>
      <p:sp>
        <p:nvSpPr>
          <p:cNvPr id="13332" name="Rectangle 22"/>
          <p:cNvSpPr>
            <a:spLocks noChangeArrowheads="1"/>
          </p:cNvSpPr>
          <p:nvPr/>
        </p:nvSpPr>
        <p:spPr bwMode="auto">
          <a:xfrm>
            <a:off x="2056910" y="4626148"/>
            <a:ext cx="5350824" cy="308419"/>
          </a:xfrm>
          <a:prstGeom prst="rect">
            <a:avLst/>
          </a:prstGeom>
          <a:noFill/>
          <a:ln w="9525">
            <a:noFill/>
            <a:miter lim="800000"/>
            <a:headEnd/>
            <a:tailEnd/>
          </a:ln>
        </p:spPr>
        <p:txBody>
          <a:bodyPr wrap="none" lIns="92075" tIns="46038" rIns="92075" bIns="46038">
            <a:spAutoFit/>
          </a:bodyPr>
          <a:lstStyle/>
          <a:p>
            <a:pPr eaLnBrk="0" hangingPunct="0"/>
            <a:r>
              <a:rPr lang="en-US" sz="1400">
                <a:latin typeface="Book Antiqua" pitchFamily="18" charset="0"/>
              </a:rPr>
              <a:t>Interpersonal Skills, Consensus Building, Mentor, Team Building</a:t>
            </a:r>
          </a:p>
        </p:txBody>
      </p:sp>
      <p:sp>
        <p:nvSpPr>
          <p:cNvPr id="13333" name="Rectangle 23"/>
          <p:cNvSpPr>
            <a:spLocks noChangeArrowheads="1"/>
          </p:cNvSpPr>
          <p:nvPr/>
        </p:nvSpPr>
        <p:spPr bwMode="auto">
          <a:xfrm>
            <a:off x="2285510" y="5083348"/>
            <a:ext cx="4836260" cy="339196"/>
          </a:xfrm>
          <a:prstGeom prst="rect">
            <a:avLst/>
          </a:prstGeom>
          <a:noFill/>
          <a:ln w="9525">
            <a:noFill/>
            <a:miter lim="800000"/>
            <a:headEnd/>
            <a:tailEnd/>
          </a:ln>
        </p:spPr>
        <p:txBody>
          <a:bodyPr wrap="none" lIns="92075" tIns="46038" rIns="92075" bIns="46038">
            <a:spAutoFit/>
          </a:bodyPr>
          <a:lstStyle/>
          <a:p>
            <a:pPr eaLnBrk="0" hangingPunct="0"/>
            <a:r>
              <a:rPr lang="en-US" sz="1600">
                <a:latin typeface="Book Antiqua" pitchFamily="18" charset="0"/>
              </a:rPr>
              <a:t>Change Agent and Excellent Communication Skills</a:t>
            </a:r>
          </a:p>
        </p:txBody>
      </p:sp>
      <p:sp>
        <p:nvSpPr>
          <p:cNvPr id="13334" name="Rectangle 25"/>
          <p:cNvSpPr>
            <a:spLocks noChangeArrowheads="1"/>
          </p:cNvSpPr>
          <p:nvPr/>
        </p:nvSpPr>
        <p:spPr bwMode="auto">
          <a:xfrm>
            <a:off x="3130060" y="6232698"/>
            <a:ext cx="3721100" cy="368300"/>
          </a:xfrm>
          <a:prstGeom prst="rect">
            <a:avLst/>
          </a:prstGeom>
          <a:noFill/>
          <a:ln w="12700">
            <a:solidFill>
              <a:schemeClr val="hlink"/>
            </a:solidFill>
            <a:miter lim="800000"/>
            <a:headEnd/>
            <a:tailEnd/>
          </a:ln>
        </p:spPr>
        <p:txBody>
          <a:bodyPr wrap="none" anchor="ctr"/>
          <a:lstStyle/>
          <a:p>
            <a:endParaRPr lang="id-ID" sz="1600"/>
          </a:p>
        </p:txBody>
      </p:sp>
      <p:sp>
        <p:nvSpPr>
          <p:cNvPr id="13335" name="Rectangle 27"/>
          <p:cNvSpPr>
            <a:spLocks noChangeArrowheads="1"/>
          </p:cNvSpPr>
          <p:nvPr/>
        </p:nvSpPr>
        <p:spPr bwMode="auto">
          <a:xfrm>
            <a:off x="3961910" y="6164436"/>
            <a:ext cx="2095500" cy="462307"/>
          </a:xfrm>
          <a:prstGeom prst="rect">
            <a:avLst/>
          </a:prstGeom>
          <a:noFill/>
          <a:ln w="9525">
            <a:noFill/>
            <a:miter lim="800000"/>
            <a:headEnd/>
            <a:tailEnd/>
          </a:ln>
        </p:spPr>
        <p:txBody>
          <a:bodyPr lIns="92075" tIns="46038" rIns="92075" bIns="46038">
            <a:spAutoFit/>
          </a:bodyPr>
          <a:lstStyle/>
          <a:p>
            <a:pPr eaLnBrk="0" hangingPunct="0"/>
            <a:r>
              <a:rPr lang="en-US" sz="2400" b="1">
                <a:solidFill>
                  <a:srgbClr val="66CCFF"/>
                </a:solidFill>
                <a:latin typeface="Book Antiqua" pitchFamily="18" charset="0"/>
              </a:rPr>
              <a:t>Generalists</a:t>
            </a:r>
          </a:p>
        </p:txBody>
      </p:sp>
      <p:sp>
        <p:nvSpPr>
          <p:cNvPr id="13336" name="Text Box 28"/>
          <p:cNvSpPr txBox="1">
            <a:spLocks noChangeArrowheads="1"/>
          </p:cNvSpPr>
          <p:nvPr/>
        </p:nvSpPr>
        <p:spPr bwMode="auto">
          <a:xfrm>
            <a:off x="2133110" y="2263948"/>
            <a:ext cx="5867400" cy="338554"/>
          </a:xfrm>
          <a:prstGeom prst="rect">
            <a:avLst/>
          </a:prstGeom>
          <a:noFill/>
          <a:ln w="9525" algn="ctr">
            <a:noFill/>
            <a:miter lim="800000"/>
            <a:headEnd/>
            <a:tailEnd/>
          </a:ln>
        </p:spPr>
        <p:txBody>
          <a:bodyPr>
            <a:spAutoFit/>
          </a:bodyPr>
          <a:lstStyle/>
          <a:p>
            <a:r>
              <a:rPr lang="en-US" sz="1600"/>
              <a:t>Consultants/Functional/Application/Industry Specialists</a:t>
            </a:r>
          </a:p>
        </p:txBody>
      </p:sp>
      <p:sp>
        <p:nvSpPr>
          <p:cNvPr id="13337" name="Line 29"/>
          <p:cNvSpPr>
            <a:spLocks noChangeShapeType="1"/>
          </p:cNvSpPr>
          <p:nvPr/>
        </p:nvSpPr>
        <p:spPr bwMode="auto">
          <a:xfrm>
            <a:off x="0" y="533400"/>
            <a:ext cx="0" cy="0"/>
          </a:xfrm>
          <a:prstGeom prst="line">
            <a:avLst/>
          </a:prstGeom>
          <a:noFill/>
          <a:ln w="9525">
            <a:noFill/>
            <a:round/>
            <a:headEnd/>
            <a:tailEnd/>
          </a:ln>
        </p:spPr>
        <p:txBody>
          <a:bodyPr wrap="none">
            <a:spAutoFit/>
          </a:bodyPr>
          <a:lstStyle/>
          <a:p>
            <a:endParaRPr lang="en-US"/>
          </a:p>
        </p:txBody>
      </p:sp>
      <p:sp>
        <p:nvSpPr>
          <p:cNvPr id="13338" name="Text Box 31"/>
          <p:cNvSpPr txBox="1">
            <a:spLocks noChangeArrowheads="1"/>
          </p:cNvSpPr>
          <p:nvPr/>
        </p:nvSpPr>
        <p:spPr bwMode="auto">
          <a:xfrm>
            <a:off x="3671248" y="152400"/>
            <a:ext cx="5207640" cy="646331"/>
          </a:xfrm>
          <a:prstGeom prst="rect">
            <a:avLst/>
          </a:prstGeom>
          <a:noFill/>
          <a:ln w="9525">
            <a:noFill/>
            <a:miter lim="800000"/>
            <a:headEnd/>
            <a:tailEnd/>
          </a:ln>
        </p:spPr>
        <p:txBody>
          <a:bodyPr wrap="square">
            <a:spAutoFit/>
          </a:bodyPr>
          <a:lstStyle/>
          <a:p>
            <a:r>
              <a:rPr lang="en-US" b="1" dirty="0">
                <a:solidFill>
                  <a:schemeClr val="bg1"/>
                </a:solidFill>
              </a:rPr>
              <a:t>Management, Professional and Technical Career Choices – Partial List</a:t>
            </a:r>
          </a:p>
        </p:txBody>
      </p:sp>
      <p:sp>
        <p:nvSpPr>
          <p:cNvPr id="13339" name="Rectangle 26"/>
          <p:cNvSpPr>
            <a:spLocks noChangeArrowheads="1"/>
          </p:cNvSpPr>
          <p:nvPr/>
        </p:nvSpPr>
        <p:spPr bwMode="auto">
          <a:xfrm>
            <a:off x="2666510" y="5464348"/>
            <a:ext cx="4060407" cy="369974"/>
          </a:xfrm>
          <a:prstGeom prst="rect">
            <a:avLst/>
          </a:prstGeom>
          <a:noFill/>
          <a:ln w="9525">
            <a:noFill/>
            <a:miter lim="800000"/>
            <a:headEnd/>
            <a:tailEnd/>
          </a:ln>
        </p:spPr>
        <p:txBody>
          <a:bodyPr wrap="none" lIns="92075" tIns="46038" rIns="92075" bIns="46038">
            <a:spAutoFit/>
          </a:bodyPr>
          <a:lstStyle/>
          <a:p>
            <a:pPr eaLnBrk="0" hangingPunct="0"/>
            <a:r>
              <a:rPr lang="en-US">
                <a:latin typeface="Book Antiqua" pitchFamily="18" charset="0"/>
              </a:rPr>
              <a:t>Project Manager/Functional Manager</a:t>
            </a:r>
          </a:p>
        </p:txBody>
      </p:sp>
      <p:sp>
        <p:nvSpPr>
          <p:cNvPr id="13340" name="TextBox 33"/>
          <p:cNvSpPr txBox="1">
            <a:spLocks noChangeArrowheads="1"/>
          </p:cNvSpPr>
          <p:nvPr/>
        </p:nvSpPr>
        <p:spPr bwMode="auto">
          <a:xfrm>
            <a:off x="2818910" y="5845348"/>
            <a:ext cx="4495800" cy="338554"/>
          </a:xfrm>
          <a:prstGeom prst="rect">
            <a:avLst/>
          </a:prstGeom>
          <a:noFill/>
          <a:ln w="9525">
            <a:noFill/>
            <a:miter lim="800000"/>
            <a:headEnd/>
            <a:tailEnd/>
          </a:ln>
        </p:spPr>
        <p:txBody>
          <a:bodyPr>
            <a:spAutoFit/>
          </a:bodyPr>
          <a:lstStyle/>
          <a:p>
            <a:pPr algn="ctr"/>
            <a:r>
              <a:rPr lang="en-US" sz="1600"/>
              <a:t>CIO, CTO, Director, COO, CMO, CEO</a:t>
            </a:r>
          </a:p>
        </p:txBody>
      </p:sp>
      <p:sp>
        <p:nvSpPr>
          <p:cNvPr id="13341" name="TextBox 34"/>
          <p:cNvSpPr txBox="1">
            <a:spLocks noChangeArrowheads="1"/>
          </p:cNvSpPr>
          <p:nvPr/>
        </p:nvSpPr>
        <p:spPr bwMode="auto">
          <a:xfrm>
            <a:off x="1599710" y="4168948"/>
            <a:ext cx="6705600" cy="338554"/>
          </a:xfrm>
          <a:prstGeom prst="rect">
            <a:avLst/>
          </a:prstGeom>
          <a:noFill/>
          <a:ln w="9525">
            <a:noFill/>
            <a:miter lim="800000"/>
            <a:headEnd/>
            <a:tailEnd/>
          </a:ln>
        </p:spPr>
        <p:txBody>
          <a:bodyPr>
            <a:spAutoFit/>
          </a:bodyPr>
          <a:lstStyle/>
          <a:p>
            <a:r>
              <a:rPr lang="en-US" sz="1600"/>
              <a:t>Leadership, Customer focus, Critical Thinking, Results Oriented</a:t>
            </a:r>
          </a:p>
        </p:txBody>
      </p:sp>
      <p:pic>
        <p:nvPicPr>
          <p:cNvPr id="13343" name="Picture 6" descr="UBlogo100x100"/>
          <p:cNvPicPr>
            <a:picLocks noChangeAspect="1" noChangeArrowheads="1"/>
          </p:cNvPicPr>
          <p:nvPr/>
        </p:nvPicPr>
        <p:blipFill>
          <a:blip r:embed="rId3"/>
          <a:srcRect/>
          <a:stretch>
            <a:fillRect/>
          </a:stretch>
        </p:blipFill>
        <p:spPr bwMode="auto">
          <a:xfrm>
            <a:off x="0" y="1360488"/>
            <a:ext cx="990600" cy="990600"/>
          </a:xfrm>
          <a:prstGeom prst="rect">
            <a:avLst/>
          </a:prstGeom>
          <a:noFill/>
          <a:ln w="9525">
            <a:noFill/>
            <a:miter lim="800000"/>
            <a:headEnd/>
            <a:tailEnd/>
          </a:ln>
        </p:spPr>
      </p:pic>
      <p:sp>
        <p:nvSpPr>
          <p:cNvPr id="34" name="Slide Number Placeholder 33"/>
          <p:cNvSpPr>
            <a:spLocks noGrp="1"/>
          </p:cNvSpPr>
          <p:nvPr>
            <p:ph type="sldNum" sz="quarter" idx="11"/>
          </p:nvPr>
        </p:nvSpPr>
        <p:spPr/>
        <p:txBody>
          <a:bodyPr/>
          <a:lstStyle/>
          <a:p>
            <a:pPr>
              <a:defRPr/>
            </a:pPr>
            <a:fld id="{39D48249-AE6A-4789-B53F-D64305347D06}" type="slidenum">
              <a:rPr lang="en-US" smtClean="0"/>
              <a:pPr>
                <a:defRPr/>
              </a:pPr>
              <a:t>25</a:t>
            </a:fld>
            <a:endParaRPr lang="en-US"/>
          </a:p>
        </p:txBody>
      </p:sp>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a:noFill/>
        </p:spPr>
        <p:txBody>
          <a:bodyPr/>
          <a:lstStyle/>
          <a:p>
            <a:fld id="{3868442A-557D-4B2A-8C60-E1FD6C37D4A4}" type="slidenum">
              <a:rPr lang="en-US" smtClean="0"/>
              <a:pPr/>
              <a:t>26</a:t>
            </a:fld>
            <a:endParaRPr lang="en-US" smtClean="0"/>
          </a:p>
        </p:txBody>
      </p:sp>
      <p:pic>
        <p:nvPicPr>
          <p:cNvPr id="14339" name="Picture 6" descr="UBlogo100x100"/>
          <p:cNvPicPr>
            <a:picLocks noChangeAspect="1" noChangeArrowheads="1"/>
          </p:cNvPicPr>
          <p:nvPr/>
        </p:nvPicPr>
        <p:blipFill>
          <a:blip r:embed="rId3"/>
          <a:srcRect/>
          <a:stretch>
            <a:fillRect/>
          </a:stretch>
        </p:blipFill>
        <p:spPr bwMode="auto">
          <a:xfrm>
            <a:off x="7757805" y="5136107"/>
            <a:ext cx="1063625" cy="1063625"/>
          </a:xfrm>
          <a:prstGeom prst="rect">
            <a:avLst/>
          </a:prstGeom>
          <a:noFill/>
          <a:ln w="9525">
            <a:noFill/>
            <a:miter lim="800000"/>
            <a:headEnd/>
            <a:tailEnd/>
          </a:ln>
        </p:spPr>
      </p:pic>
      <p:sp>
        <p:nvSpPr>
          <p:cNvPr id="5" name="Line 5"/>
          <p:cNvSpPr>
            <a:spLocks noChangeShapeType="1"/>
          </p:cNvSpPr>
          <p:nvPr/>
        </p:nvSpPr>
        <p:spPr bwMode="auto">
          <a:xfrm>
            <a:off x="152400" y="1524000"/>
            <a:ext cx="88392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sp>
        <p:nvSpPr>
          <p:cNvPr id="6" name="TextBox 5"/>
          <p:cNvSpPr txBox="1"/>
          <p:nvPr/>
        </p:nvSpPr>
        <p:spPr>
          <a:xfrm>
            <a:off x="3614382" y="132546"/>
            <a:ext cx="5377218" cy="954107"/>
          </a:xfrm>
          <a:prstGeom prst="rect">
            <a:avLst/>
          </a:prstGeom>
          <a:noFill/>
        </p:spPr>
        <p:txBody>
          <a:bodyPr wrap="square">
            <a:spAutoFit/>
          </a:bodyPr>
          <a:lstStyle/>
          <a:p>
            <a:pPr>
              <a:defRPr/>
            </a:pPr>
            <a:r>
              <a:rPr lang="en-US" sz="2800" b="1" dirty="0">
                <a:solidFill>
                  <a:schemeClr val="bg1"/>
                </a:solidFill>
                <a:effectLst>
                  <a:outerShdw blurRad="38100" dist="38100" dir="2700000" algn="tl">
                    <a:srgbClr val="C0C0C0"/>
                  </a:outerShdw>
                </a:effectLst>
                <a:latin typeface="Verdana" pitchFamily="34" charset="0"/>
              </a:rPr>
              <a:t>Outlook for Global IT Jobs* </a:t>
            </a:r>
            <a:r>
              <a:rPr lang="en-US" sz="2000" b="1" dirty="0">
                <a:solidFill>
                  <a:schemeClr val="bg1"/>
                </a:solidFill>
                <a:effectLst>
                  <a:outerShdw blurRad="38100" dist="38100" dir="2700000" algn="tl">
                    <a:srgbClr val="C0C0C0"/>
                  </a:outerShdw>
                </a:effectLst>
                <a:latin typeface="Verdana" pitchFamily="34" charset="0"/>
              </a:rPr>
              <a:t>2009 and 2013</a:t>
            </a:r>
            <a:endParaRPr lang="en-US" sz="2000" dirty="0">
              <a:solidFill>
                <a:schemeClr val="bg1"/>
              </a:solidFill>
            </a:endParaRPr>
          </a:p>
        </p:txBody>
      </p:sp>
      <p:sp>
        <p:nvSpPr>
          <p:cNvPr id="14342" name="TextBox 6"/>
          <p:cNvSpPr txBox="1">
            <a:spLocks noChangeArrowheads="1"/>
          </p:cNvSpPr>
          <p:nvPr/>
        </p:nvSpPr>
        <p:spPr bwMode="auto">
          <a:xfrm>
            <a:off x="304800" y="1828800"/>
            <a:ext cx="8686800" cy="2862322"/>
          </a:xfrm>
          <a:prstGeom prst="rect">
            <a:avLst/>
          </a:prstGeom>
          <a:noFill/>
          <a:ln w="9525">
            <a:noFill/>
            <a:miter lim="800000"/>
            <a:headEnd/>
            <a:tailEnd/>
          </a:ln>
        </p:spPr>
        <p:txBody>
          <a:bodyPr>
            <a:spAutoFit/>
          </a:bodyPr>
          <a:lstStyle/>
          <a:p>
            <a:pPr>
              <a:buFont typeface="Arial" charset="0"/>
              <a:buChar char="•"/>
            </a:pPr>
            <a:r>
              <a:rPr lang="en-US" sz="1600" dirty="0"/>
              <a:t> </a:t>
            </a:r>
            <a:r>
              <a:rPr lang="en-US" dirty="0"/>
              <a:t>Estimated IT spend for 52 largest countries = $   1.4 trillion  (2009)</a:t>
            </a:r>
          </a:p>
          <a:p>
            <a:pPr>
              <a:buFont typeface="Arial" charset="0"/>
              <a:buChar char="•"/>
            </a:pPr>
            <a:endParaRPr lang="en-US" dirty="0"/>
          </a:p>
          <a:p>
            <a:pPr>
              <a:buFont typeface="Arial" charset="0"/>
              <a:buChar char="•"/>
            </a:pPr>
            <a:r>
              <a:rPr lang="en-US" dirty="0"/>
              <a:t> Projected IT spend for 52 largest countries  = $   1.7 trillion  (2013)</a:t>
            </a:r>
          </a:p>
          <a:p>
            <a:pPr>
              <a:buFont typeface="Arial" charset="0"/>
              <a:buChar char="•"/>
            </a:pPr>
            <a:endParaRPr lang="en-US" dirty="0"/>
          </a:p>
          <a:p>
            <a:pPr>
              <a:buFont typeface="Arial" charset="0"/>
              <a:buChar char="•"/>
            </a:pPr>
            <a:r>
              <a:rPr lang="en-US" dirty="0"/>
              <a:t> Estimated employment in IT jobs                  =    35.6 million (2009)</a:t>
            </a:r>
          </a:p>
          <a:p>
            <a:pPr>
              <a:buFont typeface="Arial" charset="0"/>
              <a:buChar char="•"/>
            </a:pPr>
            <a:endParaRPr lang="en-US" dirty="0"/>
          </a:p>
          <a:p>
            <a:pPr>
              <a:buFont typeface="Arial" charset="0"/>
              <a:buChar char="•"/>
            </a:pPr>
            <a:r>
              <a:rPr lang="en-US" dirty="0"/>
              <a:t> Projected employment in IT jobs                   =    41.4 million (2013)</a:t>
            </a:r>
          </a:p>
          <a:p>
            <a:endParaRPr lang="en-US" dirty="0"/>
          </a:p>
          <a:p>
            <a:pPr>
              <a:buFont typeface="Arial" charset="0"/>
              <a:buChar char="•"/>
            </a:pPr>
            <a:r>
              <a:rPr lang="en-US" dirty="0"/>
              <a:t> The IT market will drive the creation of 75,000 new businesses over the </a:t>
            </a:r>
          </a:p>
          <a:p>
            <a:r>
              <a:rPr lang="en-US" dirty="0"/>
              <a:t>   next four years (includes both users and vendors).</a:t>
            </a:r>
          </a:p>
        </p:txBody>
      </p:sp>
      <p:sp>
        <p:nvSpPr>
          <p:cNvPr id="8" name="TextBox 7"/>
          <p:cNvSpPr txBox="1"/>
          <p:nvPr/>
        </p:nvSpPr>
        <p:spPr>
          <a:xfrm>
            <a:off x="304800" y="4691122"/>
            <a:ext cx="8839200" cy="254000"/>
          </a:xfrm>
          <a:prstGeom prst="rect">
            <a:avLst/>
          </a:prstGeom>
          <a:noFill/>
        </p:spPr>
        <p:txBody>
          <a:bodyPr>
            <a:spAutoFit/>
          </a:bodyPr>
          <a:lstStyle/>
          <a:p>
            <a:pPr>
              <a:defRPr/>
            </a:pPr>
            <a:r>
              <a:rPr lang="en-US" sz="1050" dirty="0"/>
              <a:t>*Source: IDG (International Data Group), </a:t>
            </a:r>
            <a:r>
              <a:rPr lang="en-US" sz="1050" u="sng" dirty="0"/>
              <a:t>Study of 52 of the Largest Countries and the Impact of IT on the Global Economy</a:t>
            </a:r>
            <a:r>
              <a:rPr lang="en-US" sz="1050" dirty="0"/>
              <a:t>, IDC, October, 2009.</a:t>
            </a:r>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671248" y="381000"/>
            <a:ext cx="5777552" cy="415925"/>
          </a:xfrm>
        </p:spPr>
        <p:txBody>
          <a:bodyPr/>
          <a:lstStyle/>
          <a:p>
            <a:pPr algn="l" eaLnBrk="1" hangingPunct="1"/>
            <a:r>
              <a:rPr lang="en-US" sz="2400" b="1" dirty="0" smtClean="0">
                <a:solidFill>
                  <a:schemeClr val="bg1"/>
                </a:solidFill>
                <a:cs typeface="Arial" charset="0"/>
              </a:rPr>
              <a:t>Global IT and Business Services Outsourcing Market</a:t>
            </a:r>
          </a:p>
        </p:txBody>
      </p:sp>
      <p:graphicFrame>
        <p:nvGraphicFramePr>
          <p:cNvPr id="15364" name="Object 4"/>
          <p:cNvGraphicFramePr>
            <a:graphicFrameLocks/>
          </p:cNvGraphicFramePr>
          <p:nvPr/>
        </p:nvGraphicFramePr>
        <p:xfrm>
          <a:off x="1143000" y="914400"/>
          <a:ext cx="7086600" cy="5562600"/>
        </p:xfrm>
        <a:graphic>
          <a:graphicData uri="http://schemas.openxmlformats.org/presentationml/2006/ole">
            <p:oleObj spid="_x0000_s1026" r:id="rId3" imgW="7084166" imgH="5566130" progId="Excel.Sheet.8">
              <p:embed/>
            </p:oleObj>
          </a:graphicData>
        </a:graphic>
      </p:graphicFrame>
      <p:sp>
        <p:nvSpPr>
          <p:cNvPr id="15365" name="TextBox 9"/>
          <p:cNvSpPr txBox="1">
            <a:spLocks noChangeArrowheads="1"/>
          </p:cNvSpPr>
          <p:nvPr/>
        </p:nvSpPr>
        <p:spPr bwMode="auto">
          <a:xfrm>
            <a:off x="3671248" y="6094412"/>
            <a:ext cx="3657600" cy="230188"/>
          </a:xfrm>
          <a:prstGeom prst="rect">
            <a:avLst/>
          </a:prstGeom>
          <a:noFill/>
          <a:ln w="9525">
            <a:noFill/>
            <a:miter lim="800000"/>
            <a:headEnd/>
            <a:tailEnd/>
          </a:ln>
        </p:spPr>
        <p:txBody>
          <a:bodyPr>
            <a:spAutoFit/>
          </a:bodyPr>
          <a:lstStyle/>
          <a:p>
            <a:r>
              <a:rPr lang="en-US" sz="900"/>
              <a:t>Source: AMR Research Inc.,2009</a:t>
            </a:r>
          </a:p>
        </p:txBody>
      </p:sp>
      <p:sp>
        <p:nvSpPr>
          <p:cNvPr id="15366" name="TextBox 12"/>
          <p:cNvSpPr txBox="1">
            <a:spLocks noChangeArrowheads="1"/>
          </p:cNvSpPr>
          <p:nvPr/>
        </p:nvSpPr>
        <p:spPr bwMode="auto">
          <a:xfrm>
            <a:off x="0" y="5800725"/>
            <a:ext cx="9144000" cy="523875"/>
          </a:xfrm>
          <a:prstGeom prst="rect">
            <a:avLst/>
          </a:prstGeom>
          <a:noFill/>
          <a:ln w="9525">
            <a:noFill/>
            <a:miter lim="800000"/>
            <a:headEnd/>
            <a:tailEnd/>
          </a:ln>
        </p:spPr>
        <p:txBody>
          <a:bodyPr>
            <a:spAutoFit/>
          </a:bodyPr>
          <a:lstStyle/>
          <a:p>
            <a:r>
              <a:rPr lang="en-US" sz="1400" dirty="0"/>
              <a:t>*Does not include manufacturing, supply chain, logistics, transportation, legal and other outsourcing estimated at $1.0 trillion</a:t>
            </a:r>
          </a:p>
        </p:txBody>
      </p:sp>
      <p:pic>
        <p:nvPicPr>
          <p:cNvPr id="15367" name="Picture 6" descr="UBlogo100x100"/>
          <p:cNvPicPr>
            <a:picLocks noChangeAspect="1" noChangeArrowheads="1"/>
          </p:cNvPicPr>
          <p:nvPr/>
        </p:nvPicPr>
        <p:blipFill>
          <a:blip r:embed="rId4"/>
          <a:srcRect/>
          <a:stretch>
            <a:fillRect/>
          </a:stretch>
        </p:blipFill>
        <p:spPr bwMode="auto">
          <a:xfrm>
            <a:off x="79375" y="2457734"/>
            <a:ext cx="1063625" cy="1063625"/>
          </a:xfrm>
          <a:prstGeom prst="rect">
            <a:avLst/>
          </a:prstGeom>
          <a:noFill/>
          <a:ln w="9525">
            <a:noFill/>
            <a:miter lim="800000"/>
            <a:headEnd/>
            <a:tailEnd/>
          </a:ln>
        </p:spPr>
      </p:pic>
      <p:sp>
        <p:nvSpPr>
          <p:cNvPr id="15" name="Line 5"/>
          <p:cNvSpPr>
            <a:spLocks noChangeShapeType="1"/>
          </p:cNvSpPr>
          <p:nvPr/>
        </p:nvSpPr>
        <p:spPr bwMode="auto">
          <a:xfrm>
            <a:off x="228600" y="1143000"/>
            <a:ext cx="8763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sp>
        <p:nvSpPr>
          <p:cNvPr id="11" name="Date Placeholder 10"/>
          <p:cNvSpPr>
            <a:spLocks noGrp="1"/>
          </p:cNvSpPr>
          <p:nvPr>
            <p:ph type="dt" sz="half" idx="10"/>
          </p:nvPr>
        </p:nvSpPr>
        <p:spPr/>
        <p:txBody>
          <a:bodyPr/>
          <a:lstStyle/>
          <a:p>
            <a:endParaRPr lang="id-ID"/>
          </a:p>
        </p:txBody>
      </p:sp>
      <p:sp>
        <p:nvSpPr>
          <p:cNvPr id="12" name="Slide Number Placeholder 11"/>
          <p:cNvSpPr>
            <a:spLocks noGrp="1"/>
          </p:cNvSpPr>
          <p:nvPr>
            <p:ph type="sldNum" sz="quarter" idx="12"/>
          </p:nvPr>
        </p:nvSpPr>
        <p:spPr/>
        <p:txBody>
          <a:bodyPr/>
          <a:lstStyle/>
          <a:p>
            <a:fld id="{7F302563-E7AF-4054-B59A-0FF0C3D1AC5E}" type="slidenum">
              <a:rPr lang="id-ID" smtClean="0"/>
              <a:pPr/>
              <a:t>27</a:t>
            </a:fld>
            <a:endParaRPr lang="id-ID"/>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152400" y="4495800"/>
            <a:ext cx="8839200" cy="1477328"/>
          </a:xfrm>
          <a:prstGeom prst="rect">
            <a:avLst/>
          </a:prstGeom>
          <a:solidFill>
            <a:schemeClr val="accent1"/>
          </a:solidFill>
          <a:ln w="12700" algn="ctr">
            <a:solidFill>
              <a:schemeClr val="tx1"/>
            </a:solidFill>
            <a:round/>
            <a:headEnd/>
            <a:tailEnd/>
          </a:ln>
        </p:spPr>
        <p:txBody>
          <a:bodyPr wrap="square">
            <a:spAutoFit/>
          </a:bodyPr>
          <a:lstStyle/>
          <a:p>
            <a:endParaRPr lang="en-US"/>
          </a:p>
          <a:p>
            <a:endParaRPr lang="en-US"/>
          </a:p>
          <a:p>
            <a:endParaRPr lang="en-US"/>
          </a:p>
          <a:p>
            <a:endParaRPr lang="en-US"/>
          </a:p>
          <a:p>
            <a:endParaRPr lang="en-US"/>
          </a:p>
        </p:txBody>
      </p:sp>
      <p:sp>
        <p:nvSpPr>
          <p:cNvPr id="16387" name="Title 1"/>
          <p:cNvSpPr>
            <a:spLocks noGrp="1"/>
          </p:cNvSpPr>
          <p:nvPr>
            <p:ph type="title"/>
          </p:nvPr>
        </p:nvSpPr>
        <p:spPr>
          <a:xfrm>
            <a:off x="3505200" y="152400"/>
            <a:ext cx="5410200" cy="1143000"/>
          </a:xfrm>
        </p:spPr>
        <p:txBody>
          <a:bodyPr/>
          <a:lstStyle/>
          <a:p>
            <a:pPr algn="l"/>
            <a:r>
              <a:rPr lang="en-US" sz="2000" b="1" dirty="0" smtClean="0">
                <a:solidFill>
                  <a:schemeClr val="bg1"/>
                </a:solidFill>
              </a:rPr>
              <a:t>Outlook for Engineering and IT </a:t>
            </a:r>
            <a:br>
              <a:rPr lang="en-US" sz="2000" b="1" dirty="0" smtClean="0">
                <a:solidFill>
                  <a:schemeClr val="bg1"/>
                </a:solidFill>
              </a:rPr>
            </a:br>
            <a:r>
              <a:rPr lang="en-US" sz="2000" b="1" dirty="0" smtClean="0">
                <a:solidFill>
                  <a:schemeClr val="bg1"/>
                </a:solidFill>
              </a:rPr>
              <a:t>Management Jobs – USA – 2008*</a:t>
            </a:r>
          </a:p>
        </p:txBody>
      </p:sp>
      <p:sp>
        <p:nvSpPr>
          <p:cNvPr id="16388" name="Content Placeholder 2"/>
          <p:cNvSpPr>
            <a:spLocks noGrp="1"/>
          </p:cNvSpPr>
          <p:nvPr>
            <p:ph idx="1"/>
          </p:nvPr>
        </p:nvSpPr>
        <p:spPr>
          <a:xfrm>
            <a:off x="152400" y="1371600"/>
            <a:ext cx="8991600" cy="4953000"/>
          </a:xfrm>
        </p:spPr>
        <p:txBody>
          <a:bodyPr/>
          <a:lstStyle/>
          <a:p>
            <a:pPr>
              <a:buFontTx/>
              <a:buNone/>
            </a:pPr>
            <a:r>
              <a:rPr lang="en-US" sz="1600" dirty="0" smtClean="0"/>
              <a:t>National estimates for:**</a:t>
            </a:r>
          </a:p>
          <a:p>
            <a:pPr>
              <a:buFontTx/>
              <a:buNone/>
            </a:pPr>
            <a:endParaRPr lang="en-US" sz="1600" dirty="0" smtClean="0"/>
          </a:p>
          <a:p>
            <a:r>
              <a:rPr lang="en-US" sz="1200" dirty="0" smtClean="0"/>
              <a:t>Engineering Managers  -</a:t>
            </a:r>
          </a:p>
          <a:p>
            <a:endParaRPr lang="en-US" sz="1200" dirty="0" smtClean="0"/>
          </a:p>
          <a:p>
            <a:r>
              <a:rPr lang="en-US" sz="1200" dirty="0" smtClean="0"/>
              <a:t>Computer and Information </a:t>
            </a:r>
          </a:p>
          <a:p>
            <a:pPr>
              <a:buFontTx/>
              <a:buNone/>
            </a:pPr>
            <a:r>
              <a:rPr lang="en-US" sz="1200" dirty="0" smtClean="0"/>
              <a:t>      Systems Managers -</a:t>
            </a:r>
          </a:p>
        </p:txBody>
      </p:sp>
      <p:sp>
        <p:nvSpPr>
          <p:cNvPr id="6" name="Line 5"/>
          <p:cNvSpPr>
            <a:spLocks noChangeShapeType="1"/>
          </p:cNvSpPr>
          <p:nvPr/>
        </p:nvSpPr>
        <p:spPr bwMode="auto">
          <a:xfrm>
            <a:off x="228600" y="1295400"/>
            <a:ext cx="86868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pic>
        <p:nvPicPr>
          <p:cNvPr id="16392" name="Picture 6" descr="UBlogo100x100"/>
          <p:cNvPicPr>
            <a:picLocks noChangeAspect="1" noChangeArrowheads="1"/>
          </p:cNvPicPr>
          <p:nvPr/>
        </p:nvPicPr>
        <p:blipFill>
          <a:blip r:embed="rId2"/>
          <a:srcRect/>
          <a:stretch>
            <a:fillRect/>
          </a:stretch>
        </p:blipFill>
        <p:spPr bwMode="auto">
          <a:xfrm>
            <a:off x="8153400" y="5973128"/>
            <a:ext cx="990600" cy="990600"/>
          </a:xfrm>
          <a:prstGeom prst="rect">
            <a:avLst/>
          </a:prstGeom>
          <a:noFill/>
          <a:ln w="9525">
            <a:noFill/>
            <a:miter lim="800000"/>
            <a:headEnd/>
            <a:tailEnd/>
          </a:ln>
        </p:spPr>
      </p:pic>
      <p:graphicFrame>
        <p:nvGraphicFramePr>
          <p:cNvPr id="8" name="Table 7"/>
          <p:cNvGraphicFramePr>
            <a:graphicFrameLocks noGrp="1"/>
          </p:cNvGraphicFramePr>
          <p:nvPr/>
        </p:nvGraphicFramePr>
        <p:xfrm>
          <a:off x="3325583" y="1371600"/>
          <a:ext cx="5410200" cy="1925637"/>
        </p:xfrm>
        <a:graphic>
          <a:graphicData uri="http://schemas.openxmlformats.org/drawingml/2006/table">
            <a:tbl>
              <a:tblPr firstRow="1" bandRow="1">
                <a:tableStyleId>{2D5ABB26-0587-4C30-8999-92F81FD0307C}</a:tableStyleId>
              </a:tblPr>
              <a:tblGrid>
                <a:gridCol w="2781300"/>
                <a:gridCol w="2628900"/>
              </a:tblGrid>
              <a:tr h="304850">
                <a:tc>
                  <a:txBody>
                    <a:bodyPr/>
                    <a:lstStyle/>
                    <a:p>
                      <a:pPr algn="ctr"/>
                      <a:r>
                        <a:rPr lang="en-US" sz="1400" u="sng" dirty="0" smtClean="0"/>
                        <a:t>Number of</a:t>
                      </a:r>
                      <a:r>
                        <a:rPr lang="en-US" sz="1400" u="sng" baseline="0" dirty="0" smtClean="0"/>
                        <a:t> People Employed</a:t>
                      </a:r>
                      <a:endParaRPr lang="en-US" sz="1400" u="sng" dirty="0"/>
                    </a:p>
                  </a:txBody>
                  <a:tcPr marT="45728" marB="45728"/>
                </a:tc>
                <a:tc>
                  <a:txBody>
                    <a:bodyPr/>
                    <a:lstStyle/>
                    <a:p>
                      <a:pPr algn="ctr"/>
                      <a:r>
                        <a:rPr lang="en-US" sz="1400" u="sng" dirty="0" smtClean="0"/>
                        <a:t>Average Annual</a:t>
                      </a:r>
                      <a:r>
                        <a:rPr lang="en-US" sz="1400" u="sng" baseline="0" dirty="0" smtClean="0"/>
                        <a:t> Salary</a:t>
                      </a:r>
                      <a:r>
                        <a:rPr lang="en-US" sz="1400" u="none" baseline="0" dirty="0" smtClean="0"/>
                        <a:t>**</a:t>
                      </a:r>
                      <a:endParaRPr lang="en-US" sz="1400" u="none" dirty="0"/>
                    </a:p>
                  </a:txBody>
                  <a:tcPr marT="45728" marB="45728"/>
                </a:tc>
              </a:tr>
              <a:tr h="370901">
                <a:tc>
                  <a:txBody>
                    <a:bodyPr/>
                    <a:lstStyle/>
                    <a:p>
                      <a:pPr algn="ctr"/>
                      <a:r>
                        <a:rPr lang="en-US" sz="1800" dirty="0" smtClean="0"/>
                        <a:t>190,000</a:t>
                      </a:r>
                      <a:endParaRPr lang="en-US" sz="1800" dirty="0"/>
                    </a:p>
                  </a:txBody>
                  <a:tcPr marT="45728" marB="45728"/>
                </a:tc>
                <a:tc>
                  <a:txBody>
                    <a:bodyPr/>
                    <a:lstStyle/>
                    <a:p>
                      <a:pPr algn="ctr"/>
                      <a:r>
                        <a:rPr lang="en-US" sz="1800" dirty="0" smtClean="0"/>
                        <a:t>$ 125,000</a:t>
                      </a:r>
                      <a:endParaRPr lang="en-US" sz="1800" dirty="0"/>
                    </a:p>
                  </a:txBody>
                  <a:tcPr marT="45728" marB="45728"/>
                </a:tc>
              </a:tr>
              <a:tr h="335335">
                <a:tc>
                  <a:txBody>
                    <a:bodyPr/>
                    <a:lstStyle/>
                    <a:p>
                      <a:pPr algn="ctr"/>
                      <a:endParaRPr lang="en-US" sz="1100" dirty="0"/>
                    </a:p>
                  </a:txBody>
                  <a:tcPr marT="45728" marB="45728"/>
                </a:tc>
                <a:tc>
                  <a:txBody>
                    <a:bodyPr/>
                    <a:lstStyle/>
                    <a:p>
                      <a:pPr algn="ctr"/>
                      <a:endParaRPr lang="en-US" sz="1600" dirty="0"/>
                    </a:p>
                  </a:txBody>
                  <a:tcPr marT="45728" marB="45728"/>
                </a:tc>
              </a:tr>
              <a:tr h="914551">
                <a:tc>
                  <a:txBody>
                    <a:bodyPr/>
                    <a:lstStyle/>
                    <a:p>
                      <a:pPr algn="ctr"/>
                      <a:endParaRPr lang="en-US" sz="1800" dirty="0" smtClean="0"/>
                    </a:p>
                    <a:p>
                      <a:pPr algn="ctr"/>
                      <a:r>
                        <a:rPr lang="en-US" sz="1800" dirty="0" smtClean="0"/>
                        <a:t>280,000</a:t>
                      </a:r>
                    </a:p>
                    <a:p>
                      <a:pPr algn="ctr"/>
                      <a:endParaRPr lang="en-US" sz="1800" dirty="0"/>
                    </a:p>
                  </a:txBody>
                  <a:tcPr marT="45728" marB="45728"/>
                </a:tc>
                <a:tc>
                  <a:txBody>
                    <a:bodyPr/>
                    <a:lstStyle/>
                    <a:p>
                      <a:pPr algn="ctr"/>
                      <a:endParaRPr lang="en-US" sz="1800" dirty="0" smtClean="0"/>
                    </a:p>
                    <a:p>
                      <a:pPr algn="ctr"/>
                      <a:r>
                        <a:rPr lang="en-US" sz="1800" dirty="0" smtClean="0"/>
                        <a:t>$ 123,000</a:t>
                      </a:r>
                      <a:endParaRPr lang="en-US" sz="1800" dirty="0"/>
                    </a:p>
                  </a:txBody>
                  <a:tcPr marT="45728" marB="45728"/>
                </a:tc>
              </a:tr>
            </a:tbl>
          </a:graphicData>
        </a:graphic>
      </p:graphicFrame>
      <p:sp>
        <p:nvSpPr>
          <p:cNvPr id="16402" name="TextBox 8"/>
          <p:cNvSpPr txBox="1">
            <a:spLocks noChangeArrowheads="1"/>
          </p:cNvSpPr>
          <p:nvPr/>
        </p:nvSpPr>
        <p:spPr bwMode="auto">
          <a:xfrm>
            <a:off x="228600" y="4648200"/>
            <a:ext cx="8507183" cy="1015663"/>
          </a:xfrm>
          <a:prstGeom prst="rect">
            <a:avLst/>
          </a:prstGeom>
          <a:noFill/>
          <a:ln w="9525">
            <a:noFill/>
            <a:miter lim="800000"/>
            <a:headEnd/>
            <a:tailEnd/>
          </a:ln>
        </p:spPr>
        <p:txBody>
          <a:bodyPr wrap="square">
            <a:spAutoFit/>
          </a:bodyPr>
          <a:lstStyle/>
          <a:p>
            <a:r>
              <a:rPr lang="en-US" sz="2000" dirty="0"/>
              <a:t>Note: Technology Management is inter-disciplinary and covers many more fields than Engineering and I.T. including Business, Science, Math, Government, etc.</a:t>
            </a:r>
          </a:p>
        </p:txBody>
      </p:sp>
      <p:sp>
        <p:nvSpPr>
          <p:cNvPr id="16403" name="TextBox 10"/>
          <p:cNvSpPr txBox="1">
            <a:spLocks noChangeArrowheads="1"/>
          </p:cNvSpPr>
          <p:nvPr/>
        </p:nvSpPr>
        <p:spPr bwMode="auto">
          <a:xfrm>
            <a:off x="228600" y="5986462"/>
            <a:ext cx="8458200" cy="338138"/>
          </a:xfrm>
          <a:prstGeom prst="rect">
            <a:avLst/>
          </a:prstGeom>
          <a:noFill/>
          <a:ln w="9525">
            <a:noFill/>
            <a:miter lim="800000"/>
            <a:headEnd/>
            <a:tailEnd/>
          </a:ln>
        </p:spPr>
        <p:txBody>
          <a:bodyPr>
            <a:spAutoFit/>
          </a:bodyPr>
          <a:lstStyle/>
          <a:p>
            <a:r>
              <a:rPr lang="en-US" sz="800" dirty="0"/>
              <a:t>*Source: US Bureau of Labor Statistics, May 2008, </a:t>
            </a:r>
            <a:r>
              <a:rPr lang="en-US" sz="800" dirty="0">
                <a:hlinkClick r:id="rId3"/>
              </a:rPr>
              <a:t>http://data.bls.gov/cgi-bin/print/oes/2008/may/oes119041.htm</a:t>
            </a:r>
            <a:r>
              <a:rPr lang="en-US" sz="800" dirty="0"/>
              <a:t>, </a:t>
            </a:r>
            <a:r>
              <a:rPr lang="en-US" sz="800" dirty="0">
                <a:hlinkClick r:id="rId4"/>
              </a:rPr>
              <a:t>http://data.bls.gov/cgi-bin/print.pl/oes/2008/may/oes113021.htm</a:t>
            </a:r>
            <a:endParaRPr lang="en-US" sz="800" dirty="0"/>
          </a:p>
          <a:p>
            <a:endParaRPr lang="en-US" sz="800" dirty="0"/>
          </a:p>
        </p:txBody>
      </p:sp>
      <p:sp>
        <p:nvSpPr>
          <p:cNvPr id="16404" name="TextBox 11"/>
          <p:cNvSpPr txBox="1">
            <a:spLocks noChangeArrowheads="1"/>
          </p:cNvSpPr>
          <p:nvPr/>
        </p:nvSpPr>
        <p:spPr bwMode="auto">
          <a:xfrm>
            <a:off x="152400" y="3886200"/>
            <a:ext cx="8991600" cy="523875"/>
          </a:xfrm>
          <a:prstGeom prst="rect">
            <a:avLst/>
          </a:prstGeom>
          <a:noFill/>
          <a:ln w="9525">
            <a:noFill/>
            <a:miter lim="800000"/>
            <a:headEnd/>
            <a:tailEnd/>
          </a:ln>
        </p:spPr>
        <p:txBody>
          <a:bodyPr>
            <a:spAutoFit/>
          </a:bodyPr>
          <a:lstStyle/>
          <a:p>
            <a:r>
              <a:rPr lang="en-US" sz="1400" dirty="0"/>
              <a:t>** (e.g. Annual compensation for CEO’s, COO’s, CTO’s, CIO’s, VP’s (R&amp;D; Engineering, Product Development, Quality, etc.) is higher than above salaries and may include bonuses, other incentives and stock options.</a:t>
            </a:r>
          </a:p>
        </p:txBody>
      </p:sp>
      <p:sp>
        <p:nvSpPr>
          <p:cNvPr id="14" name="Date Placeholder 13"/>
          <p:cNvSpPr>
            <a:spLocks noGrp="1"/>
          </p:cNvSpPr>
          <p:nvPr>
            <p:ph type="dt" sz="half" idx="10"/>
          </p:nvPr>
        </p:nvSpPr>
        <p:spPr/>
        <p:txBody>
          <a:bodyPr/>
          <a:lstStyle/>
          <a:p>
            <a:endParaRPr lang="id-ID"/>
          </a:p>
        </p:txBody>
      </p:sp>
      <p:sp>
        <p:nvSpPr>
          <p:cNvPr id="15" name="Slide Number Placeholder 14"/>
          <p:cNvSpPr>
            <a:spLocks noGrp="1"/>
          </p:cNvSpPr>
          <p:nvPr>
            <p:ph type="sldNum" sz="quarter" idx="12"/>
          </p:nvPr>
        </p:nvSpPr>
        <p:spPr/>
        <p:txBody>
          <a:bodyPr/>
          <a:lstStyle/>
          <a:p>
            <a:fld id="{7F302563-E7AF-4054-B59A-0FF0C3D1AC5E}" type="slidenum">
              <a:rPr lang="id-ID" smtClean="0"/>
              <a:pPr/>
              <a:t>28</a:t>
            </a:fld>
            <a:endParaRPr lang="id-ID"/>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5" descr="UBlogo100x100"/>
          <p:cNvPicPr>
            <a:picLocks noChangeAspect="1" noChangeArrowheads="1"/>
          </p:cNvPicPr>
          <p:nvPr/>
        </p:nvPicPr>
        <p:blipFill>
          <a:blip r:embed="rId2"/>
          <a:srcRect/>
          <a:stretch>
            <a:fillRect/>
          </a:stretch>
        </p:blipFill>
        <p:spPr bwMode="auto">
          <a:xfrm>
            <a:off x="7924800" y="5257606"/>
            <a:ext cx="990600" cy="990600"/>
          </a:xfrm>
          <a:prstGeom prst="rect">
            <a:avLst/>
          </a:prstGeom>
          <a:noFill/>
          <a:ln w="9525">
            <a:noFill/>
            <a:miter lim="800000"/>
            <a:headEnd/>
            <a:tailEnd/>
          </a:ln>
        </p:spPr>
      </p:pic>
      <p:sp>
        <p:nvSpPr>
          <p:cNvPr id="7" name="Line 5"/>
          <p:cNvSpPr>
            <a:spLocks noChangeShapeType="1"/>
          </p:cNvSpPr>
          <p:nvPr/>
        </p:nvSpPr>
        <p:spPr bwMode="auto">
          <a:xfrm>
            <a:off x="228600" y="1295400"/>
            <a:ext cx="86868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sp>
        <p:nvSpPr>
          <p:cNvPr id="17414" name="TextBox 7"/>
          <p:cNvSpPr txBox="1">
            <a:spLocks noChangeArrowheads="1"/>
          </p:cNvSpPr>
          <p:nvPr/>
        </p:nvSpPr>
        <p:spPr bwMode="auto">
          <a:xfrm>
            <a:off x="3643952" y="102978"/>
            <a:ext cx="5500048" cy="954107"/>
          </a:xfrm>
          <a:prstGeom prst="rect">
            <a:avLst/>
          </a:prstGeom>
          <a:noFill/>
          <a:ln w="9525">
            <a:noFill/>
            <a:miter lim="800000"/>
            <a:headEnd/>
            <a:tailEnd/>
          </a:ln>
        </p:spPr>
        <p:txBody>
          <a:bodyPr wrap="square">
            <a:spAutoFit/>
          </a:bodyPr>
          <a:lstStyle/>
          <a:p>
            <a:r>
              <a:rPr lang="en-US" sz="2800" b="1" dirty="0">
                <a:solidFill>
                  <a:schemeClr val="bg1"/>
                </a:solidFill>
              </a:rPr>
              <a:t>Field of Technology Management is Broad</a:t>
            </a:r>
          </a:p>
        </p:txBody>
      </p:sp>
      <p:sp>
        <p:nvSpPr>
          <p:cNvPr id="9" name="TextBox 8"/>
          <p:cNvSpPr txBox="1">
            <a:spLocks noChangeArrowheads="1"/>
          </p:cNvSpPr>
          <p:nvPr/>
        </p:nvSpPr>
        <p:spPr bwMode="auto">
          <a:xfrm>
            <a:off x="381000" y="1439863"/>
            <a:ext cx="8534400" cy="4508927"/>
          </a:xfrm>
          <a:prstGeom prst="rect">
            <a:avLst/>
          </a:prstGeom>
          <a:noFill/>
          <a:ln w="9525">
            <a:noFill/>
            <a:miter lim="800000"/>
            <a:headEnd/>
            <a:tailEnd/>
          </a:ln>
        </p:spPr>
        <p:txBody>
          <a:bodyPr>
            <a:spAutoFit/>
          </a:bodyPr>
          <a:lstStyle/>
          <a:p>
            <a:pPr marL="342900" indent="-342900">
              <a:lnSpc>
                <a:spcPct val="90000"/>
              </a:lnSpc>
              <a:spcBef>
                <a:spcPct val="20000"/>
              </a:spcBef>
              <a:buFontTx/>
              <a:buChar char="•"/>
              <a:defRPr/>
            </a:pPr>
            <a:r>
              <a:rPr lang="en-US" sz="1400" b="1" dirty="0">
                <a:latin typeface="+mj-lt"/>
                <a:cs typeface="Arial" charset="0"/>
              </a:rPr>
              <a:t>Bio-Medical/Bio-Technology and Management</a:t>
            </a:r>
          </a:p>
          <a:p>
            <a:pPr marL="342900" indent="-342900">
              <a:lnSpc>
                <a:spcPct val="90000"/>
              </a:lnSpc>
              <a:spcBef>
                <a:spcPct val="20000"/>
              </a:spcBef>
              <a:buFontTx/>
              <a:buChar char="•"/>
              <a:defRPr/>
            </a:pPr>
            <a:r>
              <a:rPr lang="en-US" sz="1400" b="1" dirty="0">
                <a:latin typeface="+mj-lt"/>
                <a:cs typeface="Arial" charset="0"/>
              </a:rPr>
              <a:t>Business  and Information Technology Continuity and Security </a:t>
            </a:r>
          </a:p>
          <a:p>
            <a:pPr marL="342900" indent="-342900">
              <a:lnSpc>
                <a:spcPct val="90000"/>
              </a:lnSpc>
              <a:spcBef>
                <a:spcPct val="20000"/>
              </a:spcBef>
              <a:buFontTx/>
              <a:buChar char="•"/>
              <a:defRPr/>
            </a:pPr>
            <a:r>
              <a:rPr lang="en-US" sz="1400" b="1" dirty="0">
                <a:latin typeface="+mj-lt"/>
                <a:cs typeface="Arial" charset="0"/>
              </a:rPr>
              <a:t>Environment and Energy Management and Technology (including Green and Sustainability)</a:t>
            </a:r>
          </a:p>
          <a:p>
            <a:pPr marL="342900" indent="-342900">
              <a:lnSpc>
                <a:spcPct val="90000"/>
              </a:lnSpc>
              <a:spcBef>
                <a:spcPct val="20000"/>
              </a:spcBef>
              <a:buFontTx/>
              <a:buChar char="•"/>
              <a:defRPr/>
            </a:pPr>
            <a:r>
              <a:rPr lang="en-US" sz="1400" b="1" dirty="0">
                <a:latin typeface="+mj-lt"/>
                <a:cs typeface="Arial" charset="0"/>
              </a:rPr>
              <a:t>Entrepreneurship, </a:t>
            </a:r>
            <a:r>
              <a:rPr lang="en-US" sz="1400" b="1" dirty="0" err="1">
                <a:latin typeface="+mj-lt"/>
                <a:cs typeface="Arial" charset="0"/>
              </a:rPr>
              <a:t>Intrapreneurship</a:t>
            </a:r>
            <a:r>
              <a:rPr lang="en-US" sz="1400" b="1" dirty="0">
                <a:latin typeface="+mj-lt"/>
                <a:cs typeface="Arial" charset="0"/>
              </a:rPr>
              <a:t> &amp; New Venture Creation</a:t>
            </a:r>
          </a:p>
          <a:p>
            <a:pPr marL="342900" indent="-342900">
              <a:lnSpc>
                <a:spcPct val="90000"/>
              </a:lnSpc>
              <a:spcBef>
                <a:spcPct val="20000"/>
              </a:spcBef>
              <a:buFontTx/>
              <a:buChar char="•"/>
              <a:defRPr/>
            </a:pPr>
            <a:r>
              <a:rPr lang="en-US" sz="1400" b="1" dirty="0">
                <a:latin typeface="+mj-lt"/>
                <a:cs typeface="Arial" charset="0"/>
              </a:rPr>
              <a:t>Creating &amp; Sustaining High Performance Global Leaders and Teams</a:t>
            </a:r>
          </a:p>
          <a:p>
            <a:pPr marL="342900" indent="-342900">
              <a:lnSpc>
                <a:spcPct val="90000"/>
              </a:lnSpc>
              <a:spcBef>
                <a:spcPct val="20000"/>
              </a:spcBef>
              <a:buFontTx/>
              <a:buChar char="•"/>
              <a:defRPr/>
            </a:pPr>
            <a:r>
              <a:rPr lang="en-US" sz="1400" b="1" dirty="0">
                <a:latin typeface="+mj-lt"/>
                <a:cs typeface="Arial" charset="0"/>
              </a:rPr>
              <a:t>New Product/Service Development and Commercialization</a:t>
            </a:r>
          </a:p>
          <a:p>
            <a:pPr marL="342900" indent="-342900">
              <a:lnSpc>
                <a:spcPct val="90000"/>
              </a:lnSpc>
              <a:spcBef>
                <a:spcPct val="20000"/>
              </a:spcBef>
              <a:buFontTx/>
              <a:buChar char="•"/>
              <a:defRPr/>
            </a:pPr>
            <a:r>
              <a:rPr lang="en-US" sz="1400" b="1" dirty="0">
                <a:latin typeface="+mj-lt"/>
                <a:cs typeface="Arial" charset="0"/>
              </a:rPr>
              <a:t>Strategic Marketing, Demand Creation, Growth and Innovation</a:t>
            </a:r>
          </a:p>
          <a:p>
            <a:pPr marL="342900" indent="-342900">
              <a:lnSpc>
                <a:spcPct val="90000"/>
              </a:lnSpc>
              <a:spcBef>
                <a:spcPct val="20000"/>
              </a:spcBef>
              <a:buFontTx/>
              <a:buChar char="•"/>
              <a:defRPr/>
            </a:pPr>
            <a:r>
              <a:rPr lang="en-US" sz="1400" b="1" dirty="0">
                <a:latin typeface="+mj-lt"/>
                <a:cs typeface="Arial" charset="0"/>
              </a:rPr>
              <a:t>Information Technology</a:t>
            </a:r>
          </a:p>
          <a:p>
            <a:pPr marL="342900" indent="-342900">
              <a:lnSpc>
                <a:spcPct val="90000"/>
              </a:lnSpc>
              <a:spcBef>
                <a:spcPct val="20000"/>
              </a:spcBef>
              <a:buFontTx/>
              <a:buChar char="•"/>
              <a:defRPr/>
            </a:pPr>
            <a:r>
              <a:rPr lang="en-US" sz="1400" b="1" dirty="0">
                <a:latin typeface="+mj-lt"/>
                <a:cs typeface="Arial" charset="0"/>
              </a:rPr>
              <a:t>Outsourcing and Strategic Sourcing</a:t>
            </a:r>
          </a:p>
          <a:p>
            <a:pPr marL="342900" indent="-342900">
              <a:lnSpc>
                <a:spcPct val="90000"/>
              </a:lnSpc>
              <a:spcBef>
                <a:spcPct val="20000"/>
              </a:spcBef>
              <a:buFontTx/>
              <a:buChar char="•"/>
              <a:defRPr/>
            </a:pPr>
            <a:r>
              <a:rPr lang="en-US" sz="1400" b="1" dirty="0">
                <a:latin typeface="+mj-lt"/>
                <a:cs typeface="Arial" charset="0"/>
              </a:rPr>
              <a:t>Quality Management and Lean Process Management</a:t>
            </a:r>
          </a:p>
          <a:p>
            <a:pPr marL="342900" indent="-342900">
              <a:lnSpc>
                <a:spcPct val="90000"/>
              </a:lnSpc>
              <a:spcBef>
                <a:spcPct val="20000"/>
              </a:spcBef>
              <a:buFontTx/>
              <a:buChar char="•"/>
              <a:defRPr/>
            </a:pPr>
            <a:r>
              <a:rPr lang="en-US" sz="1400" b="1" dirty="0">
                <a:latin typeface="+mj-lt"/>
                <a:cs typeface="Arial" charset="0"/>
              </a:rPr>
              <a:t>Global Program and Project Management</a:t>
            </a:r>
          </a:p>
          <a:p>
            <a:pPr marL="342900" indent="-342900">
              <a:lnSpc>
                <a:spcPct val="90000"/>
              </a:lnSpc>
              <a:spcBef>
                <a:spcPct val="20000"/>
              </a:spcBef>
              <a:buFontTx/>
              <a:buChar char="•"/>
              <a:defRPr/>
            </a:pPr>
            <a:r>
              <a:rPr lang="en-US" sz="1400" b="1" dirty="0">
                <a:latin typeface="+mj-lt"/>
                <a:cs typeface="Arial" charset="0"/>
              </a:rPr>
              <a:t>Supply Chain Management &amp; Logistics</a:t>
            </a:r>
          </a:p>
          <a:p>
            <a:pPr marL="342900" indent="-342900">
              <a:lnSpc>
                <a:spcPct val="90000"/>
              </a:lnSpc>
              <a:spcBef>
                <a:spcPct val="20000"/>
              </a:spcBef>
              <a:buFontTx/>
              <a:buChar char="•"/>
              <a:defRPr/>
            </a:pPr>
            <a:r>
              <a:rPr lang="en-US" sz="1400" b="1" dirty="0">
                <a:latin typeface="+mj-lt"/>
                <a:cs typeface="Arial" charset="0"/>
              </a:rPr>
              <a:t>Corporate and Information Technology Strategy, Execution &amp; Governance</a:t>
            </a:r>
          </a:p>
          <a:p>
            <a:pPr marL="342900" indent="-342900">
              <a:lnSpc>
                <a:spcPct val="90000"/>
              </a:lnSpc>
              <a:spcBef>
                <a:spcPct val="20000"/>
              </a:spcBef>
              <a:buFontTx/>
              <a:buChar char="•"/>
              <a:defRPr/>
            </a:pPr>
            <a:r>
              <a:rPr lang="en-US" sz="1400" b="1" dirty="0">
                <a:latin typeface="+mj-lt"/>
                <a:cs typeface="Arial" charset="0"/>
              </a:rPr>
              <a:t>Manufacturing and Operations Management</a:t>
            </a:r>
          </a:p>
          <a:p>
            <a:pPr marL="342900" indent="-342900">
              <a:lnSpc>
                <a:spcPct val="90000"/>
              </a:lnSpc>
              <a:spcBef>
                <a:spcPct val="20000"/>
              </a:spcBef>
              <a:buFontTx/>
              <a:buChar char="•"/>
              <a:defRPr/>
            </a:pPr>
            <a:r>
              <a:rPr lang="en-US" sz="1400" b="1" dirty="0">
                <a:latin typeface="+mj-lt"/>
                <a:cs typeface="Arial" charset="0"/>
              </a:rPr>
              <a:t>Service Management</a:t>
            </a:r>
          </a:p>
          <a:p>
            <a:pPr marL="342900" indent="-342900">
              <a:lnSpc>
                <a:spcPct val="90000"/>
              </a:lnSpc>
              <a:spcBef>
                <a:spcPct val="20000"/>
              </a:spcBef>
              <a:buFontTx/>
              <a:buChar char="•"/>
              <a:defRPr/>
            </a:pPr>
            <a:r>
              <a:rPr lang="en-US" sz="1400" b="1" dirty="0">
                <a:latin typeface="+mj-lt"/>
                <a:cs typeface="Arial" charset="0"/>
              </a:rPr>
              <a:t>Sports Technology and Management (Future)</a:t>
            </a:r>
          </a:p>
          <a:p>
            <a:pPr marL="342900" indent="-342900">
              <a:lnSpc>
                <a:spcPct val="90000"/>
              </a:lnSpc>
              <a:spcBef>
                <a:spcPct val="20000"/>
              </a:spcBef>
              <a:buFontTx/>
              <a:buChar char="•"/>
              <a:defRPr/>
            </a:pPr>
            <a:r>
              <a:rPr lang="en-US" sz="1400" b="1" dirty="0">
                <a:latin typeface="+mj-lt"/>
                <a:cs typeface="Arial" charset="0"/>
              </a:rPr>
              <a:t>Engineering and Science Management</a:t>
            </a:r>
          </a:p>
          <a:p>
            <a:pPr marL="342900" indent="-342900">
              <a:lnSpc>
                <a:spcPct val="90000"/>
              </a:lnSpc>
              <a:spcBef>
                <a:spcPct val="20000"/>
              </a:spcBef>
              <a:buFontTx/>
              <a:buChar char="•"/>
              <a:defRPr/>
            </a:pPr>
            <a:r>
              <a:rPr lang="en-US" sz="1400" b="1" dirty="0">
                <a:latin typeface="+mj-lt"/>
                <a:cs typeface="Arial" charset="0"/>
              </a:rPr>
              <a:t>++++</a:t>
            </a:r>
            <a:endParaRPr lang="en-US" sz="1400" b="1" dirty="0">
              <a:latin typeface="+mj-lt"/>
            </a:endParaRPr>
          </a:p>
        </p:txBody>
      </p:sp>
      <p:sp>
        <p:nvSpPr>
          <p:cNvPr id="8" name="Date Placeholder 7"/>
          <p:cNvSpPr>
            <a:spLocks noGrp="1"/>
          </p:cNvSpPr>
          <p:nvPr>
            <p:ph type="dt" sz="half" idx="10"/>
          </p:nvPr>
        </p:nvSpPr>
        <p:spPr/>
        <p:txBody>
          <a:bodyPr/>
          <a:lstStyle/>
          <a:p>
            <a:endParaRPr lang="id-ID" dirty="0"/>
          </a:p>
        </p:txBody>
      </p:sp>
      <p:sp>
        <p:nvSpPr>
          <p:cNvPr id="10" name="Slide Number Placeholder 9"/>
          <p:cNvSpPr>
            <a:spLocks noGrp="1"/>
          </p:cNvSpPr>
          <p:nvPr>
            <p:ph type="sldNum" sz="quarter" idx="12"/>
          </p:nvPr>
        </p:nvSpPr>
        <p:spPr/>
        <p:txBody>
          <a:bodyPr/>
          <a:lstStyle/>
          <a:p>
            <a:fld id="{7F302563-E7AF-4054-B59A-0FF0C3D1AC5E}" type="slidenum">
              <a:rPr lang="id-ID" smtClean="0"/>
              <a:pPr/>
              <a:t>29</a:t>
            </a:fld>
            <a:endParaRPr lang="id-ID"/>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rtlCol="0">
            <a:normAutofit/>
          </a:bodyPr>
          <a:lstStyle/>
          <a:p>
            <a:pPr fontAlgn="auto">
              <a:spcAft>
                <a:spcPts val="0"/>
              </a:spcAft>
              <a:defRPr/>
            </a:pPr>
            <a:r>
              <a:rPr lang="id-ID" dirty="0" smtClean="0">
                <a:solidFill>
                  <a:schemeClr val="bg1"/>
                </a:solidFill>
              </a:rPr>
              <a:t>Tantangan Bagi Lulusan IF</a:t>
            </a:r>
            <a:endParaRPr lang="en-US" dirty="0">
              <a:solidFill>
                <a:schemeClr val="bg1"/>
              </a:solidFill>
            </a:endParaRPr>
          </a:p>
        </p:txBody>
      </p:sp>
      <p:pic>
        <p:nvPicPr>
          <p:cNvPr id="18435" name="Picture 2"/>
          <p:cNvPicPr>
            <a:picLocks noChangeAspect="1" noChangeArrowheads="1"/>
          </p:cNvPicPr>
          <p:nvPr/>
        </p:nvPicPr>
        <p:blipFill>
          <a:blip r:embed="rId2" cstate="print"/>
          <a:srcRect/>
          <a:stretch>
            <a:fillRect/>
          </a:stretch>
        </p:blipFill>
        <p:spPr bwMode="auto">
          <a:xfrm>
            <a:off x="0" y="1857375"/>
            <a:ext cx="9155113" cy="4500563"/>
          </a:xfrm>
          <a:prstGeom prst="rect">
            <a:avLst/>
          </a:prstGeom>
          <a:noFill/>
          <a:ln w="9525">
            <a:noFill/>
            <a:miter lim="800000"/>
            <a:headEnd/>
            <a:tailEnd/>
          </a:ln>
        </p:spPr>
      </p:pic>
      <p:sp>
        <p:nvSpPr>
          <p:cNvPr id="4" name="Date Placeholder 3"/>
          <p:cNvSpPr>
            <a:spLocks noGrp="1"/>
          </p:cNvSpPr>
          <p:nvPr>
            <p:ph type="dt" sz="half" idx="10"/>
          </p:nvPr>
        </p:nvSpPr>
        <p:spPr/>
        <p:txBody>
          <a:bodyPr/>
          <a:lstStyle/>
          <a:p>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3</a:t>
            </a:fld>
            <a:endParaRPr lang="id-ID"/>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5"/>
          <p:cNvSpPr txBox="1">
            <a:spLocks noChangeArrowheads="1"/>
          </p:cNvSpPr>
          <p:nvPr/>
        </p:nvSpPr>
        <p:spPr bwMode="auto">
          <a:xfrm>
            <a:off x="3616656" y="228600"/>
            <a:ext cx="5984543" cy="954107"/>
          </a:xfrm>
          <a:prstGeom prst="rect">
            <a:avLst/>
          </a:prstGeom>
          <a:noFill/>
          <a:ln w="9525">
            <a:noFill/>
            <a:miter lim="800000"/>
            <a:headEnd/>
            <a:tailEnd/>
          </a:ln>
        </p:spPr>
        <p:txBody>
          <a:bodyPr wrap="square">
            <a:spAutoFit/>
          </a:bodyPr>
          <a:lstStyle/>
          <a:p>
            <a:r>
              <a:rPr lang="en-US" sz="2800" b="1" dirty="0">
                <a:solidFill>
                  <a:schemeClr val="bg1"/>
                </a:solidFill>
              </a:rPr>
              <a:t>Career Advise from Successful Executives</a:t>
            </a:r>
          </a:p>
        </p:txBody>
      </p:sp>
      <p:pic>
        <p:nvPicPr>
          <p:cNvPr id="18437" name="Picture 6" descr="UBlogo100x100"/>
          <p:cNvPicPr>
            <a:picLocks noChangeAspect="1" noChangeArrowheads="1"/>
          </p:cNvPicPr>
          <p:nvPr/>
        </p:nvPicPr>
        <p:blipFill>
          <a:blip r:embed="rId2"/>
          <a:srcRect/>
          <a:stretch>
            <a:fillRect/>
          </a:stretch>
        </p:blipFill>
        <p:spPr bwMode="auto">
          <a:xfrm>
            <a:off x="8153400" y="5752906"/>
            <a:ext cx="990600" cy="990600"/>
          </a:xfrm>
          <a:prstGeom prst="rect">
            <a:avLst/>
          </a:prstGeom>
          <a:noFill/>
          <a:ln w="9525">
            <a:noFill/>
            <a:miter lim="800000"/>
            <a:headEnd/>
            <a:tailEnd/>
          </a:ln>
        </p:spPr>
      </p:pic>
      <p:sp>
        <p:nvSpPr>
          <p:cNvPr id="8" name="Line 5"/>
          <p:cNvSpPr>
            <a:spLocks noChangeShapeType="1"/>
          </p:cNvSpPr>
          <p:nvPr/>
        </p:nvSpPr>
        <p:spPr bwMode="auto">
          <a:xfrm>
            <a:off x="228600" y="1295400"/>
            <a:ext cx="86868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sp>
        <p:nvSpPr>
          <p:cNvPr id="10" name="Text Box 3"/>
          <p:cNvSpPr txBox="1">
            <a:spLocks noChangeArrowheads="1"/>
          </p:cNvSpPr>
          <p:nvPr/>
        </p:nvSpPr>
        <p:spPr bwMode="auto">
          <a:xfrm>
            <a:off x="152400" y="1295400"/>
            <a:ext cx="8763000" cy="4998291"/>
          </a:xfrm>
          <a:prstGeom prst="rect">
            <a:avLst/>
          </a:prstGeom>
          <a:noFill/>
          <a:ln w="9525">
            <a:noFill/>
            <a:miter lim="800000"/>
            <a:headEnd/>
            <a:tailEnd/>
          </a:ln>
        </p:spPr>
        <p:txBody>
          <a:bodyPr wrap="square">
            <a:spAutoFit/>
          </a:bodyPr>
          <a:lstStyle/>
          <a:p>
            <a:pPr marL="396875" indent="-396875">
              <a:lnSpc>
                <a:spcPct val="135000"/>
              </a:lnSpc>
              <a:defRPr/>
            </a:pPr>
            <a:r>
              <a:rPr lang="en-US" dirty="0"/>
              <a:t>Six Critical Components </a:t>
            </a:r>
          </a:p>
          <a:p>
            <a:pPr marL="396875" indent="-396875">
              <a:defRPr/>
            </a:pPr>
            <a:endParaRPr lang="en-US" sz="1000" dirty="0"/>
          </a:p>
          <a:p>
            <a:pPr marL="396875" indent="-396875" algn="just">
              <a:buFontTx/>
              <a:buChar char="•"/>
              <a:defRPr/>
            </a:pPr>
            <a:r>
              <a:rPr lang="en-US" b="1" u="sng" dirty="0"/>
              <a:t>Performance</a:t>
            </a:r>
            <a:r>
              <a:rPr lang="en-US" sz="1600" dirty="0"/>
              <a:t> – Focus on current job performance. Do everything with a </a:t>
            </a:r>
            <a:r>
              <a:rPr lang="en-US" sz="1600" b="1" dirty="0"/>
              <a:t>sense of urgency and drive to win. Make a difference</a:t>
            </a:r>
            <a:r>
              <a:rPr lang="en-US" sz="1600" dirty="0"/>
              <a:t> on every job. Develop a reputation for </a:t>
            </a:r>
            <a:r>
              <a:rPr lang="en-US" sz="1600" b="1" dirty="0"/>
              <a:t>delivering results above and beyond</a:t>
            </a:r>
            <a:r>
              <a:rPr lang="en-US" sz="1600" dirty="0"/>
              <a:t>. It’s ok to  think and talk about your career, but secondary to job performance </a:t>
            </a:r>
            <a:r>
              <a:rPr lang="en-US" sz="1600" b="1" dirty="0"/>
              <a:t>and better when you are hitting the ball out of the park in your current job.</a:t>
            </a:r>
          </a:p>
          <a:p>
            <a:pPr marL="396875" indent="-396875" algn="just">
              <a:defRPr/>
            </a:pPr>
            <a:endParaRPr lang="en-US" sz="1050" dirty="0"/>
          </a:p>
          <a:p>
            <a:pPr marL="396875" indent="-396875" algn="just">
              <a:buFontTx/>
              <a:buChar char="•"/>
              <a:defRPr/>
            </a:pPr>
            <a:r>
              <a:rPr lang="en-US" b="1" u="sng" dirty="0"/>
              <a:t>Expertise </a:t>
            </a:r>
            <a:r>
              <a:rPr lang="en-US" sz="1600" dirty="0"/>
              <a:t>– Become proficient in one business/technical area. </a:t>
            </a:r>
            <a:r>
              <a:rPr lang="en-US" sz="1600" b="1" dirty="0"/>
              <a:t>Build a strong functional expertise in a broader business context</a:t>
            </a:r>
            <a:r>
              <a:rPr lang="en-US" sz="1600" dirty="0"/>
              <a:t>: multi-functional teams, process initiatives. </a:t>
            </a:r>
            <a:r>
              <a:rPr lang="en-US" sz="1600" b="1" dirty="0"/>
              <a:t>Learn finance </a:t>
            </a:r>
            <a:r>
              <a:rPr lang="en-US" sz="1600" dirty="0"/>
              <a:t>–it’s the language of business. Manage your career so that you can evolve (rather than leap) into a cross-functional assignment.</a:t>
            </a:r>
          </a:p>
          <a:p>
            <a:pPr marL="396875" indent="-396875" algn="just">
              <a:buFontTx/>
              <a:buChar char="•"/>
              <a:defRPr/>
            </a:pPr>
            <a:endParaRPr lang="en-US" sz="1000" dirty="0"/>
          </a:p>
          <a:p>
            <a:pPr marL="396875" indent="-396875" algn="just">
              <a:buFontTx/>
              <a:buChar char="•"/>
              <a:defRPr/>
            </a:pPr>
            <a:r>
              <a:rPr lang="en-US" b="1" u="sng" dirty="0"/>
              <a:t>Ownership </a:t>
            </a:r>
            <a:r>
              <a:rPr lang="en-US" sz="1600" dirty="0"/>
              <a:t>– Don’t whine about your career. Others can provide advice, but, in the end – you are responsible. </a:t>
            </a:r>
            <a:r>
              <a:rPr lang="en-US" sz="1600" b="1" dirty="0"/>
              <a:t>Get in the habit of constantly developing yourself</a:t>
            </a:r>
            <a:r>
              <a:rPr lang="en-US" sz="1600" dirty="0"/>
              <a:t>…Like a professional athlete. Commit to continuous learning and adapt to constant and frequent change (Deeper/Broader). </a:t>
            </a:r>
            <a:r>
              <a:rPr lang="en-US" sz="1600" b="1" dirty="0"/>
              <a:t>Develop skills </a:t>
            </a:r>
            <a:r>
              <a:rPr lang="en-US" sz="1600" dirty="0"/>
              <a:t>as opposed to titles.</a:t>
            </a:r>
          </a:p>
          <a:p>
            <a:pPr marL="396875" indent="-396875">
              <a:defRPr/>
            </a:pPr>
            <a:r>
              <a:rPr lang="en-US" dirty="0"/>
              <a:t>	</a:t>
            </a:r>
          </a:p>
        </p:txBody>
      </p:sp>
      <p:sp>
        <p:nvSpPr>
          <p:cNvPr id="11" name="Date Placeholder 10"/>
          <p:cNvSpPr>
            <a:spLocks noGrp="1"/>
          </p:cNvSpPr>
          <p:nvPr>
            <p:ph type="dt" sz="half" idx="10"/>
          </p:nvPr>
        </p:nvSpPr>
        <p:spPr/>
        <p:txBody>
          <a:bodyPr/>
          <a:lstStyle/>
          <a:p>
            <a:endParaRPr lang="id-ID"/>
          </a:p>
        </p:txBody>
      </p:sp>
      <p:sp>
        <p:nvSpPr>
          <p:cNvPr id="12" name="Slide Number Placeholder 11"/>
          <p:cNvSpPr>
            <a:spLocks noGrp="1"/>
          </p:cNvSpPr>
          <p:nvPr>
            <p:ph type="sldNum" sz="quarter" idx="12"/>
          </p:nvPr>
        </p:nvSpPr>
        <p:spPr/>
        <p:txBody>
          <a:bodyPr/>
          <a:lstStyle/>
          <a:p>
            <a:fld id="{7F302563-E7AF-4054-B59A-0FF0C3D1AC5E}" type="slidenum">
              <a:rPr lang="id-ID" smtClean="0"/>
              <a:pPr/>
              <a:t>30</a:t>
            </a:fld>
            <a:endParaRPr lang="id-ID"/>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5"/>
          <p:cNvSpPr>
            <a:spLocks noChangeShapeType="1"/>
          </p:cNvSpPr>
          <p:nvPr/>
        </p:nvSpPr>
        <p:spPr bwMode="auto">
          <a:xfrm>
            <a:off x="228600" y="1295400"/>
            <a:ext cx="86868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pic>
        <p:nvPicPr>
          <p:cNvPr id="19461" name="Picture 6" descr="UBlogo100x100"/>
          <p:cNvPicPr>
            <a:picLocks noChangeAspect="1" noChangeArrowheads="1"/>
          </p:cNvPicPr>
          <p:nvPr/>
        </p:nvPicPr>
        <p:blipFill>
          <a:blip r:embed="rId2"/>
          <a:srcRect/>
          <a:stretch>
            <a:fillRect/>
          </a:stretch>
        </p:blipFill>
        <p:spPr bwMode="auto">
          <a:xfrm>
            <a:off x="8153400" y="5867400"/>
            <a:ext cx="990600" cy="990600"/>
          </a:xfrm>
          <a:prstGeom prst="rect">
            <a:avLst/>
          </a:prstGeom>
          <a:noFill/>
          <a:ln w="9525">
            <a:noFill/>
            <a:miter lim="800000"/>
            <a:headEnd/>
            <a:tailEnd/>
          </a:ln>
        </p:spPr>
      </p:pic>
      <p:sp>
        <p:nvSpPr>
          <p:cNvPr id="19462" name="Text Box 3"/>
          <p:cNvSpPr txBox="1">
            <a:spLocks noChangeArrowheads="1"/>
          </p:cNvSpPr>
          <p:nvPr/>
        </p:nvSpPr>
        <p:spPr bwMode="auto">
          <a:xfrm>
            <a:off x="228600" y="1295401"/>
            <a:ext cx="8915400" cy="4775153"/>
          </a:xfrm>
          <a:prstGeom prst="rect">
            <a:avLst/>
          </a:prstGeom>
          <a:noFill/>
          <a:ln w="9525">
            <a:noFill/>
            <a:miter lim="800000"/>
            <a:headEnd/>
            <a:tailEnd/>
          </a:ln>
        </p:spPr>
        <p:txBody>
          <a:bodyPr wrap="square">
            <a:spAutoFit/>
          </a:bodyPr>
          <a:lstStyle/>
          <a:p>
            <a:pPr marL="396875" indent="-396875">
              <a:lnSpc>
                <a:spcPct val="135000"/>
              </a:lnSpc>
            </a:pPr>
            <a:r>
              <a:rPr lang="en-US" dirty="0"/>
              <a:t>Six Critical Components (Cont’d)</a:t>
            </a:r>
          </a:p>
          <a:p>
            <a:pPr marL="396875" indent="-396875"/>
            <a:endParaRPr lang="en-US" dirty="0"/>
          </a:p>
          <a:p>
            <a:pPr marL="396875" indent="-396875">
              <a:buFontTx/>
              <a:buChar char="•"/>
            </a:pPr>
            <a:r>
              <a:rPr lang="en-US" b="1" u="sng" dirty="0"/>
              <a:t>Challenge and Visibility</a:t>
            </a:r>
            <a:r>
              <a:rPr lang="en-US" sz="1600" b="1" dirty="0"/>
              <a:t> </a:t>
            </a:r>
            <a:r>
              <a:rPr lang="en-US" sz="1600" dirty="0"/>
              <a:t>– </a:t>
            </a:r>
            <a:r>
              <a:rPr lang="en-US" sz="1600" b="1" dirty="0"/>
              <a:t>Take the hard job</a:t>
            </a:r>
            <a:r>
              <a:rPr lang="en-US" sz="1600" dirty="0"/>
              <a:t>. Err on the side of the bigger challenge. Take on the work that the business considers important. Seek out the </a:t>
            </a:r>
            <a:r>
              <a:rPr lang="en-US" sz="1600" b="1" dirty="0"/>
              <a:t>assignments with visibility recognizing the upside and downside potential. Play offense with your career.</a:t>
            </a:r>
          </a:p>
          <a:p>
            <a:pPr marL="396875" indent="-396875"/>
            <a:endParaRPr lang="en-US" sz="1600" dirty="0"/>
          </a:p>
          <a:p>
            <a:pPr marL="396875" indent="-396875">
              <a:buFontTx/>
              <a:buChar char="•"/>
            </a:pPr>
            <a:r>
              <a:rPr lang="en-US" b="1" u="sng" dirty="0"/>
              <a:t>Mentors/Supporters/Role Models </a:t>
            </a:r>
            <a:r>
              <a:rPr lang="en-US" sz="1600" dirty="0"/>
              <a:t>– </a:t>
            </a:r>
            <a:r>
              <a:rPr lang="en-US" sz="1600" b="1" dirty="0"/>
              <a:t>Broaden your base of support</a:t>
            </a:r>
            <a:r>
              <a:rPr lang="en-US" sz="1600" dirty="0"/>
              <a:t>. Take jobs with different managers/clients. </a:t>
            </a:r>
            <a:r>
              <a:rPr lang="en-US" sz="1600" b="1" dirty="0"/>
              <a:t>Work for people who will challenge you. Seek out constructive input on a regular basis </a:t>
            </a:r>
            <a:r>
              <a:rPr lang="en-US" sz="1600" dirty="0"/>
              <a:t>and don’t be defensive when you get it. Surround yourself with great people and learn from them. Be persistent.</a:t>
            </a:r>
          </a:p>
          <a:p>
            <a:pPr marL="396875" indent="-396875"/>
            <a:endParaRPr lang="en-US" sz="1600" dirty="0"/>
          </a:p>
          <a:p>
            <a:pPr marL="396875" indent="-396875">
              <a:buFontTx/>
              <a:buChar char="•"/>
            </a:pPr>
            <a:r>
              <a:rPr lang="en-US" b="1" u="sng" dirty="0"/>
              <a:t>Global Experience/Cultural Depth </a:t>
            </a:r>
            <a:r>
              <a:rPr lang="en-US" sz="1600" dirty="0"/>
              <a:t>– </a:t>
            </a:r>
            <a:r>
              <a:rPr lang="en-US" sz="1600" b="1" dirty="0"/>
              <a:t>Expose yourself and your family to different cultures early.</a:t>
            </a:r>
            <a:r>
              <a:rPr lang="en-US" sz="1600" dirty="0"/>
              <a:t> Seek out positions which require interaction across countries and cultures. Consider assignments outside your home country, but prepare by become an expert in something, by developing </a:t>
            </a:r>
            <a:r>
              <a:rPr lang="en-US" sz="1600" b="1" dirty="0"/>
              <a:t>teaching (as well as functional) skills</a:t>
            </a:r>
            <a:r>
              <a:rPr lang="en-US" sz="1600" dirty="0"/>
              <a:t> and by committing to get a specific job done</a:t>
            </a:r>
            <a:r>
              <a:rPr lang="en-US" sz="1600" dirty="0" smtClean="0"/>
              <a:t>.</a:t>
            </a:r>
            <a:endParaRPr lang="en-US" dirty="0"/>
          </a:p>
        </p:txBody>
      </p:sp>
      <p:sp>
        <p:nvSpPr>
          <p:cNvPr id="19463" name="TextBox 8"/>
          <p:cNvSpPr txBox="1">
            <a:spLocks noChangeArrowheads="1"/>
          </p:cNvSpPr>
          <p:nvPr/>
        </p:nvSpPr>
        <p:spPr bwMode="auto">
          <a:xfrm>
            <a:off x="3643952" y="457200"/>
            <a:ext cx="5957248" cy="830997"/>
          </a:xfrm>
          <a:prstGeom prst="rect">
            <a:avLst/>
          </a:prstGeom>
          <a:noFill/>
          <a:ln w="9525">
            <a:noFill/>
            <a:miter lim="800000"/>
            <a:headEnd/>
            <a:tailEnd/>
          </a:ln>
        </p:spPr>
        <p:txBody>
          <a:bodyPr wrap="square">
            <a:spAutoFit/>
          </a:bodyPr>
          <a:lstStyle/>
          <a:p>
            <a:r>
              <a:rPr lang="en-US" sz="2400" b="1" dirty="0">
                <a:solidFill>
                  <a:schemeClr val="bg1"/>
                </a:solidFill>
              </a:rPr>
              <a:t>Career Advise from Successful Executives (Cont’d)</a:t>
            </a:r>
          </a:p>
        </p:txBody>
      </p:sp>
      <p:sp>
        <p:nvSpPr>
          <p:cNvPr id="8" name="Date Placeholder 7"/>
          <p:cNvSpPr>
            <a:spLocks noGrp="1"/>
          </p:cNvSpPr>
          <p:nvPr>
            <p:ph type="dt" sz="half" idx="10"/>
          </p:nvPr>
        </p:nvSpPr>
        <p:spPr/>
        <p:txBody>
          <a:bodyPr/>
          <a:lstStyle/>
          <a:p>
            <a:endParaRPr lang="id-ID"/>
          </a:p>
        </p:txBody>
      </p:sp>
      <p:sp>
        <p:nvSpPr>
          <p:cNvPr id="9" name="Slide Number Placeholder 8"/>
          <p:cNvSpPr>
            <a:spLocks noGrp="1"/>
          </p:cNvSpPr>
          <p:nvPr>
            <p:ph type="sldNum" sz="quarter" idx="12"/>
          </p:nvPr>
        </p:nvSpPr>
        <p:spPr/>
        <p:txBody>
          <a:bodyPr/>
          <a:lstStyle/>
          <a:p>
            <a:fld id="{7F302563-E7AF-4054-B59A-0FF0C3D1AC5E}" type="slidenum">
              <a:rPr lang="id-ID" smtClean="0"/>
              <a:pPr/>
              <a:t>31</a:t>
            </a:fld>
            <a:endParaRPr lang="id-ID"/>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2"/>
          <p:cNvSpPr>
            <a:spLocks noGrp="1"/>
          </p:cNvSpPr>
          <p:nvPr>
            <p:ph type="sldNum" sz="quarter" idx="11"/>
          </p:nvPr>
        </p:nvSpPr>
        <p:spPr>
          <a:noFill/>
        </p:spPr>
        <p:txBody>
          <a:bodyPr/>
          <a:lstStyle/>
          <a:p>
            <a:fld id="{9128235E-2E9D-41FC-8EB1-EF0313CE1C96}" type="slidenum">
              <a:rPr lang="en-US" smtClean="0"/>
              <a:pPr/>
              <a:t>32</a:t>
            </a:fld>
            <a:endParaRPr lang="en-US" smtClean="0"/>
          </a:p>
        </p:txBody>
      </p:sp>
      <p:sp>
        <p:nvSpPr>
          <p:cNvPr id="20484" name="TextBox 3"/>
          <p:cNvSpPr txBox="1">
            <a:spLocks noChangeArrowheads="1"/>
          </p:cNvSpPr>
          <p:nvPr/>
        </p:nvSpPr>
        <p:spPr bwMode="auto">
          <a:xfrm>
            <a:off x="3657600" y="304800"/>
            <a:ext cx="5334000" cy="830997"/>
          </a:xfrm>
          <a:prstGeom prst="rect">
            <a:avLst/>
          </a:prstGeom>
          <a:noFill/>
          <a:ln w="9525">
            <a:noFill/>
            <a:miter lim="800000"/>
            <a:headEnd/>
            <a:tailEnd/>
          </a:ln>
        </p:spPr>
        <p:txBody>
          <a:bodyPr wrap="square">
            <a:spAutoFit/>
          </a:bodyPr>
          <a:lstStyle/>
          <a:p>
            <a:r>
              <a:rPr lang="en-US" sz="1600" b="1" dirty="0">
                <a:solidFill>
                  <a:schemeClr val="bg1"/>
                </a:solidFill>
              </a:rPr>
              <a:t>Quotes from Current Students or Working Graduates of the M.S. Technology Management Degree Program</a:t>
            </a:r>
          </a:p>
        </p:txBody>
      </p:sp>
      <p:cxnSp>
        <p:nvCxnSpPr>
          <p:cNvPr id="6" name="Straight Connector 5"/>
          <p:cNvCxnSpPr/>
          <p:nvPr/>
        </p:nvCxnSpPr>
        <p:spPr bwMode="auto">
          <a:xfrm>
            <a:off x="304800" y="1143000"/>
            <a:ext cx="84582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486" name="TextBox 6"/>
          <p:cNvSpPr txBox="1">
            <a:spLocks noChangeArrowheads="1"/>
          </p:cNvSpPr>
          <p:nvPr/>
        </p:nvSpPr>
        <p:spPr bwMode="auto">
          <a:xfrm>
            <a:off x="228600" y="1600200"/>
            <a:ext cx="8534400" cy="2169825"/>
          </a:xfrm>
          <a:prstGeom prst="rect">
            <a:avLst/>
          </a:prstGeom>
          <a:noFill/>
          <a:ln w="9525">
            <a:noFill/>
            <a:miter lim="800000"/>
            <a:headEnd/>
            <a:tailEnd/>
          </a:ln>
        </p:spPr>
        <p:txBody>
          <a:bodyPr>
            <a:spAutoFit/>
          </a:bodyPr>
          <a:lstStyle/>
          <a:p>
            <a:pPr algn="just"/>
            <a:r>
              <a:rPr lang="en-US" dirty="0">
                <a:latin typeface="Times New Roman" pitchFamily="18" charset="0"/>
                <a:cs typeface="Times New Roman" pitchFamily="18" charset="0"/>
              </a:rPr>
              <a:t>“The TM degree program offered by the University of Bridgeport revealed that their basic aim was to help students in developing management skills, learn how to position technology strategically in order to enhance core business performance, integrate history and practice through case studies, and produce master’s project drawn from professional experience. </a:t>
            </a:r>
            <a:r>
              <a:rPr lang="en-US" b="1" dirty="0">
                <a:latin typeface="Times New Roman" pitchFamily="18" charset="0"/>
                <a:cs typeface="Times New Roman" pitchFamily="18" charset="0"/>
              </a:rPr>
              <a:t>I believe such a program can help to deepen expertise, broaden perspective and hone skills in the areas of technology and management.</a:t>
            </a:r>
            <a:r>
              <a:rPr lang="en-US" b="1" dirty="0"/>
              <a:t>” </a:t>
            </a:r>
          </a:p>
          <a:p>
            <a:pPr algn="just"/>
            <a:endParaRPr lang="en-US" sz="700" dirty="0"/>
          </a:p>
          <a:p>
            <a:r>
              <a:rPr lang="en-US" sz="2000" dirty="0"/>
              <a:t>              </a:t>
            </a:r>
            <a:r>
              <a:rPr lang="id-ID" sz="2000" dirty="0" smtClean="0"/>
              <a:t>- </a:t>
            </a:r>
            <a:r>
              <a:rPr lang="en-US" b="1" dirty="0" err="1" smtClean="0">
                <a:latin typeface="Times New Roman" pitchFamily="18" charset="0"/>
                <a:cs typeface="Times New Roman" pitchFamily="18" charset="0"/>
              </a:rPr>
              <a:t>Ruchita</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Shah, MS Technology Management  Student, </a:t>
            </a:r>
            <a:r>
              <a:rPr lang="en-US" b="1" dirty="0" smtClean="0">
                <a:latin typeface="Times New Roman" pitchFamily="18" charset="0"/>
                <a:cs typeface="Times New Roman" pitchFamily="18" charset="0"/>
              </a:rPr>
              <a:t>November</a:t>
            </a:r>
            <a:r>
              <a:rPr lang="id-ID"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2009</a:t>
            </a:r>
            <a:endParaRPr lang="en-US" sz="1600" b="1" dirty="0">
              <a:latin typeface="Times New Roman" pitchFamily="18" charset="0"/>
              <a:cs typeface="Times New Roman" pitchFamily="18" charset="0"/>
            </a:endParaRPr>
          </a:p>
        </p:txBody>
      </p:sp>
      <p:sp>
        <p:nvSpPr>
          <p:cNvPr id="20487" name="TextBox 7"/>
          <p:cNvSpPr txBox="1">
            <a:spLocks noChangeArrowheads="1"/>
          </p:cNvSpPr>
          <p:nvPr/>
        </p:nvSpPr>
        <p:spPr bwMode="auto">
          <a:xfrm>
            <a:off x="457200" y="3770313"/>
            <a:ext cx="8534400" cy="2032000"/>
          </a:xfrm>
          <a:prstGeom prst="rect">
            <a:avLst/>
          </a:prstGeom>
          <a:noFill/>
          <a:ln w="9525">
            <a:noFill/>
            <a:miter lim="800000"/>
            <a:headEnd/>
            <a:tailEnd/>
          </a:ln>
        </p:spPr>
        <p:txBody>
          <a:bodyPr>
            <a:spAutoFit/>
          </a:bodyPr>
          <a:lstStyle/>
          <a:p>
            <a:pPr algn="just"/>
            <a:r>
              <a:rPr lang="en-US" b="1" dirty="0">
                <a:latin typeface="Times New Roman" pitchFamily="18" charset="0"/>
                <a:cs typeface="Times New Roman" pitchFamily="18" charset="0"/>
              </a:rPr>
              <a:t>“From a career perspective, the MS in TM program offers me lots of career opportunities in various fields, such as Accounting and Finance, Marketing, Project Plan, Engineering Economics, IT and others. It will be especially useful to obtain jobs in high-end positions such as managerial and executive level jobs in my future career.”</a:t>
            </a:r>
          </a:p>
          <a:p>
            <a:pPr algn="just"/>
            <a:endParaRPr lang="en-US" i="1" dirty="0">
              <a:latin typeface="Times New Roman" pitchFamily="18" charset="0"/>
              <a:cs typeface="Times New Roman" pitchFamily="18" charset="0"/>
            </a:endParaRPr>
          </a:p>
          <a:p>
            <a:pPr algn="r"/>
            <a:r>
              <a:rPr lang="en-US" b="1" dirty="0">
                <a:latin typeface="Times New Roman" pitchFamily="18" charset="0"/>
                <a:cs typeface="Times New Roman" pitchFamily="18" charset="0"/>
              </a:rPr>
              <a:t>  - Liang </a:t>
            </a:r>
            <a:r>
              <a:rPr lang="en-US" b="1" dirty="0" err="1">
                <a:latin typeface="Times New Roman" pitchFamily="18" charset="0"/>
                <a:cs typeface="Times New Roman" pitchFamily="18" charset="0"/>
              </a:rPr>
              <a:t>Shuai</a:t>
            </a:r>
            <a:r>
              <a:rPr lang="en-US" b="1" dirty="0">
                <a:latin typeface="Times New Roman" pitchFamily="18" charset="0"/>
                <a:cs typeface="Times New Roman" pitchFamily="18" charset="0"/>
              </a:rPr>
              <a:t>, MS Technology Management Student, November 2009</a:t>
            </a:r>
            <a:endParaRPr lang="en-US" sz="1600" b="1" dirty="0"/>
          </a:p>
        </p:txBody>
      </p:sp>
      <p:pic>
        <p:nvPicPr>
          <p:cNvPr id="20488" name="Picture 8" descr="UBlogo100x100"/>
          <p:cNvPicPr>
            <a:picLocks noChangeAspect="1" noChangeArrowheads="1"/>
          </p:cNvPicPr>
          <p:nvPr/>
        </p:nvPicPr>
        <p:blipFill>
          <a:blip r:embed="rId3"/>
          <a:srcRect/>
          <a:stretch>
            <a:fillRect/>
          </a:stretch>
        </p:blipFill>
        <p:spPr bwMode="auto">
          <a:xfrm>
            <a:off x="8305800" y="6032786"/>
            <a:ext cx="838200" cy="838200"/>
          </a:xfrm>
          <a:prstGeom prst="rect">
            <a:avLst/>
          </a:prstGeom>
          <a:noFill/>
          <a:ln w="9525">
            <a:noFill/>
            <a:miter lim="800000"/>
            <a:headEnd/>
            <a:tailEnd/>
          </a:ln>
        </p:spPr>
      </p:pic>
    </p:spTree>
  </p:cSld>
  <p:clrMapOvr>
    <a:masterClrMapping/>
  </p:clrMapOvr>
  <p:transition>
    <p:cover dir="lu"/>
    <p:sndAc>
      <p:stSnd>
        <p:snd r:embed="rId2" name="voltage.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11"/>
          </p:nvPr>
        </p:nvSpPr>
        <p:spPr>
          <a:noFill/>
        </p:spPr>
        <p:txBody>
          <a:bodyPr/>
          <a:lstStyle/>
          <a:p>
            <a:fld id="{BC296460-7BFF-4AAF-8614-F11017FDA7CB}" type="slidenum">
              <a:rPr lang="en-US" smtClean="0"/>
              <a:pPr/>
              <a:t>33</a:t>
            </a:fld>
            <a:endParaRPr lang="en-US" smtClean="0"/>
          </a:p>
        </p:txBody>
      </p:sp>
      <p:cxnSp>
        <p:nvCxnSpPr>
          <p:cNvPr id="5" name="Straight Connector 4"/>
          <p:cNvCxnSpPr/>
          <p:nvPr/>
        </p:nvCxnSpPr>
        <p:spPr bwMode="auto">
          <a:xfrm>
            <a:off x="304800" y="1143000"/>
            <a:ext cx="861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509" name="TextBox 5"/>
          <p:cNvSpPr txBox="1">
            <a:spLocks noChangeArrowheads="1"/>
          </p:cNvSpPr>
          <p:nvPr/>
        </p:nvSpPr>
        <p:spPr bwMode="auto">
          <a:xfrm>
            <a:off x="152400" y="1524000"/>
            <a:ext cx="8839200" cy="2477601"/>
          </a:xfrm>
          <a:prstGeom prst="rect">
            <a:avLst/>
          </a:prstGeom>
          <a:noFill/>
          <a:ln w="9525">
            <a:noFill/>
            <a:miter lim="800000"/>
            <a:headEnd/>
            <a:tailEnd/>
          </a:ln>
        </p:spPr>
        <p:txBody>
          <a:bodyPr wrap="square">
            <a:spAutoFit/>
          </a:bodyPr>
          <a:lstStyle/>
          <a:p>
            <a:pPr algn="just"/>
            <a:r>
              <a:rPr lang="en-US" sz="1600" dirty="0">
                <a:latin typeface="Times New Roman" pitchFamily="18" charset="0"/>
                <a:cs typeface="Times New Roman" pitchFamily="18" charset="0"/>
              </a:rPr>
              <a:t>“</a:t>
            </a:r>
            <a:r>
              <a:rPr lang="en-US" dirty="0">
                <a:latin typeface="Times New Roman" pitchFamily="18" charset="0"/>
                <a:cs typeface="Times New Roman" pitchFamily="18" charset="0"/>
              </a:rPr>
              <a:t>I always felt I knew that the TM degree would offer me, but I never knew how the knowledge would fit into an organization’s vision and objectives. </a:t>
            </a:r>
            <a:r>
              <a:rPr lang="en-US" b="1" dirty="0">
                <a:latin typeface="Times New Roman" pitchFamily="18" charset="0"/>
                <a:cs typeface="Times New Roman" pitchFamily="18" charset="0"/>
              </a:rPr>
              <a:t>When I got a job in the IT department at Avon, a global cosmetics company, I wondered how my TM skills would be useful there. But later, I discovered how to use the combinations of technical expertise combined with the knowledge of how best to commercialize discoveries. </a:t>
            </a:r>
            <a:r>
              <a:rPr lang="en-US" dirty="0">
                <a:latin typeface="Times New Roman" pitchFamily="18" charset="0"/>
                <a:cs typeface="Times New Roman" pitchFamily="18" charset="0"/>
              </a:rPr>
              <a:t>Courses like IT Governance and Project Management have helped me a lot to keep abreast with latest technologies and managerial skills.”</a:t>
            </a:r>
          </a:p>
          <a:p>
            <a:pPr algn="just"/>
            <a:endParaRPr lang="en-US" sz="1100" i="1" dirty="0">
              <a:latin typeface="Times New Roman" pitchFamily="18" charset="0"/>
              <a:cs typeface="Times New Roman" pitchFamily="18" charset="0"/>
            </a:endParaRPr>
          </a:p>
          <a:p>
            <a:r>
              <a:rPr lang="en-US" b="1" i="1" dirty="0">
                <a:latin typeface="Times New Roman" pitchFamily="18" charset="0"/>
                <a:cs typeface="Times New Roman" pitchFamily="18" charset="0"/>
              </a:rPr>
              <a:t>- </a:t>
            </a:r>
            <a:r>
              <a:rPr lang="en-US" b="1" dirty="0" err="1">
                <a:latin typeface="Times New Roman" pitchFamily="18" charset="0"/>
                <a:cs typeface="Times New Roman" pitchFamily="18" charset="0"/>
              </a:rPr>
              <a:t>Ketan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Risbud</a:t>
            </a:r>
            <a:r>
              <a:rPr lang="en-US" b="1" dirty="0">
                <a:latin typeface="Times New Roman" pitchFamily="18" charset="0"/>
                <a:cs typeface="Times New Roman" pitchFamily="18" charset="0"/>
              </a:rPr>
              <a:t>, MS TM, Summer 2009, Information Technology Analyst, Avon Products</a:t>
            </a:r>
            <a:endParaRPr lang="en-US" sz="1600" b="1" dirty="0">
              <a:latin typeface="Times New Roman" pitchFamily="18" charset="0"/>
              <a:cs typeface="Times New Roman" pitchFamily="18" charset="0"/>
            </a:endParaRPr>
          </a:p>
        </p:txBody>
      </p:sp>
      <p:sp>
        <p:nvSpPr>
          <p:cNvPr id="21510" name="TextBox 6"/>
          <p:cNvSpPr txBox="1">
            <a:spLocks noChangeArrowheads="1"/>
          </p:cNvSpPr>
          <p:nvPr/>
        </p:nvSpPr>
        <p:spPr bwMode="auto">
          <a:xfrm>
            <a:off x="152400" y="4002088"/>
            <a:ext cx="8839200" cy="1646605"/>
          </a:xfrm>
          <a:prstGeom prst="rect">
            <a:avLst/>
          </a:prstGeom>
          <a:noFill/>
          <a:ln w="9525">
            <a:noFill/>
            <a:miter lim="800000"/>
            <a:headEnd/>
            <a:tailEnd/>
          </a:ln>
        </p:spPr>
        <p:txBody>
          <a:bodyPr wrap="square">
            <a:spAutoFit/>
          </a:bodyPr>
          <a:lstStyle/>
          <a:p>
            <a:pPr algn="just"/>
            <a:r>
              <a:rPr lang="en-US" dirty="0">
                <a:latin typeface="Times New Roman" pitchFamily="18" charset="0"/>
                <a:cs typeface="Times New Roman" pitchFamily="18" charset="0"/>
              </a:rPr>
              <a:t>“I had always been interested in working in a managerial and IT related job. </a:t>
            </a:r>
            <a:r>
              <a:rPr lang="en-US" b="1" dirty="0">
                <a:latin typeface="Times New Roman" pitchFamily="18" charset="0"/>
                <a:cs typeface="Times New Roman" pitchFamily="18" charset="0"/>
              </a:rPr>
              <a:t>The TM degree helped me to understand the current market scenarios, finding the job which satisfies my interest, helped me to set my future and further gave me an opportunity to enhance my interpersonal and communication skills.”</a:t>
            </a:r>
          </a:p>
          <a:p>
            <a:pPr algn="just"/>
            <a:endParaRPr lang="en-US" sz="1100" b="1" i="1"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Sujani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Pradhan</a:t>
            </a:r>
            <a:r>
              <a:rPr lang="en-US" b="1" dirty="0">
                <a:latin typeface="Times New Roman" pitchFamily="18" charset="0"/>
                <a:cs typeface="Times New Roman" pitchFamily="18" charset="0"/>
              </a:rPr>
              <a:t>, MS TM, May 2009, Information Technology Intern, Avon Products</a:t>
            </a:r>
          </a:p>
        </p:txBody>
      </p:sp>
      <p:pic>
        <p:nvPicPr>
          <p:cNvPr id="21511" name="Picture 7" descr="UBlogo100x100"/>
          <p:cNvPicPr>
            <a:picLocks noChangeAspect="1" noChangeArrowheads="1"/>
          </p:cNvPicPr>
          <p:nvPr/>
        </p:nvPicPr>
        <p:blipFill>
          <a:blip r:embed="rId3"/>
          <a:srcRect/>
          <a:stretch>
            <a:fillRect/>
          </a:stretch>
        </p:blipFill>
        <p:spPr bwMode="auto">
          <a:xfrm>
            <a:off x="8305800" y="5648693"/>
            <a:ext cx="838200" cy="838200"/>
          </a:xfrm>
          <a:prstGeom prst="rect">
            <a:avLst/>
          </a:prstGeom>
          <a:noFill/>
          <a:ln w="9525">
            <a:noFill/>
            <a:miter lim="800000"/>
            <a:headEnd/>
            <a:tailEnd/>
          </a:ln>
        </p:spPr>
      </p:pic>
      <p:sp>
        <p:nvSpPr>
          <p:cNvPr id="21512" name="TextBox 8"/>
          <p:cNvSpPr txBox="1">
            <a:spLocks noChangeArrowheads="1"/>
          </p:cNvSpPr>
          <p:nvPr/>
        </p:nvSpPr>
        <p:spPr bwMode="auto">
          <a:xfrm>
            <a:off x="3643952" y="304800"/>
            <a:ext cx="5347648" cy="830997"/>
          </a:xfrm>
          <a:prstGeom prst="rect">
            <a:avLst/>
          </a:prstGeom>
          <a:noFill/>
          <a:ln w="9525">
            <a:noFill/>
            <a:miter lim="800000"/>
            <a:headEnd/>
            <a:tailEnd/>
          </a:ln>
        </p:spPr>
        <p:txBody>
          <a:bodyPr wrap="square">
            <a:spAutoFit/>
          </a:bodyPr>
          <a:lstStyle/>
          <a:p>
            <a:r>
              <a:rPr lang="en-US" sz="1600" b="1" dirty="0">
                <a:solidFill>
                  <a:schemeClr val="bg1"/>
                </a:solidFill>
              </a:rPr>
              <a:t>Quotes from Current Students or Working Graduates of the M.S. Technology Management Degree Program (Cont’d)</a:t>
            </a:r>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2"/>
          <p:cNvSpPr>
            <a:spLocks noGrp="1"/>
          </p:cNvSpPr>
          <p:nvPr>
            <p:ph type="sldNum" sz="quarter" idx="11"/>
          </p:nvPr>
        </p:nvSpPr>
        <p:spPr>
          <a:noFill/>
        </p:spPr>
        <p:txBody>
          <a:bodyPr/>
          <a:lstStyle/>
          <a:p>
            <a:fld id="{A31806C5-813C-4AA1-8A55-C6256A453AE9}" type="slidenum">
              <a:rPr lang="en-US" smtClean="0"/>
              <a:pPr/>
              <a:t>34</a:t>
            </a:fld>
            <a:endParaRPr lang="en-US" smtClean="0"/>
          </a:p>
        </p:txBody>
      </p:sp>
      <p:cxnSp>
        <p:nvCxnSpPr>
          <p:cNvPr id="5" name="Straight Connector 4"/>
          <p:cNvCxnSpPr/>
          <p:nvPr/>
        </p:nvCxnSpPr>
        <p:spPr bwMode="auto">
          <a:xfrm>
            <a:off x="304800" y="1143000"/>
            <a:ext cx="861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533" name="TextBox 5"/>
          <p:cNvSpPr txBox="1">
            <a:spLocks noChangeArrowheads="1"/>
          </p:cNvSpPr>
          <p:nvPr/>
        </p:nvSpPr>
        <p:spPr bwMode="auto">
          <a:xfrm>
            <a:off x="228600" y="1447800"/>
            <a:ext cx="8763000" cy="2754313"/>
          </a:xfrm>
          <a:prstGeom prst="rect">
            <a:avLst/>
          </a:prstGeom>
          <a:noFill/>
          <a:ln w="9525">
            <a:noFill/>
            <a:miter lim="800000"/>
            <a:headEnd/>
            <a:tailEnd/>
          </a:ln>
        </p:spPr>
        <p:txBody>
          <a:bodyPr>
            <a:spAutoFit/>
          </a:bodyPr>
          <a:lstStyle/>
          <a:p>
            <a:pPr algn="just"/>
            <a:r>
              <a:rPr lang="en-US">
                <a:latin typeface="Times New Roman" pitchFamily="18" charset="0"/>
                <a:cs typeface="Times New Roman" pitchFamily="18" charset="0"/>
              </a:rPr>
              <a:t>“</a:t>
            </a:r>
            <a:r>
              <a:rPr lang="en-US" b="1">
                <a:latin typeface="Times New Roman" pitchFamily="18" charset="0"/>
                <a:cs typeface="Times New Roman" pitchFamily="18" charset="0"/>
              </a:rPr>
              <a:t>The MS in TM degree has helped me to develop skills and competencies in management of corporate ventures and new product, service, and venture creation and commercialization. It has helped me with communication and technology skills</a:t>
            </a:r>
            <a:r>
              <a:rPr lang="en-US">
                <a:latin typeface="Times New Roman" pitchFamily="18" charset="0"/>
                <a:cs typeface="Times New Roman" pitchFamily="18" charset="0"/>
              </a:rPr>
              <a:t>. Also has helped me to work in a more conventional and enterprising way in the modern corporate world. The Masters degree in a Technology Management has given me the added credentials needed to pursue promotion or a career in any phase of my life. It has significantly increased my marketability.”</a:t>
            </a:r>
          </a:p>
          <a:p>
            <a:pPr algn="just"/>
            <a:endParaRPr lang="en-US" sz="1100" b="1" i="1">
              <a:latin typeface="Times New Roman" pitchFamily="18" charset="0"/>
              <a:cs typeface="Times New Roman" pitchFamily="18" charset="0"/>
            </a:endParaRPr>
          </a:p>
          <a:p>
            <a:pPr algn="just"/>
            <a:r>
              <a:rPr lang="en-US" b="1">
                <a:latin typeface="Times New Roman" pitchFamily="18" charset="0"/>
                <a:cs typeface="Times New Roman" pitchFamily="18" charset="0"/>
              </a:rPr>
              <a:t>  - Sukrutha Prabhakar, MS TM, December 2008, Financial Analyst, Bridgeport Company</a:t>
            </a:r>
          </a:p>
        </p:txBody>
      </p:sp>
      <p:pic>
        <p:nvPicPr>
          <p:cNvPr id="22534" name="Picture 6" descr="UBlogo100x100"/>
          <p:cNvPicPr>
            <a:picLocks noChangeAspect="1" noChangeArrowheads="1"/>
          </p:cNvPicPr>
          <p:nvPr/>
        </p:nvPicPr>
        <p:blipFill>
          <a:blip r:embed="rId3"/>
          <a:srcRect/>
          <a:stretch>
            <a:fillRect/>
          </a:stretch>
        </p:blipFill>
        <p:spPr bwMode="auto">
          <a:xfrm>
            <a:off x="8153400" y="4202113"/>
            <a:ext cx="838200" cy="838200"/>
          </a:xfrm>
          <a:prstGeom prst="rect">
            <a:avLst/>
          </a:prstGeom>
          <a:noFill/>
          <a:ln w="9525">
            <a:noFill/>
            <a:miter lim="800000"/>
            <a:headEnd/>
            <a:tailEnd/>
          </a:ln>
        </p:spPr>
      </p:pic>
      <p:sp>
        <p:nvSpPr>
          <p:cNvPr id="22535" name="TextBox 7"/>
          <p:cNvSpPr txBox="1">
            <a:spLocks noChangeArrowheads="1"/>
          </p:cNvSpPr>
          <p:nvPr/>
        </p:nvSpPr>
        <p:spPr bwMode="auto">
          <a:xfrm>
            <a:off x="3643952" y="304800"/>
            <a:ext cx="5347648" cy="830997"/>
          </a:xfrm>
          <a:prstGeom prst="rect">
            <a:avLst/>
          </a:prstGeom>
          <a:noFill/>
          <a:ln w="9525">
            <a:noFill/>
            <a:miter lim="800000"/>
            <a:headEnd/>
            <a:tailEnd/>
          </a:ln>
        </p:spPr>
        <p:txBody>
          <a:bodyPr wrap="square">
            <a:spAutoFit/>
          </a:bodyPr>
          <a:lstStyle/>
          <a:p>
            <a:r>
              <a:rPr lang="en-US" sz="1600" b="1" dirty="0">
                <a:solidFill>
                  <a:schemeClr val="bg1"/>
                </a:solidFill>
              </a:rPr>
              <a:t>Quotes from Current Students or Working Graduates of the M.S. Technology Management Degree Program (Cont’d)</a:t>
            </a:r>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1295400" y="5791200"/>
            <a:ext cx="5867400" cy="646113"/>
          </a:xfrm>
          <a:prstGeom prst="rect">
            <a:avLst/>
          </a:prstGeom>
          <a:solidFill>
            <a:schemeClr val="accent1"/>
          </a:solidFill>
          <a:ln w="12700" algn="ctr">
            <a:solidFill>
              <a:schemeClr val="tx1"/>
            </a:solidFill>
            <a:round/>
            <a:headEnd/>
            <a:tailEnd/>
          </a:ln>
        </p:spPr>
        <p:txBody>
          <a:bodyPr>
            <a:spAutoFit/>
          </a:bodyPr>
          <a:lstStyle/>
          <a:p>
            <a:endParaRPr lang="en-US"/>
          </a:p>
          <a:p>
            <a:endParaRPr lang="en-US"/>
          </a:p>
        </p:txBody>
      </p:sp>
      <p:sp>
        <p:nvSpPr>
          <p:cNvPr id="23556" name="Slide Number Placeholder 2"/>
          <p:cNvSpPr>
            <a:spLocks noGrp="1"/>
          </p:cNvSpPr>
          <p:nvPr>
            <p:ph type="sldNum" sz="quarter" idx="11"/>
          </p:nvPr>
        </p:nvSpPr>
        <p:spPr>
          <a:noFill/>
        </p:spPr>
        <p:txBody>
          <a:bodyPr/>
          <a:lstStyle/>
          <a:p>
            <a:fld id="{FAADC858-4C4D-4DCD-A11E-1EDFDE092650}" type="slidenum">
              <a:rPr lang="en-US" smtClean="0"/>
              <a:pPr/>
              <a:t>35</a:t>
            </a:fld>
            <a:endParaRPr lang="en-US" smtClean="0"/>
          </a:p>
        </p:txBody>
      </p:sp>
      <p:sp>
        <p:nvSpPr>
          <p:cNvPr id="4" name="Line 5"/>
          <p:cNvSpPr>
            <a:spLocks noChangeShapeType="1"/>
          </p:cNvSpPr>
          <p:nvPr/>
        </p:nvSpPr>
        <p:spPr bwMode="auto">
          <a:xfrm>
            <a:off x="0" y="1520825"/>
            <a:ext cx="9144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spAutoFit/>
          </a:bodyPr>
          <a:lstStyle/>
          <a:p>
            <a:pPr>
              <a:defRPr/>
            </a:pPr>
            <a:endParaRPr lang="en-US"/>
          </a:p>
        </p:txBody>
      </p:sp>
      <p:sp>
        <p:nvSpPr>
          <p:cNvPr id="23558" name="TextBox 4"/>
          <p:cNvSpPr txBox="1">
            <a:spLocks noChangeArrowheads="1"/>
          </p:cNvSpPr>
          <p:nvPr/>
        </p:nvSpPr>
        <p:spPr bwMode="auto">
          <a:xfrm>
            <a:off x="3657600" y="381000"/>
            <a:ext cx="6019800" cy="954088"/>
          </a:xfrm>
          <a:prstGeom prst="rect">
            <a:avLst/>
          </a:prstGeom>
          <a:noFill/>
          <a:ln w="9525">
            <a:noFill/>
            <a:miter lim="800000"/>
            <a:headEnd/>
            <a:tailEnd/>
          </a:ln>
        </p:spPr>
        <p:txBody>
          <a:bodyPr wrap="square">
            <a:spAutoFit/>
          </a:bodyPr>
          <a:lstStyle/>
          <a:p>
            <a:r>
              <a:rPr lang="en-US" sz="2800" b="1" dirty="0">
                <a:solidFill>
                  <a:schemeClr val="bg1"/>
                </a:solidFill>
              </a:rPr>
              <a:t>Critical Success Factors for Managing Your Career</a:t>
            </a:r>
          </a:p>
        </p:txBody>
      </p:sp>
      <p:pic>
        <p:nvPicPr>
          <p:cNvPr id="23559" name="Picture 6" descr="UBlogo100x100"/>
          <p:cNvPicPr>
            <a:picLocks noChangeAspect="1" noChangeArrowheads="1"/>
          </p:cNvPicPr>
          <p:nvPr/>
        </p:nvPicPr>
        <p:blipFill>
          <a:blip r:embed="rId3"/>
          <a:srcRect/>
          <a:stretch>
            <a:fillRect/>
          </a:stretch>
        </p:blipFill>
        <p:spPr bwMode="auto">
          <a:xfrm>
            <a:off x="8153400" y="5295900"/>
            <a:ext cx="990600" cy="990600"/>
          </a:xfrm>
          <a:prstGeom prst="rect">
            <a:avLst/>
          </a:prstGeom>
          <a:noFill/>
          <a:ln w="9525">
            <a:noFill/>
            <a:miter lim="800000"/>
            <a:headEnd/>
            <a:tailEnd/>
          </a:ln>
        </p:spPr>
      </p:pic>
      <p:sp>
        <p:nvSpPr>
          <p:cNvPr id="23560" name="Rectangle 6"/>
          <p:cNvSpPr>
            <a:spLocks noChangeArrowheads="1"/>
          </p:cNvSpPr>
          <p:nvPr/>
        </p:nvSpPr>
        <p:spPr bwMode="auto">
          <a:xfrm>
            <a:off x="304800" y="1752600"/>
            <a:ext cx="8839200" cy="4246563"/>
          </a:xfrm>
          <a:prstGeom prst="rect">
            <a:avLst/>
          </a:prstGeom>
          <a:noFill/>
          <a:ln w="9525">
            <a:noFill/>
            <a:miter lim="800000"/>
            <a:headEnd/>
            <a:tailEnd/>
          </a:ln>
        </p:spPr>
        <p:txBody>
          <a:bodyPr>
            <a:spAutoFit/>
          </a:bodyPr>
          <a:lstStyle/>
          <a:p>
            <a:pPr marL="396875" indent="-396875">
              <a:buFont typeface="Arial" charset="0"/>
              <a:buChar char="•"/>
            </a:pPr>
            <a:r>
              <a:rPr lang="en-US" dirty="0"/>
              <a:t>Have a plan</a:t>
            </a:r>
          </a:p>
          <a:p>
            <a:pPr marL="396875" indent="-396875">
              <a:buFont typeface="Arial" charset="0"/>
              <a:buChar char="•"/>
            </a:pPr>
            <a:r>
              <a:rPr lang="en-US" dirty="0"/>
              <a:t>Set career objectives (profession, company, industry, type of job, salary &amp; compensation goals, entrepreneur,  corporate person,  life style, etc.)</a:t>
            </a:r>
          </a:p>
          <a:p>
            <a:pPr marL="396875" indent="-396875">
              <a:buFont typeface="Arial" charset="0"/>
              <a:buChar char="•"/>
            </a:pPr>
            <a:r>
              <a:rPr lang="en-US" dirty="0"/>
              <a:t>Fill gaps, learn skills and demonstrate your competencies – demonstrate your value sooner than later</a:t>
            </a:r>
          </a:p>
          <a:p>
            <a:pPr marL="396875" indent="-396875">
              <a:buFont typeface="Arial" charset="0"/>
              <a:buChar char="•"/>
            </a:pPr>
            <a:r>
              <a:rPr lang="en-US" dirty="0"/>
              <a:t>Adopt the US Army motto, “Be all that you can be.”</a:t>
            </a:r>
          </a:p>
          <a:p>
            <a:pPr marL="396875" indent="-396875">
              <a:buFont typeface="Arial" charset="0"/>
              <a:buChar char="•"/>
            </a:pPr>
            <a:r>
              <a:rPr lang="en-US" dirty="0"/>
              <a:t>Establish your credibility early through results and not talk on the job</a:t>
            </a:r>
          </a:p>
          <a:p>
            <a:pPr marL="396875" indent="-396875">
              <a:buFont typeface="Arial" charset="0"/>
              <a:buChar char="•"/>
            </a:pPr>
            <a:r>
              <a:rPr lang="en-US" dirty="0"/>
              <a:t>Take risks (no pain, no gain)</a:t>
            </a:r>
          </a:p>
          <a:p>
            <a:pPr marL="396875" indent="-396875">
              <a:buFont typeface="Arial" charset="0"/>
              <a:buChar char="•"/>
            </a:pPr>
            <a:r>
              <a:rPr lang="en-US" dirty="0"/>
              <a:t>Take the hard jobs – stretch your mind and capabilities</a:t>
            </a:r>
          </a:p>
          <a:p>
            <a:pPr marL="396875" indent="-396875">
              <a:buFont typeface="Arial" charset="0"/>
              <a:buChar char="•"/>
            </a:pPr>
            <a:r>
              <a:rPr lang="en-US" dirty="0"/>
              <a:t>Have the right attitude (can do)</a:t>
            </a:r>
          </a:p>
          <a:p>
            <a:pPr marL="396875" indent="-396875">
              <a:buFont typeface="Arial" charset="0"/>
              <a:buChar char="•"/>
            </a:pPr>
            <a:r>
              <a:rPr lang="en-US" dirty="0"/>
              <a:t>Develop functional and people skills</a:t>
            </a:r>
          </a:p>
          <a:p>
            <a:pPr marL="396875" indent="-396875">
              <a:buFont typeface="Arial" charset="0"/>
              <a:buChar char="•"/>
            </a:pPr>
            <a:r>
              <a:rPr lang="en-US" dirty="0"/>
              <a:t>Make friends and build relationships (don’t burn bridges)</a:t>
            </a:r>
          </a:p>
          <a:p>
            <a:pPr marL="396875" indent="-396875">
              <a:buFont typeface="Arial" charset="0"/>
              <a:buChar char="•"/>
            </a:pPr>
            <a:r>
              <a:rPr lang="en-US" dirty="0"/>
              <a:t>Manage your life; do not let others manage it for you</a:t>
            </a:r>
          </a:p>
          <a:p>
            <a:pPr marL="396875" indent="-396875">
              <a:buFont typeface="Arial" charset="0"/>
              <a:buChar char="•"/>
            </a:pPr>
            <a:endParaRPr lang="en-US" dirty="0"/>
          </a:p>
          <a:p>
            <a:pPr marL="396875" indent="-396875">
              <a:buFont typeface="Arial" charset="0"/>
              <a:buChar char="•"/>
            </a:pPr>
            <a:endParaRPr lang="en-US" dirty="0"/>
          </a:p>
        </p:txBody>
      </p:sp>
      <p:sp>
        <p:nvSpPr>
          <p:cNvPr id="23561" name="TextBox 7"/>
          <p:cNvSpPr txBox="1">
            <a:spLocks noChangeArrowheads="1"/>
          </p:cNvSpPr>
          <p:nvPr/>
        </p:nvSpPr>
        <p:spPr bwMode="auto">
          <a:xfrm>
            <a:off x="838200" y="5943600"/>
            <a:ext cx="7086600" cy="646113"/>
          </a:xfrm>
          <a:prstGeom prst="rect">
            <a:avLst/>
          </a:prstGeom>
          <a:noFill/>
          <a:ln w="9525">
            <a:noFill/>
            <a:miter lim="800000"/>
            <a:headEnd/>
            <a:tailEnd/>
          </a:ln>
        </p:spPr>
        <p:txBody>
          <a:bodyPr>
            <a:spAutoFit/>
          </a:bodyPr>
          <a:lstStyle/>
          <a:p>
            <a:pPr algn="ctr"/>
            <a:r>
              <a:rPr lang="en-US"/>
              <a:t>If you are not happy with your career, change it !</a:t>
            </a:r>
          </a:p>
          <a:p>
            <a:pPr algn="ctr"/>
            <a:endParaRPr lang="en-US"/>
          </a:p>
        </p:txBody>
      </p:sp>
    </p:spTree>
  </p:cSld>
  <p:clrMapOvr>
    <a:masterClrMapping/>
  </p:clrMapOvr>
  <p:transition>
    <p:cover dir="lu"/>
    <p:sndAc>
      <p:stSnd>
        <p:snd r:embed="rId2" name="voltage.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dirty="0" smtClean="0">
                <a:solidFill>
                  <a:schemeClr val="bg1"/>
                </a:solidFill>
              </a:rPr>
              <a:t>Tugas 1</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36</a:t>
            </a:fld>
            <a:endParaRPr lang="id-ID"/>
          </a:p>
        </p:txBody>
      </p:sp>
      <p:sp>
        <p:nvSpPr>
          <p:cNvPr id="4" name="Content Placeholder 3"/>
          <p:cNvSpPr>
            <a:spLocks noGrp="1"/>
          </p:cNvSpPr>
          <p:nvPr>
            <p:ph sz="quarter" idx="1"/>
          </p:nvPr>
        </p:nvSpPr>
        <p:spPr/>
        <p:txBody>
          <a:bodyPr/>
          <a:lstStyle/>
          <a:p>
            <a:r>
              <a:rPr lang="id-ID" dirty="0" smtClean="0"/>
              <a:t>Cari informasi dan Tuliskan mengenai rencana karir anda. Tentukan:</a:t>
            </a:r>
          </a:p>
          <a:p>
            <a:pPr lvl="1"/>
            <a:r>
              <a:rPr lang="id-ID" dirty="0" smtClean="0"/>
              <a:t>Jenis Karir/Pekerjaan-&gt; estimasi pendapatan</a:t>
            </a:r>
          </a:p>
          <a:p>
            <a:pPr lvl="1"/>
            <a:r>
              <a:rPr lang="id-ID" dirty="0" smtClean="0"/>
              <a:t>Keahlian yang anda butuhkan -&gt; kaitkan dengan mata kuliah yang telah/akan anda ambil</a:t>
            </a:r>
          </a:p>
          <a:p>
            <a:pPr lvl="1"/>
            <a:r>
              <a:rPr lang="id-ID" dirty="0" smtClean="0"/>
              <a:t>Time-line karir </a:t>
            </a:r>
            <a:r>
              <a:rPr lang="id-ID" dirty="0" smtClean="0"/>
              <a:t>anda</a:t>
            </a:r>
          </a:p>
          <a:p>
            <a:pPr lvl="1"/>
            <a:r>
              <a:rPr lang="id-ID" dirty="0" smtClean="0"/>
              <a:t>Pastikan sumber data anda valid -&gt; usahakan jangan dari blog.</a:t>
            </a:r>
            <a:endParaRPr lang="id-ID" dirty="0" smtClean="0"/>
          </a:p>
        </p:txBody>
      </p:sp>
      <p:sp>
        <p:nvSpPr>
          <p:cNvPr id="5" name="Date Placeholder 4"/>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dirty="0" smtClean="0">
                <a:solidFill>
                  <a:schemeClr val="bg1"/>
                </a:solidFill>
              </a:rPr>
              <a:t>Tugas</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37</a:t>
            </a:fld>
            <a:endParaRPr lang="id-ID"/>
          </a:p>
        </p:txBody>
      </p:sp>
      <p:sp>
        <p:nvSpPr>
          <p:cNvPr id="4" name="Content Placeholder 3"/>
          <p:cNvSpPr>
            <a:spLocks noGrp="1"/>
          </p:cNvSpPr>
          <p:nvPr>
            <p:ph sz="quarter" idx="1"/>
          </p:nvPr>
        </p:nvSpPr>
        <p:spPr/>
        <p:txBody>
          <a:bodyPr/>
          <a:lstStyle/>
          <a:p>
            <a:r>
              <a:rPr lang="id-ID" dirty="0" smtClean="0"/>
              <a:t>Lakukan penelusuran mengenai pengembangan dalam bidang Informatika yang menarik menurut anda, kemudian tuliskan mengenai ide dasar penemuan tersebut.</a:t>
            </a:r>
          </a:p>
          <a:p>
            <a:r>
              <a:rPr lang="id-ID" dirty="0" smtClean="0"/>
              <a:t>Output Tugas:</a:t>
            </a:r>
          </a:p>
          <a:p>
            <a:pPr lvl="1"/>
            <a:r>
              <a:rPr lang="id-ID" dirty="0" smtClean="0"/>
              <a:t>Tulisan :</a:t>
            </a:r>
          </a:p>
          <a:p>
            <a:pPr lvl="2"/>
            <a:r>
              <a:rPr lang="id-ID" dirty="0" smtClean="0"/>
              <a:t>Max: 2 halaman review</a:t>
            </a:r>
          </a:p>
          <a:p>
            <a:pPr lvl="2"/>
            <a:r>
              <a:rPr lang="id-ID" dirty="0" smtClean="0"/>
              <a:t>Max: 2 halaman pendapat anda</a:t>
            </a:r>
            <a:endParaRPr lang="en-US" dirty="0"/>
          </a:p>
        </p:txBody>
      </p:sp>
      <p:sp>
        <p:nvSpPr>
          <p:cNvPr id="5" name="Date Placeholder 4"/>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endParaRPr lang="en-US" dirty="0"/>
          </a:p>
        </p:txBody>
      </p:sp>
    </p:spTree>
    <p:extLst>
      <p:ext uri="{BB962C8B-B14F-4D97-AF65-F5344CB8AC3E}">
        <p14:creationId xmlns="" xmlns:p14="http://schemas.microsoft.com/office/powerpoint/2010/main"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304" y="273050"/>
            <a:ext cx="5056496" cy="869950"/>
          </a:xfrm>
        </p:spPr>
        <p:txBody>
          <a:bodyPr/>
          <a:lstStyle/>
          <a:p>
            <a:r>
              <a:rPr lang="id-ID" dirty="0" smtClean="0">
                <a:solidFill>
                  <a:schemeClr val="bg1"/>
                </a:solidFill>
              </a:rPr>
              <a:t>Modal Dasar</a:t>
            </a:r>
            <a:endParaRPr lang="en-US" dirty="0">
              <a:solidFill>
                <a:schemeClr val="bg1"/>
              </a:solidFill>
            </a:endParaRPr>
          </a:p>
        </p:txBody>
      </p:sp>
      <p:sp>
        <p:nvSpPr>
          <p:cNvPr id="8" name="Content Placeholder 7"/>
          <p:cNvSpPr>
            <a:spLocks noGrp="1"/>
          </p:cNvSpPr>
          <p:nvPr>
            <p:ph sz="quarter" idx="2"/>
          </p:nvPr>
        </p:nvSpPr>
        <p:spPr/>
        <p:txBody>
          <a:bodyPr/>
          <a:lstStyle/>
          <a:p>
            <a:r>
              <a:rPr lang="id-ID" dirty="0" smtClean="0"/>
              <a:t>Kenali Diri Sendiri</a:t>
            </a:r>
          </a:p>
          <a:p>
            <a:pPr lvl="1"/>
            <a:r>
              <a:rPr lang="id-ID" dirty="0" smtClean="0"/>
              <a:t>Pemahaman terhadap bidang Informatika</a:t>
            </a:r>
          </a:p>
          <a:p>
            <a:pPr lvl="1"/>
            <a:r>
              <a:rPr lang="id-ID" dirty="0" smtClean="0"/>
              <a:t>Minat, bakat, ketertarikan</a:t>
            </a:r>
          </a:p>
          <a:p>
            <a:r>
              <a:rPr lang="id-ID" sz="2400" dirty="0" smtClean="0"/>
              <a:t>Silahkan coba link berikut:</a:t>
            </a:r>
          </a:p>
          <a:p>
            <a:pPr lvl="1"/>
            <a:r>
              <a:rPr lang="id-ID" sz="1500" dirty="0" smtClean="0"/>
              <a:t>http://www.trycomputing.org/</a:t>
            </a:r>
          </a:p>
        </p:txBody>
      </p:sp>
      <p:sp>
        <p:nvSpPr>
          <p:cNvPr id="3" name="Slide Number Placeholder 2"/>
          <p:cNvSpPr>
            <a:spLocks noGrp="1"/>
          </p:cNvSpPr>
          <p:nvPr>
            <p:ph type="sldNum" sz="quarter" idx="16"/>
          </p:nvPr>
        </p:nvSpPr>
        <p:spPr/>
        <p:txBody>
          <a:bodyPr>
            <a:normAutofit/>
          </a:bodyPr>
          <a:lstStyle/>
          <a:p>
            <a:fld id="{7F302563-E7AF-4054-B59A-0FF0C3D1AC5E}" type="slidenum">
              <a:rPr lang="id-ID" smtClean="0"/>
              <a:pPr/>
              <a:t>4</a:t>
            </a:fld>
            <a:endParaRPr lang="id-ID"/>
          </a:p>
        </p:txBody>
      </p:sp>
      <p:sp>
        <p:nvSpPr>
          <p:cNvPr id="7" name="Text Placeholder 6"/>
          <p:cNvSpPr>
            <a:spLocks noGrp="1"/>
          </p:cNvSpPr>
          <p:nvPr>
            <p:ph type="body" sz="quarter" idx="1"/>
          </p:nvPr>
        </p:nvSpPr>
        <p:spPr/>
        <p:txBody>
          <a:bodyPr/>
          <a:lstStyle/>
          <a:p>
            <a:r>
              <a:rPr lang="id-ID" dirty="0" smtClean="0"/>
              <a:t>Pahami Diri Sendiri</a:t>
            </a:r>
            <a:endParaRPr lang="en-US" dirty="0"/>
          </a:p>
        </p:txBody>
      </p:sp>
      <p:sp>
        <p:nvSpPr>
          <p:cNvPr id="9" name="Text Placeholder 8"/>
          <p:cNvSpPr>
            <a:spLocks noGrp="1"/>
          </p:cNvSpPr>
          <p:nvPr>
            <p:ph type="body" sz="quarter" idx="3"/>
          </p:nvPr>
        </p:nvSpPr>
        <p:spPr/>
        <p:txBody>
          <a:bodyPr/>
          <a:lstStyle/>
          <a:p>
            <a:r>
              <a:rPr lang="id-ID" dirty="0" smtClean="0"/>
              <a:t>Selalu memberikan yang terbaik</a:t>
            </a:r>
            <a:endParaRPr lang="en-US" dirty="0"/>
          </a:p>
        </p:txBody>
      </p:sp>
      <p:graphicFrame>
        <p:nvGraphicFramePr>
          <p:cNvPr id="11" name="Content Placeholder 8"/>
          <p:cNvGraphicFramePr>
            <a:graphicFrameLocks noGrp="1"/>
          </p:cNvGraphicFramePr>
          <p:nvPr>
            <p:ph sz="quarter" idx="4"/>
          </p:nvPr>
        </p:nvGraphicFramePr>
        <p:xfrm>
          <a:off x="4800600" y="2438400"/>
          <a:ext cx="3886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p:cNvPicPr>
            <a:picLocks noChangeAspect="1" noChangeArrowheads="1"/>
          </p:cNvPicPr>
          <p:nvPr/>
        </p:nvPicPr>
        <p:blipFill>
          <a:blip r:embed="rId7" cstate="print"/>
          <a:srcRect/>
          <a:stretch>
            <a:fillRect/>
          </a:stretch>
        </p:blipFill>
        <p:spPr bwMode="auto">
          <a:xfrm>
            <a:off x="6156176" y="3573016"/>
            <a:ext cx="1368152" cy="1436872"/>
          </a:xfrm>
          <a:prstGeom prst="rect">
            <a:avLst/>
          </a:prstGeom>
          <a:noFill/>
          <a:ln w="9525">
            <a:noFill/>
            <a:miter lim="800000"/>
            <a:headEnd/>
            <a:tailEnd/>
          </a:ln>
        </p:spPr>
      </p:pic>
      <p:sp>
        <p:nvSpPr>
          <p:cNvPr id="10" name="Date Placeholder 9"/>
          <p:cNvSpPr>
            <a:spLocks noGrp="1"/>
          </p:cNvSpPr>
          <p:nvPr>
            <p:ph type="dt" sz="half" idx="15"/>
          </p:nvPr>
        </p:nvSpPr>
        <p:spPr/>
        <p:txBody>
          <a:bodyPr/>
          <a:lstStyle/>
          <a:p>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pPr>
              <a:buFont typeface="Arial" pitchFamily="34" charset="0"/>
              <a:buChar char="•"/>
            </a:pPr>
            <a:r>
              <a:rPr lang="id-ID" dirty="0" smtClean="0"/>
              <a:t>Pengembangan Keilmuan</a:t>
            </a:r>
          </a:p>
          <a:p>
            <a:pPr>
              <a:buFont typeface="Arial" pitchFamily="34" charset="0"/>
              <a:buChar char="•"/>
            </a:pPr>
            <a:r>
              <a:rPr lang="id-ID" dirty="0" smtClean="0"/>
              <a:t>Relevansi sejarah dengan masa kini</a:t>
            </a:r>
            <a:endParaRPr lang="en-US" dirty="0"/>
          </a:p>
        </p:txBody>
      </p:sp>
      <p:sp>
        <p:nvSpPr>
          <p:cNvPr id="8" name="Title 7"/>
          <p:cNvSpPr>
            <a:spLocks noGrp="1"/>
          </p:cNvSpPr>
          <p:nvPr>
            <p:ph type="title"/>
          </p:nvPr>
        </p:nvSpPr>
        <p:spPr/>
        <p:txBody>
          <a:bodyPr/>
          <a:lstStyle/>
          <a:p>
            <a:r>
              <a:rPr lang="id-ID" dirty="0" smtClean="0"/>
              <a:t>History of Computing</a:t>
            </a:r>
            <a:endParaRPr lang="en-US" dirty="0"/>
          </a:p>
        </p:txBody>
      </p:sp>
      <p:sp>
        <p:nvSpPr>
          <p:cNvPr id="5" name="Slide Number Placeholder 4"/>
          <p:cNvSpPr>
            <a:spLocks noGrp="1"/>
          </p:cNvSpPr>
          <p:nvPr>
            <p:ph type="sldNum" sz="quarter" idx="11"/>
          </p:nvPr>
        </p:nvSpPr>
        <p:spPr/>
        <p:txBody>
          <a:bodyPr>
            <a:normAutofit/>
          </a:bodyPr>
          <a:lstStyle/>
          <a:p>
            <a:fld id="{7F302563-E7AF-4054-B59A-0FF0C3D1AC5E}" type="slidenum">
              <a:rPr lang="id-ID" smtClean="0"/>
              <a:pPr/>
              <a:t>5</a:t>
            </a:fld>
            <a:endParaRPr lang="id-ID"/>
          </a:p>
        </p:txBody>
      </p:sp>
      <p:sp>
        <p:nvSpPr>
          <p:cNvPr id="6" name="Date Placeholder 5"/>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43952" y="228600"/>
            <a:ext cx="5122096" cy="990600"/>
          </a:xfrm>
        </p:spPr>
        <p:txBody>
          <a:bodyPr/>
          <a:lstStyle/>
          <a:p>
            <a:r>
              <a:rPr lang="id-ID" dirty="0" smtClean="0">
                <a:solidFill>
                  <a:schemeClr val="bg1"/>
                </a:solidFill>
              </a:rPr>
              <a:t>Pengembangan Keilmuan/Teknologi</a:t>
            </a:r>
            <a:endParaRPr lang="en-US" dirty="0">
              <a:solidFill>
                <a:schemeClr val="bg1"/>
              </a:solidFill>
            </a:endParaRPr>
          </a:p>
        </p:txBody>
      </p:sp>
      <p:sp>
        <p:nvSpPr>
          <p:cNvPr id="4" name="Slide Number Placeholder 3"/>
          <p:cNvSpPr>
            <a:spLocks noGrp="1"/>
          </p:cNvSpPr>
          <p:nvPr>
            <p:ph type="sldNum" sz="quarter" idx="12"/>
          </p:nvPr>
        </p:nvSpPr>
        <p:spPr/>
        <p:txBody>
          <a:bodyPr>
            <a:normAutofit/>
          </a:bodyPr>
          <a:lstStyle/>
          <a:p>
            <a:fld id="{7F302563-E7AF-4054-B59A-0FF0C3D1AC5E}" type="slidenum">
              <a:rPr lang="id-ID" smtClean="0"/>
              <a:pPr/>
              <a:t>6</a:t>
            </a:fld>
            <a:endParaRPr lang="id-ID"/>
          </a:p>
        </p:txBody>
      </p:sp>
      <p:sp>
        <p:nvSpPr>
          <p:cNvPr id="6" name="Content Placeholder 5"/>
          <p:cNvSpPr>
            <a:spLocks noGrp="1"/>
          </p:cNvSpPr>
          <p:nvPr>
            <p:ph sz="quarter" idx="1"/>
          </p:nvPr>
        </p:nvSpPr>
        <p:spPr/>
        <p:txBody>
          <a:bodyPr>
            <a:normAutofit lnSpcReduction="10000"/>
          </a:bodyPr>
          <a:lstStyle/>
          <a:p>
            <a:pPr fontAlgn="auto">
              <a:lnSpc>
                <a:spcPct val="90000"/>
              </a:lnSpc>
              <a:spcAft>
                <a:spcPts val="0"/>
              </a:spcAft>
              <a:buFontTx/>
              <a:buNone/>
              <a:defRPr/>
            </a:pPr>
            <a:r>
              <a:rPr lang="en-US" b="1" dirty="0" smtClean="0"/>
              <a:t>TEKNOLOGI</a:t>
            </a:r>
          </a:p>
          <a:p>
            <a:pPr fontAlgn="auto">
              <a:lnSpc>
                <a:spcPct val="90000"/>
              </a:lnSpc>
              <a:spcAft>
                <a:spcPts val="0"/>
              </a:spcAft>
              <a:buFont typeface="Arial" pitchFamily="34" charset="0"/>
              <a:buChar char="•"/>
              <a:defRPr/>
            </a:pPr>
            <a:r>
              <a:rPr lang="en-US" sz="3200" dirty="0" err="1" smtClean="0"/>
              <a:t>Teknologi</a:t>
            </a:r>
            <a:r>
              <a:rPr lang="en-US" sz="3200" dirty="0" smtClean="0"/>
              <a:t> </a:t>
            </a:r>
            <a:r>
              <a:rPr lang="en-US" sz="3200" dirty="0" err="1" smtClean="0"/>
              <a:t>adalah</a:t>
            </a:r>
            <a:r>
              <a:rPr lang="en-US" sz="3200" dirty="0" smtClean="0"/>
              <a:t> </a:t>
            </a:r>
            <a:r>
              <a:rPr lang="id-ID" sz="3200" dirty="0" smtClean="0"/>
              <a:t>cara atau metode serta proses atau produk yang dihasilkan dari pemanfaatan berbagai disiplin ilmu pengetahuan yang menghasilkan nilai bagi pemenuhan kebutuhan, kelangsungan dan peningkatan mutu kehidupan manusia</a:t>
            </a:r>
            <a:r>
              <a:rPr lang="en-US" sz="3200" dirty="0" smtClean="0"/>
              <a:t> </a:t>
            </a:r>
            <a:r>
              <a:rPr lang="en-US" sz="1800" dirty="0" smtClean="0"/>
              <a:t>(P</a:t>
            </a:r>
            <a:r>
              <a:rPr lang="id-ID" sz="1800" dirty="0" smtClean="0"/>
              <a:t>asal 1 ayat 2 UU nomor 18 tahun 2002 tentang Sistem Nasional</a:t>
            </a:r>
            <a:r>
              <a:rPr lang="en-US" sz="1800" dirty="0" smtClean="0"/>
              <a:t> </a:t>
            </a:r>
            <a:r>
              <a:rPr lang="id-ID" sz="1800" dirty="0" smtClean="0"/>
              <a:t>Penelitian dan Pengembangan dan Penerapan ilmu Pengetahuan dan Teknologi</a:t>
            </a:r>
            <a:r>
              <a:rPr lang="en-US" sz="1800" dirty="0" smtClean="0"/>
              <a:t>)</a:t>
            </a:r>
            <a:endParaRPr lang="en-US" sz="3200" dirty="0" smtClean="0"/>
          </a:p>
        </p:txBody>
      </p:sp>
      <p:sp>
        <p:nvSpPr>
          <p:cNvPr id="7" name="Date Placeholder 6"/>
          <p:cNvSpPr>
            <a:spLocks noGrp="1"/>
          </p:cNvSpPr>
          <p:nvPr>
            <p:ph type="dt" sz="half" idx="10"/>
          </p:nvPr>
        </p:nvSpPr>
        <p:spPr/>
        <p:txBody>
          <a:bodyPr/>
          <a:lstStyle/>
          <a:p>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0" y="273050"/>
            <a:ext cx="5029200" cy="869950"/>
          </a:xfrm>
        </p:spPr>
        <p:txBody>
          <a:bodyPr/>
          <a:lstStyle/>
          <a:p>
            <a:r>
              <a:rPr lang="id-ID" dirty="0" smtClean="0">
                <a:solidFill>
                  <a:schemeClr val="bg1"/>
                </a:solidFill>
              </a:rPr>
              <a:t>Pengembangan Keilmuan/Teknologi</a:t>
            </a:r>
            <a:endParaRPr lang="en-US" dirty="0">
              <a:solidFill>
                <a:schemeClr val="bg1"/>
              </a:solidFill>
            </a:endParaRPr>
          </a:p>
        </p:txBody>
      </p:sp>
      <p:sp>
        <p:nvSpPr>
          <p:cNvPr id="3" name="Slide Number Placeholder 2"/>
          <p:cNvSpPr>
            <a:spLocks noGrp="1"/>
          </p:cNvSpPr>
          <p:nvPr>
            <p:ph type="sldNum" sz="quarter" idx="16"/>
          </p:nvPr>
        </p:nvSpPr>
        <p:spPr/>
        <p:txBody>
          <a:bodyPr>
            <a:normAutofit/>
          </a:bodyPr>
          <a:lstStyle/>
          <a:p>
            <a:fld id="{7F302563-E7AF-4054-B59A-0FF0C3D1AC5E}" type="slidenum">
              <a:rPr lang="id-ID" smtClean="0"/>
              <a:pPr/>
              <a:t>7</a:t>
            </a:fld>
            <a:endParaRPr lang="id-ID"/>
          </a:p>
        </p:txBody>
      </p:sp>
      <p:sp>
        <p:nvSpPr>
          <p:cNvPr id="6" name="Text Placeholder 5"/>
          <p:cNvSpPr>
            <a:spLocks noGrp="1"/>
          </p:cNvSpPr>
          <p:nvPr>
            <p:ph type="body" sz="quarter" idx="1"/>
          </p:nvPr>
        </p:nvSpPr>
        <p:spPr/>
        <p:txBody>
          <a:bodyPr/>
          <a:lstStyle/>
          <a:p>
            <a:r>
              <a:rPr lang="id-ID" dirty="0" smtClean="0"/>
              <a:t>Dulu</a:t>
            </a:r>
            <a:endParaRPr lang="en-US" dirty="0"/>
          </a:p>
        </p:txBody>
      </p:sp>
      <p:sp>
        <p:nvSpPr>
          <p:cNvPr id="8" name="Text Placeholder 7"/>
          <p:cNvSpPr>
            <a:spLocks noGrp="1"/>
          </p:cNvSpPr>
          <p:nvPr>
            <p:ph type="body" sz="quarter" idx="3"/>
          </p:nvPr>
        </p:nvSpPr>
        <p:spPr/>
        <p:txBody>
          <a:bodyPr/>
          <a:lstStyle/>
          <a:p>
            <a:r>
              <a:rPr lang="id-ID" dirty="0" smtClean="0"/>
              <a:t>Hasil Inovasi</a:t>
            </a:r>
            <a:endParaRPr lang="en-US"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67544" y="2708920"/>
            <a:ext cx="4111932" cy="3240360"/>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4860032" y="2492896"/>
            <a:ext cx="3960440" cy="3456384"/>
          </a:xfrm>
          <a:prstGeom prst="rect">
            <a:avLst/>
          </a:prstGeom>
          <a:noFill/>
          <a:ln w="9525">
            <a:noFill/>
            <a:miter lim="800000"/>
            <a:headEnd/>
            <a:tailEnd/>
          </a:ln>
        </p:spPr>
      </p:pic>
      <p:sp>
        <p:nvSpPr>
          <p:cNvPr id="9" name="Date Placeholder 8"/>
          <p:cNvSpPr>
            <a:spLocks noGrp="1"/>
          </p:cNvSpPr>
          <p:nvPr>
            <p:ph type="dt" sz="half" idx="15"/>
          </p:nvPr>
        </p:nvSpPr>
        <p:spPr/>
        <p:txBody>
          <a:bodyPr/>
          <a:lstStyle/>
          <a:p>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0" y="273050"/>
            <a:ext cx="5029200" cy="869950"/>
          </a:xfrm>
        </p:spPr>
        <p:txBody>
          <a:bodyPr/>
          <a:lstStyle/>
          <a:p>
            <a:r>
              <a:rPr lang="id-ID" dirty="0" smtClean="0">
                <a:solidFill>
                  <a:schemeClr val="bg1"/>
                </a:solidFill>
              </a:rPr>
              <a:t>Pengembangan Keilmuan/Teknologi</a:t>
            </a:r>
            <a:endParaRPr lang="en-US" dirty="0">
              <a:solidFill>
                <a:schemeClr val="bg1"/>
              </a:solidFill>
            </a:endParaRPr>
          </a:p>
        </p:txBody>
      </p:sp>
      <p:sp>
        <p:nvSpPr>
          <p:cNvPr id="3" name="Slide Number Placeholder 2"/>
          <p:cNvSpPr>
            <a:spLocks noGrp="1"/>
          </p:cNvSpPr>
          <p:nvPr>
            <p:ph type="sldNum" sz="quarter" idx="16"/>
          </p:nvPr>
        </p:nvSpPr>
        <p:spPr/>
        <p:txBody>
          <a:bodyPr>
            <a:normAutofit/>
          </a:bodyPr>
          <a:lstStyle/>
          <a:p>
            <a:fld id="{7F302563-E7AF-4054-B59A-0FF0C3D1AC5E}" type="slidenum">
              <a:rPr lang="id-ID" smtClean="0"/>
              <a:pPr/>
              <a:t>8</a:t>
            </a:fld>
            <a:endParaRPr lang="id-ID"/>
          </a:p>
        </p:txBody>
      </p:sp>
      <p:sp>
        <p:nvSpPr>
          <p:cNvPr id="6" name="Text Placeholder 5"/>
          <p:cNvSpPr>
            <a:spLocks noGrp="1"/>
          </p:cNvSpPr>
          <p:nvPr>
            <p:ph type="body" sz="quarter" idx="1"/>
          </p:nvPr>
        </p:nvSpPr>
        <p:spPr/>
        <p:txBody>
          <a:bodyPr/>
          <a:lstStyle/>
          <a:p>
            <a:r>
              <a:rPr lang="id-ID" dirty="0" smtClean="0"/>
              <a:t>Dulu</a:t>
            </a:r>
            <a:endParaRPr lang="en-US" dirty="0"/>
          </a:p>
        </p:txBody>
      </p:sp>
      <p:sp>
        <p:nvSpPr>
          <p:cNvPr id="8" name="Text Placeholder 7"/>
          <p:cNvSpPr>
            <a:spLocks noGrp="1"/>
          </p:cNvSpPr>
          <p:nvPr>
            <p:ph type="body" sz="quarter" idx="3"/>
          </p:nvPr>
        </p:nvSpPr>
        <p:spPr/>
        <p:txBody>
          <a:bodyPr/>
          <a:lstStyle/>
          <a:p>
            <a:r>
              <a:rPr lang="id-ID" dirty="0" smtClean="0"/>
              <a:t>Tahun 1950-an</a:t>
            </a:r>
            <a:endParaRPr lang="en-US" dirty="0"/>
          </a:p>
        </p:txBody>
      </p:sp>
      <p:pic>
        <p:nvPicPr>
          <p:cNvPr id="3074" name="Picture 2"/>
          <p:cNvPicPr>
            <a:picLocks noGrp="1" noChangeAspect="1" noChangeArrowheads="1"/>
          </p:cNvPicPr>
          <p:nvPr>
            <p:ph sz="quarter" idx="4"/>
          </p:nvPr>
        </p:nvPicPr>
        <p:blipFill>
          <a:blip r:embed="rId2" cstate="print"/>
          <a:srcRect/>
          <a:stretch>
            <a:fillRect/>
          </a:stretch>
        </p:blipFill>
        <p:spPr bwMode="auto">
          <a:xfrm>
            <a:off x="5544344" y="3340100"/>
            <a:ext cx="2590800" cy="1762125"/>
          </a:xfrm>
          <a:prstGeom prst="rect">
            <a:avLst/>
          </a:prstGeom>
          <a:noFill/>
          <a:ln w="9525">
            <a:noFill/>
            <a:miter lim="800000"/>
            <a:headEnd/>
            <a:tailEnd/>
          </a:ln>
        </p:spPr>
      </p:pic>
      <p:pic>
        <p:nvPicPr>
          <p:cNvPr id="3075" name="Picture 3"/>
          <p:cNvPicPr>
            <a:picLocks noGrp="1" noChangeAspect="1" noChangeArrowheads="1"/>
          </p:cNvPicPr>
          <p:nvPr>
            <p:ph sz="quarter" idx="2"/>
          </p:nvPr>
        </p:nvPicPr>
        <p:blipFill>
          <a:blip r:embed="rId3" cstate="print"/>
          <a:srcRect/>
          <a:stretch>
            <a:fillRect/>
          </a:stretch>
        </p:blipFill>
        <p:spPr bwMode="auto">
          <a:xfrm>
            <a:off x="611560" y="3140968"/>
            <a:ext cx="3820683" cy="2233414"/>
          </a:xfrm>
          <a:prstGeom prst="rect">
            <a:avLst/>
          </a:prstGeom>
          <a:noFill/>
          <a:ln w="9525">
            <a:noFill/>
            <a:miter lim="800000"/>
            <a:headEnd/>
            <a:tailEnd/>
          </a:ln>
        </p:spPr>
      </p:pic>
      <p:sp>
        <p:nvSpPr>
          <p:cNvPr id="9" name="Date Placeholder 8"/>
          <p:cNvSpPr>
            <a:spLocks noGrp="1"/>
          </p:cNvSpPr>
          <p:nvPr>
            <p:ph type="dt" sz="half" idx="15"/>
          </p:nvPr>
        </p:nvSpPr>
        <p:spPr/>
        <p:txBody>
          <a:bodyPr/>
          <a:lstStyle/>
          <a:p>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248" y="273050"/>
            <a:ext cx="5015552" cy="869950"/>
          </a:xfrm>
        </p:spPr>
        <p:txBody>
          <a:bodyPr/>
          <a:lstStyle/>
          <a:p>
            <a:r>
              <a:rPr lang="id-ID" dirty="0" smtClean="0">
                <a:solidFill>
                  <a:schemeClr val="bg1"/>
                </a:solidFill>
              </a:rPr>
              <a:t>Pengembangan Keilmuan/Teknologi</a:t>
            </a:r>
            <a:endParaRPr lang="en-US" dirty="0">
              <a:solidFill>
                <a:schemeClr val="bg1"/>
              </a:solidFill>
            </a:endParaRPr>
          </a:p>
        </p:txBody>
      </p:sp>
      <p:sp>
        <p:nvSpPr>
          <p:cNvPr id="5" name="Slide Number Placeholder 4"/>
          <p:cNvSpPr>
            <a:spLocks noGrp="1"/>
          </p:cNvSpPr>
          <p:nvPr>
            <p:ph type="sldNum" sz="quarter" idx="16"/>
          </p:nvPr>
        </p:nvSpPr>
        <p:spPr/>
        <p:txBody>
          <a:bodyPr>
            <a:normAutofit/>
          </a:bodyPr>
          <a:lstStyle/>
          <a:p>
            <a:fld id="{7F302563-E7AF-4054-B59A-0FF0C3D1AC5E}" type="slidenum">
              <a:rPr lang="id-ID" smtClean="0"/>
              <a:pPr/>
              <a:t>9</a:t>
            </a:fld>
            <a:endParaRPr lang="id-ID"/>
          </a:p>
        </p:txBody>
      </p:sp>
      <p:sp>
        <p:nvSpPr>
          <p:cNvPr id="6" name="Text Placeholder 5"/>
          <p:cNvSpPr>
            <a:spLocks noGrp="1"/>
          </p:cNvSpPr>
          <p:nvPr>
            <p:ph type="body" sz="quarter" idx="1"/>
          </p:nvPr>
        </p:nvSpPr>
        <p:spPr/>
        <p:txBody>
          <a:bodyPr/>
          <a:lstStyle/>
          <a:p>
            <a:endParaRPr lang="en-US"/>
          </a:p>
        </p:txBody>
      </p:sp>
      <p:sp>
        <p:nvSpPr>
          <p:cNvPr id="7" name="Text Placeholder 6"/>
          <p:cNvSpPr>
            <a:spLocks noGrp="1"/>
          </p:cNvSpPr>
          <p:nvPr>
            <p:ph type="body" sz="quarter" idx="3"/>
          </p:nvPr>
        </p:nvSpPr>
        <p:spPr/>
        <p:txBody>
          <a:bodyPr/>
          <a:lstStyle/>
          <a:p>
            <a:endParaRPr lang="en-US"/>
          </a:p>
        </p:txBody>
      </p:sp>
      <p:pic>
        <p:nvPicPr>
          <p:cNvPr id="4098" name="Picture 2"/>
          <p:cNvPicPr>
            <a:picLocks noGrp="1" noChangeAspect="1" noChangeArrowheads="1"/>
          </p:cNvPicPr>
          <p:nvPr>
            <p:ph sz="quarter" idx="2"/>
          </p:nvPr>
        </p:nvPicPr>
        <p:blipFill>
          <a:blip r:embed="rId2" cstate="print"/>
          <a:srcRect/>
          <a:stretch>
            <a:fillRect/>
          </a:stretch>
        </p:blipFill>
        <p:spPr bwMode="auto">
          <a:xfrm>
            <a:off x="251520" y="2708920"/>
            <a:ext cx="4450992" cy="2253667"/>
          </a:xfrm>
          <a:prstGeom prst="rect">
            <a:avLst/>
          </a:prstGeom>
          <a:noFill/>
          <a:ln w="9525">
            <a:noFill/>
            <a:miter lim="800000"/>
            <a:headEnd/>
            <a:tailEnd/>
          </a:ln>
        </p:spPr>
      </p:pic>
      <p:pic>
        <p:nvPicPr>
          <p:cNvPr id="4099" name="Picture 3"/>
          <p:cNvPicPr>
            <a:picLocks noGrp="1" noChangeAspect="1" noChangeArrowheads="1"/>
          </p:cNvPicPr>
          <p:nvPr>
            <p:ph sz="quarter" idx="4"/>
          </p:nvPr>
        </p:nvPicPr>
        <p:blipFill>
          <a:blip r:embed="rId3" cstate="print"/>
          <a:srcRect/>
          <a:stretch>
            <a:fillRect/>
          </a:stretch>
        </p:blipFill>
        <p:spPr bwMode="auto">
          <a:xfrm>
            <a:off x="4860032" y="2852936"/>
            <a:ext cx="3829050" cy="1847850"/>
          </a:xfrm>
          <a:prstGeom prst="rect">
            <a:avLst/>
          </a:prstGeom>
          <a:noFill/>
          <a:ln w="9525">
            <a:noFill/>
            <a:miter lim="800000"/>
            <a:headEnd/>
            <a:tailEnd/>
          </a:ln>
        </p:spPr>
      </p:pic>
      <p:sp>
        <p:nvSpPr>
          <p:cNvPr id="8" name="Date Placeholder 7"/>
          <p:cNvSpPr>
            <a:spLocks noGrp="1"/>
          </p:cNvSpPr>
          <p:nvPr>
            <p:ph type="dt" sz="half" idx="15"/>
          </p:nvPr>
        </p:nvSpPr>
        <p:spPr/>
        <p:txBody>
          <a:bodyPr/>
          <a:lstStyle/>
          <a:p>
            <a:endParaRPr lang="id-ID"/>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TotalTime>
  <Words>2571</Words>
  <Application>Microsoft Office PowerPoint</Application>
  <PresentationFormat>On-screen Show (4:3)</PresentationFormat>
  <Paragraphs>418</Paragraphs>
  <Slides>38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template_informatika_slide</vt:lpstr>
      <vt:lpstr>Microsoft Office Excel 97-2003 Worksheet</vt:lpstr>
      <vt:lpstr>IFG3A3 KEPROFESIAN BIDANG INFORMATIKA Pertemuan 3:   Profesi dan Profesionalisme</vt:lpstr>
      <vt:lpstr>Review Pertemuan</vt:lpstr>
      <vt:lpstr>Tantangan Bagi Lulusan IF</vt:lpstr>
      <vt:lpstr>Modal Dasar</vt:lpstr>
      <vt:lpstr>History of Computing</vt:lpstr>
      <vt:lpstr>Pengembangan Keilmuan/Teknologi</vt:lpstr>
      <vt:lpstr>Pengembangan Keilmuan/Teknologi</vt:lpstr>
      <vt:lpstr>Pengembangan Keilmuan/Teknologi</vt:lpstr>
      <vt:lpstr>Pengembangan Keilmuan/Teknologi</vt:lpstr>
      <vt:lpstr>Pengembangan Keilmuan/Teknologi</vt:lpstr>
      <vt:lpstr>Prinsip Dasar Pengembangan Keilmuan</vt:lpstr>
      <vt:lpstr>Kenapa harus belajar sejarah?</vt:lpstr>
      <vt:lpstr>Referensi Pencarian Bahan</vt:lpstr>
      <vt:lpstr>Slide 14</vt:lpstr>
      <vt:lpstr>Slide 15</vt:lpstr>
      <vt:lpstr>Slide 16</vt:lpstr>
      <vt:lpstr>Slide 17</vt:lpstr>
      <vt:lpstr>Slide 18</vt:lpstr>
      <vt:lpstr>Slide 19</vt:lpstr>
      <vt:lpstr>Slide 20</vt:lpstr>
      <vt:lpstr>Slide 21</vt:lpstr>
      <vt:lpstr>Inter-Disciplinary Leadership, Technology &amp; Business/Functional/ Process Competencies</vt:lpstr>
      <vt:lpstr> Leadership Competency Model</vt:lpstr>
      <vt:lpstr>Slide 24</vt:lpstr>
      <vt:lpstr>Slide 25</vt:lpstr>
      <vt:lpstr>Slide 26</vt:lpstr>
      <vt:lpstr>Global IT and Business Services Outsourcing Market</vt:lpstr>
      <vt:lpstr>Outlook for Engineering and IT  Management Jobs – USA – 2008*</vt:lpstr>
      <vt:lpstr>Slide 29</vt:lpstr>
      <vt:lpstr>Slide 30</vt:lpstr>
      <vt:lpstr>Slide 31</vt:lpstr>
      <vt:lpstr>Slide 32</vt:lpstr>
      <vt:lpstr>Slide 33</vt:lpstr>
      <vt:lpstr>Slide 34</vt:lpstr>
      <vt:lpstr>Slide 35</vt:lpstr>
      <vt:lpstr>Tugas 1</vt:lpstr>
      <vt:lpstr>Tugas</vt:lpstr>
      <vt:lpstr>Slide 38</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130</cp:revision>
  <dcterms:created xsi:type="dcterms:W3CDTF">2012-11-14T18:53:32Z</dcterms:created>
  <dcterms:modified xsi:type="dcterms:W3CDTF">2014-09-01T03:27:45Z</dcterms:modified>
</cp:coreProperties>
</file>