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323" r:id="rId3"/>
    <p:sldId id="324" r:id="rId4"/>
    <p:sldId id="325" r:id="rId5"/>
    <p:sldId id="340" r:id="rId6"/>
    <p:sldId id="349" r:id="rId7"/>
    <p:sldId id="365" r:id="rId8"/>
    <p:sldId id="343" r:id="rId9"/>
    <p:sldId id="345" r:id="rId10"/>
    <p:sldId id="341" r:id="rId11"/>
    <p:sldId id="359" r:id="rId12"/>
    <p:sldId id="351" r:id="rId13"/>
    <p:sldId id="354" r:id="rId14"/>
    <p:sldId id="352" r:id="rId15"/>
    <p:sldId id="353" r:id="rId16"/>
    <p:sldId id="356" r:id="rId17"/>
    <p:sldId id="357" r:id="rId18"/>
    <p:sldId id="358" r:id="rId19"/>
    <p:sldId id="360" r:id="rId20"/>
    <p:sldId id="361" r:id="rId21"/>
    <p:sldId id="362" r:id="rId22"/>
    <p:sldId id="342" r:id="rId23"/>
    <p:sldId id="335" r:id="rId24"/>
    <p:sldId id="336" r:id="rId25"/>
    <p:sldId id="363" r:id="rId26"/>
    <p:sldId id="337" r:id="rId27"/>
    <p:sldId id="338" r:id="rId28"/>
    <p:sldId id="339" r:id="rId29"/>
    <p:sldId id="300" r:id="rId30"/>
    <p:sldId id="317" r:id="rId31"/>
    <p:sldId id="258" r:id="rId32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0" d="100"/>
          <a:sy n="70" d="100"/>
        </p:scale>
        <p:origin x="-1386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138095-E6F0-41A1-B9CC-A842DA5B7886}" type="doc">
      <dgm:prSet loTypeId="urn:microsoft.com/office/officeart/2005/8/layout/bProcess3" loCatId="process" qsTypeId="urn:microsoft.com/office/officeart/2005/8/quickstyle/simple1" qsCatId="simple" csTypeId="urn:microsoft.com/office/officeart/2005/8/colors/colorful1" csCatId="colorful" phldr="1"/>
      <dgm:spPr/>
    </dgm:pt>
    <dgm:pt modelId="{20AE7E1F-0CE8-4143-9327-B3C4859E3E2A}">
      <dgm:prSet phldrT="[Text]"/>
      <dgm:spPr/>
      <dgm:t>
        <a:bodyPr/>
        <a:lstStyle/>
        <a:p>
          <a:r>
            <a:rPr lang="id-ID" dirty="0" smtClean="0"/>
            <a:t>Akuisisi Data</a:t>
          </a:r>
          <a:endParaRPr lang="en-US" dirty="0"/>
        </a:p>
      </dgm:t>
    </dgm:pt>
    <dgm:pt modelId="{C547C38C-1F97-4CD7-AA64-F8EA4DB9C3FF}" type="parTrans" cxnId="{A1C3F9E9-E74B-4C05-9781-497B9A78F055}">
      <dgm:prSet/>
      <dgm:spPr/>
      <dgm:t>
        <a:bodyPr/>
        <a:lstStyle/>
        <a:p>
          <a:endParaRPr lang="en-US"/>
        </a:p>
      </dgm:t>
    </dgm:pt>
    <dgm:pt modelId="{D81C1965-16D9-4004-BD9A-8B13773A5B11}" type="sibTrans" cxnId="{A1C3F9E9-E74B-4C05-9781-497B9A78F055}">
      <dgm:prSet/>
      <dgm:spPr/>
      <dgm:t>
        <a:bodyPr/>
        <a:lstStyle/>
        <a:p>
          <a:endParaRPr lang="en-US"/>
        </a:p>
      </dgm:t>
    </dgm:pt>
    <dgm:pt modelId="{AB5630F8-A97B-41D7-B8E1-48B3DFF49D89}">
      <dgm:prSet phldrT="[Text]"/>
      <dgm:spPr>
        <a:ln>
          <a:solidFill>
            <a:srgbClr val="FF0000"/>
          </a:solidFill>
        </a:ln>
      </dgm:spPr>
      <dgm:t>
        <a:bodyPr/>
        <a:lstStyle/>
        <a:p>
          <a:r>
            <a:rPr lang="id-ID" b="1" dirty="0" smtClean="0"/>
            <a:t>Representasi Data</a:t>
          </a:r>
          <a:endParaRPr lang="en-US" b="1" dirty="0"/>
        </a:p>
      </dgm:t>
    </dgm:pt>
    <dgm:pt modelId="{7CEC7132-8EF2-4C17-BBAC-D93805B87A64}" type="parTrans" cxnId="{01A3C64F-2F16-42F8-8614-B3F39D0ED0F9}">
      <dgm:prSet/>
      <dgm:spPr/>
      <dgm:t>
        <a:bodyPr/>
        <a:lstStyle/>
        <a:p>
          <a:endParaRPr lang="en-US"/>
        </a:p>
      </dgm:t>
    </dgm:pt>
    <dgm:pt modelId="{2A044C55-1E17-41B3-A0FF-790AD4456DED}" type="sibTrans" cxnId="{01A3C64F-2F16-42F8-8614-B3F39D0ED0F9}">
      <dgm:prSet/>
      <dgm:spPr/>
      <dgm:t>
        <a:bodyPr/>
        <a:lstStyle/>
        <a:p>
          <a:endParaRPr lang="en-US"/>
        </a:p>
      </dgm:t>
    </dgm:pt>
    <dgm:pt modelId="{02F191FF-1E25-45E4-9294-59A6E04B14FC}">
      <dgm:prSet phldrT="[Text]"/>
      <dgm:spPr/>
      <dgm:t>
        <a:bodyPr/>
        <a:lstStyle/>
        <a:p>
          <a:r>
            <a:rPr lang="id-ID" dirty="0" smtClean="0"/>
            <a:t>Result Analysis</a:t>
          </a:r>
          <a:endParaRPr lang="en-US" dirty="0"/>
        </a:p>
      </dgm:t>
    </dgm:pt>
    <dgm:pt modelId="{DF8A7061-9CF5-4DC0-ACB4-6BE0688E54D9}" type="parTrans" cxnId="{171F7321-CD8E-4154-9114-3C5952DBD0B2}">
      <dgm:prSet/>
      <dgm:spPr/>
      <dgm:t>
        <a:bodyPr/>
        <a:lstStyle/>
        <a:p>
          <a:endParaRPr lang="en-US"/>
        </a:p>
      </dgm:t>
    </dgm:pt>
    <dgm:pt modelId="{BA899818-B3CF-4951-9BDB-0DCB906EFFA9}" type="sibTrans" cxnId="{171F7321-CD8E-4154-9114-3C5952DBD0B2}">
      <dgm:prSet/>
      <dgm:spPr/>
      <dgm:t>
        <a:bodyPr/>
        <a:lstStyle/>
        <a:p>
          <a:endParaRPr lang="en-US"/>
        </a:p>
      </dgm:t>
    </dgm:pt>
    <dgm:pt modelId="{43567839-9A0E-490F-8910-45854D863166}">
      <dgm:prSet phldrT="[Text]"/>
      <dgm:spPr/>
      <dgm:t>
        <a:bodyPr/>
        <a:lstStyle/>
        <a:p>
          <a:r>
            <a:rPr lang="id-ID" dirty="0" smtClean="0"/>
            <a:t>Recognition Process</a:t>
          </a:r>
          <a:endParaRPr lang="en-US" dirty="0"/>
        </a:p>
      </dgm:t>
    </dgm:pt>
    <dgm:pt modelId="{1E042A38-12CE-4C29-9679-0CF6A6B56959}" type="parTrans" cxnId="{9B374535-81DF-48BD-A247-D0F0EA7D0438}">
      <dgm:prSet/>
      <dgm:spPr/>
      <dgm:t>
        <a:bodyPr/>
        <a:lstStyle/>
        <a:p>
          <a:endParaRPr lang="en-US"/>
        </a:p>
      </dgm:t>
    </dgm:pt>
    <dgm:pt modelId="{6D414C37-C54A-4346-A1F7-437F45A3F99E}" type="sibTrans" cxnId="{9B374535-81DF-48BD-A247-D0F0EA7D0438}">
      <dgm:prSet/>
      <dgm:spPr/>
      <dgm:t>
        <a:bodyPr/>
        <a:lstStyle/>
        <a:p>
          <a:endParaRPr lang="en-US"/>
        </a:p>
      </dgm:t>
    </dgm:pt>
    <dgm:pt modelId="{4AC20ABC-EEA1-44AE-8FDE-B496B97CCA65}">
      <dgm:prSet phldrT="[Text]"/>
      <dgm:spPr>
        <a:ln>
          <a:solidFill>
            <a:srgbClr val="FF0000"/>
          </a:solidFill>
        </a:ln>
      </dgm:spPr>
      <dgm:t>
        <a:bodyPr/>
        <a:lstStyle/>
        <a:p>
          <a:r>
            <a:rPr lang="id-ID" b="1" dirty="0" smtClean="0"/>
            <a:t>Transformasi</a:t>
          </a:r>
          <a:endParaRPr lang="en-US" b="1" dirty="0"/>
        </a:p>
      </dgm:t>
    </dgm:pt>
    <dgm:pt modelId="{D7B51E38-988A-49E1-A5A3-9E9E65CFF846}" type="parTrans" cxnId="{B8D32530-7889-4806-9D68-930ACDBED92D}">
      <dgm:prSet/>
      <dgm:spPr/>
      <dgm:t>
        <a:bodyPr/>
        <a:lstStyle/>
        <a:p>
          <a:endParaRPr lang="en-US"/>
        </a:p>
      </dgm:t>
    </dgm:pt>
    <dgm:pt modelId="{B5D4911A-1ECD-460E-9EE8-FB29E6E3276D}" type="sibTrans" cxnId="{B8D32530-7889-4806-9D68-930ACDBED92D}">
      <dgm:prSet/>
      <dgm:spPr/>
      <dgm:t>
        <a:bodyPr/>
        <a:lstStyle/>
        <a:p>
          <a:endParaRPr lang="en-US"/>
        </a:p>
      </dgm:t>
    </dgm:pt>
    <dgm:pt modelId="{9AD33069-1EB5-41E0-AC46-CAEDA47F8D6E}">
      <dgm:prSet phldrT="[Text]"/>
      <dgm:spPr>
        <a:ln>
          <a:solidFill>
            <a:srgbClr val="FF0000"/>
          </a:solidFill>
        </a:ln>
      </dgm:spPr>
      <dgm:t>
        <a:bodyPr/>
        <a:lstStyle/>
        <a:p>
          <a:r>
            <a:rPr lang="id-ID" b="1" dirty="0" smtClean="0"/>
            <a:t>Pre-Processing</a:t>
          </a:r>
          <a:endParaRPr lang="en-US" b="1" dirty="0"/>
        </a:p>
      </dgm:t>
    </dgm:pt>
    <dgm:pt modelId="{400301E0-643F-4722-8B08-4BB5449C29C8}" type="parTrans" cxnId="{0C416954-0E6D-44F6-B5C5-6F5D5896B692}">
      <dgm:prSet/>
      <dgm:spPr/>
      <dgm:t>
        <a:bodyPr/>
        <a:lstStyle/>
        <a:p>
          <a:endParaRPr lang="en-US"/>
        </a:p>
      </dgm:t>
    </dgm:pt>
    <dgm:pt modelId="{22A73CCF-222C-45CB-8A66-CCF10F312D09}" type="sibTrans" cxnId="{0C416954-0E6D-44F6-B5C5-6F5D5896B692}">
      <dgm:prSet/>
      <dgm:spPr/>
      <dgm:t>
        <a:bodyPr/>
        <a:lstStyle/>
        <a:p>
          <a:endParaRPr lang="en-US"/>
        </a:p>
      </dgm:t>
    </dgm:pt>
    <dgm:pt modelId="{3C211F05-0FD8-4D74-BDC7-18F48F6D2D70}">
      <dgm:prSet phldrT="[Text]"/>
      <dgm:spPr>
        <a:ln>
          <a:solidFill>
            <a:srgbClr val="FF0000"/>
          </a:solidFill>
        </a:ln>
      </dgm:spPr>
      <dgm:t>
        <a:bodyPr/>
        <a:lstStyle/>
        <a:p>
          <a:r>
            <a:rPr lang="id-ID" b="1" dirty="0" smtClean="0"/>
            <a:t>Data Properti/Descriptor</a:t>
          </a:r>
          <a:endParaRPr lang="en-US" b="1" dirty="0"/>
        </a:p>
      </dgm:t>
    </dgm:pt>
    <dgm:pt modelId="{BAB775E4-9964-4990-88E2-32383DB85C38}" type="parTrans" cxnId="{6A549AD3-3F1C-4745-9644-8571C8B76050}">
      <dgm:prSet/>
      <dgm:spPr/>
      <dgm:t>
        <a:bodyPr/>
        <a:lstStyle/>
        <a:p>
          <a:endParaRPr lang="en-US"/>
        </a:p>
      </dgm:t>
    </dgm:pt>
    <dgm:pt modelId="{66CAFC22-B1CC-4859-BB60-F70219667C70}" type="sibTrans" cxnId="{6A549AD3-3F1C-4745-9644-8571C8B76050}">
      <dgm:prSet/>
      <dgm:spPr/>
      <dgm:t>
        <a:bodyPr/>
        <a:lstStyle/>
        <a:p>
          <a:endParaRPr lang="en-US"/>
        </a:p>
      </dgm:t>
    </dgm:pt>
    <dgm:pt modelId="{849DF771-AB40-4D52-9A53-4DC2A674C28C}">
      <dgm:prSet phldrT="[Text]"/>
      <dgm:spPr>
        <a:ln>
          <a:solidFill>
            <a:srgbClr val="FF0000"/>
          </a:solidFill>
        </a:ln>
      </dgm:spPr>
      <dgm:t>
        <a:bodyPr/>
        <a:lstStyle/>
        <a:p>
          <a:r>
            <a:rPr lang="id-ID" b="1" dirty="0" smtClean="0"/>
            <a:t>Ektraksi Ciri</a:t>
          </a:r>
          <a:endParaRPr lang="en-US" b="1" dirty="0"/>
        </a:p>
      </dgm:t>
    </dgm:pt>
    <dgm:pt modelId="{3796BE59-2C18-4037-9C72-54028C5423F8}" type="parTrans" cxnId="{A003A4AE-DB5C-4BDE-B0CF-7C2DB10E495D}">
      <dgm:prSet/>
      <dgm:spPr/>
      <dgm:t>
        <a:bodyPr/>
        <a:lstStyle/>
        <a:p>
          <a:endParaRPr lang="en-US"/>
        </a:p>
      </dgm:t>
    </dgm:pt>
    <dgm:pt modelId="{43FAD2E2-DE50-4745-B1F5-05271F5F19BF}" type="sibTrans" cxnId="{A003A4AE-DB5C-4BDE-B0CF-7C2DB10E495D}">
      <dgm:prSet/>
      <dgm:spPr/>
      <dgm:t>
        <a:bodyPr/>
        <a:lstStyle/>
        <a:p>
          <a:endParaRPr lang="en-US"/>
        </a:p>
      </dgm:t>
    </dgm:pt>
    <dgm:pt modelId="{8237E78B-EDB8-4C75-B056-E72F987C0F1B}">
      <dgm:prSet phldrT="[Text]"/>
      <dgm:spPr/>
      <dgm:t>
        <a:bodyPr/>
        <a:lstStyle/>
        <a:p>
          <a:r>
            <a:rPr lang="id-ID" dirty="0" smtClean="0"/>
            <a:t>Knowledge Based</a:t>
          </a:r>
          <a:endParaRPr lang="en-US" dirty="0"/>
        </a:p>
      </dgm:t>
    </dgm:pt>
    <dgm:pt modelId="{3DFBAF3C-BF46-4B19-80EC-A3755F56B749}" type="parTrans" cxnId="{F7D175D9-FD12-42D6-9113-2369F14CBC1E}">
      <dgm:prSet/>
      <dgm:spPr/>
      <dgm:t>
        <a:bodyPr/>
        <a:lstStyle/>
        <a:p>
          <a:endParaRPr lang="en-US"/>
        </a:p>
      </dgm:t>
    </dgm:pt>
    <dgm:pt modelId="{6F4E4A3F-CEF7-40B6-9C7E-D01A20733A58}" type="sibTrans" cxnId="{F7D175D9-FD12-42D6-9113-2369F14CBC1E}">
      <dgm:prSet/>
      <dgm:spPr/>
      <dgm:t>
        <a:bodyPr/>
        <a:lstStyle/>
        <a:p>
          <a:endParaRPr lang="en-US"/>
        </a:p>
      </dgm:t>
    </dgm:pt>
    <dgm:pt modelId="{D7E158A7-B090-4255-8EA8-E4F76C25A7C7}">
      <dgm:prSet phldrT="[Text]"/>
      <dgm:spPr/>
      <dgm:t>
        <a:bodyPr/>
        <a:lstStyle/>
        <a:p>
          <a:r>
            <a:rPr lang="id-ID" dirty="0" smtClean="0"/>
            <a:t>Model</a:t>
          </a:r>
          <a:endParaRPr lang="en-US" dirty="0"/>
        </a:p>
      </dgm:t>
    </dgm:pt>
    <dgm:pt modelId="{AB61B085-FFCC-4688-B2DB-00514846AD11}" type="parTrans" cxnId="{3F2DD5A4-5449-4C2C-808E-691E064DCBBD}">
      <dgm:prSet/>
      <dgm:spPr/>
      <dgm:t>
        <a:bodyPr/>
        <a:lstStyle/>
        <a:p>
          <a:endParaRPr lang="en-US"/>
        </a:p>
      </dgm:t>
    </dgm:pt>
    <dgm:pt modelId="{1CF485FC-29FF-4FB1-8780-444F7BF22414}" type="sibTrans" cxnId="{3F2DD5A4-5449-4C2C-808E-691E064DCBBD}">
      <dgm:prSet/>
      <dgm:spPr/>
      <dgm:t>
        <a:bodyPr/>
        <a:lstStyle/>
        <a:p>
          <a:endParaRPr lang="en-US"/>
        </a:p>
      </dgm:t>
    </dgm:pt>
    <dgm:pt modelId="{F93EB7BF-CA65-4921-BAC3-AEF3D8445EDF}">
      <dgm:prSet phldrT="[Text]"/>
      <dgm:spPr/>
      <dgm:t>
        <a:bodyPr/>
        <a:lstStyle/>
        <a:p>
          <a:r>
            <a:rPr lang="id-ID" dirty="0" smtClean="0"/>
            <a:t>Clasifier</a:t>
          </a:r>
          <a:endParaRPr lang="en-US" dirty="0"/>
        </a:p>
      </dgm:t>
    </dgm:pt>
    <dgm:pt modelId="{1DFF7654-96A2-4EAD-8DE4-365421F8602E}" type="parTrans" cxnId="{88A60B62-3640-4D9F-A07F-91DE27C5CC51}">
      <dgm:prSet/>
      <dgm:spPr/>
      <dgm:t>
        <a:bodyPr/>
        <a:lstStyle/>
        <a:p>
          <a:endParaRPr lang="en-US"/>
        </a:p>
      </dgm:t>
    </dgm:pt>
    <dgm:pt modelId="{1C52544E-0982-4625-A326-8F32F16C8D50}" type="sibTrans" cxnId="{88A60B62-3640-4D9F-A07F-91DE27C5CC51}">
      <dgm:prSet/>
      <dgm:spPr/>
      <dgm:t>
        <a:bodyPr/>
        <a:lstStyle/>
        <a:p>
          <a:endParaRPr lang="en-US"/>
        </a:p>
      </dgm:t>
    </dgm:pt>
    <dgm:pt modelId="{60FBED60-2A8B-46B1-B1E5-5C26434C53E9}">
      <dgm:prSet phldrT="[Text]"/>
      <dgm:spPr/>
      <dgm:t>
        <a:bodyPr/>
        <a:lstStyle/>
        <a:p>
          <a:r>
            <a:rPr lang="id-ID" dirty="0" smtClean="0"/>
            <a:t>Matching/Similarity</a:t>
          </a:r>
          <a:endParaRPr lang="en-US" dirty="0"/>
        </a:p>
      </dgm:t>
    </dgm:pt>
    <dgm:pt modelId="{894B08B6-4194-465F-9304-C4F13749094C}" type="parTrans" cxnId="{AA4F505E-43B8-426C-A743-DC190156FC58}">
      <dgm:prSet/>
      <dgm:spPr/>
      <dgm:t>
        <a:bodyPr/>
        <a:lstStyle/>
        <a:p>
          <a:endParaRPr lang="en-US"/>
        </a:p>
      </dgm:t>
    </dgm:pt>
    <dgm:pt modelId="{7F17ACE6-80E0-4D6A-B49F-DD742F089005}" type="sibTrans" cxnId="{AA4F505E-43B8-426C-A743-DC190156FC58}">
      <dgm:prSet/>
      <dgm:spPr/>
      <dgm:t>
        <a:bodyPr/>
        <a:lstStyle/>
        <a:p>
          <a:endParaRPr lang="en-US"/>
        </a:p>
      </dgm:t>
    </dgm:pt>
    <dgm:pt modelId="{ACCF0FA1-F1B5-4FC2-A236-B841E69CBAD8}">
      <dgm:prSet phldrT="[Text]"/>
      <dgm:spPr/>
      <dgm:t>
        <a:bodyPr/>
        <a:lstStyle/>
        <a:p>
          <a:r>
            <a:rPr lang="id-ID" dirty="0" smtClean="0"/>
            <a:t>Used training Result</a:t>
          </a:r>
          <a:endParaRPr lang="en-US" dirty="0"/>
        </a:p>
      </dgm:t>
    </dgm:pt>
    <dgm:pt modelId="{9CC67AE0-ABAE-4AD4-8FCC-1CEEEF905A9C}" type="parTrans" cxnId="{A1244E8B-1EF1-4C9B-8256-DDC2E30B11E0}">
      <dgm:prSet/>
      <dgm:spPr/>
      <dgm:t>
        <a:bodyPr/>
        <a:lstStyle/>
        <a:p>
          <a:endParaRPr lang="en-US"/>
        </a:p>
      </dgm:t>
    </dgm:pt>
    <dgm:pt modelId="{642B7791-FBD5-4147-A405-0A813343DCF6}" type="sibTrans" cxnId="{A1244E8B-1EF1-4C9B-8256-DDC2E30B11E0}">
      <dgm:prSet/>
      <dgm:spPr/>
      <dgm:t>
        <a:bodyPr/>
        <a:lstStyle/>
        <a:p>
          <a:endParaRPr lang="en-US"/>
        </a:p>
      </dgm:t>
    </dgm:pt>
    <dgm:pt modelId="{4774A170-BC83-4D4D-9159-58BF4F6EC018}">
      <dgm:prSet/>
      <dgm:spPr/>
      <dgm:t>
        <a:bodyPr/>
        <a:lstStyle/>
        <a:p>
          <a:r>
            <a:rPr lang="id-ID" dirty="0" smtClean="0"/>
            <a:t>Performance : accuration, precission, recall</a:t>
          </a:r>
          <a:endParaRPr lang="en-US" dirty="0"/>
        </a:p>
      </dgm:t>
    </dgm:pt>
    <dgm:pt modelId="{79B1AB34-C402-4BBB-BCC2-CEED4FFAB016}" type="parTrans" cxnId="{35777EF3-B084-4D0B-BC1C-6A40871CD294}">
      <dgm:prSet/>
      <dgm:spPr/>
      <dgm:t>
        <a:bodyPr/>
        <a:lstStyle/>
        <a:p>
          <a:endParaRPr lang="en-US"/>
        </a:p>
      </dgm:t>
    </dgm:pt>
    <dgm:pt modelId="{CE80617B-9026-4F7C-A969-8DF6C7309A4F}" type="sibTrans" cxnId="{35777EF3-B084-4D0B-BC1C-6A40871CD294}">
      <dgm:prSet/>
      <dgm:spPr/>
      <dgm:t>
        <a:bodyPr/>
        <a:lstStyle/>
        <a:p>
          <a:endParaRPr lang="en-US"/>
        </a:p>
      </dgm:t>
    </dgm:pt>
    <dgm:pt modelId="{1BE72C35-5FB2-4C42-99CA-D12EA205B916}">
      <dgm:prSet/>
      <dgm:spPr/>
      <dgm:t>
        <a:bodyPr/>
        <a:lstStyle/>
        <a:p>
          <a:r>
            <a:rPr lang="id-ID" dirty="0" smtClean="0"/>
            <a:t>etc</a:t>
          </a:r>
          <a:endParaRPr lang="en-US" dirty="0"/>
        </a:p>
      </dgm:t>
    </dgm:pt>
    <dgm:pt modelId="{636DBD2F-76EB-47B1-876E-E0749DE690AB}" type="parTrans" cxnId="{C0FB8D3B-1FD5-4AF6-BD2A-505137765F8F}">
      <dgm:prSet/>
      <dgm:spPr/>
      <dgm:t>
        <a:bodyPr/>
        <a:lstStyle/>
        <a:p>
          <a:endParaRPr lang="en-US"/>
        </a:p>
      </dgm:t>
    </dgm:pt>
    <dgm:pt modelId="{210A5106-0889-4583-B0A1-0A37C8C3229C}" type="sibTrans" cxnId="{C0FB8D3B-1FD5-4AF6-BD2A-505137765F8F}">
      <dgm:prSet/>
      <dgm:spPr/>
      <dgm:t>
        <a:bodyPr/>
        <a:lstStyle/>
        <a:p>
          <a:endParaRPr lang="en-US"/>
        </a:p>
      </dgm:t>
    </dgm:pt>
    <dgm:pt modelId="{255308ED-52CF-47D2-967C-91F9646CF87B}">
      <dgm:prSet phldrT="[Text]"/>
      <dgm:spPr/>
      <dgm:t>
        <a:bodyPr/>
        <a:lstStyle/>
        <a:p>
          <a:r>
            <a:rPr lang="id-ID" dirty="0" smtClean="0"/>
            <a:t>Primary</a:t>
          </a:r>
          <a:endParaRPr lang="en-US" dirty="0"/>
        </a:p>
      </dgm:t>
    </dgm:pt>
    <dgm:pt modelId="{82090F68-3AAF-432A-A326-2D3F2374D715}" type="parTrans" cxnId="{D4853FCB-0878-4146-95BD-897CB01A85F9}">
      <dgm:prSet/>
      <dgm:spPr/>
    </dgm:pt>
    <dgm:pt modelId="{850DEB23-6461-41D0-A9F6-D139DA3CCC35}" type="sibTrans" cxnId="{D4853FCB-0878-4146-95BD-897CB01A85F9}">
      <dgm:prSet/>
      <dgm:spPr/>
      <dgm:t>
        <a:bodyPr/>
        <a:lstStyle/>
        <a:p>
          <a:endParaRPr lang="en-US"/>
        </a:p>
      </dgm:t>
    </dgm:pt>
    <dgm:pt modelId="{2A02D7A8-E7D9-406F-897C-98B7280595CF}">
      <dgm:prSet phldrT="[Text]"/>
      <dgm:spPr/>
      <dgm:t>
        <a:bodyPr/>
        <a:lstStyle/>
        <a:p>
          <a:r>
            <a:rPr lang="id-ID" dirty="0" smtClean="0"/>
            <a:t>Secondary</a:t>
          </a:r>
          <a:endParaRPr lang="en-US" dirty="0"/>
        </a:p>
      </dgm:t>
    </dgm:pt>
    <dgm:pt modelId="{0E594C0C-8EA5-465D-97CC-D1A297C9F139}" type="parTrans" cxnId="{E46722B9-00E5-40D8-BCC7-A998F948F0E2}">
      <dgm:prSet/>
      <dgm:spPr/>
    </dgm:pt>
    <dgm:pt modelId="{28CC1A39-953F-4B74-9071-5AF2867D13E5}" type="sibTrans" cxnId="{E46722B9-00E5-40D8-BCC7-A998F948F0E2}">
      <dgm:prSet/>
      <dgm:spPr/>
    </dgm:pt>
    <dgm:pt modelId="{2C5480F5-F6FE-4DBC-ADBD-DF0930B7CC3C}" type="pres">
      <dgm:prSet presAssocID="{CF138095-E6F0-41A1-B9CC-A842DA5B7886}" presName="Name0" presStyleCnt="0">
        <dgm:presLayoutVars>
          <dgm:dir/>
          <dgm:resizeHandles val="exact"/>
        </dgm:presLayoutVars>
      </dgm:prSet>
      <dgm:spPr/>
    </dgm:pt>
    <dgm:pt modelId="{0D069879-9731-44A6-91F7-AA88F19D1529}" type="pres">
      <dgm:prSet presAssocID="{20AE7E1F-0CE8-4143-9327-B3C4859E3E2A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271FB8-10F7-4A64-AA4B-9C71191F5BEE}" type="pres">
      <dgm:prSet presAssocID="{D81C1965-16D9-4004-BD9A-8B13773A5B11}" presName="sibTrans" presStyleLbl="sibTrans1D1" presStyleIdx="0" presStyleCnt="5"/>
      <dgm:spPr/>
      <dgm:t>
        <a:bodyPr/>
        <a:lstStyle/>
        <a:p>
          <a:endParaRPr lang="en-US"/>
        </a:p>
      </dgm:t>
    </dgm:pt>
    <dgm:pt modelId="{03DB92FD-971A-4447-9565-D83770DC1DA9}" type="pres">
      <dgm:prSet presAssocID="{D81C1965-16D9-4004-BD9A-8B13773A5B11}" presName="connectorText" presStyleLbl="sibTrans1D1" presStyleIdx="0" presStyleCnt="5"/>
      <dgm:spPr/>
      <dgm:t>
        <a:bodyPr/>
        <a:lstStyle/>
        <a:p>
          <a:endParaRPr lang="en-US"/>
        </a:p>
      </dgm:t>
    </dgm:pt>
    <dgm:pt modelId="{1F17E287-AB36-4E6C-9CEB-91D7AA56B468}" type="pres">
      <dgm:prSet presAssocID="{AB5630F8-A97B-41D7-B8E1-48B3DFF49D89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4903A0-AEBB-44FC-9665-09BACE2B7C53}" type="pres">
      <dgm:prSet presAssocID="{2A044C55-1E17-41B3-A0FF-790AD4456DED}" presName="sibTrans" presStyleLbl="sibTrans1D1" presStyleIdx="1" presStyleCnt="5"/>
      <dgm:spPr/>
      <dgm:t>
        <a:bodyPr/>
        <a:lstStyle/>
        <a:p>
          <a:endParaRPr lang="en-US"/>
        </a:p>
      </dgm:t>
    </dgm:pt>
    <dgm:pt modelId="{916B558F-878F-47C1-9903-E6638DA3516C}" type="pres">
      <dgm:prSet presAssocID="{2A044C55-1E17-41B3-A0FF-790AD4456DED}" presName="connectorText" presStyleLbl="sibTrans1D1" presStyleIdx="1" presStyleCnt="5"/>
      <dgm:spPr/>
      <dgm:t>
        <a:bodyPr/>
        <a:lstStyle/>
        <a:p>
          <a:endParaRPr lang="en-US"/>
        </a:p>
      </dgm:t>
    </dgm:pt>
    <dgm:pt modelId="{28A76BA2-CE39-40F1-A4C5-81D51AF7378C}" type="pres">
      <dgm:prSet presAssocID="{3C211F05-0FD8-4D74-BDC7-18F48F6D2D70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A8AE22-6BE0-4D34-810C-1AAE81270BCF}" type="pres">
      <dgm:prSet presAssocID="{66CAFC22-B1CC-4859-BB60-F70219667C70}" presName="sibTrans" presStyleLbl="sibTrans1D1" presStyleIdx="2" presStyleCnt="5"/>
      <dgm:spPr/>
      <dgm:t>
        <a:bodyPr/>
        <a:lstStyle/>
        <a:p>
          <a:endParaRPr lang="en-US"/>
        </a:p>
      </dgm:t>
    </dgm:pt>
    <dgm:pt modelId="{C8DF74E8-841C-4875-8698-8F7B3DA38942}" type="pres">
      <dgm:prSet presAssocID="{66CAFC22-B1CC-4859-BB60-F70219667C70}" presName="connectorText" presStyleLbl="sibTrans1D1" presStyleIdx="2" presStyleCnt="5"/>
      <dgm:spPr/>
      <dgm:t>
        <a:bodyPr/>
        <a:lstStyle/>
        <a:p>
          <a:endParaRPr lang="en-US"/>
        </a:p>
      </dgm:t>
    </dgm:pt>
    <dgm:pt modelId="{C159907B-B5BD-4977-B43B-37C45CAE5B50}" type="pres">
      <dgm:prSet presAssocID="{8237E78B-EDB8-4C75-B056-E72F987C0F1B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7550FC-7E11-4D99-848E-296B7D56A28A}" type="pres">
      <dgm:prSet presAssocID="{6F4E4A3F-CEF7-40B6-9C7E-D01A20733A58}" presName="sibTrans" presStyleLbl="sibTrans1D1" presStyleIdx="3" presStyleCnt="5"/>
      <dgm:spPr/>
      <dgm:t>
        <a:bodyPr/>
        <a:lstStyle/>
        <a:p>
          <a:endParaRPr lang="en-US"/>
        </a:p>
      </dgm:t>
    </dgm:pt>
    <dgm:pt modelId="{7EFEF708-8F0C-43CB-B147-38317F2D0D91}" type="pres">
      <dgm:prSet presAssocID="{6F4E4A3F-CEF7-40B6-9C7E-D01A20733A58}" presName="connectorText" presStyleLbl="sibTrans1D1" presStyleIdx="3" presStyleCnt="5"/>
      <dgm:spPr/>
      <dgm:t>
        <a:bodyPr/>
        <a:lstStyle/>
        <a:p>
          <a:endParaRPr lang="en-US"/>
        </a:p>
      </dgm:t>
    </dgm:pt>
    <dgm:pt modelId="{D5076CD2-A739-4F40-B53A-A0B74283E97A}" type="pres">
      <dgm:prSet presAssocID="{43567839-9A0E-490F-8910-45854D863166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5CEEB9-458C-4951-A43C-9C6433ECEEED}" type="pres">
      <dgm:prSet presAssocID="{6D414C37-C54A-4346-A1F7-437F45A3F99E}" presName="sibTrans" presStyleLbl="sibTrans1D1" presStyleIdx="4" presStyleCnt="5"/>
      <dgm:spPr/>
      <dgm:t>
        <a:bodyPr/>
        <a:lstStyle/>
        <a:p>
          <a:endParaRPr lang="en-US"/>
        </a:p>
      </dgm:t>
    </dgm:pt>
    <dgm:pt modelId="{6139EE24-1A30-4E91-BF05-FEB226E4ABF0}" type="pres">
      <dgm:prSet presAssocID="{6D414C37-C54A-4346-A1F7-437F45A3F99E}" presName="connectorText" presStyleLbl="sibTrans1D1" presStyleIdx="4" presStyleCnt="5"/>
      <dgm:spPr/>
      <dgm:t>
        <a:bodyPr/>
        <a:lstStyle/>
        <a:p>
          <a:endParaRPr lang="en-US"/>
        </a:p>
      </dgm:t>
    </dgm:pt>
    <dgm:pt modelId="{FA23A5D7-057B-42F8-9ADA-A583B329089E}" type="pres">
      <dgm:prSet presAssocID="{02F191FF-1E25-45E4-9294-59A6E04B14FC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9F8EC6C-D172-457F-A8EB-86FA5475263A}" type="presOf" srcId="{F93EB7BF-CA65-4921-BAC3-AEF3D8445EDF}" destId="{C159907B-B5BD-4977-B43B-37C45CAE5B50}" srcOrd="0" destOrd="2" presId="urn:microsoft.com/office/officeart/2005/8/layout/bProcess3"/>
    <dgm:cxn modelId="{B8D32530-7889-4806-9D68-930ACDBED92D}" srcId="{AB5630F8-A97B-41D7-B8E1-48B3DFF49D89}" destId="{4AC20ABC-EEA1-44AE-8FDE-B496B97CCA65}" srcOrd="1" destOrd="0" parTransId="{D7B51E38-988A-49E1-A5A3-9E9E65CFF846}" sibTransId="{B5D4911A-1ECD-460E-9EE8-FB29E6E3276D}"/>
    <dgm:cxn modelId="{35777EF3-B084-4D0B-BC1C-6A40871CD294}" srcId="{02F191FF-1E25-45E4-9294-59A6E04B14FC}" destId="{4774A170-BC83-4D4D-9159-58BF4F6EC018}" srcOrd="0" destOrd="0" parTransId="{79B1AB34-C402-4BBB-BCC2-CEED4FFAB016}" sibTransId="{CE80617B-9026-4F7C-A969-8DF6C7309A4F}"/>
    <dgm:cxn modelId="{751355EE-7BE3-4E95-B798-3F136D2C9344}" type="presOf" srcId="{9AD33069-1EB5-41E0-AC46-CAEDA47F8D6E}" destId="{1F17E287-AB36-4E6C-9CEB-91D7AA56B468}" srcOrd="0" destOrd="1" presId="urn:microsoft.com/office/officeart/2005/8/layout/bProcess3"/>
    <dgm:cxn modelId="{E1B47C48-7151-444B-A0B4-AAA0BDA01257}" type="presOf" srcId="{2A044C55-1E17-41B3-A0FF-790AD4456DED}" destId="{916B558F-878F-47C1-9903-E6638DA3516C}" srcOrd="1" destOrd="0" presId="urn:microsoft.com/office/officeart/2005/8/layout/bProcess3"/>
    <dgm:cxn modelId="{04BBBE1E-5282-4FB8-9F47-13263FB9C012}" type="presOf" srcId="{2A02D7A8-E7D9-406F-897C-98B7280595CF}" destId="{0D069879-9731-44A6-91F7-AA88F19D1529}" srcOrd="0" destOrd="2" presId="urn:microsoft.com/office/officeart/2005/8/layout/bProcess3"/>
    <dgm:cxn modelId="{45FE097B-F1ED-4F5F-B5C5-534D5DB3B80A}" type="presOf" srcId="{6D414C37-C54A-4346-A1F7-437F45A3F99E}" destId="{6139EE24-1A30-4E91-BF05-FEB226E4ABF0}" srcOrd="1" destOrd="0" presId="urn:microsoft.com/office/officeart/2005/8/layout/bProcess3"/>
    <dgm:cxn modelId="{9B374535-81DF-48BD-A247-D0F0EA7D0438}" srcId="{CF138095-E6F0-41A1-B9CC-A842DA5B7886}" destId="{43567839-9A0E-490F-8910-45854D863166}" srcOrd="4" destOrd="0" parTransId="{1E042A38-12CE-4C29-9679-0CF6A6B56959}" sibTransId="{6D414C37-C54A-4346-A1F7-437F45A3F99E}"/>
    <dgm:cxn modelId="{01A3C64F-2F16-42F8-8614-B3F39D0ED0F9}" srcId="{CF138095-E6F0-41A1-B9CC-A842DA5B7886}" destId="{AB5630F8-A97B-41D7-B8E1-48B3DFF49D89}" srcOrd="1" destOrd="0" parTransId="{7CEC7132-8EF2-4C17-BBAC-D93805B87A64}" sibTransId="{2A044C55-1E17-41B3-A0FF-790AD4456DED}"/>
    <dgm:cxn modelId="{AA4F505E-43B8-426C-A743-DC190156FC58}" srcId="{43567839-9A0E-490F-8910-45854D863166}" destId="{60FBED60-2A8B-46B1-B1E5-5C26434C53E9}" srcOrd="0" destOrd="0" parTransId="{894B08B6-4194-465F-9304-C4F13749094C}" sibTransId="{7F17ACE6-80E0-4D6A-B49F-DD742F089005}"/>
    <dgm:cxn modelId="{6A549AD3-3F1C-4745-9644-8571C8B76050}" srcId="{CF138095-E6F0-41A1-B9CC-A842DA5B7886}" destId="{3C211F05-0FD8-4D74-BDC7-18F48F6D2D70}" srcOrd="2" destOrd="0" parTransId="{BAB775E4-9964-4990-88E2-32383DB85C38}" sibTransId="{66CAFC22-B1CC-4859-BB60-F70219667C70}"/>
    <dgm:cxn modelId="{A7D83B65-DAAD-4059-BDF7-24CFC1AB1E6E}" type="presOf" srcId="{3C211F05-0FD8-4D74-BDC7-18F48F6D2D70}" destId="{28A76BA2-CE39-40F1-A4C5-81D51AF7378C}" srcOrd="0" destOrd="0" presId="urn:microsoft.com/office/officeart/2005/8/layout/bProcess3"/>
    <dgm:cxn modelId="{899F907F-DDC8-4FDF-8E46-B3A7CD124280}" type="presOf" srcId="{6D414C37-C54A-4346-A1F7-437F45A3F99E}" destId="{585CEEB9-458C-4951-A43C-9C6433ECEEED}" srcOrd="0" destOrd="0" presId="urn:microsoft.com/office/officeart/2005/8/layout/bProcess3"/>
    <dgm:cxn modelId="{E46722B9-00E5-40D8-BCC7-A998F948F0E2}" srcId="{20AE7E1F-0CE8-4143-9327-B3C4859E3E2A}" destId="{2A02D7A8-E7D9-406F-897C-98B7280595CF}" srcOrd="1" destOrd="0" parTransId="{0E594C0C-8EA5-465D-97CC-D1A297C9F139}" sibTransId="{28CC1A39-953F-4B74-9071-5AF2867D13E5}"/>
    <dgm:cxn modelId="{D1CA1E99-9CBC-4690-BEB3-B9EB6D4A7521}" type="presOf" srcId="{D7E158A7-B090-4255-8EA8-E4F76C25A7C7}" destId="{C159907B-B5BD-4977-B43B-37C45CAE5B50}" srcOrd="0" destOrd="1" presId="urn:microsoft.com/office/officeart/2005/8/layout/bProcess3"/>
    <dgm:cxn modelId="{D4853FCB-0878-4146-95BD-897CB01A85F9}" srcId="{20AE7E1F-0CE8-4143-9327-B3C4859E3E2A}" destId="{255308ED-52CF-47D2-967C-91F9646CF87B}" srcOrd="0" destOrd="0" parTransId="{82090F68-3AAF-432A-A326-2D3F2374D715}" sibTransId="{850DEB23-6461-41D0-A9F6-D139DA3CCC35}"/>
    <dgm:cxn modelId="{6FCE9D98-2440-441A-80E8-F4BC05B9010E}" type="presOf" srcId="{02F191FF-1E25-45E4-9294-59A6E04B14FC}" destId="{FA23A5D7-057B-42F8-9ADA-A583B329089E}" srcOrd="0" destOrd="0" presId="urn:microsoft.com/office/officeart/2005/8/layout/bProcess3"/>
    <dgm:cxn modelId="{CAFB9972-C6DC-4F48-A6F4-FDE0409D19E7}" type="presOf" srcId="{66CAFC22-B1CC-4859-BB60-F70219667C70}" destId="{F0A8AE22-6BE0-4D34-810C-1AAE81270BCF}" srcOrd="0" destOrd="0" presId="urn:microsoft.com/office/officeart/2005/8/layout/bProcess3"/>
    <dgm:cxn modelId="{8E7F11C4-38A3-49EA-BEBA-626FBFBCCB72}" type="presOf" srcId="{6F4E4A3F-CEF7-40B6-9C7E-D01A20733A58}" destId="{7EFEF708-8F0C-43CB-B147-38317F2D0D91}" srcOrd="1" destOrd="0" presId="urn:microsoft.com/office/officeart/2005/8/layout/bProcess3"/>
    <dgm:cxn modelId="{171F7321-CD8E-4154-9114-3C5952DBD0B2}" srcId="{CF138095-E6F0-41A1-B9CC-A842DA5B7886}" destId="{02F191FF-1E25-45E4-9294-59A6E04B14FC}" srcOrd="5" destOrd="0" parTransId="{DF8A7061-9CF5-4DC0-ACB4-6BE0688E54D9}" sibTransId="{BA899818-B3CF-4951-9BDB-0DCB906EFFA9}"/>
    <dgm:cxn modelId="{01EB7BA8-32CF-467D-B095-7ABA6270E733}" type="presOf" srcId="{D81C1965-16D9-4004-BD9A-8B13773A5B11}" destId="{03DB92FD-971A-4447-9565-D83770DC1DA9}" srcOrd="1" destOrd="0" presId="urn:microsoft.com/office/officeart/2005/8/layout/bProcess3"/>
    <dgm:cxn modelId="{A1244E8B-1EF1-4C9B-8256-DDC2E30B11E0}" srcId="{43567839-9A0E-490F-8910-45854D863166}" destId="{ACCF0FA1-F1B5-4FC2-A236-B841E69CBAD8}" srcOrd="1" destOrd="0" parTransId="{9CC67AE0-ABAE-4AD4-8FCC-1CEEEF905A9C}" sibTransId="{642B7791-FBD5-4147-A405-0A813343DCF6}"/>
    <dgm:cxn modelId="{107BE93C-0584-449F-92F4-48DEB239D8AC}" type="presOf" srcId="{AB5630F8-A97B-41D7-B8E1-48B3DFF49D89}" destId="{1F17E287-AB36-4E6C-9CEB-91D7AA56B468}" srcOrd="0" destOrd="0" presId="urn:microsoft.com/office/officeart/2005/8/layout/bProcess3"/>
    <dgm:cxn modelId="{C0FB8D3B-1FD5-4AF6-BD2A-505137765F8F}" srcId="{02F191FF-1E25-45E4-9294-59A6E04B14FC}" destId="{1BE72C35-5FB2-4C42-99CA-D12EA205B916}" srcOrd="1" destOrd="0" parTransId="{636DBD2F-76EB-47B1-876E-E0749DE690AB}" sibTransId="{210A5106-0889-4583-B0A1-0A37C8C3229C}"/>
    <dgm:cxn modelId="{C2F3898F-37C6-4167-8222-B1BC9AC0B033}" type="presOf" srcId="{4774A170-BC83-4D4D-9159-58BF4F6EC018}" destId="{FA23A5D7-057B-42F8-9ADA-A583B329089E}" srcOrd="0" destOrd="1" presId="urn:microsoft.com/office/officeart/2005/8/layout/bProcess3"/>
    <dgm:cxn modelId="{6B5AEB7D-D1B1-479A-8AD0-5D8362214ABA}" type="presOf" srcId="{60FBED60-2A8B-46B1-B1E5-5C26434C53E9}" destId="{D5076CD2-A739-4F40-B53A-A0B74283E97A}" srcOrd="0" destOrd="1" presId="urn:microsoft.com/office/officeart/2005/8/layout/bProcess3"/>
    <dgm:cxn modelId="{3F2DD5A4-5449-4C2C-808E-691E064DCBBD}" srcId="{8237E78B-EDB8-4C75-B056-E72F987C0F1B}" destId="{D7E158A7-B090-4255-8EA8-E4F76C25A7C7}" srcOrd="0" destOrd="0" parTransId="{AB61B085-FFCC-4688-B2DB-00514846AD11}" sibTransId="{1CF485FC-29FF-4FB1-8780-444F7BF22414}"/>
    <dgm:cxn modelId="{BE76FAEB-8AFF-4E03-8659-5BA15086629D}" type="presOf" srcId="{2A044C55-1E17-41B3-A0FF-790AD4456DED}" destId="{CD4903A0-AEBB-44FC-9665-09BACE2B7C53}" srcOrd="0" destOrd="0" presId="urn:microsoft.com/office/officeart/2005/8/layout/bProcess3"/>
    <dgm:cxn modelId="{D75A77C9-C5DB-4163-94ED-26021D001048}" type="presOf" srcId="{CF138095-E6F0-41A1-B9CC-A842DA5B7886}" destId="{2C5480F5-F6FE-4DBC-ADBD-DF0930B7CC3C}" srcOrd="0" destOrd="0" presId="urn:microsoft.com/office/officeart/2005/8/layout/bProcess3"/>
    <dgm:cxn modelId="{5F0467B6-41E6-4DEB-8875-6BDC5E7894D1}" type="presOf" srcId="{8237E78B-EDB8-4C75-B056-E72F987C0F1B}" destId="{C159907B-B5BD-4977-B43B-37C45CAE5B50}" srcOrd="0" destOrd="0" presId="urn:microsoft.com/office/officeart/2005/8/layout/bProcess3"/>
    <dgm:cxn modelId="{88A60B62-3640-4D9F-A07F-91DE27C5CC51}" srcId="{8237E78B-EDB8-4C75-B056-E72F987C0F1B}" destId="{F93EB7BF-CA65-4921-BAC3-AEF3D8445EDF}" srcOrd="1" destOrd="0" parTransId="{1DFF7654-96A2-4EAD-8DE4-365421F8602E}" sibTransId="{1C52544E-0982-4625-A326-8F32F16C8D50}"/>
    <dgm:cxn modelId="{A4E3F197-496E-4677-BC67-298CCA6A5D59}" type="presOf" srcId="{6F4E4A3F-CEF7-40B6-9C7E-D01A20733A58}" destId="{1F7550FC-7E11-4D99-848E-296B7D56A28A}" srcOrd="0" destOrd="0" presId="urn:microsoft.com/office/officeart/2005/8/layout/bProcess3"/>
    <dgm:cxn modelId="{DA885049-9EA1-40DE-BB21-58A8BE72AA0C}" type="presOf" srcId="{849DF771-AB40-4D52-9A53-4DC2A674C28C}" destId="{28A76BA2-CE39-40F1-A4C5-81D51AF7378C}" srcOrd="0" destOrd="1" presId="urn:microsoft.com/office/officeart/2005/8/layout/bProcess3"/>
    <dgm:cxn modelId="{C3F6046F-BA35-4B98-8C98-70D8ED870B7A}" type="presOf" srcId="{D81C1965-16D9-4004-BD9A-8B13773A5B11}" destId="{EB271FB8-10F7-4A64-AA4B-9C71191F5BEE}" srcOrd="0" destOrd="0" presId="urn:microsoft.com/office/officeart/2005/8/layout/bProcess3"/>
    <dgm:cxn modelId="{A003A4AE-DB5C-4BDE-B0CF-7C2DB10E495D}" srcId="{3C211F05-0FD8-4D74-BDC7-18F48F6D2D70}" destId="{849DF771-AB40-4D52-9A53-4DC2A674C28C}" srcOrd="0" destOrd="0" parTransId="{3796BE59-2C18-4037-9C72-54028C5423F8}" sibTransId="{43FAD2E2-DE50-4745-B1F5-05271F5F19BF}"/>
    <dgm:cxn modelId="{256A5679-1C09-4755-90E9-547B60DA0350}" type="presOf" srcId="{255308ED-52CF-47D2-967C-91F9646CF87B}" destId="{0D069879-9731-44A6-91F7-AA88F19D1529}" srcOrd="0" destOrd="1" presId="urn:microsoft.com/office/officeart/2005/8/layout/bProcess3"/>
    <dgm:cxn modelId="{054ECB48-B10E-4410-98C6-F1CCC7A7CC89}" type="presOf" srcId="{ACCF0FA1-F1B5-4FC2-A236-B841E69CBAD8}" destId="{D5076CD2-A739-4F40-B53A-A0B74283E97A}" srcOrd="0" destOrd="2" presId="urn:microsoft.com/office/officeart/2005/8/layout/bProcess3"/>
    <dgm:cxn modelId="{F7D175D9-FD12-42D6-9113-2369F14CBC1E}" srcId="{CF138095-E6F0-41A1-B9CC-A842DA5B7886}" destId="{8237E78B-EDB8-4C75-B056-E72F987C0F1B}" srcOrd="3" destOrd="0" parTransId="{3DFBAF3C-BF46-4B19-80EC-A3755F56B749}" sibTransId="{6F4E4A3F-CEF7-40B6-9C7E-D01A20733A58}"/>
    <dgm:cxn modelId="{0C416954-0E6D-44F6-B5C5-6F5D5896B692}" srcId="{AB5630F8-A97B-41D7-B8E1-48B3DFF49D89}" destId="{9AD33069-1EB5-41E0-AC46-CAEDA47F8D6E}" srcOrd="0" destOrd="0" parTransId="{400301E0-643F-4722-8B08-4BB5449C29C8}" sibTransId="{22A73CCF-222C-45CB-8A66-CCF10F312D09}"/>
    <dgm:cxn modelId="{617C095E-A7E4-4CF9-B7DA-21B20E2D9413}" type="presOf" srcId="{20AE7E1F-0CE8-4143-9327-B3C4859E3E2A}" destId="{0D069879-9731-44A6-91F7-AA88F19D1529}" srcOrd="0" destOrd="0" presId="urn:microsoft.com/office/officeart/2005/8/layout/bProcess3"/>
    <dgm:cxn modelId="{A1C3F9E9-E74B-4C05-9781-497B9A78F055}" srcId="{CF138095-E6F0-41A1-B9CC-A842DA5B7886}" destId="{20AE7E1F-0CE8-4143-9327-B3C4859E3E2A}" srcOrd="0" destOrd="0" parTransId="{C547C38C-1F97-4CD7-AA64-F8EA4DB9C3FF}" sibTransId="{D81C1965-16D9-4004-BD9A-8B13773A5B11}"/>
    <dgm:cxn modelId="{C2E499FB-A6E3-4C6C-989B-80D459F84828}" type="presOf" srcId="{66CAFC22-B1CC-4859-BB60-F70219667C70}" destId="{C8DF74E8-841C-4875-8698-8F7B3DA38942}" srcOrd="1" destOrd="0" presId="urn:microsoft.com/office/officeart/2005/8/layout/bProcess3"/>
    <dgm:cxn modelId="{17556AB9-640A-4E07-9578-9C5BC4D96094}" type="presOf" srcId="{43567839-9A0E-490F-8910-45854D863166}" destId="{D5076CD2-A739-4F40-B53A-A0B74283E97A}" srcOrd="0" destOrd="0" presId="urn:microsoft.com/office/officeart/2005/8/layout/bProcess3"/>
    <dgm:cxn modelId="{12189EEE-DE92-4947-8F28-BC48039AC2B6}" type="presOf" srcId="{4AC20ABC-EEA1-44AE-8FDE-B496B97CCA65}" destId="{1F17E287-AB36-4E6C-9CEB-91D7AA56B468}" srcOrd="0" destOrd="2" presId="urn:microsoft.com/office/officeart/2005/8/layout/bProcess3"/>
    <dgm:cxn modelId="{5FDF018F-4F97-4B96-888D-6978589B3216}" type="presOf" srcId="{1BE72C35-5FB2-4C42-99CA-D12EA205B916}" destId="{FA23A5D7-057B-42F8-9ADA-A583B329089E}" srcOrd="0" destOrd="2" presId="urn:microsoft.com/office/officeart/2005/8/layout/bProcess3"/>
    <dgm:cxn modelId="{CB5AA010-115F-444F-8326-F5F551EA9B6A}" type="presParOf" srcId="{2C5480F5-F6FE-4DBC-ADBD-DF0930B7CC3C}" destId="{0D069879-9731-44A6-91F7-AA88F19D1529}" srcOrd="0" destOrd="0" presId="urn:microsoft.com/office/officeart/2005/8/layout/bProcess3"/>
    <dgm:cxn modelId="{62CD5793-D7BF-4527-87C5-1E8DFCAD061D}" type="presParOf" srcId="{2C5480F5-F6FE-4DBC-ADBD-DF0930B7CC3C}" destId="{EB271FB8-10F7-4A64-AA4B-9C71191F5BEE}" srcOrd="1" destOrd="0" presId="urn:microsoft.com/office/officeart/2005/8/layout/bProcess3"/>
    <dgm:cxn modelId="{593F9666-AE95-405A-9AAD-24C222EE576B}" type="presParOf" srcId="{EB271FB8-10F7-4A64-AA4B-9C71191F5BEE}" destId="{03DB92FD-971A-4447-9565-D83770DC1DA9}" srcOrd="0" destOrd="0" presId="urn:microsoft.com/office/officeart/2005/8/layout/bProcess3"/>
    <dgm:cxn modelId="{3BDB924D-5198-49F1-9376-882872F8A263}" type="presParOf" srcId="{2C5480F5-F6FE-4DBC-ADBD-DF0930B7CC3C}" destId="{1F17E287-AB36-4E6C-9CEB-91D7AA56B468}" srcOrd="2" destOrd="0" presId="urn:microsoft.com/office/officeart/2005/8/layout/bProcess3"/>
    <dgm:cxn modelId="{3BEDCF1D-9D38-40E8-B0BC-C0A0EF521473}" type="presParOf" srcId="{2C5480F5-F6FE-4DBC-ADBD-DF0930B7CC3C}" destId="{CD4903A0-AEBB-44FC-9665-09BACE2B7C53}" srcOrd="3" destOrd="0" presId="urn:microsoft.com/office/officeart/2005/8/layout/bProcess3"/>
    <dgm:cxn modelId="{AA3F5380-1D1D-416B-B3F2-33D61BF4D9C4}" type="presParOf" srcId="{CD4903A0-AEBB-44FC-9665-09BACE2B7C53}" destId="{916B558F-878F-47C1-9903-E6638DA3516C}" srcOrd="0" destOrd="0" presId="urn:microsoft.com/office/officeart/2005/8/layout/bProcess3"/>
    <dgm:cxn modelId="{E7F86262-7EEE-46D6-877B-847A9246BC14}" type="presParOf" srcId="{2C5480F5-F6FE-4DBC-ADBD-DF0930B7CC3C}" destId="{28A76BA2-CE39-40F1-A4C5-81D51AF7378C}" srcOrd="4" destOrd="0" presId="urn:microsoft.com/office/officeart/2005/8/layout/bProcess3"/>
    <dgm:cxn modelId="{DD7BA386-4530-4B4E-9925-A5D220E08814}" type="presParOf" srcId="{2C5480F5-F6FE-4DBC-ADBD-DF0930B7CC3C}" destId="{F0A8AE22-6BE0-4D34-810C-1AAE81270BCF}" srcOrd="5" destOrd="0" presId="urn:microsoft.com/office/officeart/2005/8/layout/bProcess3"/>
    <dgm:cxn modelId="{8552C884-CAF1-40EB-9D7A-E7EADC9DE519}" type="presParOf" srcId="{F0A8AE22-6BE0-4D34-810C-1AAE81270BCF}" destId="{C8DF74E8-841C-4875-8698-8F7B3DA38942}" srcOrd="0" destOrd="0" presId="urn:microsoft.com/office/officeart/2005/8/layout/bProcess3"/>
    <dgm:cxn modelId="{A8877A4E-A519-482A-B10B-E10747AE27F9}" type="presParOf" srcId="{2C5480F5-F6FE-4DBC-ADBD-DF0930B7CC3C}" destId="{C159907B-B5BD-4977-B43B-37C45CAE5B50}" srcOrd="6" destOrd="0" presId="urn:microsoft.com/office/officeart/2005/8/layout/bProcess3"/>
    <dgm:cxn modelId="{72FBC38F-E89A-4B86-9A86-62CE5D5276D8}" type="presParOf" srcId="{2C5480F5-F6FE-4DBC-ADBD-DF0930B7CC3C}" destId="{1F7550FC-7E11-4D99-848E-296B7D56A28A}" srcOrd="7" destOrd="0" presId="urn:microsoft.com/office/officeart/2005/8/layout/bProcess3"/>
    <dgm:cxn modelId="{AAE14AC0-F5C4-4451-B519-3A2A9397FAC0}" type="presParOf" srcId="{1F7550FC-7E11-4D99-848E-296B7D56A28A}" destId="{7EFEF708-8F0C-43CB-B147-38317F2D0D91}" srcOrd="0" destOrd="0" presId="urn:microsoft.com/office/officeart/2005/8/layout/bProcess3"/>
    <dgm:cxn modelId="{888C29DC-EE4A-411D-B6E7-8935DEA25189}" type="presParOf" srcId="{2C5480F5-F6FE-4DBC-ADBD-DF0930B7CC3C}" destId="{D5076CD2-A739-4F40-B53A-A0B74283E97A}" srcOrd="8" destOrd="0" presId="urn:microsoft.com/office/officeart/2005/8/layout/bProcess3"/>
    <dgm:cxn modelId="{DFE5FBF5-E194-4FB3-B4A7-8C985FC6571D}" type="presParOf" srcId="{2C5480F5-F6FE-4DBC-ADBD-DF0930B7CC3C}" destId="{585CEEB9-458C-4951-A43C-9C6433ECEEED}" srcOrd="9" destOrd="0" presId="urn:microsoft.com/office/officeart/2005/8/layout/bProcess3"/>
    <dgm:cxn modelId="{E826CDFD-7AE0-4F6B-96EB-8D478E128254}" type="presParOf" srcId="{585CEEB9-458C-4951-A43C-9C6433ECEEED}" destId="{6139EE24-1A30-4E91-BF05-FEB226E4ABF0}" srcOrd="0" destOrd="0" presId="urn:microsoft.com/office/officeart/2005/8/layout/bProcess3"/>
    <dgm:cxn modelId="{314CDC13-531F-4DE1-8139-17DC450E20BA}" type="presParOf" srcId="{2C5480F5-F6FE-4DBC-ADBD-DF0930B7CC3C}" destId="{FA23A5D7-057B-42F8-9ADA-A583B329089E}" srcOrd="10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B271FB8-10F7-4A64-AA4B-9C71191F5BEE}">
      <dsp:nvSpPr>
        <dsp:cNvPr id="0" name=""/>
        <dsp:cNvSpPr/>
      </dsp:nvSpPr>
      <dsp:spPr>
        <a:xfrm>
          <a:off x="2333902" y="1306276"/>
          <a:ext cx="50518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5188" y="4572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573101" y="1349317"/>
        <a:ext cx="26789" cy="5357"/>
      </dsp:txXfrm>
    </dsp:sp>
    <dsp:sp modelId="{0D069879-9731-44A6-91F7-AA88F19D1529}">
      <dsp:nvSpPr>
        <dsp:cNvPr id="0" name=""/>
        <dsp:cNvSpPr/>
      </dsp:nvSpPr>
      <dsp:spPr>
        <a:xfrm>
          <a:off x="6188" y="653142"/>
          <a:ext cx="2329513" cy="139770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kern="1200" dirty="0" smtClean="0"/>
            <a:t>Akuisisi Data</a:t>
          </a:r>
          <a:endParaRPr lang="en-US" sz="14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100" kern="1200" dirty="0" smtClean="0"/>
            <a:t>Primary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100" kern="1200" dirty="0" smtClean="0"/>
            <a:t>Secondary</a:t>
          </a:r>
          <a:endParaRPr lang="en-US" sz="1100" kern="1200" dirty="0"/>
        </a:p>
      </dsp:txBody>
      <dsp:txXfrm>
        <a:off x="6188" y="653142"/>
        <a:ext cx="2329513" cy="1397708"/>
      </dsp:txXfrm>
    </dsp:sp>
    <dsp:sp modelId="{CD4903A0-AEBB-44FC-9665-09BACE2B7C53}">
      <dsp:nvSpPr>
        <dsp:cNvPr id="0" name=""/>
        <dsp:cNvSpPr/>
      </dsp:nvSpPr>
      <dsp:spPr>
        <a:xfrm>
          <a:off x="5199204" y="1306276"/>
          <a:ext cx="50518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5188" y="45720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438403" y="1349317"/>
        <a:ext cx="26789" cy="5357"/>
      </dsp:txXfrm>
    </dsp:sp>
    <dsp:sp modelId="{1F17E287-AB36-4E6C-9CEB-91D7AA56B468}">
      <dsp:nvSpPr>
        <dsp:cNvPr id="0" name=""/>
        <dsp:cNvSpPr/>
      </dsp:nvSpPr>
      <dsp:spPr>
        <a:xfrm>
          <a:off x="2871490" y="653142"/>
          <a:ext cx="2329513" cy="139770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b="1" kern="1200" dirty="0" smtClean="0"/>
            <a:t>Representasi Data</a:t>
          </a:r>
          <a:endParaRPr lang="en-US" sz="14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100" b="1" kern="1200" dirty="0" smtClean="0"/>
            <a:t>Pre-Processing</a:t>
          </a:r>
          <a:endParaRPr lang="en-US" sz="11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100" b="1" kern="1200" dirty="0" smtClean="0"/>
            <a:t>Transformasi</a:t>
          </a:r>
          <a:endParaRPr lang="en-US" sz="1100" b="1" kern="1200" dirty="0"/>
        </a:p>
      </dsp:txBody>
      <dsp:txXfrm>
        <a:off x="2871490" y="653142"/>
        <a:ext cx="2329513" cy="1397708"/>
      </dsp:txXfrm>
    </dsp:sp>
    <dsp:sp modelId="{F0A8AE22-6BE0-4D34-810C-1AAE81270BCF}">
      <dsp:nvSpPr>
        <dsp:cNvPr id="0" name=""/>
        <dsp:cNvSpPr/>
      </dsp:nvSpPr>
      <dsp:spPr>
        <a:xfrm>
          <a:off x="1170945" y="2049050"/>
          <a:ext cx="5730604" cy="505188"/>
        </a:xfrm>
        <a:custGeom>
          <a:avLst/>
          <a:gdLst/>
          <a:ahLst/>
          <a:cxnLst/>
          <a:rect l="0" t="0" r="0" b="0"/>
          <a:pathLst>
            <a:path>
              <a:moveTo>
                <a:pt x="5730604" y="0"/>
              </a:moveTo>
              <a:lnTo>
                <a:pt x="5730604" y="269694"/>
              </a:lnTo>
              <a:lnTo>
                <a:pt x="0" y="269694"/>
              </a:lnTo>
              <a:lnTo>
                <a:pt x="0" y="505188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892357" y="2298965"/>
        <a:ext cx="287779" cy="5357"/>
      </dsp:txXfrm>
    </dsp:sp>
    <dsp:sp modelId="{28A76BA2-CE39-40F1-A4C5-81D51AF7378C}">
      <dsp:nvSpPr>
        <dsp:cNvPr id="0" name=""/>
        <dsp:cNvSpPr/>
      </dsp:nvSpPr>
      <dsp:spPr>
        <a:xfrm>
          <a:off x="5736792" y="653142"/>
          <a:ext cx="2329513" cy="139770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b="1" kern="1200" dirty="0" smtClean="0"/>
            <a:t>Data Properti/Descriptor</a:t>
          </a:r>
          <a:endParaRPr lang="en-US" sz="14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100" b="1" kern="1200" dirty="0" smtClean="0"/>
            <a:t>Ektraksi Ciri</a:t>
          </a:r>
          <a:endParaRPr lang="en-US" sz="1100" b="1" kern="1200" dirty="0"/>
        </a:p>
      </dsp:txBody>
      <dsp:txXfrm>
        <a:off x="5736792" y="653142"/>
        <a:ext cx="2329513" cy="1397708"/>
      </dsp:txXfrm>
    </dsp:sp>
    <dsp:sp modelId="{1F7550FC-7E11-4D99-848E-296B7D56A28A}">
      <dsp:nvSpPr>
        <dsp:cNvPr id="0" name=""/>
        <dsp:cNvSpPr/>
      </dsp:nvSpPr>
      <dsp:spPr>
        <a:xfrm>
          <a:off x="2333902" y="3239772"/>
          <a:ext cx="50518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5188" y="45720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573101" y="3282813"/>
        <a:ext cx="26789" cy="5357"/>
      </dsp:txXfrm>
    </dsp:sp>
    <dsp:sp modelId="{C159907B-B5BD-4977-B43B-37C45CAE5B50}">
      <dsp:nvSpPr>
        <dsp:cNvPr id="0" name=""/>
        <dsp:cNvSpPr/>
      </dsp:nvSpPr>
      <dsp:spPr>
        <a:xfrm>
          <a:off x="6188" y="2586638"/>
          <a:ext cx="2329513" cy="139770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kern="1200" dirty="0" smtClean="0"/>
            <a:t>Knowledge Based</a:t>
          </a:r>
          <a:endParaRPr lang="en-US" sz="14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100" kern="1200" dirty="0" smtClean="0"/>
            <a:t>Model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100" kern="1200" dirty="0" smtClean="0"/>
            <a:t>Clasifier</a:t>
          </a:r>
          <a:endParaRPr lang="en-US" sz="1100" kern="1200" dirty="0"/>
        </a:p>
      </dsp:txBody>
      <dsp:txXfrm>
        <a:off x="6188" y="2586638"/>
        <a:ext cx="2329513" cy="1397708"/>
      </dsp:txXfrm>
    </dsp:sp>
    <dsp:sp modelId="{585CEEB9-458C-4951-A43C-9C6433ECEEED}">
      <dsp:nvSpPr>
        <dsp:cNvPr id="0" name=""/>
        <dsp:cNvSpPr/>
      </dsp:nvSpPr>
      <dsp:spPr>
        <a:xfrm>
          <a:off x="5199204" y="3239772"/>
          <a:ext cx="50518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5188" y="45720"/>
              </a:lnTo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438403" y="3282813"/>
        <a:ext cx="26789" cy="5357"/>
      </dsp:txXfrm>
    </dsp:sp>
    <dsp:sp modelId="{D5076CD2-A739-4F40-B53A-A0B74283E97A}">
      <dsp:nvSpPr>
        <dsp:cNvPr id="0" name=""/>
        <dsp:cNvSpPr/>
      </dsp:nvSpPr>
      <dsp:spPr>
        <a:xfrm>
          <a:off x="2871490" y="2586638"/>
          <a:ext cx="2329513" cy="139770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kern="1200" dirty="0" smtClean="0"/>
            <a:t>Recognition Process</a:t>
          </a:r>
          <a:endParaRPr lang="en-US" sz="14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100" kern="1200" dirty="0" smtClean="0"/>
            <a:t>Matching/Similarity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100" kern="1200" dirty="0" smtClean="0"/>
            <a:t>Used training Result</a:t>
          </a:r>
          <a:endParaRPr lang="en-US" sz="1100" kern="1200" dirty="0"/>
        </a:p>
      </dsp:txBody>
      <dsp:txXfrm>
        <a:off x="2871490" y="2586638"/>
        <a:ext cx="2329513" cy="1397708"/>
      </dsp:txXfrm>
    </dsp:sp>
    <dsp:sp modelId="{FA23A5D7-057B-42F8-9ADA-A583B329089E}">
      <dsp:nvSpPr>
        <dsp:cNvPr id="0" name=""/>
        <dsp:cNvSpPr/>
      </dsp:nvSpPr>
      <dsp:spPr>
        <a:xfrm>
          <a:off x="5736792" y="2586638"/>
          <a:ext cx="2329513" cy="139770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kern="1200" dirty="0" smtClean="0"/>
            <a:t>Result Analysis</a:t>
          </a:r>
          <a:endParaRPr lang="en-US" sz="14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100" kern="1200" dirty="0" smtClean="0"/>
            <a:t>Performance : accuration, precission, recall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100" kern="1200" dirty="0" smtClean="0"/>
            <a:t>etc</a:t>
          </a:r>
          <a:endParaRPr lang="en-US" sz="1100" kern="1200" dirty="0"/>
        </a:p>
      </dsp:txBody>
      <dsp:txXfrm>
        <a:off x="5736792" y="2586638"/>
        <a:ext cx="2329513" cy="13977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DB9219-4A66-4B41-AFAD-B4DCC55121D3}" type="datetimeFigureOut">
              <a:rPr lang="en-US" smtClean="0"/>
              <a:pPr/>
              <a:t>7/30/2014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A99D96-90C2-44B4-8DCF-3216EB4C36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740857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796F5A-DA36-4202-8F3F-DA89D0431918}" type="datetimeFigureOut">
              <a:rPr lang="en-US" smtClean="0"/>
              <a:pPr/>
              <a:t>7/30/2014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4BABC4-D3F8-4FEC-A081-17F891AA9F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67849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ystogan\Downloads\Compressed\2917_internet_ppt\template_main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7785" b="11855"/>
          <a:stretch/>
        </p:blipFill>
        <p:spPr bwMode="auto">
          <a:xfrm>
            <a:off x="43394" y="3251531"/>
            <a:ext cx="3848669" cy="3094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34684" y="1269242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34684" y="2227425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1234684" y="2875084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tx1"/>
                </a:solidFill>
                <a:latin typeface="Verdan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E4B1A7D-CF6F-4F77-93A0-712FAD1C1E35}" type="datetime1">
              <a:rPr lang="id-ID" smtClean="0"/>
              <a:pPr>
                <a:defRPr/>
              </a:pPr>
              <a:t>30/07/2014</a:t>
            </a:fld>
            <a:endParaRPr lang="en-US" dirty="0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A0FCE97-1E5D-3942-9893-29D29393C49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9144000" cy="1269242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Mystogan\Pictures\Untitled-1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9705" y="216578"/>
            <a:ext cx="3264827" cy="648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93624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65760" y="2009550"/>
            <a:ext cx="8326438" cy="402549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884EB-C6E3-684C-A39B-0E652C4E0E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2A235-C8C1-4CDE-9A9D-CE0C1CE0C1D8}" type="datetime1">
              <a:rPr lang="id-ID" smtClean="0"/>
              <a:pPr>
                <a:defRPr/>
              </a:pPr>
              <a:t>30/07/2014</a:t>
            </a:fld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75188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40D16-EBF5-0D44-A21F-B32E9F6095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308276-A881-4586-9109-5349DE33DC8A}" type="datetime1">
              <a:rPr lang="id-ID" smtClean="0"/>
              <a:pPr>
                <a:defRPr/>
              </a:pPr>
              <a:t>30/07/2014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21045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374826" y="2009550"/>
            <a:ext cx="4035425" cy="40023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4"/>
          </p:nvPr>
        </p:nvSpPr>
        <p:spPr>
          <a:xfrm>
            <a:off x="4738863" y="2009550"/>
            <a:ext cx="4035425" cy="4002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67590-0BC9-4B4A-95A3-307D97AD4B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AE151-7C59-4A37-BC28-905107B5D499}" type="datetime1">
              <a:rPr lang="id-ID" smtClean="0"/>
              <a:pPr>
                <a:defRPr/>
              </a:pPr>
              <a:t>30/07/2014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24" y="1336417"/>
            <a:ext cx="8409163" cy="64123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7239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366889" y="1645920"/>
            <a:ext cx="4035247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7"/>
          </p:nvPr>
        </p:nvSpPr>
        <p:spPr>
          <a:xfrm>
            <a:off x="4703762" y="1645920"/>
            <a:ext cx="4045126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4"/>
          </p:nvPr>
        </p:nvSpPr>
        <p:spPr>
          <a:xfrm>
            <a:off x="357187" y="2659063"/>
            <a:ext cx="4044950" cy="3352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5"/>
          </p:nvPr>
        </p:nvSpPr>
        <p:spPr>
          <a:xfrm>
            <a:off x="4703762" y="2659063"/>
            <a:ext cx="4044950" cy="3352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3C417-35D1-DE4B-9003-F2E94344F5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8C7580-49BA-43DA-A17F-AEC8923E4B3F}" type="datetime1">
              <a:rPr lang="id-ID" smtClean="0"/>
              <a:pPr>
                <a:defRPr/>
              </a:pPr>
              <a:t>30/07/2014</a:t>
            </a:fld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20"/>
          <p:cNvSpPr>
            <a:spLocks noGrp="1"/>
          </p:cNvSpPr>
          <p:nvPr>
            <p:ph type="body" sz="quarter" idx="28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8250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1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1"/>
          </p:nvPr>
        </p:nvSpPr>
        <p:spPr>
          <a:xfrm>
            <a:off x="4678538" y="2009550"/>
            <a:ext cx="4035425" cy="40023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2"/>
          </p:nvPr>
        </p:nvSpPr>
        <p:spPr>
          <a:xfrm>
            <a:off x="365125" y="2009550"/>
            <a:ext cx="3997325" cy="400231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A4596-0E95-4845-A51E-381771D71C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43B55-B5F0-4DDC-9190-6E05166441C8}" type="datetime1">
              <a:rPr lang="id-ID" smtClean="0"/>
              <a:pPr>
                <a:defRPr/>
              </a:pPr>
              <a:t>30/07/2014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66198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 userDrawn="1"/>
        </p:nvSpPr>
        <p:spPr bwMode="auto">
          <a:xfrm>
            <a:off x="434548" y="4489331"/>
            <a:ext cx="8326438" cy="2119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5400" dirty="0" smtClean="0">
                <a:solidFill>
                  <a:srgbClr val="C00000"/>
                </a:solidFill>
                <a:latin typeface="Brush Script Std" pitchFamily="66" charset="0"/>
              </a:rPr>
              <a:t>THANK YOU</a:t>
            </a:r>
            <a:endParaRPr lang="en-US" sz="5400" dirty="0">
              <a:solidFill>
                <a:srgbClr val="C00000"/>
              </a:solidFill>
              <a:latin typeface="Brush Script Std" pitchFamily="66" charset="0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-489" y="4670967"/>
            <a:ext cx="9141923" cy="93681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C:\Users\Mystogan\Pictures\red-digital-background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910" b="13980"/>
          <a:stretch/>
        </p:blipFill>
        <p:spPr bwMode="auto">
          <a:xfrm>
            <a:off x="-2566" y="0"/>
            <a:ext cx="9144000" cy="4670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Mystogan\Pictures\logo-white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392" y="142946"/>
            <a:ext cx="3039184" cy="60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57725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9BE07-AAB0-4BBD-A471-1791A61E235A}" type="datetime1">
              <a:rPr lang="id-ID" smtClean="0"/>
              <a:pPr/>
              <a:t>30/07/2014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F302563-E7AF-4054-B59A-0FF0C3D1AC5E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chemeClr val="accent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" y="0"/>
            <a:ext cx="9143993" cy="1247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Mystogan\Pictures\75_big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" y="6242667"/>
            <a:ext cx="9143999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lide Number Placeholder 1"/>
          <p:cNvSpPr txBox="1">
            <a:spLocks/>
          </p:cNvSpPr>
          <p:nvPr userDrawn="1"/>
        </p:nvSpPr>
        <p:spPr>
          <a:xfrm>
            <a:off x="129381" y="6492875"/>
            <a:ext cx="358775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B1F015-1154-6F45-9F5A-29B4836DF7ED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Date Placeholder 2"/>
          <p:cNvSpPr txBox="1">
            <a:spLocks/>
          </p:cNvSpPr>
          <p:nvPr userDrawn="1"/>
        </p:nvSpPr>
        <p:spPr>
          <a:xfrm>
            <a:off x="550069" y="6492875"/>
            <a:ext cx="1643062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9DE922-2F34-1241-8A40-1B6D2996FA4E}" type="datetime1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7/30/2014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3999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6" name="Title Placeholder 9"/>
          <p:cNvSpPr>
            <a:spLocks noGrp="1" noChangeAspect="1"/>
          </p:cNvSpPr>
          <p:nvPr>
            <p:ph type="title"/>
          </p:nvPr>
        </p:nvSpPr>
        <p:spPr bwMode="auto">
          <a:xfrm>
            <a:off x="365125" y="1336417"/>
            <a:ext cx="8326438" cy="641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5" name="Picture 2" descr="C:\Users\Mystogan\Pictures\75_big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248401"/>
            <a:ext cx="9143999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89908" y="6451886"/>
            <a:ext cx="358775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2B1F015-1154-6F45-9F5A-29B4836DF7E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810596" y="6451886"/>
            <a:ext cx="1643062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995FDD4-0451-4445-80D4-7BCCA48F6373}" type="datetime1">
              <a:rPr lang="id-ID" smtClean="0"/>
              <a:pPr>
                <a:defRPr/>
              </a:pPr>
              <a:t>30/07/2014</a:t>
            </a:fld>
            <a:endParaRPr lang="en-US" dirty="0"/>
          </a:p>
        </p:txBody>
      </p:sp>
      <p:sp>
        <p:nvSpPr>
          <p:cNvPr id="1030" name="Rectangle 3"/>
          <p:cNvSpPr>
            <a:spLocks noChangeArrowheads="1"/>
          </p:cNvSpPr>
          <p:nvPr/>
        </p:nvSpPr>
        <p:spPr bwMode="auto">
          <a:xfrm rot="-5400000">
            <a:off x="9449594" y="5911057"/>
            <a:ext cx="170973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600" dirty="0">
                <a:solidFill>
                  <a:srgbClr val="7F7F7F"/>
                </a:solidFill>
              </a:rPr>
              <a:t>12-CRS-0106 REVISED </a:t>
            </a:r>
            <a:r>
              <a:rPr lang="en-US" sz="600" dirty="0" smtClean="0">
                <a:solidFill>
                  <a:srgbClr val="7F7F7F"/>
                </a:solidFill>
              </a:rPr>
              <a:t>8 </a:t>
            </a:r>
            <a:r>
              <a:rPr lang="en-US" sz="600" dirty="0">
                <a:solidFill>
                  <a:srgbClr val="7F7F7F"/>
                </a:solidFill>
              </a:rPr>
              <a:t>FEB 2013</a:t>
            </a:r>
          </a:p>
        </p:txBody>
      </p:sp>
      <p:sp>
        <p:nvSpPr>
          <p:cNvPr id="1031" name="Text Placeholder 11"/>
          <p:cNvSpPr>
            <a:spLocks noGrp="1"/>
          </p:cNvSpPr>
          <p:nvPr>
            <p:ph type="body" idx="1"/>
          </p:nvPr>
        </p:nvSpPr>
        <p:spPr bwMode="auto">
          <a:xfrm>
            <a:off x="365125" y="1977656"/>
            <a:ext cx="8326438" cy="4054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" y="0"/>
            <a:ext cx="9143993" cy="1247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chemeClr val="tx1">
              <a:lumMod val="75000"/>
              <a:lumOff val="25000"/>
            </a:schemeClr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9pPr>
    </p:titleStyle>
    <p:bodyStyle>
      <a:lvl1pPr marL="346075" indent="-346075" algn="l" defTabSz="457200" rtl="0" eaLnBrk="1" fontAlgn="base" hangingPunct="1">
        <a:spcBef>
          <a:spcPts val="1800"/>
        </a:spcBef>
        <a:spcAft>
          <a:spcPct val="0"/>
        </a:spcAft>
        <a:buSzPct val="135000"/>
        <a:buBlip>
          <a:blip r:embed="rId14"/>
        </a:buBlip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93725" indent="-182563" algn="l" defTabSz="457200" rtl="0" eaLnBrk="1" fontAlgn="base" hangingPunct="1">
        <a:spcBef>
          <a:spcPts val="800"/>
        </a:spcBef>
        <a:spcAft>
          <a:spcPct val="0"/>
        </a:spcAft>
        <a:buClr>
          <a:srgbClr val="595959"/>
        </a:buClr>
        <a:buFont typeface="Lucida Grande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22325" indent="-182563" algn="l" defTabSz="457200" rtl="0" eaLnBrk="1" fontAlgn="base" hangingPunct="1">
        <a:spcBef>
          <a:spcPts val="700"/>
        </a:spcBef>
        <a:spcAft>
          <a:spcPct val="0"/>
        </a:spcAft>
        <a:buClr>
          <a:srgbClr val="595959"/>
        </a:buClr>
        <a:buFont typeface="Wingdings" charset="0"/>
        <a:buChar char="§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050925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595959"/>
        </a:buClr>
        <a:buFont typeface="Arial" charset="0"/>
        <a:buChar char="–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233488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7F7F7F"/>
        </a:buClr>
        <a:buFont typeface="Wingdings" charset="0"/>
        <a:buChar char="§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18" Type="http://schemas.openxmlformats.org/officeDocument/2006/relationships/image" Target="../media/image5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17" Type="http://schemas.openxmlformats.org/officeDocument/2006/relationships/image" Target="../media/image53.png"/><Relationship Id="rId2" Type="http://schemas.openxmlformats.org/officeDocument/2006/relationships/image" Target="../media/image38.png"/><Relationship Id="rId16" Type="http://schemas.openxmlformats.org/officeDocument/2006/relationships/image" Target="../media/image5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5" Type="http://schemas.openxmlformats.org/officeDocument/2006/relationships/image" Target="../media/image51.png"/><Relationship Id="rId10" Type="http://schemas.openxmlformats.org/officeDocument/2006/relationships/image" Target="../media/image46.png"/><Relationship Id="rId19" Type="http://schemas.openxmlformats.org/officeDocument/2006/relationships/image" Target="../media/image55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Relationship Id="rId14" Type="http://schemas.openxmlformats.org/officeDocument/2006/relationships/image" Target="../media/image5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ikipedia.com/" TargetMode="Externa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CIG4I3 SISTEM REKOGNISI</a:t>
            </a:r>
            <a:r>
              <a:rPr lang="id-ID" dirty="0" smtClean="0"/>
              <a:t/>
            </a:r>
            <a:br>
              <a:rPr lang="id-ID" dirty="0" smtClean="0"/>
            </a:br>
            <a:r>
              <a:rPr lang="id-ID" dirty="0" smtClean="0"/>
              <a:t>Pertemuan 3: Pengantar Sistem Rekognisi</a:t>
            </a:r>
            <a:endParaRPr lang="en-US" dirty="0" smtClean="0"/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Author-</a:t>
            </a:r>
            <a:r>
              <a:rPr lang="id-ID" dirty="0" smtClean="0"/>
              <a:t>Tim Dosen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KK</a:t>
            </a:r>
            <a:r>
              <a:rPr lang="id-ID" dirty="0" smtClean="0"/>
              <a:t> ICM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05E5728C-3F73-4113-B012-0A0F561B9D8F}" type="datetime1">
              <a:rPr lang="id-ID" smtClean="0"/>
              <a:pPr>
                <a:defRPr/>
              </a:pPr>
              <a:t>30/07/2014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A0FCE97-1E5D-3942-9893-29D29393C492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9129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buFont typeface="Arial" pitchFamily="34" charset="0"/>
              <a:buChar char="•"/>
            </a:pPr>
            <a:r>
              <a:rPr lang="id-ID" dirty="0" smtClean="0"/>
              <a:t>Definsi Objek Descriptor/Properti</a:t>
            </a:r>
          </a:p>
          <a:p>
            <a:pPr lvl="0">
              <a:buFont typeface="Arial" pitchFamily="34" charset="0"/>
              <a:buChar char="•"/>
            </a:pPr>
            <a:r>
              <a:rPr lang="id-ID" b="1" dirty="0" smtClean="0"/>
              <a:t>Klasifikasi Metode Pengenalan (statistik, sintaktik, semantik)</a:t>
            </a:r>
          </a:p>
          <a:p>
            <a:pPr>
              <a:buFont typeface="Arial" pitchFamily="34" charset="0"/>
              <a:buChar char="•"/>
            </a:pPr>
            <a:r>
              <a:rPr lang="id-ID" dirty="0" smtClean="0"/>
              <a:t>Unjuk kerja sistem rekognisi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Materi Pertemuan 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080680" y="228600"/>
            <a:ext cx="4685367" cy="990600"/>
          </a:xfrm>
        </p:spPr>
        <p:txBody>
          <a:bodyPr/>
          <a:lstStyle/>
          <a:p>
            <a:r>
              <a:rPr lang="id-ID" dirty="0" smtClean="0">
                <a:solidFill>
                  <a:schemeClr val="bg1"/>
                </a:solidFill>
              </a:rPr>
              <a:t>Klasifikasi Metode Pengenalan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F302563-E7AF-4054-B59A-0FF0C3D1AC5E}" type="slidenum">
              <a:rPr lang="id-ID" smtClean="0"/>
              <a:pPr/>
              <a:t>11</a:t>
            </a:fld>
            <a:endParaRPr lang="id-ID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id-ID" dirty="0" smtClean="0"/>
              <a:t>Statistik/Numerical -&gt; representasi descriptor/properti menggunakan angka/numerik sehingga perhitungan kemiripan menggunakan </a:t>
            </a:r>
            <a:r>
              <a:rPr lang="id-ID" b="1" dirty="0" smtClean="0"/>
              <a:t>distance</a:t>
            </a:r>
          </a:p>
          <a:p>
            <a:r>
              <a:rPr lang="id-ID" dirty="0" smtClean="0"/>
              <a:t>Sintaktik/Structural -&gt; representasi berbasis struktur (state/string/kode, graph, tree) perhitungan kemiripan/kesesuain menggunakan teknik </a:t>
            </a:r>
            <a:r>
              <a:rPr lang="id-ID" b="1" dirty="0" smtClean="0"/>
              <a:t>matching</a:t>
            </a:r>
          </a:p>
          <a:p>
            <a:r>
              <a:rPr lang="id-ID" dirty="0" smtClean="0"/>
              <a:t>Semantik/Grammar:</a:t>
            </a:r>
            <a:r>
              <a:rPr lang="en-US" dirty="0" smtClean="0"/>
              <a:t> Syntactic analysis is the approach to structural pattern recognition based on the</a:t>
            </a:r>
            <a:r>
              <a:rPr lang="id-ID" dirty="0" smtClean="0"/>
              <a:t> theory of formal languages -&gt; Grammar based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B4989-35BA-4925-8223-6E565B235154}" type="datetime1">
              <a:rPr lang="id-ID" smtClean="0"/>
              <a:pPr/>
              <a:t>30/07/2014</a:t>
            </a:fld>
            <a:endParaRPr lang="id-ID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114800" y="228600"/>
            <a:ext cx="4651248" cy="9906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How to: Image features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73411" name="Line 3"/>
          <p:cNvSpPr>
            <a:spLocks noChangeShapeType="1"/>
          </p:cNvSpPr>
          <p:nvPr/>
        </p:nvSpPr>
        <p:spPr bwMode="auto">
          <a:xfrm flipV="1">
            <a:off x="1162050" y="2214563"/>
            <a:ext cx="0" cy="3241675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arrow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3412" name="Text Box 4"/>
          <p:cNvSpPr txBox="1">
            <a:spLocks noChangeArrowheads="1"/>
          </p:cNvSpPr>
          <p:nvPr/>
        </p:nvSpPr>
        <p:spPr bwMode="auto">
          <a:xfrm rot="16200000">
            <a:off x="-235744" y="3772694"/>
            <a:ext cx="23193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>
                <a:solidFill>
                  <a:schemeClr val="accent1"/>
                </a:solidFill>
                <a:latin typeface="Tahoma" pitchFamily="34" charset="0"/>
              </a:rPr>
              <a:t>Levels of image content</a:t>
            </a:r>
            <a:endParaRPr lang="ru-RU">
              <a:solidFill>
                <a:schemeClr val="accent1"/>
              </a:solidFill>
              <a:latin typeface="Tahoma" pitchFamily="34" charset="0"/>
            </a:endParaRPr>
          </a:p>
        </p:txBody>
      </p:sp>
      <p:sp>
        <p:nvSpPr>
          <p:cNvPr id="273413" name="Rectangle 5"/>
          <p:cNvSpPr>
            <a:spLocks noChangeArrowheads="1"/>
          </p:cNvSpPr>
          <p:nvPr/>
        </p:nvSpPr>
        <p:spPr bwMode="auto">
          <a:xfrm>
            <a:off x="1381125" y="2708275"/>
            <a:ext cx="323850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ct val="60000"/>
              </a:spcBef>
              <a:spcAft>
                <a:spcPct val="5000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</a:pPr>
            <a:r>
              <a:rPr lang="en-US" sz="2000">
                <a:cs typeface="Arial" charset="0"/>
              </a:rPr>
              <a:t>Semantics</a:t>
            </a:r>
            <a:endParaRPr lang="ru-RU" sz="2000">
              <a:cs typeface="Arial" charset="0"/>
            </a:endParaRPr>
          </a:p>
          <a:p>
            <a:pPr marL="228600" indent="-228600">
              <a:lnSpc>
                <a:spcPct val="90000"/>
              </a:lnSpc>
              <a:spcBef>
                <a:spcPct val="60000"/>
              </a:spcBef>
              <a:spcAft>
                <a:spcPct val="5000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</a:pPr>
            <a:r>
              <a:rPr lang="en-US" sz="2000">
                <a:cs typeface="Arial" charset="0"/>
              </a:rPr>
              <a:t>Shape</a:t>
            </a:r>
            <a:endParaRPr lang="ru-RU" sz="2000">
              <a:cs typeface="Arial" charset="0"/>
            </a:endParaRPr>
          </a:p>
          <a:p>
            <a:pPr marL="228600" indent="-228600">
              <a:lnSpc>
                <a:spcPct val="90000"/>
              </a:lnSpc>
              <a:spcBef>
                <a:spcPct val="60000"/>
              </a:spcBef>
              <a:spcAft>
                <a:spcPct val="5000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</a:pPr>
            <a:r>
              <a:rPr lang="en-US" sz="2000">
                <a:cs typeface="Arial" charset="0"/>
              </a:rPr>
              <a:t>Texture</a:t>
            </a:r>
            <a:endParaRPr lang="ru-RU" sz="2000">
              <a:cs typeface="Arial" charset="0"/>
            </a:endParaRPr>
          </a:p>
          <a:p>
            <a:pPr marL="228600" indent="-228600">
              <a:lnSpc>
                <a:spcPct val="90000"/>
              </a:lnSpc>
              <a:spcBef>
                <a:spcPct val="60000"/>
              </a:spcBef>
              <a:spcAft>
                <a:spcPct val="5000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</a:pPr>
            <a:r>
              <a:rPr lang="en-US" sz="2000">
                <a:cs typeface="Arial" charset="0"/>
              </a:rPr>
              <a:t>Color, lightness</a:t>
            </a:r>
            <a:endParaRPr lang="ru-RU" sz="2000">
              <a:cs typeface="Arial" charset="0"/>
            </a:endParaRPr>
          </a:p>
        </p:txBody>
      </p:sp>
      <p:sp>
        <p:nvSpPr>
          <p:cNvPr id="273414" name="AutoShape 6"/>
          <p:cNvSpPr>
            <a:spLocks/>
          </p:cNvSpPr>
          <p:nvPr/>
        </p:nvSpPr>
        <p:spPr bwMode="auto">
          <a:xfrm>
            <a:off x="4114800" y="3327400"/>
            <a:ext cx="287338" cy="1728788"/>
          </a:xfrm>
          <a:prstGeom prst="rightBrace">
            <a:avLst>
              <a:gd name="adj1" fmla="val 50138"/>
              <a:gd name="adj2" fmla="val 50000"/>
            </a:avLst>
          </a:prstGeom>
          <a:noFill/>
          <a:ln w="19050">
            <a:solidFill>
              <a:schemeClr val="accent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>
              <a:spcBef>
                <a:spcPct val="20000"/>
              </a:spcBef>
            </a:pPr>
            <a:endParaRPr lang="id-ID" sz="1800">
              <a:solidFill>
                <a:schemeClr val="accent1"/>
              </a:solidFill>
              <a:latin typeface="Tahoma" pitchFamily="34" charset="0"/>
            </a:endParaRPr>
          </a:p>
        </p:txBody>
      </p:sp>
      <p:sp>
        <p:nvSpPr>
          <p:cNvPr id="273415" name="AutoShape 7"/>
          <p:cNvSpPr>
            <a:spLocks/>
          </p:cNvSpPr>
          <p:nvPr/>
        </p:nvSpPr>
        <p:spPr bwMode="auto">
          <a:xfrm>
            <a:off x="3898900" y="3976688"/>
            <a:ext cx="287338" cy="1079500"/>
          </a:xfrm>
          <a:prstGeom prst="rightBrace">
            <a:avLst>
              <a:gd name="adj1" fmla="val 31307"/>
              <a:gd name="adj2" fmla="val 50000"/>
            </a:avLst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>
              <a:spcBef>
                <a:spcPct val="20000"/>
              </a:spcBef>
            </a:pPr>
            <a:endParaRPr lang="id-ID" sz="1800">
              <a:solidFill>
                <a:schemeClr val="accent1"/>
              </a:solidFill>
              <a:latin typeface="Tahoma" pitchFamily="34" charset="0"/>
            </a:endParaRPr>
          </a:p>
        </p:txBody>
      </p:sp>
      <p:sp>
        <p:nvSpPr>
          <p:cNvPr id="273416" name="Rectangle 8"/>
          <p:cNvSpPr>
            <a:spLocks noChangeArrowheads="1"/>
          </p:cNvSpPr>
          <p:nvPr/>
        </p:nvSpPr>
        <p:spPr bwMode="auto">
          <a:xfrm>
            <a:off x="4284663" y="4176713"/>
            <a:ext cx="4249737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ct val="70000"/>
              </a:spcBef>
              <a:spcAft>
                <a:spcPct val="50000"/>
              </a:spcAft>
              <a:buClr>
                <a:schemeClr val="tx1"/>
              </a:buClr>
              <a:buSzPct val="85000"/>
              <a:buFont typeface="Wingdings" pitchFamily="2" charset="2"/>
              <a:buNone/>
            </a:pPr>
            <a:r>
              <a:rPr lang="en-US" sz="2000">
                <a:solidFill>
                  <a:schemeClr val="accent1"/>
                </a:solidFill>
                <a:cs typeface="Arial" charset="0"/>
              </a:rPr>
              <a:t>   Low-level features / visual features</a:t>
            </a:r>
            <a:br>
              <a:rPr lang="en-US" sz="2000">
                <a:solidFill>
                  <a:schemeClr val="accent1"/>
                </a:solidFill>
                <a:cs typeface="Arial" charset="0"/>
              </a:rPr>
            </a:br>
            <a:r>
              <a:rPr lang="en-US" sz="2000">
                <a:solidFill>
                  <a:schemeClr val="accent1"/>
                </a:solidFill>
                <a:cs typeface="Arial" charset="0"/>
              </a:rPr>
              <a:t>(signatures, descriptors)</a:t>
            </a:r>
            <a:endParaRPr lang="ru-RU" sz="2000">
              <a:solidFill>
                <a:schemeClr val="accent1"/>
              </a:solidFill>
              <a:cs typeface="Arial" charset="0"/>
            </a:endParaRPr>
          </a:p>
        </p:txBody>
      </p:sp>
      <p:sp>
        <p:nvSpPr>
          <p:cNvPr id="273417" name="AutoShape 9"/>
          <p:cNvSpPr>
            <a:spLocks/>
          </p:cNvSpPr>
          <p:nvPr/>
        </p:nvSpPr>
        <p:spPr bwMode="auto">
          <a:xfrm>
            <a:off x="5219700" y="2060575"/>
            <a:ext cx="2519363" cy="360363"/>
          </a:xfrm>
          <a:prstGeom prst="borderCallout2">
            <a:avLst>
              <a:gd name="adj1" fmla="val 31718"/>
              <a:gd name="adj2" fmla="val -3023"/>
              <a:gd name="adj3" fmla="val 31718"/>
              <a:gd name="adj4" fmla="val -41653"/>
              <a:gd name="adj5" fmla="val 233921"/>
              <a:gd name="adj6" fmla="val -81662"/>
            </a:avLst>
          </a:prstGeom>
          <a:noFill/>
          <a:ln w="1905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1400">
                <a:latin typeface="Tahoma" pitchFamily="34" charset="0"/>
              </a:rPr>
              <a:t>Textual/metadata features</a:t>
            </a:r>
            <a:endParaRPr lang="ru-RU" sz="1400">
              <a:latin typeface="Tahoma" pitchFamily="34" charset="0"/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5DED0-28FF-4898-9316-6A0CBA97A0A1}" type="datetime1">
              <a:rPr lang="id-ID" smtClean="0"/>
              <a:pPr/>
              <a:t>30/07/2014</a:t>
            </a:fld>
            <a:endParaRPr lang="id-ID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02563-E7AF-4054-B59A-0FF0C3D1AC5E}" type="slidenum">
              <a:rPr lang="id-ID" smtClean="0"/>
              <a:pPr/>
              <a:t>12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219200"/>
            <a:ext cx="8153400" cy="990600"/>
          </a:xfrm>
        </p:spPr>
        <p:txBody>
          <a:bodyPr>
            <a:normAutofit/>
          </a:bodyPr>
          <a:lstStyle/>
          <a:p>
            <a:r>
              <a:rPr lang="id-ID" dirty="0" smtClean="0"/>
              <a:t>Data Transformation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F302563-E7AF-4054-B59A-0FF0C3D1AC5E}" type="slidenum">
              <a:rPr lang="id-ID" smtClean="0"/>
              <a:pPr/>
              <a:t>13</a:t>
            </a:fld>
            <a:endParaRPr lang="id-ID"/>
          </a:p>
        </p:txBody>
      </p:sp>
      <p:pic>
        <p:nvPicPr>
          <p:cNvPr id="3789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2775" y="2647666"/>
            <a:ext cx="8153400" cy="3270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CA346-384B-4781-BE0A-6E40ADD6F327}" type="datetime1">
              <a:rPr lang="id-ID" smtClean="0"/>
              <a:pPr/>
              <a:t>30/07/2014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0" y="228600"/>
            <a:ext cx="4194048" cy="9906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How to: Image features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75461" name="AutoShape 5"/>
          <p:cNvSpPr>
            <a:spLocks noChangeArrowheads="1"/>
          </p:cNvSpPr>
          <p:nvPr/>
        </p:nvSpPr>
        <p:spPr bwMode="auto">
          <a:xfrm>
            <a:off x="3059113" y="1625600"/>
            <a:ext cx="2854325" cy="506413"/>
          </a:xfrm>
          <a:prstGeom prst="roundRect">
            <a:avLst>
              <a:gd name="adj" fmla="val 16667"/>
            </a:avLst>
          </a:prstGeom>
          <a:solidFill>
            <a:srgbClr val="DDDDDD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2400"/>
              <a:t>Image features</a:t>
            </a:r>
            <a:endParaRPr lang="ru-RU" sz="2400"/>
          </a:p>
        </p:txBody>
      </p:sp>
      <p:sp>
        <p:nvSpPr>
          <p:cNvPr id="275462" name="AutoShape 6"/>
          <p:cNvSpPr>
            <a:spLocks noChangeArrowheads="1"/>
          </p:cNvSpPr>
          <p:nvPr/>
        </p:nvSpPr>
        <p:spPr bwMode="auto">
          <a:xfrm>
            <a:off x="900113" y="2562225"/>
            <a:ext cx="2449512" cy="506413"/>
          </a:xfrm>
          <a:prstGeom prst="roundRect">
            <a:avLst>
              <a:gd name="adj" fmla="val 16667"/>
            </a:avLst>
          </a:prstGeom>
          <a:solidFill>
            <a:srgbClr val="DDDDDD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 sz="2400"/>
              <a:t>Textual</a:t>
            </a:r>
            <a:endParaRPr lang="ru-RU" sz="2400"/>
          </a:p>
        </p:txBody>
      </p:sp>
      <p:sp>
        <p:nvSpPr>
          <p:cNvPr id="275463" name="AutoShape 7"/>
          <p:cNvSpPr>
            <a:spLocks noChangeArrowheads="1"/>
          </p:cNvSpPr>
          <p:nvPr/>
        </p:nvSpPr>
        <p:spPr bwMode="auto">
          <a:xfrm>
            <a:off x="5435600" y="2560043"/>
            <a:ext cx="3330448" cy="510778"/>
          </a:xfrm>
          <a:prstGeom prst="roundRect">
            <a:avLst>
              <a:gd name="adj" fmla="val 16667"/>
            </a:avLst>
          </a:prstGeom>
          <a:solidFill>
            <a:srgbClr val="DDDDDD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en-US" sz="2400" dirty="0"/>
              <a:t>Visual (low-level)</a:t>
            </a:r>
            <a:endParaRPr lang="ru-RU" sz="2400" dirty="0"/>
          </a:p>
        </p:txBody>
      </p:sp>
      <p:cxnSp>
        <p:nvCxnSpPr>
          <p:cNvPr id="275464" name="AutoShape 8"/>
          <p:cNvCxnSpPr>
            <a:cxnSpLocks noChangeShapeType="1"/>
            <a:stCxn id="275461" idx="2"/>
            <a:endCxn id="275462" idx="0"/>
          </p:cNvCxnSpPr>
          <p:nvPr/>
        </p:nvCxnSpPr>
        <p:spPr bwMode="auto">
          <a:xfrm flipH="1">
            <a:off x="2125663" y="2132013"/>
            <a:ext cx="2360612" cy="43021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75465" name="AutoShape 9"/>
          <p:cNvCxnSpPr>
            <a:cxnSpLocks noChangeShapeType="1"/>
            <a:stCxn id="275461" idx="2"/>
            <a:endCxn id="275463" idx="0"/>
          </p:cNvCxnSpPr>
          <p:nvPr/>
        </p:nvCxnSpPr>
        <p:spPr bwMode="auto">
          <a:xfrm>
            <a:off x="4486276" y="2132013"/>
            <a:ext cx="2614548" cy="42803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275467" name="Rectangle 11"/>
          <p:cNvSpPr>
            <a:spLocks noChangeArrowheads="1"/>
          </p:cNvSpPr>
          <p:nvPr/>
        </p:nvSpPr>
        <p:spPr bwMode="auto">
          <a:xfrm>
            <a:off x="468313" y="3284538"/>
            <a:ext cx="4103687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Clr>
                <a:srgbClr val="ABA69F"/>
              </a:buClr>
              <a:buSzPct val="85000"/>
            </a:pPr>
            <a:r>
              <a:rPr lang="en-US" sz="2000">
                <a:cs typeface="Arial" charset="0"/>
              </a:rPr>
              <a:t>Annotations and metadata:</a:t>
            </a:r>
          </a:p>
          <a:p>
            <a:pPr marL="571500" lvl="1" indent="-228600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Clr>
                <a:srgbClr val="ABA69F"/>
              </a:buClr>
              <a:buSzPct val="85000"/>
              <a:buFont typeface="Futura Bk" pitchFamily="34" charset="0"/>
              <a:buChar char="−"/>
            </a:pPr>
            <a:r>
              <a:rPr lang="en-US" sz="2000">
                <a:cs typeface="Arial" charset="0"/>
              </a:rPr>
              <a:t>tags/keywords;</a:t>
            </a:r>
          </a:p>
          <a:p>
            <a:pPr marL="571500" lvl="1" indent="-228600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Clr>
                <a:srgbClr val="ABA69F"/>
              </a:buClr>
              <a:buSzPct val="85000"/>
              <a:buFont typeface="Futura Bk" pitchFamily="34" charset="0"/>
              <a:buChar char="−"/>
            </a:pPr>
            <a:r>
              <a:rPr lang="en-US" sz="2000">
                <a:cs typeface="Arial" charset="0"/>
              </a:rPr>
              <a:t>creation date;</a:t>
            </a:r>
          </a:p>
          <a:p>
            <a:pPr marL="571500" lvl="1" indent="-228600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Clr>
                <a:srgbClr val="ABA69F"/>
              </a:buClr>
              <a:buSzPct val="85000"/>
              <a:buFont typeface="Futura Bk" pitchFamily="34" charset="0"/>
              <a:buChar char="−"/>
            </a:pPr>
            <a:r>
              <a:rPr lang="en-US" sz="2000">
                <a:cs typeface="Arial" charset="0"/>
              </a:rPr>
              <a:t>geo tags;</a:t>
            </a:r>
          </a:p>
          <a:p>
            <a:pPr marL="571500" lvl="1" indent="-228600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Clr>
                <a:srgbClr val="ABA69F"/>
              </a:buClr>
              <a:buSzPct val="85000"/>
              <a:buFont typeface="Futura Bk" pitchFamily="34" charset="0"/>
              <a:buChar char="−"/>
            </a:pPr>
            <a:r>
              <a:rPr lang="en-US" sz="2000">
                <a:cs typeface="Arial" charset="0"/>
              </a:rPr>
              <a:t>name of the file;</a:t>
            </a:r>
          </a:p>
          <a:p>
            <a:pPr marL="571500" lvl="1" indent="-228600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Clr>
                <a:srgbClr val="ABA69F"/>
              </a:buClr>
              <a:buSzPct val="85000"/>
              <a:buFont typeface="Futura Bk" pitchFamily="34" charset="0"/>
              <a:buChar char="−"/>
            </a:pPr>
            <a:r>
              <a:rPr lang="en-US" sz="2000">
                <a:cs typeface="Arial" charset="0"/>
              </a:rPr>
              <a:t>photography conditions </a:t>
            </a:r>
            <a:br>
              <a:rPr lang="en-US" sz="2000">
                <a:cs typeface="Arial" charset="0"/>
              </a:rPr>
            </a:br>
            <a:r>
              <a:rPr lang="en-US" sz="2000">
                <a:cs typeface="Arial" charset="0"/>
              </a:rPr>
              <a:t>(exposition, aperture, flash…).</a:t>
            </a:r>
            <a:endParaRPr lang="ru-RU" sz="2000">
              <a:cs typeface="Arial" charset="0"/>
            </a:endParaRPr>
          </a:p>
        </p:txBody>
      </p:sp>
      <p:sp>
        <p:nvSpPr>
          <p:cNvPr id="275468" name="Rectangle 12"/>
          <p:cNvSpPr>
            <a:spLocks noChangeArrowheads="1"/>
          </p:cNvSpPr>
          <p:nvPr/>
        </p:nvSpPr>
        <p:spPr bwMode="auto">
          <a:xfrm>
            <a:off x="4859338" y="3284538"/>
            <a:ext cx="4103687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Clr>
                <a:srgbClr val="ABA69F"/>
              </a:buClr>
              <a:buSzPct val="85000"/>
            </a:pPr>
            <a:r>
              <a:rPr lang="en-US" sz="2000">
                <a:cs typeface="Arial" charset="0"/>
              </a:rPr>
              <a:t>Features extracted from pixel values:</a:t>
            </a:r>
          </a:p>
          <a:p>
            <a:pPr marL="571500" lvl="1" indent="-228600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Clr>
                <a:srgbClr val="ABA69F"/>
              </a:buClr>
              <a:buSzPct val="85000"/>
              <a:buFont typeface="Futura Bk" pitchFamily="34" charset="0"/>
              <a:buChar char="−"/>
            </a:pPr>
            <a:r>
              <a:rPr lang="en-US" sz="2000">
                <a:cs typeface="Arial" charset="0"/>
              </a:rPr>
              <a:t>color descriptors;</a:t>
            </a:r>
          </a:p>
          <a:p>
            <a:pPr marL="571500" lvl="1" indent="-228600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Clr>
                <a:srgbClr val="ABA69F"/>
              </a:buClr>
              <a:buSzPct val="85000"/>
              <a:buFont typeface="Futura Bk" pitchFamily="34" charset="0"/>
              <a:buChar char="−"/>
            </a:pPr>
            <a:r>
              <a:rPr lang="en-US" sz="2000">
                <a:cs typeface="Arial" charset="0"/>
              </a:rPr>
              <a:t>texture descriptors;</a:t>
            </a:r>
          </a:p>
          <a:p>
            <a:pPr marL="571500" lvl="1" indent="-228600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Clr>
                <a:srgbClr val="ABA69F"/>
              </a:buClr>
              <a:buSzPct val="85000"/>
              <a:buFont typeface="Futura Bk" pitchFamily="34" charset="0"/>
              <a:buChar char="−"/>
            </a:pPr>
            <a:r>
              <a:rPr lang="en-US" sz="2000">
                <a:cs typeface="Arial" charset="0"/>
              </a:rPr>
              <a:t>shape descriptors;</a:t>
            </a:r>
          </a:p>
          <a:p>
            <a:pPr marL="571500" lvl="1" indent="-228600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Clr>
                <a:srgbClr val="ABA69F"/>
              </a:buClr>
              <a:buSzPct val="85000"/>
              <a:buFont typeface="Futura Bk" pitchFamily="34" charset="0"/>
              <a:buChar char="−"/>
            </a:pPr>
            <a:r>
              <a:rPr lang="en-US" sz="2000">
                <a:cs typeface="Arial" charset="0"/>
              </a:rPr>
              <a:t>spatial layout descriptors.</a:t>
            </a:r>
            <a:endParaRPr lang="ru-RU" sz="2000">
              <a:cs typeface="Arial" charset="0"/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61888-7EF1-48F9-A84E-42F0C6542E38}" type="datetime1">
              <a:rPr lang="id-ID" smtClean="0"/>
              <a:pPr/>
              <a:t>30/07/2014</a:t>
            </a:fld>
            <a:endParaRPr lang="id-ID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02563-E7AF-4054-B59A-0FF0C3D1AC5E}" type="slidenum">
              <a:rPr lang="id-ID" smtClean="0"/>
              <a:pPr/>
              <a:t>14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284662" y="228600"/>
            <a:ext cx="4481385" cy="9906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How to: Image features</a:t>
            </a:r>
            <a:endParaRPr lang="ru-RU" dirty="0">
              <a:solidFill>
                <a:schemeClr val="bg1"/>
              </a:solidFill>
            </a:endParaRPr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1403350" y="1624013"/>
            <a:ext cx="5832475" cy="1374776"/>
            <a:chOff x="884" y="887"/>
            <a:chExt cx="3674" cy="866"/>
          </a:xfrm>
        </p:grpSpPr>
        <p:sp>
          <p:nvSpPr>
            <p:cNvPr id="272404" name="AutoShape 20"/>
            <p:cNvSpPr>
              <a:spLocks noChangeArrowheads="1"/>
            </p:cNvSpPr>
            <p:nvPr/>
          </p:nvSpPr>
          <p:spPr bwMode="auto">
            <a:xfrm>
              <a:off x="1791" y="887"/>
              <a:ext cx="2353" cy="322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2400" dirty="0"/>
                <a:t>Low-level features</a:t>
              </a:r>
              <a:endParaRPr lang="ru-RU" sz="2400" dirty="0"/>
            </a:p>
          </p:txBody>
        </p:sp>
        <p:sp>
          <p:nvSpPr>
            <p:cNvPr id="272406" name="AutoShape 22"/>
            <p:cNvSpPr>
              <a:spLocks noChangeArrowheads="1"/>
            </p:cNvSpPr>
            <p:nvPr/>
          </p:nvSpPr>
          <p:spPr bwMode="auto">
            <a:xfrm>
              <a:off x="884" y="1434"/>
              <a:ext cx="1179" cy="319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r>
                <a:rPr lang="en-US" sz="2400"/>
                <a:t>Global</a:t>
              </a:r>
              <a:endParaRPr lang="ru-RU" sz="2400"/>
            </a:p>
          </p:txBody>
        </p:sp>
        <p:sp>
          <p:nvSpPr>
            <p:cNvPr id="272407" name="AutoShape 23"/>
            <p:cNvSpPr>
              <a:spLocks noChangeArrowheads="1"/>
            </p:cNvSpPr>
            <p:nvPr/>
          </p:nvSpPr>
          <p:spPr bwMode="auto">
            <a:xfrm>
              <a:off x="3379" y="1434"/>
              <a:ext cx="1179" cy="319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r>
                <a:rPr lang="en-US" sz="2400"/>
                <a:t>Local</a:t>
              </a:r>
              <a:endParaRPr lang="ru-RU" sz="2400"/>
            </a:p>
          </p:txBody>
        </p:sp>
        <p:cxnSp>
          <p:nvCxnSpPr>
            <p:cNvPr id="272408" name="AutoShape 24"/>
            <p:cNvCxnSpPr>
              <a:cxnSpLocks noChangeShapeType="1"/>
              <a:stCxn id="272404" idx="2"/>
              <a:endCxn id="272406" idx="0"/>
            </p:cNvCxnSpPr>
            <p:nvPr/>
          </p:nvCxnSpPr>
          <p:spPr bwMode="auto">
            <a:xfrm flipH="1">
              <a:off x="1474" y="1208"/>
              <a:ext cx="1494" cy="226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72409" name="AutoShape 25"/>
            <p:cNvCxnSpPr>
              <a:cxnSpLocks noChangeShapeType="1"/>
              <a:stCxn id="272404" idx="2"/>
              <a:endCxn id="272407" idx="0"/>
            </p:cNvCxnSpPr>
            <p:nvPr/>
          </p:nvCxnSpPr>
          <p:spPr bwMode="auto">
            <a:xfrm>
              <a:off x="2967" y="1208"/>
              <a:ext cx="1001" cy="226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</p:grpSp>
      <p:sp>
        <p:nvSpPr>
          <p:cNvPr id="272411" name="Rectangle 27"/>
          <p:cNvSpPr>
            <a:spLocks noChangeArrowheads="1"/>
          </p:cNvSpPr>
          <p:nvPr/>
        </p:nvSpPr>
        <p:spPr bwMode="auto">
          <a:xfrm>
            <a:off x="755650" y="3284538"/>
            <a:ext cx="3671888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  <a:buClr>
                <a:srgbClr val="ABA69F"/>
              </a:buClr>
              <a:buSzPct val="85000"/>
            </a:pPr>
            <a:r>
              <a:rPr lang="en-US" sz="2000">
                <a:cs typeface="Arial" charset="0"/>
              </a:rPr>
              <a:t>Describes </a:t>
            </a:r>
            <a:r>
              <a:rPr lang="en-US" sz="2000">
                <a:solidFill>
                  <a:schemeClr val="accent2"/>
                </a:solidFill>
                <a:cs typeface="Arial" charset="0"/>
              </a:rPr>
              <a:t>the whole image</a:t>
            </a:r>
            <a:r>
              <a:rPr lang="en-US" sz="2000">
                <a:cs typeface="Arial" charset="0"/>
              </a:rPr>
              <a:t>:</a:t>
            </a:r>
          </a:p>
          <a:p>
            <a:pPr marL="571500" lvl="1" indent="-228600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Clr>
                <a:srgbClr val="ABA69F"/>
              </a:buClr>
              <a:buSzPct val="85000"/>
              <a:buFont typeface="Futura Bk" pitchFamily="34" charset="0"/>
              <a:buChar char="−"/>
            </a:pPr>
            <a:r>
              <a:rPr lang="en-US" sz="2000">
                <a:cs typeface="Arial" charset="0"/>
              </a:rPr>
              <a:t>average intensity;</a:t>
            </a:r>
          </a:p>
          <a:p>
            <a:pPr marL="571500" lvl="1" indent="-228600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Clr>
                <a:srgbClr val="ABA69F"/>
              </a:buClr>
              <a:buSzPct val="85000"/>
              <a:buFont typeface="Futura Bk" pitchFamily="34" charset="0"/>
              <a:buChar char="−"/>
            </a:pPr>
            <a:r>
              <a:rPr lang="en-US" sz="2000">
                <a:cs typeface="Arial" charset="0"/>
              </a:rPr>
              <a:t>average amount of red;</a:t>
            </a:r>
          </a:p>
          <a:p>
            <a:pPr marL="571500" lvl="1" indent="-228600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Clr>
                <a:srgbClr val="ABA69F"/>
              </a:buClr>
              <a:buSzPct val="85000"/>
              <a:buFont typeface="Futura Bk" pitchFamily="34" charset="0"/>
              <a:buChar char="−"/>
            </a:pPr>
            <a:r>
              <a:rPr lang="en-US" sz="2000">
                <a:cs typeface="Arial" charset="0"/>
              </a:rPr>
              <a:t>…</a:t>
            </a:r>
            <a:endParaRPr lang="ru-RU" sz="2000">
              <a:cs typeface="Arial" charset="0"/>
            </a:endParaRPr>
          </a:p>
        </p:txBody>
      </p:sp>
      <p:sp>
        <p:nvSpPr>
          <p:cNvPr id="272412" name="Rectangle 28"/>
          <p:cNvSpPr>
            <a:spLocks noChangeArrowheads="1"/>
          </p:cNvSpPr>
          <p:nvPr/>
        </p:nvSpPr>
        <p:spPr bwMode="auto">
          <a:xfrm>
            <a:off x="4787900" y="3284538"/>
            <a:ext cx="40322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ct val="25000"/>
              </a:spcBef>
              <a:spcAft>
                <a:spcPct val="10000"/>
              </a:spcAft>
              <a:buClr>
                <a:srgbClr val="ABA69F"/>
              </a:buClr>
              <a:buSzPct val="85000"/>
            </a:pPr>
            <a:r>
              <a:rPr lang="en-US" sz="2000">
                <a:cs typeface="Arial" charset="0"/>
              </a:rPr>
              <a:t>Describes </a:t>
            </a:r>
            <a:r>
              <a:rPr lang="en-US" sz="2000">
                <a:solidFill>
                  <a:schemeClr val="accent2"/>
                </a:solidFill>
                <a:cs typeface="Arial" charset="0"/>
              </a:rPr>
              <a:t>one part</a:t>
            </a:r>
            <a:r>
              <a:rPr lang="en-US" sz="2000">
                <a:cs typeface="Arial" charset="0"/>
              </a:rPr>
              <a:t> of the image:</a:t>
            </a:r>
          </a:p>
          <a:p>
            <a:pPr marL="571500" lvl="1" indent="-228600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Clr>
                <a:srgbClr val="ABA69F"/>
              </a:buClr>
              <a:buSzPct val="85000"/>
              <a:buFont typeface="Futura Bk" pitchFamily="34" charset="0"/>
              <a:buChar char="−"/>
            </a:pPr>
            <a:r>
              <a:rPr lang="en-US" sz="2000">
                <a:cs typeface="Arial" charset="0"/>
              </a:rPr>
              <a:t>average intensity for the left upper part;</a:t>
            </a:r>
          </a:p>
          <a:p>
            <a:pPr marL="571500" lvl="1" indent="-228600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Clr>
                <a:srgbClr val="ABA69F"/>
              </a:buClr>
              <a:buSzPct val="85000"/>
              <a:buFont typeface="Futura Bk" pitchFamily="34" charset="0"/>
              <a:buChar char="−"/>
            </a:pPr>
            <a:r>
              <a:rPr lang="en-US" sz="2000">
                <a:cs typeface="Arial" charset="0"/>
              </a:rPr>
              <a:t>average amount of red in the center of the image;</a:t>
            </a:r>
          </a:p>
          <a:p>
            <a:pPr marL="571500" lvl="1" indent="-228600">
              <a:lnSpc>
                <a:spcPct val="90000"/>
              </a:lnSpc>
              <a:spcBef>
                <a:spcPct val="10000"/>
              </a:spcBef>
              <a:spcAft>
                <a:spcPct val="10000"/>
              </a:spcAft>
              <a:buClr>
                <a:srgbClr val="ABA69F"/>
              </a:buClr>
              <a:buSzPct val="85000"/>
              <a:buFont typeface="Futura Bk" pitchFamily="34" charset="0"/>
              <a:buChar char="−"/>
            </a:pPr>
            <a:r>
              <a:rPr lang="en-US" sz="2000">
                <a:cs typeface="Arial" charset="0"/>
              </a:rPr>
              <a:t>…</a:t>
            </a:r>
            <a:endParaRPr lang="ru-RU" sz="2000">
              <a:cs typeface="Arial" charset="0"/>
            </a:endParaRPr>
          </a:p>
        </p:txBody>
      </p:sp>
      <p:sp>
        <p:nvSpPr>
          <p:cNvPr id="272413" name="Rectangle 29"/>
          <p:cNvSpPr>
            <a:spLocks noChangeArrowheads="1"/>
          </p:cNvSpPr>
          <p:nvPr/>
        </p:nvSpPr>
        <p:spPr bwMode="auto">
          <a:xfrm>
            <a:off x="684213" y="5445125"/>
            <a:ext cx="3600450" cy="33655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All pixels of the image are processed.</a:t>
            </a:r>
            <a:endParaRPr lang="ru-RU"/>
          </a:p>
        </p:txBody>
      </p:sp>
      <p:sp>
        <p:nvSpPr>
          <p:cNvPr id="272414" name="Rectangle 30"/>
          <p:cNvSpPr>
            <a:spLocks noChangeArrowheads="1"/>
          </p:cNvSpPr>
          <p:nvPr/>
        </p:nvSpPr>
        <p:spPr bwMode="auto">
          <a:xfrm>
            <a:off x="5003800" y="5445125"/>
            <a:ext cx="3889375" cy="8255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Segmentation of the image is performed, pixels of a particular segment are processed to extract features.</a:t>
            </a:r>
            <a:endParaRPr lang="ru-RU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AC4D5-3072-4FA9-815B-E6DA6D684461}" type="datetime1">
              <a:rPr lang="id-ID" smtClean="0"/>
              <a:pPr/>
              <a:t>30/07/2014</a:t>
            </a:fld>
            <a:endParaRPr lang="id-ID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02563-E7AF-4054-B59A-0FF0C3D1AC5E}" type="slidenum">
              <a:rPr lang="id-ID" smtClean="0"/>
              <a:pPr/>
              <a:t>15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8794" y="228600"/>
            <a:ext cx="4767254" cy="990600"/>
          </a:xfrm>
        </p:spPr>
        <p:txBody>
          <a:bodyPr/>
          <a:lstStyle/>
          <a:p>
            <a:r>
              <a:rPr lang="id-ID" dirty="0" smtClean="0">
                <a:solidFill>
                  <a:schemeClr val="bg1"/>
                </a:solidFill>
              </a:rPr>
              <a:t>Statistik/Numerical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F302563-E7AF-4054-B59A-0FF0C3D1AC5E}" type="slidenum">
              <a:rPr lang="id-ID" smtClean="0"/>
              <a:pPr/>
              <a:t>16</a:t>
            </a:fld>
            <a:endParaRPr lang="id-ID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1182" y="2120506"/>
            <a:ext cx="6516585" cy="345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62868-BBB8-431E-9CA4-FD01A1F7F2CE}" type="datetime1">
              <a:rPr lang="id-ID" smtClean="0"/>
              <a:pPr/>
              <a:t>30/07/2014</a:t>
            </a:fld>
            <a:endParaRPr lang="id-ID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7158" y="228600"/>
            <a:ext cx="4548890" cy="990600"/>
          </a:xfrm>
        </p:spPr>
        <p:txBody>
          <a:bodyPr/>
          <a:lstStyle/>
          <a:p>
            <a:r>
              <a:rPr lang="id-ID" dirty="0" smtClean="0">
                <a:solidFill>
                  <a:schemeClr val="bg1"/>
                </a:solidFill>
              </a:rPr>
              <a:t>Sintaktik/Structural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F302563-E7AF-4054-B59A-0FF0C3D1AC5E}" type="slidenum">
              <a:rPr lang="id-ID" smtClean="0"/>
              <a:pPr/>
              <a:t>17</a:t>
            </a:fld>
            <a:endParaRPr lang="id-ID"/>
          </a:p>
        </p:txBody>
      </p:sp>
      <p:pic>
        <p:nvPicPr>
          <p:cNvPr id="4096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9908" y="1431085"/>
            <a:ext cx="6000792" cy="2510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00021" y="4111184"/>
            <a:ext cx="5000660" cy="1931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24039-197A-4994-AC88-8415A09B320D}" type="datetime1">
              <a:rPr lang="id-ID" smtClean="0"/>
              <a:pPr/>
              <a:t>30/07/2014</a:t>
            </a:fld>
            <a:endParaRPr lang="id-ID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6340" y="228600"/>
            <a:ext cx="4439708" cy="990600"/>
          </a:xfrm>
        </p:spPr>
        <p:txBody>
          <a:bodyPr/>
          <a:lstStyle/>
          <a:p>
            <a:r>
              <a:rPr lang="id-ID" dirty="0" smtClean="0">
                <a:solidFill>
                  <a:schemeClr val="bg1"/>
                </a:solidFill>
              </a:rPr>
              <a:t>Semantik/Grammar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F302563-E7AF-4054-B59A-0FF0C3D1AC5E}" type="slidenum">
              <a:rPr lang="id-ID" smtClean="0"/>
              <a:pPr/>
              <a:t>18</a:t>
            </a:fld>
            <a:endParaRPr lang="id-ID"/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1785926"/>
            <a:ext cx="23495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989" name="Picture 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1643050"/>
            <a:ext cx="4500594" cy="1815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99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8794" y="4214818"/>
            <a:ext cx="6999287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993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71670" y="3375028"/>
            <a:ext cx="6923087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994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03469" y="3786190"/>
            <a:ext cx="68976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995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71670" y="4143380"/>
            <a:ext cx="6884987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996" name="Picture 1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2910" y="5357826"/>
            <a:ext cx="13716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997" name="Picture 1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85786" y="5786454"/>
            <a:ext cx="6783387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1EFB0-5022-41CE-90F9-65E874EE348A}" type="datetime1">
              <a:rPr lang="id-ID" smtClean="0"/>
              <a:pPr/>
              <a:t>30/07/2014</a:t>
            </a:fld>
            <a:endParaRPr lang="id-ID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35020" y="228600"/>
            <a:ext cx="4931027" cy="990600"/>
          </a:xfrm>
        </p:spPr>
        <p:txBody>
          <a:bodyPr/>
          <a:lstStyle/>
          <a:p>
            <a:r>
              <a:rPr lang="en-US" sz="3200" dirty="0">
                <a:solidFill>
                  <a:schemeClr val="bg1"/>
                </a:solidFill>
              </a:rPr>
              <a:t>Problems: semantic gap</a:t>
            </a:r>
            <a:endParaRPr lang="ru-RU" sz="3200" dirty="0">
              <a:solidFill>
                <a:schemeClr val="bg1"/>
              </a:solidFill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827088" y="1412875"/>
            <a:ext cx="2520950" cy="4176713"/>
            <a:chOff x="385" y="935"/>
            <a:chExt cx="1815" cy="2087"/>
          </a:xfrm>
        </p:grpSpPr>
        <p:sp>
          <p:nvSpPr>
            <p:cNvPr id="197636" name="Line 4"/>
            <p:cNvSpPr>
              <a:spLocks noChangeShapeType="1"/>
            </p:cNvSpPr>
            <p:nvPr/>
          </p:nvSpPr>
          <p:spPr bwMode="auto">
            <a:xfrm flipV="1">
              <a:off x="385" y="935"/>
              <a:ext cx="0" cy="2087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/>
              <a:tailEnd type="arrow" w="lg" len="lg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97637" name="Rectangle 5"/>
            <p:cNvSpPr>
              <a:spLocks noChangeArrowheads="1"/>
            </p:cNvSpPr>
            <p:nvPr/>
          </p:nvSpPr>
          <p:spPr bwMode="auto">
            <a:xfrm>
              <a:off x="521" y="1087"/>
              <a:ext cx="1679" cy="710"/>
            </a:xfrm>
            <a:prstGeom prst="rect">
              <a:avLst/>
            </a:prstGeom>
            <a:solidFill>
              <a:schemeClr val="hlink">
                <a:alpha val="3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342900" indent="-342900" algn="ctr">
                <a:spcBef>
                  <a:spcPct val="20000"/>
                </a:spcBef>
              </a:pPr>
              <a:r>
                <a:rPr lang="en-US" sz="2000"/>
                <a:t>Objects</a:t>
              </a:r>
              <a:r>
                <a:rPr lang="ru-RU" sz="1800"/>
                <a:t> </a:t>
              </a:r>
            </a:p>
            <a:p>
              <a:pPr marL="342900" indent="-342900" algn="ctr">
                <a:spcBef>
                  <a:spcPct val="20000"/>
                </a:spcBef>
              </a:pPr>
              <a:r>
                <a:rPr lang="ru-RU" sz="1800"/>
                <a:t>(</a:t>
              </a:r>
              <a:r>
                <a:rPr lang="en-US" sz="1800"/>
                <a:t>regions</a:t>
              </a:r>
              <a:r>
                <a:rPr lang="ru-RU" sz="1800"/>
                <a:t>)</a:t>
              </a:r>
            </a:p>
          </p:txBody>
        </p:sp>
        <p:sp>
          <p:nvSpPr>
            <p:cNvPr id="197638" name="Rectangle 6"/>
            <p:cNvSpPr>
              <a:spLocks noChangeArrowheads="1"/>
            </p:cNvSpPr>
            <p:nvPr/>
          </p:nvSpPr>
          <p:spPr bwMode="auto">
            <a:xfrm>
              <a:off x="521" y="1797"/>
              <a:ext cx="1679" cy="54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342900" indent="-342900" algn="ctr">
                <a:spcBef>
                  <a:spcPct val="20000"/>
                </a:spcBef>
              </a:pPr>
              <a:r>
                <a:rPr lang="en-US" sz="2000"/>
                <a:t>Texture</a:t>
              </a:r>
            </a:p>
            <a:p>
              <a:pPr marL="342900" indent="-342900" algn="ctr">
                <a:spcBef>
                  <a:spcPct val="20000"/>
                </a:spcBef>
              </a:pPr>
              <a:r>
                <a:rPr lang="en-US" sz="1800"/>
                <a:t>(local regions)</a:t>
              </a:r>
              <a:endParaRPr lang="ru-RU" sz="1800"/>
            </a:p>
          </p:txBody>
        </p:sp>
        <p:sp>
          <p:nvSpPr>
            <p:cNvPr id="197639" name="Rectangle 7"/>
            <p:cNvSpPr>
              <a:spLocks noChangeArrowheads="1"/>
            </p:cNvSpPr>
            <p:nvPr/>
          </p:nvSpPr>
          <p:spPr bwMode="auto">
            <a:xfrm>
              <a:off x="521" y="2341"/>
              <a:ext cx="1679" cy="529"/>
            </a:xfrm>
            <a:prstGeom prst="rect">
              <a:avLst/>
            </a:prstGeom>
            <a:solidFill>
              <a:schemeClr val="accent2">
                <a:alpha val="2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342900" indent="-342900" algn="ctr">
                <a:spcBef>
                  <a:spcPct val="20000"/>
                </a:spcBef>
              </a:pPr>
              <a:r>
                <a:rPr lang="en-US" sz="2000"/>
                <a:t>Color, brightness</a:t>
              </a:r>
            </a:p>
            <a:p>
              <a:pPr marL="342900" indent="-342900" algn="ctr">
                <a:spcBef>
                  <a:spcPct val="20000"/>
                </a:spcBef>
              </a:pPr>
              <a:r>
                <a:rPr lang="en-US" sz="1800"/>
                <a:t>(one pixel)</a:t>
              </a:r>
              <a:endParaRPr lang="ru-RU" sz="1800"/>
            </a:p>
          </p:txBody>
        </p:sp>
      </p:grpSp>
      <p:pic>
        <p:nvPicPr>
          <p:cNvPr id="197640" name="Picture 8" descr="j029298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8850" y="4448175"/>
            <a:ext cx="792163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7642" name="AutoShape 10"/>
          <p:cNvSpPr>
            <a:spLocks noChangeArrowheads="1"/>
          </p:cNvSpPr>
          <p:nvPr/>
        </p:nvSpPr>
        <p:spPr bwMode="auto">
          <a:xfrm>
            <a:off x="4284663" y="1844675"/>
            <a:ext cx="2087562" cy="7921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>
              <a:spcBef>
                <a:spcPct val="20000"/>
              </a:spcBef>
            </a:pPr>
            <a:r>
              <a:rPr lang="en-US" sz="1800"/>
              <a:t>semantics</a:t>
            </a:r>
            <a:endParaRPr lang="ru-RU" sz="1800"/>
          </a:p>
        </p:txBody>
      </p:sp>
      <p:sp>
        <p:nvSpPr>
          <p:cNvPr id="197643" name="AutoShape 11"/>
          <p:cNvSpPr>
            <a:spLocks noChangeArrowheads="1"/>
          </p:cNvSpPr>
          <p:nvPr/>
        </p:nvSpPr>
        <p:spPr bwMode="auto">
          <a:xfrm>
            <a:off x="4283075" y="4437063"/>
            <a:ext cx="2089150" cy="79216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54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>
              <a:spcBef>
                <a:spcPct val="20000"/>
              </a:spcBef>
            </a:pPr>
            <a:r>
              <a:rPr lang="en-US" sz="1800"/>
              <a:t>low-level features</a:t>
            </a:r>
            <a:endParaRPr lang="ru-RU" sz="1800"/>
          </a:p>
        </p:txBody>
      </p:sp>
      <p:sp>
        <p:nvSpPr>
          <p:cNvPr id="197644" name="AutoShape 12"/>
          <p:cNvSpPr>
            <a:spLocks noChangeArrowheads="1"/>
          </p:cNvSpPr>
          <p:nvPr/>
        </p:nvSpPr>
        <p:spPr bwMode="auto">
          <a:xfrm>
            <a:off x="4067175" y="2708275"/>
            <a:ext cx="2520950" cy="1657350"/>
          </a:xfrm>
          <a:prstGeom prst="upDownArrowCallout">
            <a:avLst>
              <a:gd name="adj1" fmla="val 38027"/>
              <a:gd name="adj2" fmla="val 38027"/>
              <a:gd name="adj3" fmla="val 12500"/>
              <a:gd name="adj4" fmla="val 50000"/>
            </a:avLst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7645" name="Text Box 13"/>
          <p:cNvSpPr txBox="1">
            <a:spLocks noChangeArrowheads="1"/>
          </p:cNvSpPr>
          <p:nvPr/>
        </p:nvSpPr>
        <p:spPr bwMode="auto">
          <a:xfrm>
            <a:off x="4470400" y="3328988"/>
            <a:ext cx="1657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en-US" sz="2000"/>
              <a:t>semantic gap</a:t>
            </a:r>
            <a:endParaRPr lang="ru-RU" sz="2000"/>
          </a:p>
        </p:txBody>
      </p:sp>
      <p:sp>
        <p:nvSpPr>
          <p:cNvPr id="197646" name="Line 14"/>
          <p:cNvSpPr>
            <a:spLocks noChangeShapeType="1"/>
          </p:cNvSpPr>
          <p:nvPr/>
        </p:nvSpPr>
        <p:spPr bwMode="auto">
          <a:xfrm flipH="1">
            <a:off x="3492500" y="4868863"/>
            <a:ext cx="719138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7647" name="Line 15"/>
          <p:cNvSpPr>
            <a:spLocks noChangeShapeType="1"/>
          </p:cNvSpPr>
          <p:nvPr/>
        </p:nvSpPr>
        <p:spPr bwMode="auto">
          <a:xfrm flipH="1">
            <a:off x="3492500" y="2205038"/>
            <a:ext cx="719138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arrow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7648" name="Line 16"/>
          <p:cNvSpPr>
            <a:spLocks noChangeShapeType="1"/>
          </p:cNvSpPr>
          <p:nvPr/>
        </p:nvSpPr>
        <p:spPr bwMode="auto">
          <a:xfrm flipH="1">
            <a:off x="6443663" y="2205038"/>
            <a:ext cx="719137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arrow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7649" name="Line 17"/>
          <p:cNvSpPr>
            <a:spLocks noChangeShapeType="1"/>
          </p:cNvSpPr>
          <p:nvPr/>
        </p:nvSpPr>
        <p:spPr bwMode="auto">
          <a:xfrm flipH="1">
            <a:off x="6445250" y="4868863"/>
            <a:ext cx="719138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arrow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7650" name="Text Box 18"/>
          <p:cNvSpPr txBox="1">
            <a:spLocks noChangeArrowheads="1"/>
          </p:cNvSpPr>
          <p:nvPr/>
        </p:nvSpPr>
        <p:spPr bwMode="auto">
          <a:xfrm rot="16200000">
            <a:off x="-652463" y="3365501"/>
            <a:ext cx="24876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1800">
                <a:solidFill>
                  <a:schemeClr val="accent1"/>
                </a:solidFill>
              </a:rPr>
              <a:t>Levels of image content</a:t>
            </a:r>
            <a:endParaRPr lang="ru-RU" sz="1800">
              <a:solidFill>
                <a:schemeClr val="accent1"/>
              </a:solidFill>
            </a:endParaRPr>
          </a:p>
        </p:txBody>
      </p:sp>
      <p:pic>
        <p:nvPicPr>
          <p:cNvPr id="197651" name="Picture 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8850" y="1773238"/>
            <a:ext cx="792163" cy="774700"/>
          </a:xfrm>
          <a:prstGeom prst="rect">
            <a:avLst/>
          </a:prstGeom>
          <a:noFill/>
        </p:spPr>
      </p:pic>
      <p:sp>
        <p:nvSpPr>
          <p:cNvPr id="197652" name="Rectangle 20"/>
          <p:cNvSpPr>
            <a:spLocks noChangeArrowheads="1"/>
          </p:cNvSpPr>
          <p:nvPr/>
        </p:nvSpPr>
        <p:spPr bwMode="auto">
          <a:xfrm>
            <a:off x="971550" y="5734050"/>
            <a:ext cx="7058025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>
              <a:lnSpc>
                <a:spcPct val="90000"/>
              </a:lnSpc>
              <a:spcBef>
                <a:spcPct val="25000"/>
              </a:spcBef>
            </a:pPr>
            <a:r>
              <a:rPr lang="en-US" sz="2800">
                <a:solidFill>
                  <a:schemeClr val="tx2"/>
                </a:solidFill>
                <a:cs typeface="Arial" charset="0"/>
              </a:rPr>
              <a:t>How to understand what’s on the images?</a:t>
            </a:r>
            <a:endParaRPr lang="ru-RU" sz="2800">
              <a:solidFill>
                <a:schemeClr val="tx2"/>
              </a:solidFill>
              <a:cs typeface="Arial" charset="0"/>
            </a:endParaRPr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84898-FABB-466E-BEC2-C964588073E7}" type="datetime1">
              <a:rPr lang="id-ID" smtClean="0"/>
              <a:pPr/>
              <a:t>30/07/2014</a:t>
            </a:fld>
            <a:endParaRPr lang="id-ID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02563-E7AF-4054-B59A-0FF0C3D1AC5E}" type="slidenum">
              <a:rPr lang="id-ID" smtClean="0"/>
              <a:pPr/>
              <a:t>19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id-ID" dirty="0" smtClean="0"/>
              <a:t>Definisi Sistem Rekognisi</a:t>
            </a:r>
          </a:p>
          <a:p>
            <a:pPr>
              <a:buFont typeface="Arial" pitchFamily="34" charset="0"/>
              <a:buChar char="•"/>
            </a:pPr>
            <a:r>
              <a:rPr lang="id-ID" dirty="0" smtClean="0"/>
              <a:t>Penerapan Sistem Rekognisi</a:t>
            </a:r>
          </a:p>
          <a:p>
            <a:pPr>
              <a:buFont typeface="Arial" pitchFamily="34" charset="0"/>
              <a:buChar char="•"/>
            </a:pPr>
            <a:r>
              <a:rPr lang="id-ID" dirty="0" smtClean="0"/>
              <a:t>Computer Vision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Resume Materi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75964" y="228600"/>
            <a:ext cx="4890084" cy="9906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Problems: what’s on the images?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0050" y="4711700"/>
            <a:ext cx="8493125" cy="1454150"/>
          </a:xfrm>
        </p:spPr>
        <p:txBody>
          <a:bodyPr/>
          <a:lstStyle/>
          <a:p>
            <a:r>
              <a:rPr lang="en-US" sz="2200"/>
              <a:t>Sometimes it is not easy to understand the image even for humans!</a:t>
            </a:r>
          </a:p>
          <a:p>
            <a:r>
              <a:rPr lang="en-US" sz="2200"/>
              <a:t>What do we want from machines?</a:t>
            </a:r>
            <a:endParaRPr lang="ru-RU" sz="2200"/>
          </a:p>
        </p:txBody>
      </p:sp>
      <p:pic>
        <p:nvPicPr>
          <p:cNvPr id="200708" name="Picture 4" descr="oldgir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1574800"/>
            <a:ext cx="1895475" cy="2592388"/>
          </a:xfrm>
          <a:prstGeom prst="rect">
            <a:avLst/>
          </a:prstGeom>
          <a:noFill/>
        </p:spPr>
      </p:pic>
      <p:pic>
        <p:nvPicPr>
          <p:cNvPr id="200709" name="Picture 5" descr="eskim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35375" y="1574800"/>
            <a:ext cx="1970088" cy="2717800"/>
          </a:xfrm>
          <a:prstGeom prst="rect">
            <a:avLst/>
          </a:prstGeom>
          <a:noFill/>
        </p:spPr>
      </p:pic>
      <p:pic>
        <p:nvPicPr>
          <p:cNvPr id="200711" name="Picture 7" descr="sax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27763" y="1503363"/>
            <a:ext cx="2305050" cy="2665412"/>
          </a:xfrm>
          <a:prstGeom prst="rect">
            <a:avLst/>
          </a:prstGeom>
          <a:noFill/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20F4E-FDF1-456A-9907-7A47F5EF97BC}" type="datetime1">
              <a:rPr lang="id-ID" smtClean="0"/>
              <a:pPr/>
              <a:t>30/07/2014</a:t>
            </a:fld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02563-E7AF-4054-B59A-0FF0C3D1AC5E}" type="slidenum">
              <a:rPr lang="id-ID" smtClean="0"/>
              <a:pPr/>
              <a:t>20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>
          <a:xfrm>
            <a:off x="4135272" y="228600"/>
            <a:ext cx="4630776" cy="9906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Problems: what’s on the images?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078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8175" y="1484313"/>
            <a:ext cx="1295400" cy="12954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</p:pic>
      <p:pic>
        <p:nvPicPr>
          <p:cNvPr id="20787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1484313"/>
            <a:ext cx="1257300" cy="9429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</p:pic>
      <p:pic>
        <p:nvPicPr>
          <p:cNvPr id="20787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63938" y="1484313"/>
            <a:ext cx="871537" cy="12954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</p:pic>
      <p:pic>
        <p:nvPicPr>
          <p:cNvPr id="207879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1484313"/>
            <a:ext cx="1368425" cy="90805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</p:pic>
      <p:pic>
        <p:nvPicPr>
          <p:cNvPr id="207880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95963" y="1484313"/>
            <a:ext cx="1228725" cy="122872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</p:pic>
      <p:pic>
        <p:nvPicPr>
          <p:cNvPr id="207881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08850" y="1484313"/>
            <a:ext cx="1223963" cy="1223962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</p:pic>
      <p:pic>
        <p:nvPicPr>
          <p:cNvPr id="207882" name="Picture 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68313" y="3060700"/>
            <a:ext cx="1295400" cy="9429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</p:pic>
      <p:pic>
        <p:nvPicPr>
          <p:cNvPr id="207883" name="Picture 1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908175" y="2995613"/>
            <a:ext cx="1428750" cy="100965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</p:pic>
      <p:pic>
        <p:nvPicPr>
          <p:cNvPr id="207884" name="Picture 1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563938" y="2995613"/>
            <a:ext cx="1104900" cy="11049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</p:pic>
      <p:pic>
        <p:nvPicPr>
          <p:cNvPr id="207885" name="Picture 1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932363" y="2995613"/>
            <a:ext cx="1079500" cy="10795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</p:pic>
      <p:pic>
        <p:nvPicPr>
          <p:cNvPr id="207886" name="Picture 14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372225" y="2995613"/>
            <a:ext cx="1079500" cy="10795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</p:pic>
      <p:pic>
        <p:nvPicPr>
          <p:cNvPr id="207887" name="Picture 15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596188" y="2995613"/>
            <a:ext cx="1079500" cy="10795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</p:pic>
      <p:pic>
        <p:nvPicPr>
          <p:cNvPr id="207888" name="Picture 16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39750" y="4292600"/>
            <a:ext cx="1095375" cy="119062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</p:pic>
      <p:pic>
        <p:nvPicPr>
          <p:cNvPr id="207889" name="Picture 17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908175" y="4292600"/>
            <a:ext cx="1150938" cy="115093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</p:pic>
      <p:pic>
        <p:nvPicPr>
          <p:cNvPr id="207890" name="Picture 18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348038" y="4292600"/>
            <a:ext cx="1152525" cy="115252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</p:pic>
      <p:pic>
        <p:nvPicPr>
          <p:cNvPr id="207891" name="Picture 19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4787900" y="4292600"/>
            <a:ext cx="1152525" cy="115252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</p:pic>
      <p:pic>
        <p:nvPicPr>
          <p:cNvPr id="207893" name="Picture 21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7667625" y="4292600"/>
            <a:ext cx="1152525" cy="115252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</p:pic>
      <p:pic>
        <p:nvPicPr>
          <p:cNvPr id="207894" name="Picture 22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6227763" y="4292600"/>
            <a:ext cx="1152525" cy="115252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</p:pic>
      <p:sp>
        <p:nvSpPr>
          <p:cNvPr id="207896" name="Rectangle 24"/>
          <p:cNvSpPr>
            <a:spLocks noGrp="1" noChangeArrowheads="1"/>
          </p:cNvSpPr>
          <p:nvPr>
            <p:ph type="body" idx="1"/>
          </p:nvPr>
        </p:nvSpPr>
        <p:spPr>
          <a:xfrm>
            <a:off x="468313" y="5732463"/>
            <a:ext cx="8493125" cy="576262"/>
          </a:xfrm>
          <a:noFill/>
          <a:ln/>
        </p:spPr>
        <p:txBody>
          <a:bodyPr/>
          <a:lstStyle/>
          <a:p>
            <a:r>
              <a:rPr lang="en-US"/>
              <a:t>How do we now that all these objects are lamps?</a:t>
            </a:r>
            <a:endParaRPr lang="ru-RU"/>
          </a:p>
        </p:txBody>
      </p:sp>
      <p:sp>
        <p:nvSpPr>
          <p:cNvPr id="23" name="Date Placeholder 2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1712A-93AF-44C2-A916-2F666BDA8584}" type="datetime1">
              <a:rPr lang="id-ID" smtClean="0"/>
              <a:pPr/>
              <a:t>30/07/2014</a:t>
            </a:fld>
            <a:endParaRPr lang="id-ID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02563-E7AF-4054-B59A-0FF0C3D1AC5E}" type="slidenum">
              <a:rPr lang="id-ID" smtClean="0"/>
              <a:pPr/>
              <a:t>21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buFont typeface="Arial" pitchFamily="34" charset="0"/>
              <a:buChar char="•"/>
            </a:pPr>
            <a:r>
              <a:rPr lang="id-ID" dirty="0" smtClean="0"/>
              <a:t>Definsi Objek Descriptor/Properti</a:t>
            </a:r>
          </a:p>
          <a:p>
            <a:pPr lvl="0">
              <a:buFont typeface="Arial" pitchFamily="34" charset="0"/>
              <a:buChar char="•"/>
            </a:pPr>
            <a:r>
              <a:rPr lang="id-ID" dirty="0" smtClean="0"/>
              <a:t>Klasifikasi Metode Pengenalan (statistik, sintaktik, semantik)</a:t>
            </a:r>
          </a:p>
          <a:p>
            <a:pPr>
              <a:buFont typeface="Arial" pitchFamily="34" charset="0"/>
              <a:buChar char="•"/>
            </a:pPr>
            <a:r>
              <a:rPr lang="id-ID" b="1" dirty="0" smtClean="0"/>
              <a:t>Unjuk kerja sistem rekognisi</a:t>
            </a: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Materi Pertemuan 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1748" y="228600"/>
            <a:ext cx="4494299" cy="990600"/>
          </a:xfrm>
        </p:spPr>
        <p:txBody>
          <a:bodyPr>
            <a:normAutofit/>
          </a:bodyPr>
          <a:lstStyle/>
          <a:p>
            <a:pPr lvl="0"/>
            <a:r>
              <a:rPr lang="id-ID" dirty="0" smtClean="0">
                <a:solidFill>
                  <a:schemeClr val="bg1"/>
                </a:solidFill>
              </a:rPr>
              <a:t>Unjuk kerja sistem rekognisi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F302563-E7AF-4054-B59A-0FF0C3D1AC5E}" type="slidenum">
              <a:rPr lang="id-ID" smtClean="0"/>
              <a:pPr/>
              <a:t>23</a:t>
            </a:fld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d-ID" dirty="0" smtClean="0"/>
              <a:t>Pada umum sistem rekognisi ditujukan untuk melakukan klasifikasi (dalam beberapa kasus untuk prediksi / regresi )</a:t>
            </a:r>
          </a:p>
          <a:p>
            <a:endParaRPr lang="en-US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4334" y="2855756"/>
            <a:ext cx="5933814" cy="3240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0B1C6-8CA6-43EC-9DF7-DF2386F38E9F}" type="datetime1">
              <a:rPr lang="id-ID" smtClean="0"/>
              <a:pPr/>
              <a:t>30/07/2014</a:t>
            </a:fld>
            <a:endParaRPr lang="id-ID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1372" y="228600"/>
            <a:ext cx="4944675" cy="990600"/>
          </a:xfrm>
        </p:spPr>
        <p:txBody>
          <a:bodyPr/>
          <a:lstStyle/>
          <a:p>
            <a:r>
              <a:rPr lang="id-ID" dirty="0" smtClean="0">
                <a:solidFill>
                  <a:schemeClr val="bg1"/>
                </a:solidFill>
              </a:rPr>
              <a:t>Unjuk kerja sistem rekognisi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F302563-E7AF-4054-B59A-0FF0C3D1AC5E}" type="slidenum">
              <a:rPr lang="id-ID" smtClean="0"/>
              <a:pPr/>
              <a:t>24</a:t>
            </a:fld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d-ID" dirty="0" smtClean="0"/>
              <a:t>Secara general ukuran unjuk kerja sistem adalah akurasi yang dinyatakan sebagai:</a:t>
            </a:r>
          </a:p>
          <a:p>
            <a:endParaRPr lang="id-ID" dirty="0" smtClean="0"/>
          </a:p>
          <a:p>
            <a:endParaRPr lang="id-ID" dirty="0" smtClean="0"/>
          </a:p>
          <a:p>
            <a:endParaRPr lang="id-ID" dirty="0" smtClean="0"/>
          </a:p>
          <a:p>
            <a:r>
              <a:rPr lang="id-ID" dirty="0" smtClean="0"/>
              <a:t>Dalam spesific sistem rekognisi -&gt; Biometric dikenal FAR (False Acceptance Rate) dan FRR (False Rejection Rate) sebagai unjuk kerja sistem</a:t>
            </a:r>
          </a:p>
          <a:p>
            <a:pPr>
              <a:buNone/>
            </a:pPr>
            <a:endParaRPr lang="id-ID" dirty="0" smtClean="0"/>
          </a:p>
          <a:p>
            <a:endParaRPr lang="id-ID" dirty="0" smtClean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500166" y="2928934"/>
          <a:ext cx="4754845" cy="982668"/>
        </p:xfrm>
        <a:graphic>
          <a:graphicData uri="http://schemas.openxmlformats.org/presentationml/2006/ole">
            <p:oleObj spid="_x0000_s40962" name="Equation" r:id="rId3" imgW="1904760" imgH="393480" progId="Equation.3">
              <p:embed/>
            </p:oleObj>
          </a:graphicData>
        </a:graphic>
      </p:graphicFrame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65078-841B-42F1-87F3-ACB1D6E4FB31}" type="datetime1">
              <a:rPr lang="id-ID" smtClean="0"/>
              <a:pPr/>
              <a:t>30/07/2014</a:t>
            </a:fld>
            <a:endParaRPr lang="id-ID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35021" y="228600"/>
            <a:ext cx="4931027" cy="990600"/>
          </a:xfrm>
        </p:spPr>
        <p:txBody>
          <a:bodyPr/>
          <a:lstStyle/>
          <a:p>
            <a:r>
              <a:rPr lang="id-ID" dirty="0" smtClean="0">
                <a:solidFill>
                  <a:schemeClr val="bg1"/>
                </a:solidFill>
              </a:rPr>
              <a:t>FRR and FAR in Biometric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" name="Picture 8" descr="fr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854" y="1905000"/>
            <a:ext cx="3973346" cy="355290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38560" y="1474113"/>
            <a:ext cx="369646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/>
              <a:t>False Rejection Rate (FRR)</a:t>
            </a:r>
            <a:endParaRPr lang="en-US" sz="2200" b="1" dirty="0"/>
          </a:p>
        </p:txBody>
      </p:sp>
      <p:pic>
        <p:nvPicPr>
          <p:cNvPr id="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419156" y="5457903"/>
            <a:ext cx="4029808" cy="818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Content Placeholder 3" descr="fa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7732" y="1905000"/>
            <a:ext cx="3896268" cy="355290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36747" y="1474113"/>
            <a:ext cx="3929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/>
              <a:t>False Acceptance Rate (FAR)</a:t>
            </a:r>
            <a:endParaRPr lang="en-US" sz="2200" b="1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4536747" y="5397349"/>
            <a:ext cx="4229301" cy="879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0680" y="228600"/>
            <a:ext cx="4685367" cy="990600"/>
          </a:xfrm>
        </p:spPr>
        <p:txBody>
          <a:bodyPr/>
          <a:lstStyle/>
          <a:p>
            <a:r>
              <a:rPr lang="id-ID" dirty="0" smtClean="0">
                <a:solidFill>
                  <a:schemeClr val="bg1"/>
                </a:solidFill>
              </a:rPr>
              <a:t>Diskusi Singkat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F302563-E7AF-4054-B59A-0FF0C3D1AC5E}" type="slidenum">
              <a:rPr lang="id-ID" smtClean="0"/>
              <a:pPr/>
              <a:t>26</a:t>
            </a:fld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Tinjau suatu sistem rekognisi untuk mendeteksi email yang bersifat SPAM dan melakukan proses blokir, apa yang menjadi pedoman baik tidaknya sistem ini?</a:t>
            </a:r>
          </a:p>
          <a:p>
            <a:r>
              <a:rPr lang="id-ID" dirty="0" smtClean="0"/>
              <a:t>Tinjau suatu sistem rekognisi untuk mendeteksi kemunculan gerakan dalam sebuah data video dimana sistem akan menyalakan alarm apabila terdektsi adanya gerakan apa yang menjadi pedoman baik tidaknya sistem ini?</a:t>
            </a:r>
          </a:p>
          <a:p>
            <a:endParaRPr lang="id-ID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919E2-B919-48E0-AB70-9C700A3D6BA0}" type="datetime1">
              <a:rPr lang="id-ID" smtClean="0"/>
              <a:pPr/>
              <a:t>30/07/2014</a:t>
            </a:fld>
            <a:endParaRPr lang="id-ID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44202" y="228600"/>
            <a:ext cx="4821845" cy="990600"/>
          </a:xfrm>
        </p:spPr>
        <p:txBody>
          <a:bodyPr/>
          <a:lstStyle/>
          <a:p>
            <a:r>
              <a:rPr lang="id-ID" dirty="0" smtClean="0">
                <a:solidFill>
                  <a:schemeClr val="bg1"/>
                </a:solidFill>
              </a:rPr>
              <a:t>Demo Tugas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F302563-E7AF-4054-B59A-0FF0C3D1AC5E}" type="slidenum">
              <a:rPr lang="id-ID" smtClean="0"/>
              <a:pPr/>
              <a:t>27</a:t>
            </a:fld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d-ID" dirty="0" smtClean="0"/>
              <a:t>Demokan tugas untuk membuka gambar dengan GUI pada MATLAB</a:t>
            </a:r>
          </a:p>
          <a:p>
            <a:r>
              <a:rPr lang="id-ID" dirty="0" smtClean="0"/>
              <a:t>Pengenalan variabel Global dan mekanisme penulisan fungsi pada Matlab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9D27C-905A-44F1-B17F-39CD9940B8C0}" type="datetime1">
              <a:rPr lang="id-ID" smtClean="0"/>
              <a:pPr/>
              <a:t>30/07/2014</a:t>
            </a:fld>
            <a:endParaRPr lang="id-ID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7724" y="228600"/>
            <a:ext cx="4958323" cy="990600"/>
          </a:xfrm>
        </p:spPr>
        <p:txBody>
          <a:bodyPr/>
          <a:lstStyle/>
          <a:p>
            <a:r>
              <a:rPr lang="id-ID" b="0" dirty="0" smtClean="0">
                <a:solidFill>
                  <a:schemeClr val="bg1"/>
                </a:solidFill>
              </a:rPr>
              <a:t>Referensi</a:t>
            </a:r>
            <a:endParaRPr lang="en-US" b="0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F302563-E7AF-4054-B59A-0FF0C3D1AC5E}" type="slidenum">
              <a:rPr lang="id-ID" smtClean="0"/>
              <a:pPr/>
              <a:t>28</a:t>
            </a:fld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d-ID" dirty="0" smtClean="0"/>
              <a:t>Objek Descriptor/Properties: </a:t>
            </a:r>
            <a:r>
              <a:rPr lang="en-US" dirty="0" smtClean="0"/>
              <a:t>Chapter 7 :Feature Extraction &amp; Image Processing, Mark Nixon and Alberto </a:t>
            </a:r>
            <a:r>
              <a:rPr lang="en-US" dirty="0" err="1" smtClean="0"/>
              <a:t>Aguado</a:t>
            </a:r>
            <a:endParaRPr lang="id-ID" dirty="0" smtClean="0"/>
          </a:p>
          <a:p>
            <a:r>
              <a:rPr lang="id-ID" dirty="0" smtClean="0"/>
              <a:t>Klasifikasi Metode Pengenalan: Chapter 4 dan Chapter 6: Pattern Recognition Concept, Methods and Applications, J.P. Marques de Sa</a:t>
            </a:r>
          </a:p>
          <a:p>
            <a:r>
              <a:rPr lang="id-ID" dirty="0" smtClean="0"/>
              <a:t>Unjuk kerja sistem rekognisi: </a:t>
            </a:r>
            <a:r>
              <a:rPr lang="id-ID" dirty="0" smtClean="0">
                <a:hlinkClick r:id="rId2"/>
              </a:rPr>
              <a:t>http://www.wikipedia.com</a:t>
            </a:r>
            <a:endParaRPr lang="id-ID" dirty="0" smtClean="0"/>
          </a:p>
          <a:p>
            <a:r>
              <a:rPr lang="id-ID" dirty="0" smtClean="0"/>
              <a:t>Russian Summer School In Information Retrieval: CBIR, Natalia Vassilieva , HP Labs Russia, 2008</a:t>
            </a:r>
            <a:endParaRPr lang="en-US" dirty="0" smtClean="0"/>
          </a:p>
          <a:p>
            <a:endParaRPr lang="id-ID" dirty="0" smtClean="0"/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23107-E6BE-41DA-A74D-9506FE9B20BA}" type="datetime1">
              <a:rPr lang="id-ID" smtClean="0"/>
              <a:pPr/>
              <a:t>30/07/2014</a:t>
            </a:fld>
            <a:endParaRPr lang="id-ID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219200"/>
            <a:ext cx="8153400" cy="990600"/>
          </a:xfrm>
        </p:spPr>
        <p:txBody>
          <a:bodyPr/>
          <a:lstStyle/>
          <a:p>
            <a:r>
              <a:rPr lang="id-ID" dirty="0" smtClean="0"/>
              <a:t>Tugas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F302563-E7AF-4054-B59A-0FF0C3D1AC5E}" type="slidenum">
              <a:rPr lang="id-ID" smtClean="0"/>
              <a:pPr/>
              <a:t>29</a:t>
            </a:fld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12648" y="2279176"/>
            <a:ext cx="8153400" cy="3816824"/>
          </a:xfrm>
        </p:spPr>
        <p:txBody>
          <a:bodyPr/>
          <a:lstStyle/>
          <a:p>
            <a:r>
              <a:rPr lang="id-ID" dirty="0" smtClean="0"/>
              <a:t>Baca dan mulai membuat kode matlab:</a:t>
            </a:r>
          </a:p>
          <a:p>
            <a:pPr lvl="1"/>
            <a:r>
              <a:rPr lang="id-ID" dirty="0" smtClean="0"/>
              <a:t>Buat Sebuah Modul Pelatihan cara penggunaan Matlab* </a:t>
            </a:r>
          </a:p>
          <a:p>
            <a:pPr lvl="1"/>
            <a:r>
              <a:rPr lang="id-ID" dirty="0" smtClean="0"/>
              <a:t>Tahap 1:Buat sebuah GUI untuk membuka file image</a:t>
            </a:r>
          </a:p>
          <a:p>
            <a:pPr lvl="1"/>
            <a:r>
              <a:rPr lang="id-ID" dirty="0" smtClean="0"/>
              <a:t>* berkelanjutan</a:t>
            </a:r>
          </a:p>
          <a:p>
            <a:pPr lvl="1"/>
            <a:endParaRPr lang="id-ID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91D0D-25AA-46BB-9009-6523B54C26AF}" type="datetime1">
              <a:rPr lang="id-ID" smtClean="0"/>
              <a:pPr/>
              <a:t>30/07/2014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643422" y="228600"/>
            <a:ext cx="4122625" cy="990600"/>
          </a:xfrm>
        </p:spPr>
        <p:txBody>
          <a:bodyPr/>
          <a:lstStyle/>
          <a:p>
            <a:r>
              <a:rPr lang="id-ID" dirty="0" smtClean="0">
                <a:solidFill>
                  <a:schemeClr val="bg1"/>
                </a:solidFill>
              </a:rPr>
              <a:t>Sistem Rekognisi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F302563-E7AF-4054-B59A-0FF0C3D1AC5E}" type="slidenum">
              <a:rPr lang="id-ID" smtClean="0"/>
              <a:pPr/>
              <a:t>3</a:t>
            </a:fld>
            <a:endParaRPr lang="id-ID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9520" y="3929066"/>
            <a:ext cx="1430823" cy="2177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20" y="1643050"/>
            <a:ext cx="1431083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4143380"/>
            <a:ext cx="2371725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4572008"/>
            <a:ext cx="2286016" cy="1689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4876" y="1571612"/>
            <a:ext cx="22860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472" y="1714488"/>
            <a:ext cx="16383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00298" y="2357430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EB11A-B10D-47EB-A880-DEA336CB5E5B}" type="datetime1">
              <a:rPr lang="id-ID" smtClean="0"/>
              <a:pPr/>
              <a:t>30/07/2014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7976" y="228600"/>
            <a:ext cx="4658072" cy="990600"/>
          </a:xfrm>
        </p:spPr>
        <p:txBody>
          <a:bodyPr/>
          <a:lstStyle/>
          <a:p>
            <a:r>
              <a:rPr lang="id-ID" dirty="0" smtClean="0">
                <a:solidFill>
                  <a:schemeClr val="bg1"/>
                </a:solidFill>
              </a:rPr>
              <a:t>Sumber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3B76-170F-4B83-A041-CF0FAA4BB3B5}" type="datetime1">
              <a:rPr lang="id-ID" smtClean="0"/>
              <a:pPr/>
              <a:t>30/07/2014</a:t>
            </a:fld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02563-E7AF-4054-B59A-0FF0C3D1AC5E}" type="slidenum">
              <a:rPr lang="id-ID" smtClean="0"/>
              <a:pPr/>
              <a:t>30</a:t>
            </a:fld>
            <a:endParaRPr lang="id-ID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d-ID" dirty="0" smtClean="0"/>
              <a:t>Russian Summer School In Information Retrieval: CBIR, Natalia Vassilieva , HP Labs Russia, 2008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356350"/>
            <a:ext cx="358775" cy="365125"/>
          </a:xfrm>
        </p:spPr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1643063" cy="365125"/>
          </a:xfrm>
        </p:spPr>
        <p:txBody>
          <a:bodyPr/>
          <a:lstStyle/>
          <a:p>
            <a:pPr>
              <a:defRPr/>
            </a:pPr>
            <a:fld id="{773C69D4-F160-4A91-9011-96D4D3105C3A}" type="datetime1">
              <a:rPr lang="id-ID" smtClean="0"/>
              <a:pPr>
                <a:defRPr/>
              </a:pPr>
              <a:t>30/07/2014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6628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339988" y="228600"/>
            <a:ext cx="4426060" cy="990600"/>
          </a:xfrm>
        </p:spPr>
        <p:txBody>
          <a:bodyPr/>
          <a:lstStyle/>
          <a:p>
            <a:r>
              <a:rPr lang="id-ID" dirty="0" smtClean="0">
                <a:solidFill>
                  <a:schemeClr val="bg1"/>
                </a:solidFill>
              </a:rPr>
              <a:t>Computer Vision [1]: Field Area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F302563-E7AF-4054-B59A-0FF0C3D1AC5E}" type="slidenum">
              <a:rPr lang="id-ID" smtClean="0"/>
              <a:pPr/>
              <a:t>4</a:t>
            </a:fld>
            <a:endParaRPr lang="id-ID"/>
          </a:p>
        </p:txBody>
      </p:sp>
      <p:pic>
        <p:nvPicPr>
          <p:cNvPr id="3686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63085" y="1600200"/>
            <a:ext cx="6252779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E86A3-7046-41A4-9F4E-8A99605D2526}" type="datetime1">
              <a:rPr lang="id-ID" smtClean="0"/>
              <a:pPr/>
              <a:t>30/07/2014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620000" cy="1673225"/>
          </a:xfrm>
        </p:spPr>
        <p:txBody>
          <a:bodyPr/>
          <a:lstStyle/>
          <a:p>
            <a:pPr lvl="0">
              <a:buFont typeface="Arial" pitchFamily="34" charset="0"/>
              <a:buChar char="•"/>
            </a:pPr>
            <a:r>
              <a:rPr lang="id-ID" b="1" dirty="0" smtClean="0"/>
              <a:t>Definisi Objek Descriptor/Properti</a:t>
            </a:r>
            <a:endParaRPr lang="id-ID" b="1" dirty="0" smtClean="0"/>
          </a:p>
          <a:p>
            <a:pPr lvl="0">
              <a:buFont typeface="Arial" pitchFamily="34" charset="0"/>
              <a:buChar char="•"/>
            </a:pPr>
            <a:r>
              <a:rPr lang="id-ID" dirty="0" smtClean="0"/>
              <a:t>Klasifikasi Metode Pengenalan (statistik, sintaktik, semantik)</a:t>
            </a:r>
          </a:p>
          <a:p>
            <a:pPr>
              <a:buFont typeface="Arial" pitchFamily="34" charset="0"/>
              <a:buChar char="•"/>
            </a:pPr>
            <a:r>
              <a:rPr lang="id-ID" dirty="0" smtClean="0"/>
              <a:t>Unjuk kerja sistem rekognisi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Materi Pertemuan 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004" y="1241946"/>
            <a:ext cx="8153400" cy="990600"/>
          </a:xfrm>
        </p:spPr>
        <p:txBody>
          <a:bodyPr/>
          <a:lstStyle/>
          <a:p>
            <a:r>
              <a:rPr lang="id-ID" dirty="0" smtClean="0"/>
              <a:t>Generic Process Block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F302563-E7AF-4054-B59A-0FF0C3D1AC5E}" type="slidenum">
              <a:rPr lang="id-ID" smtClean="0"/>
              <a:pPr/>
              <a:t>6</a:t>
            </a:fld>
            <a:endParaRPr lang="id-ID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</p:nvPr>
        </p:nvGraphicFramePr>
        <p:xfrm>
          <a:off x="642909" y="2006220"/>
          <a:ext cx="8072495" cy="46374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22378-8E33-4201-90EF-AB6F679FF5F2}" type="datetime1">
              <a:rPr lang="id-ID" smtClean="0"/>
              <a:pPr/>
              <a:t>30/07/2014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53134" y="228600"/>
            <a:ext cx="5012914" cy="990600"/>
          </a:xfrm>
        </p:spPr>
        <p:txBody>
          <a:bodyPr/>
          <a:lstStyle/>
          <a:p>
            <a:r>
              <a:rPr lang="id-ID" dirty="0" smtClean="0">
                <a:solidFill>
                  <a:schemeClr val="bg1"/>
                </a:solidFill>
              </a:rPr>
              <a:t>Ekstraksi Ciri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9BE07-AAB0-4BBD-A471-1791A61E235A}" type="datetime1">
              <a:rPr lang="id-ID" smtClean="0"/>
              <a:pPr/>
              <a:t>30/07/2014</a:t>
            </a:fld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02563-E7AF-4054-B59A-0FF0C3D1AC5E}" type="slidenum">
              <a:rPr lang="id-ID" smtClean="0"/>
              <a:pPr/>
              <a:t>7</a:t>
            </a:fld>
            <a:endParaRPr lang="id-ID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>
                <a:solidFill>
                  <a:srgbClr val="990000"/>
                </a:solidFill>
              </a:rPr>
              <a:t>Objective:</a:t>
            </a:r>
            <a:r>
              <a:rPr lang="id-ID" b="1" dirty="0" smtClean="0">
                <a:solidFill>
                  <a:srgbClr val="990000"/>
                </a:solidFill>
              </a:rPr>
              <a:t> </a:t>
            </a:r>
            <a:r>
              <a:rPr lang="en-US" dirty="0" smtClean="0"/>
              <a:t>To </a:t>
            </a:r>
            <a:r>
              <a:rPr lang="en-US" dirty="0" smtClean="0"/>
              <a:t>represent and describe information embedded </a:t>
            </a:r>
            <a:r>
              <a:rPr lang="en-US" dirty="0" smtClean="0"/>
              <a:t>in</a:t>
            </a:r>
            <a:r>
              <a:rPr lang="id-ID" dirty="0" smtClean="0"/>
              <a:t> </a:t>
            </a:r>
            <a:r>
              <a:rPr lang="en-US" dirty="0" smtClean="0"/>
              <a:t>an </a:t>
            </a:r>
            <a:r>
              <a:rPr lang="en-US" dirty="0" smtClean="0"/>
              <a:t>image in </a:t>
            </a:r>
            <a:r>
              <a:rPr lang="en-US" dirty="0" smtClean="0">
                <a:solidFill>
                  <a:schemeClr val="accent2"/>
                </a:solidFill>
              </a:rPr>
              <a:t>other forms that are more suitable</a:t>
            </a:r>
            <a:r>
              <a:rPr lang="en-US" dirty="0" smtClean="0"/>
              <a:t> than the </a:t>
            </a:r>
            <a:r>
              <a:rPr lang="en-US" dirty="0" smtClean="0"/>
              <a:t>image </a:t>
            </a:r>
            <a:r>
              <a:rPr lang="en-US" dirty="0" smtClean="0"/>
              <a:t>itself.</a:t>
            </a:r>
          </a:p>
          <a:p>
            <a:r>
              <a:rPr lang="en-US" b="1" dirty="0" smtClean="0">
                <a:solidFill>
                  <a:srgbClr val="990000"/>
                </a:solidFill>
              </a:rPr>
              <a:t>Benefits:</a:t>
            </a:r>
            <a:endParaRPr lang="id-ID" b="1" dirty="0" smtClean="0">
              <a:solidFill>
                <a:srgbClr val="990000"/>
              </a:solidFill>
            </a:endParaRPr>
          </a:p>
          <a:p>
            <a:pPr lvl="1"/>
            <a:r>
              <a:rPr lang="en-US" dirty="0" smtClean="0"/>
              <a:t>Easier </a:t>
            </a:r>
            <a:r>
              <a:rPr lang="en-US" dirty="0" smtClean="0"/>
              <a:t>to </a:t>
            </a:r>
            <a:r>
              <a:rPr lang="en-US" dirty="0" smtClean="0"/>
              <a:t>understand</a:t>
            </a:r>
            <a:endParaRPr lang="id-ID" dirty="0" smtClean="0"/>
          </a:p>
          <a:p>
            <a:pPr lvl="1"/>
            <a:r>
              <a:rPr lang="en-US" dirty="0" smtClean="0"/>
              <a:t>Require </a:t>
            </a:r>
            <a:r>
              <a:rPr lang="en-US" dirty="0" smtClean="0"/>
              <a:t>fewer memory, faster to be processed	</a:t>
            </a:r>
            <a:endParaRPr lang="id-ID" dirty="0" smtClean="0"/>
          </a:p>
          <a:p>
            <a:pPr lvl="1"/>
            <a:r>
              <a:rPr lang="en-US" dirty="0" smtClean="0"/>
              <a:t>More </a:t>
            </a:r>
            <a:r>
              <a:rPr lang="en-US" dirty="0" smtClean="0"/>
              <a:t>“ready to be used”</a:t>
            </a:r>
            <a:endParaRPr lang="th-TH" dirty="0" smtClean="0"/>
          </a:p>
          <a:p>
            <a:r>
              <a:rPr lang="en-US" b="1" dirty="0" smtClean="0">
                <a:solidFill>
                  <a:srgbClr val="FF0000"/>
                </a:solidFill>
              </a:rPr>
              <a:t>What kind of information we can </a:t>
            </a:r>
            <a:r>
              <a:rPr lang="en-US" b="1" dirty="0" smtClean="0">
                <a:solidFill>
                  <a:srgbClr val="FF0000"/>
                </a:solidFill>
              </a:rPr>
              <a:t>use?</a:t>
            </a:r>
            <a:endParaRPr lang="id-ID" b="1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Boundary</a:t>
            </a:r>
            <a:r>
              <a:rPr lang="en-US" dirty="0" smtClean="0"/>
              <a:t>, </a:t>
            </a:r>
            <a:r>
              <a:rPr lang="en-US" dirty="0" smtClean="0"/>
              <a:t>shape</a:t>
            </a:r>
            <a:endParaRPr lang="id-ID" dirty="0" smtClean="0"/>
          </a:p>
          <a:p>
            <a:pPr lvl="1"/>
            <a:r>
              <a:rPr lang="en-US" dirty="0" smtClean="0"/>
              <a:t>Region</a:t>
            </a:r>
            <a:endParaRPr lang="id-ID" dirty="0" smtClean="0"/>
          </a:p>
          <a:p>
            <a:pPr lvl="1"/>
            <a:r>
              <a:rPr lang="en-US" dirty="0" smtClean="0"/>
              <a:t>Texture</a:t>
            </a:r>
            <a:endParaRPr lang="id-ID" dirty="0" smtClean="0"/>
          </a:p>
          <a:p>
            <a:pPr lvl="1"/>
            <a:r>
              <a:rPr lang="en-US" dirty="0" smtClean="0"/>
              <a:t>Relation </a:t>
            </a:r>
            <a:r>
              <a:rPr lang="en-US" dirty="0" smtClean="0"/>
              <a:t>between regions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219200"/>
            <a:ext cx="8153400" cy="990600"/>
          </a:xfrm>
        </p:spPr>
        <p:txBody>
          <a:bodyPr/>
          <a:lstStyle/>
          <a:p>
            <a:r>
              <a:rPr lang="id-ID" dirty="0" smtClean="0"/>
              <a:t>Properti Data/Objek Descriptor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F302563-E7AF-4054-B59A-0FF0C3D1AC5E}" type="slidenum">
              <a:rPr lang="id-ID" smtClean="0"/>
              <a:pPr/>
              <a:t>8</a:t>
            </a:fld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12648" y="2306472"/>
            <a:ext cx="8153400" cy="3980047"/>
          </a:xfrm>
        </p:spPr>
        <p:txBody>
          <a:bodyPr/>
          <a:lstStyle/>
          <a:p>
            <a:r>
              <a:rPr lang="id-ID" dirty="0" smtClean="0"/>
              <a:t>Hasil dari proses “ekstraksi ciri” berupa s</a:t>
            </a:r>
            <a:r>
              <a:rPr lang="id-ID" dirty="0" smtClean="0"/>
              <a:t>uatu </a:t>
            </a:r>
            <a:r>
              <a:rPr lang="id-ID" dirty="0" smtClean="0"/>
              <a:t>ukuran / nilai yang </a:t>
            </a:r>
            <a:r>
              <a:rPr lang="id-ID" dirty="0" smtClean="0"/>
              <a:t>menggambarkan/dimiliki </a:t>
            </a:r>
            <a:r>
              <a:rPr lang="id-ID" dirty="0" smtClean="0"/>
              <a:t>oleh suatu </a:t>
            </a:r>
            <a:r>
              <a:rPr lang="id-ID" dirty="0" smtClean="0"/>
              <a:t>obje (penentuan </a:t>
            </a:r>
            <a:r>
              <a:rPr lang="id-ID" dirty="0" smtClean="0"/>
              <a:t>objek descriptor disesuaikan dengan </a:t>
            </a:r>
            <a:r>
              <a:rPr lang="id-ID" dirty="0" smtClean="0"/>
              <a:t>kebutuhan)</a:t>
            </a:r>
            <a:endParaRPr lang="id-ID" dirty="0" smtClean="0"/>
          </a:p>
          <a:p>
            <a:r>
              <a:rPr lang="id-ID" dirty="0" smtClean="0"/>
              <a:t>Misalkan:</a:t>
            </a:r>
          </a:p>
          <a:p>
            <a:pPr lvl="1"/>
            <a:r>
              <a:rPr lang="id-ID" dirty="0" smtClean="0"/>
              <a:t>Untuk wajah: ada 2 mata, 1 mulut dan 1 hidung</a:t>
            </a:r>
          </a:p>
          <a:p>
            <a:pPr lvl="1"/>
            <a:r>
              <a:rPr lang="id-ID" dirty="0" smtClean="0"/>
              <a:t>Segitiga: terdapat 3 sudut</a:t>
            </a:r>
          </a:p>
          <a:p>
            <a:pPr lvl="1"/>
            <a:r>
              <a:rPr lang="id-ID" dirty="0" smtClean="0"/>
              <a:t>Huruf A: ada 2 ujung, 1 hole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92910-9D86-4BF9-8CA5-B14D9F82E034}" type="datetime1">
              <a:rPr lang="id-ID" smtClean="0"/>
              <a:pPr/>
              <a:t>30/07/2014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7316" y="228600"/>
            <a:ext cx="4652402" cy="990600"/>
          </a:xfrm>
        </p:spPr>
        <p:txBody>
          <a:bodyPr/>
          <a:lstStyle/>
          <a:p>
            <a:r>
              <a:rPr lang="id-ID" dirty="0" smtClean="0">
                <a:solidFill>
                  <a:schemeClr val="bg1"/>
                </a:solidFill>
              </a:rPr>
              <a:t>Objek Descriptor/Properties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F302563-E7AF-4054-B59A-0FF0C3D1AC5E}" type="slidenum">
              <a:rPr lang="id-ID" smtClean="0"/>
              <a:pPr/>
              <a:t>9</a:t>
            </a:fld>
            <a:endParaRPr lang="id-ID"/>
          </a:p>
        </p:txBody>
      </p:sp>
      <p:pic>
        <p:nvPicPr>
          <p:cNvPr id="3993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77317" y="4214818"/>
            <a:ext cx="4580963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571612"/>
            <a:ext cx="8643998" cy="2293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4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3857628"/>
            <a:ext cx="25273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4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732" y="4143380"/>
            <a:ext cx="1968500" cy="189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43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71670" y="4214818"/>
            <a:ext cx="2180891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F67FC-61A1-455E-AADD-B2F7458A421C}" type="datetime1">
              <a:rPr lang="id-ID" smtClean="0"/>
              <a:pPr/>
              <a:t>30/07/2014</a:t>
            </a:fld>
            <a:endParaRPr lang="id-ID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plate_informatika_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Verdan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ln>
          <a:noFill/>
        </a:ln>
      </a:spPr>
      <a:bodyPr/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1077</TotalTime>
  <Words>822</Words>
  <Application>Microsoft Office PowerPoint</Application>
  <PresentationFormat>On-screen Show (4:3)</PresentationFormat>
  <Paragraphs>200</Paragraphs>
  <Slides>31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template_informatika_slide</vt:lpstr>
      <vt:lpstr>Equation</vt:lpstr>
      <vt:lpstr>CIG4I3 SISTEM REKOGNISI Pertemuan 3: Pengantar Sistem Rekognisi</vt:lpstr>
      <vt:lpstr>Resume Materi</vt:lpstr>
      <vt:lpstr>Sistem Rekognisi</vt:lpstr>
      <vt:lpstr>Computer Vision [1]: Field Area</vt:lpstr>
      <vt:lpstr>Materi Pertemuan 3</vt:lpstr>
      <vt:lpstr>Generic Process Block</vt:lpstr>
      <vt:lpstr>Ekstraksi Ciri</vt:lpstr>
      <vt:lpstr>Properti Data/Objek Descriptor</vt:lpstr>
      <vt:lpstr>Objek Descriptor/Properties</vt:lpstr>
      <vt:lpstr>Materi Pertemuan 3</vt:lpstr>
      <vt:lpstr>Klasifikasi Metode Pengenalan</vt:lpstr>
      <vt:lpstr>How to: Image features</vt:lpstr>
      <vt:lpstr>Data Transformation</vt:lpstr>
      <vt:lpstr>How to: Image features</vt:lpstr>
      <vt:lpstr>How to: Image features</vt:lpstr>
      <vt:lpstr>Statistik/Numerical</vt:lpstr>
      <vt:lpstr>Sintaktik/Structural</vt:lpstr>
      <vt:lpstr>Semantik/Grammar</vt:lpstr>
      <vt:lpstr>Problems: semantic gap</vt:lpstr>
      <vt:lpstr>Problems: what’s on the images?</vt:lpstr>
      <vt:lpstr>Problems: what’s on the images?</vt:lpstr>
      <vt:lpstr>Materi Pertemuan 3</vt:lpstr>
      <vt:lpstr>Unjuk kerja sistem rekognisi</vt:lpstr>
      <vt:lpstr>Unjuk kerja sistem rekognisi</vt:lpstr>
      <vt:lpstr>FRR and FAR in Biometric</vt:lpstr>
      <vt:lpstr>Diskusi Singkat</vt:lpstr>
      <vt:lpstr>Demo Tugas</vt:lpstr>
      <vt:lpstr>Referensi</vt:lpstr>
      <vt:lpstr>Tugas</vt:lpstr>
      <vt:lpstr>Sumber</vt:lpstr>
      <vt:lpstr>Slide 31</vt:lpstr>
    </vt:vector>
  </TitlesOfParts>
  <Company>IEEE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Engel, Lisa Lisa.</dc:creator>
  <cp:lastModifiedBy>Tjokorda Agung Budi Wirayuda</cp:lastModifiedBy>
  <cp:revision>122</cp:revision>
  <dcterms:created xsi:type="dcterms:W3CDTF">2012-11-14T18:53:32Z</dcterms:created>
  <dcterms:modified xsi:type="dcterms:W3CDTF">2014-07-29T18:42:58Z</dcterms:modified>
</cp:coreProperties>
</file>