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handoutMasterIdLst>
    <p:handoutMasterId r:id="rId40"/>
  </p:handoutMasterIdLst>
  <p:sldIdLst>
    <p:sldId id="256" r:id="rId2"/>
    <p:sldId id="302" r:id="rId3"/>
    <p:sldId id="303" r:id="rId4"/>
    <p:sldId id="304" r:id="rId5"/>
    <p:sldId id="305" r:id="rId6"/>
    <p:sldId id="306"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322" r:id="rId23"/>
    <p:sldId id="323" r:id="rId24"/>
    <p:sldId id="324" r:id="rId25"/>
    <p:sldId id="325" r:id="rId26"/>
    <p:sldId id="326" r:id="rId27"/>
    <p:sldId id="327" r:id="rId28"/>
    <p:sldId id="328" r:id="rId29"/>
    <p:sldId id="329" r:id="rId30"/>
    <p:sldId id="330" r:id="rId31"/>
    <p:sldId id="331" r:id="rId32"/>
    <p:sldId id="332" r:id="rId33"/>
    <p:sldId id="333" r:id="rId34"/>
    <p:sldId id="334" r:id="rId35"/>
    <p:sldId id="335" r:id="rId36"/>
    <p:sldId id="336" r:id="rId37"/>
    <p:sldId id="258" r:id="rId3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5pPr>
    <a:lvl6pPr marL="2286000" algn="l" defTabSz="457200" rtl="0" eaLnBrk="1" latinLnBrk="0" hangingPunct="1">
      <a:defRPr kern="1200">
        <a:solidFill>
          <a:schemeClr val="tx1"/>
        </a:solidFill>
        <a:latin typeface="Verdana" charset="0"/>
        <a:ea typeface="ＭＳ Ｐゴシック" charset="0"/>
        <a:cs typeface="ＭＳ Ｐゴシック" charset="0"/>
      </a:defRPr>
    </a:lvl6pPr>
    <a:lvl7pPr marL="2743200" algn="l" defTabSz="457200" rtl="0" eaLnBrk="1" latinLnBrk="0" hangingPunct="1">
      <a:defRPr kern="1200">
        <a:solidFill>
          <a:schemeClr val="tx1"/>
        </a:solidFill>
        <a:latin typeface="Verdana" charset="0"/>
        <a:ea typeface="ＭＳ Ｐゴシック" charset="0"/>
        <a:cs typeface="ＭＳ Ｐゴシック" charset="0"/>
      </a:defRPr>
    </a:lvl7pPr>
    <a:lvl8pPr marL="3200400" algn="l" defTabSz="457200" rtl="0" eaLnBrk="1" latinLnBrk="0" hangingPunct="1">
      <a:defRPr kern="1200">
        <a:solidFill>
          <a:schemeClr val="tx1"/>
        </a:solidFill>
        <a:latin typeface="Verdana" charset="0"/>
        <a:ea typeface="ＭＳ Ｐゴシック" charset="0"/>
        <a:cs typeface="ＭＳ Ｐゴシック" charset="0"/>
      </a:defRPr>
    </a:lvl8pPr>
    <a:lvl9pPr marL="3657600" algn="l" defTabSz="457200" rtl="0" eaLnBrk="1" latinLnBrk="0" hangingPunct="1">
      <a:defRPr kern="1200">
        <a:solidFill>
          <a:schemeClr val="tx1"/>
        </a:solidFill>
        <a:latin typeface="Verdan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0" d="100"/>
          <a:sy n="70" d="100"/>
        </p:scale>
        <p:origin x="-1386" y="-8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6" d="100"/>
          <a:sy n="56" d="100"/>
        </p:scale>
        <p:origin x="-2886"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DB9219-4A66-4B41-AFAD-B4DCC55121D3}" type="datetimeFigureOut">
              <a:rPr lang="en-US" smtClean="0"/>
              <a:pPr/>
              <a:t>8/25/2014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A99D96-90C2-44B4-8DCF-3216EB4C3627}" type="slidenum">
              <a:rPr lang="en-US" smtClean="0"/>
              <a:pPr/>
              <a:t>‹#›</a:t>
            </a:fld>
            <a:endParaRPr lang="en-US"/>
          </a:p>
        </p:txBody>
      </p:sp>
    </p:spTree>
    <p:extLst>
      <p:ext uri="{BB962C8B-B14F-4D97-AF65-F5344CB8AC3E}">
        <p14:creationId xmlns:p14="http://schemas.microsoft.com/office/powerpoint/2010/main" xmlns="" val="3374085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796F5A-DA36-4202-8F3F-DA89D0431918}" type="datetimeFigureOut">
              <a:rPr lang="en-US" smtClean="0"/>
              <a:pPr/>
              <a:t>8/25/2014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4BABC4-D3F8-4FEC-A081-17F891AA9F9F}" type="slidenum">
              <a:rPr lang="en-US" smtClean="0"/>
              <a:pPr/>
              <a:t>‹#›</a:t>
            </a:fld>
            <a:endParaRPr lang="en-US"/>
          </a:p>
        </p:txBody>
      </p:sp>
    </p:spTree>
    <p:extLst>
      <p:ext uri="{BB962C8B-B14F-4D97-AF65-F5344CB8AC3E}">
        <p14:creationId xmlns:p14="http://schemas.microsoft.com/office/powerpoint/2010/main" xmlns="" val="2167849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err="1" smtClean="0"/>
              <a:t>Jawaban</a:t>
            </a:r>
            <a:r>
              <a:rPr lang="en-AU" dirty="0" smtClean="0"/>
              <a:t>:</a:t>
            </a:r>
          </a:p>
          <a:p>
            <a:r>
              <a:rPr lang="en-AU" dirty="0" smtClean="0"/>
              <a:t>Q1-Q4. Yes</a:t>
            </a:r>
            <a:r>
              <a:rPr lang="en-AU" baseline="0" dirty="0" smtClean="0"/>
              <a:t> and not because TA is a semi-research. It must follow research design and method. However in the form of data collection and analysis it may not follow  either quantitative or qualitative approach. Instead, it usually collects data from tools/software/application  used/produced and then analyse/interpret the data to answer research questions.</a:t>
            </a:r>
            <a:endParaRPr lang="en-AU" dirty="0"/>
          </a:p>
        </p:txBody>
      </p:sp>
      <p:sp>
        <p:nvSpPr>
          <p:cNvPr id="4" name="Slide Number Placeholder 3"/>
          <p:cNvSpPr>
            <a:spLocks noGrp="1"/>
          </p:cNvSpPr>
          <p:nvPr>
            <p:ph type="sldNum" sz="quarter" idx="10"/>
          </p:nvPr>
        </p:nvSpPr>
        <p:spPr/>
        <p:txBody>
          <a:bodyPr/>
          <a:lstStyle/>
          <a:p>
            <a:fld id="{B4E8E078-C1E0-4FD5-AF67-4F931C9C0CED}" type="slidenum">
              <a:rPr lang="en-AU" smtClean="0"/>
              <a:pPr/>
              <a:t>28</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50" name="Picture 2" descr="C:\Users\Mystogan\Downloads\Compressed\2917_internet_ppt\template_main.jpg"/>
          <p:cNvPicPr>
            <a:picLocks noChangeAspect="1" noChangeArrowheads="1"/>
          </p:cNvPicPr>
          <p:nvPr userDrawn="1"/>
        </p:nvPicPr>
        <p:blipFill rotWithShape="1">
          <a:blip r:embed="rId2">
            <a:extLst>
              <a:ext uri="{28A0092B-C50C-407E-A947-70E740481C1C}">
                <a14:useLocalDpi xmlns:a14="http://schemas.microsoft.com/office/drawing/2010/main" xmlns="" val="0"/>
              </a:ext>
            </a:extLst>
          </a:blip>
          <a:srcRect r="17785" b="11855"/>
          <a:stretch/>
        </p:blipFill>
        <p:spPr bwMode="auto">
          <a:xfrm>
            <a:off x="43394" y="3251531"/>
            <a:ext cx="3848669" cy="3094677"/>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2"/>
          <p:cNvSpPr>
            <a:spLocks noGrp="1" noChangeArrowheads="1"/>
          </p:cNvSpPr>
          <p:nvPr>
            <p:ph type="ctrTitle"/>
          </p:nvPr>
        </p:nvSpPr>
        <p:spPr>
          <a:xfrm>
            <a:off x="1234684" y="1269242"/>
            <a:ext cx="7909316" cy="765053"/>
          </a:xfrm>
          <a:prstGeom prst="rect">
            <a:avLst/>
          </a:prstGeom>
        </p:spPr>
        <p:txBody>
          <a:bodyPr/>
          <a:lstStyle>
            <a:lvl1pPr algn="l">
              <a:lnSpc>
                <a:spcPct val="90000"/>
              </a:lnSpc>
              <a:defRPr sz="2800" b="1">
                <a:solidFill>
                  <a:schemeClr val="tx1"/>
                </a:solidFill>
                <a:latin typeface="+mn-lt"/>
              </a:defRPr>
            </a:lvl1pPr>
          </a:lstStyle>
          <a:p>
            <a:r>
              <a:rPr lang="en-US" dirty="0" smtClean="0"/>
              <a:t>Click to edit Master title style</a:t>
            </a:r>
            <a:endParaRPr lang="en-US" dirty="0"/>
          </a:p>
        </p:txBody>
      </p:sp>
      <p:sp>
        <p:nvSpPr>
          <p:cNvPr id="10" name="Rectangle 3"/>
          <p:cNvSpPr>
            <a:spLocks noGrp="1" noChangeArrowheads="1"/>
          </p:cNvSpPr>
          <p:nvPr>
            <p:ph type="subTitle" idx="1"/>
          </p:nvPr>
        </p:nvSpPr>
        <p:spPr>
          <a:xfrm>
            <a:off x="1234684" y="2227425"/>
            <a:ext cx="7909316" cy="429768"/>
          </a:xfrm>
          <a:prstGeom prst="rect">
            <a:avLst/>
          </a:prstGeom>
        </p:spPr>
        <p:txBody>
          <a:bodyPr/>
          <a:lstStyle>
            <a:lvl1pPr marL="0" indent="0">
              <a:lnSpc>
                <a:spcPct val="90000"/>
              </a:lnSpc>
              <a:buFont typeface="Wingdings" pitchFamily="28" charset="2"/>
              <a:buNone/>
              <a:defRPr sz="2000" b="0" baseline="0">
                <a:solidFill>
                  <a:schemeClr val="tx1"/>
                </a:solidFill>
                <a:latin typeface="Verdana"/>
                <a:cs typeface="Verdana"/>
              </a:defRPr>
            </a:lvl1pPr>
          </a:lstStyle>
          <a:p>
            <a:r>
              <a:rPr lang="en-US" dirty="0" smtClean="0"/>
              <a:t>Click to edit Master subtitle style</a:t>
            </a:r>
            <a:endParaRPr lang="en-US" dirty="0"/>
          </a:p>
        </p:txBody>
      </p:sp>
      <p:sp>
        <p:nvSpPr>
          <p:cNvPr id="7" name="Text Placeholder 15"/>
          <p:cNvSpPr>
            <a:spLocks noGrp="1"/>
          </p:cNvSpPr>
          <p:nvPr>
            <p:ph type="body" sz="quarter" idx="13"/>
          </p:nvPr>
        </p:nvSpPr>
        <p:spPr>
          <a:xfrm>
            <a:off x="1234684" y="2875084"/>
            <a:ext cx="7918022" cy="378005"/>
          </a:xfrm>
          <a:prstGeom prst="rect">
            <a:avLst/>
          </a:prstGeom>
        </p:spPr>
        <p:txBody>
          <a:bodyPr/>
          <a:lstStyle>
            <a:lvl1pPr marL="0" indent="0">
              <a:buFontTx/>
              <a:buNone/>
              <a:defRPr sz="1600">
                <a:solidFill>
                  <a:schemeClr val="tx1"/>
                </a:solidFill>
                <a:latin typeface="Verdana"/>
              </a:defRPr>
            </a:lvl1pPr>
          </a:lstStyle>
          <a:p>
            <a:pPr lvl="0"/>
            <a:r>
              <a:rPr lang="en-US" dirty="0" smtClean="0"/>
              <a:t>Click to edit Master text styles</a:t>
            </a:r>
          </a:p>
        </p:txBody>
      </p:sp>
      <p:sp>
        <p:nvSpPr>
          <p:cNvPr id="11" name="Date Placeholder 1"/>
          <p:cNvSpPr>
            <a:spLocks noGrp="1"/>
          </p:cNvSpPr>
          <p:nvPr>
            <p:ph type="dt" sz="half" idx="14"/>
          </p:nvPr>
        </p:nvSpPr>
        <p:spPr/>
        <p:txBody>
          <a:bodyPr/>
          <a:lstStyle>
            <a:lvl1pPr>
              <a:defRPr>
                <a:solidFill>
                  <a:schemeClr val="tx1"/>
                </a:solidFill>
              </a:defRPr>
            </a:lvl1pPr>
          </a:lstStyle>
          <a:p>
            <a:pPr>
              <a:defRPr/>
            </a:pPr>
            <a:fld id="{90308202-65DB-4994-BCEA-8690276EA9D3}" type="datetime1">
              <a:rPr lang="id-ID" smtClean="0"/>
              <a:pPr>
                <a:defRPr/>
              </a:pPr>
              <a:t>25/08/2014</a:t>
            </a:fld>
            <a:endParaRPr lang="en-US" dirty="0"/>
          </a:p>
        </p:txBody>
      </p:sp>
      <p:sp>
        <p:nvSpPr>
          <p:cNvPr id="12" name="Slide Number Placeholder 2"/>
          <p:cNvSpPr>
            <a:spLocks noGrp="1"/>
          </p:cNvSpPr>
          <p:nvPr>
            <p:ph type="sldNum" sz="quarter" idx="15"/>
          </p:nvPr>
        </p:nvSpPr>
        <p:spPr/>
        <p:txBody>
          <a:bodyPr/>
          <a:lstStyle>
            <a:lvl1pPr>
              <a:defRPr>
                <a:solidFill>
                  <a:schemeClr val="tx1"/>
                </a:solidFill>
              </a:defRPr>
            </a:lvl1pPr>
          </a:lstStyle>
          <a:p>
            <a:pPr>
              <a:defRPr/>
            </a:pPr>
            <a:fld id="{FA0FCE97-1E5D-3942-9893-29D29393C492}" type="slidenum">
              <a:rPr lang="en-US" smtClean="0"/>
              <a:pPr>
                <a:defRPr/>
              </a:pPr>
              <a:t>‹#›</a:t>
            </a:fld>
            <a:endParaRPr lang="en-US" dirty="0"/>
          </a:p>
        </p:txBody>
      </p:sp>
      <p:sp>
        <p:nvSpPr>
          <p:cNvPr id="2" name="Rectangle 1"/>
          <p:cNvSpPr/>
          <p:nvPr userDrawn="1"/>
        </p:nvSpPr>
        <p:spPr>
          <a:xfrm>
            <a:off x="0" y="0"/>
            <a:ext cx="9144000" cy="1269242"/>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1026" name="Picture 2" descr="C:\Users\Mystogan\Pictures\Untitled-1.pn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5589705" y="216578"/>
            <a:ext cx="3264827" cy="6486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936245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365760" y="2009550"/>
            <a:ext cx="8326438" cy="4025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1"/>
          <p:cNvSpPr>
            <a:spLocks noGrp="1"/>
          </p:cNvSpPr>
          <p:nvPr>
            <p:ph type="sldNum" sz="quarter" idx="15"/>
          </p:nvPr>
        </p:nvSpPr>
        <p:spPr/>
        <p:txBody>
          <a:bodyPr/>
          <a:lstStyle>
            <a:lvl1pPr>
              <a:defRPr/>
            </a:lvl1pPr>
          </a:lstStyle>
          <a:p>
            <a:pPr>
              <a:defRPr/>
            </a:pPr>
            <a:fld id="{1F2884EB-C6E3-684C-A39B-0E652C4E0E60}" type="slidenum">
              <a:rPr lang="en-US"/>
              <a:pPr>
                <a:defRPr/>
              </a:pPr>
              <a:t>‹#›</a:t>
            </a:fld>
            <a:endParaRPr lang="en-US" dirty="0"/>
          </a:p>
        </p:txBody>
      </p:sp>
      <p:sp>
        <p:nvSpPr>
          <p:cNvPr id="6" name="Date Placeholder 2"/>
          <p:cNvSpPr>
            <a:spLocks noGrp="1"/>
          </p:cNvSpPr>
          <p:nvPr>
            <p:ph type="dt" sz="half" idx="16"/>
          </p:nvPr>
        </p:nvSpPr>
        <p:spPr/>
        <p:txBody>
          <a:bodyPr/>
          <a:lstStyle>
            <a:lvl1pPr>
              <a:defRPr/>
            </a:lvl1pPr>
          </a:lstStyle>
          <a:p>
            <a:pPr>
              <a:defRPr/>
            </a:pPr>
            <a:fld id="{0B12E4E6-3936-4FAB-AF76-08C6D1B6E897}" type="datetime1">
              <a:rPr lang="id-ID" smtClean="0"/>
              <a:pPr>
                <a:defRPr/>
              </a:pPr>
              <a:t>25/08/2014</a:t>
            </a:fld>
            <a:endParaRPr lang="en-US" dirty="0"/>
          </a:p>
        </p:txBody>
      </p:sp>
      <p:sp>
        <p:nvSpPr>
          <p:cNvPr id="2" name="Rectangle 1"/>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21"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p14="http://schemas.microsoft.com/office/powerpoint/2010/main" xmlns="" val="17751881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Blank Slide">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lvl1pPr>
              <a:defRPr/>
            </a:lvl1pPr>
          </a:lstStyle>
          <a:p>
            <a:pPr>
              <a:defRPr/>
            </a:pPr>
            <a:fld id="{F0540D16-EBF5-0D44-A21F-B32E9F609578}" type="slidenum">
              <a:rPr lang="en-US"/>
              <a:pPr>
                <a:defRPr/>
              </a:pPr>
              <a:t>‹#›</a:t>
            </a:fld>
            <a:endParaRPr lang="en-US" dirty="0"/>
          </a:p>
        </p:txBody>
      </p:sp>
      <p:sp>
        <p:nvSpPr>
          <p:cNvPr id="4" name="Date Placeholder 2"/>
          <p:cNvSpPr>
            <a:spLocks noGrp="1"/>
          </p:cNvSpPr>
          <p:nvPr>
            <p:ph type="dt" sz="half" idx="11"/>
          </p:nvPr>
        </p:nvSpPr>
        <p:spPr/>
        <p:txBody>
          <a:bodyPr/>
          <a:lstStyle>
            <a:lvl1pPr>
              <a:defRPr/>
            </a:lvl1pPr>
          </a:lstStyle>
          <a:p>
            <a:pPr>
              <a:defRPr/>
            </a:pPr>
            <a:fld id="{5FD109D2-3EC9-4EA0-9D7E-D68C5B7AD664}" type="datetime1">
              <a:rPr lang="id-ID" smtClean="0"/>
              <a:pPr>
                <a:defRPr/>
              </a:pPr>
              <a:t>25/08/2014</a:t>
            </a:fld>
            <a:endParaRPr lang="en-US" dirty="0"/>
          </a:p>
        </p:txBody>
      </p:sp>
      <p:sp>
        <p:nvSpPr>
          <p:cNvPr id="6" name="Rectangle 5"/>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p14="http://schemas.microsoft.com/office/powerpoint/2010/main" xmlns="" val="28210451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374826" y="2009550"/>
            <a:ext cx="4035425" cy="40023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24"/>
          </p:nvPr>
        </p:nvSpPr>
        <p:spPr>
          <a:xfrm>
            <a:off x="4738863" y="2009550"/>
            <a:ext cx="4035425" cy="4002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1"/>
          <p:cNvSpPr>
            <a:spLocks noGrp="1"/>
          </p:cNvSpPr>
          <p:nvPr>
            <p:ph type="sldNum" sz="quarter" idx="25"/>
          </p:nvPr>
        </p:nvSpPr>
        <p:spPr/>
        <p:txBody>
          <a:bodyPr/>
          <a:lstStyle>
            <a:lvl1pPr>
              <a:defRPr/>
            </a:lvl1pPr>
          </a:lstStyle>
          <a:p>
            <a:pPr>
              <a:defRPr/>
            </a:pPr>
            <a:fld id="{C8467590-0BC9-4B4A-95A3-307D97AD4B4F}" type="slidenum">
              <a:rPr lang="en-US"/>
              <a:pPr>
                <a:defRPr/>
              </a:pPr>
              <a:t>‹#›</a:t>
            </a:fld>
            <a:endParaRPr lang="en-US" dirty="0"/>
          </a:p>
        </p:txBody>
      </p:sp>
      <p:sp>
        <p:nvSpPr>
          <p:cNvPr id="7" name="Date Placeholder 2"/>
          <p:cNvSpPr>
            <a:spLocks noGrp="1"/>
          </p:cNvSpPr>
          <p:nvPr>
            <p:ph type="dt" sz="half" idx="26"/>
          </p:nvPr>
        </p:nvSpPr>
        <p:spPr/>
        <p:txBody>
          <a:bodyPr/>
          <a:lstStyle>
            <a:lvl1pPr>
              <a:defRPr/>
            </a:lvl1pPr>
          </a:lstStyle>
          <a:p>
            <a:pPr>
              <a:defRPr/>
            </a:pPr>
            <a:fld id="{BACC1DBF-D696-4121-8BEB-E73875636099}" type="datetime1">
              <a:rPr lang="id-ID" smtClean="0"/>
              <a:pPr>
                <a:defRPr/>
              </a:pPr>
              <a:t>25/08/2014</a:t>
            </a:fld>
            <a:endParaRPr lang="en-US" dirty="0"/>
          </a:p>
        </p:txBody>
      </p:sp>
      <p:sp>
        <p:nvSpPr>
          <p:cNvPr id="9" name="Rectangle 8"/>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65124" y="1336417"/>
            <a:ext cx="8409163" cy="641239"/>
          </a:xfrm>
        </p:spPr>
        <p:txBody>
          <a:bodyPr/>
          <a:lstStyle/>
          <a:p>
            <a:r>
              <a:rPr lang="en-US" smtClean="0"/>
              <a:t>Click to edit Master title style</a:t>
            </a:r>
            <a:endParaRPr lang="en-US"/>
          </a:p>
        </p:txBody>
      </p:sp>
      <p:sp>
        <p:nvSpPr>
          <p:cNvPr id="8"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p14="http://schemas.microsoft.com/office/powerpoint/2010/main" xmlns="" val="1372396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366889" y="1645920"/>
            <a:ext cx="4035247" cy="789828"/>
          </a:xfrm>
          <a:prstGeom prst="rect">
            <a:avLst/>
          </a:prstGeom>
        </p:spPr>
        <p:txBody>
          <a:bodyPr anchor="b">
            <a:noAutofit/>
          </a:bodyPr>
          <a:lstStyle>
            <a:lvl1pPr marL="0" indent="0" algn="ctr">
              <a:lnSpc>
                <a:spcPts val="3000"/>
              </a:lnSpc>
              <a:spcBef>
                <a:spcPts val="0"/>
              </a:spcBef>
              <a:buNone/>
              <a:defRPr sz="26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2"/>
          <p:cNvSpPr>
            <a:spLocks noGrp="1"/>
          </p:cNvSpPr>
          <p:nvPr>
            <p:ph type="body" idx="17"/>
          </p:nvPr>
        </p:nvSpPr>
        <p:spPr>
          <a:xfrm>
            <a:off x="4703762" y="1645920"/>
            <a:ext cx="4045126" cy="789828"/>
          </a:xfrm>
          <a:prstGeom prst="rect">
            <a:avLst/>
          </a:prstGeom>
        </p:spPr>
        <p:txBody>
          <a:bodyPr anchor="b">
            <a:noAutofit/>
          </a:bodyPr>
          <a:lstStyle>
            <a:lvl1pPr marL="0" indent="0" algn="ctr">
              <a:lnSpc>
                <a:spcPts val="3000"/>
              </a:lnSpc>
              <a:spcBef>
                <a:spcPts val="0"/>
              </a:spcBef>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4"/>
          <p:cNvSpPr>
            <a:spLocks noGrp="1"/>
          </p:cNvSpPr>
          <p:nvPr>
            <p:ph sz="quarter" idx="24"/>
          </p:nvPr>
        </p:nvSpPr>
        <p:spPr>
          <a:xfrm>
            <a:off x="357187" y="2659063"/>
            <a:ext cx="404495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25"/>
          </p:nvPr>
        </p:nvSpPr>
        <p:spPr>
          <a:xfrm>
            <a:off x="4703762" y="2659063"/>
            <a:ext cx="404495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1"/>
          <p:cNvSpPr>
            <a:spLocks noGrp="1"/>
          </p:cNvSpPr>
          <p:nvPr>
            <p:ph type="sldNum" sz="quarter" idx="26"/>
          </p:nvPr>
        </p:nvSpPr>
        <p:spPr/>
        <p:txBody>
          <a:bodyPr/>
          <a:lstStyle>
            <a:lvl1pPr>
              <a:defRPr/>
            </a:lvl1pPr>
          </a:lstStyle>
          <a:p>
            <a:pPr>
              <a:defRPr/>
            </a:pPr>
            <a:fld id="{E5D3C417-35D1-DE4B-9003-F2E94344F58E}" type="slidenum">
              <a:rPr lang="en-US"/>
              <a:pPr>
                <a:defRPr/>
              </a:pPr>
              <a:t>‹#›</a:t>
            </a:fld>
            <a:endParaRPr lang="en-US" dirty="0"/>
          </a:p>
        </p:txBody>
      </p:sp>
      <p:sp>
        <p:nvSpPr>
          <p:cNvPr id="9" name="Date Placeholder 2"/>
          <p:cNvSpPr>
            <a:spLocks noGrp="1"/>
          </p:cNvSpPr>
          <p:nvPr>
            <p:ph type="dt" sz="half" idx="27"/>
          </p:nvPr>
        </p:nvSpPr>
        <p:spPr/>
        <p:txBody>
          <a:bodyPr/>
          <a:lstStyle>
            <a:lvl1pPr>
              <a:defRPr/>
            </a:lvl1pPr>
          </a:lstStyle>
          <a:p>
            <a:pPr>
              <a:defRPr/>
            </a:pPr>
            <a:fld id="{FE386ABE-CA8F-4711-AC8E-E587576491AD}" type="datetime1">
              <a:rPr lang="id-ID" smtClean="0"/>
              <a:pPr>
                <a:defRPr/>
              </a:pPr>
              <a:t>25/08/2014</a:t>
            </a:fld>
            <a:endParaRPr lang="en-US" dirty="0"/>
          </a:p>
        </p:txBody>
      </p:sp>
      <p:sp>
        <p:nvSpPr>
          <p:cNvPr id="11" name="Rectangle 10"/>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20"/>
          <p:cNvSpPr>
            <a:spLocks noGrp="1"/>
          </p:cNvSpPr>
          <p:nvPr>
            <p:ph type="body" sz="quarter" idx="28"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p14="http://schemas.microsoft.com/office/powerpoint/2010/main" xmlns="" val="1082505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1 Content Slide">
    <p:spTree>
      <p:nvGrpSpPr>
        <p:cNvPr id="1" name=""/>
        <p:cNvGrpSpPr/>
        <p:nvPr/>
      </p:nvGrpSpPr>
      <p:grpSpPr>
        <a:xfrm>
          <a:off x="0" y="0"/>
          <a:ext cx="0" cy="0"/>
          <a:chOff x="0" y="0"/>
          <a:chExt cx="0" cy="0"/>
        </a:xfrm>
      </p:grpSpPr>
      <p:sp>
        <p:nvSpPr>
          <p:cNvPr id="5" name="Content Placeholder 4"/>
          <p:cNvSpPr>
            <a:spLocks noGrp="1"/>
          </p:cNvSpPr>
          <p:nvPr>
            <p:ph sz="quarter" idx="21"/>
          </p:nvPr>
        </p:nvSpPr>
        <p:spPr>
          <a:xfrm>
            <a:off x="4678538" y="2009550"/>
            <a:ext cx="4035425" cy="40023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10"/>
          <p:cNvSpPr>
            <a:spLocks noGrp="1"/>
          </p:cNvSpPr>
          <p:nvPr>
            <p:ph type="pic" sz="quarter" idx="22"/>
          </p:nvPr>
        </p:nvSpPr>
        <p:spPr>
          <a:xfrm>
            <a:off x="365125" y="2009550"/>
            <a:ext cx="3997325" cy="400231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dirty="0" smtClean="0"/>
              <a:t>Drag picture to placeholder or click icon to add</a:t>
            </a:r>
            <a:endParaRPr lang="en-US" noProof="0" dirty="0"/>
          </a:p>
        </p:txBody>
      </p:sp>
      <p:sp>
        <p:nvSpPr>
          <p:cNvPr id="6" name="Slide Number Placeholder 1"/>
          <p:cNvSpPr>
            <a:spLocks noGrp="1"/>
          </p:cNvSpPr>
          <p:nvPr>
            <p:ph type="sldNum" sz="quarter" idx="23"/>
          </p:nvPr>
        </p:nvSpPr>
        <p:spPr/>
        <p:txBody>
          <a:bodyPr/>
          <a:lstStyle>
            <a:lvl1pPr>
              <a:defRPr/>
            </a:lvl1pPr>
          </a:lstStyle>
          <a:p>
            <a:pPr>
              <a:defRPr/>
            </a:pPr>
            <a:fld id="{C2DA4596-0E95-4845-A51E-381771D71C5B}" type="slidenum">
              <a:rPr lang="en-US"/>
              <a:pPr>
                <a:defRPr/>
              </a:pPr>
              <a:t>‹#›</a:t>
            </a:fld>
            <a:endParaRPr lang="en-US" dirty="0"/>
          </a:p>
        </p:txBody>
      </p:sp>
      <p:sp>
        <p:nvSpPr>
          <p:cNvPr id="7" name="Date Placeholder 2"/>
          <p:cNvSpPr>
            <a:spLocks noGrp="1"/>
          </p:cNvSpPr>
          <p:nvPr>
            <p:ph type="dt" sz="half" idx="24"/>
          </p:nvPr>
        </p:nvSpPr>
        <p:spPr/>
        <p:txBody>
          <a:bodyPr/>
          <a:lstStyle>
            <a:lvl1pPr>
              <a:defRPr/>
            </a:lvl1pPr>
          </a:lstStyle>
          <a:p>
            <a:pPr>
              <a:defRPr/>
            </a:pPr>
            <a:fld id="{D5DDB154-561A-420B-9931-B8E8CCFCC8F8}" type="datetime1">
              <a:rPr lang="id-ID" smtClean="0"/>
              <a:pPr>
                <a:defRPr/>
              </a:pPr>
              <a:t>25/08/2014</a:t>
            </a:fld>
            <a:endParaRPr lang="en-US" dirty="0"/>
          </a:p>
        </p:txBody>
      </p:sp>
      <p:sp>
        <p:nvSpPr>
          <p:cNvPr id="9" name="Rectangle 8"/>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p14="http://schemas.microsoft.com/office/powerpoint/2010/main" xmlns="" val="24661985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
        <p:nvSpPr>
          <p:cNvPr id="6" name="Title 1"/>
          <p:cNvSpPr txBox="1">
            <a:spLocks/>
          </p:cNvSpPr>
          <p:nvPr userDrawn="1"/>
        </p:nvSpPr>
        <p:spPr bwMode="auto">
          <a:xfrm>
            <a:off x="434548" y="4489331"/>
            <a:ext cx="8326438" cy="21192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200" b="1" kern="1200">
                <a:solidFill>
                  <a:schemeClr val="bg1"/>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a:lstStyle>
          <a:p>
            <a:pPr algn="ctr"/>
            <a:r>
              <a:rPr lang="en-US" sz="5400" dirty="0" smtClean="0">
                <a:solidFill>
                  <a:srgbClr val="C00000"/>
                </a:solidFill>
                <a:latin typeface="Brush Script Std" pitchFamily="66" charset="0"/>
              </a:rPr>
              <a:t>THANK YOU</a:t>
            </a:r>
            <a:endParaRPr lang="en-US" sz="5400" dirty="0">
              <a:solidFill>
                <a:srgbClr val="C00000"/>
              </a:solidFill>
              <a:latin typeface="Brush Script Std" pitchFamily="66" charset="0"/>
            </a:endParaRPr>
          </a:p>
        </p:txBody>
      </p:sp>
      <p:sp>
        <p:nvSpPr>
          <p:cNvPr id="16" name="Rectangle 15"/>
          <p:cNvSpPr/>
          <p:nvPr userDrawn="1"/>
        </p:nvSpPr>
        <p:spPr>
          <a:xfrm>
            <a:off x="-489" y="4670967"/>
            <a:ext cx="9141923" cy="93681"/>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74" name="Picture 2" descr="C:\Users\Mystogan\Pictures\red-digital-background.jpg"/>
          <p:cNvPicPr>
            <a:picLocks noChangeAspect="1" noChangeArrowheads="1"/>
          </p:cNvPicPr>
          <p:nvPr userDrawn="1"/>
        </p:nvPicPr>
        <p:blipFill rotWithShape="1">
          <a:blip r:embed="rId2">
            <a:extLst>
              <a:ext uri="{28A0092B-C50C-407E-A947-70E740481C1C}">
                <a14:useLocalDpi xmlns:a14="http://schemas.microsoft.com/office/drawing/2010/main" xmlns="" val="0"/>
              </a:ext>
            </a:extLst>
          </a:blip>
          <a:srcRect t="17910" b="13980"/>
          <a:stretch/>
        </p:blipFill>
        <p:spPr bwMode="auto">
          <a:xfrm>
            <a:off x="-2566" y="0"/>
            <a:ext cx="9144000" cy="4670967"/>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C:\Users\Mystogan\Pictures\logo-white.pn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154392" y="142946"/>
            <a:ext cx="3039184" cy="6037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5772592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5697244-1014-48AC-BD82-C69F3E0F670A}" type="datetime1">
              <a:rPr lang="id-ID" smtClean="0"/>
              <a:pPr/>
              <a:t>25/08/2014</a:t>
            </a:fld>
            <a:endParaRPr lang="id-ID"/>
          </a:p>
        </p:txBody>
      </p:sp>
      <p:sp>
        <p:nvSpPr>
          <p:cNvPr id="5" name="Footer Placeholder 4"/>
          <p:cNvSpPr>
            <a:spLocks noGrp="1"/>
          </p:cNvSpPr>
          <p:nvPr>
            <p:ph type="ftr" sz="quarter" idx="11"/>
          </p:nvPr>
        </p:nvSpPr>
        <p:spPr>
          <a:xfrm>
            <a:off x="609600" y="6248206"/>
            <a:ext cx="5421083" cy="365125"/>
          </a:xfrm>
          <a:prstGeom prst="rect">
            <a:avLst/>
          </a:prstGeom>
        </p:spPr>
        <p:txBody>
          <a:bodyPr/>
          <a:lstStyle/>
          <a:p>
            <a:r>
              <a:rPr lang="id-ID" smtClean="0"/>
              <a:t>20/46 </a:t>
            </a:r>
            <a:endParaRPr lang="id-ID"/>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F302563-E7AF-4054-B59A-0FF0C3D1AC5E}" type="slidenum">
              <a:rPr lang="id-ID" smtClean="0"/>
              <a:pPr/>
              <a:t>‹#›</a:t>
            </a:fld>
            <a:endParaRPr lang="id-ID"/>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FE125BDA-A2FA-43F4-96A8-926AF429696B}" type="datetime1">
              <a:rPr lang="en-AU" smtClean="0"/>
              <a:pPr/>
              <a:t>25/08/2014</a:t>
            </a:fld>
            <a:endParaRPr lang="en-AU"/>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AU" smtClean="0"/>
              <a:t>S1 Teknik Informatika</a:t>
            </a:r>
            <a:endParaRPr lang="en-AU"/>
          </a:p>
        </p:txBody>
      </p:sp>
      <p:sp>
        <p:nvSpPr>
          <p:cNvPr id="6" name="Slide Number Placeholder 5"/>
          <p:cNvSpPr>
            <a:spLocks noGrp="1"/>
          </p:cNvSpPr>
          <p:nvPr>
            <p:ph type="sldNum" sz="quarter" idx="12"/>
          </p:nvPr>
        </p:nvSpPr>
        <p:spPr/>
        <p:txBody>
          <a:bodyPr/>
          <a:lstStyle/>
          <a:p>
            <a:fld id="{7E77B779-7191-4EA2-B96A-BC4009CBBB27}" type="slidenum">
              <a:rPr lang="en-AU" smtClean="0"/>
              <a:pPr/>
              <a:t>‹#›</a:t>
            </a:fld>
            <a:endParaRPr lang="en-AU"/>
          </a:p>
        </p:txBody>
      </p:sp>
      <p:pic>
        <p:nvPicPr>
          <p:cNvPr id="13314" name="Picture 2" descr="http://www.telkomuniversity.ac.id/images/telkom-university.png"/>
          <p:cNvPicPr>
            <a:picLocks noChangeAspect="1" noChangeArrowheads="1"/>
          </p:cNvPicPr>
          <p:nvPr/>
        </p:nvPicPr>
        <p:blipFill>
          <a:blip r:embed="rId2" cstate="print"/>
          <a:srcRect/>
          <a:stretch>
            <a:fillRect/>
          </a:stretch>
        </p:blipFill>
        <p:spPr bwMode="auto">
          <a:xfrm>
            <a:off x="6876256" y="260648"/>
            <a:ext cx="1905000" cy="666751"/>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3999" cy="6858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6" name="Title Placeholder 9"/>
          <p:cNvSpPr>
            <a:spLocks noGrp="1" noChangeAspect="1"/>
          </p:cNvSpPr>
          <p:nvPr>
            <p:ph type="title"/>
          </p:nvPr>
        </p:nvSpPr>
        <p:spPr bwMode="auto">
          <a:xfrm>
            <a:off x="365125" y="1336417"/>
            <a:ext cx="8326438" cy="6412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pic>
        <p:nvPicPr>
          <p:cNvPr id="5" name="Picture 2" descr="C:\Users\Mystogan\Pictures\75_big.jpg"/>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0" y="6248401"/>
            <a:ext cx="9143999" cy="6096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4"/>
          </p:nvPr>
        </p:nvSpPr>
        <p:spPr>
          <a:xfrm>
            <a:off x="389908" y="6451886"/>
            <a:ext cx="358775"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bg1"/>
                </a:solidFill>
                <a:latin typeface="+mn-lt"/>
                <a:ea typeface="+mn-ea"/>
                <a:cs typeface="+mn-cs"/>
              </a:defRPr>
            </a:lvl1pPr>
          </a:lstStyle>
          <a:p>
            <a:pPr>
              <a:defRPr/>
            </a:pPr>
            <a:fld id="{02B1F015-1154-6F45-9F5A-29B4836DF7ED}" type="slidenum">
              <a:rPr lang="en-US" smtClean="0"/>
              <a:pPr>
                <a:defRPr/>
              </a:pPr>
              <a:t>‹#›</a:t>
            </a:fld>
            <a:endParaRPr lang="en-US" dirty="0"/>
          </a:p>
        </p:txBody>
      </p:sp>
      <p:sp>
        <p:nvSpPr>
          <p:cNvPr id="3" name="Date Placeholder 2"/>
          <p:cNvSpPr>
            <a:spLocks noGrp="1"/>
          </p:cNvSpPr>
          <p:nvPr>
            <p:ph type="dt" sz="half" idx="2"/>
          </p:nvPr>
        </p:nvSpPr>
        <p:spPr>
          <a:xfrm>
            <a:off x="810596" y="6451886"/>
            <a:ext cx="1643062"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bg1"/>
                </a:solidFill>
                <a:latin typeface="+mn-lt"/>
                <a:ea typeface="+mn-ea"/>
                <a:cs typeface="+mn-cs"/>
              </a:defRPr>
            </a:lvl1pPr>
          </a:lstStyle>
          <a:p>
            <a:pPr>
              <a:defRPr/>
            </a:pPr>
            <a:fld id="{B808C0EA-8E8D-457A-B4A6-A269581B7171}" type="datetime1">
              <a:rPr lang="id-ID" smtClean="0"/>
              <a:pPr>
                <a:defRPr/>
              </a:pPr>
              <a:t>25/08/2014</a:t>
            </a:fld>
            <a:endParaRPr lang="en-US" dirty="0"/>
          </a:p>
        </p:txBody>
      </p:sp>
      <p:sp>
        <p:nvSpPr>
          <p:cNvPr id="1030" name="Rectangle 3"/>
          <p:cNvSpPr>
            <a:spLocks noChangeArrowheads="1"/>
          </p:cNvSpPr>
          <p:nvPr/>
        </p:nvSpPr>
        <p:spPr bwMode="auto">
          <a:xfrm rot="-5400000">
            <a:off x="9449594" y="5911057"/>
            <a:ext cx="1709737"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600" dirty="0">
                <a:solidFill>
                  <a:srgbClr val="7F7F7F"/>
                </a:solidFill>
              </a:rPr>
              <a:t>12-CRS-0106 REVISED </a:t>
            </a:r>
            <a:r>
              <a:rPr lang="en-US" sz="600" dirty="0" smtClean="0">
                <a:solidFill>
                  <a:srgbClr val="7F7F7F"/>
                </a:solidFill>
              </a:rPr>
              <a:t>8 </a:t>
            </a:r>
            <a:r>
              <a:rPr lang="en-US" sz="600" dirty="0">
                <a:solidFill>
                  <a:srgbClr val="7F7F7F"/>
                </a:solidFill>
              </a:rPr>
              <a:t>FEB 2013</a:t>
            </a:r>
          </a:p>
        </p:txBody>
      </p:sp>
      <p:sp>
        <p:nvSpPr>
          <p:cNvPr id="1031" name="Text Placeholder 11"/>
          <p:cNvSpPr>
            <a:spLocks noGrp="1"/>
          </p:cNvSpPr>
          <p:nvPr>
            <p:ph type="body" idx="1"/>
          </p:nvPr>
        </p:nvSpPr>
        <p:spPr bwMode="auto">
          <a:xfrm>
            <a:off x="365125" y="1977656"/>
            <a:ext cx="8326438" cy="40548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3"/>
          <p:cNvPicPr>
            <a:picLocks noChangeAspect="1" noChangeArrowheads="1"/>
          </p:cNvPicPr>
          <p:nvPr/>
        </p:nvPicPr>
        <p:blipFill>
          <a:blip r:embed="rId13">
            <a:extLst>
              <a:ext uri="{28A0092B-C50C-407E-A947-70E740481C1C}">
                <a14:useLocalDpi xmlns:a14="http://schemas.microsoft.com/office/drawing/2010/main" xmlns="" val="0"/>
              </a:ext>
            </a:extLst>
          </a:blip>
          <a:stretch>
            <a:fillRect/>
          </a:stretch>
        </p:blipFill>
        <p:spPr bwMode="auto">
          <a:xfrm>
            <a:off x="3" y="0"/>
            <a:ext cx="9143993" cy="1247774"/>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98" r:id="rId1"/>
    <p:sldLayoutId id="2147483704" r:id="rId2"/>
    <p:sldLayoutId id="2147483705" r:id="rId3"/>
    <p:sldLayoutId id="2147483706" r:id="rId4"/>
    <p:sldLayoutId id="2147483707" r:id="rId5"/>
    <p:sldLayoutId id="2147483708" r:id="rId6"/>
    <p:sldLayoutId id="2147483709" r:id="rId7"/>
    <p:sldLayoutId id="2147483710" r:id="rId8"/>
    <p:sldLayoutId id="2147483712" r:id="rId9"/>
  </p:sldLayoutIdLst>
  <p:timing>
    <p:tnLst>
      <p:par>
        <p:cTn id="1" dur="indefinite" restart="never" nodeType="tmRoot"/>
      </p:par>
    </p:tnLst>
  </p:timing>
  <p:hf hdr="0" ftr="0"/>
  <p:txStyles>
    <p:titleStyle>
      <a:lvl1pPr algn="l" defTabSz="457200" rtl="0" eaLnBrk="1" fontAlgn="base" hangingPunct="1">
        <a:spcBef>
          <a:spcPct val="0"/>
        </a:spcBef>
        <a:spcAft>
          <a:spcPct val="0"/>
        </a:spcAft>
        <a:defRPr sz="2800" b="1" kern="1200">
          <a:solidFill>
            <a:schemeClr val="tx1">
              <a:lumMod val="75000"/>
              <a:lumOff val="25000"/>
            </a:schemeClr>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p:titleStyle>
    <p:bodyStyle>
      <a:lvl1pPr marL="346075" indent="-346075" algn="l" defTabSz="457200" rtl="0" eaLnBrk="1" fontAlgn="base" hangingPunct="1">
        <a:spcBef>
          <a:spcPts val="1800"/>
        </a:spcBef>
        <a:spcAft>
          <a:spcPct val="0"/>
        </a:spcAft>
        <a:buSzPct val="135000"/>
        <a:buBlip>
          <a:blip r:embed="rId14"/>
        </a:buBlip>
        <a:defRPr sz="2400" kern="1200">
          <a:solidFill>
            <a:schemeClr val="tx1"/>
          </a:solidFill>
          <a:latin typeface="+mn-lt"/>
          <a:ea typeface="ＭＳ Ｐゴシック" charset="0"/>
          <a:cs typeface="ＭＳ Ｐゴシック" charset="0"/>
        </a:defRPr>
      </a:lvl1pPr>
      <a:lvl2pPr marL="593725" indent="-182563" algn="l" defTabSz="457200" rtl="0" eaLnBrk="1" fontAlgn="base" hangingPunct="1">
        <a:spcBef>
          <a:spcPts val="800"/>
        </a:spcBef>
        <a:spcAft>
          <a:spcPct val="0"/>
        </a:spcAft>
        <a:buClr>
          <a:srgbClr val="595959"/>
        </a:buClr>
        <a:buFont typeface="Lucida Grande" charset="0"/>
        <a:buChar char="–"/>
        <a:defRPr sz="2000" kern="1200">
          <a:solidFill>
            <a:schemeClr val="tx1"/>
          </a:solidFill>
          <a:latin typeface="+mn-lt"/>
          <a:ea typeface="ＭＳ Ｐゴシック" charset="0"/>
          <a:cs typeface="+mn-cs"/>
        </a:defRPr>
      </a:lvl2pPr>
      <a:lvl3pPr marL="822325" indent="-182563" algn="l" defTabSz="457200" rtl="0" eaLnBrk="1" fontAlgn="base" hangingPunct="1">
        <a:spcBef>
          <a:spcPts val="700"/>
        </a:spcBef>
        <a:spcAft>
          <a:spcPct val="0"/>
        </a:spcAft>
        <a:buClr>
          <a:srgbClr val="595959"/>
        </a:buClr>
        <a:buFont typeface="Wingdings" charset="0"/>
        <a:buChar char="§"/>
        <a:defRPr kern="1200">
          <a:solidFill>
            <a:schemeClr val="tx1"/>
          </a:solidFill>
          <a:latin typeface="+mn-lt"/>
          <a:ea typeface="ＭＳ Ｐゴシック" charset="0"/>
          <a:cs typeface="+mn-cs"/>
        </a:defRPr>
      </a:lvl3pPr>
      <a:lvl4pPr marL="1050925" indent="-182563" algn="l" defTabSz="457200" rtl="0" eaLnBrk="1" fontAlgn="base" hangingPunct="1">
        <a:spcBef>
          <a:spcPts val="600"/>
        </a:spcBef>
        <a:spcAft>
          <a:spcPct val="0"/>
        </a:spcAft>
        <a:buClr>
          <a:srgbClr val="595959"/>
        </a:buClr>
        <a:buFont typeface="Arial" charset="0"/>
        <a:buChar char="–"/>
        <a:defRPr sz="1600" kern="1200">
          <a:solidFill>
            <a:schemeClr val="tx1"/>
          </a:solidFill>
          <a:latin typeface="+mn-lt"/>
          <a:ea typeface="ＭＳ Ｐゴシック" charset="0"/>
          <a:cs typeface="+mn-cs"/>
        </a:defRPr>
      </a:lvl4pPr>
      <a:lvl5pPr marL="1233488" indent="-182563" algn="l" defTabSz="457200" rtl="0" eaLnBrk="1" fontAlgn="base" hangingPunct="1">
        <a:spcBef>
          <a:spcPts val="600"/>
        </a:spcBef>
        <a:spcAft>
          <a:spcPct val="0"/>
        </a:spcAft>
        <a:buClr>
          <a:srgbClr val="7F7F7F"/>
        </a:buClr>
        <a:buFont typeface="Wingdings"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id-ID" dirty="0" smtClean="0"/>
              <a:t>IFG412 </a:t>
            </a:r>
            <a:br>
              <a:rPr lang="id-ID" dirty="0" smtClean="0"/>
            </a:br>
            <a:r>
              <a:rPr lang="id-ID" dirty="0" smtClean="0"/>
              <a:t>Tugas Akhir I (Seminar Proposal)</a:t>
            </a:r>
            <a:br>
              <a:rPr lang="id-ID" dirty="0" smtClean="0"/>
            </a:br>
            <a:r>
              <a:rPr lang="en-AU" dirty="0" smtClean="0"/>
              <a:t>Research </a:t>
            </a:r>
            <a:r>
              <a:rPr lang="en-AU" dirty="0" smtClean="0"/>
              <a:t>Design and Method</a:t>
            </a:r>
            <a:endParaRPr lang="en-US" dirty="0" smtClean="0"/>
          </a:p>
        </p:txBody>
      </p:sp>
      <p:sp>
        <p:nvSpPr>
          <p:cNvPr id="11" name="Subtitle 10"/>
          <p:cNvSpPr>
            <a:spLocks noGrp="1"/>
          </p:cNvSpPr>
          <p:nvPr>
            <p:ph type="subTitle" idx="1"/>
          </p:nvPr>
        </p:nvSpPr>
        <p:spPr/>
        <p:txBody>
          <a:bodyPr/>
          <a:lstStyle/>
          <a:p>
            <a:r>
              <a:rPr lang="en-US" dirty="0" smtClean="0"/>
              <a:t>D</a:t>
            </a:r>
            <a:r>
              <a:rPr lang="id-ID" dirty="0" smtClean="0"/>
              <a:t>ana S. Kusumo, Dade Nurjanah</a:t>
            </a:r>
            <a:endParaRPr lang="en-US" dirty="0"/>
          </a:p>
        </p:txBody>
      </p:sp>
      <p:sp>
        <p:nvSpPr>
          <p:cNvPr id="12" name="Text Placeholder 11"/>
          <p:cNvSpPr>
            <a:spLocks noGrp="1"/>
          </p:cNvSpPr>
          <p:nvPr>
            <p:ph type="body" sz="quarter" idx="13"/>
          </p:nvPr>
        </p:nvSpPr>
        <p:spPr/>
        <p:txBody>
          <a:bodyPr/>
          <a:lstStyle/>
          <a:p>
            <a:r>
              <a:rPr lang="en-US" dirty="0" smtClean="0"/>
              <a:t>P</a:t>
            </a:r>
            <a:r>
              <a:rPr lang="id-ID" dirty="0" smtClean="0"/>
              <a:t>rodi S1 Teknik Informatika</a:t>
            </a:r>
            <a:endParaRPr lang="en-US" dirty="0"/>
          </a:p>
        </p:txBody>
      </p:sp>
      <p:sp>
        <p:nvSpPr>
          <p:cNvPr id="5" name="Date Placeholder 4"/>
          <p:cNvSpPr>
            <a:spLocks noGrp="1"/>
          </p:cNvSpPr>
          <p:nvPr>
            <p:ph type="dt" sz="half" idx="14"/>
          </p:nvPr>
        </p:nvSpPr>
        <p:spPr/>
        <p:txBody>
          <a:bodyPr/>
          <a:lstStyle/>
          <a:p>
            <a:pPr>
              <a:defRPr/>
            </a:pPr>
            <a:fld id="{195A51FA-076A-4365-91F8-C7D57477CC31}" type="datetime1">
              <a:rPr lang="id-ID" smtClean="0"/>
              <a:pPr>
                <a:defRPr/>
              </a:pPr>
              <a:t>25/08/2014</a:t>
            </a:fld>
            <a:endParaRPr lang="en-US" dirty="0"/>
          </a:p>
        </p:txBody>
      </p:sp>
      <p:sp>
        <p:nvSpPr>
          <p:cNvPr id="7" name="Slide Number Placeholder 6"/>
          <p:cNvSpPr>
            <a:spLocks noGrp="1"/>
          </p:cNvSpPr>
          <p:nvPr>
            <p:ph type="sldNum" sz="quarter" idx="15"/>
          </p:nvPr>
        </p:nvSpPr>
        <p:spPr/>
        <p:txBody>
          <a:bodyPr/>
          <a:lstStyle/>
          <a:p>
            <a:pPr>
              <a:defRPr/>
            </a:pPr>
            <a:fld id="{FA0FCE97-1E5D-3942-9893-29D29393C492}" type="slidenum">
              <a:rPr lang="en-US" smtClean="0"/>
              <a:pPr>
                <a:defRPr/>
              </a:pPr>
              <a:t>1</a:t>
            </a:fld>
            <a:endParaRPr lang="en-US" dirty="0"/>
          </a:p>
        </p:txBody>
      </p:sp>
    </p:spTree>
    <p:extLst>
      <p:ext uri="{BB962C8B-B14F-4D97-AF65-F5344CB8AC3E}">
        <p14:creationId xmlns:p14="http://schemas.microsoft.com/office/powerpoint/2010/main" xmlns="" val="1191294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AU" b="1" dirty="0" smtClean="0">
                <a:solidFill>
                  <a:srgbClr val="3A5818"/>
                </a:solidFill>
              </a:rPr>
              <a:t>The purpose statement, </a:t>
            </a:r>
            <a:br>
              <a:rPr lang="en-AU" b="1" dirty="0" smtClean="0">
                <a:solidFill>
                  <a:srgbClr val="3A5818"/>
                </a:solidFill>
              </a:rPr>
            </a:br>
            <a:r>
              <a:rPr lang="en-AU" b="1" dirty="0" smtClean="0">
                <a:solidFill>
                  <a:srgbClr val="3A5818"/>
                </a:solidFill>
              </a:rPr>
              <a:t>Research </a:t>
            </a:r>
            <a:r>
              <a:rPr lang="id-ID" b="1" dirty="0" smtClean="0">
                <a:solidFill>
                  <a:srgbClr val="3A5818"/>
                </a:solidFill>
              </a:rPr>
              <a:t>Questions</a:t>
            </a:r>
            <a:r>
              <a:rPr lang="en-AU" b="1" dirty="0" smtClean="0">
                <a:solidFill>
                  <a:srgbClr val="3A5818"/>
                </a:solidFill>
              </a:rPr>
              <a:t> and Hypotheses</a:t>
            </a:r>
            <a:r>
              <a:rPr lang="id-ID" b="1" dirty="0" smtClean="0">
                <a:solidFill>
                  <a:srgbClr val="3A5818"/>
                </a:solidFill>
              </a:rPr>
              <a:t> </a:t>
            </a:r>
            <a:endParaRPr lang="en-AU" dirty="0"/>
          </a:p>
        </p:txBody>
      </p:sp>
      <p:sp>
        <p:nvSpPr>
          <p:cNvPr id="3" name="Subtitle 2"/>
          <p:cNvSpPr>
            <a:spLocks noGrp="1"/>
          </p:cNvSpPr>
          <p:nvPr>
            <p:ph type="subTitle" idx="1"/>
          </p:nvPr>
        </p:nvSpPr>
        <p:spPr/>
        <p:txBody>
          <a:bodyPr>
            <a:normAutofit/>
          </a:bodyPr>
          <a:lstStyle/>
          <a:p>
            <a:r>
              <a:rPr lang="en-AU" dirty="0" smtClean="0"/>
              <a:t>Source: Research Design: Qualitative, quantitative, and Mixed methods approaches by John W. Creswell, 3rd </a:t>
            </a:r>
            <a:r>
              <a:rPr lang="en-AU" dirty="0" err="1" smtClean="0"/>
              <a:t>ed</a:t>
            </a:r>
            <a:endParaRPr lang="en-AU" dirty="0"/>
          </a:p>
        </p:txBody>
      </p:sp>
      <p:sp>
        <p:nvSpPr>
          <p:cNvPr id="4" name="Date Placeholder 3"/>
          <p:cNvSpPr>
            <a:spLocks noGrp="1"/>
          </p:cNvSpPr>
          <p:nvPr>
            <p:ph type="dt" sz="half" idx="10"/>
          </p:nvPr>
        </p:nvSpPr>
        <p:spPr/>
        <p:txBody>
          <a:bodyPr/>
          <a:lstStyle/>
          <a:p>
            <a:fld id="{FE125BDA-A2FA-43F4-96A8-926AF429696B}" type="datetime1">
              <a:rPr lang="en-AU" smtClean="0"/>
              <a:pPr/>
              <a:t>25/08/2014</a:t>
            </a:fld>
            <a:endParaRPr lang="en-AU"/>
          </a:p>
        </p:txBody>
      </p:sp>
      <p:sp>
        <p:nvSpPr>
          <p:cNvPr id="6" name="Slide Number Placeholder 5"/>
          <p:cNvSpPr>
            <a:spLocks noGrp="1"/>
          </p:cNvSpPr>
          <p:nvPr>
            <p:ph type="sldNum" sz="quarter" idx="12"/>
          </p:nvPr>
        </p:nvSpPr>
        <p:spPr/>
        <p:txBody>
          <a:bodyPr/>
          <a:lstStyle/>
          <a:p>
            <a:fld id="{7E77B779-7191-4EA2-B96A-BC4009CBBB27}" type="slidenum">
              <a:rPr lang="en-AU" smtClean="0"/>
              <a:pPr/>
              <a:t>10</a:t>
            </a:fld>
            <a:endParaRPr lang="en-A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5838" y="228600"/>
            <a:ext cx="5040209" cy="990600"/>
          </a:xfrm>
        </p:spPr>
        <p:txBody>
          <a:bodyPr>
            <a:normAutofit/>
          </a:bodyPr>
          <a:lstStyle/>
          <a:p>
            <a:r>
              <a:rPr lang="en-AU" dirty="0" smtClean="0">
                <a:solidFill>
                  <a:schemeClr val="bg1"/>
                </a:solidFill>
              </a:rPr>
              <a:t>The purpose statement (= research objective)</a:t>
            </a:r>
            <a:endParaRPr lang="en-AU" dirty="0">
              <a:solidFill>
                <a:schemeClr val="bg1"/>
              </a:solidFill>
            </a:endParaRPr>
          </a:p>
        </p:txBody>
      </p:sp>
      <p:sp>
        <p:nvSpPr>
          <p:cNvPr id="3" name="Content Placeholder 2"/>
          <p:cNvSpPr>
            <a:spLocks noGrp="1"/>
          </p:cNvSpPr>
          <p:nvPr>
            <p:ph idx="1"/>
          </p:nvPr>
        </p:nvSpPr>
        <p:spPr>
          <a:xfrm>
            <a:off x="457200" y="1600201"/>
            <a:ext cx="8229600" cy="2764904"/>
          </a:xfrm>
        </p:spPr>
        <p:txBody>
          <a:bodyPr/>
          <a:lstStyle/>
          <a:p>
            <a:r>
              <a:rPr lang="en-AU" dirty="0" smtClean="0"/>
              <a:t>Outline the scope of the research</a:t>
            </a:r>
          </a:p>
          <a:p>
            <a:r>
              <a:rPr lang="en-AU" dirty="0" smtClean="0"/>
              <a:t>Give a picture of how to perform the investigation</a:t>
            </a:r>
          </a:p>
          <a:p>
            <a:r>
              <a:rPr lang="en-AU" dirty="0" smtClean="0"/>
              <a:t>Give an idea who should be the subjects of the research</a:t>
            </a:r>
            <a:endParaRPr lang="en-AU" dirty="0"/>
          </a:p>
        </p:txBody>
      </p:sp>
      <p:sp>
        <p:nvSpPr>
          <p:cNvPr id="4" name="Date Placeholder 3"/>
          <p:cNvSpPr>
            <a:spLocks noGrp="1"/>
          </p:cNvSpPr>
          <p:nvPr>
            <p:ph type="dt" sz="half" idx="10"/>
          </p:nvPr>
        </p:nvSpPr>
        <p:spPr/>
        <p:txBody>
          <a:bodyPr/>
          <a:lstStyle/>
          <a:p>
            <a:fld id="{51E9B0D8-E5AD-443D-9DF7-87859154F207}" type="datetime1">
              <a:rPr lang="en-AU" smtClean="0"/>
              <a:pPr/>
              <a:t>25/08/2014</a:t>
            </a:fld>
            <a:endParaRPr lang="en-AU"/>
          </a:p>
        </p:txBody>
      </p:sp>
      <p:sp>
        <p:nvSpPr>
          <p:cNvPr id="6" name="Slide Number Placeholder 5"/>
          <p:cNvSpPr>
            <a:spLocks noGrp="1"/>
          </p:cNvSpPr>
          <p:nvPr>
            <p:ph type="sldNum" sz="quarter" idx="12"/>
          </p:nvPr>
        </p:nvSpPr>
        <p:spPr/>
        <p:txBody>
          <a:bodyPr/>
          <a:lstStyle/>
          <a:p>
            <a:fld id="{72E89364-063D-458F-843C-FEE18A084CD6}" type="slidenum">
              <a:rPr lang="en-AU" smtClean="0"/>
              <a:pPr/>
              <a:t>11</a:t>
            </a:fld>
            <a:endParaRPr lang="en-AU" dirty="0"/>
          </a:p>
        </p:txBody>
      </p:sp>
      <p:sp>
        <p:nvSpPr>
          <p:cNvPr id="7" name="TextBox 6"/>
          <p:cNvSpPr txBox="1"/>
          <p:nvPr/>
        </p:nvSpPr>
        <p:spPr>
          <a:xfrm>
            <a:off x="395536" y="3739487"/>
            <a:ext cx="8352928" cy="206210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AU" sz="3200" dirty="0" smtClean="0"/>
              <a:t>Locke et al. (2007), the purpose statement indicates “why you want to do the study and what you intend to accomplish” (p. 9).</a:t>
            </a:r>
            <a:endParaRPr lang="en-AU" sz="3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228600"/>
            <a:ext cx="5108448" cy="990600"/>
          </a:xfrm>
        </p:spPr>
        <p:txBody>
          <a:bodyPr>
            <a:normAutofit/>
          </a:bodyPr>
          <a:lstStyle/>
          <a:p>
            <a:r>
              <a:rPr lang="en-AU" dirty="0" smtClean="0">
                <a:solidFill>
                  <a:schemeClr val="bg1"/>
                </a:solidFill>
              </a:rPr>
              <a:t>The purpose statement relationship</a:t>
            </a:r>
            <a:endParaRPr lang="en-AU" dirty="0">
              <a:solidFill>
                <a:schemeClr val="bg1"/>
              </a:solidFill>
            </a:endParaRPr>
          </a:p>
        </p:txBody>
      </p:sp>
      <p:sp>
        <p:nvSpPr>
          <p:cNvPr id="3" name="Content Placeholder 2"/>
          <p:cNvSpPr>
            <a:spLocks noGrp="1"/>
          </p:cNvSpPr>
          <p:nvPr>
            <p:ph idx="1"/>
          </p:nvPr>
        </p:nvSpPr>
        <p:spPr/>
        <p:txBody>
          <a:bodyPr>
            <a:normAutofit/>
          </a:bodyPr>
          <a:lstStyle/>
          <a:p>
            <a:r>
              <a:rPr lang="en-AU" dirty="0" smtClean="0"/>
              <a:t>The purpose statement sets forth </a:t>
            </a:r>
            <a:r>
              <a:rPr lang="en-AU" u="sng" dirty="0" smtClean="0"/>
              <a:t>the intent of the study</a:t>
            </a:r>
            <a:r>
              <a:rPr lang="en-AU" dirty="0" smtClean="0"/>
              <a:t>, </a:t>
            </a:r>
            <a:r>
              <a:rPr lang="en-AU" b="1" dirty="0" smtClean="0"/>
              <a:t>not</a:t>
            </a:r>
            <a:r>
              <a:rPr lang="en-AU" dirty="0" smtClean="0"/>
              <a:t> the problem or issue leading to a need for the study</a:t>
            </a:r>
          </a:p>
          <a:p>
            <a:r>
              <a:rPr lang="en-AU" dirty="0" smtClean="0"/>
              <a:t>It is also </a:t>
            </a:r>
            <a:r>
              <a:rPr lang="en-AU" b="1" dirty="0" smtClean="0"/>
              <a:t>not</a:t>
            </a:r>
            <a:r>
              <a:rPr lang="en-AU" dirty="0" smtClean="0"/>
              <a:t> the research questions, those questions that the </a:t>
            </a:r>
            <a:r>
              <a:rPr lang="en-AU" u="sng" dirty="0" smtClean="0"/>
              <a:t>data collection will attempt to answer </a:t>
            </a:r>
          </a:p>
          <a:p>
            <a:r>
              <a:rPr lang="en-AU" dirty="0" smtClean="0"/>
              <a:t>This idea builds on a need (the problem) and is refined into specific questions (the research questions).</a:t>
            </a:r>
            <a:endParaRPr lang="en-AU" dirty="0"/>
          </a:p>
        </p:txBody>
      </p:sp>
      <p:sp>
        <p:nvSpPr>
          <p:cNvPr id="4" name="Date Placeholder 3"/>
          <p:cNvSpPr>
            <a:spLocks noGrp="1"/>
          </p:cNvSpPr>
          <p:nvPr>
            <p:ph type="dt" sz="half" idx="10"/>
          </p:nvPr>
        </p:nvSpPr>
        <p:spPr/>
        <p:txBody>
          <a:bodyPr/>
          <a:lstStyle/>
          <a:p>
            <a:fld id="{51E9B0D8-E5AD-443D-9DF7-87859154F207}" type="datetime1">
              <a:rPr lang="en-AU" smtClean="0"/>
              <a:pPr/>
              <a:t>25/08/2014</a:t>
            </a:fld>
            <a:endParaRPr lang="en-AU"/>
          </a:p>
        </p:txBody>
      </p:sp>
      <p:sp>
        <p:nvSpPr>
          <p:cNvPr id="6" name="Slide Number Placeholder 5"/>
          <p:cNvSpPr>
            <a:spLocks noGrp="1"/>
          </p:cNvSpPr>
          <p:nvPr>
            <p:ph type="sldNum" sz="quarter" idx="12"/>
          </p:nvPr>
        </p:nvSpPr>
        <p:spPr/>
        <p:txBody>
          <a:bodyPr/>
          <a:lstStyle/>
          <a:p>
            <a:fld id="{72E89364-063D-458F-843C-FEE18A084CD6}" type="slidenum">
              <a:rPr lang="en-AU" smtClean="0"/>
              <a:pPr/>
              <a:t>12</a:t>
            </a:fld>
            <a:endParaRPr lang="en-A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2190" y="228600"/>
            <a:ext cx="5053857" cy="990600"/>
          </a:xfrm>
        </p:spPr>
        <p:txBody>
          <a:bodyPr/>
          <a:lstStyle/>
          <a:p>
            <a:r>
              <a:rPr lang="en-AU" dirty="0" smtClean="0">
                <a:solidFill>
                  <a:schemeClr val="bg1"/>
                </a:solidFill>
              </a:rPr>
              <a:t>Qualitative purpose statement</a:t>
            </a:r>
            <a:endParaRPr lang="en-AU" dirty="0">
              <a:solidFill>
                <a:schemeClr val="bg1"/>
              </a:solidFill>
            </a:endParaRPr>
          </a:p>
        </p:txBody>
      </p:sp>
      <p:sp>
        <p:nvSpPr>
          <p:cNvPr id="3" name="Content Placeholder 2"/>
          <p:cNvSpPr>
            <a:spLocks noGrp="1"/>
          </p:cNvSpPr>
          <p:nvPr>
            <p:ph idx="1"/>
          </p:nvPr>
        </p:nvSpPr>
        <p:spPr/>
        <p:txBody>
          <a:bodyPr>
            <a:normAutofit fontScale="70000" lnSpcReduction="20000"/>
          </a:bodyPr>
          <a:lstStyle/>
          <a:p>
            <a:pPr>
              <a:buNone/>
            </a:pPr>
            <a:r>
              <a:rPr lang="en-AU" dirty="0" smtClean="0"/>
              <a:t>How to?</a:t>
            </a:r>
          </a:p>
          <a:p>
            <a:r>
              <a:rPr lang="en-AU" dirty="0" smtClean="0"/>
              <a:t>Identify a single central phenomenon and to pose a tentative definition for it. </a:t>
            </a:r>
          </a:p>
          <a:p>
            <a:r>
              <a:rPr lang="en-AU" dirty="0" smtClean="0"/>
              <a:t>Employs action words, such as </a:t>
            </a:r>
            <a:r>
              <a:rPr lang="en-AU" i="1" dirty="0" smtClean="0"/>
              <a:t>discover, develop, or understand; uses neutral </a:t>
            </a:r>
            <a:r>
              <a:rPr lang="en-AU" dirty="0" smtClean="0"/>
              <a:t>language such as individual (instead of good individual)</a:t>
            </a:r>
          </a:p>
          <a:p>
            <a:r>
              <a:rPr lang="en-AU" dirty="0" smtClean="0"/>
              <a:t>Mentions the strategy of inquiry,  participants, and research site. </a:t>
            </a:r>
          </a:p>
          <a:p>
            <a:r>
              <a:rPr lang="en-AU" dirty="0" smtClean="0"/>
              <a:t>Format example</a:t>
            </a:r>
          </a:p>
          <a:p>
            <a:pPr>
              <a:buNone/>
            </a:pPr>
            <a:r>
              <a:rPr lang="en-AU" dirty="0" smtClean="0"/>
              <a:t>	The purpose of this ___ (strategy of inquiry, such as ethnography, case study, or other type) study is (was? will be?) to ___ (understand? describe? develop? discover?) the ___ (central phenomenon being studied) for ___ (the participants, such as the individual, groups, organization) at ___ (research site). At this stage in the research, the ___ (central phenomenon being studied) will be generally defined as ___ (provide a general definition).</a:t>
            </a:r>
            <a:endParaRPr lang="en-AU" dirty="0"/>
          </a:p>
        </p:txBody>
      </p:sp>
      <p:sp>
        <p:nvSpPr>
          <p:cNvPr id="4" name="Date Placeholder 3"/>
          <p:cNvSpPr>
            <a:spLocks noGrp="1"/>
          </p:cNvSpPr>
          <p:nvPr>
            <p:ph type="dt" sz="half" idx="10"/>
          </p:nvPr>
        </p:nvSpPr>
        <p:spPr/>
        <p:txBody>
          <a:bodyPr/>
          <a:lstStyle/>
          <a:p>
            <a:fld id="{51E9B0D8-E5AD-443D-9DF7-87859154F207}" type="datetime1">
              <a:rPr lang="en-AU" smtClean="0"/>
              <a:pPr/>
              <a:t>25/08/2014</a:t>
            </a:fld>
            <a:endParaRPr lang="en-AU"/>
          </a:p>
        </p:txBody>
      </p:sp>
      <p:sp>
        <p:nvSpPr>
          <p:cNvPr id="6" name="Slide Number Placeholder 5"/>
          <p:cNvSpPr>
            <a:spLocks noGrp="1"/>
          </p:cNvSpPr>
          <p:nvPr>
            <p:ph type="sldNum" sz="quarter" idx="12"/>
          </p:nvPr>
        </p:nvSpPr>
        <p:spPr/>
        <p:txBody>
          <a:bodyPr/>
          <a:lstStyle/>
          <a:p>
            <a:fld id="{72E89364-063D-458F-843C-FEE18A084CD6}" type="slidenum">
              <a:rPr lang="en-AU" smtClean="0"/>
              <a:pPr/>
              <a:t>13</a:t>
            </a:fld>
            <a:endParaRPr lang="en-A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2190" y="228600"/>
            <a:ext cx="5053857" cy="990600"/>
          </a:xfrm>
        </p:spPr>
        <p:txBody>
          <a:bodyPr/>
          <a:lstStyle/>
          <a:p>
            <a:r>
              <a:rPr lang="en-AU" dirty="0" smtClean="0">
                <a:solidFill>
                  <a:schemeClr val="bg1"/>
                </a:solidFill>
              </a:rPr>
              <a:t>Quantitative purpose statement</a:t>
            </a:r>
            <a:endParaRPr lang="en-AU" dirty="0">
              <a:solidFill>
                <a:schemeClr val="bg1"/>
              </a:solidFill>
            </a:endParaRPr>
          </a:p>
        </p:txBody>
      </p:sp>
      <p:sp>
        <p:nvSpPr>
          <p:cNvPr id="3" name="Content Placeholder 2"/>
          <p:cNvSpPr>
            <a:spLocks noGrp="1"/>
          </p:cNvSpPr>
          <p:nvPr>
            <p:ph idx="1"/>
          </p:nvPr>
        </p:nvSpPr>
        <p:spPr/>
        <p:txBody>
          <a:bodyPr>
            <a:normAutofit fontScale="62500" lnSpcReduction="20000"/>
          </a:bodyPr>
          <a:lstStyle/>
          <a:p>
            <a:pPr>
              <a:buNone/>
            </a:pPr>
            <a:r>
              <a:rPr lang="en-AU" dirty="0" smtClean="0"/>
              <a:t>How to?</a:t>
            </a:r>
          </a:p>
          <a:p>
            <a:r>
              <a:rPr lang="en-AU" dirty="0" smtClean="0"/>
              <a:t>States the theory being tested, the variables and their relationship or comparison. </a:t>
            </a:r>
          </a:p>
          <a:p>
            <a:r>
              <a:rPr lang="en-AU" dirty="0" smtClean="0"/>
              <a:t>Position the independent variable first and the dependent variable second. </a:t>
            </a:r>
          </a:p>
          <a:p>
            <a:r>
              <a:rPr lang="en-AU" dirty="0" smtClean="0"/>
              <a:t>Conveys the strategy of inquiry, the participants and the research site </a:t>
            </a:r>
          </a:p>
          <a:p>
            <a:r>
              <a:rPr lang="en-AU" dirty="0" smtClean="0"/>
              <a:t>Defines the key variables used in the study (specific purpose statements)</a:t>
            </a:r>
          </a:p>
          <a:p>
            <a:r>
              <a:rPr lang="en-AU" dirty="0" smtClean="0"/>
              <a:t>Format example</a:t>
            </a:r>
          </a:p>
          <a:p>
            <a:pPr>
              <a:buNone/>
            </a:pPr>
            <a:r>
              <a:rPr lang="en-AU" dirty="0" smtClean="0"/>
              <a:t>	The purpose of this ___ (experiment? survey?) study is (was? will be?) to test the theory of ___ that ___ (compares? relates?) the ___ (independent variable) to ___ (dependent variable), controlling for ___ (control variables) for ___ (participants) at ___ (the research site). The independent variable(s) ___ will be defined as ___ (provide a definition). The dependent variable (s) will be defined as ___ (provide a definition), and the control and intervening variable(s), ___, (identify the control and intervening variables) will be defined as ___ (provide a definition).</a:t>
            </a:r>
            <a:endParaRPr lang="en-AU" dirty="0"/>
          </a:p>
        </p:txBody>
      </p:sp>
      <p:sp>
        <p:nvSpPr>
          <p:cNvPr id="4" name="Date Placeholder 3"/>
          <p:cNvSpPr>
            <a:spLocks noGrp="1"/>
          </p:cNvSpPr>
          <p:nvPr>
            <p:ph type="dt" sz="half" idx="10"/>
          </p:nvPr>
        </p:nvSpPr>
        <p:spPr/>
        <p:txBody>
          <a:bodyPr/>
          <a:lstStyle/>
          <a:p>
            <a:fld id="{51E9B0D8-E5AD-443D-9DF7-87859154F207}" type="datetime1">
              <a:rPr lang="en-AU" smtClean="0"/>
              <a:pPr/>
              <a:t>25/08/2014</a:t>
            </a:fld>
            <a:endParaRPr lang="en-AU"/>
          </a:p>
        </p:txBody>
      </p:sp>
      <p:sp>
        <p:nvSpPr>
          <p:cNvPr id="6" name="Slide Number Placeholder 5"/>
          <p:cNvSpPr>
            <a:spLocks noGrp="1"/>
          </p:cNvSpPr>
          <p:nvPr>
            <p:ph type="sldNum" sz="quarter" idx="12"/>
          </p:nvPr>
        </p:nvSpPr>
        <p:spPr/>
        <p:txBody>
          <a:bodyPr/>
          <a:lstStyle/>
          <a:p>
            <a:fld id="{72E89364-063D-458F-843C-FEE18A084CD6}" type="slidenum">
              <a:rPr lang="en-AU" smtClean="0"/>
              <a:pPr/>
              <a:t>14</a:t>
            </a:fld>
            <a:endParaRPr lang="en-A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6656" y="228600"/>
            <a:ext cx="5149391" cy="990600"/>
          </a:xfrm>
        </p:spPr>
        <p:txBody>
          <a:bodyPr/>
          <a:lstStyle/>
          <a:p>
            <a:r>
              <a:rPr lang="en-AU" dirty="0" smtClean="0">
                <a:solidFill>
                  <a:schemeClr val="bg1"/>
                </a:solidFill>
              </a:rPr>
              <a:t>Research Question (Qualitative)</a:t>
            </a:r>
            <a:endParaRPr lang="en-AU" dirty="0">
              <a:solidFill>
                <a:schemeClr val="bg1"/>
              </a:solidFill>
            </a:endParaRPr>
          </a:p>
        </p:txBody>
      </p:sp>
      <p:sp>
        <p:nvSpPr>
          <p:cNvPr id="3" name="Content Placeholder 2"/>
          <p:cNvSpPr>
            <a:spLocks noGrp="1"/>
          </p:cNvSpPr>
          <p:nvPr>
            <p:ph idx="1"/>
          </p:nvPr>
        </p:nvSpPr>
        <p:spPr/>
        <p:txBody>
          <a:bodyPr/>
          <a:lstStyle/>
          <a:p>
            <a:r>
              <a:rPr lang="en-AU" dirty="0" smtClean="0"/>
              <a:t>inquirers state research questions, </a:t>
            </a:r>
            <a:r>
              <a:rPr lang="en-AU" u="sng" dirty="0" smtClean="0"/>
              <a:t>not objectives</a:t>
            </a:r>
            <a:r>
              <a:rPr lang="en-AU" dirty="0" smtClean="0"/>
              <a:t> (i.e., specific goals for the research) </a:t>
            </a:r>
            <a:r>
              <a:rPr lang="en-AU" u="sng" dirty="0" smtClean="0"/>
              <a:t>or hypotheses </a:t>
            </a:r>
            <a:r>
              <a:rPr lang="en-AU" dirty="0" smtClean="0"/>
              <a:t>(i.e., predictions that involve variables and statistical tests). </a:t>
            </a:r>
          </a:p>
          <a:p>
            <a:r>
              <a:rPr lang="en-AU" dirty="0" smtClean="0"/>
              <a:t>These research questions assume two forms: a central question and associated </a:t>
            </a:r>
            <a:r>
              <a:rPr lang="en-AU" dirty="0" err="1" smtClean="0"/>
              <a:t>subquestions</a:t>
            </a:r>
            <a:endParaRPr lang="en-AU" dirty="0" smtClean="0"/>
          </a:p>
          <a:p>
            <a:r>
              <a:rPr lang="en-AU" dirty="0" smtClean="0"/>
              <a:t>Begin the question with the word: </a:t>
            </a:r>
            <a:r>
              <a:rPr lang="en-AU" b="1" dirty="0" smtClean="0"/>
              <a:t>what</a:t>
            </a:r>
            <a:r>
              <a:rPr lang="en-AU" dirty="0" smtClean="0"/>
              <a:t> or </a:t>
            </a:r>
            <a:r>
              <a:rPr lang="en-AU" b="1" dirty="0" smtClean="0"/>
              <a:t>how</a:t>
            </a:r>
            <a:endParaRPr lang="en-AU" b="1" dirty="0"/>
          </a:p>
        </p:txBody>
      </p:sp>
      <p:sp>
        <p:nvSpPr>
          <p:cNvPr id="4" name="Date Placeholder 3"/>
          <p:cNvSpPr>
            <a:spLocks noGrp="1"/>
          </p:cNvSpPr>
          <p:nvPr>
            <p:ph type="dt" sz="half" idx="10"/>
          </p:nvPr>
        </p:nvSpPr>
        <p:spPr/>
        <p:txBody>
          <a:bodyPr/>
          <a:lstStyle/>
          <a:p>
            <a:fld id="{51E9B0D8-E5AD-443D-9DF7-87859154F207}" type="datetime1">
              <a:rPr lang="en-AU" smtClean="0"/>
              <a:pPr/>
              <a:t>25/08/2014</a:t>
            </a:fld>
            <a:endParaRPr lang="en-AU"/>
          </a:p>
        </p:txBody>
      </p:sp>
      <p:sp>
        <p:nvSpPr>
          <p:cNvPr id="6" name="Slide Number Placeholder 5"/>
          <p:cNvSpPr>
            <a:spLocks noGrp="1"/>
          </p:cNvSpPr>
          <p:nvPr>
            <p:ph type="sldNum" sz="quarter" idx="12"/>
          </p:nvPr>
        </p:nvSpPr>
        <p:spPr/>
        <p:txBody>
          <a:bodyPr/>
          <a:lstStyle/>
          <a:p>
            <a:fld id="{72E89364-063D-458F-843C-FEE18A084CD6}" type="slidenum">
              <a:rPr lang="en-AU" smtClean="0"/>
              <a:pPr/>
              <a:t>15</a:t>
            </a:fld>
            <a:endParaRPr lang="en-A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6656" y="228600"/>
            <a:ext cx="5149391" cy="990600"/>
          </a:xfrm>
        </p:spPr>
        <p:txBody>
          <a:bodyPr/>
          <a:lstStyle/>
          <a:p>
            <a:r>
              <a:rPr lang="en-AU" dirty="0" smtClean="0">
                <a:solidFill>
                  <a:schemeClr val="bg1"/>
                </a:solidFill>
              </a:rPr>
              <a:t>Research Question (Qualitative)</a:t>
            </a:r>
            <a:endParaRPr lang="en-AU" dirty="0">
              <a:solidFill>
                <a:schemeClr val="bg1"/>
              </a:solidFill>
            </a:endParaRPr>
          </a:p>
        </p:txBody>
      </p:sp>
      <p:sp>
        <p:nvSpPr>
          <p:cNvPr id="3" name="Content Placeholder 2"/>
          <p:cNvSpPr>
            <a:spLocks noGrp="1"/>
          </p:cNvSpPr>
          <p:nvPr>
            <p:ph idx="1"/>
          </p:nvPr>
        </p:nvSpPr>
        <p:spPr/>
        <p:txBody>
          <a:bodyPr>
            <a:normAutofit fontScale="55000" lnSpcReduction="20000"/>
          </a:bodyPr>
          <a:lstStyle/>
          <a:p>
            <a:r>
              <a:rPr lang="en-AU" sz="3400" dirty="0" smtClean="0"/>
              <a:t>Use exploratory verbs that will tell the reader that the study will</a:t>
            </a:r>
          </a:p>
          <a:p>
            <a:pPr lvl="1"/>
            <a:r>
              <a:rPr lang="en-AU" sz="3400" dirty="0" smtClean="0"/>
              <a:t>Discover (e.g., grounded theory)</a:t>
            </a:r>
          </a:p>
          <a:p>
            <a:pPr lvl="1"/>
            <a:r>
              <a:rPr lang="en-AU" sz="3400" dirty="0" smtClean="0"/>
              <a:t>Seek to understand (e.g., ethnography)</a:t>
            </a:r>
          </a:p>
          <a:p>
            <a:pPr lvl="1"/>
            <a:r>
              <a:rPr lang="en-AU" sz="3400" dirty="0" smtClean="0"/>
              <a:t>Explore a process (e.g., case study)</a:t>
            </a:r>
          </a:p>
          <a:p>
            <a:pPr lvl="1"/>
            <a:r>
              <a:rPr lang="en-AU" sz="3400" dirty="0" smtClean="0"/>
              <a:t>Describe the experiences (e.g., phenomenology)</a:t>
            </a:r>
          </a:p>
          <a:p>
            <a:pPr lvl="1"/>
            <a:r>
              <a:rPr lang="en-AU" sz="3400" dirty="0" smtClean="0"/>
              <a:t>Report the stories (e.g., narrative research)</a:t>
            </a:r>
          </a:p>
          <a:p>
            <a:r>
              <a:rPr lang="en-AU" sz="3400" dirty="0" smtClean="0"/>
              <a:t>Example:</a:t>
            </a:r>
          </a:p>
          <a:p>
            <a:pPr>
              <a:buNone/>
            </a:pPr>
            <a:r>
              <a:rPr lang="en-AU" dirty="0" smtClean="0"/>
              <a:t>	</a:t>
            </a:r>
            <a:r>
              <a:rPr lang="en-AU" sz="2900" dirty="0" smtClean="0"/>
              <a:t>_________ (How or what) is the _________ (“story for” for narrative research; “meaning of ” the phenomenon for phenomenology; “theory that explains the process of ” for grounded theory; “culture-sharing pattern” for ethnography; “issue” in the “case” for case study) of _________ (central phenomenon) for _________ (participants) at _________ (research site).</a:t>
            </a:r>
            <a:endParaRPr lang="en-AU" sz="2900" dirty="0"/>
          </a:p>
        </p:txBody>
      </p:sp>
      <p:sp>
        <p:nvSpPr>
          <p:cNvPr id="4" name="Date Placeholder 3"/>
          <p:cNvSpPr>
            <a:spLocks noGrp="1"/>
          </p:cNvSpPr>
          <p:nvPr>
            <p:ph type="dt" sz="half" idx="10"/>
          </p:nvPr>
        </p:nvSpPr>
        <p:spPr/>
        <p:txBody>
          <a:bodyPr/>
          <a:lstStyle/>
          <a:p>
            <a:fld id="{51E9B0D8-E5AD-443D-9DF7-87859154F207}" type="datetime1">
              <a:rPr lang="en-AU" smtClean="0"/>
              <a:pPr/>
              <a:t>25/08/2014</a:t>
            </a:fld>
            <a:endParaRPr lang="en-AU"/>
          </a:p>
        </p:txBody>
      </p:sp>
      <p:sp>
        <p:nvSpPr>
          <p:cNvPr id="6" name="Slide Number Placeholder 5"/>
          <p:cNvSpPr>
            <a:spLocks noGrp="1"/>
          </p:cNvSpPr>
          <p:nvPr>
            <p:ph type="sldNum" sz="quarter" idx="12"/>
          </p:nvPr>
        </p:nvSpPr>
        <p:spPr/>
        <p:txBody>
          <a:bodyPr/>
          <a:lstStyle/>
          <a:p>
            <a:fld id="{72E89364-063D-458F-843C-FEE18A084CD6}" type="slidenum">
              <a:rPr lang="en-AU" smtClean="0"/>
              <a:pPr/>
              <a:t>16</a:t>
            </a:fld>
            <a:endParaRPr lang="en-A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0304" y="228600"/>
            <a:ext cx="5135744" cy="990600"/>
          </a:xfrm>
        </p:spPr>
        <p:txBody>
          <a:bodyPr/>
          <a:lstStyle/>
          <a:p>
            <a:r>
              <a:rPr lang="en-AU" dirty="0" smtClean="0">
                <a:solidFill>
                  <a:schemeClr val="bg1"/>
                </a:solidFill>
              </a:rPr>
              <a:t>Research hypothesis</a:t>
            </a:r>
            <a:endParaRPr lang="en-AU" dirty="0">
              <a:solidFill>
                <a:schemeClr val="bg1"/>
              </a:solidFill>
            </a:endParaRPr>
          </a:p>
        </p:txBody>
      </p:sp>
      <p:sp>
        <p:nvSpPr>
          <p:cNvPr id="3" name="Content Placeholder 2"/>
          <p:cNvSpPr>
            <a:spLocks noGrp="1"/>
          </p:cNvSpPr>
          <p:nvPr>
            <p:ph idx="1"/>
          </p:nvPr>
        </p:nvSpPr>
        <p:spPr>
          <a:xfrm>
            <a:off x="457200" y="1600200"/>
            <a:ext cx="8229600" cy="4709120"/>
          </a:xfrm>
        </p:spPr>
        <p:txBody>
          <a:bodyPr>
            <a:normAutofit fontScale="77500" lnSpcReduction="20000"/>
          </a:bodyPr>
          <a:lstStyle/>
          <a:p>
            <a:r>
              <a:rPr lang="en-AU" dirty="0" smtClean="0"/>
              <a:t>Tentative statements as solutions to the problem</a:t>
            </a:r>
          </a:p>
          <a:p>
            <a:r>
              <a:rPr lang="en-AU" dirty="0" smtClean="0"/>
              <a:t>Tentative statements on relationships between two or more variables</a:t>
            </a:r>
          </a:p>
          <a:p>
            <a:r>
              <a:rPr lang="en-AU" dirty="0" smtClean="0"/>
              <a:t>An educated guess of conditions of a phenomenon</a:t>
            </a:r>
          </a:p>
          <a:p>
            <a:r>
              <a:rPr lang="en-AU" dirty="0" smtClean="0"/>
              <a:t>A reasoned speculation about how two or more variables are related to each other</a:t>
            </a:r>
          </a:p>
          <a:p>
            <a:endParaRPr lang="en-AU" dirty="0" smtClean="0"/>
          </a:p>
          <a:p>
            <a:pPr>
              <a:buNone/>
            </a:pPr>
            <a:r>
              <a:rPr lang="en-AU" b="1" dirty="0" smtClean="0"/>
              <a:t>Example</a:t>
            </a:r>
            <a:r>
              <a:rPr lang="en-AU" dirty="0" smtClean="0"/>
              <a:t>, find which type of hypothesis its belong?</a:t>
            </a:r>
          </a:p>
          <a:p>
            <a:r>
              <a:rPr lang="en-AU" dirty="0" smtClean="0"/>
              <a:t>Swimmers are stronger than runners</a:t>
            </a:r>
          </a:p>
          <a:p>
            <a:r>
              <a:rPr lang="en-AU" dirty="0" smtClean="0"/>
              <a:t>Gifted students have higher </a:t>
            </a:r>
            <a:r>
              <a:rPr lang="en-AU" dirty="0" err="1" smtClean="0"/>
              <a:t>motivatiob</a:t>
            </a:r>
            <a:r>
              <a:rPr lang="en-AU" dirty="0" smtClean="0"/>
              <a:t> towards mathematics</a:t>
            </a:r>
          </a:p>
          <a:p>
            <a:r>
              <a:rPr lang="en-AU" dirty="0" smtClean="0"/>
              <a:t>There is no significant difference in customer satisfaction between ethnic group</a:t>
            </a:r>
            <a:endParaRPr lang="en-AU" dirty="0"/>
          </a:p>
        </p:txBody>
      </p:sp>
      <p:sp>
        <p:nvSpPr>
          <p:cNvPr id="4" name="Date Placeholder 3"/>
          <p:cNvSpPr>
            <a:spLocks noGrp="1"/>
          </p:cNvSpPr>
          <p:nvPr>
            <p:ph type="dt" sz="half" idx="10"/>
          </p:nvPr>
        </p:nvSpPr>
        <p:spPr/>
        <p:txBody>
          <a:bodyPr/>
          <a:lstStyle/>
          <a:p>
            <a:fld id="{51E9B0D8-E5AD-443D-9DF7-87859154F207}" type="datetime1">
              <a:rPr lang="en-AU" smtClean="0"/>
              <a:pPr/>
              <a:t>25/08/2014</a:t>
            </a:fld>
            <a:endParaRPr lang="en-AU"/>
          </a:p>
        </p:txBody>
      </p:sp>
      <p:sp>
        <p:nvSpPr>
          <p:cNvPr id="6" name="Slide Number Placeholder 5"/>
          <p:cNvSpPr>
            <a:spLocks noGrp="1"/>
          </p:cNvSpPr>
          <p:nvPr>
            <p:ph type="sldNum" sz="quarter" idx="12"/>
          </p:nvPr>
        </p:nvSpPr>
        <p:spPr/>
        <p:txBody>
          <a:bodyPr/>
          <a:lstStyle/>
          <a:p>
            <a:fld id="{72E89364-063D-458F-843C-FEE18A084CD6}" type="slidenum">
              <a:rPr lang="en-AU" smtClean="0"/>
              <a:pPr/>
              <a:t>17</a:t>
            </a:fld>
            <a:endParaRPr lang="en-A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228600"/>
            <a:ext cx="5108448" cy="990600"/>
          </a:xfrm>
        </p:spPr>
        <p:txBody>
          <a:bodyPr>
            <a:normAutofit/>
          </a:bodyPr>
          <a:lstStyle/>
          <a:p>
            <a:r>
              <a:rPr lang="en-AU" dirty="0" smtClean="0">
                <a:solidFill>
                  <a:schemeClr val="bg1"/>
                </a:solidFill>
              </a:rPr>
              <a:t>Criteria of Research Hypothesis</a:t>
            </a:r>
            <a:endParaRPr lang="en-AU" dirty="0">
              <a:solidFill>
                <a:schemeClr val="bg1"/>
              </a:solidFill>
            </a:endParaRPr>
          </a:p>
        </p:txBody>
      </p:sp>
      <p:sp>
        <p:nvSpPr>
          <p:cNvPr id="3" name="Content Placeholder 2"/>
          <p:cNvSpPr>
            <a:spLocks noGrp="1"/>
          </p:cNvSpPr>
          <p:nvPr>
            <p:ph idx="1"/>
          </p:nvPr>
        </p:nvSpPr>
        <p:spPr/>
        <p:txBody>
          <a:bodyPr>
            <a:normAutofit/>
          </a:bodyPr>
          <a:lstStyle/>
          <a:p>
            <a:pPr>
              <a:buNone/>
            </a:pPr>
            <a:r>
              <a:rPr lang="en-AU" dirty="0" smtClean="0"/>
              <a:t>Borg &amp; Gall (1989) identified four criteria</a:t>
            </a:r>
          </a:p>
          <a:p>
            <a:r>
              <a:rPr lang="en-AU" dirty="0" smtClean="0"/>
              <a:t>Should explain expected relationships that exist between two or more variables,</a:t>
            </a:r>
          </a:p>
          <a:p>
            <a:r>
              <a:rPr lang="en-AU" dirty="0" smtClean="0"/>
              <a:t>Researcher should have strong reasons based on concrete evidences or theories to formulate the hypothesis which is to be tested,</a:t>
            </a:r>
          </a:p>
          <a:p>
            <a:r>
              <a:rPr lang="en-AU" dirty="0" smtClean="0"/>
              <a:t>Should be as short as possible but clear,</a:t>
            </a:r>
          </a:p>
          <a:p>
            <a:r>
              <a:rPr lang="en-AU" dirty="0" smtClean="0"/>
              <a:t>Should be testable</a:t>
            </a:r>
          </a:p>
          <a:p>
            <a:endParaRPr lang="en-AU" dirty="0"/>
          </a:p>
        </p:txBody>
      </p:sp>
      <p:sp>
        <p:nvSpPr>
          <p:cNvPr id="4" name="Date Placeholder 3"/>
          <p:cNvSpPr>
            <a:spLocks noGrp="1"/>
          </p:cNvSpPr>
          <p:nvPr>
            <p:ph type="dt" sz="half" idx="10"/>
          </p:nvPr>
        </p:nvSpPr>
        <p:spPr/>
        <p:txBody>
          <a:bodyPr/>
          <a:lstStyle/>
          <a:p>
            <a:fld id="{51E9B0D8-E5AD-443D-9DF7-87859154F207}" type="datetime1">
              <a:rPr lang="en-AU" smtClean="0"/>
              <a:pPr/>
              <a:t>25/08/2014</a:t>
            </a:fld>
            <a:endParaRPr lang="en-AU"/>
          </a:p>
        </p:txBody>
      </p:sp>
      <p:sp>
        <p:nvSpPr>
          <p:cNvPr id="6" name="Slide Number Placeholder 5"/>
          <p:cNvSpPr>
            <a:spLocks noGrp="1"/>
          </p:cNvSpPr>
          <p:nvPr>
            <p:ph type="sldNum" sz="quarter" idx="12"/>
          </p:nvPr>
        </p:nvSpPr>
        <p:spPr/>
        <p:txBody>
          <a:bodyPr/>
          <a:lstStyle/>
          <a:p>
            <a:fld id="{72E89364-063D-458F-843C-FEE18A084CD6}" type="slidenum">
              <a:rPr lang="en-AU" smtClean="0"/>
              <a:pPr/>
              <a:t>18</a:t>
            </a:fld>
            <a:endParaRPr lang="en-A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1248" y="228600"/>
            <a:ext cx="5094800" cy="990600"/>
          </a:xfrm>
        </p:spPr>
        <p:txBody>
          <a:bodyPr>
            <a:normAutofit fontScale="90000"/>
          </a:bodyPr>
          <a:lstStyle/>
          <a:p>
            <a:r>
              <a:rPr lang="en-AU" dirty="0" smtClean="0">
                <a:solidFill>
                  <a:schemeClr val="bg1"/>
                </a:solidFill>
              </a:rPr>
              <a:t>Research Question and Hypothesis (Quantitative)</a:t>
            </a:r>
            <a:endParaRPr lang="en-AU" dirty="0">
              <a:solidFill>
                <a:schemeClr val="bg1"/>
              </a:solidFill>
            </a:endParaRPr>
          </a:p>
        </p:txBody>
      </p:sp>
      <p:sp>
        <p:nvSpPr>
          <p:cNvPr id="3" name="Content Placeholder 2"/>
          <p:cNvSpPr>
            <a:spLocks noGrp="1"/>
          </p:cNvSpPr>
          <p:nvPr>
            <p:ph idx="1"/>
          </p:nvPr>
        </p:nvSpPr>
        <p:spPr/>
        <p:txBody>
          <a:bodyPr>
            <a:normAutofit fontScale="85000" lnSpcReduction="20000"/>
          </a:bodyPr>
          <a:lstStyle/>
          <a:p>
            <a:r>
              <a:rPr lang="en-AU" sz="2900" b="1" dirty="0" smtClean="0">
                <a:latin typeface="Calibri (Body)"/>
              </a:rPr>
              <a:t>Quantitative research questions </a:t>
            </a:r>
            <a:r>
              <a:rPr lang="en-AU" sz="2900" dirty="0" smtClean="0">
                <a:latin typeface="Calibri (Body)"/>
              </a:rPr>
              <a:t>inquire about the relationships among variables that the investigator seeks to know. </a:t>
            </a:r>
          </a:p>
          <a:p>
            <a:pPr lvl="1"/>
            <a:r>
              <a:rPr lang="en-AU" sz="2700" dirty="0" smtClean="0">
                <a:latin typeface="Calibri (Body)"/>
              </a:rPr>
              <a:t>Used frequently in survey studies.</a:t>
            </a:r>
          </a:p>
          <a:p>
            <a:r>
              <a:rPr lang="en-AU" sz="2900" b="1" dirty="0" smtClean="0">
                <a:latin typeface="Calibri (Body)"/>
              </a:rPr>
              <a:t>Quantitative hypotheses</a:t>
            </a:r>
            <a:r>
              <a:rPr lang="en-AU" sz="2900" dirty="0" smtClean="0">
                <a:latin typeface="Calibri (Body)"/>
              </a:rPr>
              <a:t> are predictions the researcher makes about the expected relationships among variables. </a:t>
            </a:r>
          </a:p>
          <a:p>
            <a:pPr lvl="1"/>
            <a:r>
              <a:rPr lang="en-AU" sz="2700" dirty="0" smtClean="0">
                <a:latin typeface="Calibri (Body)"/>
              </a:rPr>
              <a:t>Numeric estimates of population values based on data collected from samples. </a:t>
            </a:r>
          </a:p>
          <a:p>
            <a:pPr lvl="1"/>
            <a:r>
              <a:rPr lang="en-AU" sz="2700" dirty="0" smtClean="0">
                <a:latin typeface="Calibri (Body)"/>
              </a:rPr>
              <a:t>Testing of hypotheses employs statistical procedures in which the investigator draws inferences about the population from a study sample.</a:t>
            </a:r>
            <a:endParaRPr lang="en-AU" sz="2700" dirty="0">
              <a:latin typeface="Calibri (Body)"/>
            </a:endParaRPr>
          </a:p>
        </p:txBody>
      </p:sp>
      <p:sp>
        <p:nvSpPr>
          <p:cNvPr id="4" name="Date Placeholder 3"/>
          <p:cNvSpPr>
            <a:spLocks noGrp="1"/>
          </p:cNvSpPr>
          <p:nvPr>
            <p:ph type="dt" sz="half" idx="10"/>
          </p:nvPr>
        </p:nvSpPr>
        <p:spPr/>
        <p:txBody>
          <a:bodyPr/>
          <a:lstStyle/>
          <a:p>
            <a:fld id="{51E9B0D8-E5AD-443D-9DF7-87859154F207}" type="datetime1">
              <a:rPr lang="en-AU" smtClean="0"/>
              <a:pPr/>
              <a:t>25/08/2014</a:t>
            </a:fld>
            <a:endParaRPr lang="en-AU"/>
          </a:p>
        </p:txBody>
      </p:sp>
      <p:sp>
        <p:nvSpPr>
          <p:cNvPr id="6" name="Slide Number Placeholder 5"/>
          <p:cNvSpPr>
            <a:spLocks noGrp="1"/>
          </p:cNvSpPr>
          <p:nvPr>
            <p:ph type="sldNum" sz="quarter" idx="12"/>
          </p:nvPr>
        </p:nvSpPr>
        <p:spPr/>
        <p:txBody>
          <a:bodyPr/>
          <a:lstStyle/>
          <a:p>
            <a:fld id="{72E89364-063D-458F-843C-FEE18A084CD6}" type="slidenum">
              <a:rPr lang="en-AU" smtClean="0"/>
              <a:pPr/>
              <a:t>19</a:t>
            </a:fld>
            <a:endParaRPr lang="en-A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43952" y="228600"/>
            <a:ext cx="5122096" cy="990600"/>
          </a:xfrm>
        </p:spPr>
        <p:txBody>
          <a:bodyPr/>
          <a:lstStyle/>
          <a:p>
            <a:r>
              <a:rPr lang="en-AU" dirty="0" err="1" smtClean="0">
                <a:solidFill>
                  <a:schemeClr val="bg1"/>
                </a:solidFill>
              </a:rPr>
              <a:t>Definisi</a:t>
            </a:r>
            <a:r>
              <a:rPr lang="en-AU" dirty="0" smtClean="0">
                <a:solidFill>
                  <a:schemeClr val="bg1"/>
                </a:solidFill>
              </a:rPr>
              <a:t> TA</a:t>
            </a:r>
            <a:endParaRPr lang="en-AU" dirty="0">
              <a:solidFill>
                <a:schemeClr val="bg1"/>
              </a:solidFill>
            </a:endParaRPr>
          </a:p>
        </p:txBody>
      </p:sp>
      <p:sp>
        <p:nvSpPr>
          <p:cNvPr id="5" name="Content Placeholder 4"/>
          <p:cNvSpPr>
            <a:spLocks noGrp="1"/>
          </p:cNvSpPr>
          <p:nvPr>
            <p:ph idx="1"/>
          </p:nvPr>
        </p:nvSpPr>
        <p:spPr/>
        <p:txBody>
          <a:bodyPr>
            <a:normAutofit fontScale="92500" lnSpcReduction="10000"/>
          </a:bodyPr>
          <a:lstStyle/>
          <a:p>
            <a:r>
              <a:rPr lang="en-AU" b="1" dirty="0" err="1" smtClean="0"/>
              <a:t>Skripsi</a:t>
            </a:r>
            <a:r>
              <a:rPr lang="en-AU" b="1" dirty="0" smtClean="0"/>
              <a:t> /</a:t>
            </a:r>
            <a:r>
              <a:rPr lang="en-AU" b="1" dirty="0" err="1" smtClean="0"/>
              <a:t>Tugas</a:t>
            </a:r>
            <a:r>
              <a:rPr lang="en-AU" b="1" dirty="0" smtClean="0"/>
              <a:t> </a:t>
            </a:r>
            <a:r>
              <a:rPr lang="en-AU" b="1" dirty="0" err="1" smtClean="0"/>
              <a:t>Akhir</a:t>
            </a:r>
            <a:r>
              <a:rPr lang="en-AU" dirty="0" smtClean="0"/>
              <a:t>: "</a:t>
            </a:r>
            <a:r>
              <a:rPr lang="en-AU" dirty="0" err="1" smtClean="0"/>
              <a:t>hasil</a:t>
            </a:r>
            <a:r>
              <a:rPr lang="en-AU" dirty="0" smtClean="0"/>
              <a:t> </a:t>
            </a:r>
            <a:r>
              <a:rPr lang="en-AU" dirty="0" err="1" smtClean="0"/>
              <a:t>karya</a:t>
            </a:r>
            <a:r>
              <a:rPr lang="en-AU" dirty="0" smtClean="0"/>
              <a:t> </a:t>
            </a:r>
            <a:r>
              <a:rPr lang="en-AU" dirty="0" err="1" smtClean="0"/>
              <a:t>mandiri</a:t>
            </a:r>
            <a:r>
              <a:rPr lang="en-AU" dirty="0" smtClean="0"/>
              <a:t> </a:t>
            </a:r>
            <a:r>
              <a:rPr lang="en-AU" dirty="0" err="1" smtClean="0"/>
              <a:t>dalam</a:t>
            </a:r>
            <a:r>
              <a:rPr lang="en-AU" dirty="0" smtClean="0"/>
              <a:t> </a:t>
            </a:r>
            <a:r>
              <a:rPr lang="en-AU" dirty="0" err="1" smtClean="0"/>
              <a:t>menerapkan</a:t>
            </a:r>
            <a:r>
              <a:rPr lang="en-AU" dirty="0" smtClean="0"/>
              <a:t> </a:t>
            </a:r>
            <a:r>
              <a:rPr lang="en-AU" dirty="0" err="1" smtClean="0"/>
              <a:t>pengetahuan</a:t>
            </a:r>
            <a:r>
              <a:rPr lang="en-AU" dirty="0" smtClean="0"/>
              <a:t> </a:t>
            </a:r>
            <a:r>
              <a:rPr lang="en-AU" dirty="0" err="1" smtClean="0"/>
              <a:t>dan</a:t>
            </a:r>
            <a:r>
              <a:rPr lang="en-AU" dirty="0" smtClean="0"/>
              <a:t> </a:t>
            </a:r>
            <a:r>
              <a:rPr lang="en-AU" dirty="0" err="1" smtClean="0"/>
              <a:t>ketrampilan</a:t>
            </a:r>
            <a:r>
              <a:rPr lang="en-AU" dirty="0" smtClean="0"/>
              <a:t>. </a:t>
            </a:r>
            <a:r>
              <a:rPr lang="en-AU" dirty="0" err="1" smtClean="0"/>
              <a:t>Biasanya</a:t>
            </a:r>
            <a:r>
              <a:rPr lang="en-AU" dirty="0" smtClean="0"/>
              <a:t> </a:t>
            </a:r>
            <a:r>
              <a:rPr lang="en-AU" dirty="0" err="1" smtClean="0"/>
              <a:t>bersifat</a:t>
            </a:r>
            <a:r>
              <a:rPr lang="en-AU" dirty="0" smtClean="0"/>
              <a:t> </a:t>
            </a:r>
            <a:r>
              <a:rPr lang="en-AU" u="sng" dirty="0" smtClean="0"/>
              <a:t>semi research</a:t>
            </a:r>
            <a:r>
              <a:rPr lang="en-AU" dirty="0" smtClean="0"/>
              <a:t>, </a:t>
            </a:r>
            <a:r>
              <a:rPr lang="en-AU" dirty="0" err="1" smtClean="0"/>
              <a:t>maksudnya</a:t>
            </a:r>
            <a:r>
              <a:rPr lang="en-AU" dirty="0" smtClean="0"/>
              <a:t> </a:t>
            </a:r>
            <a:r>
              <a:rPr lang="en-AU" dirty="0" err="1" smtClean="0"/>
              <a:t>tidak</a:t>
            </a:r>
            <a:r>
              <a:rPr lang="en-AU" dirty="0" smtClean="0"/>
              <a:t> </a:t>
            </a:r>
            <a:r>
              <a:rPr lang="en-AU" dirty="0" err="1" smtClean="0"/>
              <a:t>ada</a:t>
            </a:r>
            <a:r>
              <a:rPr lang="en-AU" dirty="0" smtClean="0"/>
              <a:t> </a:t>
            </a:r>
            <a:r>
              <a:rPr lang="en-AU" dirty="0" err="1" smtClean="0"/>
              <a:t>kewajiban</a:t>
            </a:r>
            <a:r>
              <a:rPr lang="en-AU" dirty="0" smtClean="0"/>
              <a:t> </a:t>
            </a:r>
            <a:r>
              <a:rPr lang="en-AU" dirty="0" err="1" smtClean="0"/>
              <a:t>untuk</a:t>
            </a:r>
            <a:r>
              <a:rPr lang="en-AU" dirty="0" smtClean="0"/>
              <a:t> </a:t>
            </a:r>
            <a:r>
              <a:rPr lang="en-AU" dirty="0" err="1" smtClean="0"/>
              <a:t>memberikan</a:t>
            </a:r>
            <a:r>
              <a:rPr lang="en-AU" dirty="0" smtClean="0"/>
              <a:t> </a:t>
            </a:r>
            <a:r>
              <a:rPr lang="en-AU" dirty="0" err="1" smtClean="0"/>
              <a:t>kontribusi</a:t>
            </a:r>
            <a:r>
              <a:rPr lang="en-AU" dirty="0" smtClean="0"/>
              <a:t> </a:t>
            </a:r>
            <a:r>
              <a:rPr lang="en-AU" dirty="0" err="1" smtClean="0"/>
              <a:t>baru</a:t>
            </a:r>
            <a:r>
              <a:rPr lang="en-AU" dirty="0" smtClean="0"/>
              <a:t> </a:t>
            </a:r>
            <a:r>
              <a:rPr lang="en-AU" dirty="0" err="1" smtClean="0"/>
              <a:t>terhadap</a:t>
            </a:r>
            <a:r>
              <a:rPr lang="en-AU" dirty="0" smtClean="0"/>
              <a:t> </a:t>
            </a:r>
            <a:r>
              <a:rPr lang="en-AU" dirty="0" err="1" smtClean="0"/>
              <a:t>metode</a:t>
            </a:r>
            <a:r>
              <a:rPr lang="en-AU" dirty="0" smtClean="0"/>
              <a:t> </a:t>
            </a:r>
            <a:r>
              <a:rPr lang="en-AU" dirty="0" err="1" smtClean="0"/>
              <a:t>ataupun</a:t>
            </a:r>
            <a:r>
              <a:rPr lang="en-AU" dirty="0" smtClean="0"/>
              <a:t> </a:t>
            </a:r>
            <a:r>
              <a:rPr lang="en-AU" dirty="0" err="1" smtClean="0"/>
              <a:t>metodologi</a:t>
            </a:r>
            <a:r>
              <a:rPr lang="en-AU" dirty="0" smtClean="0"/>
              <a:t>."</a:t>
            </a:r>
          </a:p>
          <a:p>
            <a:endParaRPr lang="en-AU" dirty="0" smtClean="0"/>
          </a:p>
          <a:p>
            <a:r>
              <a:rPr lang="en-AU" b="1" dirty="0" err="1" smtClean="0"/>
              <a:t>Tugas</a:t>
            </a:r>
            <a:r>
              <a:rPr lang="en-AU" b="1" dirty="0" smtClean="0"/>
              <a:t> </a:t>
            </a:r>
            <a:r>
              <a:rPr lang="en-AU" b="1" dirty="0" err="1" smtClean="0"/>
              <a:t>Akhir</a:t>
            </a:r>
            <a:r>
              <a:rPr lang="en-AU" b="1" dirty="0" smtClean="0"/>
              <a:t> (TA)</a:t>
            </a:r>
            <a:r>
              <a:rPr lang="en-AU" dirty="0" smtClean="0"/>
              <a:t> </a:t>
            </a:r>
            <a:r>
              <a:rPr lang="en-AU" dirty="0" err="1" smtClean="0"/>
              <a:t>merupakan</a:t>
            </a:r>
            <a:r>
              <a:rPr lang="en-AU" dirty="0" smtClean="0"/>
              <a:t> </a:t>
            </a:r>
            <a:r>
              <a:rPr lang="en-AU" dirty="0" err="1" smtClean="0"/>
              <a:t>suatu</a:t>
            </a:r>
            <a:r>
              <a:rPr lang="en-AU" dirty="0" smtClean="0"/>
              <a:t> </a:t>
            </a:r>
            <a:r>
              <a:rPr lang="en-AU" dirty="0" err="1" smtClean="0"/>
              <a:t>rangkaian</a:t>
            </a:r>
            <a:r>
              <a:rPr lang="en-AU" dirty="0" smtClean="0"/>
              <a:t> </a:t>
            </a:r>
            <a:r>
              <a:rPr lang="en-AU" dirty="0" err="1" smtClean="0"/>
              <a:t>kegiatan</a:t>
            </a:r>
            <a:r>
              <a:rPr lang="en-AU" dirty="0" smtClean="0"/>
              <a:t> </a:t>
            </a:r>
            <a:r>
              <a:rPr lang="en-AU" dirty="0" err="1" smtClean="0"/>
              <a:t>akademik</a:t>
            </a:r>
            <a:r>
              <a:rPr lang="en-AU" dirty="0" smtClean="0"/>
              <a:t> yang </a:t>
            </a:r>
            <a:r>
              <a:rPr lang="en-AU" dirty="0" err="1" smtClean="0"/>
              <a:t>bertujuan</a:t>
            </a:r>
            <a:r>
              <a:rPr lang="en-AU" dirty="0" smtClean="0"/>
              <a:t> </a:t>
            </a:r>
            <a:r>
              <a:rPr lang="en-AU" dirty="0" err="1" smtClean="0"/>
              <a:t>untuk</a:t>
            </a:r>
            <a:r>
              <a:rPr lang="en-AU" dirty="0" smtClean="0"/>
              <a:t> </a:t>
            </a:r>
            <a:r>
              <a:rPr lang="en-AU" dirty="0" err="1" smtClean="0"/>
              <a:t>menampilkan</a:t>
            </a:r>
            <a:r>
              <a:rPr lang="en-AU" dirty="0" smtClean="0"/>
              <a:t> </a:t>
            </a:r>
            <a:r>
              <a:rPr lang="en-AU" dirty="0" err="1" smtClean="0"/>
              <a:t>kompetensi</a:t>
            </a:r>
            <a:r>
              <a:rPr lang="en-AU" dirty="0" smtClean="0"/>
              <a:t> yang </a:t>
            </a:r>
            <a:r>
              <a:rPr lang="en-AU" dirty="0" err="1" smtClean="0"/>
              <a:t>dimiliki</a:t>
            </a:r>
            <a:r>
              <a:rPr lang="en-AU" dirty="0" smtClean="0"/>
              <a:t> </a:t>
            </a:r>
            <a:r>
              <a:rPr lang="en-AU" dirty="0" err="1" smtClean="0"/>
              <a:t>mahasiswa</a:t>
            </a:r>
            <a:r>
              <a:rPr lang="en-AU" dirty="0" smtClean="0"/>
              <a:t> </a:t>
            </a:r>
            <a:r>
              <a:rPr lang="en-AU" dirty="0" err="1" smtClean="0"/>
              <a:t>dalam</a:t>
            </a:r>
            <a:r>
              <a:rPr lang="en-AU" dirty="0" smtClean="0"/>
              <a:t> </a:t>
            </a:r>
            <a:r>
              <a:rPr lang="en-AU" u="sng" dirty="0" err="1" smtClean="0"/>
              <a:t>bentuk</a:t>
            </a:r>
            <a:r>
              <a:rPr lang="en-AU" u="sng" dirty="0" smtClean="0"/>
              <a:t> </a:t>
            </a:r>
            <a:r>
              <a:rPr lang="en-AU" u="sng" dirty="0" err="1" smtClean="0"/>
              <a:t>penelitian</a:t>
            </a:r>
            <a:r>
              <a:rPr lang="en-AU" u="sng" dirty="0" smtClean="0"/>
              <a:t> TA </a:t>
            </a:r>
            <a:r>
              <a:rPr lang="en-AU" dirty="0" err="1" smtClean="0"/>
              <a:t>serta</a:t>
            </a:r>
            <a:r>
              <a:rPr lang="en-AU" dirty="0" smtClean="0"/>
              <a:t> </a:t>
            </a:r>
            <a:r>
              <a:rPr lang="en-AU" dirty="0" err="1" smtClean="0"/>
              <a:t>untuk</a:t>
            </a:r>
            <a:r>
              <a:rPr lang="en-AU" dirty="0" smtClean="0"/>
              <a:t> </a:t>
            </a:r>
            <a:r>
              <a:rPr lang="en-AU" u="sng" dirty="0" err="1" smtClean="0"/>
              <a:t>melatih</a:t>
            </a:r>
            <a:r>
              <a:rPr lang="en-AU" u="sng" dirty="0" smtClean="0"/>
              <a:t> </a:t>
            </a:r>
            <a:r>
              <a:rPr lang="en-AU" u="sng" dirty="0" err="1" smtClean="0"/>
              <a:t>kemandirian</a:t>
            </a:r>
            <a:r>
              <a:rPr lang="en-AU" u="sng" dirty="0" smtClean="0"/>
              <a:t> </a:t>
            </a:r>
            <a:r>
              <a:rPr lang="en-AU" dirty="0" err="1" smtClean="0"/>
              <a:t>dan</a:t>
            </a:r>
            <a:r>
              <a:rPr lang="en-AU" u="sng" dirty="0" smtClean="0"/>
              <a:t> </a:t>
            </a:r>
            <a:r>
              <a:rPr lang="en-AU" u="sng" dirty="0" err="1" smtClean="0"/>
              <a:t>tanggung</a:t>
            </a:r>
            <a:r>
              <a:rPr lang="en-AU" u="sng" dirty="0" smtClean="0"/>
              <a:t> </a:t>
            </a:r>
            <a:r>
              <a:rPr lang="en-AU" u="sng" dirty="0" err="1" smtClean="0"/>
              <a:t>jawab</a:t>
            </a:r>
            <a:r>
              <a:rPr lang="en-AU" u="sng" dirty="0" smtClean="0"/>
              <a:t> </a:t>
            </a:r>
            <a:r>
              <a:rPr lang="en-AU" u="sng" dirty="0" err="1" smtClean="0"/>
              <a:t>ilmiah</a:t>
            </a:r>
            <a:r>
              <a:rPr lang="en-AU" u="sng" dirty="0" smtClean="0"/>
              <a:t> </a:t>
            </a:r>
            <a:r>
              <a:rPr lang="en-AU" u="sng" dirty="0" err="1" smtClean="0"/>
              <a:t>mahasiswa</a:t>
            </a:r>
            <a:r>
              <a:rPr lang="en-AU" dirty="0" smtClean="0"/>
              <a:t> </a:t>
            </a:r>
            <a:r>
              <a:rPr lang="en-AU" dirty="0" err="1" smtClean="0"/>
              <a:t>mulai</a:t>
            </a:r>
            <a:r>
              <a:rPr lang="en-AU" dirty="0" smtClean="0"/>
              <a:t> </a:t>
            </a:r>
            <a:r>
              <a:rPr lang="en-AU" dirty="0" err="1" smtClean="0"/>
              <a:t>dari</a:t>
            </a:r>
            <a:r>
              <a:rPr lang="en-AU" dirty="0" smtClean="0"/>
              <a:t> </a:t>
            </a:r>
            <a:r>
              <a:rPr lang="en-AU" dirty="0" err="1" smtClean="0"/>
              <a:t>penyusunan</a:t>
            </a:r>
            <a:r>
              <a:rPr lang="en-AU" dirty="0" smtClean="0"/>
              <a:t> </a:t>
            </a:r>
            <a:r>
              <a:rPr lang="en-AU" dirty="0" err="1" smtClean="0"/>
              <a:t>rencana</a:t>
            </a:r>
            <a:r>
              <a:rPr lang="en-AU" dirty="0" smtClean="0"/>
              <a:t> TA, </a:t>
            </a:r>
            <a:r>
              <a:rPr lang="en-AU" dirty="0" err="1" smtClean="0"/>
              <a:t>pelaksanaan</a:t>
            </a:r>
            <a:r>
              <a:rPr lang="en-AU" dirty="0" smtClean="0"/>
              <a:t> TA, </a:t>
            </a:r>
            <a:r>
              <a:rPr lang="en-AU" dirty="0" err="1" smtClean="0"/>
              <a:t>evaluasi</a:t>
            </a:r>
            <a:r>
              <a:rPr lang="en-AU" dirty="0" smtClean="0"/>
              <a:t> TA </a:t>
            </a:r>
            <a:r>
              <a:rPr lang="en-AU" dirty="0" err="1" smtClean="0"/>
              <a:t>hingga</a:t>
            </a:r>
            <a:r>
              <a:rPr lang="en-AU" dirty="0" smtClean="0"/>
              <a:t> </a:t>
            </a:r>
            <a:r>
              <a:rPr lang="en-AU" dirty="0" err="1" smtClean="0"/>
              <a:t>penulisan</a:t>
            </a:r>
            <a:r>
              <a:rPr lang="en-AU" dirty="0" smtClean="0"/>
              <a:t> </a:t>
            </a:r>
            <a:r>
              <a:rPr lang="en-AU" dirty="0" err="1" smtClean="0"/>
              <a:t>Laporan</a:t>
            </a:r>
            <a:r>
              <a:rPr lang="en-AU" dirty="0" smtClean="0"/>
              <a:t> TA</a:t>
            </a:r>
            <a:endParaRPr lang="en-AU" dirty="0"/>
          </a:p>
        </p:txBody>
      </p:sp>
      <p:sp>
        <p:nvSpPr>
          <p:cNvPr id="6" name="Date Placeholder 5"/>
          <p:cNvSpPr>
            <a:spLocks noGrp="1"/>
          </p:cNvSpPr>
          <p:nvPr>
            <p:ph type="dt" sz="half" idx="10"/>
          </p:nvPr>
        </p:nvSpPr>
        <p:spPr/>
        <p:txBody>
          <a:bodyPr/>
          <a:lstStyle/>
          <a:p>
            <a:fld id="{31FA0246-C55D-43F0-BD2B-53ABC8A9B38D}" type="datetime1">
              <a:rPr lang="en-AU" smtClean="0"/>
              <a:pPr/>
              <a:t>25/08/2014</a:t>
            </a:fld>
            <a:endParaRPr lang="en-AU"/>
          </a:p>
        </p:txBody>
      </p:sp>
      <p:sp>
        <p:nvSpPr>
          <p:cNvPr id="7" name="Slide Number Placeholder 6"/>
          <p:cNvSpPr>
            <a:spLocks noGrp="1"/>
          </p:cNvSpPr>
          <p:nvPr>
            <p:ph type="sldNum" sz="quarter" idx="12"/>
          </p:nvPr>
        </p:nvSpPr>
        <p:spPr/>
        <p:txBody>
          <a:bodyPr/>
          <a:lstStyle/>
          <a:p>
            <a:fld id="{72E89364-063D-458F-843C-FEE18A084CD6}" type="slidenum">
              <a:rPr lang="en-AU" smtClean="0"/>
              <a:pPr/>
              <a:t>2</a:t>
            </a:fld>
            <a:endParaRPr lang="en-A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3952" y="228600"/>
            <a:ext cx="5122096" cy="990600"/>
          </a:xfrm>
        </p:spPr>
        <p:txBody>
          <a:bodyPr>
            <a:normAutofit fontScale="90000"/>
          </a:bodyPr>
          <a:lstStyle/>
          <a:p>
            <a:r>
              <a:rPr lang="en-AU" dirty="0" smtClean="0">
                <a:solidFill>
                  <a:schemeClr val="bg1"/>
                </a:solidFill>
              </a:rPr>
              <a:t>Research Question and Hypothesis (Quantitative)</a:t>
            </a:r>
            <a:endParaRPr lang="en-AU" dirty="0">
              <a:solidFill>
                <a:schemeClr val="bg1"/>
              </a:solidFill>
            </a:endParaRPr>
          </a:p>
        </p:txBody>
      </p:sp>
      <p:sp>
        <p:nvSpPr>
          <p:cNvPr id="3" name="Content Placeholder 2"/>
          <p:cNvSpPr>
            <a:spLocks noGrp="1"/>
          </p:cNvSpPr>
          <p:nvPr>
            <p:ph idx="1"/>
          </p:nvPr>
        </p:nvSpPr>
        <p:spPr/>
        <p:txBody>
          <a:bodyPr>
            <a:normAutofit lnSpcReduction="10000"/>
          </a:bodyPr>
          <a:lstStyle/>
          <a:p>
            <a:pPr>
              <a:buNone/>
            </a:pPr>
            <a:r>
              <a:rPr lang="en-AU" b="1" dirty="0" smtClean="0"/>
              <a:t>Example: research question</a:t>
            </a:r>
          </a:p>
          <a:p>
            <a:r>
              <a:rPr lang="en-AU" dirty="0" smtClean="0"/>
              <a:t>Does _________ (name the theory) explain the relationship between _________ (independent variable) and _________ (dependent variable), controlling for the effects of ______ (control variable)?</a:t>
            </a:r>
          </a:p>
          <a:p>
            <a:pPr>
              <a:buNone/>
            </a:pPr>
            <a:r>
              <a:rPr lang="en-AU" dirty="0" smtClean="0"/>
              <a:t>Example: quantitative null hypothesis</a:t>
            </a:r>
          </a:p>
          <a:p>
            <a:r>
              <a:rPr lang="en-AU" dirty="0" smtClean="0"/>
              <a:t>There is no significant difference between _________ (the control and experimental groups on the independent variable) on _________ (dependent variable).</a:t>
            </a:r>
            <a:endParaRPr lang="en-AU" dirty="0"/>
          </a:p>
        </p:txBody>
      </p:sp>
      <p:sp>
        <p:nvSpPr>
          <p:cNvPr id="4" name="Date Placeholder 3"/>
          <p:cNvSpPr>
            <a:spLocks noGrp="1"/>
          </p:cNvSpPr>
          <p:nvPr>
            <p:ph type="dt" sz="half" idx="10"/>
          </p:nvPr>
        </p:nvSpPr>
        <p:spPr/>
        <p:txBody>
          <a:bodyPr/>
          <a:lstStyle/>
          <a:p>
            <a:fld id="{51E9B0D8-E5AD-443D-9DF7-87859154F207}" type="datetime1">
              <a:rPr lang="en-AU" smtClean="0"/>
              <a:pPr/>
              <a:t>25/08/2014</a:t>
            </a:fld>
            <a:endParaRPr lang="en-AU"/>
          </a:p>
        </p:txBody>
      </p:sp>
      <p:sp>
        <p:nvSpPr>
          <p:cNvPr id="6" name="Slide Number Placeholder 5"/>
          <p:cNvSpPr>
            <a:spLocks noGrp="1"/>
          </p:cNvSpPr>
          <p:nvPr>
            <p:ph type="sldNum" sz="quarter" idx="12"/>
          </p:nvPr>
        </p:nvSpPr>
        <p:spPr/>
        <p:txBody>
          <a:bodyPr/>
          <a:lstStyle/>
          <a:p>
            <a:fld id="{72E89364-063D-458F-843C-FEE18A084CD6}" type="slidenum">
              <a:rPr lang="en-AU" smtClean="0"/>
              <a:pPr/>
              <a:t>20</a:t>
            </a:fld>
            <a:endParaRPr lang="en-A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228600"/>
            <a:ext cx="5108448" cy="990600"/>
          </a:xfrm>
        </p:spPr>
        <p:txBody>
          <a:bodyPr>
            <a:normAutofit fontScale="90000"/>
          </a:bodyPr>
          <a:lstStyle/>
          <a:p>
            <a:r>
              <a:rPr lang="en-AU" dirty="0" smtClean="0">
                <a:solidFill>
                  <a:schemeClr val="bg1"/>
                </a:solidFill>
              </a:rPr>
              <a:t>Research Question and Hypothesis (Quantitative)</a:t>
            </a:r>
            <a:endParaRPr lang="en-AU" dirty="0">
              <a:solidFill>
                <a:schemeClr val="bg1"/>
              </a:solidFill>
            </a:endParaRPr>
          </a:p>
        </p:txBody>
      </p:sp>
      <p:sp>
        <p:nvSpPr>
          <p:cNvPr id="3" name="Content Placeholder 2"/>
          <p:cNvSpPr>
            <a:spLocks noGrp="1"/>
          </p:cNvSpPr>
          <p:nvPr>
            <p:ph idx="1"/>
          </p:nvPr>
        </p:nvSpPr>
        <p:spPr/>
        <p:txBody>
          <a:bodyPr>
            <a:normAutofit/>
          </a:bodyPr>
          <a:lstStyle/>
          <a:p>
            <a:r>
              <a:rPr lang="en-AU" dirty="0" smtClean="0"/>
              <a:t>Variables used have a form of (one or combined):</a:t>
            </a:r>
          </a:p>
          <a:p>
            <a:pPr lvl="1"/>
            <a:r>
              <a:rPr lang="en-AU" i="1" dirty="0" smtClean="0"/>
              <a:t>compare groups on an independent variable to see its impact </a:t>
            </a:r>
            <a:r>
              <a:rPr lang="en-AU" dirty="0" smtClean="0"/>
              <a:t>on a dependent variable</a:t>
            </a:r>
          </a:p>
          <a:p>
            <a:pPr lvl="1"/>
            <a:r>
              <a:rPr lang="en-AU" i="1" dirty="0" smtClean="0"/>
              <a:t>relate one or more independent </a:t>
            </a:r>
            <a:r>
              <a:rPr lang="en-AU" dirty="0" smtClean="0"/>
              <a:t>variables to one or more dependent variables</a:t>
            </a:r>
          </a:p>
          <a:p>
            <a:pPr lvl="1"/>
            <a:r>
              <a:rPr lang="en-AU" i="1" dirty="0" smtClean="0"/>
              <a:t>describe responses to </a:t>
            </a:r>
            <a:r>
              <a:rPr lang="en-AU" dirty="0" smtClean="0"/>
              <a:t>the independent, mediating, or dependent variables.</a:t>
            </a:r>
          </a:p>
          <a:p>
            <a:r>
              <a:rPr lang="en-AU" dirty="0" smtClean="0"/>
              <a:t>To eliminate redundancy, write only research questions or hypotheses, not both, unless the hypotheses build on the research questions</a:t>
            </a:r>
            <a:endParaRPr lang="en-AU" dirty="0"/>
          </a:p>
        </p:txBody>
      </p:sp>
      <p:sp>
        <p:nvSpPr>
          <p:cNvPr id="4" name="Date Placeholder 3"/>
          <p:cNvSpPr>
            <a:spLocks noGrp="1"/>
          </p:cNvSpPr>
          <p:nvPr>
            <p:ph type="dt" sz="half" idx="10"/>
          </p:nvPr>
        </p:nvSpPr>
        <p:spPr/>
        <p:txBody>
          <a:bodyPr/>
          <a:lstStyle/>
          <a:p>
            <a:fld id="{51E9B0D8-E5AD-443D-9DF7-87859154F207}" type="datetime1">
              <a:rPr lang="en-AU" smtClean="0"/>
              <a:pPr/>
              <a:t>25/08/2014</a:t>
            </a:fld>
            <a:endParaRPr lang="en-AU"/>
          </a:p>
        </p:txBody>
      </p:sp>
      <p:sp>
        <p:nvSpPr>
          <p:cNvPr id="6" name="Slide Number Placeholder 5"/>
          <p:cNvSpPr>
            <a:spLocks noGrp="1"/>
          </p:cNvSpPr>
          <p:nvPr>
            <p:ph type="sldNum" sz="quarter" idx="12"/>
          </p:nvPr>
        </p:nvSpPr>
        <p:spPr/>
        <p:txBody>
          <a:bodyPr/>
          <a:lstStyle/>
          <a:p>
            <a:fld id="{72E89364-063D-458F-843C-FEE18A084CD6}" type="slidenum">
              <a:rPr lang="en-AU" smtClean="0"/>
              <a:pPr/>
              <a:t>21</a:t>
            </a:fld>
            <a:endParaRPr lang="en-A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1248" y="228600"/>
            <a:ext cx="5094800" cy="990600"/>
          </a:xfrm>
        </p:spPr>
        <p:txBody>
          <a:bodyPr>
            <a:noAutofit/>
          </a:bodyPr>
          <a:lstStyle/>
          <a:p>
            <a:r>
              <a:rPr lang="en-AU" sz="2000" dirty="0" smtClean="0">
                <a:solidFill>
                  <a:schemeClr val="bg1"/>
                </a:solidFill>
              </a:rPr>
              <a:t>Example: the relation between research question, hypothesis and study objective</a:t>
            </a:r>
            <a:endParaRPr lang="en-AU" sz="2000" dirty="0">
              <a:solidFill>
                <a:schemeClr val="bg1"/>
              </a:solidFill>
            </a:endParaRPr>
          </a:p>
        </p:txBody>
      </p:sp>
      <p:sp>
        <p:nvSpPr>
          <p:cNvPr id="3" name="Content Placeholder 2"/>
          <p:cNvSpPr>
            <a:spLocks noGrp="1"/>
          </p:cNvSpPr>
          <p:nvPr>
            <p:ph idx="1"/>
          </p:nvPr>
        </p:nvSpPr>
        <p:spPr/>
        <p:txBody>
          <a:bodyPr>
            <a:normAutofit fontScale="55000" lnSpcReduction="20000"/>
          </a:bodyPr>
          <a:lstStyle/>
          <a:p>
            <a:endParaRPr lang="en-AU" b="1" dirty="0" smtClean="0"/>
          </a:p>
          <a:p>
            <a:r>
              <a:rPr lang="en-AU" sz="3400" b="1" dirty="0" smtClean="0"/>
              <a:t>Study:</a:t>
            </a:r>
            <a:r>
              <a:rPr lang="en-AU" sz="3400" dirty="0" smtClean="0"/>
              <a:t> Warden SJ, Metcalf BR, Kiss ZS, et al. Low-intensity pulsed ultrasound for chronic patellar </a:t>
            </a:r>
            <a:r>
              <a:rPr lang="en-AU" sz="3400" dirty="0" err="1" smtClean="0"/>
              <a:t>tendinopathy</a:t>
            </a:r>
            <a:r>
              <a:rPr lang="en-AU" sz="3400" dirty="0" smtClean="0"/>
              <a:t>: a randomized, double-blind, placebo-controlled trial. </a:t>
            </a:r>
            <a:r>
              <a:rPr lang="en-AU" sz="3400" i="1" dirty="0" smtClean="0"/>
              <a:t>Rheumatology</a:t>
            </a:r>
            <a:r>
              <a:rPr lang="en-AU" sz="3400" dirty="0" smtClean="0"/>
              <a:t> 2008;47:467–71.</a:t>
            </a:r>
          </a:p>
          <a:p>
            <a:r>
              <a:rPr lang="en-AU" sz="3400" b="1" dirty="0" smtClean="0"/>
              <a:t>Research question:</a:t>
            </a:r>
            <a:r>
              <a:rPr lang="en-AU" sz="3400" dirty="0" smtClean="0"/>
              <a:t> </a:t>
            </a:r>
            <a:r>
              <a:rPr lang="en-AU" sz="3400" u="sng" dirty="0" smtClean="0"/>
              <a:t>How</a:t>
            </a:r>
            <a:r>
              <a:rPr lang="en-AU" sz="3400" dirty="0" smtClean="0"/>
              <a:t> does low-intensity pulsed ultrasound (LIPUS) </a:t>
            </a:r>
            <a:r>
              <a:rPr lang="en-AU" sz="3400" u="sng" dirty="0" smtClean="0"/>
              <a:t>compare</a:t>
            </a:r>
            <a:r>
              <a:rPr lang="en-AU" sz="3400" dirty="0" smtClean="0"/>
              <a:t> with a placebo device in managing the symptoms of skeletally mature patients with patellar </a:t>
            </a:r>
            <a:r>
              <a:rPr lang="en-AU" sz="3400" dirty="0" err="1" smtClean="0"/>
              <a:t>tendinopathy</a:t>
            </a:r>
            <a:r>
              <a:rPr lang="en-AU" sz="3400" dirty="0" smtClean="0"/>
              <a:t>?</a:t>
            </a:r>
          </a:p>
          <a:p>
            <a:r>
              <a:rPr lang="en-AU" sz="3400" b="1" dirty="0" smtClean="0"/>
              <a:t>Research hypothesis:</a:t>
            </a:r>
            <a:r>
              <a:rPr lang="en-AU" sz="3400" dirty="0" smtClean="0"/>
              <a:t> Pain levels are reduced in patients who receive daily active-LIPUS (treatment) for 12 weeks </a:t>
            </a:r>
            <a:r>
              <a:rPr lang="en-AU" sz="3400" u="sng" dirty="0" smtClean="0"/>
              <a:t>compared</a:t>
            </a:r>
            <a:r>
              <a:rPr lang="en-AU" sz="3400" dirty="0" smtClean="0"/>
              <a:t> with individuals who receive inactive-LIPUS (placebo).</a:t>
            </a:r>
          </a:p>
          <a:p>
            <a:r>
              <a:rPr lang="en-AU" sz="3400" b="1" dirty="0" smtClean="0"/>
              <a:t>Objective:</a:t>
            </a:r>
            <a:r>
              <a:rPr lang="en-AU" sz="3400" dirty="0" smtClean="0"/>
              <a:t> </a:t>
            </a:r>
            <a:r>
              <a:rPr lang="en-AU" sz="3400" u="sng" dirty="0" smtClean="0"/>
              <a:t>To investigate </a:t>
            </a:r>
            <a:r>
              <a:rPr lang="en-AU" sz="3400" dirty="0" smtClean="0"/>
              <a:t>the clinical efficacy of LIPUS in the management of patellar </a:t>
            </a:r>
            <a:r>
              <a:rPr lang="en-AU" sz="3400" dirty="0" err="1" smtClean="0"/>
              <a:t>tendinopathy</a:t>
            </a:r>
            <a:r>
              <a:rPr lang="en-AU" sz="3400" dirty="0" smtClean="0"/>
              <a:t> symptoms.</a:t>
            </a:r>
          </a:p>
        </p:txBody>
      </p:sp>
      <p:sp>
        <p:nvSpPr>
          <p:cNvPr id="4" name="Date Placeholder 3"/>
          <p:cNvSpPr>
            <a:spLocks noGrp="1"/>
          </p:cNvSpPr>
          <p:nvPr>
            <p:ph type="dt" sz="half" idx="10"/>
          </p:nvPr>
        </p:nvSpPr>
        <p:spPr/>
        <p:txBody>
          <a:bodyPr/>
          <a:lstStyle/>
          <a:p>
            <a:fld id="{51E9B0D8-E5AD-443D-9DF7-87859154F207}" type="datetime1">
              <a:rPr lang="en-AU" smtClean="0"/>
              <a:pPr/>
              <a:t>25/08/2014</a:t>
            </a:fld>
            <a:endParaRPr lang="en-AU"/>
          </a:p>
        </p:txBody>
      </p:sp>
      <p:sp>
        <p:nvSpPr>
          <p:cNvPr id="6" name="Slide Number Placeholder 5"/>
          <p:cNvSpPr>
            <a:spLocks noGrp="1"/>
          </p:cNvSpPr>
          <p:nvPr>
            <p:ph type="sldNum" sz="quarter" idx="12"/>
          </p:nvPr>
        </p:nvSpPr>
        <p:spPr/>
        <p:txBody>
          <a:bodyPr/>
          <a:lstStyle/>
          <a:p>
            <a:fld id="{72E89364-063D-458F-843C-FEE18A084CD6}" type="slidenum">
              <a:rPr lang="en-AU" smtClean="0"/>
              <a:pPr/>
              <a:t>22</a:t>
            </a:fld>
            <a:endParaRPr lang="en-A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Data Collection and Analysis</a:t>
            </a:r>
            <a:endParaRPr lang="en-AU" dirty="0"/>
          </a:p>
        </p:txBody>
      </p:sp>
      <p:sp>
        <p:nvSpPr>
          <p:cNvPr id="3" name="Subtitle 2"/>
          <p:cNvSpPr>
            <a:spLocks noGrp="1"/>
          </p:cNvSpPr>
          <p:nvPr>
            <p:ph type="subTitle" idx="1"/>
          </p:nvPr>
        </p:nvSpPr>
        <p:spPr/>
        <p:txBody>
          <a:bodyPr/>
          <a:lstStyle/>
          <a:p>
            <a:endParaRPr lang="en-AU"/>
          </a:p>
        </p:txBody>
      </p:sp>
      <p:sp>
        <p:nvSpPr>
          <p:cNvPr id="4" name="Date Placeholder 3"/>
          <p:cNvSpPr>
            <a:spLocks noGrp="1"/>
          </p:cNvSpPr>
          <p:nvPr>
            <p:ph type="dt" sz="half" idx="10"/>
          </p:nvPr>
        </p:nvSpPr>
        <p:spPr/>
        <p:txBody>
          <a:bodyPr/>
          <a:lstStyle/>
          <a:p>
            <a:fld id="{FE125BDA-A2FA-43F4-96A8-926AF429696B}" type="datetime1">
              <a:rPr lang="en-AU" smtClean="0"/>
              <a:pPr/>
              <a:t>25/08/2014</a:t>
            </a:fld>
            <a:endParaRPr lang="en-AU"/>
          </a:p>
        </p:txBody>
      </p:sp>
      <p:sp>
        <p:nvSpPr>
          <p:cNvPr id="5" name="Footer Placeholder 4"/>
          <p:cNvSpPr>
            <a:spLocks noGrp="1"/>
          </p:cNvSpPr>
          <p:nvPr>
            <p:ph type="ftr" sz="quarter" idx="11"/>
          </p:nvPr>
        </p:nvSpPr>
        <p:spPr/>
        <p:txBody>
          <a:bodyPr/>
          <a:lstStyle/>
          <a:p>
            <a:r>
              <a:rPr lang="en-AU" smtClean="0"/>
              <a:t>S1 Teknik Informatika</a:t>
            </a:r>
            <a:endParaRPr lang="en-AU"/>
          </a:p>
        </p:txBody>
      </p:sp>
      <p:sp>
        <p:nvSpPr>
          <p:cNvPr id="6" name="Slide Number Placeholder 5"/>
          <p:cNvSpPr>
            <a:spLocks noGrp="1"/>
          </p:cNvSpPr>
          <p:nvPr>
            <p:ph type="sldNum" sz="quarter" idx="12"/>
          </p:nvPr>
        </p:nvSpPr>
        <p:spPr/>
        <p:txBody>
          <a:bodyPr/>
          <a:lstStyle/>
          <a:p>
            <a:fld id="{7E77B779-7191-4EA2-B96A-BC4009CBBB27}" type="slidenum">
              <a:rPr lang="en-AU" smtClean="0"/>
              <a:pPr/>
              <a:t>23</a:t>
            </a:fld>
            <a:endParaRPr lang="en-AU"/>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4896" y="228600"/>
            <a:ext cx="5081152" cy="990600"/>
          </a:xfrm>
        </p:spPr>
        <p:txBody>
          <a:bodyPr>
            <a:normAutofit/>
          </a:bodyPr>
          <a:lstStyle/>
          <a:p>
            <a:r>
              <a:rPr lang="en-AU" dirty="0" smtClean="0">
                <a:solidFill>
                  <a:schemeClr val="bg1"/>
                </a:solidFill>
              </a:rPr>
              <a:t>Qualitative Research </a:t>
            </a:r>
            <a:br>
              <a:rPr lang="en-AU" dirty="0" smtClean="0">
                <a:solidFill>
                  <a:schemeClr val="bg1"/>
                </a:solidFill>
              </a:rPr>
            </a:br>
            <a:r>
              <a:rPr lang="en-AU" dirty="0" smtClean="0">
                <a:solidFill>
                  <a:schemeClr val="bg1"/>
                </a:solidFill>
              </a:rPr>
              <a:t>Data Collection</a:t>
            </a:r>
            <a:endParaRPr lang="en-AU" dirty="0">
              <a:solidFill>
                <a:schemeClr val="bg1"/>
              </a:solidFill>
            </a:endParaRPr>
          </a:p>
        </p:txBody>
      </p:sp>
      <p:sp>
        <p:nvSpPr>
          <p:cNvPr id="3" name="Content Placeholder 2"/>
          <p:cNvSpPr>
            <a:spLocks noGrp="1"/>
          </p:cNvSpPr>
          <p:nvPr>
            <p:ph idx="1"/>
          </p:nvPr>
        </p:nvSpPr>
        <p:spPr/>
        <p:txBody>
          <a:bodyPr>
            <a:normAutofit fontScale="85000" lnSpcReduction="20000"/>
          </a:bodyPr>
          <a:lstStyle/>
          <a:p>
            <a:r>
              <a:rPr lang="en-AU" dirty="0" smtClean="0"/>
              <a:t>Participation. This is a kind of observation in which the researchers involve in the observed environment, like other participants.</a:t>
            </a:r>
          </a:p>
          <a:p>
            <a:r>
              <a:rPr lang="en-AU" dirty="0" smtClean="0"/>
              <a:t>Observation</a:t>
            </a:r>
          </a:p>
          <a:p>
            <a:r>
              <a:rPr lang="en-AU" dirty="0" smtClean="0"/>
              <a:t>Interview:  </a:t>
            </a:r>
            <a:r>
              <a:rPr lang="en-AU" dirty="0" err="1" smtClean="0"/>
              <a:t>indepth</a:t>
            </a:r>
            <a:r>
              <a:rPr lang="en-AU" dirty="0" smtClean="0"/>
              <a:t>/ethnographic interview,  expert/elite interview,  focus-group interview.</a:t>
            </a:r>
          </a:p>
          <a:p>
            <a:r>
              <a:rPr lang="en-AU" dirty="0" smtClean="0"/>
              <a:t>Document review</a:t>
            </a:r>
          </a:p>
          <a:p>
            <a:r>
              <a:rPr lang="en-AU" dirty="0" smtClean="0"/>
              <a:t>Narratives and life histories</a:t>
            </a:r>
          </a:p>
          <a:p>
            <a:r>
              <a:rPr lang="en-AU" dirty="0" smtClean="0"/>
              <a:t>Video, films, photographs</a:t>
            </a:r>
          </a:p>
          <a:p>
            <a:r>
              <a:rPr lang="en-AU" dirty="0" smtClean="0"/>
              <a:t>Historical analysis</a:t>
            </a:r>
          </a:p>
          <a:p>
            <a:r>
              <a:rPr lang="en-AU" dirty="0" smtClean="0"/>
              <a:t>Surveys</a:t>
            </a:r>
          </a:p>
          <a:p>
            <a:endParaRPr lang="en-AU" dirty="0"/>
          </a:p>
        </p:txBody>
      </p:sp>
      <p:sp>
        <p:nvSpPr>
          <p:cNvPr id="4" name="Date Placeholder 3"/>
          <p:cNvSpPr>
            <a:spLocks noGrp="1"/>
          </p:cNvSpPr>
          <p:nvPr>
            <p:ph type="dt" sz="half" idx="10"/>
          </p:nvPr>
        </p:nvSpPr>
        <p:spPr/>
        <p:txBody>
          <a:bodyPr/>
          <a:lstStyle/>
          <a:p>
            <a:fld id="{51E9B0D8-E5AD-443D-9DF7-87859154F207}" type="datetime1">
              <a:rPr lang="en-AU" smtClean="0"/>
              <a:pPr/>
              <a:t>25/08/2014</a:t>
            </a:fld>
            <a:endParaRPr lang="en-AU"/>
          </a:p>
        </p:txBody>
      </p:sp>
      <p:sp>
        <p:nvSpPr>
          <p:cNvPr id="6" name="Slide Number Placeholder 5"/>
          <p:cNvSpPr>
            <a:spLocks noGrp="1"/>
          </p:cNvSpPr>
          <p:nvPr>
            <p:ph type="sldNum" sz="quarter" idx="12"/>
          </p:nvPr>
        </p:nvSpPr>
        <p:spPr/>
        <p:txBody>
          <a:bodyPr/>
          <a:lstStyle/>
          <a:p>
            <a:fld id="{72E89364-063D-458F-843C-FEE18A084CD6}" type="slidenum">
              <a:rPr lang="en-AU" smtClean="0"/>
              <a:pPr/>
              <a:t>24</a:t>
            </a:fld>
            <a:endParaRPr lang="en-A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0304" y="228600"/>
            <a:ext cx="5135744" cy="990600"/>
          </a:xfrm>
        </p:spPr>
        <p:txBody>
          <a:bodyPr>
            <a:normAutofit/>
          </a:bodyPr>
          <a:lstStyle/>
          <a:p>
            <a:r>
              <a:rPr lang="en-AU" dirty="0" smtClean="0">
                <a:solidFill>
                  <a:schemeClr val="bg1"/>
                </a:solidFill>
              </a:rPr>
              <a:t>Qualitative Research</a:t>
            </a:r>
            <a:br>
              <a:rPr lang="en-AU" dirty="0" smtClean="0">
                <a:solidFill>
                  <a:schemeClr val="bg1"/>
                </a:solidFill>
              </a:rPr>
            </a:br>
            <a:r>
              <a:rPr lang="en-AU" dirty="0" smtClean="0">
                <a:solidFill>
                  <a:schemeClr val="bg1"/>
                </a:solidFill>
              </a:rPr>
              <a:t>Data Analysis</a:t>
            </a:r>
            <a:endParaRPr lang="en-AU" dirty="0">
              <a:solidFill>
                <a:schemeClr val="bg1"/>
              </a:solidFill>
            </a:endParaRPr>
          </a:p>
        </p:txBody>
      </p:sp>
      <p:sp>
        <p:nvSpPr>
          <p:cNvPr id="3" name="Content Placeholder 2"/>
          <p:cNvSpPr>
            <a:spLocks noGrp="1"/>
          </p:cNvSpPr>
          <p:nvPr>
            <p:ph idx="1"/>
          </p:nvPr>
        </p:nvSpPr>
        <p:spPr/>
        <p:txBody>
          <a:bodyPr>
            <a:normAutofit/>
          </a:bodyPr>
          <a:lstStyle/>
          <a:p>
            <a:r>
              <a:rPr lang="en-AU" dirty="0" smtClean="0"/>
              <a:t>Get to know the data: re-read the data, ask other researcher to read.</a:t>
            </a:r>
          </a:p>
          <a:p>
            <a:r>
              <a:rPr lang="en-AU" dirty="0" smtClean="0"/>
              <a:t>Focus the analysis: see experiment objectives</a:t>
            </a:r>
          </a:p>
          <a:p>
            <a:r>
              <a:rPr lang="en-AU" dirty="0" smtClean="0"/>
              <a:t>Categorisation and numeration</a:t>
            </a:r>
          </a:p>
          <a:p>
            <a:r>
              <a:rPr lang="en-AU" dirty="0" smtClean="0"/>
              <a:t>Identify patterns within and between-categories.</a:t>
            </a:r>
          </a:p>
          <a:p>
            <a:r>
              <a:rPr lang="en-AU" dirty="0" smtClean="0"/>
              <a:t>Interpretation</a:t>
            </a:r>
          </a:p>
          <a:p>
            <a:endParaRPr lang="en-AU" dirty="0" smtClean="0"/>
          </a:p>
          <a:p>
            <a:pPr>
              <a:buNone/>
            </a:pPr>
            <a:r>
              <a:rPr lang="en-AU" dirty="0" smtClean="0"/>
              <a:t>Tool: </a:t>
            </a:r>
            <a:r>
              <a:rPr lang="en-AU" dirty="0" err="1" smtClean="0"/>
              <a:t>NVivo</a:t>
            </a:r>
            <a:endParaRPr lang="en-AU" dirty="0" smtClean="0"/>
          </a:p>
          <a:p>
            <a:endParaRPr lang="en-AU" dirty="0"/>
          </a:p>
        </p:txBody>
      </p:sp>
      <p:sp>
        <p:nvSpPr>
          <p:cNvPr id="4" name="Date Placeholder 3"/>
          <p:cNvSpPr>
            <a:spLocks noGrp="1"/>
          </p:cNvSpPr>
          <p:nvPr>
            <p:ph type="dt" sz="half" idx="10"/>
          </p:nvPr>
        </p:nvSpPr>
        <p:spPr/>
        <p:txBody>
          <a:bodyPr/>
          <a:lstStyle/>
          <a:p>
            <a:fld id="{51E9B0D8-E5AD-443D-9DF7-87859154F207}" type="datetime1">
              <a:rPr lang="en-AU" smtClean="0"/>
              <a:pPr/>
              <a:t>25/08/2014</a:t>
            </a:fld>
            <a:endParaRPr lang="en-AU"/>
          </a:p>
        </p:txBody>
      </p:sp>
      <p:sp>
        <p:nvSpPr>
          <p:cNvPr id="6" name="Slide Number Placeholder 5"/>
          <p:cNvSpPr>
            <a:spLocks noGrp="1"/>
          </p:cNvSpPr>
          <p:nvPr>
            <p:ph type="sldNum" sz="quarter" idx="12"/>
          </p:nvPr>
        </p:nvSpPr>
        <p:spPr/>
        <p:txBody>
          <a:bodyPr/>
          <a:lstStyle/>
          <a:p>
            <a:fld id="{72E89364-063D-458F-843C-FEE18A084CD6}" type="slidenum">
              <a:rPr lang="en-AU" smtClean="0"/>
              <a:pPr/>
              <a:t>25</a:t>
            </a:fld>
            <a:endParaRPr lang="en-A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1248" y="228600"/>
            <a:ext cx="5094800" cy="990600"/>
          </a:xfrm>
        </p:spPr>
        <p:txBody>
          <a:bodyPr>
            <a:normAutofit/>
          </a:bodyPr>
          <a:lstStyle/>
          <a:p>
            <a:r>
              <a:rPr lang="en-AU" dirty="0" smtClean="0">
                <a:solidFill>
                  <a:schemeClr val="bg1"/>
                </a:solidFill>
              </a:rPr>
              <a:t>Quantitative Research</a:t>
            </a:r>
            <a:br>
              <a:rPr lang="en-AU" dirty="0" smtClean="0">
                <a:solidFill>
                  <a:schemeClr val="bg1"/>
                </a:solidFill>
              </a:rPr>
            </a:br>
            <a:r>
              <a:rPr lang="en-AU" dirty="0" smtClean="0">
                <a:solidFill>
                  <a:schemeClr val="bg1"/>
                </a:solidFill>
              </a:rPr>
              <a:t>Data Collection</a:t>
            </a:r>
            <a:endParaRPr lang="en-AU" dirty="0">
              <a:solidFill>
                <a:schemeClr val="bg1"/>
              </a:solidFill>
            </a:endParaRPr>
          </a:p>
        </p:txBody>
      </p:sp>
      <p:sp>
        <p:nvSpPr>
          <p:cNvPr id="3" name="Content Placeholder 2"/>
          <p:cNvSpPr>
            <a:spLocks noGrp="1"/>
          </p:cNvSpPr>
          <p:nvPr>
            <p:ph idx="1"/>
          </p:nvPr>
        </p:nvSpPr>
        <p:spPr/>
        <p:txBody>
          <a:bodyPr>
            <a:normAutofit fontScale="70000" lnSpcReduction="20000"/>
          </a:bodyPr>
          <a:lstStyle/>
          <a:p>
            <a:r>
              <a:rPr lang="en-AU" dirty="0" smtClean="0"/>
              <a:t>Questionnaires: </a:t>
            </a:r>
          </a:p>
          <a:p>
            <a:pPr lvl="1"/>
            <a:r>
              <a:rPr lang="en-AU" sz="3200" dirty="0" smtClean="0"/>
              <a:t>Between-group (manipulate independent variables using </a:t>
            </a:r>
            <a:r>
              <a:rPr lang="en-AU" sz="3200" dirty="0" err="1" smtClean="0"/>
              <a:t>differents</a:t>
            </a:r>
            <a:r>
              <a:rPr lang="en-AU" sz="3200" dirty="0" smtClean="0"/>
              <a:t> participants).</a:t>
            </a:r>
          </a:p>
          <a:p>
            <a:pPr lvl="1"/>
            <a:r>
              <a:rPr lang="en-AU" sz="3200" dirty="0" smtClean="0"/>
              <a:t>Within-group/repeated measures (manipulate independent variables using same participants).</a:t>
            </a:r>
          </a:p>
          <a:p>
            <a:r>
              <a:rPr lang="en-AU" dirty="0" smtClean="0"/>
              <a:t>Surveys</a:t>
            </a:r>
          </a:p>
          <a:p>
            <a:endParaRPr lang="en-AU" dirty="0" smtClean="0"/>
          </a:p>
          <a:p>
            <a:pPr>
              <a:buNone/>
            </a:pPr>
            <a:r>
              <a:rPr lang="en-AU" dirty="0" smtClean="0"/>
              <a:t>Must be identified:</a:t>
            </a:r>
          </a:p>
          <a:p>
            <a:r>
              <a:rPr lang="en-AU" dirty="0" smtClean="0"/>
              <a:t>Independent variables</a:t>
            </a:r>
          </a:p>
          <a:p>
            <a:r>
              <a:rPr lang="en-AU" dirty="0" smtClean="0"/>
              <a:t>Dependent variables</a:t>
            </a:r>
          </a:p>
          <a:p>
            <a:r>
              <a:rPr lang="en-AU" dirty="0" smtClean="0"/>
              <a:t>Sampling method: who are required to participate and how many?  (Tool: Power)</a:t>
            </a:r>
          </a:p>
          <a:p>
            <a:endParaRPr lang="en-AU" dirty="0" smtClean="0"/>
          </a:p>
          <a:p>
            <a:endParaRPr lang="en-AU" dirty="0" smtClean="0"/>
          </a:p>
          <a:p>
            <a:endParaRPr lang="en-AU" dirty="0" smtClean="0"/>
          </a:p>
          <a:p>
            <a:endParaRPr lang="en-AU" dirty="0" smtClean="0"/>
          </a:p>
          <a:p>
            <a:endParaRPr lang="en-AU" dirty="0" smtClean="0"/>
          </a:p>
          <a:p>
            <a:endParaRPr lang="en-AU" dirty="0"/>
          </a:p>
        </p:txBody>
      </p:sp>
      <p:sp>
        <p:nvSpPr>
          <p:cNvPr id="4" name="Date Placeholder 3"/>
          <p:cNvSpPr>
            <a:spLocks noGrp="1"/>
          </p:cNvSpPr>
          <p:nvPr>
            <p:ph type="dt" sz="half" idx="10"/>
          </p:nvPr>
        </p:nvSpPr>
        <p:spPr/>
        <p:txBody>
          <a:bodyPr/>
          <a:lstStyle/>
          <a:p>
            <a:fld id="{51E9B0D8-E5AD-443D-9DF7-87859154F207}" type="datetime1">
              <a:rPr lang="en-AU" smtClean="0"/>
              <a:pPr/>
              <a:t>25/08/2014</a:t>
            </a:fld>
            <a:endParaRPr lang="en-AU"/>
          </a:p>
        </p:txBody>
      </p:sp>
      <p:sp>
        <p:nvSpPr>
          <p:cNvPr id="6" name="Slide Number Placeholder 5"/>
          <p:cNvSpPr>
            <a:spLocks noGrp="1"/>
          </p:cNvSpPr>
          <p:nvPr>
            <p:ph type="sldNum" sz="quarter" idx="12"/>
          </p:nvPr>
        </p:nvSpPr>
        <p:spPr/>
        <p:txBody>
          <a:bodyPr/>
          <a:lstStyle/>
          <a:p>
            <a:fld id="{72E89364-063D-458F-843C-FEE18A084CD6}" type="slidenum">
              <a:rPr lang="en-AU" smtClean="0"/>
              <a:pPr/>
              <a:t>26</a:t>
            </a:fld>
            <a:endParaRPr lang="en-A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3952" y="228600"/>
            <a:ext cx="5122096" cy="990600"/>
          </a:xfrm>
        </p:spPr>
        <p:txBody>
          <a:bodyPr>
            <a:normAutofit/>
          </a:bodyPr>
          <a:lstStyle/>
          <a:p>
            <a:r>
              <a:rPr lang="en-AU" dirty="0" smtClean="0">
                <a:solidFill>
                  <a:schemeClr val="bg1"/>
                </a:solidFill>
              </a:rPr>
              <a:t>Quantitative Research</a:t>
            </a:r>
            <a:br>
              <a:rPr lang="en-AU" dirty="0" smtClean="0">
                <a:solidFill>
                  <a:schemeClr val="bg1"/>
                </a:solidFill>
              </a:rPr>
            </a:br>
            <a:r>
              <a:rPr lang="en-AU" dirty="0" smtClean="0">
                <a:solidFill>
                  <a:schemeClr val="bg1"/>
                </a:solidFill>
              </a:rPr>
              <a:t>Data Analysis</a:t>
            </a:r>
            <a:endParaRPr lang="en-AU" dirty="0">
              <a:solidFill>
                <a:schemeClr val="bg1"/>
              </a:solidFill>
            </a:endParaRPr>
          </a:p>
        </p:txBody>
      </p:sp>
      <p:sp>
        <p:nvSpPr>
          <p:cNvPr id="3" name="Content Placeholder 2"/>
          <p:cNvSpPr>
            <a:spLocks noGrp="1"/>
          </p:cNvSpPr>
          <p:nvPr>
            <p:ph idx="1"/>
          </p:nvPr>
        </p:nvSpPr>
        <p:spPr/>
        <p:txBody>
          <a:bodyPr>
            <a:normAutofit/>
          </a:bodyPr>
          <a:lstStyle/>
          <a:p>
            <a:pPr>
              <a:buNone/>
            </a:pPr>
            <a:r>
              <a:rPr lang="en-AU" dirty="0" smtClean="0"/>
              <a:t>Statistical analysis:</a:t>
            </a:r>
          </a:p>
          <a:p>
            <a:r>
              <a:rPr lang="en-AU" dirty="0" smtClean="0"/>
              <a:t>Descriptive (mean, deviation standard, minimum and maximum)</a:t>
            </a:r>
          </a:p>
          <a:p>
            <a:r>
              <a:rPr lang="en-AU" dirty="0" smtClean="0"/>
              <a:t>Inferential: ANOVA (analysis of variance) for one dependent variable, MANOVA (multi-analysis of variance) for several dependent variables.</a:t>
            </a:r>
          </a:p>
          <a:p>
            <a:pPr>
              <a:buNone/>
            </a:pPr>
            <a:endParaRPr lang="en-AU" dirty="0" smtClean="0"/>
          </a:p>
          <a:p>
            <a:pPr>
              <a:buNone/>
            </a:pPr>
            <a:r>
              <a:rPr lang="en-AU" dirty="0" smtClean="0"/>
              <a:t>Tool: SPSS </a:t>
            </a:r>
          </a:p>
          <a:p>
            <a:endParaRPr lang="en-AU" dirty="0"/>
          </a:p>
        </p:txBody>
      </p:sp>
      <p:sp>
        <p:nvSpPr>
          <p:cNvPr id="4" name="Date Placeholder 3"/>
          <p:cNvSpPr>
            <a:spLocks noGrp="1"/>
          </p:cNvSpPr>
          <p:nvPr>
            <p:ph type="dt" sz="half" idx="10"/>
          </p:nvPr>
        </p:nvSpPr>
        <p:spPr/>
        <p:txBody>
          <a:bodyPr/>
          <a:lstStyle/>
          <a:p>
            <a:fld id="{51E9B0D8-E5AD-443D-9DF7-87859154F207}" type="datetime1">
              <a:rPr lang="en-AU" smtClean="0"/>
              <a:pPr/>
              <a:t>25/08/2014</a:t>
            </a:fld>
            <a:endParaRPr lang="en-AU"/>
          </a:p>
        </p:txBody>
      </p:sp>
      <p:sp>
        <p:nvSpPr>
          <p:cNvPr id="6" name="Slide Number Placeholder 5"/>
          <p:cNvSpPr>
            <a:spLocks noGrp="1"/>
          </p:cNvSpPr>
          <p:nvPr>
            <p:ph type="sldNum" sz="quarter" idx="12"/>
          </p:nvPr>
        </p:nvSpPr>
        <p:spPr/>
        <p:txBody>
          <a:bodyPr/>
          <a:lstStyle/>
          <a:p>
            <a:fld id="{72E89364-063D-458F-843C-FEE18A084CD6}" type="slidenum">
              <a:rPr lang="en-AU" smtClean="0"/>
              <a:pPr/>
              <a:t>27</a:t>
            </a:fld>
            <a:endParaRPr lang="en-A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9486" y="228600"/>
            <a:ext cx="5026561" cy="990600"/>
          </a:xfrm>
        </p:spPr>
        <p:txBody>
          <a:bodyPr/>
          <a:lstStyle/>
          <a:p>
            <a:r>
              <a:rPr lang="en-AU" dirty="0" smtClean="0">
                <a:solidFill>
                  <a:schemeClr val="bg1"/>
                </a:solidFill>
              </a:rPr>
              <a:t>Discuss</a:t>
            </a:r>
            <a:endParaRPr lang="en-AU" dirty="0">
              <a:solidFill>
                <a:schemeClr val="bg1"/>
              </a:solidFill>
            </a:endParaRPr>
          </a:p>
        </p:txBody>
      </p:sp>
      <p:sp>
        <p:nvSpPr>
          <p:cNvPr id="3" name="Content Placeholder 2"/>
          <p:cNvSpPr>
            <a:spLocks noGrp="1"/>
          </p:cNvSpPr>
          <p:nvPr>
            <p:ph idx="1"/>
          </p:nvPr>
        </p:nvSpPr>
        <p:spPr/>
        <p:txBody>
          <a:bodyPr/>
          <a:lstStyle/>
          <a:p>
            <a:pPr>
              <a:buNone/>
            </a:pPr>
            <a:r>
              <a:rPr lang="en-AU" dirty="0" smtClean="0"/>
              <a:t>Q1. Is TA research? Why and why not?</a:t>
            </a:r>
          </a:p>
          <a:p>
            <a:pPr>
              <a:buNone/>
            </a:pPr>
            <a:r>
              <a:rPr lang="en-AU" dirty="0" smtClean="0"/>
              <a:t>Q2. How do you use research design and method in your TA?</a:t>
            </a:r>
          </a:p>
          <a:p>
            <a:pPr>
              <a:buNone/>
            </a:pPr>
            <a:r>
              <a:rPr lang="en-AU" dirty="0" smtClean="0"/>
              <a:t>Q3. How will you collect data?</a:t>
            </a:r>
          </a:p>
          <a:p>
            <a:pPr>
              <a:buNone/>
            </a:pPr>
            <a:r>
              <a:rPr lang="en-AU" dirty="0" smtClean="0"/>
              <a:t>Q4. How will you analyse data?</a:t>
            </a:r>
            <a:endParaRPr lang="en-AU" dirty="0"/>
          </a:p>
        </p:txBody>
      </p:sp>
      <p:sp>
        <p:nvSpPr>
          <p:cNvPr id="4" name="Date Placeholder 3"/>
          <p:cNvSpPr>
            <a:spLocks noGrp="1"/>
          </p:cNvSpPr>
          <p:nvPr>
            <p:ph type="dt" sz="half" idx="10"/>
          </p:nvPr>
        </p:nvSpPr>
        <p:spPr/>
        <p:txBody>
          <a:bodyPr/>
          <a:lstStyle/>
          <a:p>
            <a:fld id="{51E9B0D8-E5AD-443D-9DF7-87859154F207}" type="datetime1">
              <a:rPr lang="en-AU" smtClean="0"/>
              <a:pPr/>
              <a:t>25/08/2014</a:t>
            </a:fld>
            <a:endParaRPr lang="en-AU"/>
          </a:p>
        </p:txBody>
      </p:sp>
      <p:sp>
        <p:nvSpPr>
          <p:cNvPr id="6" name="Slide Number Placeholder 5"/>
          <p:cNvSpPr>
            <a:spLocks noGrp="1"/>
          </p:cNvSpPr>
          <p:nvPr>
            <p:ph type="sldNum" sz="quarter" idx="12"/>
          </p:nvPr>
        </p:nvSpPr>
        <p:spPr/>
        <p:txBody>
          <a:bodyPr/>
          <a:lstStyle/>
          <a:p>
            <a:fld id="{72E89364-063D-458F-843C-FEE18A084CD6}" type="slidenum">
              <a:rPr lang="en-AU" smtClean="0"/>
              <a:pPr/>
              <a:t>28</a:t>
            </a:fld>
            <a:endParaRPr lang="en-A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8542" y="228600"/>
            <a:ext cx="5067505" cy="990600"/>
          </a:xfrm>
        </p:spPr>
        <p:txBody>
          <a:bodyPr/>
          <a:lstStyle/>
          <a:p>
            <a:r>
              <a:rPr lang="en-AU" dirty="0" smtClean="0">
                <a:solidFill>
                  <a:schemeClr val="bg1"/>
                </a:solidFill>
              </a:rPr>
              <a:t>More discussion</a:t>
            </a:r>
            <a:endParaRPr lang="en-AU" dirty="0">
              <a:solidFill>
                <a:schemeClr val="bg1"/>
              </a:solidFill>
            </a:endParaRPr>
          </a:p>
        </p:txBody>
      </p:sp>
      <p:sp>
        <p:nvSpPr>
          <p:cNvPr id="3" name="Content Placeholder 2"/>
          <p:cNvSpPr>
            <a:spLocks noGrp="1"/>
          </p:cNvSpPr>
          <p:nvPr>
            <p:ph idx="1"/>
          </p:nvPr>
        </p:nvSpPr>
        <p:spPr>
          <a:xfrm>
            <a:off x="457200" y="1600201"/>
            <a:ext cx="8229600" cy="676671"/>
          </a:xfrm>
        </p:spPr>
        <p:txBody>
          <a:bodyPr>
            <a:normAutofit fontScale="85000" lnSpcReduction="20000"/>
          </a:bodyPr>
          <a:lstStyle/>
          <a:p>
            <a:pPr marL="539750" indent="-457200">
              <a:buNone/>
            </a:pPr>
            <a:r>
              <a:rPr lang="en-AU" sz="2800" dirty="0" smtClean="0"/>
              <a:t>Q1. </a:t>
            </a:r>
            <a:r>
              <a:rPr lang="id-ID" sz="2800" dirty="0" smtClean="0"/>
              <a:t>Must we (researchers) define research questions? </a:t>
            </a:r>
            <a:endParaRPr lang="id-ID" sz="2800" dirty="0" smtClean="0">
              <a:solidFill>
                <a:srgbClr val="FF0000"/>
              </a:solidFill>
            </a:endParaRPr>
          </a:p>
          <a:p>
            <a:endParaRPr lang="en-AU" dirty="0"/>
          </a:p>
        </p:txBody>
      </p:sp>
      <p:sp>
        <p:nvSpPr>
          <p:cNvPr id="4" name="Date Placeholder 3"/>
          <p:cNvSpPr>
            <a:spLocks noGrp="1"/>
          </p:cNvSpPr>
          <p:nvPr>
            <p:ph type="dt" sz="half" idx="10"/>
          </p:nvPr>
        </p:nvSpPr>
        <p:spPr/>
        <p:txBody>
          <a:bodyPr/>
          <a:lstStyle/>
          <a:p>
            <a:fld id="{51E9B0D8-E5AD-443D-9DF7-87859154F207}" type="datetime1">
              <a:rPr lang="en-AU" smtClean="0"/>
              <a:pPr/>
              <a:t>25/08/2014</a:t>
            </a:fld>
            <a:endParaRPr lang="en-AU"/>
          </a:p>
        </p:txBody>
      </p:sp>
      <p:sp>
        <p:nvSpPr>
          <p:cNvPr id="6" name="Slide Number Placeholder 5"/>
          <p:cNvSpPr>
            <a:spLocks noGrp="1"/>
          </p:cNvSpPr>
          <p:nvPr>
            <p:ph type="sldNum" sz="quarter" idx="12"/>
          </p:nvPr>
        </p:nvSpPr>
        <p:spPr/>
        <p:txBody>
          <a:bodyPr/>
          <a:lstStyle/>
          <a:p>
            <a:fld id="{72E89364-063D-458F-843C-FEE18A084CD6}" type="slidenum">
              <a:rPr lang="en-AU" smtClean="0"/>
              <a:pPr/>
              <a:t>29</a:t>
            </a:fld>
            <a:endParaRPr lang="en-AU" dirty="0"/>
          </a:p>
        </p:txBody>
      </p:sp>
      <p:sp>
        <p:nvSpPr>
          <p:cNvPr id="9" name="TextBox 8"/>
          <p:cNvSpPr txBox="1"/>
          <p:nvPr/>
        </p:nvSpPr>
        <p:spPr>
          <a:xfrm>
            <a:off x="467544" y="2204864"/>
            <a:ext cx="8064896" cy="523220"/>
          </a:xfrm>
          <a:prstGeom prst="rect">
            <a:avLst/>
          </a:prstGeom>
          <a:noFill/>
        </p:spPr>
        <p:txBody>
          <a:bodyPr wrap="square" rtlCol="0">
            <a:spAutoFit/>
          </a:bodyPr>
          <a:lstStyle/>
          <a:p>
            <a:r>
              <a:rPr lang="id-ID" sz="2800" dirty="0" smtClean="0">
                <a:solidFill>
                  <a:srgbClr val="FF0000"/>
                </a:solidFill>
              </a:rPr>
              <a:t>Yes, we must!</a:t>
            </a:r>
            <a:endParaRPr lang="en-AU" sz="2800" dirty="0"/>
          </a:p>
        </p:txBody>
      </p:sp>
      <p:sp>
        <p:nvSpPr>
          <p:cNvPr id="10" name="TextBox 9"/>
          <p:cNvSpPr txBox="1"/>
          <p:nvPr/>
        </p:nvSpPr>
        <p:spPr>
          <a:xfrm>
            <a:off x="539552" y="4437112"/>
            <a:ext cx="184731" cy="369332"/>
          </a:xfrm>
          <a:prstGeom prst="rect">
            <a:avLst/>
          </a:prstGeom>
          <a:noFill/>
        </p:spPr>
        <p:txBody>
          <a:bodyPr wrap="none" rtlCol="0">
            <a:spAutoFit/>
          </a:bodyPr>
          <a:lstStyle/>
          <a:p>
            <a:endParaRPr lang="en-AU" dirty="0"/>
          </a:p>
        </p:txBody>
      </p:sp>
      <p:sp>
        <p:nvSpPr>
          <p:cNvPr id="11" name="TextBox 10"/>
          <p:cNvSpPr txBox="1"/>
          <p:nvPr/>
        </p:nvSpPr>
        <p:spPr>
          <a:xfrm>
            <a:off x="467544" y="3140968"/>
            <a:ext cx="8280920" cy="523220"/>
          </a:xfrm>
          <a:prstGeom prst="rect">
            <a:avLst/>
          </a:prstGeom>
          <a:noFill/>
        </p:spPr>
        <p:txBody>
          <a:bodyPr wrap="square" rtlCol="0">
            <a:spAutoFit/>
          </a:bodyPr>
          <a:lstStyle/>
          <a:p>
            <a:pPr marL="539750" indent="-457200"/>
            <a:r>
              <a:rPr lang="en-AU" sz="2800" dirty="0" smtClean="0"/>
              <a:t>Q2. </a:t>
            </a:r>
            <a:r>
              <a:rPr lang="id-ID" sz="2800" dirty="0" smtClean="0"/>
              <a:t>How about hypotheses? </a:t>
            </a:r>
            <a:endParaRPr lang="en-AU" sz="2800" dirty="0"/>
          </a:p>
        </p:txBody>
      </p:sp>
      <p:sp>
        <p:nvSpPr>
          <p:cNvPr id="12" name="TextBox 11"/>
          <p:cNvSpPr txBox="1"/>
          <p:nvPr/>
        </p:nvSpPr>
        <p:spPr>
          <a:xfrm>
            <a:off x="539552" y="3645024"/>
            <a:ext cx="8064896" cy="2246769"/>
          </a:xfrm>
          <a:prstGeom prst="rect">
            <a:avLst/>
          </a:prstGeom>
          <a:noFill/>
        </p:spPr>
        <p:txBody>
          <a:bodyPr wrap="square" rtlCol="0">
            <a:spAutoFit/>
          </a:bodyPr>
          <a:lstStyle/>
          <a:p>
            <a:pPr marL="539750" indent="-457200"/>
            <a:r>
              <a:rPr lang="id-ID" sz="2000" dirty="0" smtClean="0"/>
              <a:t>Hypotheses </a:t>
            </a:r>
            <a:r>
              <a:rPr lang="id-ID" sz="2000" dirty="0" smtClean="0">
                <a:solidFill>
                  <a:srgbClr val="FF0000"/>
                </a:solidFill>
              </a:rPr>
              <a:t>must be</a:t>
            </a:r>
            <a:r>
              <a:rPr lang="id-ID" sz="2000" dirty="0" smtClean="0"/>
              <a:t> defined if independent and dependent variables have been clearly defined.</a:t>
            </a:r>
          </a:p>
          <a:p>
            <a:pPr marL="539750" indent="-7938">
              <a:buNone/>
            </a:pPr>
            <a:r>
              <a:rPr lang="id-ID" sz="2000" dirty="0" smtClean="0"/>
              <a:t>=&gt; In qualitative research to observe phenomena (see slide 6), it is not necessary to define hipotheses. Qualitative research may produce hypotheses to be tested in further experiments.</a:t>
            </a:r>
          </a:p>
          <a:p>
            <a:endParaRPr lang="en-AU"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1248" y="228600"/>
            <a:ext cx="5094800" cy="990600"/>
          </a:xfrm>
        </p:spPr>
        <p:txBody>
          <a:bodyPr/>
          <a:lstStyle/>
          <a:p>
            <a:r>
              <a:rPr lang="en-AU" dirty="0" smtClean="0">
                <a:solidFill>
                  <a:schemeClr val="bg1"/>
                </a:solidFill>
              </a:rPr>
              <a:t>Research</a:t>
            </a:r>
            <a:endParaRPr lang="en-AU" dirty="0">
              <a:solidFill>
                <a:schemeClr val="bg1"/>
              </a:solidFill>
            </a:endParaRPr>
          </a:p>
        </p:txBody>
      </p:sp>
      <p:sp>
        <p:nvSpPr>
          <p:cNvPr id="3" name="Content Placeholder 2"/>
          <p:cNvSpPr>
            <a:spLocks noGrp="1"/>
          </p:cNvSpPr>
          <p:nvPr>
            <p:ph idx="1"/>
          </p:nvPr>
        </p:nvSpPr>
        <p:spPr>
          <a:xfrm>
            <a:off x="457200" y="1600201"/>
            <a:ext cx="8229600" cy="4133056"/>
          </a:xfrm>
        </p:spPr>
        <p:txBody>
          <a:bodyPr>
            <a:normAutofit fontScale="85000" lnSpcReduction="20000"/>
          </a:bodyPr>
          <a:lstStyle/>
          <a:p>
            <a:r>
              <a:rPr lang="en-AU" dirty="0" smtClean="0"/>
              <a:t>“… a process of enquiry and investigation; it is systematic, methodical and ethical; research can help solve practical problems and increase knowledge.”</a:t>
            </a:r>
          </a:p>
          <a:p>
            <a:r>
              <a:rPr lang="en-AU" dirty="0" smtClean="0"/>
              <a:t>Purpose</a:t>
            </a:r>
          </a:p>
          <a:p>
            <a:pPr lvl="1"/>
            <a:r>
              <a:rPr lang="en-AU" dirty="0" smtClean="0"/>
              <a:t>Review or synthesize existing knowledge</a:t>
            </a:r>
          </a:p>
          <a:p>
            <a:pPr lvl="1"/>
            <a:r>
              <a:rPr lang="en-AU" dirty="0" smtClean="0"/>
              <a:t>Investigate existing situations or problems</a:t>
            </a:r>
          </a:p>
          <a:p>
            <a:pPr lvl="1"/>
            <a:r>
              <a:rPr lang="en-AU" dirty="0" smtClean="0"/>
              <a:t>Provide solutions to problems</a:t>
            </a:r>
          </a:p>
          <a:p>
            <a:pPr lvl="1"/>
            <a:r>
              <a:rPr lang="en-AU" dirty="0" smtClean="0"/>
              <a:t>Explore and analyse more general issues</a:t>
            </a:r>
          </a:p>
          <a:p>
            <a:pPr lvl="1"/>
            <a:r>
              <a:rPr lang="en-AU" dirty="0" smtClean="0"/>
              <a:t>Construct or create new procedures or systems</a:t>
            </a:r>
          </a:p>
          <a:p>
            <a:pPr lvl="1"/>
            <a:r>
              <a:rPr lang="en-AU" dirty="0" smtClean="0"/>
              <a:t>Explain new phenomenon</a:t>
            </a:r>
          </a:p>
          <a:p>
            <a:pPr lvl="1"/>
            <a:r>
              <a:rPr lang="en-AU" dirty="0" smtClean="0"/>
              <a:t>Generate new knowledge</a:t>
            </a:r>
          </a:p>
          <a:p>
            <a:pPr lvl="1"/>
            <a:r>
              <a:rPr lang="en-AU" dirty="0" smtClean="0"/>
              <a:t>…or a combination of any of the above! </a:t>
            </a:r>
            <a:r>
              <a:rPr lang="en-AU" sz="2600" dirty="0" smtClean="0"/>
              <a:t>(Collis &amp; Hussey, 2003)</a:t>
            </a:r>
            <a:endParaRPr lang="en-AU" sz="2600" dirty="0"/>
          </a:p>
        </p:txBody>
      </p:sp>
      <p:sp>
        <p:nvSpPr>
          <p:cNvPr id="4" name="Date Placeholder 3"/>
          <p:cNvSpPr>
            <a:spLocks noGrp="1"/>
          </p:cNvSpPr>
          <p:nvPr>
            <p:ph type="dt" sz="half" idx="10"/>
          </p:nvPr>
        </p:nvSpPr>
        <p:spPr/>
        <p:txBody>
          <a:bodyPr/>
          <a:lstStyle/>
          <a:p>
            <a:fld id="{51E9B0D8-E5AD-443D-9DF7-87859154F207}" type="datetime1">
              <a:rPr lang="en-AU" smtClean="0"/>
              <a:pPr/>
              <a:t>25/08/2014</a:t>
            </a:fld>
            <a:endParaRPr lang="en-AU"/>
          </a:p>
        </p:txBody>
      </p:sp>
      <p:sp>
        <p:nvSpPr>
          <p:cNvPr id="6" name="Slide Number Placeholder 5"/>
          <p:cNvSpPr>
            <a:spLocks noGrp="1"/>
          </p:cNvSpPr>
          <p:nvPr>
            <p:ph type="sldNum" sz="quarter" idx="12"/>
          </p:nvPr>
        </p:nvSpPr>
        <p:spPr/>
        <p:txBody>
          <a:bodyPr/>
          <a:lstStyle/>
          <a:p>
            <a:fld id="{72E89364-063D-458F-843C-FEE18A084CD6}" type="slidenum">
              <a:rPr lang="en-AU" smtClean="0"/>
              <a:pPr/>
              <a:t>3</a:t>
            </a:fld>
            <a:endParaRPr lang="en-AU" dirty="0"/>
          </a:p>
        </p:txBody>
      </p:sp>
      <p:sp>
        <p:nvSpPr>
          <p:cNvPr id="7" name="TextBox 6"/>
          <p:cNvSpPr txBox="1"/>
          <p:nvPr/>
        </p:nvSpPr>
        <p:spPr>
          <a:xfrm>
            <a:off x="611560" y="5805264"/>
            <a:ext cx="792088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AU" dirty="0" smtClean="0"/>
              <a:t>Source:  Introduction to Research and Research Methods, Effective Learning Service - Bradford University – School of Management</a:t>
            </a:r>
            <a:endParaRPr lang="en-A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0304" y="228600"/>
            <a:ext cx="5135744" cy="990600"/>
          </a:xfrm>
        </p:spPr>
        <p:txBody>
          <a:bodyPr/>
          <a:lstStyle/>
          <a:p>
            <a:r>
              <a:rPr lang="en-AU" dirty="0" err="1" smtClean="0">
                <a:solidFill>
                  <a:schemeClr val="bg1"/>
                </a:solidFill>
              </a:rPr>
              <a:t>Exampe</a:t>
            </a:r>
            <a:r>
              <a:rPr lang="en-AU" dirty="0" smtClean="0">
                <a:solidFill>
                  <a:schemeClr val="bg1"/>
                </a:solidFill>
              </a:rPr>
              <a:t> of existing TAs</a:t>
            </a:r>
            <a:endParaRPr lang="en-AU" dirty="0">
              <a:solidFill>
                <a:schemeClr val="bg1"/>
              </a:solidFill>
            </a:endParaRPr>
          </a:p>
        </p:txBody>
      </p:sp>
      <p:sp>
        <p:nvSpPr>
          <p:cNvPr id="3" name="Content Placeholder 2"/>
          <p:cNvSpPr>
            <a:spLocks noGrp="1"/>
          </p:cNvSpPr>
          <p:nvPr>
            <p:ph idx="1"/>
          </p:nvPr>
        </p:nvSpPr>
        <p:spPr/>
        <p:txBody>
          <a:bodyPr/>
          <a:lstStyle/>
          <a:p>
            <a:r>
              <a:rPr lang="en-AU" dirty="0" smtClean="0"/>
              <a:t>TA1 == &gt; please provide TA title, the purpose statement and research questions</a:t>
            </a:r>
          </a:p>
          <a:p>
            <a:r>
              <a:rPr lang="en-AU" dirty="0" smtClean="0"/>
              <a:t>TA2 == &gt; please provide TA title, the purpose statement and research questions</a:t>
            </a:r>
          </a:p>
          <a:p>
            <a:endParaRPr lang="en-AU" dirty="0"/>
          </a:p>
        </p:txBody>
      </p:sp>
      <p:sp>
        <p:nvSpPr>
          <p:cNvPr id="4" name="Date Placeholder 3"/>
          <p:cNvSpPr>
            <a:spLocks noGrp="1"/>
          </p:cNvSpPr>
          <p:nvPr>
            <p:ph type="dt" sz="half" idx="10"/>
          </p:nvPr>
        </p:nvSpPr>
        <p:spPr/>
        <p:txBody>
          <a:bodyPr/>
          <a:lstStyle/>
          <a:p>
            <a:fld id="{51E9B0D8-E5AD-443D-9DF7-87859154F207}" type="datetime1">
              <a:rPr lang="en-AU" smtClean="0"/>
              <a:pPr/>
              <a:t>25/08/2014</a:t>
            </a:fld>
            <a:endParaRPr lang="en-AU"/>
          </a:p>
        </p:txBody>
      </p:sp>
      <p:sp>
        <p:nvSpPr>
          <p:cNvPr id="6" name="Slide Number Placeholder 5"/>
          <p:cNvSpPr>
            <a:spLocks noGrp="1"/>
          </p:cNvSpPr>
          <p:nvPr>
            <p:ph type="sldNum" sz="quarter" idx="12"/>
          </p:nvPr>
        </p:nvSpPr>
        <p:spPr/>
        <p:txBody>
          <a:bodyPr/>
          <a:lstStyle/>
          <a:p>
            <a:fld id="{72E89364-063D-458F-843C-FEE18A084CD6}" type="slidenum">
              <a:rPr lang="en-AU" smtClean="0"/>
              <a:pPr/>
              <a:t>30</a:t>
            </a:fld>
            <a:endParaRPr lang="en-A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228600"/>
            <a:ext cx="5108448" cy="990600"/>
          </a:xfrm>
        </p:spPr>
        <p:txBody>
          <a:bodyPr/>
          <a:lstStyle/>
          <a:p>
            <a:r>
              <a:rPr lang="en-AU" dirty="0" smtClean="0">
                <a:solidFill>
                  <a:schemeClr val="bg1"/>
                </a:solidFill>
              </a:rPr>
              <a:t>More on (quantitative) hypothesis</a:t>
            </a:r>
            <a:endParaRPr lang="en-AU" dirty="0">
              <a:solidFill>
                <a:schemeClr val="bg1"/>
              </a:solidFill>
            </a:endParaRPr>
          </a:p>
        </p:txBody>
      </p:sp>
      <p:sp>
        <p:nvSpPr>
          <p:cNvPr id="3" name="Content Placeholder 2"/>
          <p:cNvSpPr>
            <a:spLocks noGrp="1"/>
          </p:cNvSpPr>
          <p:nvPr>
            <p:ph idx="1"/>
          </p:nvPr>
        </p:nvSpPr>
        <p:spPr/>
        <p:txBody>
          <a:bodyPr>
            <a:normAutofit/>
          </a:bodyPr>
          <a:lstStyle/>
          <a:p>
            <a:r>
              <a:rPr lang="en-AU" dirty="0" smtClean="0"/>
              <a:t>There two forms: null and alternative</a:t>
            </a:r>
          </a:p>
          <a:p>
            <a:r>
              <a:rPr lang="en-AU" b="1" dirty="0" smtClean="0"/>
              <a:t>A null hypothesis </a:t>
            </a:r>
            <a:r>
              <a:rPr lang="en-AU" dirty="0" smtClean="0"/>
              <a:t>makes a prediction that in the general population, no relationship or no significant difference exists between groups on a variable. </a:t>
            </a:r>
          </a:p>
          <a:p>
            <a:r>
              <a:rPr lang="en-AU" dirty="0" smtClean="0"/>
              <a:t>The wording is, “There is no difference (or relationship)” between the groups.</a:t>
            </a:r>
            <a:endParaRPr lang="en-AU" dirty="0"/>
          </a:p>
        </p:txBody>
      </p:sp>
      <p:sp>
        <p:nvSpPr>
          <p:cNvPr id="4" name="Date Placeholder 3"/>
          <p:cNvSpPr>
            <a:spLocks noGrp="1"/>
          </p:cNvSpPr>
          <p:nvPr>
            <p:ph type="dt" sz="half" idx="10"/>
          </p:nvPr>
        </p:nvSpPr>
        <p:spPr/>
        <p:txBody>
          <a:bodyPr/>
          <a:lstStyle/>
          <a:p>
            <a:fld id="{51E9B0D8-E5AD-443D-9DF7-87859154F207}" type="datetime1">
              <a:rPr lang="en-AU" smtClean="0"/>
              <a:pPr/>
              <a:t>25/08/2014</a:t>
            </a:fld>
            <a:endParaRPr lang="en-AU"/>
          </a:p>
        </p:txBody>
      </p:sp>
      <p:sp>
        <p:nvSpPr>
          <p:cNvPr id="6" name="Slide Number Placeholder 5"/>
          <p:cNvSpPr>
            <a:spLocks noGrp="1"/>
          </p:cNvSpPr>
          <p:nvPr>
            <p:ph type="sldNum" sz="quarter" idx="12"/>
          </p:nvPr>
        </p:nvSpPr>
        <p:spPr/>
        <p:txBody>
          <a:bodyPr/>
          <a:lstStyle/>
          <a:p>
            <a:fld id="{72E89364-063D-458F-843C-FEE18A084CD6}" type="slidenum">
              <a:rPr lang="en-AU" smtClean="0"/>
              <a:pPr/>
              <a:t>31</a:t>
            </a:fld>
            <a:endParaRPr lang="en-AU"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4896" y="228600"/>
            <a:ext cx="5081152" cy="990600"/>
          </a:xfrm>
        </p:spPr>
        <p:txBody>
          <a:bodyPr>
            <a:normAutofit fontScale="90000"/>
          </a:bodyPr>
          <a:lstStyle/>
          <a:p>
            <a:r>
              <a:rPr lang="en-AU" dirty="0" smtClean="0">
                <a:solidFill>
                  <a:schemeClr val="bg1"/>
                </a:solidFill>
              </a:rPr>
              <a:t>Alternative (quantitative) hypothesis</a:t>
            </a:r>
            <a:endParaRPr lang="en-AU" dirty="0">
              <a:solidFill>
                <a:schemeClr val="bg1"/>
              </a:solidFill>
            </a:endParaRPr>
          </a:p>
        </p:txBody>
      </p:sp>
      <p:sp>
        <p:nvSpPr>
          <p:cNvPr id="3" name="Content Placeholder 2"/>
          <p:cNvSpPr>
            <a:spLocks noGrp="1"/>
          </p:cNvSpPr>
          <p:nvPr>
            <p:ph idx="1"/>
          </p:nvPr>
        </p:nvSpPr>
        <p:spPr/>
        <p:txBody>
          <a:bodyPr>
            <a:normAutofit fontScale="92500"/>
          </a:bodyPr>
          <a:lstStyle/>
          <a:p>
            <a:r>
              <a:rPr lang="en-AU" b="1" dirty="0" smtClean="0"/>
              <a:t>Directional hypothesis </a:t>
            </a:r>
            <a:r>
              <a:rPr lang="en-AU" dirty="0" smtClean="0"/>
              <a:t>makes a prediction about the expected outcome, basing this prediction on prior literature and studies on the topic that suggest a potential outcome.</a:t>
            </a:r>
          </a:p>
          <a:p>
            <a:pPr lvl="1"/>
            <a:r>
              <a:rPr lang="en-AU" dirty="0" smtClean="0"/>
              <a:t>Example: “Scores will be higher for Group A than for Group B” on the dependent variable or that “Group A will change more than Group B” on the outcome.</a:t>
            </a:r>
          </a:p>
          <a:p>
            <a:r>
              <a:rPr lang="en-AU" b="1" dirty="0" err="1" smtClean="0"/>
              <a:t>Nondirectional</a:t>
            </a:r>
            <a:r>
              <a:rPr lang="en-AU" b="1" dirty="0" smtClean="0"/>
              <a:t>—a prediction is made, but the exact </a:t>
            </a:r>
            <a:r>
              <a:rPr lang="en-AU" dirty="0" smtClean="0"/>
              <a:t>form of differences (e.g., higher, lower, more, less) is not specified because the researcher does not know what can be predicted from past literature. </a:t>
            </a:r>
          </a:p>
          <a:p>
            <a:pPr lvl="1"/>
            <a:r>
              <a:rPr lang="en-AU" dirty="0" smtClean="0"/>
              <a:t>Example: “There is a difference” between the two groups.</a:t>
            </a:r>
            <a:endParaRPr lang="en-AU" dirty="0"/>
          </a:p>
        </p:txBody>
      </p:sp>
      <p:sp>
        <p:nvSpPr>
          <p:cNvPr id="4" name="Date Placeholder 3"/>
          <p:cNvSpPr>
            <a:spLocks noGrp="1"/>
          </p:cNvSpPr>
          <p:nvPr>
            <p:ph type="dt" sz="half" idx="10"/>
          </p:nvPr>
        </p:nvSpPr>
        <p:spPr/>
        <p:txBody>
          <a:bodyPr/>
          <a:lstStyle/>
          <a:p>
            <a:fld id="{51E9B0D8-E5AD-443D-9DF7-87859154F207}" type="datetime1">
              <a:rPr lang="en-AU" smtClean="0"/>
              <a:pPr/>
              <a:t>25/08/2014</a:t>
            </a:fld>
            <a:endParaRPr lang="en-AU"/>
          </a:p>
        </p:txBody>
      </p:sp>
      <p:sp>
        <p:nvSpPr>
          <p:cNvPr id="6" name="Slide Number Placeholder 5"/>
          <p:cNvSpPr>
            <a:spLocks noGrp="1"/>
          </p:cNvSpPr>
          <p:nvPr>
            <p:ph type="sldNum" sz="quarter" idx="12"/>
          </p:nvPr>
        </p:nvSpPr>
        <p:spPr/>
        <p:txBody>
          <a:bodyPr/>
          <a:lstStyle/>
          <a:p>
            <a:fld id="{72E89364-063D-458F-843C-FEE18A084CD6}" type="slidenum">
              <a:rPr lang="en-AU" smtClean="0"/>
              <a:pPr/>
              <a:t>32</a:t>
            </a:fld>
            <a:endParaRPr lang="en-AU"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4896" y="228600"/>
            <a:ext cx="5081152" cy="990600"/>
          </a:xfrm>
        </p:spPr>
        <p:txBody>
          <a:bodyPr>
            <a:noAutofit/>
          </a:bodyPr>
          <a:lstStyle/>
          <a:p>
            <a:pPr lvl="0">
              <a:defRPr/>
            </a:pPr>
            <a:r>
              <a:rPr lang="id-ID" sz="2400" dirty="0" smtClean="0">
                <a:solidFill>
                  <a:schemeClr val="bg1"/>
                </a:solidFill>
                <a:effectLst>
                  <a:outerShdw blurRad="50000" dist="30000" dir="5400000" algn="tl" rotWithShape="0">
                    <a:srgbClr val="000000">
                      <a:alpha val="30000"/>
                    </a:srgbClr>
                  </a:outerShdw>
                </a:effectLst>
              </a:rPr>
              <a:t>Example of Hypotheses (I)</a:t>
            </a:r>
            <a:br>
              <a:rPr lang="id-ID" sz="2400" dirty="0" smtClean="0">
                <a:solidFill>
                  <a:schemeClr val="bg1"/>
                </a:solidFill>
                <a:effectLst>
                  <a:outerShdw blurRad="50000" dist="30000" dir="5400000" algn="tl" rotWithShape="0">
                    <a:srgbClr val="000000">
                      <a:alpha val="30000"/>
                    </a:srgbClr>
                  </a:outerShdw>
                </a:effectLst>
              </a:rPr>
            </a:br>
            <a:r>
              <a:rPr lang="id-ID" sz="1800" dirty="0" smtClean="0">
                <a:solidFill>
                  <a:schemeClr val="bg1"/>
                </a:solidFill>
                <a:effectLst>
                  <a:outerShdw blurRad="50000" dist="30000" dir="5400000" algn="tl" rotWithShape="0">
                    <a:srgbClr val="000000">
                      <a:alpha val="30000"/>
                    </a:srgbClr>
                  </a:outerShdw>
                </a:effectLst>
              </a:rPr>
              <a:t>Sumber: Lecture Note of Research Methodology by Ari M. Barmawi</a:t>
            </a:r>
            <a:endParaRPr lang="en-AU" sz="1800" dirty="0">
              <a:solidFill>
                <a:schemeClr val="bg1"/>
              </a:solidFill>
            </a:endParaRPr>
          </a:p>
        </p:txBody>
      </p:sp>
      <p:sp>
        <p:nvSpPr>
          <p:cNvPr id="3" name="Content Placeholder 2"/>
          <p:cNvSpPr>
            <a:spLocks noGrp="1"/>
          </p:cNvSpPr>
          <p:nvPr>
            <p:ph idx="1"/>
          </p:nvPr>
        </p:nvSpPr>
        <p:spPr/>
        <p:txBody>
          <a:bodyPr/>
          <a:lstStyle/>
          <a:p>
            <a:pPr>
              <a:buNone/>
            </a:pPr>
            <a:r>
              <a:rPr lang="en-AU" dirty="0" err="1" smtClean="0"/>
              <a:t>Nondirectional</a:t>
            </a:r>
            <a:r>
              <a:rPr lang="en-AU" dirty="0" smtClean="0"/>
              <a:t> hypotheses</a:t>
            </a:r>
          </a:p>
          <a:p>
            <a:r>
              <a:rPr lang="en-AU" dirty="0" smtClean="0"/>
              <a:t>If  Variable A changes, then variable B changes, </a:t>
            </a:r>
          </a:p>
          <a:p>
            <a:r>
              <a:rPr lang="en-AU" dirty="0" smtClean="0"/>
              <a:t>There is a relationship between variable A and variable B</a:t>
            </a:r>
          </a:p>
          <a:p>
            <a:r>
              <a:rPr lang="en-AU" dirty="0" smtClean="0"/>
              <a:t>Variable A affects variable B</a:t>
            </a:r>
          </a:p>
          <a:p>
            <a:endParaRPr lang="en-AU" dirty="0"/>
          </a:p>
        </p:txBody>
      </p:sp>
      <p:sp>
        <p:nvSpPr>
          <p:cNvPr id="4" name="Date Placeholder 3"/>
          <p:cNvSpPr>
            <a:spLocks noGrp="1"/>
          </p:cNvSpPr>
          <p:nvPr>
            <p:ph type="dt" sz="half" idx="10"/>
          </p:nvPr>
        </p:nvSpPr>
        <p:spPr/>
        <p:txBody>
          <a:bodyPr/>
          <a:lstStyle/>
          <a:p>
            <a:fld id="{51E9B0D8-E5AD-443D-9DF7-87859154F207}" type="datetime1">
              <a:rPr lang="en-AU" smtClean="0"/>
              <a:pPr/>
              <a:t>25/08/2014</a:t>
            </a:fld>
            <a:endParaRPr lang="en-AU"/>
          </a:p>
        </p:txBody>
      </p:sp>
      <p:sp>
        <p:nvSpPr>
          <p:cNvPr id="6" name="Slide Number Placeholder 5"/>
          <p:cNvSpPr>
            <a:spLocks noGrp="1"/>
          </p:cNvSpPr>
          <p:nvPr>
            <p:ph type="sldNum" sz="quarter" idx="12"/>
          </p:nvPr>
        </p:nvSpPr>
        <p:spPr/>
        <p:txBody>
          <a:bodyPr/>
          <a:lstStyle/>
          <a:p>
            <a:fld id="{72E89364-063D-458F-843C-FEE18A084CD6}" type="slidenum">
              <a:rPr lang="en-AU" smtClean="0"/>
              <a:pPr/>
              <a:t>33</a:t>
            </a:fld>
            <a:endParaRPr lang="en-AU"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8542" y="228600"/>
            <a:ext cx="5067505" cy="990600"/>
          </a:xfrm>
        </p:spPr>
        <p:txBody>
          <a:bodyPr>
            <a:noAutofit/>
          </a:bodyPr>
          <a:lstStyle/>
          <a:p>
            <a:pPr lvl="0">
              <a:defRPr/>
            </a:pPr>
            <a:r>
              <a:rPr lang="id-ID" sz="2400" dirty="0" smtClean="0">
                <a:solidFill>
                  <a:schemeClr val="bg1"/>
                </a:solidFill>
                <a:effectLst>
                  <a:outerShdw blurRad="50000" dist="30000" dir="5400000" algn="tl" rotWithShape="0">
                    <a:srgbClr val="000000">
                      <a:alpha val="30000"/>
                    </a:srgbClr>
                  </a:outerShdw>
                </a:effectLst>
              </a:rPr>
              <a:t>Example of Hypotheses (I</a:t>
            </a:r>
            <a:r>
              <a:rPr lang="en-AU" sz="2400" dirty="0" smtClean="0">
                <a:solidFill>
                  <a:schemeClr val="bg1"/>
                </a:solidFill>
                <a:effectLst>
                  <a:outerShdw blurRad="50000" dist="30000" dir="5400000" algn="tl" rotWithShape="0">
                    <a:srgbClr val="000000">
                      <a:alpha val="30000"/>
                    </a:srgbClr>
                  </a:outerShdw>
                </a:effectLst>
              </a:rPr>
              <a:t>I</a:t>
            </a:r>
            <a:r>
              <a:rPr lang="id-ID" sz="2400" dirty="0" smtClean="0">
                <a:solidFill>
                  <a:schemeClr val="bg1"/>
                </a:solidFill>
                <a:effectLst>
                  <a:outerShdw blurRad="50000" dist="30000" dir="5400000" algn="tl" rotWithShape="0">
                    <a:srgbClr val="000000">
                      <a:alpha val="30000"/>
                    </a:srgbClr>
                  </a:outerShdw>
                </a:effectLst>
              </a:rPr>
              <a:t>)</a:t>
            </a:r>
            <a:br>
              <a:rPr lang="id-ID" sz="2400" dirty="0" smtClean="0">
                <a:solidFill>
                  <a:schemeClr val="bg1"/>
                </a:solidFill>
                <a:effectLst>
                  <a:outerShdw blurRad="50000" dist="30000" dir="5400000" algn="tl" rotWithShape="0">
                    <a:srgbClr val="000000">
                      <a:alpha val="30000"/>
                    </a:srgbClr>
                  </a:outerShdw>
                </a:effectLst>
              </a:rPr>
            </a:br>
            <a:r>
              <a:rPr lang="id-ID" sz="1800" dirty="0" smtClean="0">
                <a:solidFill>
                  <a:schemeClr val="bg1"/>
                </a:solidFill>
                <a:effectLst>
                  <a:outerShdw blurRad="50000" dist="30000" dir="5400000" algn="tl" rotWithShape="0">
                    <a:srgbClr val="000000">
                      <a:alpha val="30000"/>
                    </a:srgbClr>
                  </a:outerShdw>
                </a:effectLst>
              </a:rPr>
              <a:t>Sumber: Lecture Note of Research Methodology by Ari M. Barmawi</a:t>
            </a:r>
            <a:endParaRPr lang="en-AU" sz="1800" dirty="0">
              <a:solidFill>
                <a:schemeClr val="bg1"/>
              </a:solidFill>
            </a:endParaRPr>
          </a:p>
        </p:txBody>
      </p:sp>
      <p:sp>
        <p:nvSpPr>
          <p:cNvPr id="3" name="Content Placeholder 2"/>
          <p:cNvSpPr>
            <a:spLocks noGrp="1"/>
          </p:cNvSpPr>
          <p:nvPr>
            <p:ph idx="1"/>
          </p:nvPr>
        </p:nvSpPr>
        <p:spPr/>
        <p:txBody>
          <a:bodyPr/>
          <a:lstStyle/>
          <a:p>
            <a:pPr>
              <a:buNone/>
            </a:pPr>
            <a:r>
              <a:rPr lang="en-AU" dirty="0" smtClean="0"/>
              <a:t>Null Hypotheses:</a:t>
            </a:r>
          </a:p>
          <a:p>
            <a:r>
              <a:rPr lang="en-AU" dirty="0" smtClean="0"/>
              <a:t>Differences in variable A have no relationship to difference in variable B</a:t>
            </a:r>
          </a:p>
          <a:p>
            <a:pPr>
              <a:buNone/>
            </a:pPr>
            <a:r>
              <a:rPr lang="en-AU" dirty="0" smtClean="0"/>
              <a:t>Directional Hypotheses:</a:t>
            </a:r>
          </a:p>
          <a:p>
            <a:r>
              <a:rPr lang="en-AU" dirty="0" smtClean="0"/>
              <a:t>If variable A increases, then variable B increases</a:t>
            </a:r>
          </a:p>
          <a:p>
            <a:r>
              <a:rPr lang="en-AU" dirty="0" smtClean="0"/>
              <a:t>If variable A decreases, then variable B decreases.</a:t>
            </a:r>
          </a:p>
          <a:p>
            <a:endParaRPr lang="en-AU" dirty="0"/>
          </a:p>
        </p:txBody>
      </p:sp>
      <p:sp>
        <p:nvSpPr>
          <p:cNvPr id="4" name="Date Placeholder 3"/>
          <p:cNvSpPr>
            <a:spLocks noGrp="1"/>
          </p:cNvSpPr>
          <p:nvPr>
            <p:ph type="dt" sz="half" idx="10"/>
          </p:nvPr>
        </p:nvSpPr>
        <p:spPr/>
        <p:txBody>
          <a:bodyPr/>
          <a:lstStyle/>
          <a:p>
            <a:fld id="{51E9B0D8-E5AD-443D-9DF7-87859154F207}" type="datetime1">
              <a:rPr lang="en-AU" smtClean="0"/>
              <a:pPr/>
              <a:t>25/08/2014</a:t>
            </a:fld>
            <a:endParaRPr lang="en-AU"/>
          </a:p>
        </p:txBody>
      </p:sp>
      <p:sp>
        <p:nvSpPr>
          <p:cNvPr id="6" name="Slide Number Placeholder 5"/>
          <p:cNvSpPr>
            <a:spLocks noGrp="1"/>
          </p:cNvSpPr>
          <p:nvPr>
            <p:ph type="sldNum" sz="quarter" idx="12"/>
          </p:nvPr>
        </p:nvSpPr>
        <p:spPr/>
        <p:txBody>
          <a:bodyPr/>
          <a:lstStyle/>
          <a:p>
            <a:fld id="{72E89364-063D-458F-843C-FEE18A084CD6}" type="slidenum">
              <a:rPr lang="en-AU" smtClean="0"/>
              <a:pPr/>
              <a:t>34</a:t>
            </a:fld>
            <a:endParaRPr lang="en-AU"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228600"/>
            <a:ext cx="5108448" cy="990600"/>
          </a:xfrm>
        </p:spPr>
        <p:txBody>
          <a:bodyPr>
            <a:noAutofit/>
          </a:bodyPr>
          <a:lstStyle/>
          <a:p>
            <a:pPr lvl="0">
              <a:defRPr/>
            </a:pPr>
            <a:r>
              <a:rPr lang="id-ID" sz="2000" dirty="0" smtClean="0">
                <a:solidFill>
                  <a:schemeClr val="bg1"/>
                </a:solidFill>
                <a:effectLst>
                  <a:outerShdw blurRad="50000" dist="30000" dir="5400000" algn="tl" rotWithShape="0">
                    <a:srgbClr val="000000">
                      <a:alpha val="30000"/>
                    </a:srgbClr>
                  </a:outerShdw>
                </a:effectLst>
              </a:rPr>
              <a:t>Example of Hypotheses (I</a:t>
            </a:r>
            <a:r>
              <a:rPr lang="en-AU" sz="2000" dirty="0" smtClean="0">
                <a:solidFill>
                  <a:schemeClr val="bg1"/>
                </a:solidFill>
                <a:effectLst>
                  <a:outerShdw blurRad="50000" dist="30000" dir="5400000" algn="tl" rotWithShape="0">
                    <a:srgbClr val="000000">
                      <a:alpha val="30000"/>
                    </a:srgbClr>
                  </a:outerShdw>
                </a:effectLst>
              </a:rPr>
              <a:t>II</a:t>
            </a:r>
            <a:r>
              <a:rPr lang="id-ID" sz="2000" dirty="0" smtClean="0">
                <a:solidFill>
                  <a:schemeClr val="bg1"/>
                </a:solidFill>
                <a:effectLst>
                  <a:outerShdw blurRad="50000" dist="30000" dir="5400000" algn="tl" rotWithShape="0">
                    <a:srgbClr val="000000">
                      <a:alpha val="30000"/>
                    </a:srgbClr>
                  </a:outerShdw>
                </a:effectLst>
              </a:rPr>
              <a:t>)</a:t>
            </a:r>
            <a:br>
              <a:rPr lang="id-ID" sz="2000" dirty="0" smtClean="0">
                <a:solidFill>
                  <a:schemeClr val="bg1"/>
                </a:solidFill>
                <a:effectLst>
                  <a:outerShdw blurRad="50000" dist="30000" dir="5400000" algn="tl" rotWithShape="0">
                    <a:srgbClr val="000000">
                      <a:alpha val="30000"/>
                    </a:srgbClr>
                  </a:outerShdw>
                </a:effectLst>
              </a:rPr>
            </a:br>
            <a:r>
              <a:rPr lang="id-ID" sz="1600" dirty="0" smtClean="0">
                <a:solidFill>
                  <a:schemeClr val="bg1"/>
                </a:solidFill>
                <a:effectLst>
                  <a:outerShdw blurRad="50000" dist="30000" dir="5400000" algn="tl" rotWithShape="0">
                    <a:srgbClr val="000000">
                      <a:alpha val="30000"/>
                    </a:srgbClr>
                  </a:outerShdw>
                </a:effectLst>
              </a:rPr>
              <a:t>Sumber: Lecture Note of Research Methodology by Ari M. Barmawi</a:t>
            </a:r>
            <a:endParaRPr lang="en-AU" sz="1600" dirty="0">
              <a:solidFill>
                <a:schemeClr val="bg1"/>
              </a:solidFill>
            </a:endParaRPr>
          </a:p>
        </p:txBody>
      </p:sp>
      <p:sp>
        <p:nvSpPr>
          <p:cNvPr id="3" name="Content Placeholder 2"/>
          <p:cNvSpPr>
            <a:spLocks noGrp="1"/>
          </p:cNvSpPr>
          <p:nvPr>
            <p:ph idx="1"/>
          </p:nvPr>
        </p:nvSpPr>
        <p:spPr/>
        <p:txBody>
          <a:bodyPr/>
          <a:lstStyle/>
          <a:p>
            <a:pPr>
              <a:buNone/>
            </a:pPr>
            <a:r>
              <a:rPr lang="en-AU" dirty="0" smtClean="0"/>
              <a:t>Inverse relationship:</a:t>
            </a:r>
          </a:p>
          <a:p>
            <a:r>
              <a:rPr lang="en-AU" dirty="0" smtClean="0"/>
              <a:t>If variable A increases then variable B decreases</a:t>
            </a:r>
          </a:p>
          <a:p>
            <a:r>
              <a:rPr lang="en-AU" dirty="0" smtClean="0"/>
              <a:t>If variable A decreases then variable B increases</a:t>
            </a:r>
          </a:p>
          <a:p>
            <a:pPr>
              <a:buNone/>
            </a:pPr>
            <a:r>
              <a:rPr lang="en-AU" dirty="0" smtClean="0"/>
              <a:t>Magnitude of difference:</a:t>
            </a:r>
          </a:p>
          <a:p>
            <a:r>
              <a:rPr lang="en-AU" dirty="0" smtClean="0"/>
              <a:t>If variable A </a:t>
            </a:r>
            <a:r>
              <a:rPr lang="en-AU" dirty="0" err="1" smtClean="0"/>
              <a:t>inncreases</a:t>
            </a:r>
            <a:r>
              <a:rPr lang="en-AU" dirty="0" smtClean="0"/>
              <a:t> by 2 points, then variable B increases by 3 points</a:t>
            </a:r>
          </a:p>
          <a:p>
            <a:endParaRPr lang="en-AU" dirty="0"/>
          </a:p>
        </p:txBody>
      </p:sp>
      <p:sp>
        <p:nvSpPr>
          <p:cNvPr id="4" name="Date Placeholder 3"/>
          <p:cNvSpPr>
            <a:spLocks noGrp="1"/>
          </p:cNvSpPr>
          <p:nvPr>
            <p:ph type="dt" sz="half" idx="10"/>
          </p:nvPr>
        </p:nvSpPr>
        <p:spPr/>
        <p:txBody>
          <a:bodyPr/>
          <a:lstStyle/>
          <a:p>
            <a:fld id="{51E9B0D8-E5AD-443D-9DF7-87859154F207}" type="datetime1">
              <a:rPr lang="en-AU" smtClean="0"/>
              <a:pPr/>
              <a:t>25/08/2014</a:t>
            </a:fld>
            <a:endParaRPr lang="en-AU"/>
          </a:p>
        </p:txBody>
      </p:sp>
      <p:sp>
        <p:nvSpPr>
          <p:cNvPr id="6" name="Slide Number Placeholder 5"/>
          <p:cNvSpPr>
            <a:spLocks noGrp="1"/>
          </p:cNvSpPr>
          <p:nvPr>
            <p:ph type="sldNum" sz="quarter" idx="12"/>
          </p:nvPr>
        </p:nvSpPr>
        <p:spPr/>
        <p:txBody>
          <a:bodyPr/>
          <a:lstStyle/>
          <a:p>
            <a:fld id="{72E89364-063D-458F-843C-FEE18A084CD6}" type="slidenum">
              <a:rPr lang="en-AU" smtClean="0"/>
              <a:pPr/>
              <a:t>35</a:t>
            </a:fld>
            <a:endParaRPr lang="en-AU"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4896" y="228600"/>
            <a:ext cx="5081152" cy="990600"/>
          </a:xfrm>
        </p:spPr>
        <p:txBody>
          <a:bodyPr/>
          <a:lstStyle/>
          <a:p>
            <a:r>
              <a:rPr lang="en-AU" dirty="0" smtClean="0">
                <a:solidFill>
                  <a:schemeClr val="bg1"/>
                </a:solidFill>
              </a:rPr>
              <a:t>Reference</a:t>
            </a:r>
            <a:endParaRPr lang="en-AU" dirty="0">
              <a:solidFill>
                <a:schemeClr val="bg1"/>
              </a:solidFill>
            </a:endParaRPr>
          </a:p>
        </p:txBody>
      </p:sp>
      <p:sp>
        <p:nvSpPr>
          <p:cNvPr id="3" name="Content Placeholder 2"/>
          <p:cNvSpPr>
            <a:spLocks noGrp="1"/>
          </p:cNvSpPr>
          <p:nvPr>
            <p:ph idx="1"/>
          </p:nvPr>
        </p:nvSpPr>
        <p:spPr/>
        <p:txBody>
          <a:bodyPr/>
          <a:lstStyle/>
          <a:p>
            <a:r>
              <a:rPr lang="en-AU" dirty="0" smtClean="0"/>
              <a:t>Creswell, J.W., Research Design: Qualitative, Quantitative, and Mixed Methods Approaches, Third edition,. Sage Publisher</a:t>
            </a:r>
            <a:endParaRPr lang="en-AU" dirty="0"/>
          </a:p>
        </p:txBody>
      </p:sp>
      <p:sp>
        <p:nvSpPr>
          <p:cNvPr id="4" name="Date Placeholder 3"/>
          <p:cNvSpPr>
            <a:spLocks noGrp="1"/>
          </p:cNvSpPr>
          <p:nvPr>
            <p:ph type="dt" sz="half" idx="10"/>
          </p:nvPr>
        </p:nvSpPr>
        <p:spPr/>
        <p:txBody>
          <a:bodyPr/>
          <a:lstStyle/>
          <a:p>
            <a:fld id="{51E9B0D8-E5AD-443D-9DF7-87859154F207}" type="datetime1">
              <a:rPr lang="en-AU" smtClean="0"/>
              <a:pPr/>
              <a:t>25/08/2014</a:t>
            </a:fld>
            <a:endParaRPr lang="en-AU"/>
          </a:p>
        </p:txBody>
      </p:sp>
      <p:sp>
        <p:nvSpPr>
          <p:cNvPr id="6" name="Slide Number Placeholder 5"/>
          <p:cNvSpPr>
            <a:spLocks noGrp="1"/>
          </p:cNvSpPr>
          <p:nvPr>
            <p:ph type="sldNum" sz="quarter" idx="12"/>
          </p:nvPr>
        </p:nvSpPr>
        <p:spPr/>
        <p:txBody>
          <a:bodyPr/>
          <a:lstStyle/>
          <a:p>
            <a:fld id="{72E89364-063D-458F-843C-FEE18A084CD6}" type="slidenum">
              <a:rPr lang="en-AU" smtClean="0"/>
              <a:pPr/>
              <a:t>36</a:t>
            </a:fld>
            <a:endParaRPr lang="en-AU"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4294967295"/>
          </p:nvPr>
        </p:nvSpPr>
        <p:spPr>
          <a:xfrm>
            <a:off x="0" y="6356350"/>
            <a:ext cx="1643063" cy="365125"/>
          </a:xfrm>
        </p:spPr>
        <p:txBody>
          <a:bodyPr/>
          <a:lstStyle/>
          <a:p>
            <a:pPr>
              <a:defRPr/>
            </a:pPr>
            <a:fld id="{FC439E91-4AF3-43DB-8D56-BBD3BFA0F91F}" type="datetime1">
              <a:rPr lang="id-ID" smtClean="0"/>
              <a:pPr>
                <a:defRPr/>
              </a:pPr>
              <a:t>25/08/2014</a:t>
            </a:fld>
            <a:endParaRPr lang="en-US" dirty="0"/>
          </a:p>
        </p:txBody>
      </p:sp>
    </p:spTree>
    <p:extLst>
      <p:ext uri="{BB962C8B-B14F-4D97-AF65-F5344CB8AC3E}">
        <p14:creationId xmlns:p14="http://schemas.microsoft.com/office/powerpoint/2010/main" xmlns="" val="1666288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228600"/>
            <a:ext cx="5108448" cy="990600"/>
          </a:xfrm>
        </p:spPr>
        <p:txBody>
          <a:bodyPr/>
          <a:lstStyle/>
          <a:p>
            <a:r>
              <a:rPr lang="en-AU" dirty="0" smtClean="0">
                <a:solidFill>
                  <a:schemeClr val="bg1"/>
                </a:solidFill>
              </a:rPr>
              <a:t>Research design and method</a:t>
            </a:r>
            <a:endParaRPr lang="en-AU" dirty="0">
              <a:solidFill>
                <a:schemeClr val="bg1"/>
              </a:solidFill>
            </a:endParaRPr>
          </a:p>
        </p:txBody>
      </p:sp>
      <p:sp>
        <p:nvSpPr>
          <p:cNvPr id="3" name="Content Placeholder 2"/>
          <p:cNvSpPr>
            <a:spLocks noGrp="1"/>
          </p:cNvSpPr>
          <p:nvPr>
            <p:ph idx="1"/>
          </p:nvPr>
        </p:nvSpPr>
        <p:spPr/>
        <p:txBody>
          <a:bodyPr>
            <a:normAutofit lnSpcReduction="10000"/>
          </a:bodyPr>
          <a:lstStyle/>
          <a:p>
            <a:r>
              <a:rPr lang="en-AU" dirty="0" smtClean="0"/>
              <a:t>Research design: “plans and the procedures for research that span the decisions from broad assumptions to detailed methods of data collection and analysis” </a:t>
            </a:r>
            <a:r>
              <a:rPr lang="en-AU" sz="2200" dirty="0" smtClean="0"/>
              <a:t>Creswell, 2009</a:t>
            </a:r>
            <a:endParaRPr lang="en-AU" dirty="0" smtClean="0"/>
          </a:p>
          <a:p>
            <a:r>
              <a:rPr lang="en-AU" dirty="0" smtClean="0"/>
              <a:t>Research method: “the process of collecting data </a:t>
            </a:r>
            <a:r>
              <a:rPr lang="en-AU" dirty="0" err="1" smtClean="0"/>
              <a:t>analyzing</a:t>
            </a:r>
            <a:r>
              <a:rPr lang="en-AU" dirty="0" smtClean="0"/>
              <a:t> and find the solution” </a:t>
            </a:r>
            <a:r>
              <a:rPr lang="en-AU" sz="2200" dirty="0" smtClean="0"/>
              <a:t>wiki.answers.com/Q/</a:t>
            </a:r>
            <a:r>
              <a:rPr lang="en-AU" sz="2200" dirty="0" err="1" smtClean="0"/>
              <a:t>What_is_the_meaning_of_research_method</a:t>
            </a:r>
            <a:endParaRPr lang="en-AU" sz="2200" dirty="0" smtClean="0"/>
          </a:p>
          <a:p>
            <a:r>
              <a:rPr lang="en-AU" dirty="0" smtClean="0"/>
              <a:t>Good research design will anticipate competing explanations before collecting data (as part of research method)!</a:t>
            </a:r>
          </a:p>
        </p:txBody>
      </p:sp>
      <p:sp>
        <p:nvSpPr>
          <p:cNvPr id="4" name="Date Placeholder 3"/>
          <p:cNvSpPr>
            <a:spLocks noGrp="1"/>
          </p:cNvSpPr>
          <p:nvPr>
            <p:ph type="dt" sz="half" idx="10"/>
          </p:nvPr>
        </p:nvSpPr>
        <p:spPr/>
        <p:txBody>
          <a:bodyPr/>
          <a:lstStyle/>
          <a:p>
            <a:fld id="{51E9B0D8-E5AD-443D-9DF7-87859154F207}" type="datetime1">
              <a:rPr lang="en-AU" smtClean="0"/>
              <a:pPr/>
              <a:t>25/08/2014</a:t>
            </a:fld>
            <a:endParaRPr lang="en-AU"/>
          </a:p>
        </p:txBody>
      </p:sp>
      <p:sp>
        <p:nvSpPr>
          <p:cNvPr id="6" name="Slide Number Placeholder 5"/>
          <p:cNvSpPr>
            <a:spLocks noGrp="1"/>
          </p:cNvSpPr>
          <p:nvPr>
            <p:ph type="sldNum" sz="quarter" idx="12"/>
          </p:nvPr>
        </p:nvSpPr>
        <p:spPr/>
        <p:txBody>
          <a:bodyPr/>
          <a:lstStyle/>
          <a:p>
            <a:fld id="{72E89364-063D-458F-843C-FEE18A084CD6}" type="slidenum">
              <a:rPr lang="en-AU" smtClean="0"/>
              <a:pPr/>
              <a:t>4</a:t>
            </a:fld>
            <a:endParaRPr lang="en-A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1248" y="228600"/>
            <a:ext cx="5094800" cy="990600"/>
          </a:xfrm>
        </p:spPr>
        <p:txBody>
          <a:bodyPr>
            <a:normAutofit/>
          </a:bodyPr>
          <a:lstStyle/>
          <a:p>
            <a:r>
              <a:rPr lang="en-AU" dirty="0" smtClean="0">
                <a:solidFill>
                  <a:schemeClr val="bg1"/>
                </a:solidFill>
              </a:rPr>
              <a:t>Research paradigm (purpose-based) </a:t>
            </a:r>
            <a:endParaRPr lang="en-AU" dirty="0">
              <a:solidFill>
                <a:schemeClr val="bg1"/>
              </a:solidFill>
            </a:endParaRPr>
          </a:p>
        </p:txBody>
      </p:sp>
      <p:sp>
        <p:nvSpPr>
          <p:cNvPr id="3" name="Content Placeholder 2"/>
          <p:cNvSpPr>
            <a:spLocks noGrp="1"/>
          </p:cNvSpPr>
          <p:nvPr>
            <p:ph idx="1"/>
          </p:nvPr>
        </p:nvSpPr>
        <p:spPr/>
        <p:txBody>
          <a:bodyPr>
            <a:normAutofit/>
          </a:bodyPr>
          <a:lstStyle/>
          <a:p>
            <a:r>
              <a:rPr lang="en-AU" dirty="0" smtClean="0"/>
              <a:t>Exploratory: identifying new insights and generating ideas and hypotheses </a:t>
            </a:r>
          </a:p>
          <a:p>
            <a:r>
              <a:rPr lang="en-AU" dirty="0" smtClean="0"/>
              <a:t>Descriptive: portraying a phenomenon</a:t>
            </a:r>
          </a:p>
          <a:p>
            <a:r>
              <a:rPr lang="en-AU" dirty="0" smtClean="0"/>
              <a:t>Explanatory: investigating an explanation of a phenomenon </a:t>
            </a:r>
          </a:p>
          <a:p>
            <a:r>
              <a:rPr lang="en-AU" dirty="0" smtClean="0"/>
              <a:t>Improving: trying to improve a certain aspect of the studied phenomenon </a:t>
            </a:r>
          </a:p>
          <a:p>
            <a:r>
              <a:rPr lang="en-GB" dirty="0" smtClean="0"/>
              <a:t>Constructive</a:t>
            </a:r>
            <a:r>
              <a:rPr lang="en-AU" dirty="0" smtClean="0"/>
              <a:t>: </a:t>
            </a:r>
            <a:r>
              <a:rPr lang="id-ID" dirty="0" smtClean="0"/>
              <a:t>carri</a:t>
            </a:r>
            <a:r>
              <a:rPr lang="en-AU" dirty="0" err="1" smtClean="0"/>
              <a:t>ng</a:t>
            </a:r>
            <a:r>
              <a:rPr lang="id-ID" dirty="0" smtClean="0"/>
              <a:t> out to propose solution for problems or questions based on theories</a:t>
            </a:r>
            <a:endParaRPr lang="en-GB" dirty="0" smtClean="0"/>
          </a:p>
          <a:p>
            <a:endParaRPr lang="en-AU" dirty="0"/>
          </a:p>
        </p:txBody>
      </p:sp>
      <p:sp>
        <p:nvSpPr>
          <p:cNvPr id="4" name="Date Placeholder 3"/>
          <p:cNvSpPr>
            <a:spLocks noGrp="1"/>
          </p:cNvSpPr>
          <p:nvPr>
            <p:ph type="dt" sz="half" idx="10"/>
          </p:nvPr>
        </p:nvSpPr>
        <p:spPr/>
        <p:txBody>
          <a:bodyPr/>
          <a:lstStyle/>
          <a:p>
            <a:fld id="{51E9B0D8-E5AD-443D-9DF7-87859154F207}" type="datetime1">
              <a:rPr lang="en-AU" smtClean="0"/>
              <a:pPr/>
              <a:t>25/08/2014</a:t>
            </a:fld>
            <a:endParaRPr lang="en-AU"/>
          </a:p>
        </p:txBody>
      </p:sp>
      <p:sp>
        <p:nvSpPr>
          <p:cNvPr id="6" name="Slide Number Placeholder 5"/>
          <p:cNvSpPr>
            <a:spLocks noGrp="1"/>
          </p:cNvSpPr>
          <p:nvPr>
            <p:ph type="sldNum" sz="quarter" idx="12"/>
          </p:nvPr>
        </p:nvSpPr>
        <p:spPr/>
        <p:txBody>
          <a:bodyPr/>
          <a:lstStyle/>
          <a:p>
            <a:fld id="{72E89364-063D-458F-843C-FEE18A084CD6}" type="slidenum">
              <a:rPr lang="en-AU" smtClean="0"/>
              <a:pPr/>
              <a:t>5</a:t>
            </a:fld>
            <a:endParaRPr lang="en-A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4896" y="228600"/>
            <a:ext cx="5081152" cy="990600"/>
          </a:xfrm>
        </p:spPr>
        <p:txBody>
          <a:bodyPr/>
          <a:lstStyle/>
          <a:p>
            <a:r>
              <a:rPr lang="en-AU" dirty="0" smtClean="0">
                <a:solidFill>
                  <a:schemeClr val="bg1"/>
                </a:solidFill>
              </a:rPr>
              <a:t>Research design</a:t>
            </a:r>
            <a:endParaRPr lang="en-AU" dirty="0">
              <a:solidFill>
                <a:schemeClr val="bg1"/>
              </a:solidFill>
            </a:endParaRPr>
          </a:p>
        </p:txBody>
      </p:sp>
      <p:sp>
        <p:nvSpPr>
          <p:cNvPr id="3" name="Content Placeholder 2"/>
          <p:cNvSpPr>
            <a:spLocks noGrp="1"/>
          </p:cNvSpPr>
          <p:nvPr>
            <p:ph idx="1"/>
          </p:nvPr>
        </p:nvSpPr>
        <p:spPr/>
        <p:txBody>
          <a:bodyPr/>
          <a:lstStyle/>
          <a:p>
            <a:r>
              <a:rPr lang="en-AU" dirty="0" smtClean="0"/>
              <a:t>Qualitative research: a means to explore and understand human </a:t>
            </a:r>
            <a:r>
              <a:rPr lang="en-AU" dirty="0" err="1" smtClean="0"/>
              <a:t>behavior</a:t>
            </a:r>
            <a:r>
              <a:rPr lang="en-AU" dirty="0" smtClean="0"/>
              <a:t> or social phenomena.</a:t>
            </a:r>
          </a:p>
          <a:p>
            <a:r>
              <a:rPr lang="en-AU" dirty="0" smtClean="0"/>
              <a:t>Quantitative research: a means to test objective theories by examining the causality of variables.</a:t>
            </a:r>
          </a:p>
          <a:p>
            <a:r>
              <a:rPr lang="en-AU" dirty="0" smtClean="0"/>
              <a:t>Mixed method: combining qualitative and quantitative forms.</a:t>
            </a:r>
          </a:p>
          <a:p>
            <a:endParaRPr lang="en-AU" dirty="0"/>
          </a:p>
        </p:txBody>
      </p:sp>
      <p:sp>
        <p:nvSpPr>
          <p:cNvPr id="4" name="Date Placeholder 3"/>
          <p:cNvSpPr>
            <a:spLocks noGrp="1"/>
          </p:cNvSpPr>
          <p:nvPr>
            <p:ph type="dt" sz="half" idx="10"/>
          </p:nvPr>
        </p:nvSpPr>
        <p:spPr/>
        <p:txBody>
          <a:bodyPr/>
          <a:lstStyle/>
          <a:p>
            <a:fld id="{51E9B0D8-E5AD-443D-9DF7-87859154F207}" type="datetime1">
              <a:rPr lang="en-AU" smtClean="0"/>
              <a:pPr/>
              <a:t>25/08/2014</a:t>
            </a:fld>
            <a:endParaRPr lang="en-AU"/>
          </a:p>
        </p:txBody>
      </p:sp>
      <p:sp>
        <p:nvSpPr>
          <p:cNvPr id="6" name="Slide Number Placeholder 5"/>
          <p:cNvSpPr>
            <a:spLocks noGrp="1"/>
          </p:cNvSpPr>
          <p:nvPr>
            <p:ph type="sldNum" sz="quarter" idx="12"/>
          </p:nvPr>
        </p:nvSpPr>
        <p:spPr/>
        <p:txBody>
          <a:bodyPr/>
          <a:lstStyle/>
          <a:p>
            <a:fld id="{72E89364-063D-458F-843C-FEE18A084CD6}" type="slidenum">
              <a:rPr lang="en-AU" smtClean="0"/>
              <a:pPr/>
              <a:t>6</a:t>
            </a:fld>
            <a:endParaRPr lang="en-A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4896" y="228600"/>
            <a:ext cx="5081152" cy="990600"/>
          </a:xfrm>
        </p:spPr>
        <p:txBody>
          <a:bodyPr>
            <a:normAutofit/>
          </a:bodyPr>
          <a:lstStyle/>
          <a:p>
            <a:r>
              <a:rPr lang="en-AU" dirty="0" smtClean="0">
                <a:solidFill>
                  <a:schemeClr val="bg1"/>
                </a:solidFill>
              </a:rPr>
              <a:t>Choosing research design and method</a:t>
            </a:r>
            <a:endParaRPr lang="en-AU" dirty="0">
              <a:solidFill>
                <a:schemeClr val="bg1"/>
              </a:solidFill>
            </a:endParaRPr>
          </a:p>
        </p:txBody>
      </p:sp>
      <p:sp>
        <p:nvSpPr>
          <p:cNvPr id="3" name="Content Placeholder 2"/>
          <p:cNvSpPr>
            <a:spLocks noGrp="1"/>
          </p:cNvSpPr>
          <p:nvPr>
            <p:ph idx="1"/>
          </p:nvPr>
        </p:nvSpPr>
        <p:spPr/>
        <p:txBody>
          <a:bodyPr>
            <a:normAutofit fontScale="92500" lnSpcReduction="10000"/>
          </a:bodyPr>
          <a:lstStyle/>
          <a:p>
            <a:pPr>
              <a:buNone/>
            </a:pPr>
            <a:r>
              <a:rPr lang="en-AU" u="sng" dirty="0" smtClean="0"/>
              <a:t>Based on</a:t>
            </a:r>
          </a:p>
          <a:p>
            <a:r>
              <a:rPr lang="en-AU" dirty="0" smtClean="0"/>
              <a:t>type and nature of research problem</a:t>
            </a:r>
          </a:p>
          <a:p>
            <a:r>
              <a:rPr lang="en-AU" dirty="0" smtClean="0"/>
              <a:t>on the availability of resources</a:t>
            </a:r>
          </a:p>
          <a:p>
            <a:r>
              <a:rPr lang="en-AU" dirty="0" smtClean="0"/>
              <a:t>access to subjects</a:t>
            </a:r>
          </a:p>
          <a:p>
            <a:r>
              <a:rPr lang="en-AU" dirty="0" smtClean="0"/>
              <a:t>control over variables</a:t>
            </a:r>
          </a:p>
          <a:p>
            <a:r>
              <a:rPr lang="en-AU" dirty="0" smtClean="0"/>
              <a:t>skills of the researcher</a:t>
            </a:r>
          </a:p>
          <a:p>
            <a:r>
              <a:rPr lang="en-AU" dirty="0" smtClean="0"/>
              <a:t>research question</a:t>
            </a:r>
          </a:p>
          <a:p>
            <a:pPr>
              <a:buNone/>
            </a:pPr>
            <a:r>
              <a:rPr lang="en-AU" dirty="0" smtClean="0"/>
              <a:t>It can be important to use multiple methods to address the weakness of any one method !!!</a:t>
            </a:r>
            <a:endParaRPr lang="en-AU" dirty="0"/>
          </a:p>
        </p:txBody>
      </p:sp>
      <p:sp>
        <p:nvSpPr>
          <p:cNvPr id="4" name="Date Placeholder 3"/>
          <p:cNvSpPr>
            <a:spLocks noGrp="1"/>
          </p:cNvSpPr>
          <p:nvPr>
            <p:ph type="dt" sz="half" idx="10"/>
          </p:nvPr>
        </p:nvSpPr>
        <p:spPr/>
        <p:txBody>
          <a:bodyPr/>
          <a:lstStyle/>
          <a:p>
            <a:fld id="{51E9B0D8-E5AD-443D-9DF7-87859154F207}" type="datetime1">
              <a:rPr lang="en-AU" smtClean="0"/>
              <a:pPr/>
              <a:t>25/08/2014</a:t>
            </a:fld>
            <a:endParaRPr lang="en-AU"/>
          </a:p>
        </p:txBody>
      </p:sp>
      <p:sp>
        <p:nvSpPr>
          <p:cNvPr id="6" name="Slide Number Placeholder 5"/>
          <p:cNvSpPr>
            <a:spLocks noGrp="1"/>
          </p:cNvSpPr>
          <p:nvPr>
            <p:ph type="sldNum" sz="quarter" idx="12"/>
          </p:nvPr>
        </p:nvSpPr>
        <p:spPr/>
        <p:txBody>
          <a:bodyPr/>
          <a:lstStyle/>
          <a:p>
            <a:fld id="{72E89364-063D-458F-843C-FEE18A084CD6}" type="slidenum">
              <a:rPr lang="en-AU" smtClean="0"/>
              <a:pPr/>
              <a:t>7</a:t>
            </a:fld>
            <a:endParaRPr lang="en-A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4896" y="228600"/>
            <a:ext cx="5081152" cy="990600"/>
          </a:xfrm>
        </p:spPr>
        <p:txBody>
          <a:bodyPr>
            <a:normAutofit/>
          </a:bodyPr>
          <a:lstStyle/>
          <a:p>
            <a:r>
              <a:rPr lang="en-AU" dirty="0" smtClean="0">
                <a:solidFill>
                  <a:schemeClr val="bg1"/>
                </a:solidFill>
              </a:rPr>
              <a:t>Quantitative research design format</a:t>
            </a:r>
            <a:endParaRPr lang="en-AU" dirty="0">
              <a:solidFill>
                <a:schemeClr val="bg1"/>
              </a:solidFill>
            </a:endParaRPr>
          </a:p>
        </p:txBody>
      </p:sp>
      <p:sp>
        <p:nvSpPr>
          <p:cNvPr id="3" name="Content Placeholder 2"/>
          <p:cNvSpPr>
            <a:spLocks noGrp="1"/>
          </p:cNvSpPr>
          <p:nvPr>
            <p:ph idx="1"/>
          </p:nvPr>
        </p:nvSpPr>
        <p:spPr>
          <a:xfrm>
            <a:off x="612648" y="1219200"/>
            <a:ext cx="8153400" cy="4495800"/>
          </a:xfrm>
        </p:spPr>
        <p:txBody>
          <a:bodyPr>
            <a:normAutofit fontScale="62500" lnSpcReduction="20000"/>
          </a:bodyPr>
          <a:lstStyle/>
          <a:p>
            <a:r>
              <a:rPr lang="en-AU" dirty="0" smtClean="0"/>
              <a:t>Introduction</a:t>
            </a:r>
          </a:p>
          <a:p>
            <a:pPr lvl="1"/>
            <a:r>
              <a:rPr lang="en-AU" dirty="0" smtClean="0"/>
              <a:t>Context (Statement of the problem)</a:t>
            </a:r>
          </a:p>
          <a:p>
            <a:pPr lvl="1"/>
            <a:r>
              <a:rPr lang="en-AU" dirty="0" smtClean="0"/>
              <a:t>Purpose of the study</a:t>
            </a:r>
          </a:p>
          <a:p>
            <a:pPr lvl="1"/>
            <a:r>
              <a:rPr lang="en-AU" dirty="0" smtClean="0"/>
              <a:t>Research questions or objective or hypotheses</a:t>
            </a:r>
          </a:p>
          <a:p>
            <a:pPr lvl="1"/>
            <a:r>
              <a:rPr lang="en-AU" dirty="0" smtClean="0"/>
              <a:t>Theoretical perspective</a:t>
            </a:r>
          </a:p>
          <a:p>
            <a:pPr lvl="1"/>
            <a:r>
              <a:rPr lang="en-AU" dirty="0" smtClean="0"/>
              <a:t>Definition of terms</a:t>
            </a:r>
          </a:p>
          <a:p>
            <a:pPr lvl="1"/>
            <a:r>
              <a:rPr lang="en-AU" dirty="0" smtClean="0"/>
              <a:t>Delimitations and limitations of the study</a:t>
            </a:r>
          </a:p>
          <a:p>
            <a:r>
              <a:rPr lang="en-AU" dirty="0" smtClean="0"/>
              <a:t>Review of the Literature</a:t>
            </a:r>
          </a:p>
          <a:p>
            <a:r>
              <a:rPr lang="en-AU" dirty="0" smtClean="0"/>
              <a:t>Methods</a:t>
            </a:r>
          </a:p>
          <a:p>
            <a:pPr lvl="1"/>
            <a:r>
              <a:rPr lang="en-AU" dirty="0" smtClean="0"/>
              <a:t>Research design</a:t>
            </a:r>
          </a:p>
          <a:p>
            <a:pPr lvl="1"/>
            <a:r>
              <a:rPr lang="en-AU" dirty="0" smtClean="0"/>
              <a:t>Sample, population, or subjects</a:t>
            </a:r>
          </a:p>
          <a:p>
            <a:pPr lvl="1"/>
            <a:r>
              <a:rPr lang="en-AU" dirty="0" smtClean="0"/>
              <a:t>Instrumentation and materials</a:t>
            </a:r>
          </a:p>
          <a:p>
            <a:pPr lvl="1"/>
            <a:r>
              <a:rPr lang="en-AU" dirty="0" smtClean="0"/>
              <a:t>Variables in the study</a:t>
            </a:r>
          </a:p>
          <a:p>
            <a:pPr lvl="1"/>
            <a:r>
              <a:rPr lang="en-AU" dirty="0" smtClean="0"/>
              <a:t>Data analysis</a:t>
            </a:r>
          </a:p>
          <a:p>
            <a:r>
              <a:rPr lang="en-AU" dirty="0" smtClean="0"/>
              <a:t>Appendices: Instruments</a:t>
            </a:r>
            <a:endParaRPr lang="en-AU" dirty="0"/>
          </a:p>
        </p:txBody>
      </p:sp>
      <p:sp>
        <p:nvSpPr>
          <p:cNvPr id="4" name="Date Placeholder 3"/>
          <p:cNvSpPr>
            <a:spLocks noGrp="1"/>
          </p:cNvSpPr>
          <p:nvPr>
            <p:ph type="dt" sz="half" idx="10"/>
          </p:nvPr>
        </p:nvSpPr>
        <p:spPr/>
        <p:txBody>
          <a:bodyPr/>
          <a:lstStyle/>
          <a:p>
            <a:fld id="{51E9B0D8-E5AD-443D-9DF7-87859154F207}" type="datetime1">
              <a:rPr lang="en-AU" smtClean="0"/>
              <a:pPr/>
              <a:t>25/08/2014</a:t>
            </a:fld>
            <a:endParaRPr lang="en-AU"/>
          </a:p>
        </p:txBody>
      </p:sp>
      <p:sp>
        <p:nvSpPr>
          <p:cNvPr id="6" name="Slide Number Placeholder 5"/>
          <p:cNvSpPr>
            <a:spLocks noGrp="1"/>
          </p:cNvSpPr>
          <p:nvPr>
            <p:ph type="sldNum" sz="quarter" idx="12"/>
          </p:nvPr>
        </p:nvSpPr>
        <p:spPr/>
        <p:txBody>
          <a:bodyPr/>
          <a:lstStyle/>
          <a:p>
            <a:fld id="{72E89364-063D-458F-843C-FEE18A084CD6}" type="slidenum">
              <a:rPr lang="en-AU" smtClean="0"/>
              <a:pPr/>
              <a:t>8</a:t>
            </a:fld>
            <a:endParaRPr lang="en-AU" dirty="0"/>
          </a:p>
        </p:txBody>
      </p:sp>
      <p:sp>
        <p:nvSpPr>
          <p:cNvPr id="7" name="TextBox 6"/>
          <p:cNvSpPr txBox="1"/>
          <p:nvPr/>
        </p:nvSpPr>
        <p:spPr>
          <a:xfrm>
            <a:off x="395536" y="5715000"/>
            <a:ext cx="849694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AU" dirty="0" smtClean="0"/>
              <a:t>Source: Clarke, R. J. (2005)  Research Methodologies – University of Wollongong</a:t>
            </a:r>
            <a:endParaRPr lang="en-A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6656" y="228600"/>
            <a:ext cx="5149391" cy="990600"/>
          </a:xfrm>
        </p:spPr>
        <p:txBody>
          <a:bodyPr>
            <a:normAutofit fontScale="90000"/>
          </a:bodyPr>
          <a:lstStyle/>
          <a:p>
            <a:r>
              <a:rPr lang="en-AU" dirty="0" smtClean="0">
                <a:solidFill>
                  <a:schemeClr val="bg1"/>
                </a:solidFill>
              </a:rPr>
              <a:t/>
            </a:r>
            <a:br>
              <a:rPr lang="en-AU" dirty="0" smtClean="0">
                <a:solidFill>
                  <a:schemeClr val="bg1"/>
                </a:solidFill>
              </a:rPr>
            </a:br>
            <a:r>
              <a:rPr lang="en-AU" dirty="0" smtClean="0">
                <a:solidFill>
                  <a:schemeClr val="bg1"/>
                </a:solidFill>
              </a:rPr>
              <a:t>Qualitative research design format (Creswell 2009)</a:t>
            </a:r>
            <a:endParaRPr lang="en-AU" dirty="0">
              <a:solidFill>
                <a:schemeClr val="bg1"/>
              </a:solidFill>
            </a:endParaRPr>
          </a:p>
        </p:txBody>
      </p:sp>
      <p:sp>
        <p:nvSpPr>
          <p:cNvPr id="3" name="Content Placeholder 2"/>
          <p:cNvSpPr>
            <a:spLocks noGrp="1"/>
          </p:cNvSpPr>
          <p:nvPr>
            <p:ph idx="1"/>
          </p:nvPr>
        </p:nvSpPr>
        <p:spPr>
          <a:xfrm>
            <a:off x="612648" y="1600200"/>
            <a:ext cx="8153400" cy="4118212"/>
          </a:xfrm>
        </p:spPr>
        <p:txBody>
          <a:bodyPr>
            <a:normAutofit fontScale="55000" lnSpcReduction="20000"/>
          </a:bodyPr>
          <a:lstStyle/>
          <a:p>
            <a:r>
              <a:rPr lang="en-AU" dirty="0" smtClean="0"/>
              <a:t>Introduction</a:t>
            </a:r>
          </a:p>
          <a:p>
            <a:pPr lvl="1"/>
            <a:r>
              <a:rPr lang="en-AU" dirty="0" smtClean="0"/>
              <a:t>Statement of the problem</a:t>
            </a:r>
          </a:p>
          <a:p>
            <a:pPr lvl="1"/>
            <a:r>
              <a:rPr lang="en-AU" dirty="0" smtClean="0"/>
              <a:t>Purpose of the study</a:t>
            </a:r>
          </a:p>
          <a:p>
            <a:pPr lvl="1"/>
            <a:r>
              <a:rPr lang="en-AU" dirty="0" smtClean="0"/>
              <a:t>The grand tour question and </a:t>
            </a:r>
            <a:r>
              <a:rPr lang="en-AU" dirty="0" err="1" smtClean="0"/>
              <a:t>subquestions</a:t>
            </a:r>
            <a:endParaRPr lang="en-AU" dirty="0" smtClean="0"/>
          </a:p>
          <a:p>
            <a:pPr lvl="1"/>
            <a:r>
              <a:rPr lang="en-AU" dirty="0" smtClean="0"/>
              <a:t>Definition of terms</a:t>
            </a:r>
          </a:p>
          <a:p>
            <a:pPr lvl="1"/>
            <a:r>
              <a:rPr lang="en-AU" dirty="0" smtClean="0"/>
              <a:t>Delimitations and limitations of the study</a:t>
            </a:r>
          </a:p>
          <a:p>
            <a:pPr lvl="1"/>
            <a:r>
              <a:rPr lang="en-AU" dirty="0" smtClean="0"/>
              <a:t>Significance of the study</a:t>
            </a:r>
          </a:p>
          <a:p>
            <a:r>
              <a:rPr lang="en-AU" dirty="0" smtClean="0"/>
              <a:t>Procedure</a:t>
            </a:r>
          </a:p>
          <a:p>
            <a:pPr lvl="1"/>
            <a:r>
              <a:rPr lang="en-AU" dirty="0" smtClean="0"/>
              <a:t>Assumptions and rationale for a qualitative design</a:t>
            </a:r>
          </a:p>
          <a:p>
            <a:pPr lvl="1"/>
            <a:r>
              <a:rPr lang="en-AU" dirty="0" smtClean="0"/>
              <a:t>The type of design used</a:t>
            </a:r>
          </a:p>
          <a:p>
            <a:pPr lvl="1"/>
            <a:r>
              <a:rPr lang="en-AU" dirty="0" smtClean="0"/>
              <a:t>The role of the researcher</a:t>
            </a:r>
          </a:p>
          <a:p>
            <a:pPr lvl="1"/>
            <a:r>
              <a:rPr lang="en-AU" dirty="0" smtClean="0"/>
              <a:t>Data collection procedures</a:t>
            </a:r>
          </a:p>
          <a:p>
            <a:pPr lvl="1"/>
            <a:r>
              <a:rPr lang="en-AU" dirty="0" smtClean="0"/>
              <a:t>Data reduction/analysis procedures</a:t>
            </a:r>
          </a:p>
          <a:p>
            <a:pPr lvl="1"/>
            <a:r>
              <a:rPr lang="en-AU" dirty="0" smtClean="0"/>
              <a:t>Methods for verifications</a:t>
            </a:r>
          </a:p>
          <a:p>
            <a:pPr lvl="1"/>
            <a:r>
              <a:rPr lang="en-AU" dirty="0" smtClean="0"/>
              <a:t>Outcomes of the study and its relation to theory and literature</a:t>
            </a:r>
          </a:p>
          <a:p>
            <a:r>
              <a:rPr lang="en-AU" dirty="0" smtClean="0"/>
              <a:t>Appendices</a:t>
            </a:r>
            <a:endParaRPr lang="en-AU" dirty="0"/>
          </a:p>
        </p:txBody>
      </p:sp>
      <p:sp>
        <p:nvSpPr>
          <p:cNvPr id="4" name="Date Placeholder 3"/>
          <p:cNvSpPr>
            <a:spLocks noGrp="1"/>
          </p:cNvSpPr>
          <p:nvPr>
            <p:ph type="dt" sz="half" idx="10"/>
          </p:nvPr>
        </p:nvSpPr>
        <p:spPr/>
        <p:txBody>
          <a:bodyPr/>
          <a:lstStyle/>
          <a:p>
            <a:fld id="{51E9B0D8-E5AD-443D-9DF7-87859154F207}" type="datetime1">
              <a:rPr lang="en-AU" smtClean="0"/>
              <a:pPr/>
              <a:t>25/08/2014</a:t>
            </a:fld>
            <a:endParaRPr lang="en-AU"/>
          </a:p>
        </p:txBody>
      </p:sp>
      <p:sp>
        <p:nvSpPr>
          <p:cNvPr id="6" name="Slide Number Placeholder 5"/>
          <p:cNvSpPr>
            <a:spLocks noGrp="1"/>
          </p:cNvSpPr>
          <p:nvPr>
            <p:ph type="sldNum" sz="quarter" idx="12"/>
          </p:nvPr>
        </p:nvSpPr>
        <p:spPr/>
        <p:txBody>
          <a:bodyPr/>
          <a:lstStyle/>
          <a:p>
            <a:fld id="{72E89364-063D-458F-843C-FEE18A084CD6}" type="slidenum">
              <a:rPr lang="en-AU" smtClean="0"/>
              <a:pPr/>
              <a:t>9</a:t>
            </a:fld>
            <a:endParaRPr lang="en-AU" dirty="0"/>
          </a:p>
        </p:txBody>
      </p:sp>
      <p:sp>
        <p:nvSpPr>
          <p:cNvPr id="7" name="TextBox 6"/>
          <p:cNvSpPr txBox="1"/>
          <p:nvPr/>
        </p:nvSpPr>
        <p:spPr>
          <a:xfrm>
            <a:off x="395536" y="5718412"/>
            <a:ext cx="849694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AU" dirty="0" smtClean="0"/>
              <a:t>Source: Clarke, R. J. (2005)  Research Methodologies – University of Wollongong</a:t>
            </a:r>
            <a:endParaRPr lang="en-A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_informatika_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Verdan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ln>
          <a:noFill/>
        </a:ln>
      </a:spPr>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1060</TotalTime>
  <Words>2206</Words>
  <Application>Microsoft Office PowerPoint</Application>
  <PresentationFormat>On-screen Show (4:3)</PresentationFormat>
  <Paragraphs>312</Paragraphs>
  <Slides>37</Slides>
  <Notes>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template_informatika_slide</vt:lpstr>
      <vt:lpstr>IFG412  Tugas Akhir I (Seminar Proposal) Research Design and Method</vt:lpstr>
      <vt:lpstr>Definisi TA</vt:lpstr>
      <vt:lpstr>Research</vt:lpstr>
      <vt:lpstr>Research design and method</vt:lpstr>
      <vt:lpstr>Research paradigm (purpose-based) </vt:lpstr>
      <vt:lpstr>Research design</vt:lpstr>
      <vt:lpstr>Choosing research design and method</vt:lpstr>
      <vt:lpstr>Quantitative research design format</vt:lpstr>
      <vt:lpstr> Qualitative research design format (Creswell 2009)</vt:lpstr>
      <vt:lpstr>The purpose statement,  Research Questions and Hypotheses </vt:lpstr>
      <vt:lpstr>The purpose statement (= research objective)</vt:lpstr>
      <vt:lpstr>The purpose statement relationship</vt:lpstr>
      <vt:lpstr>Qualitative purpose statement</vt:lpstr>
      <vt:lpstr>Quantitative purpose statement</vt:lpstr>
      <vt:lpstr>Research Question (Qualitative)</vt:lpstr>
      <vt:lpstr>Research Question (Qualitative)</vt:lpstr>
      <vt:lpstr>Research hypothesis</vt:lpstr>
      <vt:lpstr>Criteria of Research Hypothesis</vt:lpstr>
      <vt:lpstr>Research Question and Hypothesis (Quantitative)</vt:lpstr>
      <vt:lpstr>Research Question and Hypothesis (Quantitative)</vt:lpstr>
      <vt:lpstr>Research Question and Hypothesis (Quantitative)</vt:lpstr>
      <vt:lpstr>Example: the relation between research question, hypothesis and study objective</vt:lpstr>
      <vt:lpstr>Data Collection and Analysis</vt:lpstr>
      <vt:lpstr>Qualitative Research  Data Collection</vt:lpstr>
      <vt:lpstr>Qualitative Research Data Analysis</vt:lpstr>
      <vt:lpstr>Quantitative Research Data Collection</vt:lpstr>
      <vt:lpstr>Quantitative Research Data Analysis</vt:lpstr>
      <vt:lpstr>Discuss</vt:lpstr>
      <vt:lpstr>More discussion</vt:lpstr>
      <vt:lpstr>Exampe of existing TAs</vt:lpstr>
      <vt:lpstr>More on (quantitative) hypothesis</vt:lpstr>
      <vt:lpstr>Alternative (quantitative) hypothesis</vt:lpstr>
      <vt:lpstr>Example of Hypotheses (I) Sumber: Lecture Note of Research Methodology by Ari M. Barmawi</vt:lpstr>
      <vt:lpstr>Example of Hypotheses (II) Sumber: Lecture Note of Research Methodology by Ari M. Barmawi</vt:lpstr>
      <vt:lpstr>Example of Hypotheses (III) Sumber: Lecture Note of Research Methodology by Ari M. Barmawi</vt:lpstr>
      <vt:lpstr>Reference</vt:lpstr>
      <vt:lpstr>Slide 37</vt:lpstr>
    </vt:vector>
  </TitlesOfParts>
  <Company>IEEE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Engel, Lisa Lisa.</dc:creator>
  <cp:lastModifiedBy>Tjokorda Agung Budi Wirayuda</cp:lastModifiedBy>
  <cp:revision>126</cp:revision>
  <dcterms:created xsi:type="dcterms:W3CDTF">2012-11-14T18:53:32Z</dcterms:created>
  <dcterms:modified xsi:type="dcterms:W3CDTF">2014-08-25T17:08:08Z</dcterms:modified>
</cp:coreProperties>
</file>