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77" r:id="rId3"/>
    <p:sldId id="279" r:id="rId4"/>
    <p:sldId id="280" r:id="rId5"/>
    <p:sldId id="281" r:id="rId6"/>
    <p:sldId id="302" r:id="rId7"/>
    <p:sldId id="284" r:id="rId8"/>
    <p:sldId id="303" r:id="rId9"/>
    <p:sldId id="285" r:id="rId10"/>
    <p:sldId id="286" r:id="rId11"/>
    <p:sldId id="287" r:id="rId12"/>
    <p:sldId id="288" r:id="rId13"/>
    <p:sldId id="304" r:id="rId14"/>
    <p:sldId id="289" r:id="rId15"/>
    <p:sldId id="313" r:id="rId16"/>
    <p:sldId id="314" r:id="rId17"/>
    <p:sldId id="306" r:id="rId18"/>
    <p:sldId id="315" r:id="rId19"/>
    <p:sldId id="307" r:id="rId20"/>
    <p:sldId id="316" r:id="rId21"/>
    <p:sldId id="320" r:id="rId22"/>
    <p:sldId id="321" r:id="rId23"/>
    <p:sldId id="308" r:id="rId24"/>
    <p:sldId id="319" r:id="rId25"/>
    <p:sldId id="309" r:id="rId26"/>
    <p:sldId id="318" r:id="rId27"/>
    <p:sldId id="310" r:id="rId28"/>
    <p:sldId id="311" r:id="rId29"/>
    <p:sldId id="312" r:id="rId30"/>
    <p:sldId id="300" r:id="rId31"/>
    <p:sldId id="317" r:id="rId32"/>
    <p:sldId id="258" r:id="rId3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138095-E6F0-41A1-B9CC-A842DA5B7886}" type="doc">
      <dgm:prSet loTypeId="urn:microsoft.com/office/officeart/2005/8/layout/bProcess3" loCatId="process" qsTypeId="urn:microsoft.com/office/officeart/2005/8/quickstyle/simple1" qsCatId="simple" csTypeId="urn:microsoft.com/office/officeart/2005/8/colors/colorful1" csCatId="colorful" phldr="1"/>
      <dgm:spPr/>
    </dgm:pt>
    <dgm:pt modelId="{20AE7E1F-0CE8-4143-9327-B3C4859E3E2A}">
      <dgm:prSet phldrT="[Text]"/>
      <dgm:spPr/>
      <dgm:t>
        <a:bodyPr/>
        <a:lstStyle/>
        <a:p>
          <a:r>
            <a:rPr lang="id-ID" dirty="0" smtClean="0"/>
            <a:t>Akuisisi Data</a:t>
          </a:r>
          <a:endParaRPr lang="en-US" dirty="0"/>
        </a:p>
      </dgm:t>
    </dgm:pt>
    <dgm:pt modelId="{C547C38C-1F97-4CD7-AA64-F8EA4DB9C3FF}" type="parTrans" cxnId="{A1C3F9E9-E74B-4C05-9781-497B9A78F055}">
      <dgm:prSet/>
      <dgm:spPr/>
      <dgm:t>
        <a:bodyPr/>
        <a:lstStyle/>
        <a:p>
          <a:endParaRPr lang="en-US"/>
        </a:p>
      </dgm:t>
    </dgm:pt>
    <dgm:pt modelId="{D81C1965-16D9-4004-BD9A-8B13773A5B11}" type="sibTrans" cxnId="{A1C3F9E9-E74B-4C05-9781-497B9A78F055}">
      <dgm:prSet/>
      <dgm:spPr/>
      <dgm:t>
        <a:bodyPr/>
        <a:lstStyle/>
        <a:p>
          <a:endParaRPr lang="en-US"/>
        </a:p>
      </dgm:t>
    </dgm:pt>
    <dgm:pt modelId="{AB5630F8-A97B-41D7-B8E1-48B3DFF49D89}">
      <dgm:prSet phldrT="[Text]"/>
      <dgm:spPr/>
      <dgm:t>
        <a:bodyPr/>
        <a:lstStyle/>
        <a:p>
          <a:r>
            <a:rPr lang="id-ID" dirty="0" smtClean="0"/>
            <a:t>Representasi Data</a:t>
          </a:r>
          <a:endParaRPr lang="en-US" dirty="0"/>
        </a:p>
      </dgm:t>
    </dgm:pt>
    <dgm:pt modelId="{7CEC7132-8EF2-4C17-BBAC-D93805B87A64}" type="parTrans" cxnId="{01A3C64F-2F16-42F8-8614-B3F39D0ED0F9}">
      <dgm:prSet/>
      <dgm:spPr/>
      <dgm:t>
        <a:bodyPr/>
        <a:lstStyle/>
        <a:p>
          <a:endParaRPr lang="en-US"/>
        </a:p>
      </dgm:t>
    </dgm:pt>
    <dgm:pt modelId="{2A044C55-1E17-41B3-A0FF-790AD4456DED}" type="sibTrans" cxnId="{01A3C64F-2F16-42F8-8614-B3F39D0ED0F9}">
      <dgm:prSet/>
      <dgm:spPr/>
      <dgm:t>
        <a:bodyPr/>
        <a:lstStyle/>
        <a:p>
          <a:endParaRPr lang="en-US"/>
        </a:p>
      </dgm:t>
    </dgm:pt>
    <dgm:pt modelId="{02F191FF-1E25-45E4-9294-59A6E04B14FC}">
      <dgm:prSet phldrT="[Text]"/>
      <dgm:spPr/>
      <dgm:t>
        <a:bodyPr/>
        <a:lstStyle/>
        <a:p>
          <a:r>
            <a:rPr lang="id-ID" dirty="0" smtClean="0"/>
            <a:t>Result Analysis</a:t>
          </a:r>
          <a:endParaRPr lang="en-US" dirty="0"/>
        </a:p>
      </dgm:t>
    </dgm:pt>
    <dgm:pt modelId="{DF8A7061-9CF5-4DC0-ACB4-6BE0688E54D9}" type="parTrans" cxnId="{171F7321-CD8E-4154-9114-3C5952DBD0B2}">
      <dgm:prSet/>
      <dgm:spPr/>
      <dgm:t>
        <a:bodyPr/>
        <a:lstStyle/>
        <a:p>
          <a:endParaRPr lang="en-US"/>
        </a:p>
      </dgm:t>
    </dgm:pt>
    <dgm:pt modelId="{BA899818-B3CF-4951-9BDB-0DCB906EFFA9}" type="sibTrans" cxnId="{171F7321-CD8E-4154-9114-3C5952DBD0B2}">
      <dgm:prSet/>
      <dgm:spPr/>
      <dgm:t>
        <a:bodyPr/>
        <a:lstStyle/>
        <a:p>
          <a:endParaRPr lang="en-US"/>
        </a:p>
      </dgm:t>
    </dgm:pt>
    <dgm:pt modelId="{43567839-9A0E-490F-8910-45854D863166}">
      <dgm:prSet phldrT="[Text]"/>
      <dgm:spPr/>
      <dgm:t>
        <a:bodyPr/>
        <a:lstStyle/>
        <a:p>
          <a:r>
            <a:rPr lang="id-ID" dirty="0" smtClean="0"/>
            <a:t>Recognition Process</a:t>
          </a:r>
          <a:endParaRPr lang="en-US" dirty="0"/>
        </a:p>
      </dgm:t>
    </dgm:pt>
    <dgm:pt modelId="{1E042A38-12CE-4C29-9679-0CF6A6B56959}" type="parTrans" cxnId="{9B374535-81DF-48BD-A247-D0F0EA7D0438}">
      <dgm:prSet/>
      <dgm:spPr/>
      <dgm:t>
        <a:bodyPr/>
        <a:lstStyle/>
        <a:p>
          <a:endParaRPr lang="en-US"/>
        </a:p>
      </dgm:t>
    </dgm:pt>
    <dgm:pt modelId="{6D414C37-C54A-4346-A1F7-437F45A3F99E}" type="sibTrans" cxnId="{9B374535-81DF-48BD-A247-D0F0EA7D0438}">
      <dgm:prSet/>
      <dgm:spPr/>
      <dgm:t>
        <a:bodyPr/>
        <a:lstStyle/>
        <a:p>
          <a:endParaRPr lang="en-US"/>
        </a:p>
      </dgm:t>
    </dgm:pt>
    <dgm:pt modelId="{4AC20ABC-EEA1-44AE-8FDE-B496B97CCA65}">
      <dgm:prSet phldrT="[Text]"/>
      <dgm:spPr/>
      <dgm:t>
        <a:bodyPr/>
        <a:lstStyle/>
        <a:p>
          <a:r>
            <a:rPr lang="id-ID" dirty="0" smtClean="0"/>
            <a:t>Transformasi</a:t>
          </a:r>
          <a:endParaRPr lang="en-US" dirty="0"/>
        </a:p>
      </dgm:t>
    </dgm:pt>
    <dgm:pt modelId="{D7B51E38-988A-49E1-A5A3-9E9E65CFF846}" type="parTrans" cxnId="{B8D32530-7889-4806-9D68-930ACDBED92D}">
      <dgm:prSet/>
      <dgm:spPr/>
      <dgm:t>
        <a:bodyPr/>
        <a:lstStyle/>
        <a:p>
          <a:endParaRPr lang="en-US"/>
        </a:p>
      </dgm:t>
    </dgm:pt>
    <dgm:pt modelId="{B5D4911A-1ECD-460E-9EE8-FB29E6E3276D}" type="sibTrans" cxnId="{B8D32530-7889-4806-9D68-930ACDBED92D}">
      <dgm:prSet/>
      <dgm:spPr/>
      <dgm:t>
        <a:bodyPr/>
        <a:lstStyle/>
        <a:p>
          <a:endParaRPr lang="en-US"/>
        </a:p>
      </dgm:t>
    </dgm:pt>
    <dgm:pt modelId="{9AD33069-1EB5-41E0-AC46-CAEDA47F8D6E}">
      <dgm:prSet phldrT="[Text]"/>
      <dgm:spPr/>
      <dgm:t>
        <a:bodyPr/>
        <a:lstStyle/>
        <a:p>
          <a:r>
            <a:rPr lang="id-ID" dirty="0" smtClean="0"/>
            <a:t>Pre-Processing</a:t>
          </a:r>
          <a:endParaRPr lang="en-US" dirty="0"/>
        </a:p>
      </dgm:t>
    </dgm:pt>
    <dgm:pt modelId="{400301E0-643F-4722-8B08-4BB5449C29C8}" type="parTrans" cxnId="{0C416954-0E6D-44F6-B5C5-6F5D5896B692}">
      <dgm:prSet/>
      <dgm:spPr/>
      <dgm:t>
        <a:bodyPr/>
        <a:lstStyle/>
        <a:p>
          <a:endParaRPr lang="en-US"/>
        </a:p>
      </dgm:t>
    </dgm:pt>
    <dgm:pt modelId="{22A73CCF-222C-45CB-8A66-CCF10F312D09}" type="sibTrans" cxnId="{0C416954-0E6D-44F6-B5C5-6F5D5896B692}">
      <dgm:prSet/>
      <dgm:spPr/>
      <dgm:t>
        <a:bodyPr/>
        <a:lstStyle/>
        <a:p>
          <a:endParaRPr lang="en-US"/>
        </a:p>
      </dgm:t>
    </dgm:pt>
    <dgm:pt modelId="{3C211F05-0FD8-4D74-BDC7-18F48F6D2D70}">
      <dgm:prSet phldrT="[Text]"/>
      <dgm:spPr/>
      <dgm:t>
        <a:bodyPr/>
        <a:lstStyle/>
        <a:p>
          <a:r>
            <a:rPr lang="id-ID" dirty="0" smtClean="0"/>
            <a:t>Data Properti/Descriptor</a:t>
          </a:r>
          <a:endParaRPr lang="en-US" dirty="0"/>
        </a:p>
      </dgm:t>
    </dgm:pt>
    <dgm:pt modelId="{BAB775E4-9964-4990-88E2-32383DB85C38}" type="parTrans" cxnId="{6A549AD3-3F1C-4745-9644-8571C8B76050}">
      <dgm:prSet/>
      <dgm:spPr/>
      <dgm:t>
        <a:bodyPr/>
        <a:lstStyle/>
        <a:p>
          <a:endParaRPr lang="en-US"/>
        </a:p>
      </dgm:t>
    </dgm:pt>
    <dgm:pt modelId="{66CAFC22-B1CC-4859-BB60-F70219667C70}" type="sibTrans" cxnId="{6A549AD3-3F1C-4745-9644-8571C8B76050}">
      <dgm:prSet/>
      <dgm:spPr/>
      <dgm:t>
        <a:bodyPr/>
        <a:lstStyle/>
        <a:p>
          <a:endParaRPr lang="en-US"/>
        </a:p>
      </dgm:t>
    </dgm:pt>
    <dgm:pt modelId="{849DF771-AB40-4D52-9A53-4DC2A674C28C}">
      <dgm:prSet phldrT="[Text]"/>
      <dgm:spPr/>
      <dgm:t>
        <a:bodyPr/>
        <a:lstStyle/>
        <a:p>
          <a:r>
            <a:rPr lang="id-ID" dirty="0" smtClean="0"/>
            <a:t>Ektraksi Ciri</a:t>
          </a:r>
          <a:endParaRPr lang="en-US" dirty="0"/>
        </a:p>
      </dgm:t>
    </dgm:pt>
    <dgm:pt modelId="{3796BE59-2C18-4037-9C72-54028C5423F8}" type="parTrans" cxnId="{A003A4AE-DB5C-4BDE-B0CF-7C2DB10E495D}">
      <dgm:prSet/>
      <dgm:spPr/>
      <dgm:t>
        <a:bodyPr/>
        <a:lstStyle/>
        <a:p>
          <a:endParaRPr lang="en-US"/>
        </a:p>
      </dgm:t>
    </dgm:pt>
    <dgm:pt modelId="{43FAD2E2-DE50-4745-B1F5-05271F5F19BF}" type="sibTrans" cxnId="{A003A4AE-DB5C-4BDE-B0CF-7C2DB10E495D}">
      <dgm:prSet/>
      <dgm:spPr/>
      <dgm:t>
        <a:bodyPr/>
        <a:lstStyle/>
        <a:p>
          <a:endParaRPr lang="en-US"/>
        </a:p>
      </dgm:t>
    </dgm:pt>
    <dgm:pt modelId="{8237E78B-EDB8-4C75-B056-E72F987C0F1B}">
      <dgm:prSet phldrT="[Text]"/>
      <dgm:spPr/>
      <dgm:t>
        <a:bodyPr/>
        <a:lstStyle/>
        <a:p>
          <a:r>
            <a:rPr lang="id-ID" dirty="0" smtClean="0"/>
            <a:t>Knowledge Based</a:t>
          </a:r>
          <a:endParaRPr lang="en-US" dirty="0"/>
        </a:p>
      </dgm:t>
    </dgm:pt>
    <dgm:pt modelId="{3DFBAF3C-BF46-4B19-80EC-A3755F56B749}" type="parTrans" cxnId="{F7D175D9-FD12-42D6-9113-2369F14CBC1E}">
      <dgm:prSet/>
      <dgm:spPr/>
      <dgm:t>
        <a:bodyPr/>
        <a:lstStyle/>
        <a:p>
          <a:endParaRPr lang="en-US"/>
        </a:p>
      </dgm:t>
    </dgm:pt>
    <dgm:pt modelId="{6F4E4A3F-CEF7-40B6-9C7E-D01A20733A58}" type="sibTrans" cxnId="{F7D175D9-FD12-42D6-9113-2369F14CBC1E}">
      <dgm:prSet/>
      <dgm:spPr/>
      <dgm:t>
        <a:bodyPr/>
        <a:lstStyle/>
        <a:p>
          <a:endParaRPr lang="en-US"/>
        </a:p>
      </dgm:t>
    </dgm:pt>
    <dgm:pt modelId="{D7E158A7-B090-4255-8EA8-E4F76C25A7C7}">
      <dgm:prSet phldrT="[Text]"/>
      <dgm:spPr/>
      <dgm:t>
        <a:bodyPr/>
        <a:lstStyle/>
        <a:p>
          <a:r>
            <a:rPr lang="id-ID" dirty="0" smtClean="0"/>
            <a:t>Model</a:t>
          </a:r>
          <a:endParaRPr lang="en-US" dirty="0"/>
        </a:p>
      </dgm:t>
    </dgm:pt>
    <dgm:pt modelId="{AB61B085-FFCC-4688-B2DB-00514846AD11}" type="parTrans" cxnId="{3F2DD5A4-5449-4C2C-808E-691E064DCBBD}">
      <dgm:prSet/>
      <dgm:spPr/>
      <dgm:t>
        <a:bodyPr/>
        <a:lstStyle/>
        <a:p>
          <a:endParaRPr lang="en-US"/>
        </a:p>
      </dgm:t>
    </dgm:pt>
    <dgm:pt modelId="{1CF485FC-29FF-4FB1-8780-444F7BF22414}" type="sibTrans" cxnId="{3F2DD5A4-5449-4C2C-808E-691E064DCBBD}">
      <dgm:prSet/>
      <dgm:spPr/>
      <dgm:t>
        <a:bodyPr/>
        <a:lstStyle/>
        <a:p>
          <a:endParaRPr lang="en-US"/>
        </a:p>
      </dgm:t>
    </dgm:pt>
    <dgm:pt modelId="{F93EB7BF-CA65-4921-BAC3-AEF3D8445EDF}">
      <dgm:prSet phldrT="[Text]"/>
      <dgm:spPr/>
      <dgm:t>
        <a:bodyPr/>
        <a:lstStyle/>
        <a:p>
          <a:r>
            <a:rPr lang="id-ID" dirty="0" smtClean="0"/>
            <a:t>Clasifier</a:t>
          </a:r>
          <a:endParaRPr lang="en-US" dirty="0"/>
        </a:p>
      </dgm:t>
    </dgm:pt>
    <dgm:pt modelId="{1DFF7654-96A2-4EAD-8DE4-365421F8602E}" type="parTrans" cxnId="{88A60B62-3640-4D9F-A07F-91DE27C5CC51}">
      <dgm:prSet/>
      <dgm:spPr/>
      <dgm:t>
        <a:bodyPr/>
        <a:lstStyle/>
        <a:p>
          <a:endParaRPr lang="en-US"/>
        </a:p>
      </dgm:t>
    </dgm:pt>
    <dgm:pt modelId="{1C52544E-0982-4625-A326-8F32F16C8D50}" type="sibTrans" cxnId="{88A60B62-3640-4D9F-A07F-91DE27C5CC51}">
      <dgm:prSet/>
      <dgm:spPr/>
      <dgm:t>
        <a:bodyPr/>
        <a:lstStyle/>
        <a:p>
          <a:endParaRPr lang="en-US"/>
        </a:p>
      </dgm:t>
    </dgm:pt>
    <dgm:pt modelId="{60FBED60-2A8B-46B1-B1E5-5C26434C53E9}">
      <dgm:prSet phldrT="[Text]"/>
      <dgm:spPr/>
      <dgm:t>
        <a:bodyPr/>
        <a:lstStyle/>
        <a:p>
          <a:r>
            <a:rPr lang="id-ID" dirty="0" smtClean="0"/>
            <a:t>Matching/Similarity</a:t>
          </a:r>
          <a:endParaRPr lang="en-US" dirty="0"/>
        </a:p>
      </dgm:t>
    </dgm:pt>
    <dgm:pt modelId="{894B08B6-4194-465F-9304-C4F13749094C}" type="parTrans" cxnId="{AA4F505E-43B8-426C-A743-DC190156FC58}">
      <dgm:prSet/>
      <dgm:spPr/>
      <dgm:t>
        <a:bodyPr/>
        <a:lstStyle/>
        <a:p>
          <a:endParaRPr lang="en-US"/>
        </a:p>
      </dgm:t>
    </dgm:pt>
    <dgm:pt modelId="{7F17ACE6-80E0-4D6A-B49F-DD742F089005}" type="sibTrans" cxnId="{AA4F505E-43B8-426C-A743-DC190156FC58}">
      <dgm:prSet/>
      <dgm:spPr/>
      <dgm:t>
        <a:bodyPr/>
        <a:lstStyle/>
        <a:p>
          <a:endParaRPr lang="en-US"/>
        </a:p>
      </dgm:t>
    </dgm:pt>
    <dgm:pt modelId="{ACCF0FA1-F1B5-4FC2-A236-B841E69CBAD8}">
      <dgm:prSet phldrT="[Text]"/>
      <dgm:spPr/>
      <dgm:t>
        <a:bodyPr/>
        <a:lstStyle/>
        <a:p>
          <a:r>
            <a:rPr lang="id-ID" dirty="0" smtClean="0"/>
            <a:t>Used training Result</a:t>
          </a:r>
          <a:endParaRPr lang="en-US" dirty="0"/>
        </a:p>
      </dgm:t>
    </dgm:pt>
    <dgm:pt modelId="{9CC67AE0-ABAE-4AD4-8FCC-1CEEEF905A9C}" type="parTrans" cxnId="{A1244E8B-1EF1-4C9B-8256-DDC2E30B11E0}">
      <dgm:prSet/>
      <dgm:spPr/>
      <dgm:t>
        <a:bodyPr/>
        <a:lstStyle/>
        <a:p>
          <a:endParaRPr lang="en-US"/>
        </a:p>
      </dgm:t>
    </dgm:pt>
    <dgm:pt modelId="{642B7791-FBD5-4147-A405-0A813343DCF6}" type="sibTrans" cxnId="{A1244E8B-1EF1-4C9B-8256-DDC2E30B11E0}">
      <dgm:prSet/>
      <dgm:spPr/>
      <dgm:t>
        <a:bodyPr/>
        <a:lstStyle/>
        <a:p>
          <a:endParaRPr lang="en-US"/>
        </a:p>
      </dgm:t>
    </dgm:pt>
    <dgm:pt modelId="{4774A170-BC83-4D4D-9159-58BF4F6EC018}">
      <dgm:prSet/>
      <dgm:spPr/>
      <dgm:t>
        <a:bodyPr/>
        <a:lstStyle/>
        <a:p>
          <a:r>
            <a:rPr lang="id-ID" dirty="0" smtClean="0"/>
            <a:t>Performance : accuration, precission, recall</a:t>
          </a:r>
          <a:endParaRPr lang="en-US" dirty="0"/>
        </a:p>
      </dgm:t>
    </dgm:pt>
    <dgm:pt modelId="{79B1AB34-C402-4BBB-BCC2-CEED4FFAB016}" type="parTrans" cxnId="{35777EF3-B084-4D0B-BC1C-6A40871CD294}">
      <dgm:prSet/>
      <dgm:spPr/>
      <dgm:t>
        <a:bodyPr/>
        <a:lstStyle/>
        <a:p>
          <a:endParaRPr lang="en-US"/>
        </a:p>
      </dgm:t>
    </dgm:pt>
    <dgm:pt modelId="{CE80617B-9026-4F7C-A969-8DF6C7309A4F}" type="sibTrans" cxnId="{35777EF3-B084-4D0B-BC1C-6A40871CD294}">
      <dgm:prSet/>
      <dgm:spPr/>
      <dgm:t>
        <a:bodyPr/>
        <a:lstStyle/>
        <a:p>
          <a:endParaRPr lang="en-US"/>
        </a:p>
      </dgm:t>
    </dgm:pt>
    <dgm:pt modelId="{1BE72C35-5FB2-4C42-99CA-D12EA205B916}">
      <dgm:prSet/>
      <dgm:spPr/>
      <dgm:t>
        <a:bodyPr/>
        <a:lstStyle/>
        <a:p>
          <a:r>
            <a:rPr lang="id-ID" dirty="0" smtClean="0"/>
            <a:t>etc</a:t>
          </a:r>
          <a:endParaRPr lang="en-US" dirty="0"/>
        </a:p>
      </dgm:t>
    </dgm:pt>
    <dgm:pt modelId="{636DBD2F-76EB-47B1-876E-E0749DE690AB}" type="parTrans" cxnId="{C0FB8D3B-1FD5-4AF6-BD2A-505137765F8F}">
      <dgm:prSet/>
      <dgm:spPr/>
      <dgm:t>
        <a:bodyPr/>
        <a:lstStyle/>
        <a:p>
          <a:endParaRPr lang="en-US"/>
        </a:p>
      </dgm:t>
    </dgm:pt>
    <dgm:pt modelId="{210A5106-0889-4583-B0A1-0A37C8C3229C}" type="sibTrans" cxnId="{C0FB8D3B-1FD5-4AF6-BD2A-505137765F8F}">
      <dgm:prSet/>
      <dgm:spPr/>
      <dgm:t>
        <a:bodyPr/>
        <a:lstStyle/>
        <a:p>
          <a:endParaRPr lang="en-US"/>
        </a:p>
      </dgm:t>
    </dgm:pt>
    <dgm:pt modelId="{255308ED-52CF-47D2-967C-91F9646CF87B}">
      <dgm:prSet phldrT="[Text]"/>
      <dgm:spPr/>
      <dgm:t>
        <a:bodyPr/>
        <a:lstStyle/>
        <a:p>
          <a:r>
            <a:rPr lang="id-ID" dirty="0" smtClean="0"/>
            <a:t>Primary</a:t>
          </a:r>
          <a:endParaRPr lang="en-US" dirty="0"/>
        </a:p>
      </dgm:t>
    </dgm:pt>
    <dgm:pt modelId="{82090F68-3AAF-432A-A326-2D3F2374D715}" type="parTrans" cxnId="{D4853FCB-0878-4146-95BD-897CB01A85F9}">
      <dgm:prSet/>
      <dgm:spPr/>
    </dgm:pt>
    <dgm:pt modelId="{850DEB23-6461-41D0-A9F6-D139DA3CCC35}" type="sibTrans" cxnId="{D4853FCB-0878-4146-95BD-897CB01A85F9}">
      <dgm:prSet/>
      <dgm:spPr/>
      <dgm:t>
        <a:bodyPr/>
        <a:lstStyle/>
        <a:p>
          <a:endParaRPr lang="en-US"/>
        </a:p>
      </dgm:t>
    </dgm:pt>
    <dgm:pt modelId="{2A02D7A8-E7D9-406F-897C-98B7280595CF}">
      <dgm:prSet phldrT="[Text]"/>
      <dgm:spPr/>
      <dgm:t>
        <a:bodyPr/>
        <a:lstStyle/>
        <a:p>
          <a:r>
            <a:rPr lang="id-ID" dirty="0" smtClean="0"/>
            <a:t>Secondary</a:t>
          </a:r>
          <a:endParaRPr lang="en-US" dirty="0"/>
        </a:p>
      </dgm:t>
    </dgm:pt>
    <dgm:pt modelId="{0E594C0C-8EA5-465D-97CC-D1A297C9F139}" type="parTrans" cxnId="{E46722B9-00E5-40D8-BCC7-A998F948F0E2}">
      <dgm:prSet/>
      <dgm:spPr/>
    </dgm:pt>
    <dgm:pt modelId="{28CC1A39-953F-4B74-9071-5AF2867D13E5}" type="sibTrans" cxnId="{E46722B9-00E5-40D8-BCC7-A998F948F0E2}">
      <dgm:prSet/>
      <dgm:spPr/>
    </dgm:pt>
    <dgm:pt modelId="{2C5480F5-F6FE-4DBC-ADBD-DF0930B7CC3C}" type="pres">
      <dgm:prSet presAssocID="{CF138095-E6F0-41A1-B9CC-A842DA5B7886}" presName="Name0" presStyleCnt="0">
        <dgm:presLayoutVars>
          <dgm:dir/>
          <dgm:resizeHandles val="exact"/>
        </dgm:presLayoutVars>
      </dgm:prSet>
      <dgm:spPr/>
    </dgm:pt>
    <dgm:pt modelId="{0D069879-9731-44A6-91F7-AA88F19D1529}" type="pres">
      <dgm:prSet presAssocID="{20AE7E1F-0CE8-4143-9327-B3C4859E3E2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271FB8-10F7-4A64-AA4B-9C71191F5BEE}" type="pres">
      <dgm:prSet presAssocID="{D81C1965-16D9-4004-BD9A-8B13773A5B11}" presName="sibTrans" presStyleLbl="sibTrans1D1" presStyleIdx="0" presStyleCnt="5"/>
      <dgm:spPr/>
      <dgm:t>
        <a:bodyPr/>
        <a:lstStyle/>
        <a:p>
          <a:endParaRPr lang="en-US"/>
        </a:p>
      </dgm:t>
    </dgm:pt>
    <dgm:pt modelId="{03DB92FD-971A-4447-9565-D83770DC1DA9}" type="pres">
      <dgm:prSet presAssocID="{D81C1965-16D9-4004-BD9A-8B13773A5B11}" presName="connectorText" presStyleLbl="sibTrans1D1" presStyleIdx="0" presStyleCnt="5"/>
      <dgm:spPr/>
      <dgm:t>
        <a:bodyPr/>
        <a:lstStyle/>
        <a:p>
          <a:endParaRPr lang="en-US"/>
        </a:p>
      </dgm:t>
    </dgm:pt>
    <dgm:pt modelId="{1F17E287-AB36-4E6C-9CEB-91D7AA56B468}" type="pres">
      <dgm:prSet presAssocID="{AB5630F8-A97B-41D7-B8E1-48B3DFF49D8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903A0-AEBB-44FC-9665-09BACE2B7C53}" type="pres">
      <dgm:prSet presAssocID="{2A044C55-1E17-41B3-A0FF-790AD4456DED}" presName="sibTrans" presStyleLbl="sibTrans1D1" presStyleIdx="1" presStyleCnt="5"/>
      <dgm:spPr/>
      <dgm:t>
        <a:bodyPr/>
        <a:lstStyle/>
        <a:p>
          <a:endParaRPr lang="en-US"/>
        </a:p>
      </dgm:t>
    </dgm:pt>
    <dgm:pt modelId="{916B558F-878F-47C1-9903-E6638DA3516C}" type="pres">
      <dgm:prSet presAssocID="{2A044C55-1E17-41B3-A0FF-790AD4456DED}" presName="connectorText" presStyleLbl="sibTrans1D1" presStyleIdx="1" presStyleCnt="5"/>
      <dgm:spPr/>
      <dgm:t>
        <a:bodyPr/>
        <a:lstStyle/>
        <a:p>
          <a:endParaRPr lang="en-US"/>
        </a:p>
      </dgm:t>
    </dgm:pt>
    <dgm:pt modelId="{28A76BA2-CE39-40F1-A4C5-81D51AF7378C}" type="pres">
      <dgm:prSet presAssocID="{3C211F05-0FD8-4D74-BDC7-18F48F6D2D7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A8AE22-6BE0-4D34-810C-1AAE81270BCF}" type="pres">
      <dgm:prSet presAssocID="{66CAFC22-B1CC-4859-BB60-F70219667C70}" presName="sibTrans" presStyleLbl="sibTrans1D1" presStyleIdx="2" presStyleCnt="5"/>
      <dgm:spPr/>
      <dgm:t>
        <a:bodyPr/>
        <a:lstStyle/>
        <a:p>
          <a:endParaRPr lang="en-US"/>
        </a:p>
      </dgm:t>
    </dgm:pt>
    <dgm:pt modelId="{C8DF74E8-841C-4875-8698-8F7B3DA38942}" type="pres">
      <dgm:prSet presAssocID="{66CAFC22-B1CC-4859-BB60-F70219667C70}" presName="connectorText" presStyleLbl="sibTrans1D1" presStyleIdx="2" presStyleCnt="5"/>
      <dgm:spPr/>
      <dgm:t>
        <a:bodyPr/>
        <a:lstStyle/>
        <a:p>
          <a:endParaRPr lang="en-US"/>
        </a:p>
      </dgm:t>
    </dgm:pt>
    <dgm:pt modelId="{C159907B-B5BD-4977-B43B-37C45CAE5B50}" type="pres">
      <dgm:prSet presAssocID="{8237E78B-EDB8-4C75-B056-E72F987C0F1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7550FC-7E11-4D99-848E-296B7D56A28A}" type="pres">
      <dgm:prSet presAssocID="{6F4E4A3F-CEF7-40B6-9C7E-D01A20733A58}" presName="sibTrans" presStyleLbl="sibTrans1D1" presStyleIdx="3" presStyleCnt="5"/>
      <dgm:spPr/>
      <dgm:t>
        <a:bodyPr/>
        <a:lstStyle/>
        <a:p>
          <a:endParaRPr lang="en-US"/>
        </a:p>
      </dgm:t>
    </dgm:pt>
    <dgm:pt modelId="{7EFEF708-8F0C-43CB-B147-38317F2D0D91}" type="pres">
      <dgm:prSet presAssocID="{6F4E4A3F-CEF7-40B6-9C7E-D01A20733A58}" presName="connectorText" presStyleLbl="sibTrans1D1" presStyleIdx="3" presStyleCnt="5"/>
      <dgm:spPr/>
      <dgm:t>
        <a:bodyPr/>
        <a:lstStyle/>
        <a:p>
          <a:endParaRPr lang="en-US"/>
        </a:p>
      </dgm:t>
    </dgm:pt>
    <dgm:pt modelId="{D5076CD2-A739-4F40-B53A-A0B74283E97A}" type="pres">
      <dgm:prSet presAssocID="{43567839-9A0E-490F-8910-45854D86316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5CEEB9-458C-4951-A43C-9C6433ECEEED}" type="pres">
      <dgm:prSet presAssocID="{6D414C37-C54A-4346-A1F7-437F45A3F99E}" presName="sibTrans" presStyleLbl="sibTrans1D1" presStyleIdx="4" presStyleCnt="5"/>
      <dgm:spPr/>
      <dgm:t>
        <a:bodyPr/>
        <a:lstStyle/>
        <a:p>
          <a:endParaRPr lang="en-US"/>
        </a:p>
      </dgm:t>
    </dgm:pt>
    <dgm:pt modelId="{6139EE24-1A30-4E91-BF05-FEB226E4ABF0}" type="pres">
      <dgm:prSet presAssocID="{6D414C37-C54A-4346-A1F7-437F45A3F99E}" presName="connectorText" presStyleLbl="sibTrans1D1" presStyleIdx="4" presStyleCnt="5"/>
      <dgm:spPr/>
      <dgm:t>
        <a:bodyPr/>
        <a:lstStyle/>
        <a:p>
          <a:endParaRPr lang="en-US"/>
        </a:p>
      </dgm:t>
    </dgm:pt>
    <dgm:pt modelId="{FA23A5D7-057B-42F8-9ADA-A583B329089E}" type="pres">
      <dgm:prSet presAssocID="{02F191FF-1E25-45E4-9294-59A6E04B14F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03A4AE-DB5C-4BDE-B0CF-7C2DB10E495D}" srcId="{3C211F05-0FD8-4D74-BDC7-18F48F6D2D70}" destId="{849DF771-AB40-4D52-9A53-4DC2A674C28C}" srcOrd="0" destOrd="0" parTransId="{3796BE59-2C18-4037-9C72-54028C5423F8}" sibTransId="{43FAD2E2-DE50-4745-B1F5-05271F5F19BF}"/>
    <dgm:cxn modelId="{169CC589-176E-4D22-8B73-4CDBBDF003E6}" type="presOf" srcId="{6F4E4A3F-CEF7-40B6-9C7E-D01A20733A58}" destId="{7EFEF708-8F0C-43CB-B147-38317F2D0D91}" srcOrd="1" destOrd="0" presId="urn:microsoft.com/office/officeart/2005/8/layout/bProcess3"/>
    <dgm:cxn modelId="{B8D32530-7889-4806-9D68-930ACDBED92D}" srcId="{AB5630F8-A97B-41D7-B8E1-48B3DFF49D89}" destId="{4AC20ABC-EEA1-44AE-8FDE-B496B97CCA65}" srcOrd="1" destOrd="0" parTransId="{D7B51E38-988A-49E1-A5A3-9E9E65CFF846}" sibTransId="{B5D4911A-1ECD-460E-9EE8-FB29E6E3276D}"/>
    <dgm:cxn modelId="{B6F85622-FFC3-4EE5-B041-3DF1280C51F9}" type="presOf" srcId="{43567839-9A0E-490F-8910-45854D863166}" destId="{D5076CD2-A739-4F40-B53A-A0B74283E97A}" srcOrd="0" destOrd="0" presId="urn:microsoft.com/office/officeart/2005/8/layout/bProcess3"/>
    <dgm:cxn modelId="{9B374535-81DF-48BD-A247-D0F0EA7D0438}" srcId="{CF138095-E6F0-41A1-B9CC-A842DA5B7886}" destId="{43567839-9A0E-490F-8910-45854D863166}" srcOrd="4" destOrd="0" parTransId="{1E042A38-12CE-4C29-9679-0CF6A6B56959}" sibTransId="{6D414C37-C54A-4346-A1F7-437F45A3F99E}"/>
    <dgm:cxn modelId="{D5F5580D-2047-403D-B9A8-D3C14FE66CFB}" type="presOf" srcId="{20AE7E1F-0CE8-4143-9327-B3C4859E3E2A}" destId="{0D069879-9731-44A6-91F7-AA88F19D1529}" srcOrd="0" destOrd="0" presId="urn:microsoft.com/office/officeart/2005/8/layout/bProcess3"/>
    <dgm:cxn modelId="{1A263343-7084-4E9F-A495-F25819FFBEB4}" type="presOf" srcId="{4AC20ABC-EEA1-44AE-8FDE-B496B97CCA65}" destId="{1F17E287-AB36-4E6C-9CEB-91D7AA56B468}" srcOrd="0" destOrd="2" presId="urn:microsoft.com/office/officeart/2005/8/layout/bProcess3"/>
    <dgm:cxn modelId="{F7D175D9-FD12-42D6-9113-2369F14CBC1E}" srcId="{CF138095-E6F0-41A1-B9CC-A842DA5B7886}" destId="{8237E78B-EDB8-4C75-B056-E72F987C0F1B}" srcOrd="3" destOrd="0" parTransId="{3DFBAF3C-BF46-4B19-80EC-A3755F56B749}" sibTransId="{6F4E4A3F-CEF7-40B6-9C7E-D01A20733A58}"/>
    <dgm:cxn modelId="{9BA8D1D5-2F4D-4D11-A80D-7795622E498B}" type="presOf" srcId="{9AD33069-1EB5-41E0-AC46-CAEDA47F8D6E}" destId="{1F17E287-AB36-4E6C-9CEB-91D7AA56B468}" srcOrd="0" destOrd="1" presId="urn:microsoft.com/office/officeart/2005/8/layout/bProcess3"/>
    <dgm:cxn modelId="{0C416954-0E6D-44F6-B5C5-6F5D5896B692}" srcId="{AB5630F8-A97B-41D7-B8E1-48B3DFF49D89}" destId="{9AD33069-1EB5-41E0-AC46-CAEDA47F8D6E}" srcOrd="0" destOrd="0" parTransId="{400301E0-643F-4722-8B08-4BB5449C29C8}" sibTransId="{22A73CCF-222C-45CB-8A66-CCF10F312D09}"/>
    <dgm:cxn modelId="{1BA97A20-64A0-4C16-AA58-26F54D06E673}" type="presOf" srcId="{D81C1965-16D9-4004-BD9A-8B13773A5B11}" destId="{EB271FB8-10F7-4A64-AA4B-9C71191F5BEE}" srcOrd="0" destOrd="0" presId="urn:microsoft.com/office/officeart/2005/8/layout/bProcess3"/>
    <dgm:cxn modelId="{E813AB24-AF62-4501-B3EC-C7911AB906A0}" type="presOf" srcId="{3C211F05-0FD8-4D74-BDC7-18F48F6D2D70}" destId="{28A76BA2-CE39-40F1-A4C5-81D51AF7378C}" srcOrd="0" destOrd="0" presId="urn:microsoft.com/office/officeart/2005/8/layout/bProcess3"/>
    <dgm:cxn modelId="{FCB91665-8CDD-4CAD-AA02-7741D38140CD}" type="presOf" srcId="{849DF771-AB40-4D52-9A53-4DC2A674C28C}" destId="{28A76BA2-CE39-40F1-A4C5-81D51AF7378C}" srcOrd="0" destOrd="1" presId="urn:microsoft.com/office/officeart/2005/8/layout/bProcess3"/>
    <dgm:cxn modelId="{1DB6D2B2-461C-4DAA-92F1-8C9434DA4017}" type="presOf" srcId="{D81C1965-16D9-4004-BD9A-8B13773A5B11}" destId="{03DB92FD-971A-4447-9565-D83770DC1DA9}" srcOrd="1" destOrd="0" presId="urn:microsoft.com/office/officeart/2005/8/layout/bProcess3"/>
    <dgm:cxn modelId="{01A3C64F-2F16-42F8-8614-B3F39D0ED0F9}" srcId="{CF138095-E6F0-41A1-B9CC-A842DA5B7886}" destId="{AB5630F8-A97B-41D7-B8E1-48B3DFF49D89}" srcOrd="1" destOrd="0" parTransId="{7CEC7132-8EF2-4C17-BBAC-D93805B87A64}" sibTransId="{2A044C55-1E17-41B3-A0FF-790AD4456DED}"/>
    <dgm:cxn modelId="{AA4F505E-43B8-426C-A743-DC190156FC58}" srcId="{43567839-9A0E-490F-8910-45854D863166}" destId="{60FBED60-2A8B-46B1-B1E5-5C26434C53E9}" srcOrd="0" destOrd="0" parTransId="{894B08B6-4194-465F-9304-C4F13749094C}" sibTransId="{7F17ACE6-80E0-4D6A-B49F-DD742F089005}"/>
    <dgm:cxn modelId="{88A60B62-3640-4D9F-A07F-91DE27C5CC51}" srcId="{8237E78B-EDB8-4C75-B056-E72F987C0F1B}" destId="{F93EB7BF-CA65-4921-BAC3-AEF3D8445EDF}" srcOrd="1" destOrd="0" parTransId="{1DFF7654-96A2-4EAD-8DE4-365421F8602E}" sibTransId="{1C52544E-0982-4625-A326-8F32F16C8D50}"/>
    <dgm:cxn modelId="{02B050FF-1786-43D8-805F-E31062C1BEA6}" type="presOf" srcId="{ACCF0FA1-F1B5-4FC2-A236-B841E69CBAD8}" destId="{D5076CD2-A739-4F40-B53A-A0B74283E97A}" srcOrd="0" destOrd="2" presId="urn:microsoft.com/office/officeart/2005/8/layout/bProcess3"/>
    <dgm:cxn modelId="{A1C3F9E9-E74B-4C05-9781-497B9A78F055}" srcId="{CF138095-E6F0-41A1-B9CC-A842DA5B7886}" destId="{20AE7E1F-0CE8-4143-9327-B3C4859E3E2A}" srcOrd="0" destOrd="0" parTransId="{C547C38C-1F97-4CD7-AA64-F8EA4DB9C3FF}" sibTransId="{D81C1965-16D9-4004-BD9A-8B13773A5B11}"/>
    <dgm:cxn modelId="{0E011EA7-E6DD-4182-A25A-0C2C2B637CB5}" type="presOf" srcId="{4774A170-BC83-4D4D-9159-58BF4F6EC018}" destId="{FA23A5D7-057B-42F8-9ADA-A583B329089E}" srcOrd="0" destOrd="1" presId="urn:microsoft.com/office/officeart/2005/8/layout/bProcess3"/>
    <dgm:cxn modelId="{F3798491-5FE4-41B0-BF46-A2BE8BD3482A}" type="presOf" srcId="{60FBED60-2A8B-46B1-B1E5-5C26434C53E9}" destId="{D5076CD2-A739-4F40-B53A-A0B74283E97A}" srcOrd="0" destOrd="1" presId="urn:microsoft.com/office/officeart/2005/8/layout/bProcess3"/>
    <dgm:cxn modelId="{A1244E8B-1EF1-4C9B-8256-DDC2E30B11E0}" srcId="{43567839-9A0E-490F-8910-45854D863166}" destId="{ACCF0FA1-F1B5-4FC2-A236-B841E69CBAD8}" srcOrd="1" destOrd="0" parTransId="{9CC67AE0-ABAE-4AD4-8FCC-1CEEEF905A9C}" sibTransId="{642B7791-FBD5-4147-A405-0A813343DCF6}"/>
    <dgm:cxn modelId="{7EF2EA39-523B-40FC-81E2-B17B71F0626D}" type="presOf" srcId="{AB5630F8-A97B-41D7-B8E1-48B3DFF49D89}" destId="{1F17E287-AB36-4E6C-9CEB-91D7AA56B468}" srcOrd="0" destOrd="0" presId="urn:microsoft.com/office/officeart/2005/8/layout/bProcess3"/>
    <dgm:cxn modelId="{8C5D366D-F47E-492F-9650-484160794FEC}" type="presOf" srcId="{2A02D7A8-E7D9-406F-897C-98B7280595CF}" destId="{0D069879-9731-44A6-91F7-AA88F19D1529}" srcOrd="0" destOrd="2" presId="urn:microsoft.com/office/officeart/2005/8/layout/bProcess3"/>
    <dgm:cxn modelId="{9F64EF66-0190-48B0-B4F3-8B51BEEA6898}" type="presOf" srcId="{02F191FF-1E25-45E4-9294-59A6E04B14FC}" destId="{FA23A5D7-057B-42F8-9ADA-A583B329089E}" srcOrd="0" destOrd="0" presId="urn:microsoft.com/office/officeart/2005/8/layout/bProcess3"/>
    <dgm:cxn modelId="{3F70C2B3-24C4-415E-A161-481259AA181C}" type="presOf" srcId="{66CAFC22-B1CC-4859-BB60-F70219667C70}" destId="{F0A8AE22-6BE0-4D34-810C-1AAE81270BCF}" srcOrd="0" destOrd="0" presId="urn:microsoft.com/office/officeart/2005/8/layout/bProcess3"/>
    <dgm:cxn modelId="{EC8AF4F7-A513-4830-B492-BB13E5A35CD5}" type="presOf" srcId="{D7E158A7-B090-4255-8EA8-E4F76C25A7C7}" destId="{C159907B-B5BD-4977-B43B-37C45CAE5B50}" srcOrd="0" destOrd="1" presId="urn:microsoft.com/office/officeart/2005/8/layout/bProcess3"/>
    <dgm:cxn modelId="{D40E6ED8-987B-45F5-BC80-88290ABEF35C}" type="presOf" srcId="{6F4E4A3F-CEF7-40B6-9C7E-D01A20733A58}" destId="{1F7550FC-7E11-4D99-848E-296B7D56A28A}" srcOrd="0" destOrd="0" presId="urn:microsoft.com/office/officeart/2005/8/layout/bProcess3"/>
    <dgm:cxn modelId="{C0FB8D3B-1FD5-4AF6-BD2A-505137765F8F}" srcId="{02F191FF-1E25-45E4-9294-59A6E04B14FC}" destId="{1BE72C35-5FB2-4C42-99CA-D12EA205B916}" srcOrd="1" destOrd="0" parTransId="{636DBD2F-76EB-47B1-876E-E0749DE690AB}" sibTransId="{210A5106-0889-4583-B0A1-0A37C8C3229C}"/>
    <dgm:cxn modelId="{71A43EBA-7D50-4C19-BF2E-A002EDE51EA7}" type="presOf" srcId="{2A044C55-1E17-41B3-A0FF-790AD4456DED}" destId="{916B558F-878F-47C1-9903-E6638DA3516C}" srcOrd="1" destOrd="0" presId="urn:microsoft.com/office/officeart/2005/8/layout/bProcess3"/>
    <dgm:cxn modelId="{171F7321-CD8E-4154-9114-3C5952DBD0B2}" srcId="{CF138095-E6F0-41A1-B9CC-A842DA5B7886}" destId="{02F191FF-1E25-45E4-9294-59A6E04B14FC}" srcOrd="5" destOrd="0" parTransId="{DF8A7061-9CF5-4DC0-ACB4-6BE0688E54D9}" sibTransId="{BA899818-B3CF-4951-9BDB-0DCB906EFFA9}"/>
    <dgm:cxn modelId="{A0958E00-3535-4D05-890D-56D78B16792C}" type="presOf" srcId="{8237E78B-EDB8-4C75-B056-E72F987C0F1B}" destId="{C159907B-B5BD-4977-B43B-37C45CAE5B50}" srcOrd="0" destOrd="0" presId="urn:microsoft.com/office/officeart/2005/8/layout/bProcess3"/>
    <dgm:cxn modelId="{CBAF0E33-1812-43DD-8220-D3641223401F}" type="presOf" srcId="{1BE72C35-5FB2-4C42-99CA-D12EA205B916}" destId="{FA23A5D7-057B-42F8-9ADA-A583B329089E}" srcOrd="0" destOrd="2" presId="urn:microsoft.com/office/officeart/2005/8/layout/bProcess3"/>
    <dgm:cxn modelId="{0C4918C8-56EA-4C24-9A07-F0EECD1AC0BC}" type="presOf" srcId="{F93EB7BF-CA65-4921-BAC3-AEF3D8445EDF}" destId="{C159907B-B5BD-4977-B43B-37C45CAE5B50}" srcOrd="0" destOrd="2" presId="urn:microsoft.com/office/officeart/2005/8/layout/bProcess3"/>
    <dgm:cxn modelId="{35777EF3-B084-4D0B-BC1C-6A40871CD294}" srcId="{02F191FF-1E25-45E4-9294-59A6E04B14FC}" destId="{4774A170-BC83-4D4D-9159-58BF4F6EC018}" srcOrd="0" destOrd="0" parTransId="{79B1AB34-C402-4BBB-BCC2-CEED4FFAB016}" sibTransId="{CE80617B-9026-4F7C-A969-8DF6C7309A4F}"/>
    <dgm:cxn modelId="{3F2DD5A4-5449-4C2C-808E-691E064DCBBD}" srcId="{8237E78B-EDB8-4C75-B056-E72F987C0F1B}" destId="{D7E158A7-B090-4255-8EA8-E4F76C25A7C7}" srcOrd="0" destOrd="0" parTransId="{AB61B085-FFCC-4688-B2DB-00514846AD11}" sibTransId="{1CF485FC-29FF-4FB1-8780-444F7BF22414}"/>
    <dgm:cxn modelId="{6A549AD3-3F1C-4745-9644-8571C8B76050}" srcId="{CF138095-E6F0-41A1-B9CC-A842DA5B7886}" destId="{3C211F05-0FD8-4D74-BDC7-18F48F6D2D70}" srcOrd="2" destOrd="0" parTransId="{BAB775E4-9964-4990-88E2-32383DB85C38}" sibTransId="{66CAFC22-B1CC-4859-BB60-F70219667C70}"/>
    <dgm:cxn modelId="{E46722B9-00E5-40D8-BCC7-A998F948F0E2}" srcId="{20AE7E1F-0CE8-4143-9327-B3C4859E3E2A}" destId="{2A02D7A8-E7D9-406F-897C-98B7280595CF}" srcOrd="1" destOrd="0" parTransId="{0E594C0C-8EA5-465D-97CC-D1A297C9F139}" sibTransId="{28CC1A39-953F-4B74-9071-5AF2867D13E5}"/>
    <dgm:cxn modelId="{237DF632-B77C-4734-AA7D-3BC9334E537B}" type="presOf" srcId="{2A044C55-1E17-41B3-A0FF-790AD4456DED}" destId="{CD4903A0-AEBB-44FC-9665-09BACE2B7C53}" srcOrd="0" destOrd="0" presId="urn:microsoft.com/office/officeart/2005/8/layout/bProcess3"/>
    <dgm:cxn modelId="{4C8670A5-AD41-4DB0-ADD8-819B586FE661}" type="presOf" srcId="{66CAFC22-B1CC-4859-BB60-F70219667C70}" destId="{C8DF74E8-841C-4875-8698-8F7B3DA38942}" srcOrd="1" destOrd="0" presId="urn:microsoft.com/office/officeart/2005/8/layout/bProcess3"/>
    <dgm:cxn modelId="{8E60992E-FD55-4EB2-9397-4F8E9C535819}" type="presOf" srcId="{CF138095-E6F0-41A1-B9CC-A842DA5B7886}" destId="{2C5480F5-F6FE-4DBC-ADBD-DF0930B7CC3C}" srcOrd="0" destOrd="0" presId="urn:microsoft.com/office/officeart/2005/8/layout/bProcess3"/>
    <dgm:cxn modelId="{86BE0299-421A-450E-AF72-01E7000754D6}" type="presOf" srcId="{255308ED-52CF-47D2-967C-91F9646CF87B}" destId="{0D069879-9731-44A6-91F7-AA88F19D1529}" srcOrd="0" destOrd="1" presId="urn:microsoft.com/office/officeart/2005/8/layout/bProcess3"/>
    <dgm:cxn modelId="{D4853FCB-0878-4146-95BD-897CB01A85F9}" srcId="{20AE7E1F-0CE8-4143-9327-B3C4859E3E2A}" destId="{255308ED-52CF-47D2-967C-91F9646CF87B}" srcOrd="0" destOrd="0" parTransId="{82090F68-3AAF-432A-A326-2D3F2374D715}" sibTransId="{850DEB23-6461-41D0-A9F6-D139DA3CCC35}"/>
    <dgm:cxn modelId="{1CC17DE3-C9F0-447A-B539-8E31C4A6AD9F}" type="presOf" srcId="{6D414C37-C54A-4346-A1F7-437F45A3F99E}" destId="{585CEEB9-458C-4951-A43C-9C6433ECEEED}" srcOrd="0" destOrd="0" presId="urn:microsoft.com/office/officeart/2005/8/layout/bProcess3"/>
    <dgm:cxn modelId="{801E2CEB-FB47-411A-BCD6-6A70ADF54DC2}" type="presOf" srcId="{6D414C37-C54A-4346-A1F7-437F45A3F99E}" destId="{6139EE24-1A30-4E91-BF05-FEB226E4ABF0}" srcOrd="1" destOrd="0" presId="urn:microsoft.com/office/officeart/2005/8/layout/bProcess3"/>
    <dgm:cxn modelId="{5C407AC2-50B9-4158-A0F2-153FCF5EE0DE}" type="presParOf" srcId="{2C5480F5-F6FE-4DBC-ADBD-DF0930B7CC3C}" destId="{0D069879-9731-44A6-91F7-AA88F19D1529}" srcOrd="0" destOrd="0" presId="urn:microsoft.com/office/officeart/2005/8/layout/bProcess3"/>
    <dgm:cxn modelId="{C2CF2013-E10A-4104-95C4-CFF939EFF9FE}" type="presParOf" srcId="{2C5480F5-F6FE-4DBC-ADBD-DF0930B7CC3C}" destId="{EB271FB8-10F7-4A64-AA4B-9C71191F5BEE}" srcOrd="1" destOrd="0" presId="urn:microsoft.com/office/officeart/2005/8/layout/bProcess3"/>
    <dgm:cxn modelId="{EC62F5CA-D611-4F32-8F67-EF9309FC7280}" type="presParOf" srcId="{EB271FB8-10F7-4A64-AA4B-9C71191F5BEE}" destId="{03DB92FD-971A-4447-9565-D83770DC1DA9}" srcOrd="0" destOrd="0" presId="urn:microsoft.com/office/officeart/2005/8/layout/bProcess3"/>
    <dgm:cxn modelId="{978327F1-F759-4FB8-AB6B-84488B2B0089}" type="presParOf" srcId="{2C5480F5-F6FE-4DBC-ADBD-DF0930B7CC3C}" destId="{1F17E287-AB36-4E6C-9CEB-91D7AA56B468}" srcOrd="2" destOrd="0" presId="urn:microsoft.com/office/officeart/2005/8/layout/bProcess3"/>
    <dgm:cxn modelId="{C953CEFA-5DB0-4EF6-BDEE-74CA566D1061}" type="presParOf" srcId="{2C5480F5-F6FE-4DBC-ADBD-DF0930B7CC3C}" destId="{CD4903A0-AEBB-44FC-9665-09BACE2B7C53}" srcOrd="3" destOrd="0" presId="urn:microsoft.com/office/officeart/2005/8/layout/bProcess3"/>
    <dgm:cxn modelId="{D0E354D3-A2E7-4566-935C-596524D0D0BF}" type="presParOf" srcId="{CD4903A0-AEBB-44FC-9665-09BACE2B7C53}" destId="{916B558F-878F-47C1-9903-E6638DA3516C}" srcOrd="0" destOrd="0" presId="urn:microsoft.com/office/officeart/2005/8/layout/bProcess3"/>
    <dgm:cxn modelId="{C63B6B3F-D408-4D48-954E-97044B4EF583}" type="presParOf" srcId="{2C5480F5-F6FE-4DBC-ADBD-DF0930B7CC3C}" destId="{28A76BA2-CE39-40F1-A4C5-81D51AF7378C}" srcOrd="4" destOrd="0" presId="urn:microsoft.com/office/officeart/2005/8/layout/bProcess3"/>
    <dgm:cxn modelId="{36EB7CE8-4C2F-413E-A8CF-143A667B11F7}" type="presParOf" srcId="{2C5480F5-F6FE-4DBC-ADBD-DF0930B7CC3C}" destId="{F0A8AE22-6BE0-4D34-810C-1AAE81270BCF}" srcOrd="5" destOrd="0" presId="urn:microsoft.com/office/officeart/2005/8/layout/bProcess3"/>
    <dgm:cxn modelId="{96990535-E281-496A-BD1E-1F0E66335397}" type="presParOf" srcId="{F0A8AE22-6BE0-4D34-810C-1AAE81270BCF}" destId="{C8DF74E8-841C-4875-8698-8F7B3DA38942}" srcOrd="0" destOrd="0" presId="urn:microsoft.com/office/officeart/2005/8/layout/bProcess3"/>
    <dgm:cxn modelId="{BF7716DC-8B6B-417E-B596-904476440A73}" type="presParOf" srcId="{2C5480F5-F6FE-4DBC-ADBD-DF0930B7CC3C}" destId="{C159907B-B5BD-4977-B43B-37C45CAE5B50}" srcOrd="6" destOrd="0" presId="urn:microsoft.com/office/officeart/2005/8/layout/bProcess3"/>
    <dgm:cxn modelId="{C3960E0F-6CBF-436A-96AF-20FDA5313CCF}" type="presParOf" srcId="{2C5480F5-F6FE-4DBC-ADBD-DF0930B7CC3C}" destId="{1F7550FC-7E11-4D99-848E-296B7D56A28A}" srcOrd="7" destOrd="0" presId="urn:microsoft.com/office/officeart/2005/8/layout/bProcess3"/>
    <dgm:cxn modelId="{98C0D32C-66CA-4A8B-A149-10455E788B99}" type="presParOf" srcId="{1F7550FC-7E11-4D99-848E-296B7D56A28A}" destId="{7EFEF708-8F0C-43CB-B147-38317F2D0D91}" srcOrd="0" destOrd="0" presId="urn:microsoft.com/office/officeart/2005/8/layout/bProcess3"/>
    <dgm:cxn modelId="{58B58CAA-D616-487C-A023-49B5CE56D5BC}" type="presParOf" srcId="{2C5480F5-F6FE-4DBC-ADBD-DF0930B7CC3C}" destId="{D5076CD2-A739-4F40-B53A-A0B74283E97A}" srcOrd="8" destOrd="0" presId="urn:microsoft.com/office/officeart/2005/8/layout/bProcess3"/>
    <dgm:cxn modelId="{B5D6780D-D060-46CE-A68D-08C4D8986807}" type="presParOf" srcId="{2C5480F5-F6FE-4DBC-ADBD-DF0930B7CC3C}" destId="{585CEEB9-458C-4951-A43C-9C6433ECEEED}" srcOrd="9" destOrd="0" presId="urn:microsoft.com/office/officeart/2005/8/layout/bProcess3"/>
    <dgm:cxn modelId="{D3D78CF6-A9E3-4A3A-A387-5BA5FFA43302}" type="presParOf" srcId="{585CEEB9-458C-4951-A43C-9C6433ECEEED}" destId="{6139EE24-1A30-4E91-BF05-FEB226E4ABF0}" srcOrd="0" destOrd="0" presId="urn:microsoft.com/office/officeart/2005/8/layout/bProcess3"/>
    <dgm:cxn modelId="{F6767244-55B4-41F4-834D-3AC9B87CD446}" type="presParOf" srcId="{2C5480F5-F6FE-4DBC-ADBD-DF0930B7CC3C}" destId="{FA23A5D7-057B-42F8-9ADA-A583B329089E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271FB8-10F7-4A64-AA4B-9C71191F5BEE}">
      <dsp:nvSpPr>
        <dsp:cNvPr id="0" name=""/>
        <dsp:cNvSpPr/>
      </dsp:nvSpPr>
      <dsp:spPr>
        <a:xfrm>
          <a:off x="2333902" y="1306276"/>
          <a:ext cx="5051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188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73101" y="1349317"/>
        <a:ext cx="26789" cy="5357"/>
      </dsp:txXfrm>
    </dsp:sp>
    <dsp:sp modelId="{0D069879-9731-44A6-91F7-AA88F19D1529}">
      <dsp:nvSpPr>
        <dsp:cNvPr id="0" name=""/>
        <dsp:cNvSpPr/>
      </dsp:nvSpPr>
      <dsp:spPr>
        <a:xfrm>
          <a:off x="6188" y="653142"/>
          <a:ext cx="2329513" cy="13977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Akuisisi Data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300" kern="1200" dirty="0" smtClean="0"/>
            <a:t>Primary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300" kern="1200" dirty="0" smtClean="0"/>
            <a:t>Secondary</a:t>
          </a:r>
          <a:endParaRPr lang="en-US" sz="1300" kern="1200" dirty="0"/>
        </a:p>
      </dsp:txBody>
      <dsp:txXfrm>
        <a:off x="6188" y="653142"/>
        <a:ext cx="2329513" cy="1397708"/>
      </dsp:txXfrm>
    </dsp:sp>
    <dsp:sp modelId="{CD4903A0-AEBB-44FC-9665-09BACE2B7C53}">
      <dsp:nvSpPr>
        <dsp:cNvPr id="0" name=""/>
        <dsp:cNvSpPr/>
      </dsp:nvSpPr>
      <dsp:spPr>
        <a:xfrm>
          <a:off x="5199204" y="1306276"/>
          <a:ext cx="5051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188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38403" y="1349317"/>
        <a:ext cx="26789" cy="5357"/>
      </dsp:txXfrm>
    </dsp:sp>
    <dsp:sp modelId="{1F17E287-AB36-4E6C-9CEB-91D7AA56B468}">
      <dsp:nvSpPr>
        <dsp:cNvPr id="0" name=""/>
        <dsp:cNvSpPr/>
      </dsp:nvSpPr>
      <dsp:spPr>
        <a:xfrm>
          <a:off x="2871490" y="653142"/>
          <a:ext cx="2329513" cy="13977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Representasi Data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300" kern="1200" dirty="0" smtClean="0"/>
            <a:t>Pre-Processing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300" kern="1200" dirty="0" smtClean="0"/>
            <a:t>Transformasi</a:t>
          </a:r>
          <a:endParaRPr lang="en-US" sz="1300" kern="1200" dirty="0"/>
        </a:p>
      </dsp:txBody>
      <dsp:txXfrm>
        <a:off x="2871490" y="653142"/>
        <a:ext cx="2329513" cy="1397708"/>
      </dsp:txXfrm>
    </dsp:sp>
    <dsp:sp modelId="{F0A8AE22-6BE0-4D34-810C-1AAE81270BCF}">
      <dsp:nvSpPr>
        <dsp:cNvPr id="0" name=""/>
        <dsp:cNvSpPr/>
      </dsp:nvSpPr>
      <dsp:spPr>
        <a:xfrm>
          <a:off x="1170945" y="2049050"/>
          <a:ext cx="5730604" cy="505188"/>
        </a:xfrm>
        <a:custGeom>
          <a:avLst/>
          <a:gdLst/>
          <a:ahLst/>
          <a:cxnLst/>
          <a:rect l="0" t="0" r="0" b="0"/>
          <a:pathLst>
            <a:path>
              <a:moveTo>
                <a:pt x="5730604" y="0"/>
              </a:moveTo>
              <a:lnTo>
                <a:pt x="5730604" y="269694"/>
              </a:lnTo>
              <a:lnTo>
                <a:pt x="0" y="269694"/>
              </a:lnTo>
              <a:lnTo>
                <a:pt x="0" y="505188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92357" y="2298965"/>
        <a:ext cx="287779" cy="5357"/>
      </dsp:txXfrm>
    </dsp:sp>
    <dsp:sp modelId="{28A76BA2-CE39-40F1-A4C5-81D51AF7378C}">
      <dsp:nvSpPr>
        <dsp:cNvPr id="0" name=""/>
        <dsp:cNvSpPr/>
      </dsp:nvSpPr>
      <dsp:spPr>
        <a:xfrm>
          <a:off x="5736792" y="653142"/>
          <a:ext cx="2329513" cy="139770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Data Properti/Descriptor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300" kern="1200" dirty="0" smtClean="0"/>
            <a:t>Ektraksi Ciri</a:t>
          </a:r>
          <a:endParaRPr lang="en-US" sz="1300" kern="1200" dirty="0"/>
        </a:p>
      </dsp:txBody>
      <dsp:txXfrm>
        <a:off x="5736792" y="653142"/>
        <a:ext cx="2329513" cy="1397708"/>
      </dsp:txXfrm>
    </dsp:sp>
    <dsp:sp modelId="{1F7550FC-7E11-4D99-848E-296B7D56A28A}">
      <dsp:nvSpPr>
        <dsp:cNvPr id="0" name=""/>
        <dsp:cNvSpPr/>
      </dsp:nvSpPr>
      <dsp:spPr>
        <a:xfrm>
          <a:off x="2333902" y="3239772"/>
          <a:ext cx="5051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188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73101" y="3282813"/>
        <a:ext cx="26789" cy="5357"/>
      </dsp:txXfrm>
    </dsp:sp>
    <dsp:sp modelId="{C159907B-B5BD-4977-B43B-37C45CAE5B50}">
      <dsp:nvSpPr>
        <dsp:cNvPr id="0" name=""/>
        <dsp:cNvSpPr/>
      </dsp:nvSpPr>
      <dsp:spPr>
        <a:xfrm>
          <a:off x="6188" y="2586638"/>
          <a:ext cx="2329513" cy="13977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Knowledge Based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300" kern="1200" dirty="0" smtClean="0"/>
            <a:t>Model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300" kern="1200" dirty="0" smtClean="0"/>
            <a:t>Clasifier</a:t>
          </a:r>
          <a:endParaRPr lang="en-US" sz="1300" kern="1200" dirty="0"/>
        </a:p>
      </dsp:txBody>
      <dsp:txXfrm>
        <a:off x="6188" y="2586638"/>
        <a:ext cx="2329513" cy="1397708"/>
      </dsp:txXfrm>
    </dsp:sp>
    <dsp:sp modelId="{585CEEB9-458C-4951-A43C-9C6433ECEEED}">
      <dsp:nvSpPr>
        <dsp:cNvPr id="0" name=""/>
        <dsp:cNvSpPr/>
      </dsp:nvSpPr>
      <dsp:spPr>
        <a:xfrm>
          <a:off x="5199204" y="3239772"/>
          <a:ext cx="5051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188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38403" y="3282813"/>
        <a:ext cx="26789" cy="5357"/>
      </dsp:txXfrm>
    </dsp:sp>
    <dsp:sp modelId="{D5076CD2-A739-4F40-B53A-A0B74283E97A}">
      <dsp:nvSpPr>
        <dsp:cNvPr id="0" name=""/>
        <dsp:cNvSpPr/>
      </dsp:nvSpPr>
      <dsp:spPr>
        <a:xfrm>
          <a:off x="2871490" y="2586638"/>
          <a:ext cx="2329513" cy="139770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Recognition Process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300" kern="1200" dirty="0" smtClean="0"/>
            <a:t>Matching/Similarity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300" kern="1200" dirty="0" smtClean="0"/>
            <a:t>Used training Result</a:t>
          </a:r>
          <a:endParaRPr lang="en-US" sz="1300" kern="1200" dirty="0"/>
        </a:p>
      </dsp:txBody>
      <dsp:txXfrm>
        <a:off x="2871490" y="2586638"/>
        <a:ext cx="2329513" cy="1397708"/>
      </dsp:txXfrm>
    </dsp:sp>
    <dsp:sp modelId="{FA23A5D7-057B-42F8-9ADA-A583B329089E}">
      <dsp:nvSpPr>
        <dsp:cNvPr id="0" name=""/>
        <dsp:cNvSpPr/>
      </dsp:nvSpPr>
      <dsp:spPr>
        <a:xfrm>
          <a:off x="5736792" y="2586638"/>
          <a:ext cx="2329513" cy="13977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Result Analysis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300" kern="1200" dirty="0" smtClean="0"/>
            <a:t>Performance : accuration, precission, recall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300" kern="1200" dirty="0" smtClean="0"/>
            <a:t>etc</a:t>
          </a:r>
          <a:endParaRPr lang="en-US" sz="1300" kern="1200" dirty="0"/>
        </a:p>
      </dsp:txBody>
      <dsp:txXfrm>
        <a:off x="5736792" y="2586638"/>
        <a:ext cx="2329513" cy="13977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B9219-4A66-4B41-AFAD-B4DCC55121D3}" type="datetimeFigureOut">
              <a:rPr lang="en-US" smtClean="0"/>
              <a:pPr/>
              <a:t>7/24/2014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99D96-90C2-44B4-8DCF-3216EB4C3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4085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96F5A-DA36-4202-8F3F-DA89D0431918}" type="datetimeFigureOut">
              <a:rPr lang="en-US" smtClean="0"/>
              <a:pPr/>
              <a:t>7/24/2014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BABC4-D3F8-4FEC-A081-17F891AA9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784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EFD2F1-1599-4BFD-8DD5-80B785B21903}" type="slidenum">
              <a:rPr lang="en-US"/>
              <a:pPr/>
              <a:t>21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71A97F-4D27-4B9A-AAB0-9A2EC942EB0D}" type="slidenum">
              <a:rPr lang="en-US"/>
              <a:pPr/>
              <a:t>22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42D75C-02F2-4E4B-A44B-9BEDC5F7D31D}" type="slidenum">
              <a:rPr lang="en-US"/>
              <a:pPr/>
              <a:t>24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CFE9CE-AD46-44EE-893B-62E8DB004E19}" type="slidenum">
              <a:rPr lang="en-US"/>
              <a:pPr/>
              <a:t>26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stogan\Downloads\Compressed\2917_internet_ppt\template_main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785" b="11855"/>
          <a:stretch/>
        </p:blipFill>
        <p:spPr bwMode="auto">
          <a:xfrm>
            <a:off x="43394" y="3251531"/>
            <a:ext cx="3848669" cy="309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4684" y="1269242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4684" y="2227425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234684" y="2875084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Verdan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0B27FE1-CDCA-4401-803A-5A890648BC0C}" type="datetime1">
              <a:rPr lang="id-ID" smtClean="0"/>
              <a:pPr>
                <a:defRPr/>
              </a:pPr>
              <a:t>24/07/2014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26924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ystogan\Pictures\Untitled-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9705" y="216578"/>
            <a:ext cx="3264827" cy="64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3624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EFB4A03-630C-4000-BB93-2969B9FE2969}" type="datetime1">
              <a:rPr lang="id-ID" smtClean="0"/>
              <a:pPr/>
              <a:t>24/07/2014</a:t>
            </a:fld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F302563-E7AF-4054-B59A-0FF0C3D1AC5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025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41F10-7A8E-4450-BD2B-7F63FE8BC5F2}" type="datetime1">
              <a:rPr lang="id-ID" smtClean="0"/>
              <a:pPr>
                <a:defRPr/>
              </a:pPr>
              <a:t>24/07/2014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5188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0D16-EBF5-0D44-A21F-B32E9F609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27635-01F2-4C03-A0B0-E2E8147A7E63}" type="datetime1">
              <a:rPr lang="id-ID" smtClean="0"/>
              <a:pPr>
                <a:defRPr/>
              </a:pPr>
              <a:t>24/07/2014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104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2009550"/>
            <a:ext cx="4035425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67590-0BC9-4B4A-95A3-307D97AD4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4218F-2CDC-4563-ACD5-8AB237CACEE6}" type="datetime1">
              <a:rPr lang="id-ID" smtClean="0"/>
              <a:pPr>
                <a:defRPr/>
              </a:pPr>
              <a:t>24/07/2014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1336417"/>
            <a:ext cx="8409163" cy="6412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23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C417-35D1-DE4B-9003-F2E94344F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4EA09-6DDF-4C02-9DB3-FD4241A71CE7}" type="datetime1">
              <a:rPr lang="id-ID" smtClean="0"/>
              <a:pPr>
                <a:defRPr/>
              </a:pPr>
              <a:t>24/07/2014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25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2009550"/>
            <a:ext cx="3997325" cy="40023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4596-0E95-4845-A51E-381771D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EFD0F-0C7D-4E14-A363-AEF2ADA5C875}" type="datetime1">
              <a:rPr lang="id-ID" smtClean="0"/>
              <a:pPr>
                <a:defRPr/>
              </a:pPr>
              <a:t>24/07/2014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6198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434548" y="4489331"/>
            <a:ext cx="8326438" cy="211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C00000"/>
                </a:solidFill>
                <a:latin typeface="Brush Script Std" pitchFamily="66" charset="0"/>
              </a:rPr>
              <a:t>THANK YOU</a:t>
            </a:r>
            <a:endParaRPr lang="en-US" sz="5400" dirty="0">
              <a:solidFill>
                <a:srgbClr val="C00000"/>
              </a:solidFill>
              <a:latin typeface="Brush Script Std" pitchFamily="66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-489" y="4670967"/>
            <a:ext cx="9141923" cy="9368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Mystogan\Pictures\red-digital-background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10" b="13980"/>
          <a:stretch/>
        </p:blipFill>
        <p:spPr bwMode="auto">
          <a:xfrm>
            <a:off x="-2566" y="0"/>
            <a:ext cx="9144000" cy="467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ystogan\Pictures\logo-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392" y="142946"/>
            <a:ext cx="3039184" cy="60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7725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0A02-6229-48F4-9361-AC7C318A6274}" type="datetime1">
              <a:rPr lang="id-ID" smtClean="0"/>
              <a:pPr/>
              <a:t>24/07/2014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F302563-E7AF-4054-B59A-0FF0C3D1AC5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Mystogan\Pictures\75_big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" y="6242667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1"/>
          <p:cNvSpPr txBox="1">
            <a:spLocks/>
          </p:cNvSpPr>
          <p:nvPr userDrawn="1"/>
        </p:nvSpPr>
        <p:spPr>
          <a:xfrm>
            <a:off x="129381" y="6492875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B1F015-1154-6F45-9F5A-29B4836DF7ED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Date Placeholder 2"/>
          <p:cNvSpPr txBox="1">
            <a:spLocks/>
          </p:cNvSpPr>
          <p:nvPr userDrawn="1"/>
        </p:nvSpPr>
        <p:spPr>
          <a:xfrm>
            <a:off x="550069" y="6492875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9DE922-2F34-1241-8A40-1B6D2996FA4E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7/24/2014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3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36417"/>
            <a:ext cx="8326438" cy="6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2" descr="C:\Users\Mystogan\Pictures\75_big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48401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89908" y="6451886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B1F015-1154-6F45-9F5A-29B4836DF7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10596" y="6451886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724F73A-AB74-4947-8504-32B3FC66C635}" type="datetime1">
              <a:rPr lang="id-ID" smtClean="0"/>
              <a:pPr>
                <a:defRPr/>
              </a:pPr>
              <a:t>24/07/2014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977656"/>
            <a:ext cx="8326438" cy="40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15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0.png"/><Relationship Id="rId4" Type="http://schemas.openxmlformats.org/officeDocument/2006/relationships/oleObject" Target="../embeddings/Microsoft_Office_Excel_97-2003_Worksheet1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nternational_Standard_Book_Number" TargetMode="External"/><Relationship Id="rId7" Type="http://schemas.openxmlformats.org/officeDocument/2006/relationships/hyperlink" Target="http://en.wikipedia.org/wiki/Special:BookSources/0-13-165316-4" TargetMode="External"/><Relationship Id="rId2" Type="http://schemas.openxmlformats.org/officeDocument/2006/relationships/hyperlink" Target="http://en.wikipedia.org/wiki/Computer_vision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homepages.inf.ed.ac.uk/rbf/BOOKS/BANDB/bandb.htm" TargetMode="External"/><Relationship Id="rId5" Type="http://schemas.openxmlformats.org/officeDocument/2006/relationships/hyperlink" Target="http://en.wikipedia.org/wiki/Special:BookSources/0-13-085198-1" TargetMode="External"/><Relationship Id="rId4" Type="http://schemas.openxmlformats.org/officeDocument/2006/relationships/hyperlink" Target="http://en.wikipedia.org/wiki/Special:BookSources/0-495-08252-X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CIG4I3 SISTEM REKOGNISI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 Pertemuan 2: Computer Vision</a:t>
            </a:r>
            <a:endParaRPr lang="en-US" dirty="0" smtClean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Author-</a:t>
            </a:r>
            <a:r>
              <a:rPr lang="id-ID" dirty="0" smtClean="0"/>
              <a:t>Tim Dosen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KK</a:t>
            </a:r>
            <a:r>
              <a:rPr lang="id-ID" dirty="0" smtClean="0"/>
              <a:t> ICM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7C57B66A-A58F-46D4-B1DB-D24D497A088F}" type="datetime1">
              <a:rPr lang="id-ID" smtClean="0"/>
              <a:pPr>
                <a:defRPr/>
              </a:pPr>
              <a:t>24/07/2014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12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24050"/>
            <a:ext cx="4352925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1219200"/>
            <a:ext cx="8153400" cy="990600"/>
          </a:xfrm>
          <a:noFill/>
          <a:ln/>
          <a:effectLst>
            <a:outerShdw dist="13470" dir="2700000" algn="ctr" rotWithShape="0">
              <a:schemeClr val="bg2"/>
            </a:outerShdw>
          </a:effectLst>
        </p:spPr>
        <p:txBody>
          <a:bodyPr anchor="ctr"/>
          <a:lstStyle/>
          <a:p>
            <a:r>
              <a:rPr lang="en-GB" dirty="0" err="1"/>
              <a:t>Sistem</a:t>
            </a:r>
            <a:r>
              <a:rPr lang="en-GB" dirty="0"/>
              <a:t> Visual </a:t>
            </a:r>
            <a:r>
              <a:rPr lang="en-GB" dirty="0" err="1"/>
              <a:t>Manusia</a:t>
            </a:r>
            <a:endParaRPr lang="en-GB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612648" y="2910592"/>
            <a:ext cx="8153400" cy="3185408"/>
          </a:xfrm>
          <a:noFill/>
          <a:ln/>
        </p:spPr>
        <p:txBody>
          <a:bodyPr>
            <a:normAutofit fontScale="77500" lnSpcReduction="20000"/>
          </a:bodyPr>
          <a:lstStyle/>
          <a:p>
            <a:r>
              <a:rPr lang="en-GB" sz="2800" i="1" dirty="0"/>
              <a:t>Fovea </a:t>
            </a:r>
            <a:r>
              <a:rPr lang="en-GB" sz="2800" dirty="0"/>
              <a:t>di </a:t>
            </a:r>
            <a:r>
              <a:rPr lang="en-GB" sz="2800" dirty="0" err="1"/>
              <a:t>bagian</a:t>
            </a:r>
            <a:r>
              <a:rPr lang="en-GB" sz="2800" i="1" dirty="0"/>
              <a:t> retina </a:t>
            </a:r>
            <a:r>
              <a:rPr lang="en-GB" sz="2800" i="1" dirty="0" smtClean="0"/>
              <a:t/>
            </a:r>
            <a:br>
              <a:rPr lang="en-GB" sz="2800" i="1" dirty="0" smtClean="0"/>
            </a:br>
            <a:r>
              <a:rPr lang="en-GB" sz="2800" dirty="0" err="1" smtClean="0"/>
              <a:t>terdiri</a:t>
            </a:r>
            <a:r>
              <a:rPr lang="en-GB" sz="2800" dirty="0" smtClean="0"/>
              <a:t>  </a:t>
            </a:r>
            <a:r>
              <a:rPr lang="en-GB" sz="2800" dirty="0" err="1" smtClean="0"/>
              <a:t>dari</a:t>
            </a:r>
            <a:r>
              <a:rPr lang="en-GB" sz="2800" dirty="0" smtClean="0"/>
              <a:t> </a:t>
            </a:r>
            <a:r>
              <a:rPr lang="en-GB" sz="2800" dirty="0" err="1" smtClean="0"/>
              <a:t>dua</a:t>
            </a:r>
            <a:r>
              <a:rPr lang="en-GB" sz="2800" dirty="0" smtClean="0"/>
              <a:t> </a:t>
            </a:r>
            <a:r>
              <a:rPr lang="en-GB" sz="2800" dirty="0" err="1" smtClean="0"/>
              <a:t>jenis</a:t>
            </a:r>
            <a:r>
              <a:rPr lang="en-GB" sz="2800" i="1" dirty="0" smtClean="0"/>
              <a:t> </a:t>
            </a:r>
            <a:br>
              <a:rPr lang="en-GB" sz="2800" i="1" dirty="0" smtClean="0"/>
            </a:br>
            <a:r>
              <a:rPr lang="en-GB" sz="2800" i="1" dirty="0" smtClean="0"/>
              <a:t>receptor</a:t>
            </a:r>
            <a:r>
              <a:rPr lang="en-GB" sz="2800" i="1" dirty="0"/>
              <a:t>:</a:t>
            </a:r>
            <a:endParaRPr lang="en-GB" sz="2800" dirty="0"/>
          </a:p>
          <a:p>
            <a:pPr lvl="1"/>
            <a:r>
              <a:rPr lang="en-GB" sz="2400" dirty="0" err="1"/>
              <a:t>Sejumlah</a:t>
            </a:r>
            <a:r>
              <a:rPr lang="en-GB" sz="2400" dirty="0"/>
              <a:t> cone </a:t>
            </a:r>
            <a:r>
              <a:rPr lang="en-GB" sz="2400" dirty="0" smtClean="0"/>
              <a:t>receptor </a:t>
            </a:r>
            <a:br>
              <a:rPr lang="en-GB" sz="2400" dirty="0" smtClean="0"/>
            </a:br>
            <a:r>
              <a:rPr lang="en-GB" sz="2400" dirty="0" smtClean="0"/>
              <a:t>(</a:t>
            </a:r>
            <a:r>
              <a:rPr lang="en-GB" sz="2400" dirty="0" err="1" smtClean="0"/>
              <a:t>sel</a:t>
            </a:r>
            <a:r>
              <a:rPr lang="en-GB" sz="2400" dirty="0" smtClean="0"/>
              <a:t> </a:t>
            </a:r>
            <a:r>
              <a:rPr lang="en-GB" sz="2400" dirty="0" err="1" smtClean="0"/>
              <a:t>kerucut</a:t>
            </a:r>
            <a:r>
              <a:rPr lang="en-GB" sz="2400" dirty="0" smtClean="0"/>
              <a:t>), </a:t>
            </a:r>
            <a:r>
              <a:rPr lang="en-GB" sz="2400" dirty="0" err="1"/>
              <a:t>sensitif</a:t>
            </a:r>
            <a:r>
              <a:rPr lang="en-GB" sz="2400" dirty="0"/>
              <a:t>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err="1" smtClean="0"/>
              <a:t>terhadap</a:t>
            </a:r>
            <a:r>
              <a:rPr lang="en-GB" sz="2400" dirty="0" smtClean="0"/>
              <a:t> </a:t>
            </a:r>
            <a:r>
              <a:rPr lang="en-GB" sz="2400" dirty="0" err="1" smtClean="0"/>
              <a:t>warna</a:t>
            </a:r>
            <a:r>
              <a:rPr lang="en-GB" sz="2400" dirty="0"/>
              <a:t>, </a:t>
            </a:r>
            <a:r>
              <a:rPr lang="en-GB" sz="2400" dirty="0" err="1"/>
              <a:t>visi</a:t>
            </a:r>
            <a:r>
              <a:rPr lang="en-GB" sz="2400" dirty="0"/>
              <a:t> cone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err="1" smtClean="0"/>
              <a:t>disebut</a:t>
            </a:r>
            <a:r>
              <a:rPr lang="en-GB" sz="2400" dirty="0" smtClean="0"/>
              <a:t> </a:t>
            </a:r>
            <a:r>
              <a:rPr lang="en-GB" sz="2400" dirty="0" err="1" smtClean="0"/>
              <a:t>photocopic</a:t>
            </a:r>
            <a:r>
              <a:rPr lang="en-GB" sz="2400" dirty="0" smtClean="0"/>
              <a:t> </a:t>
            </a:r>
            <a:r>
              <a:rPr lang="en-GB" sz="2400" dirty="0"/>
              <a:t>vision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err="1" smtClean="0"/>
              <a:t>atau</a:t>
            </a:r>
            <a:r>
              <a:rPr lang="en-GB" sz="2400" dirty="0" smtClean="0"/>
              <a:t> </a:t>
            </a:r>
            <a:r>
              <a:rPr lang="en-GB" sz="2400" dirty="0"/>
              <a:t>bright </a:t>
            </a:r>
            <a:r>
              <a:rPr lang="en-GB" sz="2400" dirty="0" smtClean="0"/>
              <a:t>light </a:t>
            </a:r>
            <a:r>
              <a:rPr lang="en-GB" sz="2400" dirty="0"/>
              <a:t>vision</a:t>
            </a:r>
          </a:p>
          <a:p>
            <a:pPr lvl="1"/>
            <a:r>
              <a:rPr lang="en-GB" sz="2400" dirty="0" err="1"/>
              <a:t>Sejumlah</a:t>
            </a:r>
            <a:r>
              <a:rPr lang="en-GB" sz="2400" dirty="0"/>
              <a:t> rod </a:t>
            </a:r>
            <a:r>
              <a:rPr lang="en-GB" sz="2400" dirty="0" smtClean="0"/>
              <a:t>receptor (</a:t>
            </a:r>
            <a:r>
              <a:rPr lang="en-GB" sz="2400" dirty="0" err="1" smtClean="0"/>
              <a:t>sel</a:t>
            </a:r>
            <a:r>
              <a:rPr lang="en-GB" sz="2400" dirty="0" smtClean="0"/>
              <a:t> </a:t>
            </a:r>
            <a:r>
              <a:rPr lang="en-GB" sz="2400" dirty="0" err="1" smtClean="0"/>
              <a:t>batang</a:t>
            </a:r>
            <a:r>
              <a:rPr lang="en-GB" sz="2400" dirty="0" smtClean="0"/>
              <a:t>), </a:t>
            </a:r>
            <a:r>
              <a:rPr lang="en-GB" sz="2400" dirty="0" err="1"/>
              <a:t>memberikan</a:t>
            </a:r>
            <a:r>
              <a:rPr lang="en-GB" sz="2400" dirty="0"/>
              <a:t> </a:t>
            </a:r>
            <a:r>
              <a:rPr lang="en-GB" sz="2400" dirty="0" err="1"/>
              <a:t>gambar</a:t>
            </a:r>
            <a:r>
              <a:rPr lang="en-GB" sz="2400" dirty="0"/>
              <a:t> </a:t>
            </a:r>
            <a:r>
              <a:rPr lang="en-GB" sz="2400" dirty="0" err="1"/>
              <a:t>keseluruhan</a:t>
            </a:r>
            <a:r>
              <a:rPr lang="en-GB" sz="2400" dirty="0"/>
              <a:t> </a:t>
            </a:r>
            <a:r>
              <a:rPr lang="en-GB" sz="2400" dirty="0" err="1"/>
              <a:t>pandangan</a:t>
            </a:r>
            <a:r>
              <a:rPr lang="en-GB" sz="2400" dirty="0"/>
              <a:t> </a:t>
            </a:r>
            <a:r>
              <a:rPr lang="en-GB" sz="2400" dirty="0" err="1"/>
              <a:t>dan</a:t>
            </a:r>
            <a:r>
              <a:rPr lang="en-GB" sz="2400" dirty="0"/>
              <a:t> </a:t>
            </a:r>
            <a:r>
              <a:rPr lang="en-GB" sz="2400" dirty="0" err="1"/>
              <a:t>sensitif</a:t>
            </a:r>
            <a:r>
              <a:rPr lang="en-GB" sz="2400" dirty="0"/>
              <a:t> </a:t>
            </a:r>
            <a:r>
              <a:rPr lang="en-GB" sz="2400" dirty="0" err="1"/>
              <a:t>terhadap</a:t>
            </a:r>
            <a:r>
              <a:rPr lang="en-GB" sz="2400" dirty="0"/>
              <a:t> </a:t>
            </a:r>
            <a:r>
              <a:rPr lang="en-GB" sz="2400" dirty="0" err="1"/>
              <a:t>iluminasi</a:t>
            </a:r>
            <a:r>
              <a:rPr lang="en-GB" sz="2400" dirty="0"/>
              <a:t> </a:t>
            </a:r>
            <a:r>
              <a:rPr lang="en-GB" sz="2400" dirty="0" err="1"/>
              <a:t>tingkat</a:t>
            </a:r>
            <a:r>
              <a:rPr lang="en-GB" sz="2400" dirty="0"/>
              <a:t> </a:t>
            </a:r>
            <a:r>
              <a:rPr lang="en-GB" sz="2400" dirty="0" err="1"/>
              <a:t>rendah</a:t>
            </a:r>
            <a:r>
              <a:rPr lang="en-GB" sz="2400" dirty="0"/>
              <a:t>, </a:t>
            </a:r>
            <a:r>
              <a:rPr lang="en-GB" sz="2400" dirty="0" err="1"/>
              <a:t>visi</a:t>
            </a:r>
            <a:r>
              <a:rPr lang="en-GB" sz="2400" dirty="0"/>
              <a:t> rod </a:t>
            </a:r>
            <a:r>
              <a:rPr lang="en-GB" sz="2400" dirty="0" err="1"/>
              <a:t>disebut</a:t>
            </a:r>
            <a:r>
              <a:rPr lang="en-GB" sz="2400" dirty="0"/>
              <a:t> </a:t>
            </a:r>
            <a:r>
              <a:rPr lang="en-GB" sz="2400" dirty="0" err="1"/>
              <a:t>scotopic</a:t>
            </a:r>
            <a:r>
              <a:rPr lang="en-GB" sz="2400" dirty="0"/>
              <a:t> vision </a:t>
            </a:r>
            <a:r>
              <a:rPr lang="en-GB" sz="2400" dirty="0" err="1"/>
              <a:t>atau</a:t>
            </a:r>
            <a:r>
              <a:rPr lang="en-GB" sz="2400" dirty="0"/>
              <a:t> dim-light </a:t>
            </a:r>
            <a:r>
              <a:rPr lang="en-GB" sz="2400" dirty="0" smtClean="0"/>
              <a:t>vision</a:t>
            </a:r>
            <a:endParaRPr lang="en-GB" sz="24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12550CF-B6FC-49DB-B7AD-07A8F0E5A8EC}" type="slidenum">
              <a:rPr lang="en-GB"/>
              <a:pPr/>
              <a:t>10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457" y="937508"/>
            <a:ext cx="1828800" cy="1973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ADE4-7DD1-4639-9318-7ECA70A052B0}" type="datetime1">
              <a:rPr lang="id-ID" smtClean="0"/>
              <a:pPr/>
              <a:t>24/07/2014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68512029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1219200"/>
            <a:ext cx="8153400" cy="990600"/>
          </a:xfrm>
          <a:noFill/>
          <a:ln/>
          <a:effectLst>
            <a:outerShdw dist="13470" dir="2700000" algn="ctr" rotWithShape="0">
              <a:schemeClr val="bg2"/>
            </a:outerShdw>
          </a:effectLst>
        </p:spPr>
        <p:txBody>
          <a:bodyPr anchor="ctr"/>
          <a:lstStyle/>
          <a:p>
            <a:r>
              <a:rPr lang="en-GB" dirty="0" err="1"/>
              <a:t>Sistem</a:t>
            </a:r>
            <a:r>
              <a:rPr lang="en-GB" dirty="0"/>
              <a:t> Visual </a:t>
            </a:r>
            <a:r>
              <a:rPr lang="en-GB" dirty="0" err="1"/>
              <a:t>Manusia</a:t>
            </a:r>
            <a:endParaRPr lang="en-GB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612648" y="2620370"/>
            <a:ext cx="4887400" cy="3100523"/>
          </a:xfrm>
          <a:noFill/>
          <a:ln/>
        </p:spPr>
        <p:txBody>
          <a:bodyPr>
            <a:normAutofit/>
          </a:bodyPr>
          <a:lstStyle/>
          <a:p>
            <a:r>
              <a:rPr lang="en-GB" sz="2800" i="1" dirty="0" smtClean="0"/>
              <a:t>Blind </a:t>
            </a:r>
            <a:r>
              <a:rPr lang="en-GB" sz="2800" i="1" dirty="0"/>
              <a:t>Spot</a:t>
            </a:r>
            <a:endParaRPr lang="en-GB" sz="2800" dirty="0"/>
          </a:p>
          <a:p>
            <a:pPr lvl="1"/>
            <a:r>
              <a:rPr lang="en-GB" sz="2400" dirty="0" err="1"/>
              <a:t>adalah</a:t>
            </a:r>
            <a:r>
              <a:rPr lang="en-GB" sz="2400" dirty="0"/>
              <a:t> </a:t>
            </a:r>
            <a:r>
              <a:rPr lang="en-GB" sz="2400" dirty="0" err="1"/>
              <a:t>bagian</a:t>
            </a:r>
            <a:r>
              <a:rPr lang="en-GB" sz="2400" dirty="0"/>
              <a:t> retina yang </a:t>
            </a:r>
            <a:r>
              <a:rPr lang="en-GB" sz="2400" dirty="0" err="1"/>
              <a:t>tidak</a:t>
            </a:r>
            <a:r>
              <a:rPr lang="en-GB" sz="2400" dirty="0"/>
              <a:t> </a:t>
            </a:r>
            <a:r>
              <a:rPr lang="en-GB" sz="2400" dirty="0" err="1"/>
              <a:t>mengandung</a:t>
            </a:r>
            <a:r>
              <a:rPr lang="en-GB" sz="2400" dirty="0"/>
              <a:t> receptor </a:t>
            </a:r>
            <a:r>
              <a:rPr lang="en-GB" sz="2400" dirty="0" err="1"/>
              <a:t>sehingga</a:t>
            </a:r>
            <a:r>
              <a:rPr lang="en-GB" sz="2400" dirty="0"/>
              <a:t> </a:t>
            </a:r>
            <a:r>
              <a:rPr lang="en-GB" sz="2400" dirty="0" err="1"/>
              <a:t>tidak</a:t>
            </a:r>
            <a:r>
              <a:rPr lang="en-GB" sz="2400" dirty="0"/>
              <a:t> </a:t>
            </a:r>
            <a:r>
              <a:rPr lang="en-GB" sz="2400" dirty="0" err="1"/>
              <a:t>dapat</a:t>
            </a:r>
            <a:r>
              <a:rPr lang="en-GB" sz="2400" dirty="0"/>
              <a:t> </a:t>
            </a:r>
            <a:r>
              <a:rPr lang="en-GB" sz="2400" dirty="0" err="1"/>
              <a:t>menerima</a:t>
            </a:r>
            <a:r>
              <a:rPr lang="en-GB" sz="2400" dirty="0"/>
              <a:t> </a:t>
            </a:r>
            <a:r>
              <a:rPr lang="en-GB" sz="2400" dirty="0" err="1"/>
              <a:t>dan</a:t>
            </a:r>
            <a:r>
              <a:rPr lang="en-GB" sz="2400" dirty="0"/>
              <a:t> </a:t>
            </a:r>
            <a:r>
              <a:rPr lang="en-GB" sz="2400" dirty="0" err="1"/>
              <a:t>menginterpretasi</a:t>
            </a:r>
            <a:r>
              <a:rPr lang="en-GB" sz="2400" dirty="0"/>
              <a:t> </a:t>
            </a:r>
            <a:r>
              <a:rPr lang="en-GB" sz="2400" dirty="0" err="1"/>
              <a:t>informasi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12550CF-B6FC-49DB-B7AD-07A8F0E5A8EC}" type="slidenum">
              <a:rPr lang="en-GB"/>
              <a:pPr/>
              <a:t>11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206" y="2620370"/>
            <a:ext cx="2873794" cy="3100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BD38-FE70-4FF0-9423-E25043D12F29}" type="datetime1">
              <a:rPr lang="id-ID" smtClean="0"/>
              <a:pPr/>
              <a:t>24/07/2014</a:t>
            </a:fld>
            <a:endParaRPr lang="id-ID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717579" y="228600"/>
            <a:ext cx="5426421" cy="990600"/>
          </a:xfrm>
          <a:noFill/>
          <a:ln/>
          <a:effectLst>
            <a:outerShdw dist="13470" dir="2700000" algn="ctr" rotWithShape="0">
              <a:schemeClr val="bg2"/>
            </a:outerShdw>
          </a:effectLst>
        </p:spPr>
        <p:txBody>
          <a:bodyPr anchor="ctr"/>
          <a:lstStyle/>
          <a:p>
            <a:r>
              <a:rPr lang="en-GB" dirty="0" err="1">
                <a:solidFill>
                  <a:schemeClr val="bg1"/>
                </a:solidFill>
              </a:rPr>
              <a:t>Sistem</a:t>
            </a:r>
            <a:r>
              <a:rPr lang="en-GB" dirty="0">
                <a:solidFill>
                  <a:schemeClr val="bg1"/>
                </a:solidFill>
              </a:rPr>
              <a:t> Visual </a:t>
            </a:r>
            <a:r>
              <a:rPr lang="en-GB" dirty="0" err="1">
                <a:solidFill>
                  <a:schemeClr val="bg1"/>
                </a:solidFill>
              </a:rPr>
              <a:t>Manusia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12550CF-B6FC-49DB-B7AD-07A8F0E5A8EC}" type="slidenum">
              <a:rPr lang="en-GB"/>
              <a:pPr/>
              <a:t>12</a:t>
            </a:fld>
            <a:endParaRPr lang="en-GB"/>
          </a:p>
        </p:txBody>
      </p:sp>
      <p:pic>
        <p:nvPicPr>
          <p:cNvPr id="1648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671" y="3349457"/>
            <a:ext cx="5210329" cy="2937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3078"/>
          <p:cNvSpPr txBox="1">
            <a:spLocks noGrp="1" noChangeArrowheads="1"/>
          </p:cNvSpPr>
          <p:nvPr>
            <p:ph idx="1"/>
          </p:nvPr>
        </p:nvSpPr>
        <p:spPr bwMode="auto">
          <a:xfrm>
            <a:off x="276225" y="5391150"/>
            <a:ext cx="8229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Distribution of rods and </a:t>
            </a:r>
            <a:br>
              <a:rPr lang="en-US" sz="1800" dirty="0" smtClean="0"/>
            </a:br>
            <a:r>
              <a:rPr lang="en-US" sz="1800" dirty="0" smtClean="0"/>
              <a:t>cones in retina.</a:t>
            </a:r>
            <a:br>
              <a:rPr lang="en-US" sz="1800" dirty="0" smtClean="0"/>
            </a:br>
            <a:r>
              <a:rPr lang="en-US" sz="1800" dirty="0" smtClean="0"/>
              <a:t>(Gonzalez </a:t>
            </a:r>
            <a:r>
              <a:rPr lang="en-US" sz="1800" dirty="0"/>
              <a:t>&amp; Woods, </a:t>
            </a:r>
            <a:r>
              <a:rPr lang="en-US" sz="1800" dirty="0" smtClean="0"/>
              <a:t>2002</a:t>
            </a:r>
            <a:r>
              <a:rPr lang="en-US" sz="1800" dirty="0"/>
              <a:t>)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08" y="1581150"/>
            <a:ext cx="8416577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8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3429000"/>
            <a:ext cx="345757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9FEF9-69B0-41D2-AD13-9065ACDDDA87}" type="datetime1">
              <a:rPr lang="id-ID" smtClean="0"/>
              <a:pPr/>
              <a:t>24/07/2014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4596229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249754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id-ID" dirty="0" smtClean="0"/>
              <a:t>Definisi Computer Vision</a:t>
            </a:r>
          </a:p>
          <a:p>
            <a:pPr>
              <a:buFont typeface="Arial" pitchFamily="34" charset="0"/>
              <a:buChar char="•"/>
            </a:pPr>
            <a:r>
              <a:rPr lang="id-ID" dirty="0" smtClean="0"/>
              <a:t>Block Process</a:t>
            </a:r>
          </a:p>
          <a:p>
            <a:pPr>
              <a:buFont typeface="Arial" pitchFamily="34" charset="0"/>
              <a:buChar char="•"/>
            </a:pPr>
            <a:r>
              <a:rPr lang="id-ID" dirty="0" smtClean="0"/>
              <a:t>Sistem Visual Manusia</a:t>
            </a:r>
          </a:p>
          <a:p>
            <a:pPr>
              <a:buFont typeface="Arial" pitchFamily="34" charset="0"/>
              <a:buChar char="•"/>
            </a:pPr>
            <a:r>
              <a:rPr lang="id-ID" b="1" dirty="0" smtClean="0"/>
              <a:t>Representasi Data Digital</a:t>
            </a:r>
            <a:endParaRPr lang="en-US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Materi Pertemuan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3236961"/>
            <a:ext cx="3071834" cy="2737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219200"/>
            <a:ext cx="8153400" cy="990600"/>
          </a:xfrm>
        </p:spPr>
        <p:txBody>
          <a:bodyPr/>
          <a:lstStyle/>
          <a:p>
            <a:r>
              <a:rPr lang="id-ID" dirty="0" smtClean="0"/>
              <a:t>Akuisisi Data: Kamera Digital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302563-E7AF-4054-B59A-0FF0C3D1AC5E}" type="slidenum">
              <a:rPr lang="id-ID" smtClean="0"/>
              <a:pPr/>
              <a:t>14</a:t>
            </a:fld>
            <a:endParaRPr lang="id-ID"/>
          </a:p>
        </p:txBody>
      </p:sp>
      <p:pic>
        <p:nvPicPr>
          <p:cNvPr id="4505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473661"/>
            <a:ext cx="19050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973463"/>
            <a:ext cx="2928926" cy="219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4545231"/>
            <a:ext cx="1663038" cy="177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57158" y="2973595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CCD or CMOS Sensor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14810" y="2044901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Image Spiltter/Filter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2928926" y="3616537"/>
            <a:ext cx="1285884" cy="1143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7466-D4E3-41D1-AF26-CC285C9A6FB9}" type="datetime1">
              <a:rPr lang="id-ID" smtClean="0"/>
              <a:pPr/>
              <a:t>24/07/2014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219200"/>
            <a:ext cx="8153400" cy="990600"/>
          </a:xfrm>
        </p:spPr>
        <p:txBody>
          <a:bodyPr/>
          <a:lstStyle/>
          <a:p>
            <a:r>
              <a:rPr lang="en-US" dirty="0" err="1" smtClean="0"/>
              <a:t>Representasi</a:t>
            </a:r>
            <a:r>
              <a:rPr lang="en-US" dirty="0" smtClean="0"/>
              <a:t> Data Citra [1]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19972" y="2209800"/>
            <a:ext cx="8153400" cy="777874"/>
          </a:xfrm>
        </p:spPr>
        <p:txBody>
          <a:bodyPr/>
          <a:lstStyle/>
          <a:p>
            <a:r>
              <a:rPr lang="en-US" dirty="0" smtClean="0"/>
              <a:t>Data digital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kuantisasi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sampling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sinyal</a:t>
            </a:r>
            <a:r>
              <a:rPr lang="en-US" dirty="0" smtClean="0"/>
              <a:t> analog</a:t>
            </a:r>
          </a:p>
          <a:p>
            <a:endParaRPr lang="en-US" dirty="0"/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685800" y="5867400"/>
            <a:ext cx="80802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latin typeface="Arial" charset="0"/>
              </a:rPr>
              <a:t>Citra </a:t>
            </a:r>
            <a:r>
              <a:rPr lang="en-US" sz="2000" dirty="0" smtClean="0">
                <a:latin typeface="Arial" charset="0"/>
              </a:rPr>
              <a:t>analog</a:t>
            </a:r>
            <a:r>
              <a:rPr lang="id-ID" sz="2000" dirty="0" smtClean="0">
                <a:latin typeface="Arial" charset="0"/>
              </a:rPr>
              <a:t>                                                                    Citra Digital</a:t>
            </a:r>
            <a:r>
              <a:rPr lang="en-US" sz="2000" dirty="0" smtClean="0">
                <a:latin typeface="Arial" charset="0"/>
              </a:rPr>
              <a:t> </a:t>
            </a:r>
            <a:endParaRPr lang="en-US" sz="2000" dirty="0">
              <a:latin typeface="Arial" charset="0"/>
            </a:endParaRPr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8858" y="3562066"/>
            <a:ext cx="2223988" cy="2237070"/>
          </a:xfrm>
          <a:prstGeom prst="rect">
            <a:avLst/>
          </a:prstGeom>
          <a:noFill/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2178" y="3371562"/>
            <a:ext cx="2223988" cy="2250153"/>
          </a:xfrm>
          <a:prstGeom prst="rect">
            <a:avLst/>
          </a:prstGeom>
          <a:noFill/>
        </p:spPr>
      </p:pic>
      <p:sp>
        <p:nvSpPr>
          <p:cNvPr id="23" name="AutoShape 8"/>
          <p:cNvSpPr>
            <a:spLocks noChangeArrowheads="1"/>
          </p:cNvSpPr>
          <p:nvPr/>
        </p:nvSpPr>
        <p:spPr bwMode="auto">
          <a:xfrm>
            <a:off x="3863234" y="4140199"/>
            <a:ext cx="1716099" cy="1118008"/>
          </a:xfrm>
          <a:prstGeom prst="rightArrow">
            <a:avLst>
              <a:gd name="adj1" fmla="val 50000"/>
              <a:gd name="adj2" fmla="val 3799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err="1">
                <a:latin typeface="Arial" charset="0"/>
              </a:rPr>
              <a:t>Digitalisasi</a:t>
            </a:r>
            <a:endParaRPr lang="en-US" b="1" dirty="0">
              <a:latin typeface="Arial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DA4E-68E2-42E2-9FA1-7C3F988873E6}" type="datetime1">
              <a:rPr lang="id-ID" smtClean="0"/>
              <a:pPr/>
              <a:t>24/07/2014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15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219200"/>
            <a:ext cx="8153400" cy="990600"/>
          </a:xfrm>
        </p:spPr>
        <p:txBody>
          <a:bodyPr/>
          <a:lstStyle/>
          <a:p>
            <a:r>
              <a:rPr lang="en-US" dirty="0" err="1" smtClean="0"/>
              <a:t>Representasi</a:t>
            </a:r>
            <a:r>
              <a:rPr lang="en-US" dirty="0" smtClean="0"/>
              <a:t> Data Citra [2]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593075"/>
            <a:ext cx="8153400" cy="3502925"/>
          </a:xfrm>
        </p:spPr>
        <p:txBody>
          <a:bodyPr/>
          <a:lstStyle/>
          <a:p>
            <a:r>
              <a:rPr lang="en-US" dirty="0" err="1" smtClean="0"/>
              <a:t>Sinyal</a:t>
            </a:r>
            <a:r>
              <a:rPr lang="en-US" dirty="0" smtClean="0"/>
              <a:t> analog =&gt; </a:t>
            </a:r>
            <a:r>
              <a:rPr lang="en-US" dirty="0" err="1" smtClean="0"/>
              <a:t>countinous</a:t>
            </a:r>
            <a:endParaRPr lang="en-US" dirty="0" smtClean="0"/>
          </a:p>
          <a:p>
            <a:r>
              <a:rPr lang="en-US" dirty="0" err="1" smtClean="0"/>
              <a:t>Sinyal</a:t>
            </a:r>
            <a:r>
              <a:rPr lang="en-US" dirty="0" smtClean="0"/>
              <a:t> digital =&gt;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diskrit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066800" y="3916907"/>
          <a:ext cx="6581775" cy="2523580"/>
        </p:xfrm>
        <a:graphic>
          <a:graphicData uri="http://schemas.openxmlformats.org/presentationml/2006/ole">
            <p:oleObj spid="_x0000_s37890" name="Visio" r:id="rId3" imgW="2403653" imgH="1323746" progId="Visio.Drawing.11">
              <p:embed/>
            </p:oleObj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DB3B-8256-45B4-AA79-88CA8606624F}" type="datetime1">
              <a:rPr lang="id-ID" smtClean="0"/>
              <a:pPr/>
              <a:t>24/07/2014</a:t>
            </a:fld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16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039736" y="228600"/>
            <a:ext cx="4726311" cy="990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Digital image representation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225" y="1412875"/>
            <a:ext cx="8272463" cy="519113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chemeClr val="accent1"/>
                </a:solidFill>
              </a:rPr>
              <a:t>Vector image</a:t>
            </a:r>
            <a:endParaRPr lang="ru-RU">
              <a:solidFill>
                <a:schemeClr val="accent1"/>
              </a:solidFill>
            </a:endParaRPr>
          </a:p>
        </p:txBody>
      </p:sp>
      <p:pic>
        <p:nvPicPr>
          <p:cNvPr id="22630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2089150"/>
            <a:ext cx="1733550" cy="17716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sp>
        <p:nvSpPr>
          <p:cNvPr id="226311" name="Rectangle 7"/>
          <p:cNvSpPr>
            <a:spLocks noChangeArrowheads="1"/>
          </p:cNvSpPr>
          <p:nvPr/>
        </p:nvSpPr>
        <p:spPr bwMode="auto">
          <a:xfrm>
            <a:off x="2844800" y="2205038"/>
            <a:ext cx="2951163" cy="414655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</a:pPr>
            <a:r>
              <a:rPr lang="ru-RU" sz="1400">
                <a:latin typeface="Arial Unicode MS" pitchFamily="34" charset="-128"/>
              </a:rPr>
              <a:t>draw circle</a:t>
            </a:r>
            <a:endParaRPr lang="en-US" sz="1400">
              <a:latin typeface="Arial Unicode MS" pitchFamily="34" charset="-128"/>
            </a:endParaRPr>
          </a:p>
          <a:p>
            <a:pPr>
              <a:spcBef>
                <a:spcPct val="0"/>
              </a:spcBef>
            </a:pPr>
            <a:r>
              <a:rPr lang="en-US" sz="1400">
                <a:latin typeface="Arial Unicode MS" pitchFamily="34" charset="-128"/>
              </a:rPr>
              <a:t>	</a:t>
            </a:r>
            <a:r>
              <a:rPr lang="ru-RU" sz="1400">
                <a:latin typeface="Arial Unicode MS" pitchFamily="34" charset="-128"/>
              </a:rPr>
              <a:t>center 0.5, 0.5 </a:t>
            </a:r>
            <a:endParaRPr lang="en-US" sz="1400">
              <a:latin typeface="Arial Unicode MS" pitchFamily="34" charset="-128"/>
            </a:endParaRPr>
          </a:p>
          <a:p>
            <a:pPr>
              <a:spcBef>
                <a:spcPct val="0"/>
              </a:spcBef>
            </a:pPr>
            <a:r>
              <a:rPr lang="en-US" sz="1400">
                <a:latin typeface="Arial Unicode MS" pitchFamily="34" charset="-128"/>
              </a:rPr>
              <a:t>	</a:t>
            </a:r>
            <a:r>
              <a:rPr lang="ru-RU" sz="1400">
                <a:latin typeface="Arial Unicode MS" pitchFamily="34" charset="-128"/>
              </a:rPr>
              <a:t>radius 0.4 </a:t>
            </a:r>
            <a:endParaRPr lang="en-US" sz="1400">
              <a:latin typeface="Arial Unicode MS" pitchFamily="34" charset="-128"/>
            </a:endParaRPr>
          </a:p>
          <a:p>
            <a:pPr>
              <a:spcBef>
                <a:spcPct val="0"/>
              </a:spcBef>
            </a:pPr>
            <a:r>
              <a:rPr lang="en-US" sz="1400">
                <a:latin typeface="Arial Unicode MS" pitchFamily="34" charset="-128"/>
              </a:rPr>
              <a:t>	</a:t>
            </a:r>
            <a:r>
              <a:rPr lang="ru-RU" sz="1400">
                <a:latin typeface="Arial Unicode MS" pitchFamily="34" charset="-128"/>
              </a:rPr>
              <a:t>fill-color yellow </a:t>
            </a:r>
            <a:endParaRPr lang="en-US" sz="1400">
              <a:latin typeface="Arial Unicode MS" pitchFamily="34" charset="-128"/>
            </a:endParaRPr>
          </a:p>
          <a:p>
            <a:pPr>
              <a:spcBef>
                <a:spcPct val="0"/>
              </a:spcBef>
            </a:pPr>
            <a:r>
              <a:rPr lang="en-US" sz="1400">
                <a:latin typeface="Arial Unicode MS" pitchFamily="34" charset="-128"/>
              </a:rPr>
              <a:t>	</a:t>
            </a:r>
            <a:r>
              <a:rPr lang="ru-RU" sz="1400">
                <a:latin typeface="Arial Unicode MS" pitchFamily="34" charset="-128"/>
              </a:rPr>
              <a:t>stroke-color black </a:t>
            </a:r>
            <a:endParaRPr lang="en-US" sz="1400">
              <a:latin typeface="Arial Unicode MS" pitchFamily="34" charset="-128"/>
            </a:endParaRPr>
          </a:p>
          <a:p>
            <a:pPr>
              <a:spcBef>
                <a:spcPct val="0"/>
              </a:spcBef>
            </a:pPr>
            <a:r>
              <a:rPr lang="en-US" sz="1400">
                <a:latin typeface="Arial Unicode MS" pitchFamily="34" charset="-128"/>
              </a:rPr>
              <a:t>	</a:t>
            </a:r>
            <a:r>
              <a:rPr lang="ru-RU" sz="1400">
                <a:latin typeface="Arial Unicode MS" pitchFamily="34" charset="-128"/>
              </a:rPr>
              <a:t>stroke-width 0.05 </a:t>
            </a:r>
            <a:endParaRPr lang="en-US" sz="1400">
              <a:latin typeface="Arial Unicode MS" pitchFamily="34" charset="-128"/>
            </a:endParaRPr>
          </a:p>
          <a:p>
            <a:pPr>
              <a:spcBef>
                <a:spcPct val="0"/>
              </a:spcBef>
            </a:pPr>
            <a:r>
              <a:rPr lang="ru-RU" sz="1400">
                <a:latin typeface="Arial Unicode MS" pitchFamily="34" charset="-128"/>
              </a:rPr>
              <a:t>draw circle </a:t>
            </a:r>
            <a:endParaRPr lang="en-US" sz="1400">
              <a:latin typeface="Arial Unicode MS" pitchFamily="34" charset="-128"/>
            </a:endParaRPr>
          </a:p>
          <a:p>
            <a:pPr>
              <a:spcBef>
                <a:spcPct val="0"/>
              </a:spcBef>
            </a:pPr>
            <a:r>
              <a:rPr lang="en-US" sz="1400">
                <a:latin typeface="Arial Unicode MS" pitchFamily="34" charset="-128"/>
              </a:rPr>
              <a:t>	</a:t>
            </a:r>
            <a:r>
              <a:rPr lang="ru-RU" sz="1400">
                <a:latin typeface="Arial Unicode MS" pitchFamily="34" charset="-128"/>
              </a:rPr>
              <a:t>center 0.35, 0.4 </a:t>
            </a:r>
            <a:endParaRPr lang="en-US" sz="1400">
              <a:latin typeface="Arial Unicode MS" pitchFamily="34" charset="-128"/>
            </a:endParaRPr>
          </a:p>
          <a:p>
            <a:pPr>
              <a:spcBef>
                <a:spcPct val="0"/>
              </a:spcBef>
            </a:pPr>
            <a:r>
              <a:rPr lang="en-US" sz="1400">
                <a:latin typeface="Arial Unicode MS" pitchFamily="34" charset="-128"/>
              </a:rPr>
              <a:t>	</a:t>
            </a:r>
            <a:r>
              <a:rPr lang="ru-RU" sz="1400">
                <a:latin typeface="Arial Unicode MS" pitchFamily="34" charset="-128"/>
              </a:rPr>
              <a:t>radius 0.05 </a:t>
            </a:r>
            <a:endParaRPr lang="en-US" sz="1400">
              <a:latin typeface="Arial Unicode MS" pitchFamily="34" charset="-128"/>
            </a:endParaRPr>
          </a:p>
          <a:p>
            <a:pPr>
              <a:spcBef>
                <a:spcPct val="0"/>
              </a:spcBef>
            </a:pPr>
            <a:r>
              <a:rPr lang="en-US" sz="1400">
                <a:latin typeface="Arial Unicode MS" pitchFamily="34" charset="-128"/>
              </a:rPr>
              <a:t>	</a:t>
            </a:r>
            <a:r>
              <a:rPr lang="ru-RU" sz="1400">
                <a:latin typeface="Arial Unicode MS" pitchFamily="34" charset="-128"/>
              </a:rPr>
              <a:t>fill-color black </a:t>
            </a:r>
            <a:endParaRPr lang="en-US" sz="1400">
              <a:latin typeface="Arial Unicode MS" pitchFamily="34" charset="-128"/>
            </a:endParaRPr>
          </a:p>
          <a:p>
            <a:pPr>
              <a:spcBef>
                <a:spcPct val="0"/>
              </a:spcBef>
            </a:pPr>
            <a:r>
              <a:rPr lang="ru-RU" sz="1400">
                <a:latin typeface="Arial Unicode MS" pitchFamily="34" charset="-128"/>
              </a:rPr>
              <a:t>draw circle </a:t>
            </a:r>
            <a:endParaRPr lang="en-US" sz="1400">
              <a:latin typeface="Arial Unicode MS" pitchFamily="34" charset="-128"/>
            </a:endParaRPr>
          </a:p>
          <a:p>
            <a:pPr>
              <a:spcBef>
                <a:spcPct val="0"/>
              </a:spcBef>
            </a:pPr>
            <a:r>
              <a:rPr lang="en-US" sz="1400">
                <a:latin typeface="Arial Unicode MS" pitchFamily="34" charset="-128"/>
              </a:rPr>
              <a:t>	</a:t>
            </a:r>
            <a:r>
              <a:rPr lang="ru-RU" sz="1400">
                <a:latin typeface="Arial Unicode MS" pitchFamily="34" charset="-128"/>
              </a:rPr>
              <a:t>center 0.65, 0.4 </a:t>
            </a:r>
            <a:endParaRPr lang="en-US" sz="1400">
              <a:latin typeface="Arial Unicode MS" pitchFamily="34" charset="-128"/>
            </a:endParaRPr>
          </a:p>
          <a:p>
            <a:pPr>
              <a:spcBef>
                <a:spcPct val="0"/>
              </a:spcBef>
            </a:pPr>
            <a:r>
              <a:rPr lang="en-US" sz="1400">
                <a:latin typeface="Arial Unicode MS" pitchFamily="34" charset="-128"/>
              </a:rPr>
              <a:t>	</a:t>
            </a:r>
            <a:r>
              <a:rPr lang="ru-RU" sz="1400">
                <a:latin typeface="Arial Unicode MS" pitchFamily="34" charset="-128"/>
              </a:rPr>
              <a:t>radius 0.05 </a:t>
            </a:r>
            <a:endParaRPr lang="en-US" sz="1400">
              <a:latin typeface="Arial Unicode MS" pitchFamily="34" charset="-128"/>
            </a:endParaRPr>
          </a:p>
          <a:p>
            <a:pPr>
              <a:spcBef>
                <a:spcPct val="0"/>
              </a:spcBef>
            </a:pPr>
            <a:r>
              <a:rPr lang="en-US" sz="1400">
                <a:latin typeface="Arial Unicode MS" pitchFamily="34" charset="-128"/>
              </a:rPr>
              <a:t>	</a:t>
            </a:r>
            <a:r>
              <a:rPr lang="ru-RU" sz="1400">
                <a:latin typeface="Arial Unicode MS" pitchFamily="34" charset="-128"/>
              </a:rPr>
              <a:t>fill-color black </a:t>
            </a:r>
            <a:endParaRPr lang="en-US" sz="1400">
              <a:latin typeface="Arial Unicode MS" pitchFamily="34" charset="-128"/>
            </a:endParaRPr>
          </a:p>
          <a:p>
            <a:pPr>
              <a:spcBef>
                <a:spcPct val="0"/>
              </a:spcBef>
            </a:pPr>
            <a:r>
              <a:rPr lang="ru-RU" sz="1400">
                <a:latin typeface="Arial Unicode MS" pitchFamily="34" charset="-128"/>
              </a:rPr>
              <a:t>draw line </a:t>
            </a:r>
            <a:endParaRPr lang="en-US" sz="1400">
              <a:latin typeface="Arial Unicode MS" pitchFamily="34" charset="-128"/>
            </a:endParaRPr>
          </a:p>
          <a:p>
            <a:pPr>
              <a:spcBef>
                <a:spcPct val="0"/>
              </a:spcBef>
            </a:pPr>
            <a:r>
              <a:rPr lang="en-US" sz="1400">
                <a:latin typeface="Arial Unicode MS" pitchFamily="34" charset="-128"/>
              </a:rPr>
              <a:t>	</a:t>
            </a:r>
            <a:r>
              <a:rPr lang="ru-RU" sz="1400">
                <a:latin typeface="Arial Unicode MS" pitchFamily="34" charset="-128"/>
              </a:rPr>
              <a:t>start 0.3, 0.6 </a:t>
            </a:r>
            <a:endParaRPr lang="en-US" sz="1400">
              <a:latin typeface="Arial Unicode MS" pitchFamily="34" charset="-128"/>
            </a:endParaRPr>
          </a:p>
          <a:p>
            <a:pPr>
              <a:spcBef>
                <a:spcPct val="0"/>
              </a:spcBef>
            </a:pPr>
            <a:r>
              <a:rPr lang="en-US" sz="1400">
                <a:latin typeface="Arial Unicode MS" pitchFamily="34" charset="-128"/>
              </a:rPr>
              <a:t>	</a:t>
            </a:r>
            <a:r>
              <a:rPr lang="ru-RU" sz="1400">
                <a:latin typeface="Arial Unicode MS" pitchFamily="34" charset="-128"/>
              </a:rPr>
              <a:t>end 0.7, 0.6 </a:t>
            </a:r>
            <a:endParaRPr lang="en-US" sz="1400">
              <a:latin typeface="Arial Unicode MS" pitchFamily="34" charset="-128"/>
            </a:endParaRPr>
          </a:p>
          <a:p>
            <a:pPr>
              <a:spcBef>
                <a:spcPct val="0"/>
              </a:spcBef>
            </a:pPr>
            <a:r>
              <a:rPr lang="en-US" sz="1400">
                <a:latin typeface="Arial Unicode MS" pitchFamily="34" charset="-128"/>
              </a:rPr>
              <a:t>	</a:t>
            </a:r>
            <a:r>
              <a:rPr lang="ru-RU" sz="1400">
                <a:latin typeface="Arial Unicode MS" pitchFamily="34" charset="-128"/>
              </a:rPr>
              <a:t>stroke-color black </a:t>
            </a:r>
            <a:endParaRPr lang="en-US" sz="1400">
              <a:latin typeface="Arial Unicode MS" pitchFamily="34" charset="-128"/>
            </a:endParaRPr>
          </a:p>
          <a:p>
            <a:pPr>
              <a:spcBef>
                <a:spcPct val="0"/>
              </a:spcBef>
            </a:pPr>
            <a:r>
              <a:rPr lang="en-US" sz="1400">
                <a:latin typeface="Arial Unicode MS" pitchFamily="34" charset="-128"/>
              </a:rPr>
              <a:t>	</a:t>
            </a:r>
            <a:r>
              <a:rPr lang="ru-RU" sz="1400">
                <a:latin typeface="Arial Unicode MS" pitchFamily="34" charset="-128"/>
              </a:rPr>
              <a:t>stroke-width 0.1</a:t>
            </a:r>
            <a:r>
              <a:rPr lang="ru-RU" sz="1400"/>
              <a:t> </a:t>
            </a:r>
          </a:p>
        </p:txBody>
      </p:sp>
      <p:pic>
        <p:nvPicPr>
          <p:cNvPr id="22631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060575"/>
            <a:ext cx="1905000" cy="19050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3B6E8-EBD1-4A19-8A66-CEEB1CB9821A}" type="datetime1">
              <a:rPr lang="id-ID" smtClean="0"/>
              <a:pPr/>
              <a:t>24/07/2014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17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219200"/>
            <a:ext cx="8153400" cy="990600"/>
          </a:xfrm>
        </p:spPr>
        <p:txBody>
          <a:bodyPr/>
          <a:lstStyle/>
          <a:p>
            <a:r>
              <a:rPr lang="en-US" dirty="0" err="1" smtClean="0"/>
              <a:t>Representasi</a:t>
            </a:r>
            <a:r>
              <a:rPr lang="en-US" dirty="0" smtClean="0"/>
              <a:t> Data Citra [3]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320119"/>
            <a:ext cx="8153400" cy="1405720"/>
          </a:xfrm>
        </p:spPr>
        <p:txBody>
          <a:bodyPr/>
          <a:lstStyle/>
          <a:p>
            <a:r>
              <a:rPr lang="en-US" sz="2000" dirty="0" smtClean="0"/>
              <a:t>Data </a:t>
            </a:r>
            <a:r>
              <a:rPr lang="en-US" sz="2000" dirty="0" err="1" smtClean="0"/>
              <a:t>citra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bentuk</a:t>
            </a:r>
            <a:r>
              <a:rPr lang="en-US" sz="2000" dirty="0" smtClean="0"/>
              <a:t> digital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umumnya</a:t>
            </a:r>
            <a:r>
              <a:rPr lang="en-US" sz="2000" dirty="0" smtClean="0"/>
              <a:t> </a:t>
            </a:r>
            <a:r>
              <a:rPr lang="en-US" sz="2000" dirty="0" err="1" smtClean="0"/>
              <a:t>menyimpan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mengenai</a:t>
            </a:r>
            <a:r>
              <a:rPr lang="en-US" sz="2000" dirty="0" smtClean="0"/>
              <a:t> data </a:t>
            </a:r>
            <a:r>
              <a:rPr lang="en-US" sz="2000" dirty="0" err="1" smtClean="0"/>
              <a:t>intensitas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rentang</a:t>
            </a:r>
            <a:r>
              <a:rPr lang="en-US" sz="2000" dirty="0" smtClean="0"/>
              <a:t> </a:t>
            </a:r>
            <a:r>
              <a:rPr lang="en-US" sz="2000" dirty="0" err="1" smtClean="0"/>
              <a:t>nilai</a:t>
            </a:r>
            <a:r>
              <a:rPr lang="en-US" sz="2000" dirty="0" smtClean="0"/>
              <a:t> 0-255</a:t>
            </a:r>
          </a:p>
          <a:p>
            <a:r>
              <a:rPr lang="en-US" sz="2000" dirty="0" smtClean="0"/>
              <a:t>Citra digital </a:t>
            </a:r>
            <a:r>
              <a:rPr lang="en-US" sz="2000" dirty="0" err="1" smtClean="0"/>
              <a:t>disimpan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struktur</a:t>
            </a:r>
            <a:r>
              <a:rPr lang="en-US" sz="2000" dirty="0" smtClean="0"/>
              <a:t> </a:t>
            </a:r>
            <a:r>
              <a:rPr lang="en-US" sz="2000" dirty="0" err="1" smtClean="0"/>
              <a:t>berbentuk</a:t>
            </a:r>
            <a:r>
              <a:rPr lang="en-US" sz="2000" dirty="0" smtClean="0"/>
              <a:t> </a:t>
            </a:r>
            <a:r>
              <a:rPr lang="en-US" sz="2000" dirty="0" err="1" smtClean="0"/>
              <a:t>matrik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array</a:t>
            </a:r>
          </a:p>
          <a:p>
            <a:pPr lvl="1"/>
            <a:endParaRPr lang="en-US" sz="1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95400" y="4191000"/>
          <a:ext cx="6096000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3942-1B5A-4C51-8E5D-7316C0A53BA5}" type="datetime1">
              <a:rPr lang="id-ID" smtClean="0"/>
              <a:pPr/>
              <a:t>24/07/2014</a:t>
            </a:fld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18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148918" y="228600"/>
            <a:ext cx="4617129" cy="990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Digital image representation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4868863"/>
            <a:ext cx="7632700" cy="13684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Bitmap image is an array of pixels</a:t>
            </a:r>
          </a:p>
          <a:p>
            <a:pPr>
              <a:lnSpc>
                <a:spcPct val="80000"/>
              </a:lnSpc>
            </a:pPr>
            <a:r>
              <a:rPr lang="en-US"/>
              <a:t>The value of each array element corresponds to the color of the appropriate pixel</a:t>
            </a:r>
            <a:endParaRPr lang="ru-RU"/>
          </a:p>
        </p:txBody>
      </p:sp>
      <p:pic>
        <p:nvPicPr>
          <p:cNvPr id="2242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916113"/>
            <a:ext cx="4681537" cy="2743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sp>
        <p:nvSpPr>
          <p:cNvPr id="224261" name="Rectangle 5"/>
          <p:cNvSpPr>
            <a:spLocks noChangeArrowheads="1"/>
          </p:cNvSpPr>
          <p:nvPr/>
        </p:nvSpPr>
        <p:spPr bwMode="auto">
          <a:xfrm>
            <a:off x="403225" y="1412875"/>
            <a:ext cx="82724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25000"/>
              </a:spcBef>
              <a:spcAft>
                <a:spcPct val="10000"/>
              </a:spcAft>
              <a:buClr>
                <a:srgbClr val="ABA69F"/>
              </a:buClr>
              <a:buSzPct val="85000"/>
            </a:pPr>
            <a:r>
              <a:rPr lang="en-US" sz="2800">
                <a:solidFill>
                  <a:schemeClr val="accent1"/>
                </a:solidFill>
                <a:cs typeface="Arial" charset="0"/>
              </a:rPr>
              <a:t>Bitmap (raster) image</a:t>
            </a:r>
            <a:endParaRPr lang="ru-RU" sz="2800">
              <a:solidFill>
                <a:schemeClr val="accent1"/>
              </a:solidFill>
              <a:cs typeface="Arial" charset="0"/>
            </a:endParaRPr>
          </a:p>
        </p:txBody>
      </p:sp>
      <p:pic>
        <p:nvPicPr>
          <p:cNvPr id="224262" name="Picture 6"/>
          <p:cNvPicPr>
            <a:picLocks noChangeAspect="1" noChangeArrowheads="1"/>
          </p:cNvPicPr>
          <p:nvPr/>
        </p:nvPicPr>
        <p:blipFill>
          <a:blip r:embed="rId4"/>
          <a:srcRect l="2843"/>
          <a:stretch>
            <a:fillRect/>
          </a:stretch>
        </p:blipFill>
        <p:spPr bwMode="auto">
          <a:xfrm>
            <a:off x="5075238" y="1989138"/>
            <a:ext cx="3817937" cy="1111250"/>
          </a:xfrm>
          <a:prstGeom prst="rect">
            <a:avLst/>
          </a:prstGeom>
          <a:noFill/>
        </p:spPr>
      </p:pic>
      <p:sp>
        <p:nvSpPr>
          <p:cNvPr id="224270" name="Rectangle 14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24269" name="Object 13"/>
          <p:cNvGraphicFramePr>
            <a:graphicFrameLocks noChangeAspect="1"/>
          </p:cNvGraphicFramePr>
          <p:nvPr/>
        </p:nvGraphicFramePr>
        <p:xfrm>
          <a:off x="5076825" y="3284538"/>
          <a:ext cx="3214688" cy="296862"/>
        </p:xfrm>
        <a:graphic>
          <a:graphicData uri="http://schemas.openxmlformats.org/presentationml/2006/ole">
            <p:oleObj spid="_x0000_s36866" name="Equation" r:id="rId5" imgW="2171520" imgH="203040" progId="Equation.3">
              <p:embed/>
            </p:oleObj>
          </a:graphicData>
        </a:graphic>
      </p:graphicFrame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AF13-11EC-48B7-9BD6-5207E9E250D8}" type="datetime1">
              <a:rPr lang="id-ID" smtClean="0"/>
              <a:pPr/>
              <a:t>24/07/2014</a:t>
            </a:fld>
            <a:endParaRPr lang="id-ID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19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id-ID" dirty="0" smtClean="0"/>
              <a:t>Definisi Sistem Rekognisi</a:t>
            </a:r>
          </a:p>
          <a:p>
            <a:pPr>
              <a:buFont typeface="Arial" pitchFamily="34" charset="0"/>
              <a:buChar char="•"/>
            </a:pPr>
            <a:r>
              <a:rPr lang="id-ID" dirty="0" smtClean="0"/>
              <a:t>Penerapan Sistem Rekognisi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000" dirty="0" smtClean="0"/>
              <a:t>Resume </a:t>
            </a:r>
            <a:r>
              <a:rPr lang="id-ID" sz="4000" dirty="0" smtClean="0"/>
              <a:t>Materi Pertemuan 1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219200"/>
            <a:ext cx="8153400" cy="990600"/>
          </a:xfrm>
        </p:spPr>
        <p:txBody>
          <a:bodyPr/>
          <a:lstStyle/>
          <a:p>
            <a:r>
              <a:rPr lang="en-US" dirty="0" err="1" smtClean="0"/>
              <a:t>Representasi</a:t>
            </a:r>
            <a:r>
              <a:rPr lang="en-US" dirty="0" smtClean="0"/>
              <a:t> Data Citra [4]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497540"/>
            <a:ext cx="8153400" cy="3598459"/>
          </a:xfrm>
        </p:spPr>
        <p:txBody>
          <a:bodyPr/>
          <a:lstStyle/>
          <a:p>
            <a:r>
              <a:rPr lang="en-US" dirty="0" err="1" smtClean="0"/>
              <a:t>Pengolahan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digital ≈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matrik</a:t>
            </a:r>
            <a:endParaRPr lang="en-US" dirty="0" smtClean="0"/>
          </a:p>
          <a:p>
            <a:r>
              <a:rPr lang="en-US" dirty="0" smtClean="0"/>
              <a:t>Data yang </a:t>
            </a:r>
            <a:r>
              <a:rPr lang="en-US" dirty="0" err="1" smtClean="0"/>
              <a:t>tersimpan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direpresentasikan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data </a:t>
            </a:r>
            <a:r>
              <a:rPr lang="en-US" dirty="0" err="1" smtClean="0"/>
              <a:t>bilangan</a:t>
            </a:r>
            <a:r>
              <a:rPr lang="en-US" dirty="0" smtClean="0"/>
              <a:t> </a:t>
            </a:r>
            <a:r>
              <a:rPr lang="en-US" dirty="0" err="1" smtClean="0"/>
              <a:t>bulat</a:t>
            </a:r>
            <a:r>
              <a:rPr lang="en-US" dirty="0" smtClean="0"/>
              <a:t> 0 s/d 255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bilangan</a:t>
            </a:r>
            <a:r>
              <a:rPr lang="en-US" dirty="0" smtClean="0"/>
              <a:t> real 0 s/d 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2485-3C07-4790-ACE4-8C128381A109}" type="datetime1">
              <a:rPr lang="id-ID" smtClean="0"/>
              <a:pPr/>
              <a:t>24/07/2014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20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2590800" y="1828800"/>
          <a:ext cx="6359525" cy="4086225"/>
        </p:xfrm>
        <a:graphic>
          <a:graphicData uri="http://schemas.openxmlformats.org/presentationml/2006/ole">
            <p:oleObj spid="_x0000_s38914" name="Chart" r:id="rId4" imgW="4676760" imgH="2705040" progId="Excel.Sheet.8">
              <p:embed/>
            </p:oleObj>
          </a:graphicData>
        </a:graphic>
      </p:graphicFrame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4708478" y="228600"/>
            <a:ext cx="4057570" cy="990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Sampling </a:t>
            </a:r>
            <a:r>
              <a:rPr lang="en-US" dirty="0" err="1">
                <a:solidFill>
                  <a:schemeClr val="bg1"/>
                </a:solidFill>
              </a:rPr>
              <a:t>citra</a:t>
            </a:r>
            <a:r>
              <a:rPr lang="en-US" dirty="0">
                <a:solidFill>
                  <a:schemeClr val="bg1"/>
                </a:solidFill>
              </a:rPr>
              <a:t> (2D)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11188" y="1919288"/>
            <a:ext cx="3255962" cy="3676650"/>
            <a:chOff x="317" y="1258"/>
            <a:chExt cx="2109" cy="2335"/>
          </a:xfrm>
        </p:grpSpPr>
        <p:pic>
          <p:nvPicPr>
            <p:cNvPr id="15365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1" y="1367"/>
              <a:ext cx="2040" cy="2052"/>
            </a:xfrm>
            <a:prstGeom prst="rect">
              <a:avLst/>
            </a:prstGeom>
            <a:noFill/>
          </p:spPr>
        </p:pic>
        <p:graphicFrame>
          <p:nvGraphicFramePr>
            <p:cNvPr id="15366" name="Object 6"/>
            <p:cNvGraphicFramePr>
              <a:graphicFrameLocks noChangeAspect="1"/>
            </p:cNvGraphicFramePr>
            <p:nvPr/>
          </p:nvGraphicFramePr>
          <p:xfrm>
            <a:off x="317" y="1258"/>
            <a:ext cx="2109" cy="2335"/>
          </p:xfrm>
          <a:graphic>
            <a:graphicData uri="http://schemas.openxmlformats.org/presentationml/2006/ole">
              <p:oleObj spid="_x0000_s38915" name="Visio" r:id="rId6" imgW="2011680" imgH="2011680" progId="Visio.Drawing.11">
                <p:embed/>
              </p:oleObj>
            </a:graphicData>
          </a:graphic>
        </p:graphicFrame>
      </p:grp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3132138" y="5805488"/>
            <a:ext cx="2303462" cy="719137"/>
          </a:xfrm>
          <a:prstGeom prst="curvedUpArrow">
            <a:avLst>
              <a:gd name="adj1" fmla="val 64062"/>
              <a:gd name="adj2" fmla="val 128124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D48B-1832-466F-9E73-D05B91B16751}" type="datetime1">
              <a:rPr lang="id-ID" smtClean="0"/>
              <a:pPr/>
              <a:t>24/07/2014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21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753135" y="304800"/>
            <a:ext cx="5390866" cy="1216025"/>
          </a:xfrm>
        </p:spPr>
        <p:txBody>
          <a:bodyPr/>
          <a:lstStyle/>
          <a:p>
            <a:r>
              <a:rPr lang="en-US" sz="3400" dirty="0" err="1" smtClean="0">
                <a:solidFill>
                  <a:schemeClr val="bg1"/>
                </a:solidFill>
              </a:rPr>
              <a:t>Kuantisasi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</a:rPr>
              <a:t>Sinyal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  <a:r>
              <a:rPr lang="en-US" sz="3400" dirty="0">
                <a:solidFill>
                  <a:schemeClr val="bg1"/>
                </a:solidFill>
              </a:rPr>
              <a:t>1D </a:t>
            </a:r>
          </a:p>
        </p:txBody>
      </p:sp>
      <p:graphicFrame>
        <p:nvGraphicFramePr>
          <p:cNvPr id="17411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243858" y="1313598"/>
          <a:ext cx="4419599" cy="2487046"/>
        </p:xfrm>
        <a:graphic>
          <a:graphicData uri="http://schemas.openxmlformats.org/presentationml/2006/ole">
            <p:oleObj spid="_x0000_s39938" name="Visio" r:id="rId4" imgW="2558796" imgH="1439570" progId="Visio.Drawing.11">
              <p:embed/>
            </p:oleObj>
          </a:graphicData>
        </a:graphic>
      </p:graphicFrame>
      <p:graphicFrame>
        <p:nvGraphicFramePr>
          <p:cNvPr id="17412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076131" y="3800644"/>
          <a:ext cx="4649788" cy="2616111"/>
        </p:xfrm>
        <a:graphic>
          <a:graphicData uri="http://schemas.openxmlformats.org/presentationml/2006/ole">
            <p:oleObj spid="_x0000_s39939" name="Visio" r:id="rId5" imgW="2558796" imgH="1439570" progId="Visio.Drawing.11">
              <p:embed/>
            </p:oleObj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15771AA-A5E7-458B-A026-3C60A7F8979B}" type="datetime1">
              <a:rPr lang="id-ID" smtClean="0"/>
              <a:pPr/>
              <a:t>24/07/2014</a:t>
            </a:fld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22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3074" y="228600"/>
            <a:ext cx="4482973" cy="990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Digital image representation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397125"/>
            <a:ext cx="8272462" cy="89198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/>
              <a:t>Raster dimensions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Resolution (</a:t>
            </a:r>
            <a:r>
              <a:rPr lang="en-US" sz="1800" dirty="0" err="1"/>
              <a:t>ppi</a:t>
            </a:r>
            <a:r>
              <a:rPr lang="en-US" sz="1800" dirty="0"/>
              <a:t>) 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Sample depth (usually 2</a:t>
            </a:r>
            <a:r>
              <a:rPr lang="en-US" sz="1800" baseline="30000" dirty="0"/>
              <a:t>k</a:t>
            </a:r>
            <a:r>
              <a:rPr lang="en-US" sz="1800" dirty="0"/>
              <a:t>)</a:t>
            </a:r>
            <a:endParaRPr lang="ru-RU" sz="1800" dirty="0"/>
          </a:p>
        </p:txBody>
      </p:sp>
      <p:sp>
        <p:nvSpPr>
          <p:cNvPr id="227333" name="Rectangle 5"/>
          <p:cNvSpPr>
            <a:spLocks noChangeArrowheads="1"/>
          </p:cNvSpPr>
          <p:nvPr/>
        </p:nvSpPr>
        <p:spPr bwMode="auto">
          <a:xfrm>
            <a:off x="403225" y="1325563"/>
            <a:ext cx="82724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25000"/>
              </a:spcBef>
              <a:spcAft>
                <a:spcPct val="10000"/>
              </a:spcAft>
              <a:buClr>
                <a:srgbClr val="ABA69F"/>
              </a:buClr>
              <a:buSzPct val="85000"/>
            </a:pPr>
            <a:r>
              <a:rPr lang="en-US" sz="2800">
                <a:solidFill>
                  <a:schemeClr val="accent1"/>
                </a:solidFill>
                <a:cs typeface="Arial" charset="0"/>
              </a:rPr>
              <a:t>Bitmap (raster) image</a:t>
            </a:r>
            <a:endParaRPr lang="ru-RU" sz="2800">
              <a:solidFill>
                <a:schemeClr val="accent1"/>
              </a:solidFill>
              <a:cs typeface="Arial" charset="0"/>
            </a:endParaRPr>
          </a:p>
        </p:txBody>
      </p:sp>
      <p:sp>
        <p:nvSpPr>
          <p:cNvPr id="227334" name="Rectangle 6"/>
          <p:cNvSpPr>
            <a:spLocks noChangeArrowheads="1"/>
          </p:cNvSpPr>
          <p:nvPr/>
        </p:nvSpPr>
        <p:spPr bwMode="auto">
          <a:xfrm>
            <a:off x="403225" y="1844675"/>
            <a:ext cx="82724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25000"/>
              </a:spcBef>
              <a:spcAft>
                <a:spcPct val="10000"/>
              </a:spcAft>
              <a:buClr>
                <a:srgbClr val="ABA69F"/>
              </a:buClr>
              <a:buSzPct val="85000"/>
            </a:pPr>
            <a:r>
              <a:rPr lang="en-US" sz="2400" dirty="0">
                <a:cs typeface="Arial" charset="0"/>
              </a:rPr>
              <a:t>Important parameters of raster image:</a:t>
            </a:r>
            <a:endParaRPr lang="ru-RU" sz="2400" dirty="0">
              <a:cs typeface="Arial" charset="0"/>
            </a:endParaRPr>
          </a:p>
        </p:txBody>
      </p:sp>
      <p:pic>
        <p:nvPicPr>
          <p:cNvPr id="22733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3557588"/>
            <a:ext cx="3960813" cy="1943100"/>
          </a:xfrm>
          <a:prstGeom prst="rect">
            <a:avLst/>
          </a:prstGeom>
          <a:noFill/>
        </p:spPr>
      </p:pic>
      <p:pic>
        <p:nvPicPr>
          <p:cNvPr id="22733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3587750"/>
            <a:ext cx="3210185" cy="2234940"/>
          </a:xfrm>
          <a:prstGeom prst="rect">
            <a:avLst/>
          </a:prstGeom>
          <a:noFill/>
        </p:spPr>
      </p:pic>
      <p:sp>
        <p:nvSpPr>
          <p:cNvPr id="227338" name="Rectangle 10"/>
          <p:cNvSpPr>
            <a:spLocks noChangeArrowheads="1"/>
          </p:cNvSpPr>
          <p:nvPr/>
        </p:nvSpPr>
        <p:spPr bwMode="auto">
          <a:xfrm>
            <a:off x="468313" y="5805488"/>
            <a:ext cx="4321175" cy="52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25000"/>
              </a:spcBef>
              <a:spcAft>
                <a:spcPct val="10000"/>
              </a:spcAft>
              <a:buClr>
                <a:srgbClr val="ABA69F"/>
              </a:buClr>
              <a:buSzPct val="85000"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Fixed dimensions, varying resolution</a:t>
            </a:r>
            <a:endParaRPr lang="ru-RU" dirty="0">
              <a:cs typeface="Arial" charset="0"/>
            </a:endParaRPr>
          </a:p>
        </p:txBody>
      </p:sp>
      <p:sp>
        <p:nvSpPr>
          <p:cNvPr id="227339" name="Rectangle 11"/>
          <p:cNvSpPr>
            <a:spLocks noChangeArrowheads="1"/>
          </p:cNvSpPr>
          <p:nvPr/>
        </p:nvSpPr>
        <p:spPr bwMode="auto">
          <a:xfrm>
            <a:off x="5148263" y="5502275"/>
            <a:ext cx="3455987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25000"/>
              </a:spcBef>
              <a:spcAft>
                <a:spcPct val="10000"/>
              </a:spcAft>
              <a:buClr>
                <a:srgbClr val="ABA69F"/>
              </a:buClr>
              <a:buSzPct val="85000"/>
            </a:pPr>
            <a:r>
              <a:rPr lang="en-US">
                <a:solidFill>
                  <a:srgbClr val="000000"/>
                </a:solidFill>
                <a:cs typeface="Arial" charset="0"/>
              </a:rPr>
              <a:t>Fixed resolution, varying dimension</a:t>
            </a:r>
            <a:endParaRPr lang="ru-RU">
              <a:cs typeface="Arial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8544A-E54C-446F-8339-57F55779D0EA}" type="datetime1">
              <a:rPr lang="id-ID" smtClean="0"/>
              <a:pPr/>
              <a:t>24/07/2014</a:t>
            </a:fld>
            <a:endParaRPr lang="id-ID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23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17409" y="304800"/>
            <a:ext cx="4058266" cy="1103313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Contoh</a:t>
            </a:r>
            <a:r>
              <a:rPr lang="en-US" dirty="0">
                <a:solidFill>
                  <a:schemeClr val="bg1"/>
                </a:solidFill>
              </a:rPr>
              <a:t> sampling:</a:t>
            </a:r>
          </a:p>
        </p:txBody>
      </p:sp>
      <p:pic>
        <p:nvPicPr>
          <p:cNvPr id="16388" name="Picture 4" descr="osensei_s 256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773238"/>
            <a:ext cx="2438400" cy="2438400"/>
          </a:xfrm>
          <a:prstGeom prst="rect">
            <a:avLst/>
          </a:prstGeom>
          <a:noFill/>
        </p:spPr>
      </p:pic>
      <p:pic>
        <p:nvPicPr>
          <p:cNvPr id="16389" name="Picture 5" descr="osensei_s 128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62325" y="1773238"/>
            <a:ext cx="2438400" cy="2438400"/>
          </a:xfrm>
          <a:prstGeom prst="rect">
            <a:avLst/>
          </a:prstGeom>
          <a:noFill/>
        </p:spPr>
      </p:pic>
      <p:pic>
        <p:nvPicPr>
          <p:cNvPr id="16390" name="Picture 6" descr="osensei_s 64 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8713" y="1773238"/>
            <a:ext cx="2438400" cy="2438400"/>
          </a:xfrm>
          <a:prstGeom prst="rect">
            <a:avLst/>
          </a:prstGeom>
          <a:noFill/>
        </p:spPr>
      </p:pic>
      <p:pic>
        <p:nvPicPr>
          <p:cNvPr id="16391" name="Picture 7" descr="osensei_s 32 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4365625"/>
            <a:ext cx="2438400" cy="2438400"/>
          </a:xfrm>
          <a:prstGeom prst="rect">
            <a:avLst/>
          </a:prstGeom>
          <a:noFill/>
        </p:spPr>
      </p:pic>
      <p:pic>
        <p:nvPicPr>
          <p:cNvPr id="16392" name="Picture 8" descr="osensei_s 16 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62325" y="4365625"/>
            <a:ext cx="2438400" cy="2438400"/>
          </a:xfrm>
          <a:prstGeom prst="rect">
            <a:avLst/>
          </a:prstGeom>
          <a:noFill/>
        </p:spPr>
      </p:pic>
      <p:pic>
        <p:nvPicPr>
          <p:cNvPr id="16393" name="Picture 9" descr="osensei_s 8 2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7763" y="4365625"/>
            <a:ext cx="2438400" cy="2438400"/>
          </a:xfrm>
          <a:prstGeom prst="rect">
            <a:avLst/>
          </a:prstGeom>
          <a:noFill/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BD165-8CAB-4510-9594-5146934497B8}" type="datetime1">
              <a:rPr lang="id-ID" smtClean="0"/>
              <a:pPr/>
              <a:t>24/07/2014</a:t>
            </a:fld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24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258100" y="228600"/>
            <a:ext cx="4507947" cy="990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Digital image representation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29380" name="Picture 4"/>
          <p:cNvPicPr>
            <a:picLocks noChangeAspect="1" noChangeArrowheads="1"/>
          </p:cNvPicPr>
          <p:nvPr/>
        </p:nvPicPr>
        <p:blipFill>
          <a:blip r:embed="rId2"/>
          <a:srcRect b="49202"/>
          <a:stretch>
            <a:fillRect/>
          </a:stretch>
        </p:blipFill>
        <p:spPr bwMode="auto">
          <a:xfrm>
            <a:off x="828675" y="2924175"/>
            <a:ext cx="3813175" cy="2376488"/>
          </a:xfrm>
          <a:prstGeom prst="rect">
            <a:avLst/>
          </a:prstGeom>
          <a:noFill/>
        </p:spPr>
      </p:pic>
      <p:sp>
        <p:nvSpPr>
          <p:cNvPr id="229381" name="Rectangle 5"/>
          <p:cNvSpPr>
            <a:spLocks noChangeArrowheads="1"/>
          </p:cNvSpPr>
          <p:nvPr/>
        </p:nvSpPr>
        <p:spPr bwMode="auto">
          <a:xfrm>
            <a:off x="403225" y="1412875"/>
            <a:ext cx="82724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25000"/>
              </a:spcBef>
              <a:spcAft>
                <a:spcPct val="10000"/>
              </a:spcAft>
              <a:buClr>
                <a:srgbClr val="ABA69F"/>
              </a:buClr>
              <a:buSzPct val="85000"/>
            </a:pPr>
            <a:r>
              <a:rPr lang="en-US" sz="2800">
                <a:solidFill>
                  <a:schemeClr val="accent1"/>
                </a:solidFill>
                <a:cs typeface="Arial" charset="0"/>
              </a:rPr>
              <a:t>Bitmap (raster) image</a:t>
            </a:r>
            <a:endParaRPr lang="ru-RU" sz="2800">
              <a:solidFill>
                <a:schemeClr val="accent1"/>
              </a:solidFill>
              <a:cs typeface="Arial" charset="0"/>
            </a:endParaRPr>
          </a:p>
        </p:txBody>
      </p:sp>
      <p:sp>
        <p:nvSpPr>
          <p:cNvPr id="229382" name="Rectangle 6"/>
          <p:cNvSpPr>
            <a:spLocks noChangeArrowheads="1"/>
          </p:cNvSpPr>
          <p:nvPr/>
        </p:nvSpPr>
        <p:spPr bwMode="auto">
          <a:xfrm>
            <a:off x="684213" y="2262188"/>
            <a:ext cx="7480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25000"/>
              </a:spcBef>
              <a:spcAft>
                <a:spcPct val="10000"/>
              </a:spcAft>
              <a:buClr>
                <a:srgbClr val="ABA69F"/>
              </a:buClr>
              <a:buSzPct val="85000"/>
            </a:pPr>
            <a:r>
              <a:rPr lang="ru-RU" sz="2400">
                <a:solidFill>
                  <a:srgbClr val="000000"/>
                </a:solidFill>
                <a:cs typeface="Arial" charset="0"/>
              </a:rPr>
              <a:t>The same image with varying sample depths</a:t>
            </a:r>
            <a:r>
              <a:rPr lang="en-US" sz="2400">
                <a:solidFill>
                  <a:srgbClr val="000000"/>
                </a:solidFill>
                <a:cs typeface="Arial" charset="0"/>
              </a:rPr>
              <a:t>:</a:t>
            </a:r>
            <a:r>
              <a:rPr lang="ru-RU" sz="2400">
                <a:cs typeface="Arial" charset="0"/>
              </a:rPr>
              <a:t> </a:t>
            </a:r>
          </a:p>
        </p:txBody>
      </p:sp>
      <p:pic>
        <p:nvPicPr>
          <p:cNvPr id="229383" name="Picture 7"/>
          <p:cNvPicPr>
            <a:picLocks noChangeAspect="1" noChangeArrowheads="1"/>
          </p:cNvPicPr>
          <p:nvPr/>
        </p:nvPicPr>
        <p:blipFill>
          <a:blip r:embed="rId3"/>
          <a:srcRect t="2542"/>
          <a:stretch>
            <a:fillRect/>
          </a:stretch>
        </p:blipFill>
        <p:spPr bwMode="auto">
          <a:xfrm>
            <a:off x="4716463" y="2971800"/>
            <a:ext cx="3816350" cy="2300288"/>
          </a:xfrm>
          <a:prstGeom prst="rect">
            <a:avLst/>
          </a:prstGeom>
          <a:noFill/>
        </p:spPr>
      </p:pic>
      <p:sp>
        <p:nvSpPr>
          <p:cNvPr id="229384" name="Rectangle 8"/>
          <p:cNvSpPr>
            <a:spLocks noChangeArrowheads="1"/>
          </p:cNvSpPr>
          <p:nvPr/>
        </p:nvSpPr>
        <p:spPr bwMode="auto">
          <a:xfrm>
            <a:off x="1116013" y="5286375"/>
            <a:ext cx="136842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25000"/>
              </a:spcBef>
              <a:spcAft>
                <a:spcPct val="10000"/>
              </a:spcAft>
              <a:buClr>
                <a:srgbClr val="ABA69F"/>
              </a:buClr>
              <a:buSzPct val="85000"/>
            </a:pPr>
            <a:r>
              <a:rPr lang="en-US">
                <a:solidFill>
                  <a:srgbClr val="000000"/>
                </a:solidFill>
                <a:cs typeface="Arial" charset="0"/>
              </a:rPr>
              <a:t>16 levels</a:t>
            </a:r>
            <a:endParaRPr lang="ru-RU">
              <a:cs typeface="Arial" charset="0"/>
            </a:endParaRPr>
          </a:p>
        </p:txBody>
      </p:sp>
      <p:sp>
        <p:nvSpPr>
          <p:cNvPr id="229385" name="Rectangle 9"/>
          <p:cNvSpPr>
            <a:spLocks noChangeArrowheads="1"/>
          </p:cNvSpPr>
          <p:nvPr/>
        </p:nvSpPr>
        <p:spPr bwMode="auto">
          <a:xfrm>
            <a:off x="3059113" y="5300663"/>
            <a:ext cx="1368425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25000"/>
              </a:spcBef>
              <a:spcAft>
                <a:spcPct val="10000"/>
              </a:spcAft>
              <a:buClr>
                <a:srgbClr val="ABA69F"/>
              </a:buClr>
              <a:buSzPct val="85000"/>
            </a:pPr>
            <a:r>
              <a:rPr lang="en-US">
                <a:solidFill>
                  <a:srgbClr val="000000"/>
                </a:solidFill>
                <a:cs typeface="Arial" charset="0"/>
              </a:rPr>
              <a:t>8 levels</a:t>
            </a:r>
            <a:endParaRPr lang="ru-RU">
              <a:cs typeface="Arial" charset="0"/>
            </a:endParaRPr>
          </a:p>
        </p:txBody>
      </p:sp>
      <p:sp>
        <p:nvSpPr>
          <p:cNvPr id="229386" name="Rectangle 10"/>
          <p:cNvSpPr>
            <a:spLocks noChangeArrowheads="1"/>
          </p:cNvSpPr>
          <p:nvPr/>
        </p:nvSpPr>
        <p:spPr bwMode="auto">
          <a:xfrm>
            <a:off x="5075238" y="5300663"/>
            <a:ext cx="1368425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25000"/>
              </a:spcBef>
              <a:spcAft>
                <a:spcPct val="10000"/>
              </a:spcAft>
              <a:buClr>
                <a:srgbClr val="ABA69F"/>
              </a:buClr>
              <a:buSzPct val="85000"/>
            </a:pPr>
            <a:r>
              <a:rPr lang="en-US">
                <a:solidFill>
                  <a:srgbClr val="000000"/>
                </a:solidFill>
                <a:cs typeface="Arial" charset="0"/>
              </a:rPr>
              <a:t>4 levels</a:t>
            </a:r>
            <a:endParaRPr lang="ru-RU">
              <a:cs typeface="Arial" charset="0"/>
            </a:endParaRPr>
          </a:p>
        </p:txBody>
      </p:sp>
      <p:sp>
        <p:nvSpPr>
          <p:cNvPr id="229387" name="Rectangle 11"/>
          <p:cNvSpPr>
            <a:spLocks noChangeArrowheads="1"/>
          </p:cNvSpPr>
          <p:nvPr/>
        </p:nvSpPr>
        <p:spPr bwMode="auto">
          <a:xfrm>
            <a:off x="7164388" y="5300663"/>
            <a:ext cx="1368425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25000"/>
              </a:spcBef>
              <a:spcAft>
                <a:spcPct val="10000"/>
              </a:spcAft>
              <a:buClr>
                <a:srgbClr val="ABA69F"/>
              </a:buClr>
              <a:buSzPct val="85000"/>
            </a:pPr>
            <a:r>
              <a:rPr lang="en-US">
                <a:solidFill>
                  <a:srgbClr val="000000"/>
                </a:solidFill>
                <a:cs typeface="Arial" charset="0"/>
              </a:rPr>
              <a:t>2 levels</a:t>
            </a:r>
            <a:endParaRPr lang="ru-RU">
              <a:cs typeface="Arial" charset="0"/>
            </a:endParaRPr>
          </a:p>
        </p:txBody>
      </p:sp>
      <p:sp>
        <p:nvSpPr>
          <p:cNvPr id="229388" name="Rectangle 12"/>
          <p:cNvSpPr>
            <a:spLocks noChangeArrowheads="1"/>
          </p:cNvSpPr>
          <p:nvPr/>
        </p:nvSpPr>
        <p:spPr bwMode="auto">
          <a:xfrm>
            <a:off x="684213" y="5734050"/>
            <a:ext cx="7480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25000"/>
              </a:spcBef>
              <a:spcAft>
                <a:spcPct val="10000"/>
              </a:spcAft>
              <a:buClr>
                <a:srgbClr val="ABA69F"/>
              </a:buClr>
              <a:buSzPct val="85000"/>
            </a:pPr>
            <a:r>
              <a:rPr lang="en-US" sz="2400">
                <a:solidFill>
                  <a:srgbClr val="000000"/>
                </a:solidFill>
                <a:cs typeface="Arial" charset="0"/>
              </a:rPr>
              <a:t>Typical levels: 8 bit (256 levels), 16 bit – png, tiff</a:t>
            </a:r>
            <a:r>
              <a:rPr lang="ru-RU" sz="2400">
                <a:cs typeface="Arial" charset="0"/>
              </a:rPr>
              <a:t> 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6B46-1491-4182-B558-82E8E6C88156}" type="datetime1">
              <a:rPr lang="id-ID" smtClean="0"/>
              <a:pPr/>
              <a:t>24/07/2014</a:t>
            </a:fld>
            <a:endParaRPr lang="id-ID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25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1219200"/>
            <a:ext cx="8153400" cy="990600"/>
          </a:xfrm>
        </p:spPr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kuantisasi</a:t>
            </a:r>
            <a:endParaRPr lang="en-US" dirty="0"/>
          </a:p>
        </p:txBody>
      </p:sp>
      <p:pic>
        <p:nvPicPr>
          <p:cNvPr id="18435" name="Picture 3" descr="200px-Movie_poster_toy_story 24b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420938"/>
            <a:ext cx="1828800" cy="2578100"/>
          </a:xfrm>
          <a:prstGeom prst="rect">
            <a:avLst/>
          </a:prstGeom>
          <a:noFill/>
        </p:spPr>
      </p:pic>
      <p:pic>
        <p:nvPicPr>
          <p:cNvPr id="18436" name="Picture 4" descr="200px-Movie_poster_toy_story 25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2420938"/>
            <a:ext cx="1828800" cy="2578100"/>
          </a:xfrm>
          <a:prstGeom prst="rect">
            <a:avLst/>
          </a:prstGeom>
          <a:noFill/>
        </p:spPr>
      </p:pic>
      <p:pic>
        <p:nvPicPr>
          <p:cNvPr id="18437" name="Picture 5" descr="200px-Movie_poster_toy_story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2420938"/>
            <a:ext cx="1828800" cy="2578100"/>
          </a:xfrm>
          <a:prstGeom prst="rect">
            <a:avLst/>
          </a:prstGeom>
          <a:noFill/>
        </p:spPr>
      </p:pic>
      <p:pic>
        <p:nvPicPr>
          <p:cNvPr id="18438" name="Picture 6" descr="200px-Movie_poster_toy_story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025" y="2420938"/>
            <a:ext cx="1828800" cy="2578100"/>
          </a:xfrm>
          <a:prstGeom prst="rect">
            <a:avLst/>
          </a:prstGeom>
          <a:noFill/>
        </p:spPr>
      </p:pic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887413" y="5300663"/>
            <a:ext cx="947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24-bit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2987675" y="5300663"/>
            <a:ext cx="77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8-bit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5219700" y="5300663"/>
            <a:ext cx="77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4-bit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7380288" y="5300663"/>
            <a:ext cx="77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1-bit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2EE8C-D673-4852-860F-5DCA41207C51}" type="datetime1">
              <a:rPr lang="id-ID" smtClean="0"/>
              <a:pPr/>
              <a:t>24/07/2014</a:t>
            </a:fld>
            <a:endParaRPr lang="id-ID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26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71498" y="228600"/>
            <a:ext cx="4794549" cy="990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Digital image representation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89138"/>
            <a:ext cx="8272462" cy="102701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RGB – the most common color model (CRT monitors, LCD screens/projectors)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Each pixel represented by 3 values: red, green, blue</a:t>
            </a:r>
            <a:endParaRPr lang="ru-RU" sz="2000" dirty="0"/>
          </a:p>
        </p:txBody>
      </p:sp>
      <p:sp>
        <p:nvSpPr>
          <p:cNvPr id="230405" name="Rectangle 5"/>
          <p:cNvSpPr>
            <a:spLocks noChangeArrowheads="1"/>
          </p:cNvSpPr>
          <p:nvPr/>
        </p:nvSpPr>
        <p:spPr bwMode="auto">
          <a:xfrm>
            <a:off x="403225" y="1412875"/>
            <a:ext cx="82724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25000"/>
              </a:spcBef>
              <a:spcAft>
                <a:spcPct val="10000"/>
              </a:spcAft>
              <a:buClr>
                <a:srgbClr val="ABA69F"/>
              </a:buClr>
              <a:buSzPct val="85000"/>
            </a:pPr>
            <a:r>
              <a:rPr lang="en-US" sz="2800">
                <a:solidFill>
                  <a:schemeClr val="accent1"/>
                </a:solidFill>
                <a:cs typeface="Arial" charset="0"/>
              </a:rPr>
              <a:t>Bitmap (raster) image: color</a:t>
            </a:r>
            <a:endParaRPr lang="ru-RU" sz="2800">
              <a:solidFill>
                <a:schemeClr val="accent1"/>
              </a:solidFill>
              <a:cs typeface="Arial" charset="0"/>
            </a:endParaRPr>
          </a:p>
        </p:txBody>
      </p:sp>
      <p:pic>
        <p:nvPicPr>
          <p:cNvPr id="2304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213100"/>
            <a:ext cx="5545137" cy="2743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sp>
        <p:nvSpPr>
          <p:cNvPr id="230406" name="Rectangle 6"/>
          <p:cNvSpPr>
            <a:spLocks noChangeArrowheads="1"/>
          </p:cNvSpPr>
          <p:nvPr/>
        </p:nvSpPr>
        <p:spPr bwMode="auto">
          <a:xfrm>
            <a:off x="6471977" y="3213100"/>
            <a:ext cx="2195773" cy="219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25000"/>
              </a:spcBef>
              <a:spcAft>
                <a:spcPct val="10000"/>
              </a:spcAft>
              <a:buClr>
                <a:srgbClr val="ABA69F"/>
              </a:buClr>
              <a:buSzPct val="85000"/>
            </a:pPr>
            <a:r>
              <a:rPr lang="en-US" dirty="0">
                <a:cs typeface="Arial" charset="0"/>
              </a:rPr>
              <a:t>RGB bands: </a:t>
            </a:r>
            <a:br>
              <a:rPr lang="en-US" dirty="0">
                <a:cs typeface="Arial" charset="0"/>
              </a:rPr>
            </a:br>
            <a:r>
              <a:rPr lang="en-US" dirty="0">
                <a:cs typeface="Arial" charset="0"/>
              </a:rPr>
              <a:t>color image built up of bands of red, green and blue color</a:t>
            </a:r>
            <a:endParaRPr lang="ru-RU" dirty="0">
              <a:cs typeface="Arial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BCC6-416B-4CFE-B1C5-0E3A44B43A94}" type="datetime1">
              <a:rPr lang="id-ID" smtClean="0"/>
              <a:pPr/>
              <a:t>24/07/2014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27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094328" y="228600"/>
            <a:ext cx="4671720" cy="990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Digital image representation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31428" name="Rectangle 4"/>
          <p:cNvSpPr>
            <a:spLocks noChangeArrowheads="1"/>
          </p:cNvSpPr>
          <p:nvPr/>
        </p:nvSpPr>
        <p:spPr bwMode="auto">
          <a:xfrm>
            <a:off x="403225" y="1412875"/>
            <a:ext cx="82724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25000"/>
              </a:spcBef>
              <a:spcAft>
                <a:spcPct val="10000"/>
              </a:spcAft>
              <a:buClr>
                <a:srgbClr val="ABA69F"/>
              </a:buClr>
              <a:buSzPct val="85000"/>
            </a:pPr>
            <a:r>
              <a:rPr lang="en-US" sz="2800">
                <a:solidFill>
                  <a:schemeClr val="accent1"/>
                </a:solidFill>
                <a:cs typeface="Arial" charset="0"/>
              </a:rPr>
              <a:t>Bitmap (raster) image: color</a:t>
            </a:r>
            <a:endParaRPr lang="ru-RU" sz="2800">
              <a:solidFill>
                <a:schemeClr val="accent1"/>
              </a:solidFill>
              <a:cs typeface="Arial" charset="0"/>
            </a:endParaRPr>
          </a:p>
        </p:txBody>
      </p:sp>
      <p:pic>
        <p:nvPicPr>
          <p:cNvPr id="23143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492375"/>
            <a:ext cx="6624637" cy="1281113"/>
          </a:xfrm>
          <a:prstGeom prst="rect">
            <a:avLst/>
          </a:prstGeom>
          <a:noFill/>
        </p:spPr>
      </p:pic>
      <p:pic>
        <p:nvPicPr>
          <p:cNvPr id="23143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4724400"/>
            <a:ext cx="7272337" cy="1087438"/>
          </a:xfrm>
          <a:prstGeom prst="rect">
            <a:avLst/>
          </a:prstGeom>
          <a:noFill/>
        </p:spPr>
      </p:pic>
      <p:sp>
        <p:nvSpPr>
          <p:cNvPr id="23143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395288" y="2125663"/>
            <a:ext cx="8272462" cy="2592387"/>
          </a:xfrm>
          <a:noFill/>
          <a:ln/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2000" dirty="0"/>
              <a:t>P</a:t>
            </a:r>
            <a:r>
              <a:rPr lang="ru-RU" sz="2000" dirty="0"/>
              <a:t>ixel-interleaved format</a:t>
            </a:r>
            <a:r>
              <a:rPr lang="en-US" sz="2000" dirty="0"/>
              <a:t> (chunky)</a:t>
            </a:r>
            <a:r>
              <a:rPr lang="ru-RU" sz="2000" dirty="0"/>
              <a:t> </a:t>
            </a:r>
            <a:r>
              <a:rPr lang="en-US" sz="2000" dirty="0"/>
              <a:t>– is a common one</a:t>
            </a:r>
          </a:p>
          <a:p>
            <a:pPr>
              <a:lnSpc>
                <a:spcPct val="70000"/>
              </a:lnSpc>
            </a:pPr>
            <a:endParaRPr lang="en-US" sz="2000" dirty="0"/>
          </a:p>
          <a:p>
            <a:pPr>
              <a:lnSpc>
                <a:spcPct val="70000"/>
              </a:lnSpc>
            </a:pPr>
            <a:endParaRPr lang="en-US" sz="2000" dirty="0"/>
          </a:p>
          <a:p>
            <a:pPr>
              <a:lnSpc>
                <a:spcPct val="70000"/>
              </a:lnSpc>
            </a:pPr>
            <a:endParaRPr lang="en-US" sz="2000" dirty="0"/>
          </a:p>
          <a:p>
            <a:pPr>
              <a:lnSpc>
                <a:spcPct val="70000"/>
              </a:lnSpc>
            </a:pPr>
            <a:endParaRPr lang="id-ID" sz="2000" dirty="0" smtClean="0"/>
          </a:p>
          <a:p>
            <a:pPr>
              <a:lnSpc>
                <a:spcPct val="70000"/>
              </a:lnSpc>
            </a:pPr>
            <a:r>
              <a:rPr lang="en-US" sz="2000" dirty="0" smtClean="0"/>
              <a:t>C</a:t>
            </a:r>
            <a:r>
              <a:rPr lang="ru-RU" sz="2000" dirty="0"/>
              <a:t>olor-interleaved format</a:t>
            </a:r>
            <a:r>
              <a:rPr lang="en-US" sz="2000" dirty="0"/>
              <a:t> (planar)</a:t>
            </a:r>
            <a:endParaRPr lang="ru-RU" sz="20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87595-8962-49D6-8FBF-5305989A8328}" type="datetime1">
              <a:rPr lang="id-ID" smtClean="0"/>
              <a:pPr/>
              <a:t>24/07/2014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28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219200"/>
            <a:ext cx="8153400" cy="990600"/>
          </a:xfrm>
        </p:spPr>
        <p:txBody>
          <a:bodyPr/>
          <a:lstStyle/>
          <a:p>
            <a:r>
              <a:rPr lang="id-ID" dirty="0" smtClean="0"/>
              <a:t>Citra Hyperspectral: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302563-E7AF-4054-B59A-0FF0C3D1AC5E}" type="slidenum">
              <a:rPr lang="id-ID" smtClean="0"/>
              <a:pPr/>
              <a:t>29</a:t>
            </a:fld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2661313"/>
            <a:ext cx="2854498" cy="3476767"/>
          </a:xfrm>
        </p:spPr>
        <p:txBody>
          <a:bodyPr/>
          <a:lstStyle/>
          <a:p>
            <a:r>
              <a:rPr lang="id-ID" dirty="0" smtClean="0"/>
              <a:t>Diambil dengan perangkat khusus dengan menggunakan pedoman </a:t>
            </a:r>
            <a:r>
              <a:rPr lang="el-GR" dirty="0" smtClean="0">
                <a:latin typeface="Times New Roman"/>
                <a:cs typeface="Times New Roman"/>
              </a:rPr>
              <a:t>λ</a:t>
            </a:r>
            <a:r>
              <a:rPr lang="id-ID" dirty="0" smtClean="0">
                <a:latin typeface="Times New Roman"/>
                <a:cs typeface="Times New Roman"/>
              </a:rPr>
              <a:t> (panjang gelombang)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7146" y="2661313"/>
            <a:ext cx="5676854" cy="297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6920A-A10D-45A3-A17B-CF9BC3B164FF}" type="datetime1">
              <a:rPr lang="id-ID" smtClean="0"/>
              <a:pPr/>
              <a:t>24/07/2014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249754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id-ID" b="1" dirty="0" smtClean="0"/>
              <a:t>Definisi Computer Vision</a:t>
            </a:r>
          </a:p>
          <a:p>
            <a:pPr>
              <a:buFont typeface="Arial" pitchFamily="34" charset="0"/>
              <a:buChar char="•"/>
            </a:pPr>
            <a:r>
              <a:rPr lang="id-ID" dirty="0" smtClean="0"/>
              <a:t>Block Process</a:t>
            </a:r>
          </a:p>
          <a:p>
            <a:pPr>
              <a:buFont typeface="Arial" pitchFamily="34" charset="0"/>
              <a:buChar char="•"/>
            </a:pPr>
            <a:r>
              <a:rPr lang="id-ID" dirty="0" smtClean="0"/>
              <a:t>Sistem Visual Manusia</a:t>
            </a:r>
          </a:p>
          <a:p>
            <a:pPr>
              <a:buFont typeface="Arial" pitchFamily="34" charset="0"/>
              <a:buChar char="•"/>
            </a:pPr>
            <a:r>
              <a:rPr lang="id-ID" dirty="0" smtClean="0"/>
              <a:t>Representasi Data Digital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Materi Pertemuan </a:t>
            </a:r>
            <a:r>
              <a:rPr lang="id-ID" dirty="0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219200"/>
            <a:ext cx="8153400" cy="990600"/>
          </a:xfrm>
        </p:spPr>
        <p:txBody>
          <a:bodyPr/>
          <a:lstStyle/>
          <a:p>
            <a:r>
              <a:rPr lang="id-ID" dirty="0" smtClean="0"/>
              <a:t>Tugas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302563-E7AF-4054-B59A-0FF0C3D1AC5E}" type="slidenum">
              <a:rPr lang="id-ID" smtClean="0"/>
              <a:pPr/>
              <a:t>30</a:t>
            </a:fld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2279176"/>
            <a:ext cx="8153400" cy="3816824"/>
          </a:xfrm>
        </p:spPr>
        <p:txBody>
          <a:bodyPr/>
          <a:lstStyle/>
          <a:p>
            <a:r>
              <a:rPr lang="id-ID" dirty="0" smtClean="0"/>
              <a:t>Baca dan mulai membuat kode matlab:</a:t>
            </a:r>
          </a:p>
          <a:p>
            <a:pPr lvl="1"/>
            <a:r>
              <a:rPr lang="id-ID" dirty="0" smtClean="0"/>
              <a:t>1. Buat sebuah GUI untuk membuka file image</a:t>
            </a:r>
          </a:p>
          <a:p>
            <a:pPr lvl="1"/>
            <a:endParaRPr lang="id-ID" dirty="0" smtClean="0"/>
          </a:p>
          <a:p>
            <a:pPr lvl="1"/>
            <a:endParaRPr lang="id-ID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4150F-AD3B-4D0D-B98A-F330553DB307}" type="datetime1">
              <a:rPr lang="id-ID" smtClean="0"/>
              <a:pPr/>
              <a:t>24/07/2014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976" y="228600"/>
            <a:ext cx="4658072" cy="9906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Sumber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0A02-6229-48F4-9361-AC7C318A6274}" type="datetime1">
              <a:rPr lang="id-ID" smtClean="0"/>
              <a:pPr/>
              <a:t>24/07/2014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31</a:t>
            </a:fld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Russian Summer School In Information Retrieval: CBIR, Natalia Vassilieva , HP Labs Russia, 2008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358775" cy="365125"/>
          </a:xfrm>
        </p:spPr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1643063" cy="365125"/>
          </a:xfrm>
        </p:spPr>
        <p:txBody>
          <a:bodyPr/>
          <a:lstStyle/>
          <a:p>
            <a:pPr>
              <a:defRPr/>
            </a:pPr>
            <a:fld id="{67F28A9D-7B7A-4689-B101-FFC5F8189D54}" type="datetime1">
              <a:rPr lang="id-ID" smtClean="0"/>
              <a:pPr>
                <a:defRPr/>
              </a:pPr>
              <a:t>24/07/2014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628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2648" y="1274928"/>
            <a:ext cx="8153400" cy="990600"/>
          </a:xfrm>
        </p:spPr>
        <p:txBody>
          <a:bodyPr/>
          <a:lstStyle/>
          <a:p>
            <a:r>
              <a:rPr lang="id-ID" dirty="0" smtClean="0"/>
              <a:t>Computer Vision [1]: Field Area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302563-E7AF-4054-B59A-0FF0C3D1AC5E}" type="slidenum">
              <a:rPr lang="id-ID" smtClean="0"/>
              <a:pPr/>
              <a:t>4</a:t>
            </a:fld>
            <a:endParaRPr lang="id-ID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3085" y="2265528"/>
            <a:ext cx="6252779" cy="383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83D4-3DFC-4CFB-93B7-B9FF1D5D484E}" type="datetime1">
              <a:rPr lang="id-ID" smtClean="0"/>
              <a:pPr/>
              <a:t>24/07/2014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83" y="1219200"/>
            <a:ext cx="8153400" cy="990600"/>
          </a:xfrm>
        </p:spPr>
        <p:txBody>
          <a:bodyPr>
            <a:normAutofit/>
          </a:bodyPr>
          <a:lstStyle/>
          <a:p>
            <a:r>
              <a:rPr lang="id-ID" dirty="0" smtClean="0"/>
              <a:t>Computer Vision [2] vs Sistem Rekognisi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302563-E7AF-4054-B59A-0FF0C3D1AC5E}" type="slidenum">
              <a:rPr lang="id-ID" smtClean="0"/>
              <a:pPr/>
              <a:t>5</a:t>
            </a:fld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2209800"/>
            <a:ext cx="8153400" cy="402381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 theme in the development of this field has been to duplicate the abilities of human vision by electronically perceiving and understanding an image.</a:t>
            </a:r>
            <a:r>
              <a:rPr lang="en-US" baseline="30000" dirty="0" smtClean="0">
                <a:hlinkClick r:id="rId2"/>
              </a:rPr>
              <a:t>[4]</a:t>
            </a:r>
            <a:r>
              <a:rPr lang="en-US" dirty="0" smtClean="0"/>
              <a:t> </a:t>
            </a:r>
            <a:endParaRPr lang="id-ID" dirty="0" smtClean="0"/>
          </a:p>
          <a:p>
            <a:r>
              <a:rPr lang="en-US" dirty="0" smtClean="0"/>
              <a:t>This image understanding can be seen as the disentangling of symbolic information from image data using models constructed with the aid of geometry, physics, statistics, and learning theory.</a:t>
            </a:r>
            <a:r>
              <a:rPr lang="en-US" baseline="30000" dirty="0" smtClean="0">
                <a:hlinkClick r:id="rId2"/>
              </a:rPr>
              <a:t>[5]</a:t>
            </a:r>
            <a:r>
              <a:rPr lang="en-US" dirty="0" smtClean="0"/>
              <a:t> </a:t>
            </a:r>
            <a:endParaRPr lang="id-ID" dirty="0" smtClean="0"/>
          </a:p>
          <a:p>
            <a:r>
              <a:rPr lang="en-US" dirty="0" smtClean="0"/>
              <a:t>Computer vision has also been described as the enterprise of automating and integrating a wide range of processes and representations for vision perception.</a:t>
            </a:r>
            <a:r>
              <a:rPr lang="en-US" baseline="30000" dirty="0" smtClean="0">
                <a:hlinkClick r:id="rId2"/>
              </a:rPr>
              <a:t>[6</a:t>
            </a:r>
            <a:r>
              <a:rPr lang="id-ID" baseline="30000" dirty="0" smtClean="0">
                <a:hlinkClick r:id="rId2"/>
              </a:rPr>
              <a:t>]</a:t>
            </a:r>
          </a:p>
          <a:p>
            <a:pPr lvl="1"/>
            <a:r>
              <a:rPr lang="id-ID" sz="1500" b="1" dirty="0" smtClean="0"/>
              <a:t>[4]</a:t>
            </a:r>
            <a:r>
              <a:rPr lang="id-ID" sz="1500" dirty="0" smtClean="0"/>
              <a:t> Milan Sonka, Vaclav Hlavac and Roger Boyle (2008). </a:t>
            </a:r>
            <a:r>
              <a:rPr lang="id-ID" sz="1500" i="1" dirty="0" smtClean="0"/>
              <a:t>Image Processing, Analysis, and Machine Vision</a:t>
            </a:r>
            <a:r>
              <a:rPr lang="id-ID" sz="1500" dirty="0" smtClean="0"/>
              <a:t>. Thomson. </a:t>
            </a:r>
            <a:r>
              <a:rPr lang="id-ID" sz="1500" dirty="0" smtClean="0">
                <a:hlinkClick r:id="rId3" tooltip="International Standard Book Number"/>
              </a:rPr>
              <a:t>ISBN</a:t>
            </a:r>
            <a:r>
              <a:rPr lang="id-ID" sz="1500" dirty="0" smtClean="0"/>
              <a:t> </a:t>
            </a:r>
            <a:r>
              <a:rPr lang="id-ID" sz="1500" dirty="0" smtClean="0">
                <a:hlinkClick r:id="rId4" tooltip="Special:BookSources/0-495-08252-X"/>
              </a:rPr>
              <a:t>0-495-08252-X</a:t>
            </a:r>
            <a:r>
              <a:rPr lang="id-ID" sz="1500" dirty="0" smtClean="0"/>
              <a:t>. </a:t>
            </a:r>
          </a:p>
          <a:p>
            <a:pPr lvl="1"/>
            <a:r>
              <a:rPr lang="id-ID" sz="1500" b="1" dirty="0" smtClean="0"/>
              <a:t>[5]</a:t>
            </a:r>
            <a:r>
              <a:rPr lang="id-ID" sz="1500" dirty="0" smtClean="0"/>
              <a:t> David A. Forsyth and Jean Ponce (2003). </a:t>
            </a:r>
            <a:r>
              <a:rPr lang="id-ID" sz="1500" i="1" dirty="0" smtClean="0"/>
              <a:t>Computer Vision, A Modern Approach</a:t>
            </a:r>
            <a:r>
              <a:rPr lang="id-ID" sz="1500" dirty="0" smtClean="0"/>
              <a:t>. Prentice Hall. </a:t>
            </a:r>
            <a:r>
              <a:rPr lang="id-ID" sz="1500" dirty="0" smtClean="0">
                <a:hlinkClick r:id="rId3" tooltip="International Standard Book Number"/>
              </a:rPr>
              <a:t>ISBN</a:t>
            </a:r>
            <a:r>
              <a:rPr lang="id-ID" sz="1500" dirty="0" smtClean="0"/>
              <a:t> </a:t>
            </a:r>
            <a:r>
              <a:rPr lang="id-ID" sz="1500" dirty="0" smtClean="0">
                <a:hlinkClick r:id="rId5" tooltip="Special:BookSources/0-13-085198-1"/>
              </a:rPr>
              <a:t>0-13-085198-1</a:t>
            </a:r>
            <a:r>
              <a:rPr lang="id-ID" sz="1500" dirty="0" smtClean="0"/>
              <a:t>. </a:t>
            </a:r>
          </a:p>
          <a:p>
            <a:pPr lvl="1"/>
            <a:r>
              <a:rPr lang="id-ID" sz="1500" b="1" dirty="0" smtClean="0"/>
              <a:t>[6]</a:t>
            </a:r>
            <a:r>
              <a:rPr lang="id-ID" sz="1500" dirty="0" smtClean="0"/>
              <a:t> Dana H. Ballard and Christopher M. Brown (1982). </a:t>
            </a:r>
            <a:r>
              <a:rPr lang="id-ID" sz="1500" i="1" dirty="0" smtClean="0">
                <a:hlinkClick r:id="rId6"/>
              </a:rPr>
              <a:t>Computer Vision</a:t>
            </a:r>
            <a:r>
              <a:rPr lang="id-ID" sz="1500" dirty="0" smtClean="0"/>
              <a:t>. Prentice Hall. </a:t>
            </a:r>
            <a:r>
              <a:rPr lang="id-ID" sz="1500" dirty="0" smtClean="0">
                <a:hlinkClick r:id="rId3" tooltip="International Standard Book Number"/>
              </a:rPr>
              <a:t>ISBN</a:t>
            </a:r>
            <a:r>
              <a:rPr lang="id-ID" sz="1500" dirty="0" smtClean="0"/>
              <a:t> </a:t>
            </a:r>
            <a:r>
              <a:rPr lang="id-ID" sz="1500" dirty="0" smtClean="0">
                <a:hlinkClick r:id="rId7" tooltip="Special:BookSources/0-13-165316-4"/>
              </a:rPr>
              <a:t>0-13-165316-4</a:t>
            </a:r>
            <a:r>
              <a:rPr lang="id-ID" sz="1500" dirty="0" smtClean="0"/>
              <a:t>.</a:t>
            </a:r>
            <a:endParaRPr lang="id-ID" sz="1500" baseline="30000" dirty="0" smtClean="0">
              <a:hlinkClick r:id="rId2"/>
            </a:endParaRPr>
          </a:p>
          <a:p>
            <a:endParaRPr lang="en-US" baseline="30000" dirty="0" smtClean="0">
              <a:hlinkClick r:id="rId2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318A-FF39-440D-BE7A-3EE334A2E76D}" type="datetime1">
              <a:rPr lang="id-ID" smtClean="0"/>
              <a:pPr/>
              <a:t>24/07/2014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249754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id-ID" dirty="0" smtClean="0"/>
              <a:t>Definisi Computer Vision</a:t>
            </a:r>
          </a:p>
          <a:p>
            <a:pPr>
              <a:buFont typeface="Arial" pitchFamily="34" charset="0"/>
              <a:buChar char="•"/>
            </a:pPr>
            <a:r>
              <a:rPr lang="id-ID" b="1" dirty="0" smtClean="0"/>
              <a:t>Block Process</a:t>
            </a:r>
          </a:p>
          <a:p>
            <a:pPr>
              <a:buFont typeface="Arial" pitchFamily="34" charset="0"/>
              <a:buChar char="•"/>
            </a:pPr>
            <a:r>
              <a:rPr lang="id-ID" dirty="0" smtClean="0"/>
              <a:t>Sistem Visual Manusia</a:t>
            </a:r>
          </a:p>
          <a:p>
            <a:pPr>
              <a:buFont typeface="Arial" pitchFamily="34" charset="0"/>
              <a:buChar char="•"/>
            </a:pPr>
            <a:r>
              <a:rPr lang="id-ID" dirty="0" smtClean="0"/>
              <a:t>Representasi Data Digital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Materi Pertemuan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004" y="1241946"/>
            <a:ext cx="8153400" cy="990600"/>
          </a:xfrm>
        </p:spPr>
        <p:txBody>
          <a:bodyPr/>
          <a:lstStyle/>
          <a:p>
            <a:r>
              <a:rPr lang="id-ID" dirty="0" smtClean="0"/>
              <a:t>Generic Process Block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302563-E7AF-4054-B59A-0FF0C3D1AC5E}" type="slidenum">
              <a:rPr lang="id-ID" smtClean="0"/>
              <a:pPr/>
              <a:t>7</a:t>
            </a:fld>
            <a:endParaRPr lang="id-ID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642909" y="2006220"/>
          <a:ext cx="8072495" cy="4637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F49BB-8F28-4FDC-9BBF-B84AC2F11177}" type="datetime1">
              <a:rPr lang="id-ID" smtClean="0"/>
              <a:pPr/>
              <a:t>24/07/2014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249754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id-ID" dirty="0" smtClean="0"/>
              <a:t>Definisi Computer Vision</a:t>
            </a:r>
          </a:p>
          <a:p>
            <a:pPr>
              <a:buFont typeface="Arial" pitchFamily="34" charset="0"/>
              <a:buChar char="•"/>
            </a:pPr>
            <a:r>
              <a:rPr lang="id-ID" dirty="0" smtClean="0"/>
              <a:t>Block Process</a:t>
            </a:r>
          </a:p>
          <a:p>
            <a:pPr>
              <a:buFont typeface="Arial" pitchFamily="34" charset="0"/>
              <a:buChar char="•"/>
            </a:pPr>
            <a:r>
              <a:rPr lang="id-ID" b="1" dirty="0" smtClean="0"/>
              <a:t>Sistem Visual Manusia</a:t>
            </a:r>
          </a:p>
          <a:p>
            <a:pPr>
              <a:buFont typeface="Arial" pitchFamily="34" charset="0"/>
              <a:buChar char="•"/>
            </a:pPr>
            <a:r>
              <a:rPr lang="id-ID" dirty="0" smtClean="0"/>
              <a:t>Representasi Data Digital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Materi Pertemuan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9908" y="1219200"/>
            <a:ext cx="8153400" cy="990600"/>
          </a:xfrm>
          <a:noFill/>
          <a:ln/>
          <a:effectLst>
            <a:outerShdw dist="13470" dir="2700000" algn="ctr" rotWithShape="0">
              <a:schemeClr val="bg2"/>
            </a:outerShdw>
          </a:effectLst>
        </p:spPr>
        <p:txBody>
          <a:bodyPr anchor="ctr"/>
          <a:lstStyle/>
          <a:p>
            <a:r>
              <a:rPr lang="en-GB" dirty="0" err="1"/>
              <a:t>Sistem</a:t>
            </a:r>
            <a:r>
              <a:rPr lang="en-GB" dirty="0"/>
              <a:t> Visual </a:t>
            </a:r>
            <a:r>
              <a:rPr lang="en-GB" dirty="0" err="1"/>
              <a:t>Manusia</a:t>
            </a:r>
            <a:endParaRPr lang="en-GB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12648" y="2224584"/>
            <a:ext cx="8153400" cy="3871415"/>
          </a:xfrm>
          <a:noFill/>
          <a:ln/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i="1" dirty="0" err="1"/>
              <a:t>Pembentukan</a:t>
            </a:r>
            <a:r>
              <a:rPr lang="en-GB" i="1" dirty="0"/>
              <a:t> Citra </a:t>
            </a:r>
            <a:r>
              <a:rPr lang="en-GB" i="1" dirty="0" err="1"/>
              <a:t>oleh</a:t>
            </a:r>
            <a:r>
              <a:rPr lang="en-GB" i="1" dirty="0"/>
              <a:t> Sensor Mata</a:t>
            </a:r>
            <a:endParaRPr lang="en-GB" dirty="0"/>
          </a:p>
          <a:p>
            <a:pPr lvl="1">
              <a:lnSpc>
                <a:spcPct val="90000"/>
              </a:lnSpc>
            </a:pPr>
            <a:r>
              <a:rPr lang="en-GB" dirty="0" err="1"/>
              <a:t>Intensitas</a:t>
            </a:r>
            <a:r>
              <a:rPr lang="en-GB" dirty="0"/>
              <a:t> </a:t>
            </a:r>
            <a:r>
              <a:rPr lang="en-GB" dirty="0" err="1"/>
              <a:t>cahaya</a:t>
            </a:r>
            <a:r>
              <a:rPr lang="en-GB" dirty="0"/>
              <a:t> </a:t>
            </a:r>
            <a:r>
              <a:rPr lang="en-GB" dirty="0" err="1" smtClean="0"/>
              <a:t>ditangkap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</a:t>
            </a:r>
            <a:r>
              <a:rPr lang="en-GB" dirty="0" err="1"/>
              <a:t>oleh</a:t>
            </a:r>
            <a:r>
              <a:rPr lang="en-GB" dirty="0"/>
              <a:t> diagram iris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diteruskan</a:t>
            </a:r>
            <a:r>
              <a:rPr lang="en-GB" dirty="0" smtClean="0"/>
              <a:t> </a:t>
            </a:r>
            <a:r>
              <a:rPr lang="en-GB" dirty="0" err="1"/>
              <a:t>ke</a:t>
            </a:r>
            <a:r>
              <a:rPr lang="en-GB" dirty="0"/>
              <a:t> </a:t>
            </a:r>
            <a:r>
              <a:rPr lang="en-GB" dirty="0" err="1"/>
              <a:t>bagian</a:t>
            </a:r>
            <a:r>
              <a:rPr lang="en-GB" dirty="0"/>
              <a:t> retina </a:t>
            </a:r>
            <a:r>
              <a:rPr lang="en-GB" dirty="0" err="1"/>
              <a:t>mata</a:t>
            </a:r>
            <a:r>
              <a:rPr lang="en-GB" dirty="0"/>
              <a:t>.</a:t>
            </a:r>
          </a:p>
          <a:p>
            <a:pPr lvl="1">
              <a:lnSpc>
                <a:spcPct val="90000"/>
              </a:lnSpc>
            </a:pPr>
            <a:r>
              <a:rPr lang="en-GB" dirty="0" err="1"/>
              <a:t>Bayangan</a:t>
            </a:r>
            <a:r>
              <a:rPr lang="en-GB" dirty="0"/>
              <a:t> </a:t>
            </a:r>
            <a:r>
              <a:rPr lang="en-GB" dirty="0" err="1"/>
              <a:t>obyek</a:t>
            </a:r>
            <a:r>
              <a:rPr lang="en-GB" dirty="0"/>
              <a:t> </a:t>
            </a:r>
            <a:r>
              <a:rPr lang="en-GB" dirty="0" err="1"/>
              <a:t>pada</a:t>
            </a:r>
            <a:r>
              <a:rPr lang="en-GB" dirty="0"/>
              <a:t> retina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mata</a:t>
            </a:r>
            <a:r>
              <a:rPr lang="en-GB" dirty="0" smtClean="0"/>
              <a:t> </a:t>
            </a:r>
            <a:r>
              <a:rPr lang="en-GB" dirty="0" err="1"/>
              <a:t>dibentuk</a:t>
            </a:r>
            <a:r>
              <a:rPr lang="en-GB" dirty="0"/>
              <a:t>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mengikuti</a:t>
            </a:r>
            <a:r>
              <a:rPr lang="en-GB" dirty="0" smtClean="0"/>
              <a:t> </a:t>
            </a:r>
            <a:r>
              <a:rPr lang="en-GB" dirty="0" err="1"/>
              <a:t>konsep</a:t>
            </a:r>
            <a:r>
              <a:rPr lang="en-GB" dirty="0"/>
              <a:t> </a:t>
            </a:r>
            <a:r>
              <a:rPr lang="en-GB" dirty="0" err="1"/>
              <a:t>sistem</a:t>
            </a:r>
            <a:r>
              <a:rPr lang="en-GB" dirty="0"/>
              <a:t>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optik</a:t>
            </a:r>
            <a:r>
              <a:rPr lang="en-GB" dirty="0" smtClean="0"/>
              <a:t> </a:t>
            </a:r>
            <a:r>
              <a:rPr lang="en-GB" dirty="0" err="1"/>
              <a:t>dimana</a:t>
            </a:r>
            <a:r>
              <a:rPr lang="en-GB" dirty="0"/>
              <a:t> </a:t>
            </a:r>
            <a:r>
              <a:rPr lang="en-GB" dirty="0" err="1"/>
              <a:t>fokus</a:t>
            </a:r>
            <a:r>
              <a:rPr lang="en-GB" dirty="0"/>
              <a:t> </a:t>
            </a:r>
            <a:r>
              <a:rPr lang="en-GB" dirty="0" err="1"/>
              <a:t>lensa</a:t>
            </a:r>
            <a:r>
              <a:rPr lang="en-GB" dirty="0"/>
              <a:t>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terletak</a:t>
            </a:r>
            <a:r>
              <a:rPr lang="en-GB" dirty="0" smtClean="0"/>
              <a:t> </a:t>
            </a:r>
            <a:r>
              <a:rPr lang="en-GB" dirty="0" err="1"/>
              <a:t>antara</a:t>
            </a:r>
            <a:r>
              <a:rPr lang="en-GB" dirty="0"/>
              <a:t> retina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lensa</a:t>
            </a:r>
            <a:r>
              <a:rPr lang="en-GB" dirty="0" smtClean="0"/>
              <a:t> </a:t>
            </a:r>
            <a:r>
              <a:rPr lang="en-GB" dirty="0" err="1"/>
              <a:t>mata</a:t>
            </a:r>
            <a:r>
              <a:rPr lang="en-GB" dirty="0"/>
              <a:t>.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Mata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syaraf</a:t>
            </a:r>
            <a:r>
              <a:rPr lang="en-GB" dirty="0"/>
              <a:t> </a:t>
            </a:r>
            <a:r>
              <a:rPr lang="en-GB" dirty="0" err="1"/>
              <a:t>otak</a:t>
            </a:r>
            <a:r>
              <a:rPr lang="en-GB" dirty="0"/>
              <a:t> </a:t>
            </a:r>
            <a:r>
              <a:rPr lang="en-GB" dirty="0" err="1"/>
              <a:t>dapat</a:t>
            </a:r>
            <a:r>
              <a:rPr lang="en-GB" dirty="0"/>
              <a:t>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menginterpretasi</a:t>
            </a:r>
            <a:r>
              <a:rPr lang="en-GB" dirty="0" smtClean="0"/>
              <a:t> </a:t>
            </a:r>
            <a:r>
              <a:rPr lang="en-GB" dirty="0" err="1"/>
              <a:t>bayangan</a:t>
            </a:r>
            <a:r>
              <a:rPr lang="en-GB" dirty="0"/>
              <a:t>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yang </a:t>
            </a:r>
            <a:r>
              <a:rPr lang="en-GB" dirty="0" err="1"/>
              <a:t>merupakan</a:t>
            </a:r>
            <a:r>
              <a:rPr lang="en-GB" dirty="0"/>
              <a:t> </a:t>
            </a:r>
            <a:r>
              <a:rPr lang="en-GB" dirty="0" err="1"/>
              <a:t>obyek</a:t>
            </a:r>
            <a:r>
              <a:rPr lang="en-GB" dirty="0"/>
              <a:t> </a:t>
            </a:r>
            <a:r>
              <a:rPr lang="en-GB" dirty="0" err="1"/>
              <a:t>pada</a:t>
            </a:r>
            <a:r>
              <a:rPr lang="en-GB" dirty="0"/>
              <a:t>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posisi</a:t>
            </a:r>
            <a:r>
              <a:rPr lang="en-GB" dirty="0" smtClean="0"/>
              <a:t> </a:t>
            </a:r>
            <a:r>
              <a:rPr lang="en-GB" dirty="0" err="1"/>
              <a:t>terbalik</a:t>
            </a:r>
            <a:r>
              <a:rPr lang="en-GB" dirty="0"/>
              <a:t>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7D26612-BEBB-44A3-A424-2464D3C09A58}" type="slidenum">
              <a:rPr lang="en-GB"/>
              <a:pPr/>
              <a:t>9</a:t>
            </a:fld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143" y="1925290"/>
            <a:ext cx="4572000" cy="4932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19200" y="5981700"/>
            <a:ext cx="3962400" cy="6477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 dirty="0" smtClean="0"/>
              <a:t>.</a:t>
            </a:r>
            <a:r>
              <a:rPr lang="en-US" sz="1800" dirty="0" smtClean="0"/>
              <a:t> A cross section of the human eye</a:t>
            </a:r>
          </a:p>
          <a:p>
            <a:pPr>
              <a:spcBef>
                <a:spcPct val="50000"/>
              </a:spcBef>
            </a:pPr>
            <a:r>
              <a:rPr lang="en-US" sz="1800" dirty="0" smtClean="0"/>
              <a:t>(Gonzalez &amp; Woods, 2002)</a:t>
            </a:r>
            <a:endParaRPr lang="en-US" sz="18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36238-905E-43E8-96BA-5B98216211C7}" type="datetime1">
              <a:rPr lang="id-ID" smtClean="0"/>
              <a:pPr/>
              <a:t>24/07/2014</a:t>
            </a:fld>
            <a:endParaRPr lang="id-ID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informatika_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1100</TotalTime>
  <Words>744</Words>
  <Application>Microsoft Office PowerPoint</Application>
  <PresentationFormat>On-screen Show (4:3)</PresentationFormat>
  <Paragraphs>241</Paragraphs>
  <Slides>32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template_informatika_slide</vt:lpstr>
      <vt:lpstr>Visio</vt:lpstr>
      <vt:lpstr>Equation</vt:lpstr>
      <vt:lpstr>Chart</vt:lpstr>
      <vt:lpstr>CIG4I3 SISTEM REKOGNISI  Pertemuan 2: Computer Vision</vt:lpstr>
      <vt:lpstr>Resume Materi Pertemuan 1</vt:lpstr>
      <vt:lpstr>Materi Pertemuan 2</vt:lpstr>
      <vt:lpstr>Computer Vision [1]: Field Area</vt:lpstr>
      <vt:lpstr>Computer Vision [2] vs Sistem Rekognisi</vt:lpstr>
      <vt:lpstr>Materi Pertemuan 2</vt:lpstr>
      <vt:lpstr>Generic Process Block</vt:lpstr>
      <vt:lpstr>Materi Pertemuan 2</vt:lpstr>
      <vt:lpstr>Sistem Visual Manusia</vt:lpstr>
      <vt:lpstr>Sistem Visual Manusia</vt:lpstr>
      <vt:lpstr>Sistem Visual Manusia</vt:lpstr>
      <vt:lpstr>Sistem Visual Manusia</vt:lpstr>
      <vt:lpstr>Materi Pertemuan 2</vt:lpstr>
      <vt:lpstr>Akuisisi Data: Kamera Digital</vt:lpstr>
      <vt:lpstr>Representasi Data Citra [1]</vt:lpstr>
      <vt:lpstr>Representasi Data Citra [2]</vt:lpstr>
      <vt:lpstr>Digital image representation</vt:lpstr>
      <vt:lpstr>Representasi Data Citra [3]</vt:lpstr>
      <vt:lpstr>Digital image representation</vt:lpstr>
      <vt:lpstr>Representasi Data Citra [4]</vt:lpstr>
      <vt:lpstr>Sampling citra (2D)</vt:lpstr>
      <vt:lpstr>Kuantisasi Sinyal 1D </vt:lpstr>
      <vt:lpstr>Digital image representation</vt:lpstr>
      <vt:lpstr>Contoh sampling:</vt:lpstr>
      <vt:lpstr>Digital image representation</vt:lpstr>
      <vt:lpstr>Contoh kuantisasi</vt:lpstr>
      <vt:lpstr>Digital image representation</vt:lpstr>
      <vt:lpstr>Digital image representation</vt:lpstr>
      <vt:lpstr>Citra Hyperspectral:</vt:lpstr>
      <vt:lpstr>Tugas</vt:lpstr>
      <vt:lpstr>Sumber</vt:lpstr>
      <vt:lpstr>Slide 32</vt:lpstr>
    </vt:vector>
  </TitlesOfParts>
  <Company>IEEE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Tjokorda Agung Budi Wirayuda</cp:lastModifiedBy>
  <cp:revision>121</cp:revision>
  <dcterms:created xsi:type="dcterms:W3CDTF">2012-11-14T18:53:32Z</dcterms:created>
  <dcterms:modified xsi:type="dcterms:W3CDTF">2014-07-23T20:01:31Z</dcterms:modified>
</cp:coreProperties>
</file>