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343" r:id="rId3"/>
    <p:sldId id="344" r:id="rId4"/>
    <p:sldId id="345" r:id="rId5"/>
    <p:sldId id="346" r:id="rId6"/>
    <p:sldId id="347" r:id="rId7"/>
    <p:sldId id="348" r:id="rId8"/>
    <p:sldId id="349" r:id="rId9"/>
    <p:sldId id="350" r:id="rId10"/>
    <p:sldId id="351" r:id="rId11"/>
    <p:sldId id="383"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258"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86" y="-3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2D153-7C39-4BE1-9171-624110CC7055}"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id-ID"/>
        </a:p>
      </dgm:t>
    </dgm:pt>
    <dgm:pt modelId="{C476B216-EFE3-4764-BC2D-59FC951ADCA5}">
      <dgm:prSet phldrT="[Text]"/>
      <dgm:spPr/>
      <dgm:t>
        <a:bodyPr/>
        <a:lstStyle/>
        <a:p>
          <a:r>
            <a:rPr lang="id-ID" dirty="0" smtClean="0"/>
            <a:t>Manusia Seutuhnya</a:t>
          </a:r>
          <a:endParaRPr lang="id-ID" dirty="0"/>
        </a:p>
      </dgm:t>
    </dgm:pt>
    <dgm:pt modelId="{C0F048A7-53E3-4D64-9145-4AA0846DC7F6}" type="parTrans" cxnId="{52D6A3E1-18B5-417E-8275-0F2BB0398AE9}">
      <dgm:prSet/>
      <dgm:spPr/>
      <dgm:t>
        <a:bodyPr/>
        <a:lstStyle/>
        <a:p>
          <a:endParaRPr lang="id-ID"/>
        </a:p>
      </dgm:t>
    </dgm:pt>
    <dgm:pt modelId="{DDD34E97-4E4C-4A6F-BAD8-58518BBEDF84}" type="sibTrans" cxnId="{52D6A3E1-18B5-417E-8275-0F2BB0398AE9}">
      <dgm:prSet/>
      <dgm:spPr/>
      <dgm:t>
        <a:bodyPr/>
        <a:lstStyle/>
        <a:p>
          <a:endParaRPr lang="id-ID"/>
        </a:p>
      </dgm:t>
    </dgm:pt>
    <dgm:pt modelId="{B476ADA3-2ACB-48B7-8C8A-1F86B2EF1457}">
      <dgm:prSet phldrT="[Text]"/>
      <dgm:spPr/>
      <dgm:t>
        <a:bodyPr/>
        <a:lstStyle/>
        <a:p>
          <a:r>
            <a:rPr lang="id-ID" dirty="0" smtClean="0"/>
            <a:t>Cipta</a:t>
          </a:r>
          <a:endParaRPr lang="id-ID" dirty="0"/>
        </a:p>
      </dgm:t>
    </dgm:pt>
    <dgm:pt modelId="{7E70E6F4-F39D-4A74-8A25-E01D310D79A0}" type="parTrans" cxnId="{773145BE-10AD-4112-A627-9D6C7FD9A815}">
      <dgm:prSet/>
      <dgm:spPr/>
      <dgm:t>
        <a:bodyPr/>
        <a:lstStyle/>
        <a:p>
          <a:endParaRPr lang="id-ID"/>
        </a:p>
      </dgm:t>
    </dgm:pt>
    <dgm:pt modelId="{754B37BE-AEE7-4EF1-AAC0-4612406D680E}" type="sibTrans" cxnId="{773145BE-10AD-4112-A627-9D6C7FD9A815}">
      <dgm:prSet/>
      <dgm:spPr/>
      <dgm:t>
        <a:bodyPr/>
        <a:lstStyle/>
        <a:p>
          <a:endParaRPr lang="id-ID"/>
        </a:p>
      </dgm:t>
    </dgm:pt>
    <dgm:pt modelId="{EA1954ED-92C1-4878-9C46-09BC420D2B95}">
      <dgm:prSet phldrT="[Text]"/>
      <dgm:spPr/>
      <dgm:t>
        <a:bodyPr/>
        <a:lstStyle/>
        <a:p>
          <a:r>
            <a:rPr lang="id-ID" dirty="0" smtClean="0"/>
            <a:t>Rasa</a:t>
          </a:r>
          <a:endParaRPr lang="id-ID" dirty="0"/>
        </a:p>
      </dgm:t>
    </dgm:pt>
    <dgm:pt modelId="{5D32045A-670C-4CA2-96CB-08C1221B43CE}" type="parTrans" cxnId="{9215EACB-9866-41DC-AC4B-ED73EF17A799}">
      <dgm:prSet/>
      <dgm:spPr/>
      <dgm:t>
        <a:bodyPr/>
        <a:lstStyle/>
        <a:p>
          <a:endParaRPr lang="id-ID"/>
        </a:p>
      </dgm:t>
    </dgm:pt>
    <dgm:pt modelId="{27193C41-175D-44D2-A453-CD326D446976}" type="sibTrans" cxnId="{9215EACB-9866-41DC-AC4B-ED73EF17A799}">
      <dgm:prSet/>
      <dgm:spPr/>
      <dgm:t>
        <a:bodyPr/>
        <a:lstStyle/>
        <a:p>
          <a:endParaRPr lang="id-ID"/>
        </a:p>
      </dgm:t>
    </dgm:pt>
    <dgm:pt modelId="{DD28FCA8-FF04-4445-9C4B-8157FA34ABA1}">
      <dgm:prSet phldrT="[Text]"/>
      <dgm:spPr/>
      <dgm:t>
        <a:bodyPr/>
        <a:lstStyle/>
        <a:p>
          <a:r>
            <a:rPr lang="id-ID" dirty="0" smtClean="0"/>
            <a:t>Karsa</a:t>
          </a:r>
          <a:endParaRPr lang="id-ID" dirty="0"/>
        </a:p>
      </dgm:t>
    </dgm:pt>
    <dgm:pt modelId="{2B6A9AA4-C5D4-4885-9CC0-01E046C9A862}" type="parTrans" cxnId="{41A5D770-AB55-4B9F-98CE-763C5B7705BB}">
      <dgm:prSet/>
      <dgm:spPr/>
      <dgm:t>
        <a:bodyPr/>
        <a:lstStyle/>
        <a:p>
          <a:endParaRPr lang="id-ID"/>
        </a:p>
      </dgm:t>
    </dgm:pt>
    <dgm:pt modelId="{8DF19B1E-A4E5-47C0-A726-17589325E937}" type="sibTrans" cxnId="{41A5D770-AB55-4B9F-98CE-763C5B7705BB}">
      <dgm:prSet/>
      <dgm:spPr/>
      <dgm:t>
        <a:bodyPr/>
        <a:lstStyle/>
        <a:p>
          <a:endParaRPr lang="id-ID"/>
        </a:p>
      </dgm:t>
    </dgm:pt>
    <dgm:pt modelId="{F00DC72A-6D9E-43C1-A79B-555B7F9ED949}">
      <dgm:prSet phldrT="[Text]"/>
      <dgm:spPr/>
      <dgm:t>
        <a:bodyPr/>
        <a:lstStyle/>
        <a:p>
          <a:r>
            <a:rPr lang="id-ID" dirty="0" smtClean="0"/>
            <a:t>Karya</a:t>
          </a:r>
          <a:endParaRPr lang="id-ID" dirty="0"/>
        </a:p>
      </dgm:t>
    </dgm:pt>
    <dgm:pt modelId="{953214E7-C972-4EE3-A909-006EF5F97DE0}" type="parTrans" cxnId="{50F942E1-0652-48F5-8CB4-F4E2C431B2DC}">
      <dgm:prSet/>
      <dgm:spPr/>
      <dgm:t>
        <a:bodyPr/>
        <a:lstStyle/>
        <a:p>
          <a:endParaRPr lang="id-ID"/>
        </a:p>
      </dgm:t>
    </dgm:pt>
    <dgm:pt modelId="{F0CDBB6D-126F-4DE7-A886-242B098345EF}" type="sibTrans" cxnId="{50F942E1-0652-48F5-8CB4-F4E2C431B2DC}">
      <dgm:prSet/>
      <dgm:spPr/>
      <dgm:t>
        <a:bodyPr/>
        <a:lstStyle/>
        <a:p>
          <a:endParaRPr lang="id-ID"/>
        </a:p>
      </dgm:t>
    </dgm:pt>
    <dgm:pt modelId="{95DC5B14-A613-428A-A930-86B963CAED4D}" type="pres">
      <dgm:prSet presAssocID="{4842D153-7C39-4BE1-9171-624110CC7055}" presName="composite" presStyleCnt="0">
        <dgm:presLayoutVars>
          <dgm:chMax val="1"/>
          <dgm:dir/>
          <dgm:resizeHandles val="exact"/>
        </dgm:presLayoutVars>
      </dgm:prSet>
      <dgm:spPr/>
      <dgm:t>
        <a:bodyPr/>
        <a:lstStyle/>
        <a:p>
          <a:endParaRPr lang="id-ID"/>
        </a:p>
      </dgm:t>
    </dgm:pt>
    <dgm:pt modelId="{ADD5DC32-0C77-4651-9BB2-4B5E4721B6AE}" type="pres">
      <dgm:prSet presAssocID="{4842D153-7C39-4BE1-9171-624110CC7055}" presName="radial" presStyleCnt="0">
        <dgm:presLayoutVars>
          <dgm:animLvl val="ctr"/>
        </dgm:presLayoutVars>
      </dgm:prSet>
      <dgm:spPr/>
    </dgm:pt>
    <dgm:pt modelId="{3F14CB3F-7F9D-46DE-9253-3E7F3C9BB44D}" type="pres">
      <dgm:prSet presAssocID="{C476B216-EFE3-4764-BC2D-59FC951ADCA5}" presName="centerShape" presStyleLbl="vennNode1" presStyleIdx="0" presStyleCnt="5"/>
      <dgm:spPr/>
      <dgm:t>
        <a:bodyPr/>
        <a:lstStyle/>
        <a:p>
          <a:endParaRPr lang="id-ID"/>
        </a:p>
      </dgm:t>
    </dgm:pt>
    <dgm:pt modelId="{510C1BE8-B00F-49AF-86C8-29700CCEB5D2}" type="pres">
      <dgm:prSet presAssocID="{B476ADA3-2ACB-48B7-8C8A-1F86B2EF1457}" presName="node" presStyleLbl="vennNode1" presStyleIdx="1" presStyleCnt="5">
        <dgm:presLayoutVars>
          <dgm:bulletEnabled val="1"/>
        </dgm:presLayoutVars>
      </dgm:prSet>
      <dgm:spPr/>
      <dgm:t>
        <a:bodyPr/>
        <a:lstStyle/>
        <a:p>
          <a:endParaRPr lang="id-ID"/>
        </a:p>
      </dgm:t>
    </dgm:pt>
    <dgm:pt modelId="{0BA77CF1-14A5-4A9A-AFFF-A38B2AAB1F18}" type="pres">
      <dgm:prSet presAssocID="{EA1954ED-92C1-4878-9C46-09BC420D2B95}" presName="node" presStyleLbl="vennNode1" presStyleIdx="2" presStyleCnt="5">
        <dgm:presLayoutVars>
          <dgm:bulletEnabled val="1"/>
        </dgm:presLayoutVars>
      </dgm:prSet>
      <dgm:spPr/>
      <dgm:t>
        <a:bodyPr/>
        <a:lstStyle/>
        <a:p>
          <a:endParaRPr lang="id-ID"/>
        </a:p>
      </dgm:t>
    </dgm:pt>
    <dgm:pt modelId="{94326D5E-903A-4C32-B2C6-209B92BE43C1}" type="pres">
      <dgm:prSet presAssocID="{DD28FCA8-FF04-4445-9C4B-8157FA34ABA1}" presName="node" presStyleLbl="vennNode1" presStyleIdx="3" presStyleCnt="5">
        <dgm:presLayoutVars>
          <dgm:bulletEnabled val="1"/>
        </dgm:presLayoutVars>
      </dgm:prSet>
      <dgm:spPr/>
      <dgm:t>
        <a:bodyPr/>
        <a:lstStyle/>
        <a:p>
          <a:endParaRPr lang="id-ID"/>
        </a:p>
      </dgm:t>
    </dgm:pt>
    <dgm:pt modelId="{672AC9C8-63F0-4EB1-BEA7-EF3F85FDBC21}" type="pres">
      <dgm:prSet presAssocID="{F00DC72A-6D9E-43C1-A79B-555B7F9ED949}" presName="node" presStyleLbl="vennNode1" presStyleIdx="4" presStyleCnt="5">
        <dgm:presLayoutVars>
          <dgm:bulletEnabled val="1"/>
        </dgm:presLayoutVars>
      </dgm:prSet>
      <dgm:spPr/>
      <dgm:t>
        <a:bodyPr/>
        <a:lstStyle/>
        <a:p>
          <a:endParaRPr lang="id-ID"/>
        </a:p>
      </dgm:t>
    </dgm:pt>
  </dgm:ptLst>
  <dgm:cxnLst>
    <dgm:cxn modelId="{A483DCAD-1BBE-4FFC-98A3-6C3F65085BD5}" type="presOf" srcId="{B476ADA3-2ACB-48B7-8C8A-1F86B2EF1457}" destId="{510C1BE8-B00F-49AF-86C8-29700CCEB5D2}" srcOrd="0" destOrd="0" presId="urn:microsoft.com/office/officeart/2005/8/layout/radial3"/>
    <dgm:cxn modelId="{52D6A3E1-18B5-417E-8275-0F2BB0398AE9}" srcId="{4842D153-7C39-4BE1-9171-624110CC7055}" destId="{C476B216-EFE3-4764-BC2D-59FC951ADCA5}" srcOrd="0" destOrd="0" parTransId="{C0F048A7-53E3-4D64-9145-4AA0846DC7F6}" sibTransId="{DDD34E97-4E4C-4A6F-BAD8-58518BBEDF84}"/>
    <dgm:cxn modelId="{549C0529-DC7D-4026-9E04-7CE67B76B857}" type="presOf" srcId="{4842D153-7C39-4BE1-9171-624110CC7055}" destId="{95DC5B14-A613-428A-A930-86B963CAED4D}" srcOrd="0" destOrd="0" presId="urn:microsoft.com/office/officeart/2005/8/layout/radial3"/>
    <dgm:cxn modelId="{773145BE-10AD-4112-A627-9D6C7FD9A815}" srcId="{C476B216-EFE3-4764-BC2D-59FC951ADCA5}" destId="{B476ADA3-2ACB-48B7-8C8A-1F86B2EF1457}" srcOrd="0" destOrd="0" parTransId="{7E70E6F4-F39D-4A74-8A25-E01D310D79A0}" sibTransId="{754B37BE-AEE7-4EF1-AAC0-4612406D680E}"/>
    <dgm:cxn modelId="{3BF8C321-F326-4520-AB94-EA4F26CD202C}" type="presOf" srcId="{C476B216-EFE3-4764-BC2D-59FC951ADCA5}" destId="{3F14CB3F-7F9D-46DE-9253-3E7F3C9BB44D}" srcOrd="0" destOrd="0" presId="urn:microsoft.com/office/officeart/2005/8/layout/radial3"/>
    <dgm:cxn modelId="{22B3B371-FE87-438F-944F-0B8D06413DFB}" type="presOf" srcId="{F00DC72A-6D9E-43C1-A79B-555B7F9ED949}" destId="{672AC9C8-63F0-4EB1-BEA7-EF3F85FDBC21}" srcOrd="0" destOrd="0" presId="urn:microsoft.com/office/officeart/2005/8/layout/radial3"/>
    <dgm:cxn modelId="{05F075EA-C6AB-4589-B080-261AB7979E43}" type="presOf" srcId="{EA1954ED-92C1-4878-9C46-09BC420D2B95}" destId="{0BA77CF1-14A5-4A9A-AFFF-A38B2AAB1F18}" srcOrd="0" destOrd="0" presId="urn:microsoft.com/office/officeart/2005/8/layout/radial3"/>
    <dgm:cxn modelId="{50F942E1-0652-48F5-8CB4-F4E2C431B2DC}" srcId="{C476B216-EFE3-4764-BC2D-59FC951ADCA5}" destId="{F00DC72A-6D9E-43C1-A79B-555B7F9ED949}" srcOrd="3" destOrd="0" parTransId="{953214E7-C972-4EE3-A909-006EF5F97DE0}" sibTransId="{F0CDBB6D-126F-4DE7-A886-242B098345EF}"/>
    <dgm:cxn modelId="{41A5D770-AB55-4B9F-98CE-763C5B7705BB}" srcId="{C476B216-EFE3-4764-BC2D-59FC951ADCA5}" destId="{DD28FCA8-FF04-4445-9C4B-8157FA34ABA1}" srcOrd="2" destOrd="0" parTransId="{2B6A9AA4-C5D4-4885-9CC0-01E046C9A862}" sibTransId="{8DF19B1E-A4E5-47C0-A726-17589325E937}"/>
    <dgm:cxn modelId="{D1FA5609-54E6-469B-BD4E-01CBD762D30D}" type="presOf" srcId="{DD28FCA8-FF04-4445-9C4B-8157FA34ABA1}" destId="{94326D5E-903A-4C32-B2C6-209B92BE43C1}" srcOrd="0" destOrd="0" presId="urn:microsoft.com/office/officeart/2005/8/layout/radial3"/>
    <dgm:cxn modelId="{9215EACB-9866-41DC-AC4B-ED73EF17A799}" srcId="{C476B216-EFE3-4764-BC2D-59FC951ADCA5}" destId="{EA1954ED-92C1-4878-9C46-09BC420D2B95}" srcOrd="1" destOrd="0" parTransId="{5D32045A-670C-4CA2-96CB-08C1221B43CE}" sibTransId="{27193C41-175D-44D2-A453-CD326D446976}"/>
    <dgm:cxn modelId="{D82007E7-3C4B-47DF-B5F6-C30F110D865B}" type="presParOf" srcId="{95DC5B14-A613-428A-A930-86B963CAED4D}" destId="{ADD5DC32-0C77-4651-9BB2-4B5E4721B6AE}" srcOrd="0" destOrd="0" presId="urn:microsoft.com/office/officeart/2005/8/layout/radial3"/>
    <dgm:cxn modelId="{D0535BDD-5186-4648-BDEE-3ACF8C5DBC2F}" type="presParOf" srcId="{ADD5DC32-0C77-4651-9BB2-4B5E4721B6AE}" destId="{3F14CB3F-7F9D-46DE-9253-3E7F3C9BB44D}" srcOrd="0" destOrd="0" presId="urn:microsoft.com/office/officeart/2005/8/layout/radial3"/>
    <dgm:cxn modelId="{9597549A-01B5-4D89-81B7-0B96A02169E4}" type="presParOf" srcId="{ADD5DC32-0C77-4651-9BB2-4B5E4721B6AE}" destId="{510C1BE8-B00F-49AF-86C8-29700CCEB5D2}" srcOrd="1" destOrd="0" presId="urn:microsoft.com/office/officeart/2005/8/layout/radial3"/>
    <dgm:cxn modelId="{5D512CB9-1B45-4D8B-918B-EC1B038118C2}" type="presParOf" srcId="{ADD5DC32-0C77-4651-9BB2-4B5E4721B6AE}" destId="{0BA77CF1-14A5-4A9A-AFFF-A38B2AAB1F18}" srcOrd="2" destOrd="0" presId="urn:microsoft.com/office/officeart/2005/8/layout/radial3"/>
    <dgm:cxn modelId="{D5C569AF-DE9B-498C-B120-D734D4DDDB54}" type="presParOf" srcId="{ADD5DC32-0C77-4651-9BB2-4B5E4721B6AE}" destId="{94326D5E-903A-4C32-B2C6-209B92BE43C1}" srcOrd="3" destOrd="0" presId="urn:microsoft.com/office/officeart/2005/8/layout/radial3"/>
    <dgm:cxn modelId="{71289C0A-0D05-40CD-9FF6-4F71CDA941E6}" type="presParOf" srcId="{ADD5DC32-0C77-4651-9BB2-4B5E4721B6AE}" destId="{672AC9C8-63F0-4EB1-BEA7-EF3F85FDBC21}"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8/25/2014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38640411-AB27-4507-84D5-BE43B39B10B8}" type="datetime1">
              <a:rPr lang="id-ID" smtClean="0"/>
              <a:pPr>
                <a:defRPr/>
              </a:pPr>
              <a:t>25/08/2014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C498EE98-ED81-4BEF-B41E-96D0AFA7E12E}" type="datetime1">
              <a:rPr lang="id-ID" smtClean="0"/>
              <a:pPr>
                <a:defRPr/>
              </a:pPr>
              <a:t>25/08/2014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C601F3AE-2F5C-4D4F-B63E-2D23B9F42438}" type="datetime1">
              <a:rPr lang="id-ID" smtClean="0"/>
              <a:pPr>
                <a:defRPr/>
              </a:pPr>
              <a:t>25/08/2014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689BB51A-9F99-41A4-8A3A-74F83DC2BFD0}"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534B9B33-9432-4667-A823-39A0AD0ACCEE}" type="datetime1">
              <a:rPr lang="id-ID" smtClean="0"/>
              <a:pPr>
                <a:defRPr/>
              </a:pPr>
              <a:t>25/08/2014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15357582-B1E4-4EF5-A080-9E238B085FD6}"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4862D1-715C-4225-817F-D9206C370133}" type="datetime1">
              <a:rPr lang="id-ID" smtClean="0"/>
              <a:pPr/>
              <a:t>25/08/2014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EFC5916E-F2A3-4672-BC22-D2DA6A6BB8D9}" type="datetime1">
              <a:rPr lang="id-ID" smtClean="0"/>
              <a:pPr/>
              <a:t>25/08/2014</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2759AC-B5D3-4A94-AA4C-A0EA6591C65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21BEE3DA-3C4D-4D84-87A7-0FECCE21385E}" type="datetime1">
              <a:rPr lang="id-ID" smtClean="0"/>
              <a:pPr>
                <a:defRPr/>
              </a:pPr>
              <a:t>25/08/2014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3"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hyperlink" Target="http://www.plagiarism.org/" TargetMode="External"/><Relationship Id="rId1" Type="http://schemas.openxmlformats.org/officeDocument/2006/relationships/slideLayout" Target="../slideLayouts/slideLayout8.xml"/><Relationship Id="rId4" Type="http://schemas.openxmlformats.org/officeDocument/2006/relationships/hyperlink" Target="http://www.writing.northwestern.edu/avoiding_plagiarism.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IFG412 </a:t>
            </a:r>
            <a:r>
              <a:rPr lang="id-ID" dirty="0" smtClean="0"/>
              <a:t/>
            </a:r>
            <a:br>
              <a:rPr lang="id-ID" dirty="0" smtClean="0"/>
            </a:br>
            <a:r>
              <a:rPr lang="id-ID" dirty="0" smtClean="0"/>
              <a:t>Tugas </a:t>
            </a:r>
            <a:r>
              <a:rPr lang="id-ID" dirty="0" smtClean="0"/>
              <a:t>Akhir </a:t>
            </a:r>
            <a:r>
              <a:rPr lang="id-ID" dirty="0" smtClean="0"/>
              <a:t>I (Seminar </a:t>
            </a:r>
            <a:r>
              <a:rPr lang="id-ID" dirty="0" smtClean="0"/>
              <a:t>Proposal)</a:t>
            </a:r>
            <a:br>
              <a:rPr lang="id-ID" dirty="0" smtClean="0"/>
            </a:br>
            <a:r>
              <a:rPr lang="id-ID" dirty="0" smtClean="0"/>
              <a:t>Menghindari Plagiatisme</a:t>
            </a:r>
            <a:endParaRPr lang="en-US" dirty="0" smtClean="0"/>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id-ID" dirty="0" smtClean="0"/>
              <a:t>Prodi S1 Teknik Informatika</a:t>
            </a:r>
            <a:endParaRPr lang="en-US" dirty="0"/>
          </a:p>
        </p:txBody>
      </p:sp>
      <p:sp>
        <p:nvSpPr>
          <p:cNvPr id="5" name="Date Placeholder 4"/>
          <p:cNvSpPr>
            <a:spLocks noGrp="1"/>
          </p:cNvSpPr>
          <p:nvPr>
            <p:ph type="dt" sz="half" idx="14"/>
          </p:nvPr>
        </p:nvSpPr>
        <p:spPr/>
        <p:txBody>
          <a:bodyPr/>
          <a:lstStyle/>
          <a:p>
            <a:pPr>
              <a:defRPr/>
            </a:pPr>
            <a:fld id="{0580889B-3464-4BD1-B783-B42A7FCE4FEC}" type="datetime1">
              <a:rPr lang="id-ID" smtClean="0"/>
              <a:pPr>
                <a:defRPr/>
              </a:pPr>
              <a:t>25/08/2014</a:t>
            </a:fld>
            <a:endParaRPr lang="en-US" dirty="0"/>
          </a:p>
        </p:txBody>
      </p:sp>
      <p:sp>
        <p:nvSpPr>
          <p:cNvPr id="6" name="Slide Number Placeholder 5"/>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sz="quarter" idx="1"/>
          </p:nvPr>
        </p:nvSpPr>
        <p:spPr>
          <a:xfrm>
            <a:off x="3643952" y="357166"/>
            <a:ext cx="4942806" cy="838200"/>
          </a:xfrm>
        </p:spPr>
        <p:txBody>
          <a:bodyPr/>
          <a:lstStyle/>
          <a:p>
            <a:pPr marL="0" indent="0" algn="ctr">
              <a:buFontTx/>
              <a:buNone/>
            </a:pPr>
            <a:r>
              <a:rPr lang="en-US" sz="2800" b="1" dirty="0" err="1">
                <a:solidFill>
                  <a:schemeClr val="bg1"/>
                </a:solidFill>
              </a:rPr>
              <a:t>Bagaimana</a:t>
            </a:r>
            <a:r>
              <a:rPr lang="en-US" sz="2800" b="1" dirty="0">
                <a:solidFill>
                  <a:schemeClr val="bg1"/>
                </a:solidFill>
              </a:rPr>
              <a:t> </a:t>
            </a:r>
            <a:r>
              <a:rPr lang="en-US" sz="2800" b="1" dirty="0" err="1">
                <a:solidFill>
                  <a:schemeClr val="bg1"/>
                </a:solidFill>
              </a:rPr>
              <a:t>Bersikap</a:t>
            </a:r>
            <a:r>
              <a:rPr lang="en-US" sz="2800" b="1" dirty="0">
                <a:solidFill>
                  <a:schemeClr val="bg1"/>
                </a:solidFill>
              </a:rPr>
              <a:t>?</a:t>
            </a:r>
          </a:p>
        </p:txBody>
      </p:sp>
      <p:sp>
        <p:nvSpPr>
          <p:cNvPr id="19461" name="WordArt 5"/>
          <p:cNvSpPr>
            <a:spLocks noChangeArrowheads="1" noChangeShapeType="1" noTextEdit="1"/>
          </p:cNvSpPr>
          <p:nvPr/>
        </p:nvSpPr>
        <p:spPr bwMode="auto">
          <a:xfrm rot="-975500">
            <a:off x="998538" y="2743200"/>
            <a:ext cx="6099175" cy="1371600"/>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id-ID" sz="3600" kern="10">
                <a:ln w="9525">
                  <a:round/>
                  <a:headEnd/>
                  <a:tailEnd/>
                </a:ln>
                <a:gradFill rotWithShape="0">
                  <a:gsLst>
                    <a:gs pos="0">
                      <a:srgbClr val="FFE701"/>
                    </a:gs>
                    <a:gs pos="100000">
                      <a:srgbClr val="FE3E02"/>
                    </a:gs>
                  </a:gsLst>
                  <a:lin ang="6375500" scaled="1"/>
                </a:gradFill>
                <a:latin typeface="Impact"/>
              </a:rPr>
              <a:t>OPTIMIS</a:t>
            </a:r>
          </a:p>
        </p:txBody>
      </p:sp>
      <p:grpSp>
        <p:nvGrpSpPr>
          <p:cNvPr id="2" name="Group 9"/>
          <p:cNvGrpSpPr>
            <a:grpSpLocks/>
          </p:cNvGrpSpPr>
          <p:nvPr/>
        </p:nvGrpSpPr>
        <p:grpSpPr bwMode="auto">
          <a:xfrm>
            <a:off x="3810000" y="4800600"/>
            <a:ext cx="3451225" cy="1371600"/>
            <a:chOff x="2400" y="3024"/>
            <a:chExt cx="2174" cy="864"/>
          </a:xfrm>
        </p:grpSpPr>
        <p:pic>
          <p:nvPicPr>
            <p:cNvPr id="19462" name="Picture 6"/>
            <p:cNvPicPr>
              <a:picLocks noChangeAspect="1" noChangeArrowheads="1"/>
            </p:cNvPicPr>
            <p:nvPr/>
          </p:nvPicPr>
          <p:blipFill>
            <a:blip r:embed="rId2" cstate="print"/>
            <a:srcRect/>
            <a:stretch>
              <a:fillRect/>
            </a:stretch>
          </p:blipFill>
          <p:spPr bwMode="auto">
            <a:xfrm>
              <a:off x="2400" y="3024"/>
              <a:ext cx="720" cy="852"/>
            </a:xfrm>
            <a:prstGeom prst="rect">
              <a:avLst/>
            </a:prstGeom>
            <a:noFill/>
          </p:spPr>
        </p:pic>
        <p:pic>
          <p:nvPicPr>
            <p:cNvPr id="19463" name="Picture 7"/>
            <p:cNvPicPr>
              <a:picLocks noChangeAspect="1" noChangeArrowheads="1"/>
            </p:cNvPicPr>
            <p:nvPr/>
          </p:nvPicPr>
          <p:blipFill>
            <a:blip r:embed="rId3" cstate="print"/>
            <a:srcRect/>
            <a:stretch>
              <a:fillRect/>
            </a:stretch>
          </p:blipFill>
          <p:spPr bwMode="auto">
            <a:xfrm>
              <a:off x="3120" y="3024"/>
              <a:ext cx="718" cy="864"/>
            </a:xfrm>
            <a:prstGeom prst="rect">
              <a:avLst/>
            </a:prstGeom>
            <a:noFill/>
          </p:spPr>
        </p:pic>
        <p:pic>
          <p:nvPicPr>
            <p:cNvPr id="19464" name="Picture 8"/>
            <p:cNvPicPr>
              <a:picLocks noChangeAspect="1" noChangeArrowheads="1"/>
            </p:cNvPicPr>
            <p:nvPr/>
          </p:nvPicPr>
          <p:blipFill>
            <a:blip r:embed="rId4" cstate="print"/>
            <a:srcRect/>
            <a:stretch>
              <a:fillRect/>
            </a:stretch>
          </p:blipFill>
          <p:spPr bwMode="auto">
            <a:xfrm>
              <a:off x="3840" y="3024"/>
              <a:ext cx="734" cy="852"/>
            </a:xfrm>
            <a:prstGeom prst="rect">
              <a:avLst/>
            </a:prstGeom>
            <a:noFill/>
          </p:spPr>
        </p:pic>
      </p:grpSp>
      <p:sp>
        <p:nvSpPr>
          <p:cNvPr id="8" name="Date Placeholder 7"/>
          <p:cNvSpPr>
            <a:spLocks noGrp="1"/>
          </p:cNvSpPr>
          <p:nvPr>
            <p:ph type="dt" sz="half" idx="10"/>
          </p:nvPr>
        </p:nvSpPr>
        <p:spPr/>
        <p:txBody>
          <a:bodyPr/>
          <a:lstStyle/>
          <a:p>
            <a:fld id="{F65614D3-DCB6-4AA7-9AA9-824639005F2B}" type="datetime1">
              <a:rPr lang="id-ID" smtClean="0"/>
              <a:pPr/>
              <a:t>25/08/2014</a:t>
            </a:fld>
            <a:endParaRPr lang="id-ID"/>
          </a:p>
        </p:txBody>
      </p:sp>
      <p:sp>
        <p:nvSpPr>
          <p:cNvPr id="9" name="Slide Number Placeholder 8"/>
          <p:cNvSpPr>
            <a:spLocks noGrp="1"/>
          </p:cNvSpPr>
          <p:nvPr>
            <p:ph type="sldNum" sz="quarter" idx="12"/>
          </p:nvPr>
        </p:nvSpPr>
        <p:spPr/>
        <p:txBody>
          <a:bodyPr/>
          <a:lstStyle/>
          <a:p>
            <a:fld id="{7F302563-E7AF-4054-B59A-0FF0C3D1AC5E}" type="slidenum">
              <a:rPr lang="id-ID" smtClean="0"/>
              <a:pPr/>
              <a:t>10</a:t>
            </a:fld>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360" y="228600"/>
            <a:ext cx="5176687" cy="990600"/>
          </a:xfrm>
        </p:spPr>
        <p:txBody>
          <a:bodyPr/>
          <a:lstStyle/>
          <a:p>
            <a:r>
              <a:rPr lang="id-ID" dirty="0" smtClean="0">
                <a:solidFill>
                  <a:schemeClr val="bg1"/>
                </a:solidFill>
              </a:rPr>
              <a:t>Human Potential</a:t>
            </a:r>
            <a:endParaRPr lang="en-US" dirty="0">
              <a:solidFill>
                <a:schemeClr val="bg1"/>
              </a:solidFill>
            </a:endParaRPr>
          </a:p>
        </p:txBody>
      </p:sp>
      <p:sp>
        <p:nvSpPr>
          <p:cNvPr id="3" name="Date Placeholder 2"/>
          <p:cNvSpPr>
            <a:spLocks noGrp="1"/>
          </p:cNvSpPr>
          <p:nvPr>
            <p:ph type="dt" sz="half" idx="10"/>
          </p:nvPr>
        </p:nvSpPr>
        <p:spPr/>
        <p:txBody>
          <a:bodyPr/>
          <a:lstStyle/>
          <a:p>
            <a:fld id="{DB395AA3-B1B8-4719-9CCC-BE88FA953E54}" type="datetime1">
              <a:rPr lang="id-ID" smtClean="0"/>
              <a:pPr/>
              <a:t>25/08/2014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11</a:t>
            </a:fld>
            <a:endParaRPr lang="id-ID"/>
          </a:p>
        </p:txBody>
      </p:sp>
      <p:sp>
        <p:nvSpPr>
          <p:cNvPr id="5" name="Content Placeholder 4"/>
          <p:cNvSpPr>
            <a:spLocks noGrp="1"/>
          </p:cNvSpPr>
          <p:nvPr>
            <p:ph sz="quarter" idx="1"/>
          </p:nvPr>
        </p:nvSpPr>
        <p:spPr>
          <a:xfrm>
            <a:off x="5841242" y="1600200"/>
            <a:ext cx="2924805" cy="4495800"/>
          </a:xfrm>
        </p:spPr>
        <p:txBody>
          <a:bodyPr/>
          <a:lstStyle/>
          <a:p>
            <a:pPr marL="0" indent="0">
              <a:buFontTx/>
              <a:buNone/>
            </a:pPr>
            <a:r>
              <a:rPr lang="en-US" dirty="0" smtClean="0"/>
              <a:t>ALVINN 32 neuron </a:t>
            </a:r>
            <a:r>
              <a:rPr lang="en-US" dirty="0" smtClean="0">
                <a:sym typeface="Wingdings" pitchFamily="2" charset="2"/>
              </a:rPr>
              <a:t> </a:t>
            </a:r>
            <a:r>
              <a:rPr lang="en-US" dirty="0" smtClean="0"/>
              <a:t>110 km/jam</a:t>
            </a:r>
          </a:p>
          <a:p>
            <a:pPr marL="0" indent="0">
              <a:buFontTx/>
              <a:buNone/>
            </a:pPr>
            <a:r>
              <a:rPr lang="en-US" dirty="0" err="1" smtClean="0"/>
              <a:t>Manusia</a:t>
            </a:r>
            <a:r>
              <a:rPr lang="en-US" dirty="0" smtClean="0"/>
              <a:t> 10</a:t>
            </a:r>
            <a:r>
              <a:rPr lang="en-US" baseline="30000" dirty="0" smtClean="0"/>
              <a:t> </a:t>
            </a:r>
            <a:r>
              <a:rPr lang="en-US" dirty="0" err="1" smtClean="0"/>
              <a:t>milyar</a:t>
            </a:r>
            <a:r>
              <a:rPr lang="en-US" dirty="0" smtClean="0"/>
              <a:t> neuron </a:t>
            </a:r>
            <a:r>
              <a:rPr lang="en-US" dirty="0" smtClean="0">
                <a:sym typeface="Wingdings" pitchFamily="2" charset="2"/>
              </a:rPr>
              <a:t> </a:t>
            </a:r>
            <a:r>
              <a:rPr lang="en-US" dirty="0" err="1" smtClean="0">
                <a:sym typeface="Wingdings" pitchFamily="2" charset="2"/>
              </a:rPr>
              <a:t>Apa</a:t>
            </a:r>
            <a:r>
              <a:rPr lang="en-US" dirty="0" smtClean="0">
                <a:sym typeface="Wingdings" pitchFamily="2" charset="2"/>
              </a:rPr>
              <a:t> </a:t>
            </a:r>
            <a:r>
              <a:rPr lang="en-US" dirty="0" err="1" smtClean="0">
                <a:sym typeface="Wingdings" pitchFamily="2" charset="2"/>
              </a:rPr>
              <a:t>saja</a:t>
            </a:r>
            <a:r>
              <a:rPr lang="en-US" dirty="0" smtClean="0">
                <a:sym typeface="Wingdings" pitchFamily="2" charset="2"/>
              </a:rPr>
              <a:t> </a:t>
            </a:r>
            <a:r>
              <a:rPr lang="en-US" dirty="0" err="1" smtClean="0">
                <a:sym typeface="Wingdings" pitchFamily="2" charset="2"/>
              </a:rPr>
              <a:t>bisa</a:t>
            </a:r>
            <a:r>
              <a:rPr lang="en-US" dirty="0" smtClean="0">
                <a:sym typeface="Wingdings" pitchFamily="2" charset="2"/>
              </a:rPr>
              <a:t>!</a:t>
            </a:r>
          </a:p>
          <a:p>
            <a:endParaRPr lang="en-US" dirty="0"/>
          </a:p>
        </p:txBody>
      </p:sp>
      <p:pic>
        <p:nvPicPr>
          <p:cNvPr id="7" name="Picture 4"/>
          <p:cNvPicPr>
            <a:picLocks noChangeAspect="1" noChangeArrowheads="1"/>
          </p:cNvPicPr>
          <p:nvPr/>
        </p:nvPicPr>
        <p:blipFill>
          <a:blip r:embed="rId2" cstate="print"/>
          <a:stretch>
            <a:fillRect/>
          </a:stretch>
        </p:blipFill>
        <p:spPr bwMode="auto">
          <a:xfrm>
            <a:off x="218690" y="1600200"/>
            <a:ext cx="4828572" cy="326666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57600" y="228600"/>
            <a:ext cx="5108448" cy="990600"/>
          </a:xfrm>
        </p:spPr>
        <p:txBody>
          <a:bodyPr/>
          <a:lstStyle/>
          <a:p>
            <a:r>
              <a:rPr lang="en-US" dirty="0" err="1">
                <a:solidFill>
                  <a:schemeClr val="bg1"/>
                </a:solidFill>
              </a:rPr>
              <a:t>Sebagai</a:t>
            </a:r>
            <a:r>
              <a:rPr lang="en-US" dirty="0">
                <a:solidFill>
                  <a:schemeClr val="bg1"/>
                </a:solidFill>
              </a:rPr>
              <a:t> </a:t>
            </a:r>
            <a:r>
              <a:rPr lang="en-US" dirty="0" err="1">
                <a:solidFill>
                  <a:schemeClr val="bg1"/>
                </a:solidFill>
              </a:rPr>
              <a:t>Mahasiswa</a:t>
            </a:r>
            <a:endParaRPr lang="en-US" sz="2400" dirty="0">
              <a:solidFill>
                <a:schemeClr val="bg1"/>
              </a:solidFill>
            </a:endParaRPr>
          </a:p>
        </p:txBody>
      </p:sp>
      <p:sp>
        <p:nvSpPr>
          <p:cNvPr id="15363" name="Rectangle 3"/>
          <p:cNvSpPr>
            <a:spLocks noGrp="1" noChangeArrowheads="1"/>
          </p:cNvSpPr>
          <p:nvPr>
            <p:ph sz="quarter" idx="1"/>
          </p:nvPr>
        </p:nvSpPr>
        <p:spPr>
          <a:xfrm>
            <a:off x="457200" y="1600200"/>
            <a:ext cx="8229600" cy="2667000"/>
          </a:xfrm>
        </p:spPr>
        <p:txBody>
          <a:bodyPr/>
          <a:lstStyle/>
          <a:p>
            <a:pPr marL="0" indent="0"/>
            <a:r>
              <a:rPr lang="en-US"/>
              <a:t> Hindari plagiat</a:t>
            </a:r>
          </a:p>
          <a:p>
            <a:pPr marL="0" indent="0"/>
            <a:r>
              <a:rPr lang="en-US"/>
              <a:t> Tumbuhkan kreativitas</a:t>
            </a:r>
          </a:p>
          <a:p>
            <a:pPr marL="0" indent="0"/>
            <a:r>
              <a:rPr lang="en-US"/>
              <a:t> Percaya diri sendiri</a:t>
            </a:r>
          </a:p>
          <a:p>
            <a:pPr marL="0" indent="0"/>
            <a:r>
              <a:rPr lang="en-US"/>
              <a:t> </a:t>
            </a:r>
            <a:r>
              <a:rPr lang="en-US">
                <a:solidFill>
                  <a:schemeClr val="accent2"/>
                </a:solidFill>
              </a:rPr>
              <a:t>ABAIKAN</a:t>
            </a:r>
            <a:r>
              <a:rPr lang="en-US"/>
              <a:t> “dosen ngecek atau tidak?”</a:t>
            </a:r>
          </a:p>
        </p:txBody>
      </p:sp>
      <p:sp>
        <p:nvSpPr>
          <p:cNvPr id="4" name="Date Placeholder 3"/>
          <p:cNvSpPr>
            <a:spLocks noGrp="1"/>
          </p:cNvSpPr>
          <p:nvPr>
            <p:ph type="dt" sz="half" idx="10"/>
          </p:nvPr>
        </p:nvSpPr>
        <p:spPr/>
        <p:txBody>
          <a:bodyPr/>
          <a:lstStyle/>
          <a:p>
            <a:fld id="{8119F96C-4B24-49B6-837B-53D944BD71E2}"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12</a:t>
            </a:fld>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98542" y="228600"/>
            <a:ext cx="5067505" cy="990600"/>
          </a:xfrm>
        </p:spPr>
        <p:txBody>
          <a:bodyPr/>
          <a:lstStyle/>
          <a:p>
            <a:r>
              <a:rPr lang="en-US" dirty="0" err="1">
                <a:solidFill>
                  <a:schemeClr val="bg1"/>
                </a:solidFill>
              </a:rPr>
              <a:t>Sebagai</a:t>
            </a:r>
            <a:r>
              <a:rPr lang="en-US" dirty="0">
                <a:solidFill>
                  <a:schemeClr val="bg1"/>
                </a:solidFill>
              </a:rPr>
              <a:t> Dosen</a:t>
            </a:r>
            <a:endParaRPr lang="en-US" sz="2400" dirty="0">
              <a:solidFill>
                <a:schemeClr val="bg1"/>
              </a:solidFill>
            </a:endParaRPr>
          </a:p>
        </p:txBody>
      </p:sp>
      <p:sp>
        <p:nvSpPr>
          <p:cNvPr id="17411" name="Rectangle 3"/>
          <p:cNvSpPr>
            <a:spLocks noGrp="1" noChangeArrowheads="1"/>
          </p:cNvSpPr>
          <p:nvPr>
            <p:ph sz="quarter" idx="1"/>
          </p:nvPr>
        </p:nvSpPr>
        <p:spPr>
          <a:xfrm>
            <a:off x="457200" y="1600200"/>
            <a:ext cx="8229600" cy="4876800"/>
          </a:xfrm>
        </p:spPr>
        <p:txBody>
          <a:bodyPr/>
          <a:lstStyle/>
          <a:p>
            <a:pPr marL="0" indent="0"/>
            <a:r>
              <a:rPr lang="en-US"/>
              <a:t> Hindari plagiat</a:t>
            </a:r>
          </a:p>
          <a:p>
            <a:pPr marL="0" indent="0"/>
            <a:r>
              <a:rPr lang="en-US"/>
              <a:t> Tumbuhkan kreativitas</a:t>
            </a:r>
          </a:p>
          <a:p>
            <a:pPr marL="0" indent="0"/>
            <a:r>
              <a:rPr lang="en-US"/>
              <a:t> Percaya diri sendiri</a:t>
            </a:r>
          </a:p>
          <a:p>
            <a:pPr marL="0" indent="0"/>
            <a:r>
              <a:rPr lang="en-US"/>
              <a:t> </a:t>
            </a:r>
            <a:r>
              <a:rPr lang="en-US" u="sng">
                <a:solidFill>
                  <a:schemeClr val="accent2"/>
                </a:solidFill>
              </a:rPr>
              <a:t>PERIKSA</a:t>
            </a:r>
            <a:r>
              <a:rPr lang="en-US"/>
              <a:t>:</a:t>
            </a:r>
          </a:p>
          <a:p>
            <a:pPr marL="277813" lvl="1" indent="358775"/>
            <a:r>
              <a:rPr lang="en-US" i="1"/>
              <a:t>Search engine</a:t>
            </a:r>
          </a:p>
          <a:p>
            <a:pPr marL="277813" lvl="1" indent="358775"/>
            <a:r>
              <a:rPr lang="en-US" i="1"/>
              <a:t>Plagiarism detection system </a:t>
            </a:r>
            <a:r>
              <a:rPr lang="en-US"/>
              <a:t>(jika ada)</a:t>
            </a:r>
          </a:p>
        </p:txBody>
      </p:sp>
      <p:sp>
        <p:nvSpPr>
          <p:cNvPr id="4" name="Date Placeholder 3"/>
          <p:cNvSpPr>
            <a:spLocks noGrp="1"/>
          </p:cNvSpPr>
          <p:nvPr>
            <p:ph type="dt" sz="half" idx="10"/>
          </p:nvPr>
        </p:nvSpPr>
        <p:spPr/>
        <p:txBody>
          <a:bodyPr/>
          <a:lstStyle/>
          <a:p>
            <a:fld id="{C0A0DA1B-E4DB-428C-813E-9345450002C4}"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13</a:t>
            </a:fld>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7600" y="228600"/>
            <a:ext cx="5108448" cy="990600"/>
          </a:xfrm>
        </p:spPr>
        <p:txBody>
          <a:bodyPr/>
          <a:lstStyle/>
          <a:p>
            <a:r>
              <a:rPr lang="id-ID" dirty="0" smtClean="0">
                <a:solidFill>
                  <a:schemeClr val="bg1"/>
                </a:solidFill>
              </a:rPr>
              <a:t>Fakultas Informatika</a:t>
            </a:r>
            <a:endParaRPr lang="en-US" sz="2400" dirty="0">
              <a:solidFill>
                <a:schemeClr val="bg1"/>
              </a:solidFill>
            </a:endParaRPr>
          </a:p>
        </p:txBody>
      </p:sp>
      <p:sp>
        <p:nvSpPr>
          <p:cNvPr id="18435" name="Rectangle 3"/>
          <p:cNvSpPr>
            <a:spLocks noGrp="1" noChangeArrowheads="1"/>
          </p:cNvSpPr>
          <p:nvPr>
            <p:ph sz="quarter" idx="1"/>
          </p:nvPr>
        </p:nvSpPr>
        <p:spPr>
          <a:xfrm>
            <a:off x="457200" y="1600200"/>
            <a:ext cx="8229600" cy="4876800"/>
          </a:xfrm>
        </p:spPr>
        <p:txBody>
          <a:bodyPr/>
          <a:lstStyle/>
          <a:p>
            <a:pPr marL="0" indent="0"/>
            <a:r>
              <a:rPr lang="en-US" i="1" dirty="0"/>
              <a:t> </a:t>
            </a:r>
            <a:r>
              <a:rPr lang="id-ID" i="1" dirty="0" smtClean="0"/>
              <a:t>Konsep Nilai</a:t>
            </a:r>
            <a:endParaRPr lang="en-US" dirty="0">
              <a:solidFill>
                <a:schemeClr val="accent2"/>
              </a:solidFill>
            </a:endParaRPr>
          </a:p>
        </p:txBody>
      </p:sp>
      <p:graphicFrame>
        <p:nvGraphicFramePr>
          <p:cNvPr id="4" name="Content Placeholder 8"/>
          <p:cNvGraphicFramePr>
            <a:graphicFrameLocks/>
          </p:cNvGraphicFramePr>
          <p:nvPr/>
        </p:nvGraphicFramePr>
        <p:xfrm>
          <a:off x="1428729" y="2174874"/>
          <a:ext cx="7258072" cy="396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7BC80BC4-A736-4675-85D6-0A08BDA9A402}" type="datetime1">
              <a:rPr lang="id-ID" smtClean="0"/>
              <a:pPr/>
              <a:t>25/08/2014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14</a:t>
            </a:fld>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657600" y="228600"/>
            <a:ext cx="5108448" cy="990600"/>
          </a:xfrm>
        </p:spPr>
        <p:txBody>
          <a:bodyPr/>
          <a:lstStyle/>
          <a:p>
            <a:r>
              <a:rPr lang="en-US" b="1" dirty="0" err="1">
                <a:solidFill>
                  <a:schemeClr val="bg1"/>
                </a:solidFill>
              </a:rPr>
              <a:t>Definisi</a:t>
            </a:r>
            <a:r>
              <a:rPr lang="en-US" b="1" dirty="0">
                <a:solidFill>
                  <a:schemeClr val="bg1"/>
                </a:solidFill>
              </a:rPr>
              <a:t> </a:t>
            </a:r>
            <a:r>
              <a:rPr lang="en-US" b="1" dirty="0" err="1">
                <a:solidFill>
                  <a:schemeClr val="bg1"/>
                </a:solidFill>
              </a:rPr>
              <a:t>Plagiat</a:t>
            </a:r>
            <a:r>
              <a:rPr lang="en-US" b="1" dirty="0">
                <a:solidFill>
                  <a:schemeClr val="bg1"/>
                </a:solidFill>
              </a:rPr>
              <a:t> (1)</a:t>
            </a:r>
          </a:p>
        </p:txBody>
      </p:sp>
      <p:sp>
        <p:nvSpPr>
          <p:cNvPr id="24579" name="Rectangle 3"/>
          <p:cNvSpPr>
            <a:spLocks noGrp="1" noChangeArrowheads="1"/>
          </p:cNvSpPr>
          <p:nvPr>
            <p:ph sz="quarter" idx="1"/>
          </p:nvPr>
        </p:nvSpPr>
        <p:spPr/>
        <p:txBody>
          <a:bodyPr/>
          <a:lstStyle/>
          <a:p>
            <a:r>
              <a:rPr lang="en-US"/>
              <a:t>To take somebody else’s </a:t>
            </a:r>
            <a:r>
              <a:rPr lang="en-US">
                <a:solidFill>
                  <a:srgbClr val="FF33CC"/>
                </a:solidFill>
              </a:rPr>
              <a:t>ideas or words</a:t>
            </a:r>
            <a:r>
              <a:rPr lang="en-US"/>
              <a:t> and use them as if they were one’s own. </a:t>
            </a:r>
            <a:r>
              <a:rPr lang="en-US" sz="2000"/>
              <a:t>[Oxford Advanced Learner’s dictionary 5th edition 1995]</a:t>
            </a:r>
          </a:p>
          <a:p>
            <a:pPr>
              <a:buFontTx/>
              <a:buNone/>
            </a:pPr>
            <a:endParaRPr lang="en-US" sz="2000"/>
          </a:p>
          <a:p>
            <a:r>
              <a:rPr lang="en-US"/>
              <a:t>The unauthorized use or close imitation of the </a:t>
            </a:r>
            <a:r>
              <a:rPr lang="en-US">
                <a:solidFill>
                  <a:srgbClr val="FF33CC"/>
                </a:solidFill>
              </a:rPr>
              <a:t>language and thoughts</a:t>
            </a:r>
            <a:r>
              <a:rPr lang="en-US"/>
              <a:t> of another author and the representation of them as one's own original work. </a:t>
            </a:r>
            <a:r>
              <a:rPr lang="en-US" sz="2400"/>
              <a:t>[wikipedia.org]</a:t>
            </a:r>
            <a:r>
              <a:rPr lang="en-US"/>
              <a:t> </a:t>
            </a:r>
          </a:p>
        </p:txBody>
      </p:sp>
      <p:sp>
        <p:nvSpPr>
          <p:cNvPr id="4" name="Date Placeholder 3"/>
          <p:cNvSpPr>
            <a:spLocks noGrp="1"/>
          </p:cNvSpPr>
          <p:nvPr>
            <p:ph type="dt" sz="half" idx="10"/>
          </p:nvPr>
        </p:nvSpPr>
        <p:spPr/>
        <p:txBody>
          <a:bodyPr/>
          <a:lstStyle/>
          <a:p>
            <a:fld id="{79614643-D99D-41B1-BACB-4A7A02A5BBE9}"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15</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98542" y="228600"/>
            <a:ext cx="5067505" cy="990600"/>
          </a:xfrm>
        </p:spPr>
        <p:txBody>
          <a:bodyPr/>
          <a:lstStyle/>
          <a:p>
            <a:r>
              <a:rPr lang="en-US" b="1" dirty="0" err="1">
                <a:solidFill>
                  <a:schemeClr val="bg1"/>
                </a:solidFill>
              </a:rPr>
              <a:t>Definisi</a:t>
            </a:r>
            <a:r>
              <a:rPr lang="en-US" b="1" dirty="0">
                <a:solidFill>
                  <a:schemeClr val="bg1"/>
                </a:solidFill>
              </a:rPr>
              <a:t> </a:t>
            </a:r>
            <a:r>
              <a:rPr lang="en-US" b="1" dirty="0" err="1">
                <a:solidFill>
                  <a:schemeClr val="bg1"/>
                </a:solidFill>
              </a:rPr>
              <a:t>Plagiat</a:t>
            </a:r>
            <a:r>
              <a:rPr lang="en-US" b="1" dirty="0">
                <a:solidFill>
                  <a:schemeClr val="bg1"/>
                </a:solidFill>
              </a:rPr>
              <a:t> (2)</a:t>
            </a:r>
          </a:p>
        </p:txBody>
      </p:sp>
      <p:sp>
        <p:nvSpPr>
          <p:cNvPr id="26627" name="Rectangle 3"/>
          <p:cNvSpPr>
            <a:spLocks noGrp="1" noChangeArrowheads="1"/>
          </p:cNvSpPr>
          <p:nvPr>
            <p:ph sz="quarter" idx="1"/>
          </p:nvPr>
        </p:nvSpPr>
        <p:spPr/>
        <p:txBody>
          <a:bodyPr>
            <a:normAutofit fontScale="92500" lnSpcReduction="20000"/>
          </a:bodyPr>
          <a:lstStyle/>
          <a:p>
            <a:pPr>
              <a:lnSpc>
                <a:spcPct val="80000"/>
              </a:lnSpc>
            </a:pPr>
            <a:r>
              <a:rPr lang="en-US" sz="2400" b="1">
                <a:solidFill>
                  <a:srgbClr val="9900CC"/>
                </a:solidFill>
              </a:rPr>
              <a:t>Self-plagiarism</a:t>
            </a:r>
            <a:r>
              <a:rPr lang="en-US" sz="2400"/>
              <a:t>:</a:t>
            </a:r>
            <a:r>
              <a:rPr lang="en-US" sz="2400" i="1"/>
              <a:t> </a:t>
            </a:r>
            <a:r>
              <a:rPr lang="en-US" sz="2400"/>
              <a:t>the reuse of significant, identical, or nearly identical portions of one’s own work without acknowledging that one is doing so or without citing the original work. </a:t>
            </a:r>
            <a:r>
              <a:rPr lang="en-US" sz="1800"/>
              <a:t>[wikipedia.org]</a:t>
            </a:r>
          </a:p>
          <a:p>
            <a:pPr>
              <a:lnSpc>
                <a:spcPct val="80000"/>
              </a:lnSpc>
              <a:buFontTx/>
              <a:buNone/>
            </a:pPr>
            <a:endParaRPr lang="en-US" sz="1200"/>
          </a:p>
          <a:p>
            <a:pPr>
              <a:lnSpc>
                <a:spcPct val="80000"/>
              </a:lnSpc>
            </a:pPr>
            <a:r>
              <a:rPr lang="en-US" sz="2400" b="1">
                <a:solidFill>
                  <a:srgbClr val="9900CC"/>
                </a:solidFill>
              </a:rPr>
              <a:t>In academic fields</a:t>
            </a:r>
            <a:r>
              <a:rPr lang="en-US" sz="2400"/>
              <a:t>, self-plagiarism is a problem when an author reuses portions of his or her own published and copyrighted work in subsequent publications, but without attributing the previous publication. </a:t>
            </a:r>
            <a:r>
              <a:rPr lang="en-US" sz="1800"/>
              <a:t>[wikipedia.org]</a:t>
            </a:r>
          </a:p>
          <a:p>
            <a:pPr>
              <a:lnSpc>
                <a:spcPct val="80000"/>
              </a:lnSpc>
              <a:buFontTx/>
              <a:buNone/>
            </a:pPr>
            <a:endParaRPr lang="en-US" sz="1200"/>
          </a:p>
          <a:p>
            <a:pPr>
              <a:lnSpc>
                <a:spcPct val="80000"/>
              </a:lnSpc>
            </a:pPr>
            <a:r>
              <a:rPr lang="en-US" sz="2400" b="1">
                <a:solidFill>
                  <a:srgbClr val="9900CC"/>
                </a:solidFill>
              </a:rPr>
              <a:t>High public-interest texts</a:t>
            </a:r>
            <a:r>
              <a:rPr lang="en-US" sz="2400"/>
              <a:t> are not a subject of self-plagiarism; however, the authors should not violate copyright where applicable. "Public-interest texts" include such material as social, professional, and cultural opinions usually published in newspapers and magazines. </a:t>
            </a:r>
            <a:r>
              <a:rPr lang="en-US" sz="1800"/>
              <a:t>[wikipedia.org]</a:t>
            </a:r>
          </a:p>
        </p:txBody>
      </p:sp>
      <p:sp>
        <p:nvSpPr>
          <p:cNvPr id="4" name="Date Placeholder 3"/>
          <p:cNvSpPr>
            <a:spLocks noGrp="1"/>
          </p:cNvSpPr>
          <p:nvPr>
            <p:ph type="dt" sz="half" idx="10"/>
          </p:nvPr>
        </p:nvSpPr>
        <p:spPr/>
        <p:txBody>
          <a:bodyPr/>
          <a:lstStyle/>
          <a:p>
            <a:fld id="{7FC9AE71-05CF-4417-A2AF-D13C2489C2BA}"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16</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712190" y="228600"/>
            <a:ext cx="5053857" cy="990600"/>
          </a:xfrm>
        </p:spPr>
        <p:txBody>
          <a:bodyPr/>
          <a:lstStyle/>
          <a:p>
            <a:r>
              <a:rPr lang="en-US" b="1" dirty="0" err="1">
                <a:solidFill>
                  <a:schemeClr val="bg1"/>
                </a:solidFill>
              </a:rPr>
              <a:t>Definisi</a:t>
            </a:r>
            <a:r>
              <a:rPr lang="en-US" b="1" dirty="0">
                <a:solidFill>
                  <a:schemeClr val="bg1"/>
                </a:solidFill>
              </a:rPr>
              <a:t> </a:t>
            </a:r>
            <a:r>
              <a:rPr lang="en-US" b="1" dirty="0" err="1">
                <a:solidFill>
                  <a:schemeClr val="bg1"/>
                </a:solidFill>
              </a:rPr>
              <a:t>Plagiat</a:t>
            </a:r>
            <a:r>
              <a:rPr lang="en-US" b="1" dirty="0">
                <a:solidFill>
                  <a:schemeClr val="bg1"/>
                </a:solidFill>
              </a:rPr>
              <a:t> (3)</a:t>
            </a:r>
          </a:p>
        </p:txBody>
      </p:sp>
      <p:sp>
        <p:nvSpPr>
          <p:cNvPr id="25603" name="Rectangle 3"/>
          <p:cNvSpPr>
            <a:spLocks noGrp="1" noChangeArrowheads="1"/>
          </p:cNvSpPr>
          <p:nvPr>
            <p:ph sz="quarter" idx="1"/>
          </p:nvPr>
        </p:nvSpPr>
        <p:spPr/>
        <p:txBody>
          <a:bodyPr>
            <a:normAutofit fontScale="92500" lnSpcReduction="20000"/>
          </a:bodyPr>
          <a:lstStyle/>
          <a:p>
            <a:pPr marL="285750" indent="-285750"/>
            <a:r>
              <a:rPr lang="en-US" sz="3000"/>
              <a:t>Plagiarism is </a:t>
            </a:r>
            <a:r>
              <a:rPr lang="en-US" sz="3000">
                <a:solidFill>
                  <a:srgbClr val="FF33CC"/>
                </a:solidFill>
              </a:rPr>
              <a:t>different</a:t>
            </a:r>
            <a:r>
              <a:rPr lang="en-US" sz="3000"/>
              <a:t> from copyright infringement</a:t>
            </a:r>
            <a:r>
              <a:rPr lang="en-US" sz="3000">
                <a:solidFill>
                  <a:schemeClr val="accent2"/>
                </a:solidFill>
              </a:rPr>
              <a:t>. </a:t>
            </a:r>
            <a:r>
              <a:rPr lang="en-US" sz="2000"/>
              <a:t>[wikipedia.org]</a:t>
            </a:r>
            <a:r>
              <a:rPr lang="en-US" sz="2800"/>
              <a:t> </a:t>
            </a:r>
          </a:p>
          <a:p>
            <a:pPr marL="285750" indent="-285750"/>
            <a:r>
              <a:rPr lang="en-US" sz="3000"/>
              <a:t>Copyright infringement is a violation of the rights of the copyright holder, which involves the </a:t>
            </a:r>
            <a:r>
              <a:rPr lang="en-US" sz="3000">
                <a:solidFill>
                  <a:srgbClr val="FF33CC"/>
                </a:solidFill>
              </a:rPr>
              <a:t>loss of income</a:t>
            </a:r>
            <a:r>
              <a:rPr lang="en-US" sz="3000"/>
              <a:t> and </a:t>
            </a:r>
            <a:r>
              <a:rPr lang="en-US" sz="3000">
                <a:solidFill>
                  <a:srgbClr val="FF33CC"/>
                </a:solidFill>
              </a:rPr>
              <a:t>artistic control</a:t>
            </a:r>
            <a:r>
              <a:rPr lang="en-US" sz="3000"/>
              <a:t> of the material when it is used without the copyright holder's consent. </a:t>
            </a:r>
            <a:r>
              <a:rPr lang="en-US" sz="2000"/>
              <a:t>[wikipedia.org]</a:t>
            </a:r>
            <a:r>
              <a:rPr lang="en-US" sz="3000"/>
              <a:t> </a:t>
            </a:r>
          </a:p>
          <a:p>
            <a:pPr marL="285750" indent="-285750"/>
            <a:r>
              <a:rPr lang="en-US" sz="3000"/>
              <a:t>Plagiarism is concerned with the unearned increment to the plagiarizing author's </a:t>
            </a:r>
            <a:r>
              <a:rPr lang="en-US" sz="3000">
                <a:solidFill>
                  <a:srgbClr val="FF33CC"/>
                </a:solidFill>
              </a:rPr>
              <a:t>reputation</a:t>
            </a:r>
            <a:r>
              <a:rPr lang="en-US" sz="3000"/>
              <a:t>. </a:t>
            </a:r>
            <a:r>
              <a:rPr lang="en-US" sz="2000"/>
              <a:t>[wikipedia.org]</a:t>
            </a:r>
            <a:r>
              <a:rPr lang="en-US" sz="2800"/>
              <a:t> </a:t>
            </a:r>
          </a:p>
        </p:txBody>
      </p:sp>
      <p:sp>
        <p:nvSpPr>
          <p:cNvPr id="4" name="Date Placeholder 3"/>
          <p:cNvSpPr>
            <a:spLocks noGrp="1"/>
          </p:cNvSpPr>
          <p:nvPr>
            <p:ph type="dt" sz="half" idx="10"/>
          </p:nvPr>
        </p:nvSpPr>
        <p:spPr/>
        <p:txBody>
          <a:bodyPr/>
          <a:lstStyle/>
          <a:p>
            <a:fld id="{68A371A0-FF2F-4301-8EC4-327CC06EDF77}"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17</a:t>
            </a:fld>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698542" y="274638"/>
            <a:ext cx="4988257" cy="1143000"/>
          </a:xfrm>
        </p:spPr>
        <p:txBody>
          <a:bodyPr/>
          <a:lstStyle/>
          <a:p>
            <a:r>
              <a:rPr lang="en-US" b="1" dirty="0" err="1">
                <a:solidFill>
                  <a:schemeClr val="bg1"/>
                </a:solidFill>
              </a:rPr>
              <a:t>Dampak</a:t>
            </a:r>
            <a:r>
              <a:rPr lang="en-US" b="1" dirty="0">
                <a:solidFill>
                  <a:schemeClr val="bg1"/>
                </a:solidFill>
              </a:rPr>
              <a:t> </a:t>
            </a:r>
            <a:r>
              <a:rPr lang="en-US" b="1" dirty="0" err="1">
                <a:solidFill>
                  <a:schemeClr val="bg1"/>
                </a:solidFill>
              </a:rPr>
              <a:t>Buruk</a:t>
            </a:r>
            <a:r>
              <a:rPr lang="en-US" sz="5400" dirty="0">
                <a:solidFill>
                  <a:schemeClr val="bg1"/>
                </a:solidFill>
              </a:rPr>
              <a:t> </a:t>
            </a:r>
            <a:r>
              <a:rPr lang="en-US" b="1" dirty="0" err="1">
                <a:solidFill>
                  <a:schemeClr val="bg1"/>
                </a:solidFill>
              </a:rPr>
              <a:t>Plagiat</a:t>
            </a:r>
            <a:endParaRPr lang="en-US" b="1" dirty="0">
              <a:solidFill>
                <a:schemeClr val="bg1"/>
              </a:solidFill>
            </a:endParaRPr>
          </a:p>
        </p:txBody>
      </p:sp>
      <p:sp>
        <p:nvSpPr>
          <p:cNvPr id="46083" name="Rectangle 3"/>
          <p:cNvSpPr>
            <a:spLocks noGrp="1" noChangeArrowheads="1"/>
          </p:cNvSpPr>
          <p:nvPr>
            <p:ph type="body" sz="half" idx="1"/>
          </p:nvPr>
        </p:nvSpPr>
        <p:spPr>
          <a:xfrm>
            <a:off x="457200" y="1600200"/>
            <a:ext cx="8153400" cy="3505200"/>
          </a:xfrm>
        </p:spPr>
        <p:txBody>
          <a:bodyPr/>
          <a:lstStyle/>
          <a:p>
            <a:pPr marL="533400" indent="-533400">
              <a:buFontTx/>
              <a:buNone/>
            </a:pPr>
            <a:r>
              <a:rPr lang="en-US" sz="3600">
                <a:solidFill>
                  <a:srgbClr val="FF33CC"/>
                </a:solidFill>
              </a:rPr>
              <a:t>1. Anda curang pada diri sendiri</a:t>
            </a:r>
          </a:p>
          <a:p>
            <a:pPr marL="914400" lvl="1" indent="-457200"/>
            <a:r>
              <a:rPr lang="en-US"/>
              <a:t>Anda tidak belajar untuk menuliskan ide dan pikiran anda menggunakan kata-kata sendiri.</a:t>
            </a:r>
          </a:p>
          <a:p>
            <a:pPr marL="914400" lvl="1" indent="-457200"/>
            <a:r>
              <a:rPr lang="en-US"/>
              <a:t>Anda tidak akan menerima </a:t>
            </a:r>
            <a:r>
              <a:rPr lang="en-US" i="1"/>
              <a:t>feedback</a:t>
            </a:r>
            <a:r>
              <a:rPr lang="en-US"/>
              <a:t> dari dosen anda yang biasanya bersifat khusus dan sangat berguna bagi anda sendiri.</a:t>
            </a:r>
          </a:p>
        </p:txBody>
      </p:sp>
      <p:sp>
        <p:nvSpPr>
          <p:cNvPr id="4" name="Date Placeholder 3"/>
          <p:cNvSpPr>
            <a:spLocks noGrp="1"/>
          </p:cNvSpPr>
          <p:nvPr>
            <p:ph type="dt" sz="half" idx="10"/>
          </p:nvPr>
        </p:nvSpPr>
        <p:spPr/>
        <p:txBody>
          <a:bodyPr/>
          <a:lstStyle/>
          <a:p>
            <a:fld id="{A974C75D-DCBA-4D94-9DF3-20CEEABDFA2F}" type="datetime1">
              <a:rPr lang="id-ID" smtClean="0"/>
              <a:pPr/>
              <a:t>25/08/2014</a:t>
            </a:fld>
            <a:endParaRPr lang="en-US"/>
          </a:p>
        </p:txBody>
      </p:sp>
      <p:sp>
        <p:nvSpPr>
          <p:cNvPr id="5" name="Slide Number Placeholder 4"/>
          <p:cNvSpPr>
            <a:spLocks noGrp="1"/>
          </p:cNvSpPr>
          <p:nvPr>
            <p:ph type="sldNum" sz="quarter" idx="12"/>
          </p:nvPr>
        </p:nvSpPr>
        <p:spPr/>
        <p:txBody>
          <a:bodyPr/>
          <a:lstStyle/>
          <a:p>
            <a:fld id="{E22759AC-B5D3-4A94-AA4C-A0EA6591C65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643306" y="274638"/>
            <a:ext cx="5043494" cy="1143000"/>
          </a:xfrm>
        </p:spPr>
        <p:txBody>
          <a:bodyPr/>
          <a:lstStyle/>
          <a:p>
            <a:r>
              <a:rPr lang="en-US" b="1" dirty="0" err="1">
                <a:solidFill>
                  <a:schemeClr val="bg1"/>
                </a:solidFill>
              </a:rPr>
              <a:t>Dampak</a:t>
            </a:r>
            <a:r>
              <a:rPr lang="en-US" b="1" dirty="0">
                <a:solidFill>
                  <a:schemeClr val="bg1"/>
                </a:solidFill>
              </a:rPr>
              <a:t> </a:t>
            </a:r>
            <a:r>
              <a:rPr lang="en-US" b="1" dirty="0" err="1">
                <a:solidFill>
                  <a:schemeClr val="bg1"/>
                </a:solidFill>
              </a:rPr>
              <a:t>Buruk</a:t>
            </a:r>
            <a:r>
              <a:rPr lang="en-US" sz="5400" dirty="0">
                <a:solidFill>
                  <a:schemeClr val="bg1"/>
                </a:solidFill>
              </a:rPr>
              <a:t> </a:t>
            </a:r>
            <a:r>
              <a:rPr lang="en-US" b="1" dirty="0" err="1">
                <a:solidFill>
                  <a:schemeClr val="bg1"/>
                </a:solidFill>
              </a:rPr>
              <a:t>Plagiat</a:t>
            </a:r>
            <a:endParaRPr lang="en-US" b="1" dirty="0">
              <a:solidFill>
                <a:schemeClr val="bg1"/>
              </a:solidFill>
            </a:endParaRPr>
          </a:p>
        </p:txBody>
      </p:sp>
      <p:graphicFrame>
        <p:nvGraphicFramePr>
          <p:cNvPr id="54278" name="Object 6"/>
          <p:cNvGraphicFramePr>
            <a:graphicFrameLocks noChangeAspect="1"/>
          </p:cNvGraphicFramePr>
          <p:nvPr>
            <p:ph sz="half" idx="2"/>
          </p:nvPr>
        </p:nvGraphicFramePr>
        <p:xfrm>
          <a:off x="4191000" y="2747963"/>
          <a:ext cx="685800" cy="1514475"/>
        </p:xfrm>
        <a:graphic>
          <a:graphicData uri="http://schemas.openxmlformats.org/presentationml/2006/ole">
            <p:oleObj spid="_x0000_s73730" name="Visio" r:id="rId3" imgW="319802" imgH="705326" progId="Visio.Drawing.11">
              <p:embed/>
            </p:oleObj>
          </a:graphicData>
        </a:graphic>
      </p:graphicFrame>
      <p:sp>
        <p:nvSpPr>
          <p:cNvPr id="54277" name="AutoShape 5"/>
          <p:cNvSpPr>
            <a:spLocks noChangeArrowheads="1"/>
          </p:cNvSpPr>
          <p:nvPr/>
        </p:nvSpPr>
        <p:spPr bwMode="auto">
          <a:xfrm>
            <a:off x="3505200" y="3505200"/>
            <a:ext cx="609600" cy="457200"/>
          </a:xfrm>
          <a:prstGeom prst="rightArrow">
            <a:avLst>
              <a:gd name="adj1" fmla="val 50000"/>
              <a:gd name="adj2" fmla="val 33333"/>
            </a:avLst>
          </a:prstGeom>
          <a:solidFill>
            <a:srgbClr val="FFFF00"/>
          </a:solidFill>
          <a:ln w="9525">
            <a:solidFill>
              <a:schemeClr val="tx1"/>
            </a:solidFill>
            <a:miter lim="800000"/>
            <a:headEnd/>
            <a:tailEnd/>
          </a:ln>
          <a:effectLst/>
        </p:spPr>
        <p:txBody>
          <a:bodyPr wrap="none" anchor="ctr"/>
          <a:lstStyle/>
          <a:p>
            <a:endParaRPr lang="id-ID"/>
          </a:p>
        </p:txBody>
      </p:sp>
      <p:sp>
        <p:nvSpPr>
          <p:cNvPr id="54279" name="AutoShape 7"/>
          <p:cNvSpPr>
            <a:spLocks noChangeArrowheads="1"/>
          </p:cNvSpPr>
          <p:nvPr/>
        </p:nvSpPr>
        <p:spPr bwMode="auto">
          <a:xfrm>
            <a:off x="4953000" y="3505200"/>
            <a:ext cx="609600" cy="457200"/>
          </a:xfrm>
          <a:prstGeom prst="rightArrow">
            <a:avLst>
              <a:gd name="adj1" fmla="val 50000"/>
              <a:gd name="adj2" fmla="val 33333"/>
            </a:avLst>
          </a:prstGeom>
          <a:solidFill>
            <a:srgbClr val="FFFF00"/>
          </a:solidFill>
          <a:ln w="9525">
            <a:solidFill>
              <a:schemeClr val="tx1"/>
            </a:solidFill>
            <a:miter lim="800000"/>
            <a:headEnd/>
            <a:tailEnd/>
          </a:ln>
          <a:effectLst/>
        </p:spPr>
        <p:txBody>
          <a:bodyPr wrap="none" anchor="ctr"/>
          <a:lstStyle/>
          <a:p>
            <a:endParaRPr lang="id-ID"/>
          </a:p>
        </p:txBody>
      </p:sp>
      <p:sp>
        <p:nvSpPr>
          <p:cNvPr id="54280" name="Text Box 8"/>
          <p:cNvSpPr txBox="1">
            <a:spLocks noChangeArrowheads="1"/>
          </p:cNvSpPr>
          <p:nvPr/>
        </p:nvSpPr>
        <p:spPr bwMode="auto">
          <a:xfrm>
            <a:off x="3886200" y="4419600"/>
            <a:ext cx="1219200" cy="457200"/>
          </a:xfrm>
          <a:prstGeom prst="rect">
            <a:avLst/>
          </a:prstGeom>
          <a:noFill/>
          <a:ln w="9525">
            <a:noFill/>
            <a:miter lim="800000"/>
            <a:headEnd/>
            <a:tailEnd/>
          </a:ln>
          <a:effectLst/>
        </p:spPr>
        <p:txBody>
          <a:bodyPr>
            <a:spAutoFit/>
          </a:bodyPr>
          <a:lstStyle/>
          <a:p>
            <a:pPr algn="ctr">
              <a:spcBef>
                <a:spcPct val="50000"/>
              </a:spcBef>
            </a:pPr>
            <a:r>
              <a:rPr lang="en-US" sz="2400" b="1"/>
              <a:t>dosen</a:t>
            </a:r>
          </a:p>
        </p:txBody>
      </p:sp>
      <p:sp>
        <p:nvSpPr>
          <p:cNvPr id="54281" name="Text Box 9"/>
          <p:cNvSpPr txBox="1">
            <a:spLocks noChangeArrowheads="1"/>
          </p:cNvSpPr>
          <p:nvPr/>
        </p:nvSpPr>
        <p:spPr bwMode="auto">
          <a:xfrm>
            <a:off x="5638800" y="2590800"/>
            <a:ext cx="3124200" cy="2554545"/>
          </a:xfrm>
          <a:prstGeom prst="rect">
            <a:avLst/>
          </a:prstGeom>
          <a:solidFill>
            <a:srgbClr val="99FF33"/>
          </a:solidFill>
          <a:ln w="9525">
            <a:solidFill>
              <a:schemeClr val="tx1"/>
            </a:solidFill>
            <a:miter lim="800000"/>
            <a:headEnd/>
            <a:tailEnd/>
          </a:ln>
          <a:effectLst/>
        </p:spPr>
        <p:txBody>
          <a:bodyPr wrap="square">
            <a:spAutoFit/>
          </a:bodyPr>
          <a:lstStyle/>
          <a:p>
            <a:r>
              <a:rPr lang="en-US" sz="2000" b="1" dirty="0" err="1">
                <a:solidFill>
                  <a:srgbClr val="FF0000"/>
                </a:solidFill>
              </a:rPr>
              <a:t>Koreksi</a:t>
            </a:r>
            <a:r>
              <a:rPr lang="en-US" sz="2000" b="1" dirty="0">
                <a:solidFill>
                  <a:srgbClr val="FF0000"/>
                </a:solidFill>
              </a:rPr>
              <a:t>: BAGUS!!!</a:t>
            </a:r>
          </a:p>
          <a:p>
            <a:endParaRPr lang="en-US" sz="2000" b="1" dirty="0">
              <a:solidFill>
                <a:srgbClr val="FF0000"/>
              </a:solidFill>
            </a:endParaRPr>
          </a:p>
          <a:p>
            <a:r>
              <a:rPr lang="en-US" sz="2000" b="1" dirty="0" err="1">
                <a:solidFill>
                  <a:srgbClr val="FF0000"/>
                </a:solidFill>
              </a:rPr>
              <a:t>Saya</a:t>
            </a:r>
            <a:r>
              <a:rPr lang="en-US" sz="2000" b="1" dirty="0">
                <a:solidFill>
                  <a:srgbClr val="FF0000"/>
                </a:solidFill>
              </a:rPr>
              <a:t> </a:t>
            </a:r>
            <a:r>
              <a:rPr lang="en-US" sz="2000" b="1" dirty="0" err="1">
                <a:solidFill>
                  <a:srgbClr val="FF0000"/>
                </a:solidFill>
              </a:rPr>
              <a:t>cek</a:t>
            </a:r>
            <a:r>
              <a:rPr lang="en-US" sz="2000" b="1" dirty="0">
                <a:solidFill>
                  <a:srgbClr val="FF0000"/>
                </a:solidFill>
              </a:rPr>
              <a:t> </a:t>
            </a:r>
            <a:r>
              <a:rPr lang="en-US" sz="2000" b="1" dirty="0" err="1">
                <a:solidFill>
                  <a:srgbClr val="FF0000"/>
                </a:solidFill>
              </a:rPr>
              <a:t>di</a:t>
            </a:r>
            <a:r>
              <a:rPr lang="en-US" sz="2000" b="1" dirty="0">
                <a:solidFill>
                  <a:srgbClr val="FF0000"/>
                </a:solidFill>
              </a:rPr>
              <a:t> internet, </a:t>
            </a:r>
            <a:r>
              <a:rPr lang="en-US" sz="2000" b="1" dirty="0" err="1">
                <a:solidFill>
                  <a:srgbClr val="FF0000"/>
                </a:solidFill>
              </a:rPr>
              <a:t>belum</a:t>
            </a:r>
            <a:r>
              <a:rPr lang="en-US" sz="2000" b="1" dirty="0">
                <a:solidFill>
                  <a:srgbClr val="FF0000"/>
                </a:solidFill>
              </a:rPr>
              <a:t> </a:t>
            </a:r>
            <a:r>
              <a:rPr lang="en-US" sz="2000" b="1" dirty="0" err="1">
                <a:solidFill>
                  <a:srgbClr val="FF0000"/>
                </a:solidFill>
              </a:rPr>
              <a:t>ada</a:t>
            </a:r>
            <a:r>
              <a:rPr lang="en-US" sz="2000" b="1" dirty="0">
                <a:solidFill>
                  <a:srgbClr val="FF0000"/>
                </a:solidFill>
              </a:rPr>
              <a:t> </a:t>
            </a:r>
            <a:r>
              <a:rPr lang="en-US" sz="2000" b="1" dirty="0" err="1">
                <a:solidFill>
                  <a:srgbClr val="FF0000"/>
                </a:solidFill>
              </a:rPr>
              <a:t>tulisan</a:t>
            </a:r>
            <a:r>
              <a:rPr lang="en-US" sz="2000" b="1" dirty="0">
                <a:solidFill>
                  <a:srgbClr val="FF0000"/>
                </a:solidFill>
              </a:rPr>
              <a:t> </a:t>
            </a:r>
            <a:r>
              <a:rPr lang="en-US" sz="2000" b="1" dirty="0" err="1">
                <a:solidFill>
                  <a:srgbClr val="FF0000"/>
                </a:solidFill>
              </a:rPr>
              <a:t>sebagus</a:t>
            </a:r>
            <a:r>
              <a:rPr lang="en-US" sz="2000" b="1" dirty="0">
                <a:solidFill>
                  <a:srgbClr val="FF0000"/>
                </a:solidFill>
              </a:rPr>
              <a:t> </a:t>
            </a:r>
            <a:r>
              <a:rPr lang="en-US" sz="2000" b="1" dirty="0" err="1">
                <a:solidFill>
                  <a:srgbClr val="FF0000"/>
                </a:solidFill>
              </a:rPr>
              <a:t>ini</a:t>
            </a:r>
            <a:r>
              <a:rPr lang="en-US" sz="2000" b="1" dirty="0">
                <a:solidFill>
                  <a:srgbClr val="FF0000"/>
                </a:solidFill>
              </a:rPr>
              <a:t>. </a:t>
            </a:r>
            <a:r>
              <a:rPr lang="en-US" sz="2000" b="1" dirty="0" err="1">
                <a:solidFill>
                  <a:srgbClr val="FF0000"/>
                </a:solidFill>
              </a:rPr>
              <a:t>Semoga</a:t>
            </a:r>
            <a:r>
              <a:rPr lang="en-US" sz="2000" b="1" dirty="0">
                <a:solidFill>
                  <a:srgbClr val="FF0000"/>
                </a:solidFill>
              </a:rPr>
              <a:t> </a:t>
            </a:r>
            <a:r>
              <a:rPr lang="en-US" sz="2000" b="1" dirty="0" err="1">
                <a:solidFill>
                  <a:srgbClr val="FF0000"/>
                </a:solidFill>
              </a:rPr>
              <a:t>anda</a:t>
            </a:r>
            <a:r>
              <a:rPr lang="en-US" sz="2000" b="1" dirty="0">
                <a:solidFill>
                  <a:srgbClr val="FF0000"/>
                </a:solidFill>
              </a:rPr>
              <a:t> </a:t>
            </a:r>
            <a:r>
              <a:rPr lang="en-US" sz="2000" b="1" dirty="0" err="1">
                <a:solidFill>
                  <a:srgbClr val="FF0000"/>
                </a:solidFill>
              </a:rPr>
              <a:t>jadi</a:t>
            </a:r>
            <a:r>
              <a:rPr lang="en-US" sz="2000" b="1" dirty="0">
                <a:solidFill>
                  <a:srgbClr val="FF0000"/>
                </a:solidFill>
              </a:rPr>
              <a:t> </a:t>
            </a:r>
            <a:r>
              <a:rPr lang="en-US" sz="2000" b="1" dirty="0" err="1">
                <a:solidFill>
                  <a:srgbClr val="FF0000"/>
                </a:solidFill>
              </a:rPr>
              <a:t>orang</a:t>
            </a:r>
            <a:r>
              <a:rPr lang="en-US" sz="2000" b="1" dirty="0">
                <a:solidFill>
                  <a:srgbClr val="FF0000"/>
                </a:solidFill>
              </a:rPr>
              <a:t> </a:t>
            </a:r>
            <a:r>
              <a:rPr lang="en-US" sz="2000" b="1" dirty="0" err="1">
                <a:solidFill>
                  <a:srgbClr val="FF0000"/>
                </a:solidFill>
              </a:rPr>
              <a:t>sukses</a:t>
            </a:r>
            <a:r>
              <a:rPr lang="en-US" sz="2000" b="1" dirty="0">
                <a:solidFill>
                  <a:srgbClr val="FF0000"/>
                </a:solidFill>
              </a:rPr>
              <a:t>, BUKAN KORUPTOR.</a:t>
            </a:r>
          </a:p>
        </p:txBody>
      </p:sp>
      <p:sp>
        <p:nvSpPr>
          <p:cNvPr id="54282" name="Text Box 10"/>
          <p:cNvSpPr txBox="1">
            <a:spLocks noChangeArrowheads="1"/>
          </p:cNvSpPr>
          <p:nvPr/>
        </p:nvSpPr>
        <p:spPr bwMode="auto">
          <a:xfrm>
            <a:off x="609600" y="2590800"/>
            <a:ext cx="3033706" cy="2554545"/>
          </a:xfrm>
          <a:prstGeom prst="rect">
            <a:avLst/>
          </a:prstGeom>
          <a:solidFill>
            <a:schemeClr val="accent1">
              <a:lumMod val="75000"/>
            </a:schemeClr>
          </a:solidFill>
          <a:ln w="9525">
            <a:solidFill>
              <a:schemeClr val="tx1"/>
            </a:solidFill>
            <a:miter lim="800000"/>
            <a:headEnd/>
            <a:tailEnd/>
          </a:ln>
          <a:effectLst/>
        </p:spPr>
        <p:txBody>
          <a:bodyPr wrap="square">
            <a:spAutoFit/>
          </a:bodyPr>
          <a:lstStyle/>
          <a:p>
            <a:r>
              <a:rPr lang="en-US" sz="2000" b="1" dirty="0" err="1">
                <a:solidFill>
                  <a:schemeClr val="bg1"/>
                </a:solidFill>
              </a:rPr>
              <a:t>Tugasku</a:t>
            </a:r>
            <a:r>
              <a:rPr lang="en-US" sz="2000" b="1" dirty="0">
                <a:solidFill>
                  <a:schemeClr val="bg1"/>
                </a:solidFill>
              </a:rPr>
              <a:t> …</a:t>
            </a:r>
          </a:p>
          <a:p>
            <a:endParaRPr lang="en-US" sz="2000" b="1" dirty="0">
              <a:solidFill>
                <a:schemeClr val="bg1"/>
              </a:solidFill>
            </a:endParaRPr>
          </a:p>
          <a:p>
            <a:r>
              <a:rPr lang="en-US" sz="2000" b="1" dirty="0" err="1">
                <a:solidFill>
                  <a:schemeClr val="bg1"/>
                </a:solidFill>
              </a:rPr>
              <a:t>Tulisan</a:t>
            </a:r>
            <a:r>
              <a:rPr lang="en-US" sz="2000" b="1" dirty="0">
                <a:solidFill>
                  <a:schemeClr val="bg1"/>
                </a:solidFill>
              </a:rPr>
              <a:t> </a:t>
            </a:r>
            <a:r>
              <a:rPr lang="en-US" sz="2000" b="1" dirty="0" err="1">
                <a:solidFill>
                  <a:schemeClr val="bg1"/>
                </a:solidFill>
              </a:rPr>
              <a:t>ini</a:t>
            </a:r>
            <a:r>
              <a:rPr lang="en-US" sz="2000" b="1" dirty="0">
                <a:solidFill>
                  <a:schemeClr val="bg1"/>
                </a:solidFill>
              </a:rPr>
              <a:t> </a:t>
            </a:r>
            <a:r>
              <a:rPr lang="en-US" sz="2000" b="1" dirty="0" err="1">
                <a:solidFill>
                  <a:schemeClr val="bg1"/>
                </a:solidFill>
              </a:rPr>
              <a:t>dibuatkan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teman</a:t>
            </a:r>
            <a:r>
              <a:rPr lang="en-US" sz="2000" b="1" dirty="0">
                <a:solidFill>
                  <a:schemeClr val="bg1"/>
                </a:solidFill>
              </a:rPr>
              <a:t> “</a:t>
            </a:r>
            <a:r>
              <a:rPr lang="en-US" sz="2000" b="1" dirty="0" err="1">
                <a:solidFill>
                  <a:schemeClr val="bg1"/>
                </a:solidFill>
              </a:rPr>
              <a:t>baikku</a:t>
            </a:r>
            <a:r>
              <a:rPr lang="en-US" sz="2000" b="1" dirty="0">
                <a:solidFill>
                  <a:schemeClr val="bg1"/>
                </a:solidFill>
              </a:rPr>
              <a:t>”. </a:t>
            </a:r>
            <a:r>
              <a:rPr lang="en-US" sz="2000" b="1" dirty="0" err="1">
                <a:solidFill>
                  <a:schemeClr val="bg1"/>
                </a:solidFill>
              </a:rPr>
              <a:t>Semoga</a:t>
            </a:r>
            <a:r>
              <a:rPr lang="en-US" sz="2000" b="1" dirty="0">
                <a:solidFill>
                  <a:schemeClr val="bg1"/>
                </a:solidFill>
              </a:rPr>
              <a:t> </a:t>
            </a:r>
            <a:r>
              <a:rPr lang="en-US" sz="2000" b="1" dirty="0" err="1">
                <a:solidFill>
                  <a:schemeClr val="bg1"/>
                </a:solidFill>
              </a:rPr>
              <a:t>dosenku</a:t>
            </a:r>
            <a:r>
              <a:rPr lang="en-US" sz="2000" b="1" dirty="0">
                <a:solidFill>
                  <a:schemeClr val="bg1"/>
                </a:solidFill>
              </a:rPr>
              <a:t> yang “</a:t>
            </a:r>
            <a:r>
              <a:rPr lang="en-US" sz="2000" b="1" dirty="0" err="1">
                <a:solidFill>
                  <a:schemeClr val="bg1"/>
                </a:solidFill>
              </a:rPr>
              <a:t>baik</a:t>
            </a:r>
            <a:r>
              <a:rPr lang="en-US" sz="2000" b="1" dirty="0">
                <a:solidFill>
                  <a:schemeClr val="bg1"/>
                </a:solidFill>
              </a:rPr>
              <a:t> </a:t>
            </a:r>
            <a:r>
              <a:rPr lang="en-US" sz="2000" b="1" dirty="0" err="1">
                <a:solidFill>
                  <a:schemeClr val="bg1"/>
                </a:solidFill>
              </a:rPr>
              <a:t>hati</a:t>
            </a:r>
            <a:r>
              <a:rPr lang="en-US" sz="2000" b="1" dirty="0">
                <a:solidFill>
                  <a:schemeClr val="bg1"/>
                </a:solidFill>
              </a:rPr>
              <a:t>” </a:t>
            </a:r>
            <a:r>
              <a:rPr lang="en-US" sz="2000" b="1" dirty="0" err="1">
                <a:solidFill>
                  <a:schemeClr val="bg1"/>
                </a:solidFill>
              </a:rPr>
              <a:t>itu</a:t>
            </a:r>
            <a:r>
              <a:rPr lang="en-US" sz="2000" b="1" dirty="0">
                <a:solidFill>
                  <a:schemeClr val="bg1"/>
                </a:solidFill>
              </a:rPr>
              <a:t> </a:t>
            </a:r>
            <a:r>
              <a:rPr lang="en-US" sz="2000" b="1" dirty="0" err="1">
                <a:solidFill>
                  <a:schemeClr val="bg1"/>
                </a:solidFill>
              </a:rPr>
              <a:t>tidak</a:t>
            </a:r>
            <a:r>
              <a:rPr lang="en-US" sz="2000" b="1" dirty="0">
                <a:solidFill>
                  <a:schemeClr val="bg1"/>
                </a:solidFill>
              </a:rPr>
              <a:t> </a:t>
            </a:r>
            <a:r>
              <a:rPr lang="en-US" sz="2000" b="1" dirty="0" err="1">
                <a:solidFill>
                  <a:schemeClr val="bg1"/>
                </a:solidFill>
              </a:rPr>
              <a:t>tahu</a:t>
            </a:r>
            <a:r>
              <a:rPr lang="en-US" sz="2000" b="1" dirty="0">
                <a:solidFill>
                  <a:schemeClr val="bg1"/>
                </a:solidFill>
              </a:rPr>
              <a:t>.</a:t>
            </a:r>
          </a:p>
        </p:txBody>
      </p:sp>
      <p:sp>
        <p:nvSpPr>
          <p:cNvPr id="9" name="Date Placeholder 8"/>
          <p:cNvSpPr>
            <a:spLocks noGrp="1"/>
          </p:cNvSpPr>
          <p:nvPr>
            <p:ph type="dt" sz="half" idx="10"/>
          </p:nvPr>
        </p:nvSpPr>
        <p:spPr/>
        <p:txBody>
          <a:bodyPr/>
          <a:lstStyle/>
          <a:p>
            <a:fld id="{8F1FC894-5600-4BF9-81F2-51C6FBA3265E}" type="datetime1">
              <a:rPr lang="id-ID" smtClean="0"/>
              <a:pPr/>
              <a:t>25/08/2014</a:t>
            </a:fld>
            <a:endParaRPr lang="en-US"/>
          </a:p>
        </p:txBody>
      </p:sp>
      <p:sp>
        <p:nvSpPr>
          <p:cNvPr id="10" name="Slide Number Placeholder 9"/>
          <p:cNvSpPr>
            <a:spLocks noGrp="1"/>
          </p:cNvSpPr>
          <p:nvPr>
            <p:ph type="sldNum" sz="quarter" idx="12"/>
          </p:nvPr>
        </p:nvSpPr>
        <p:spPr/>
        <p:txBody>
          <a:bodyPr/>
          <a:lstStyle/>
          <a:p>
            <a:fld id="{E22759AC-B5D3-4A94-AA4C-A0EA6591C65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03008" y="228600"/>
            <a:ext cx="5163039" cy="990600"/>
          </a:xfrm>
        </p:spPr>
        <p:txBody>
          <a:bodyPr/>
          <a:lstStyle/>
          <a:p>
            <a:r>
              <a:rPr lang="en-US" b="1" dirty="0">
                <a:solidFill>
                  <a:schemeClr val="bg1"/>
                </a:solidFill>
              </a:rPr>
              <a:t>Outline</a:t>
            </a:r>
          </a:p>
        </p:txBody>
      </p:sp>
      <p:sp>
        <p:nvSpPr>
          <p:cNvPr id="5123" name="Rectangle 3"/>
          <p:cNvSpPr>
            <a:spLocks noGrp="1" noChangeArrowheads="1"/>
          </p:cNvSpPr>
          <p:nvPr>
            <p:ph sz="quarter" idx="1"/>
          </p:nvPr>
        </p:nvSpPr>
        <p:spPr/>
        <p:txBody>
          <a:bodyPr>
            <a:normAutofit fontScale="85000" lnSpcReduction="20000"/>
          </a:bodyPr>
          <a:lstStyle/>
          <a:p>
            <a:pPr>
              <a:lnSpc>
                <a:spcPct val="80000"/>
              </a:lnSpc>
            </a:pPr>
            <a:r>
              <a:rPr lang="en-US" sz="3600" dirty="0" err="1"/>
              <a:t>Motivasi</a:t>
            </a:r>
            <a:endParaRPr lang="en-US" sz="3600" dirty="0"/>
          </a:p>
          <a:p>
            <a:pPr>
              <a:lnSpc>
                <a:spcPct val="80000"/>
              </a:lnSpc>
            </a:pPr>
            <a:r>
              <a:rPr lang="en-US" sz="3600" dirty="0" err="1"/>
              <a:t>Survei</a:t>
            </a:r>
            <a:endParaRPr lang="en-US" sz="3600" dirty="0"/>
          </a:p>
          <a:p>
            <a:pPr>
              <a:lnSpc>
                <a:spcPct val="80000"/>
              </a:lnSpc>
            </a:pPr>
            <a:r>
              <a:rPr lang="en-US" sz="3600" dirty="0" err="1"/>
              <a:t>Pandangan</a:t>
            </a:r>
            <a:r>
              <a:rPr lang="en-US" sz="3600" dirty="0"/>
              <a:t> </a:t>
            </a:r>
            <a:r>
              <a:rPr lang="en-US" sz="3600" dirty="0" err="1"/>
              <a:t>Pesimis</a:t>
            </a:r>
            <a:endParaRPr lang="en-US" sz="3600" dirty="0"/>
          </a:p>
          <a:p>
            <a:pPr>
              <a:lnSpc>
                <a:spcPct val="80000"/>
              </a:lnSpc>
            </a:pPr>
            <a:r>
              <a:rPr lang="en-US" sz="3600" dirty="0" err="1"/>
              <a:t>Bagaimana</a:t>
            </a:r>
            <a:r>
              <a:rPr lang="en-US" sz="3600" dirty="0"/>
              <a:t> </a:t>
            </a:r>
            <a:r>
              <a:rPr lang="en-US" sz="3600" dirty="0" err="1"/>
              <a:t>Bersikap</a:t>
            </a:r>
            <a:r>
              <a:rPr lang="en-US" sz="3600" dirty="0"/>
              <a:t>?</a:t>
            </a:r>
          </a:p>
          <a:p>
            <a:pPr>
              <a:lnSpc>
                <a:spcPct val="80000"/>
              </a:lnSpc>
            </a:pPr>
            <a:r>
              <a:rPr lang="en-US" sz="3600" dirty="0" err="1"/>
              <a:t>Definisi</a:t>
            </a:r>
            <a:r>
              <a:rPr lang="en-US" sz="3600" dirty="0"/>
              <a:t> </a:t>
            </a:r>
            <a:r>
              <a:rPr lang="en-US" sz="3600" dirty="0" err="1"/>
              <a:t>Plagiat</a:t>
            </a:r>
            <a:endParaRPr lang="en-US" sz="3600" dirty="0"/>
          </a:p>
          <a:p>
            <a:pPr>
              <a:lnSpc>
                <a:spcPct val="80000"/>
              </a:lnSpc>
            </a:pPr>
            <a:r>
              <a:rPr lang="en-US" sz="3600" dirty="0" err="1"/>
              <a:t>Dampak</a:t>
            </a:r>
            <a:r>
              <a:rPr lang="en-US" sz="3600" dirty="0"/>
              <a:t> </a:t>
            </a:r>
            <a:r>
              <a:rPr lang="en-US" sz="3600" dirty="0" err="1"/>
              <a:t>Buruk</a:t>
            </a:r>
            <a:r>
              <a:rPr lang="en-US" sz="3600" dirty="0"/>
              <a:t> </a:t>
            </a:r>
            <a:r>
              <a:rPr lang="en-US" sz="3600" dirty="0" err="1"/>
              <a:t>Plagiat</a:t>
            </a:r>
            <a:endParaRPr lang="en-US" sz="3600" dirty="0"/>
          </a:p>
          <a:p>
            <a:pPr>
              <a:lnSpc>
                <a:spcPct val="80000"/>
              </a:lnSpc>
            </a:pPr>
            <a:r>
              <a:rPr lang="en-US" sz="3600" dirty="0" err="1"/>
              <a:t>Kegiatan</a:t>
            </a:r>
            <a:r>
              <a:rPr lang="en-US" sz="3600" dirty="0"/>
              <a:t> </a:t>
            </a:r>
            <a:r>
              <a:rPr lang="en-US" sz="3600" dirty="0" err="1"/>
              <a:t>Plagiat</a:t>
            </a:r>
            <a:endParaRPr lang="en-US" sz="3600" dirty="0"/>
          </a:p>
          <a:p>
            <a:pPr>
              <a:lnSpc>
                <a:spcPct val="80000"/>
              </a:lnSpc>
            </a:pPr>
            <a:r>
              <a:rPr lang="en-US" sz="3600" dirty="0" err="1"/>
              <a:t>Strategi</a:t>
            </a:r>
            <a:r>
              <a:rPr lang="en-US" sz="3600" dirty="0"/>
              <a:t> </a:t>
            </a:r>
            <a:r>
              <a:rPr lang="en-US" sz="3600" dirty="0" err="1"/>
              <a:t>Menghindari</a:t>
            </a:r>
            <a:r>
              <a:rPr lang="en-US" sz="3600" dirty="0"/>
              <a:t> </a:t>
            </a:r>
            <a:r>
              <a:rPr lang="en-US" sz="3600" dirty="0" err="1" smtClean="0"/>
              <a:t>Plagiat</a:t>
            </a:r>
            <a:endParaRPr lang="id-ID" sz="3600" dirty="0" smtClean="0"/>
          </a:p>
          <a:p>
            <a:pPr>
              <a:lnSpc>
                <a:spcPct val="80000"/>
              </a:lnSpc>
            </a:pPr>
            <a:r>
              <a:rPr lang="id-ID" sz="3600" dirty="0" smtClean="0"/>
              <a:t>Prinsip Penulisan</a:t>
            </a:r>
            <a:endParaRPr lang="en-US" sz="3600" dirty="0"/>
          </a:p>
        </p:txBody>
      </p:sp>
      <p:sp>
        <p:nvSpPr>
          <p:cNvPr id="4" name="Date Placeholder 3"/>
          <p:cNvSpPr>
            <a:spLocks noGrp="1"/>
          </p:cNvSpPr>
          <p:nvPr>
            <p:ph type="dt" sz="half" idx="10"/>
          </p:nvPr>
        </p:nvSpPr>
        <p:spPr/>
        <p:txBody>
          <a:bodyPr/>
          <a:lstStyle/>
          <a:p>
            <a:fld id="{1678D63F-EA28-4D77-927C-1B2A8D68DB15}"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a:t>
            </a:fld>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657600" y="228600"/>
            <a:ext cx="5108448" cy="990600"/>
          </a:xfrm>
        </p:spPr>
        <p:txBody>
          <a:bodyPr>
            <a:normAutofit/>
          </a:bodyPr>
          <a:lstStyle/>
          <a:p>
            <a:r>
              <a:rPr lang="en-US" b="1" dirty="0" err="1">
                <a:solidFill>
                  <a:schemeClr val="bg1"/>
                </a:solidFill>
              </a:rPr>
              <a:t>Dampak</a:t>
            </a:r>
            <a:r>
              <a:rPr lang="en-US" b="1" dirty="0">
                <a:solidFill>
                  <a:schemeClr val="bg1"/>
                </a:solidFill>
              </a:rPr>
              <a:t> </a:t>
            </a:r>
            <a:r>
              <a:rPr lang="en-US" b="1" dirty="0" err="1">
                <a:solidFill>
                  <a:schemeClr val="bg1"/>
                </a:solidFill>
              </a:rPr>
              <a:t>Buruk</a:t>
            </a:r>
            <a:r>
              <a:rPr lang="en-US" sz="5400" dirty="0">
                <a:solidFill>
                  <a:schemeClr val="bg1"/>
                </a:solidFill>
              </a:rPr>
              <a:t> </a:t>
            </a:r>
            <a:r>
              <a:rPr lang="en-US" b="1" dirty="0" err="1">
                <a:solidFill>
                  <a:schemeClr val="bg1"/>
                </a:solidFill>
              </a:rPr>
              <a:t>Plagiat</a:t>
            </a:r>
            <a:endParaRPr lang="en-US" b="1" dirty="0">
              <a:solidFill>
                <a:schemeClr val="bg1"/>
              </a:solidFill>
            </a:endParaRPr>
          </a:p>
        </p:txBody>
      </p:sp>
      <p:sp>
        <p:nvSpPr>
          <p:cNvPr id="47107" name="Rectangle 3"/>
          <p:cNvSpPr>
            <a:spLocks noGrp="1" noChangeArrowheads="1"/>
          </p:cNvSpPr>
          <p:nvPr>
            <p:ph sz="quarter" idx="1"/>
          </p:nvPr>
        </p:nvSpPr>
        <p:spPr>
          <a:xfrm>
            <a:off x="457200" y="1600200"/>
            <a:ext cx="8229600" cy="1524000"/>
          </a:xfrm>
        </p:spPr>
        <p:txBody>
          <a:bodyPr/>
          <a:lstStyle/>
          <a:p>
            <a:pPr marL="609600" indent="-609600">
              <a:buFontTx/>
              <a:buNone/>
            </a:pPr>
            <a:r>
              <a:rPr lang="en-US">
                <a:solidFill>
                  <a:srgbClr val="FF33CC"/>
                </a:solidFill>
              </a:rPr>
              <a:t>2. Ketidakjujuran dan/atau menyesatkan</a:t>
            </a:r>
          </a:p>
          <a:p>
            <a:pPr marL="990600" lvl="1" indent="-533400">
              <a:buFontTx/>
              <a:buNone/>
            </a:pPr>
            <a:r>
              <a:rPr lang="en-US"/>
              <a:t>Plagiat menyebabkan salah penilaian.</a:t>
            </a:r>
          </a:p>
        </p:txBody>
      </p:sp>
      <p:grpSp>
        <p:nvGrpSpPr>
          <p:cNvPr id="2" name="Group 45"/>
          <p:cNvGrpSpPr>
            <a:grpSpLocks/>
          </p:cNvGrpSpPr>
          <p:nvPr/>
        </p:nvGrpSpPr>
        <p:grpSpPr bwMode="auto">
          <a:xfrm>
            <a:off x="533400" y="3581400"/>
            <a:ext cx="8077200" cy="2819400"/>
            <a:chOff x="336" y="2256"/>
            <a:chExt cx="5088" cy="1776"/>
          </a:xfrm>
        </p:grpSpPr>
        <p:sp>
          <p:nvSpPr>
            <p:cNvPr id="47145" name="Oval 41"/>
            <p:cNvSpPr>
              <a:spLocks noChangeArrowheads="1"/>
            </p:cNvSpPr>
            <p:nvPr/>
          </p:nvSpPr>
          <p:spPr bwMode="auto">
            <a:xfrm>
              <a:off x="3648" y="2256"/>
              <a:ext cx="1776" cy="1776"/>
            </a:xfrm>
            <a:prstGeom prst="ellipse">
              <a:avLst/>
            </a:prstGeom>
            <a:solidFill>
              <a:schemeClr val="bg1"/>
            </a:solidFill>
            <a:ln w="9525">
              <a:solidFill>
                <a:schemeClr val="tx1"/>
              </a:solidFill>
              <a:round/>
              <a:headEnd/>
              <a:tailEnd/>
            </a:ln>
            <a:effectLst/>
          </p:spPr>
          <p:txBody>
            <a:bodyPr wrap="none" anchor="ctr"/>
            <a:lstStyle/>
            <a:p>
              <a:endParaRPr lang="id-ID"/>
            </a:p>
          </p:txBody>
        </p:sp>
        <p:sp>
          <p:nvSpPr>
            <p:cNvPr id="47132" name="Oval 28"/>
            <p:cNvSpPr>
              <a:spLocks noChangeArrowheads="1"/>
            </p:cNvSpPr>
            <p:nvPr/>
          </p:nvSpPr>
          <p:spPr bwMode="auto">
            <a:xfrm>
              <a:off x="336" y="2256"/>
              <a:ext cx="1776" cy="1776"/>
            </a:xfrm>
            <a:prstGeom prst="ellipse">
              <a:avLst/>
            </a:prstGeom>
            <a:solidFill>
              <a:schemeClr val="bg1"/>
            </a:solidFill>
            <a:ln w="9525">
              <a:solidFill>
                <a:schemeClr val="tx1"/>
              </a:solidFill>
              <a:round/>
              <a:headEnd/>
              <a:tailEnd/>
            </a:ln>
            <a:effectLst/>
          </p:spPr>
          <p:txBody>
            <a:bodyPr wrap="none" anchor="ctr"/>
            <a:lstStyle/>
            <a:p>
              <a:endParaRPr lang="id-ID"/>
            </a:p>
          </p:txBody>
        </p:sp>
        <p:sp>
          <p:nvSpPr>
            <p:cNvPr id="47109" name="AutoShape 5"/>
            <p:cNvSpPr>
              <a:spLocks noChangeArrowheads="1"/>
            </p:cNvSpPr>
            <p:nvPr/>
          </p:nvSpPr>
          <p:spPr bwMode="auto">
            <a:xfrm>
              <a:off x="2112" y="2976"/>
              <a:ext cx="528" cy="288"/>
            </a:xfrm>
            <a:prstGeom prst="rightArrow">
              <a:avLst>
                <a:gd name="adj1" fmla="val 50000"/>
                <a:gd name="adj2" fmla="val 45833"/>
              </a:avLst>
            </a:prstGeom>
            <a:solidFill>
              <a:srgbClr val="FFFF00"/>
            </a:solidFill>
            <a:ln w="9525">
              <a:solidFill>
                <a:schemeClr val="tx1"/>
              </a:solidFill>
              <a:miter lim="800000"/>
              <a:headEnd/>
              <a:tailEnd/>
            </a:ln>
            <a:effectLst/>
          </p:spPr>
          <p:txBody>
            <a:bodyPr wrap="none" anchor="ctr"/>
            <a:lstStyle/>
            <a:p>
              <a:endParaRPr lang="id-ID"/>
            </a:p>
          </p:txBody>
        </p:sp>
        <p:graphicFrame>
          <p:nvGraphicFramePr>
            <p:cNvPr id="47110" name="Object 6"/>
            <p:cNvGraphicFramePr>
              <a:graphicFrameLocks noChangeAspect="1"/>
            </p:cNvGraphicFramePr>
            <p:nvPr/>
          </p:nvGraphicFramePr>
          <p:xfrm>
            <a:off x="2724" y="2736"/>
            <a:ext cx="347" cy="768"/>
          </p:xfrm>
          <a:graphic>
            <a:graphicData uri="http://schemas.openxmlformats.org/presentationml/2006/ole">
              <p:oleObj spid="_x0000_s74754" name="Visio" r:id="rId3" imgW="319802" imgH="705326" progId="Visio.Drawing.11">
                <p:embed/>
              </p:oleObj>
            </a:graphicData>
          </a:graphic>
        </p:graphicFrame>
        <p:sp>
          <p:nvSpPr>
            <p:cNvPr id="47111" name="AutoShape 7"/>
            <p:cNvSpPr>
              <a:spLocks noChangeArrowheads="1"/>
            </p:cNvSpPr>
            <p:nvPr/>
          </p:nvSpPr>
          <p:spPr bwMode="auto">
            <a:xfrm>
              <a:off x="3168" y="2976"/>
              <a:ext cx="480" cy="288"/>
            </a:xfrm>
            <a:prstGeom prst="rightArrow">
              <a:avLst>
                <a:gd name="adj1" fmla="val 50000"/>
                <a:gd name="adj2" fmla="val 41667"/>
              </a:avLst>
            </a:prstGeom>
            <a:solidFill>
              <a:srgbClr val="FFFF00"/>
            </a:solidFill>
            <a:ln w="9525">
              <a:solidFill>
                <a:schemeClr val="tx1"/>
              </a:solidFill>
              <a:miter lim="800000"/>
              <a:headEnd/>
              <a:tailEnd/>
            </a:ln>
            <a:effectLst/>
          </p:spPr>
          <p:txBody>
            <a:bodyPr wrap="none" anchor="ctr"/>
            <a:lstStyle/>
            <a:p>
              <a:endParaRPr lang="id-ID"/>
            </a:p>
          </p:txBody>
        </p:sp>
        <p:sp>
          <p:nvSpPr>
            <p:cNvPr id="47112" name="Text Box 8"/>
            <p:cNvSpPr txBox="1">
              <a:spLocks noChangeArrowheads="1"/>
            </p:cNvSpPr>
            <p:nvPr/>
          </p:nvSpPr>
          <p:spPr bwMode="auto">
            <a:xfrm>
              <a:off x="2496" y="3456"/>
              <a:ext cx="768" cy="288"/>
            </a:xfrm>
            <a:prstGeom prst="rect">
              <a:avLst/>
            </a:prstGeom>
            <a:noFill/>
            <a:ln w="9525">
              <a:noFill/>
              <a:miter lim="800000"/>
              <a:headEnd/>
              <a:tailEnd/>
            </a:ln>
            <a:effectLst/>
          </p:spPr>
          <p:txBody>
            <a:bodyPr>
              <a:spAutoFit/>
            </a:bodyPr>
            <a:lstStyle/>
            <a:p>
              <a:pPr algn="ctr">
                <a:spcBef>
                  <a:spcPct val="50000"/>
                </a:spcBef>
              </a:pPr>
              <a:r>
                <a:rPr lang="en-US" sz="2400" b="1"/>
                <a:t>dosen</a:t>
              </a:r>
            </a:p>
          </p:txBody>
        </p:sp>
        <p:grpSp>
          <p:nvGrpSpPr>
            <p:cNvPr id="3" name="Group 31"/>
            <p:cNvGrpSpPr>
              <a:grpSpLocks/>
            </p:cNvGrpSpPr>
            <p:nvPr/>
          </p:nvGrpSpPr>
          <p:grpSpPr bwMode="auto">
            <a:xfrm>
              <a:off x="672" y="2640"/>
              <a:ext cx="248" cy="772"/>
              <a:chOff x="708" y="2312"/>
              <a:chExt cx="248" cy="772"/>
            </a:xfrm>
          </p:grpSpPr>
          <p:sp>
            <p:nvSpPr>
              <p:cNvPr id="47121" name="Text Box 17"/>
              <p:cNvSpPr txBox="1">
                <a:spLocks noChangeArrowheads="1"/>
              </p:cNvSpPr>
              <p:nvPr/>
            </p:nvSpPr>
            <p:spPr bwMode="auto">
              <a:xfrm>
                <a:off x="708" y="2796"/>
                <a:ext cx="216" cy="288"/>
              </a:xfrm>
              <a:prstGeom prst="rect">
                <a:avLst/>
              </a:prstGeom>
              <a:noFill/>
              <a:ln w="9525">
                <a:noFill/>
                <a:miter lim="800000"/>
                <a:headEnd/>
                <a:tailEnd/>
              </a:ln>
              <a:effectLst/>
            </p:spPr>
            <p:txBody>
              <a:bodyPr>
                <a:spAutoFit/>
              </a:bodyPr>
              <a:lstStyle/>
              <a:p>
                <a:pPr algn="ctr">
                  <a:spcBef>
                    <a:spcPct val="50000"/>
                  </a:spcBef>
                </a:pPr>
                <a:r>
                  <a:rPr lang="en-US" sz="2400" b="1"/>
                  <a:t>A</a:t>
                </a:r>
              </a:p>
            </p:txBody>
          </p:sp>
          <p:graphicFrame>
            <p:nvGraphicFramePr>
              <p:cNvPr id="47129" name="Object 25"/>
              <p:cNvGraphicFramePr>
                <a:graphicFrameLocks noChangeAspect="1"/>
              </p:cNvGraphicFramePr>
              <p:nvPr/>
            </p:nvGraphicFramePr>
            <p:xfrm>
              <a:off x="720" y="2312"/>
              <a:ext cx="236" cy="520"/>
            </p:xfrm>
            <a:graphic>
              <a:graphicData uri="http://schemas.openxmlformats.org/presentationml/2006/ole">
                <p:oleObj spid="_x0000_s74760" name="Visio" r:id="rId4" imgW="319802" imgH="705326" progId="Visio.Drawing.11">
                  <p:embed/>
                </p:oleObj>
              </a:graphicData>
            </a:graphic>
          </p:graphicFrame>
        </p:grpSp>
        <p:grpSp>
          <p:nvGrpSpPr>
            <p:cNvPr id="4" name="Group 29"/>
            <p:cNvGrpSpPr>
              <a:grpSpLocks/>
            </p:cNvGrpSpPr>
            <p:nvPr/>
          </p:nvGrpSpPr>
          <p:grpSpPr bwMode="auto">
            <a:xfrm>
              <a:off x="1156" y="3120"/>
              <a:ext cx="236" cy="756"/>
              <a:chOff x="720" y="3336"/>
              <a:chExt cx="236" cy="756"/>
            </a:xfrm>
          </p:grpSpPr>
          <p:sp>
            <p:nvSpPr>
              <p:cNvPr id="47125" name="Text Box 21"/>
              <p:cNvSpPr txBox="1">
                <a:spLocks noChangeArrowheads="1"/>
              </p:cNvSpPr>
              <p:nvPr/>
            </p:nvSpPr>
            <p:spPr bwMode="auto">
              <a:xfrm>
                <a:off x="720" y="3804"/>
                <a:ext cx="216" cy="288"/>
              </a:xfrm>
              <a:prstGeom prst="rect">
                <a:avLst/>
              </a:prstGeom>
              <a:noFill/>
              <a:ln w="9525">
                <a:noFill/>
                <a:miter lim="800000"/>
                <a:headEnd/>
                <a:tailEnd/>
              </a:ln>
              <a:effectLst/>
            </p:spPr>
            <p:txBody>
              <a:bodyPr>
                <a:spAutoFit/>
              </a:bodyPr>
              <a:lstStyle/>
              <a:p>
                <a:pPr algn="ctr">
                  <a:spcBef>
                    <a:spcPct val="50000"/>
                  </a:spcBef>
                </a:pPr>
                <a:r>
                  <a:rPr lang="en-US" sz="2400" b="1"/>
                  <a:t>B</a:t>
                </a:r>
              </a:p>
            </p:txBody>
          </p:sp>
          <p:graphicFrame>
            <p:nvGraphicFramePr>
              <p:cNvPr id="47130" name="Object 26"/>
              <p:cNvGraphicFramePr>
                <a:graphicFrameLocks noChangeAspect="1"/>
              </p:cNvGraphicFramePr>
              <p:nvPr/>
            </p:nvGraphicFramePr>
            <p:xfrm>
              <a:off x="720" y="3336"/>
              <a:ext cx="236" cy="520"/>
            </p:xfrm>
            <a:graphic>
              <a:graphicData uri="http://schemas.openxmlformats.org/presentationml/2006/ole">
                <p:oleObj spid="_x0000_s74759" name="Visio" r:id="rId5" imgW="319802" imgH="705326" progId="Visio.Drawing.11">
                  <p:embed/>
                </p:oleObj>
              </a:graphicData>
            </a:graphic>
          </p:graphicFrame>
        </p:grpSp>
        <p:grpSp>
          <p:nvGrpSpPr>
            <p:cNvPr id="5" name="Group 30"/>
            <p:cNvGrpSpPr>
              <a:grpSpLocks/>
            </p:cNvGrpSpPr>
            <p:nvPr/>
          </p:nvGrpSpPr>
          <p:grpSpPr bwMode="auto">
            <a:xfrm>
              <a:off x="1536" y="2640"/>
              <a:ext cx="252" cy="774"/>
              <a:chOff x="1392" y="2790"/>
              <a:chExt cx="252" cy="774"/>
            </a:xfrm>
          </p:grpSpPr>
          <p:sp>
            <p:nvSpPr>
              <p:cNvPr id="47128" name="Text Box 24"/>
              <p:cNvSpPr txBox="1">
                <a:spLocks noChangeArrowheads="1"/>
              </p:cNvSpPr>
              <p:nvPr/>
            </p:nvSpPr>
            <p:spPr bwMode="auto">
              <a:xfrm>
                <a:off x="1392" y="3276"/>
                <a:ext cx="216" cy="288"/>
              </a:xfrm>
              <a:prstGeom prst="rect">
                <a:avLst/>
              </a:prstGeom>
              <a:noFill/>
              <a:ln w="9525">
                <a:noFill/>
                <a:miter lim="800000"/>
                <a:headEnd/>
                <a:tailEnd/>
              </a:ln>
              <a:effectLst/>
            </p:spPr>
            <p:txBody>
              <a:bodyPr>
                <a:spAutoFit/>
              </a:bodyPr>
              <a:lstStyle/>
              <a:p>
                <a:pPr algn="ctr">
                  <a:spcBef>
                    <a:spcPct val="50000"/>
                  </a:spcBef>
                </a:pPr>
                <a:r>
                  <a:rPr lang="en-US" sz="2400" b="1"/>
                  <a:t>C</a:t>
                </a:r>
              </a:p>
            </p:txBody>
          </p:sp>
          <p:graphicFrame>
            <p:nvGraphicFramePr>
              <p:cNvPr id="47131" name="Object 27"/>
              <p:cNvGraphicFramePr>
                <a:graphicFrameLocks noChangeAspect="1"/>
              </p:cNvGraphicFramePr>
              <p:nvPr/>
            </p:nvGraphicFramePr>
            <p:xfrm>
              <a:off x="1408" y="2790"/>
              <a:ext cx="236" cy="522"/>
            </p:xfrm>
            <a:graphic>
              <a:graphicData uri="http://schemas.openxmlformats.org/presentationml/2006/ole">
                <p:oleObj spid="_x0000_s74758" name="Visio" r:id="rId6" imgW="319802" imgH="705326" progId="Visio.Drawing.11">
                  <p:embed/>
                </p:oleObj>
              </a:graphicData>
            </a:graphic>
          </p:graphicFrame>
        </p:grpSp>
        <p:grpSp>
          <p:nvGrpSpPr>
            <p:cNvPr id="6" name="Group 32"/>
            <p:cNvGrpSpPr>
              <a:grpSpLocks/>
            </p:cNvGrpSpPr>
            <p:nvPr/>
          </p:nvGrpSpPr>
          <p:grpSpPr bwMode="auto">
            <a:xfrm>
              <a:off x="4848" y="2592"/>
              <a:ext cx="248" cy="772"/>
              <a:chOff x="708" y="2312"/>
              <a:chExt cx="248" cy="772"/>
            </a:xfrm>
          </p:grpSpPr>
          <p:sp>
            <p:nvSpPr>
              <p:cNvPr id="47137" name="Text Box 33"/>
              <p:cNvSpPr txBox="1">
                <a:spLocks noChangeArrowheads="1"/>
              </p:cNvSpPr>
              <p:nvPr/>
            </p:nvSpPr>
            <p:spPr bwMode="auto">
              <a:xfrm>
                <a:off x="708" y="2796"/>
                <a:ext cx="216" cy="288"/>
              </a:xfrm>
              <a:prstGeom prst="rect">
                <a:avLst/>
              </a:prstGeom>
              <a:noFill/>
              <a:ln w="9525">
                <a:noFill/>
                <a:miter lim="800000"/>
                <a:headEnd/>
                <a:tailEnd/>
              </a:ln>
              <a:effectLst/>
            </p:spPr>
            <p:txBody>
              <a:bodyPr>
                <a:spAutoFit/>
              </a:bodyPr>
              <a:lstStyle/>
              <a:p>
                <a:pPr algn="ctr">
                  <a:spcBef>
                    <a:spcPct val="50000"/>
                  </a:spcBef>
                </a:pPr>
                <a:r>
                  <a:rPr lang="en-US" sz="2400" b="1"/>
                  <a:t>C</a:t>
                </a:r>
              </a:p>
            </p:txBody>
          </p:sp>
          <p:graphicFrame>
            <p:nvGraphicFramePr>
              <p:cNvPr id="47138" name="Object 34"/>
              <p:cNvGraphicFramePr>
                <a:graphicFrameLocks noChangeAspect="1"/>
              </p:cNvGraphicFramePr>
              <p:nvPr/>
            </p:nvGraphicFramePr>
            <p:xfrm>
              <a:off x="720" y="2312"/>
              <a:ext cx="236" cy="520"/>
            </p:xfrm>
            <a:graphic>
              <a:graphicData uri="http://schemas.openxmlformats.org/presentationml/2006/ole">
                <p:oleObj spid="_x0000_s74757" name="Visio" r:id="rId7" imgW="319802" imgH="705326" progId="Visio.Drawing.11">
                  <p:embed/>
                </p:oleObj>
              </a:graphicData>
            </a:graphic>
          </p:graphicFrame>
        </p:grpSp>
        <p:sp>
          <p:nvSpPr>
            <p:cNvPr id="47140" name="Text Box 36"/>
            <p:cNvSpPr txBox="1">
              <a:spLocks noChangeArrowheads="1"/>
            </p:cNvSpPr>
            <p:nvPr/>
          </p:nvSpPr>
          <p:spPr bwMode="auto">
            <a:xfrm>
              <a:off x="4468" y="3588"/>
              <a:ext cx="216" cy="288"/>
            </a:xfrm>
            <a:prstGeom prst="rect">
              <a:avLst/>
            </a:prstGeom>
            <a:noFill/>
            <a:ln w="9525">
              <a:noFill/>
              <a:miter lim="800000"/>
              <a:headEnd/>
              <a:tailEnd/>
            </a:ln>
            <a:effectLst/>
          </p:spPr>
          <p:txBody>
            <a:bodyPr>
              <a:spAutoFit/>
            </a:bodyPr>
            <a:lstStyle/>
            <a:p>
              <a:pPr algn="ctr">
                <a:spcBef>
                  <a:spcPct val="50000"/>
                </a:spcBef>
              </a:pPr>
              <a:r>
                <a:rPr lang="en-US" sz="2400" b="1"/>
                <a:t>B</a:t>
              </a:r>
            </a:p>
          </p:txBody>
        </p:sp>
        <p:grpSp>
          <p:nvGrpSpPr>
            <p:cNvPr id="7" name="Group 43"/>
            <p:cNvGrpSpPr>
              <a:grpSpLocks/>
            </p:cNvGrpSpPr>
            <p:nvPr/>
          </p:nvGrpSpPr>
          <p:grpSpPr bwMode="auto">
            <a:xfrm>
              <a:off x="4020" y="2592"/>
              <a:ext cx="252" cy="774"/>
              <a:chOff x="4608" y="2640"/>
              <a:chExt cx="252" cy="774"/>
            </a:xfrm>
          </p:grpSpPr>
          <p:sp>
            <p:nvSpPr>
              <p:cNvPr id="47143" name="Text Box 39"/>
              <p:cNvSpPr txBox="1">
                <a:spLocks noChangeArrowheads="1"/>
              </p:cNvSpPr>
              <p:nvPr/>
            </p:nvSpPr>
            <p:spPr bwMode="auto">
              <a:xfrm>
                <a:off x="4608" y="3126"/>
                <a:ext cx="216" cy="288"/>
              </a:xfrm>
              <a:prstGeom prst="rect">
                <a:avLst/>
              </a:prstGeom>
              <a:noFill/>
              <a:ln w="9525">
                <a:noFill/>
                <a:miter lim="800000"/>
                <a:headEnd/>
                <a:tailEnd/>
              </a:ln>
              <a:effectLst/>
            </p:spPr>
            <p:txBody>
              <a:bodyPr>
                <a:spAutoFit/>
              </a:bodyPr>
              <a:lstStyle/>
              <a:p>
                <a:pPr algn="ctr">
                  <a:spcBef>
                    <a:spcPct val="50000"/>
                  </a:spcBef>
                </a:pPr>
                <a:r>
                  <a:rPr lang="en-US" sz="2400" b="1"/>
                  <a:t>A</a:t>
                </a:r>
              </a:p>
            </p:txBody>
          </p:sp>
          <p:graphicFrame>
            <p:nvGraphicFramePr>
              <p:cNvPr id="47144" name="Object 40"/>
              <p:cNvGraphicFramePr>
                <a:graphicFrameLocks noChangeAspect="1"/>
              </p:cNvGraphicFramePr>
              <p:nvPr/>
            </p:nvGraphicFramePr>
            <p:xfrm>
              <a:off x="4624" y="2640"/>
              <a:ext cx="236" cy="522"/>
            </p:xfrm>
            <a:graphic>
              <a:graphicData uri="http://schemas.openxmlformats.org/presentationml/2006/ole">
                <p:oleObj spid="_x0000_s74756" name="Visio" r:id="rId8" imgW="319802" imgH="705326" progId="Visio.Drawing.11">
                  <p:embed/>
                </p:oleObj>
              </a:graphicData>
            </a:graphic>
          </p:graphicFrame>
        </p:grpSp>
        <p:graphicFrame>
          <p:nvGraphicFramePr>
            <p:cNvPr id="47146" name="Object 42"/>
            <p:cNvGraphicFramePr>
              <a:graphicFrameLocks noChangeAspect="1"/>
            </p:cNvGraphicFramePr>
            <p:nvPr/>
          </p:nvGraphicFramePr>
          <p:xfrm>
            <a:off x="4464" y="3072"/>
            <a:ext cx="236" cy="522"/>
          </p:xfrm>
          <a:graphic>
            <a:graphicData uri="http://schemas.openxmlformats.org/presentationml/2006/ole">
              <p:oleObj spid="_x0000_s74755" name="Visio" r:id="rId9" imgW="319802" imgH="705326" progId="Visio.Drawing.11">
                <p:embed/>
              </p:oleObj>
            </a:graphicData>
          </a:graphic>
        </p:graphicFrame>
      </p:grpSp>
      <p:sp>
        <p:nvSpPr>
          <p:cNvPr id="28" name="Date Placeholder 27"/>
          <p:cNvSpPr>
            <a:spLocks noGrp="1"/>
          </p:cNvSpPr>
          <p:nvPr>
            <p:ph type="dt" sz="half" idx="10"/>
          </p:nvPr>
        </p:nvSpPr>
        <p:spPr/>
        <p:txBody>
          <a:bodyPr/>
          <a:lstStyle/>
          <a:p>
            <a:fld id="{23379D9A-70F5-4F62-BCC6-66AFA2E5F23F}" type="datetime1">
              <a:rPr lang="id-ID" smtClean="0"/>
              <a:pPr/>
              <a:t>25/08/2014</a:t>
            </a:fld>
            <a:endParaRPr lang="id-ID"/>
          </a:p>
        </p:txBody>
      </p:sp>
      <p:sp>
        <p:nvSpPr>
          <p:cNvPr id="29" name="Slide Number Placeholder 28"/>
          <p:cNvSpPr>
            <a:spLocks noGrp="1"/>
          </p:cNvSpPr>
          <p:nvPr>
            <p:ph type="sldNum" sz="quarter" idx="12"/>
          </p:nvPr>
        </p:nvSpPr>
        <p:spPr/>
        <p:txBody>
          <a:bodyPr/>
          <a:lstStyle/>
          <a:p>
            <a:fld id="{7F302563-E7AF-4054-B59A-0FF0C3D1AC5E}" type="slidenum">
              <a:rPr lang="id-ID" smtClean="0"/>
              <a:pPr/>
              <a:t>20</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71248" y="228600"/>
            <a:ext cx="5094800" cy="990600"/>
          </a:xfrm>
        </p:spPr>
        <p:txBody>
          <a:bodyPr>
            <a:normAutofit/>
          </a:bodyPr>
          <a:lstStyle/>
          <a:p>
            <a:r>
              <a:rPr lang="en-US" b="1" dirty="0" err="1">
                <a:solidFill>
                  <a:schemeClr val="bg1"/>
                </a:solidFill>
              </a:rPr>
              <a:t>Dampak</a:t>
            </a:r>
            <a:r>
              <a:rPr lang="en-US" b="1" dirty="0">
                <a:solidFill>
                  <a:schemeClr val="bg1"/>
                </a:solidFill>
              </a:rPr>
              <a:t> </a:t>
            </a:r>
            <a:r>
              <a:rPr lang="en-US" b="1" dirty="0" err="1">
                <a:solidFill>
                  <a:schemeClr val="bg1"/>
                </a:solidFill>
              </a:rPr>
              <a:t>Buruk</a:t>
            </a:r>
            <a:r>
              <a:rPr lang="en-US" sz="5400" dirty="0">
                <a:solidFill>
                  <a:schemeClr val="bg1"/>
                </a:solidFill>
              </a:rPr>
              <a:t> </a:t>
            </a:r>
            <a:r>
              <a:rPr lang="en-US" b="1" dirty="0" err="1">
                <a:solidFill>
                  <a:schemeClr val="bg1"/>
                </a:solidFill>
              </a:rPr>
              <a:t>Plagiat</a:t>
            </a:r>
            <a:endParaRPr lang="en-US" b="1" dirty="0">
              <a:solidFill>
                <a:schemeClr val="bg1"/>
              </a:solidFill>
            </a:endParaRPr>
          </a:p>
        </p:txBody>
      </p:sp>
      <p:sp>
        <p:nvSpPr>
          <p:cNvPr id="48131" name="Rectangle 3"/>
          <p:cNvSpPr>
            <a:spLocks noGrp="1" noChangeArrowheads="1"/>
          </p:cNvSpPr>
          <p:nvPr>
            <p:ph sz="quarter" idx="1"/>
          </p:nvPr>
        </p:nvSpPr>
        <p:spPr/>
        <p:txBody>
          <a:bodyPr/>
          <a:lstStyle/>
          <a:p>
            <a:pPr>
              <a:buFontTx/>
              <a:buNone/>
            </a:pPr>
            <a:r>
              <a:rPr lang="en-US" sz="3600">
                <a:solidFill>
                  <a:srgbClr val="FF33CC"/>
                </a:solidFill>
              </a:rPr>
              <a:t>3. Melanggar kode etik akademik</a:t>
            </a:r>
          </a:p>
          <a:p>
            <a:pPr lvl="1"/>
            <a:r>
              <a:rPr lang="en-US" sz="3200"/>
              <a:t>Anda akan merasa bersalah/waswas</a:t>
            </a:r>
          </a:p>
          <a:p>
            <a:pPr lvl="1"/>
            <a:r>
              <a:rPr lang="en-US" sz="3200"/>
              <a:t>Anda bisa dikeluarkan (DO)</a:t>
            </a:r>
          </a:p>
          <a:p>
            <a:pPr lvl="1"/>
            <a:r>
              <a:rPr lang="en-US" sz="3200"/>
              <a:t>Anda akan dikucilkan dari lingkungan</a:t>
            </a:r>
          </a:p>
        </p:txBody>
      </p:sp>
      <p:sp>
        <p:nvSpPr>
          <p:cNvPr id="4" name="Date Placeholder 3"/>
          <p:cNvSpPr>
            <a:spLocks noGrp="1"/>
          </p:cNvSpPr>
          <p:nvPr>
            <p:ph type="dt" sz="half" idx="10"/>
          </p:nvPr>
        </p:nvSpPr>
        <p:spPr/>
        <p:txBody>
          <a:bodyPr/>
          <a:lstStyle/>
          <a:p>
            <a:fld id="{B5383D55-C6F2-414E-94A8-C77E7CFFC6BA}"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21</a:t>
            </a:fld>
            <a:endParaRPr lang="id-ID"/>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684896" y="228600"/>
            <a:ext cx="5081152" cy="990600"/>
          </a:xfrm>
        </p:spPr>
        <p:txBody>
          <a:bodyPr>
            <a:normAutofit/>
          </a:bodyPr>
          <a:lstStyle/>
          <a:p>
            <a:r>
              <a:rPr lang="en-US" b="1" dirty="0" err="1">
                <a:solidFill>
                  <a:schemeClr val="bg1"/>
                </a:solidFill>
              </a:rPr>
              <a:t>Dampak</a:t>
            </a:r>
            <a:r>
              <a:rPr lang="en-US" b="1" dirty="0">
                <a:solidFill>
                  <a:schemeClr val="bg1"/>
                </a:solidFill>
              </a:rPr>
              <a:t> </a:t>
            </a:r>
            <a:r>
              <a:rPr lang="en-US" b="1" dirty="0" err="1">
                <a:solidFill>
                  <a:schemeClr val="bg1"/>
                </a:solidFill>
              </a:rPr>
              <a:t>Buruk</a:t>
            </a:r>
            <a:r>
              <a:rPr lang="en-US" sz="5400" dirty="0">
                <a:solidFill>
                  <a:schemeClr val="bg1"/>
                </a:solidFill>
              </a:rPr>
              <a:t> </a:t>
            </a:r>
            <a:r>
              <a:rPr lang="en-US" b="1" dirty="0" err="1">
                <a:solidFill>
                  <a:schemeClr val="bg1"/>
                </a:solidFill>
              </a:rPr>
              <a:t>Plagiat</a:t>
            </a:r>
            <a:endParaRPr lang="en-US" b="1" dirty="0">
              <a:solidFill>
                <a:schemeClr val="bg1"/>
              </a:solidFill>
            </a:endParaRPr>
          </a:p>
        </p:txBody>
      </p:sp>
      <p:sp>
        <p:nvSpPr>
          <p:cNvPr id="49155" name="Rectangle 3"/>
          <p:cNvSpPr>
            <a:spLocks noGrp="1" noChangeArrowheads="1"/>
          </p:cNvSpPr>
          <p:nvPr>
            <p:ph sz="quarter" idx="1"/>
          </p:nvPr>
        </p:nvSpPr>
        <p:spPr/>
        <p:txBody>
          <a:bodyPr/>
          <a:lstStyle/>
          <a:p>
            <a:pPr>
              <a:buFontTx/>
              <a:buNone/>
            </a:pPr>
            <a:r>
              <a:rPr lang="en-US" sz="3600">
                <a:solidFill>
                  <a:srgbClr val="FF33CC"/>
                </a:solidFill>
              </a:rPr>
              <a:t>4. Merusak orisinalitas karya orang lain</a:t>
            </a:r>
          </a:p>
          <a:p>
            <a:pPr lvl="1"/>
            <a:r>
              <a:rPr lang="en-US" sz="3200"/>
              <a:t>Merugikan orang lain yang karyanya anda klaim sebagai karya anda</a:t>
            </a:r>
          </a:p>
          <a:p>
            <a:pPr lvl="1"/>
            <a:r>
              <a:rPr lang="en-US" sz="3200"/>
              <a:t>Penilaian yang </a:t>
            </a:r>
            <a:r>
              <a:rPr lang="en-US" sz="3200">
                <a:solidFill>
                  <a:srgbClr val="FF33CC"/>
                </a:solidFill>
              </a:rPr>
              <a:t>tidak adil</a:t>
            </a:r>
            <a:r>
              <a:rPr lang="en-US" sz="3200"/>
              <a:t> bagi orang lain yang bekerja dengan serius menggunakan kata-kata mereka sendiri</a:t>
            </a:r>
          </a:p>
        </p:txBody>
      </p:sp>
      <p:sp>
        <p:nvSpPr>
          <p:cNvPr id="4" name="Date Placeholder 3"/>
          <p:cNvSpPr>
            <a:spLocks noGrp="1"/>
          </p:cNvSpPr>
          <p:nvPr>
            <p:ph type="dt" sz="half" idx="10"/>
          </p:nvPr>
        </p:nvSpPr>
        <p:spPr/>
        <p:txBody>
          <a:bodyPr/>
          <a:lstStyle/>
          <a:p>
            <a:fld id="{5B494377-C6ED-47F2-A1DF-BCD5DF512838}"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22</a:t>
            </a:fld>
            <a:endParaRPr lang="id-ID"/>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25838" y="228600"/>
            <a:ext cx="5040209" cy="990600"/>
          </a:xfrm>
        </p:spPr>
        <p:txBody>
          <a:bodyPr>
            <a:normAutofit/>
          </a:bodyPr>
          <a:lstStyle/>
          <a:p>
            <a:r>
              <a:rPr lang="en-US" b="1" dirty="0" err="1">
                <a:solidFill>
                  <a:schemeClr val="bg1"/>
                </a:solidFill>
              </a:rPr>
              <a:t>Dampak</a:t>
            </a:r>
            <a:r>
              <a:rPr lang="en-US" b="1" dirty="0">
                <a:solidFill>
                  <a:schemeClr val="bg1"/>
                </a:solidFill>
              </a:rPr>
              <a:t> </a:t>
            </a:r>
            <a:r>
              <a:rPr lang="en-US" b="1" dirty="0" err="1">
                <a:solidFill>
                  <a:schemeClr val="bg1"/>
                </a:solidFill>
              </a:rPr>
              <a:t>Buruk</a:t>
            </a:r>
            <a:r>
              <a:rPr lang="en-US" sz="5400" dirty="0">
                <a:solidFill>
                  <a:schemeClr val="bg1"/>
                </a:solidFill>
              </a:rPr>
              <a:t> </a:t>
            </a:r>
            <a:r>
              <a:rPr lang="en-US" b="1" dirty="0" err="1">
                <a:solidFill>
                  <a:schemeClr val="bg1"/>
                </a:solidFill>
              </a:rPr>
              <a:t>Plagiat</a:t>
            </a:r>
            <a:endParaRPr lang="en-US" b="1" dirty="0">
              <a:solidFill>
                <a:schemeClr val="bg1"/>
              </a:solidFill>
            </a:endParaRPr>
          </a:p>
        </p:txBody>
      </p:sp>
      <p:sp>
        <p:nvSpPr>
          <p:cNvPr id="50179" name="Rectangle 3"/>
          <p:cNvSpPr>
            <a:spLocks noGrp="1" noChangeArrowheads="1"/>
          </p:cNvSpPr>
          <p:nvPr>
            <p:ph sz="quarter" idx="1"/>
          </p:nvPr>
        </p:nvSpPr>
        <p:spPr/>
        <p:txBody>
          <a:bodyPr/>
          <a:lstStyle/>
          <a:p>
            <a:pPr>
              <a:buFontTx/>
              <a:buNone/>
            </a:pPr>
            <a:r>
              <a:rPr lang="en-US" sz="3600">
                <a:solidFill>
                  <a:srgbClr val="FF33CC"/>
                </a:solidFill>
              </a:rPr>
              <a:t>5. Merusak reputasi institusi anda</a:t>
            </a:r>
          </a:p>
          <a:p>
            <a:pPr lvl="1"/>
            <a:r>
              <a:rPr lang="en-US" sz="3200"/>
              <a:t>Jika reputasi institusi anda rusak, maka ijasah anda menjadi tidak bernilai.</a:t>
            </a:r>
          </a:p>
          <a:p>
            <a:pPr lvl="1"/>
            <a:r>
              <a:rPr lang="en-US" sz="3200"/>
              <a:t>Institusi dengan reputasi tinggi biasanya SANGAT KERAS dalam menegakkan aturan plagiat.</a:t>
            </a:r>
          </a:p>
        </p:txBody>
      </p:sp>
      <p:sp>
        <p:nvSpPr>
          <p:cNvPr id="4" name="Date Placeholder 3"/>
          <p:cNvSpPr>
            <a:spLocks noGrp="1"/>
          </p:cNvSpPr>
          <p:nvPr>
            <p:ph type="dt" sz="half" idx="10"/>
          </p:nvPr>
        </p:nvSpPr>
        <p:spPr/>
        <p:txBody>
          <a:bodyPr/>
          <a:lstStyle/>
          <a:p>
            <a:fld id="{C345E105-49C0-43C2-9F3F-36A1E5109180}"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23</a:t>
            </a:fld>
            <a:endParaRPr lang="id-ID"/>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698542" y="228600"/>
            <a:ext cx="5067505" cy="990600"/>
          </a:xfrm>
        </p:spPr>
        <p:txBody>
          <a:bodyPr/>
          <a:lstStyle/>
          <a:p>
            <a:r>
              <a:rPr lang="en-US" b="1" dirty="0" err="1">
                <a:solidFill>
                  <a:schemeClr val="bg1"/>
                </a:solidFill>
              </a:rPr>
              <a:t>Kegiatan</a:t>
            </a:r>
            <a:r>
              <a:rPr lang="en-US" b="1" dirty="0">
                <a:solidFill>
                  <a:schemeClr val="bg1"/>
                </a:solidFill>
              </a:rPr>
              <a:t> </a:t>
            </a:r>
            <a:r>
              <a:rPr lang="en-US" b="1" dirty="0" err="1">
                <a:solidFill>
                  <a:schemeClr val="bg1"/>
                </a:solidFill>
              </a:rPr>
              <a:t>Plagiat</a:t>
            </a:r>
            <a:endParaRPr lang="en-US" b="1" dirty="0">
              <a:solidFill>
                <a:schemeClr val="bg1"/>
              </a:solidFill>
            </a:endParaRPr>
          </a:p>
        </p:txBody>
      </p:sp>
      <p:sp>
        <p:nvSpPr>
          <p:cNvPr id="27651" name="Rectangle 3"/>
          <p:cNvSpPr>
            <a:spLocks noGrp="1" noChangeArrowheads="1"/>
          </p:cNvSpPr>
          <p:nvPr>
            <p:ph sz="quarter" idx="1"/>
          </p:nvPr>
        </p:nvSpPr>
        <p:spPr/>
        <p:txBody>
          <a:bodyPr/>
          <a:lstStyle/>
          <a:p>
            <a:pPr marL="285750" indent="-285750"/>
            <a:r>
              <a:rPr lang="en-US" sz="2800" i="1"/>
              <a:t>Carbon copy </a:t>
            </a:r>
            <a:r>
              <a:rPr lang="en-US" sz="2800"/>
              <a:t>(sama persis dengan aslinya)</a:t>
            </a:r>
          </a:p>
          <a:p>
            <a:pPr marL="285750" indent="-285750"/>
            <a:r>
              <a:rPr lang="en-US" sz="2800"/>
              <a:t>Penambahan teks</a:t>
            </a:r>
          </a:p>
          <a:p>
            <a:pPr marL="285750" indent="-285750"/>
            <a:r>
              <a:rPr lang="en-US" sz="2800"/>
              <a:t>Substitusi kata (sinonim)</a:t>
            </a:r>
          </a:p>
          <a:p>
            <a:pPr marL="285750" indent="-285750"/>
            <a:r>
              <a:rPr lang="en-US" sz="2800"/>
              <a:t>Pengubahan kalimat aktif menjadi pasif atau sebaliknya</a:t>
            </a:r>
          </a:p>
          <a:p>
            <a:pPr marL="285750" indent="-285750"/>
            <a:r>
              <a:rPr lang="en-US" sz="2800" i="1"/>
              <a:t>Paraphrase</a:t>
            </a:r>
            <a:r>
              <a:rPr lang="en-US" sz="2800"/>
              <a:t> (buat kalimat lain, tapi idenya sama) tanpa sumber</a:t>
            </a:r>
          </a:p>
        </p:txBody>
      </p:sp>
      <p:sp>
        <p:nvSpPr>
          <p:cNvPr id="4" name="Date Placeholder 3"/>
          <p:cNvSpPr>
            <a:spLocks noGrp="1"/>
          </p:cNvSpPr>
          <p:nvPr>
            <p:ph type="dt" sz="half" idx="10"/>
          </p:nvPr>
        </p:nvSpPr>
        <p:spPr/>
        <p:txBody>
          <a:bodyPr/>
          <a:lstStyle/>
          <a:p>
            <a:fld id="{31345C05-5CE1-4919-B560-9CC429EC0C00}"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24</a:t>
            </a:fld>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671248" y="228600"/>
            <a:ext cx="5094800" cy="990600"/>
          </a:xfrm>
        </p:spPr>
        <p:txBody>
          <a:bodyPr/>
          <a:lstStyle/>
          <a:p>
            <a:r>
              <a:rPr lang="en-US" i="1" dirty="0">
                <a:solidFill>
                  <a:schemeClr val="bg1"/>
                </a:solidFill>
              </a:rPr>
              <a:t>Carbon copy </a:t>
            </a:r>
            <a:r>
              <a:rPr lang="en-US" dirty="0">
                <a:solidFill>
                  <a:schemeClr val="bg1"/>
                </a:solidFill>
              </a:rPr>
              <a:t>(</a:t>
            </a:r>
            <a:r>
              <a:rPr lang="en-US" dirty="0" err="1">
                <a:solidFill>
                  <a:schemeClr val="bg1"/>
                </a:solidFill>
              </a:rPr>
              <a:t>persis</a:t>
            </a:r>
            <a:r>
              <a:rPr lang="en-US" dirty="0">
                <a:solidFill>
                  <a:schemeClr val="bg1"/>
                </a:solidFill>
              </a:rPr>
              <a:t> </a:t>
            </a:r>
            <a:r>
              <a:rPr lang="en-US" dirty="0" err="1">
                <a:solidFill>
                  <a:schemeClr val="bg1"/>
                </a:solidFill>
              </a:rPr>
              <a:t>aslinya</a:t>
            </a:r>
            <a:r>
              <a:rPr lang="en-US" dirty="0">
                <a:solidFill>
                  <a:schemeClr val="bg1"/>
                </a:solidFill>
              </a:rPr>
              <a:t>)</a:t>
            </a:r>
          </a:p>
        </p:txBody>
      </p:sp>
      <p:sp>
        <p:nvSpPr>
          <p:cNvPr id="28675" name="Rectangle 3"/>
          <p:cNvSpPr>
            <a:spLocks noGrp="1" noChangeArrowheads="1"/>
          </p:cNvSpPr>
          <p:nvPr>
            <p:ph sz="quarter" idx="1"/>
          </p:nvPr>
        </p:nvSpPr>
        <p:spPr>
          <a:xfrm>
            <a:off x="457200" y="1600200"/>
            <a:ext cx="8153400" cy="1981200"/>
          </a:xfrm>
          <a:solidFill>
            <a:schemeClr val="bg1"/>
          </a:solidFill>
          <a:ln>
            <a:solidFill>
              <a:schemeClr val="tx1"/>
            </a:solidFill>
          </a:ln>
        </p:spPr>
        <p:txBody>
          <a:bodyPr/>
          <a:lstStyle/>
          <a:p>
            <a:pPr marL="0" indent="0">
              <a:buFontTx/>
              <a:buNone/>
            </a:pPr>
            <a:r>
              <a:rPr lang="en-US" sz="2400">
                <a:latin typeface="Times New Roman" pitchFamily="18" charset="0"/>
              </a:rPr>
              <a:t>Langkah</a:t>
            </a:r>
            <a:r>
              <a:rPr lang="en-US" sz="2400" b="1">
                <a:solidFill>
                  <a:srgbClr val="FF0000"/>
                </a:solidFill>
                <a:latin typeface="Times New Roman" pitchFamily="18" charset="0"/>
              </a:rPr>
              <a:t>, pertame</a:t>
            </a:r>
            <a:r>
              <a:rPr lang="en-US" sz="2400">
                <a:latin typeface="Times New Roman" pitchFamily="18" charset="0"/>
              </a:rPr>
              <a:t> yang harus dilakukan adalah Segmentasi. Sinyal ucapan dibagi-bagi kedalam beberapa segmen pendek yang saling beririsan. Caranya adalah dengan memisahkan sinyal ucapan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a:t>
            </a:r>
            <a:r>
              <a:rPr lang="en-US" sz="2400" b="1">
                <a:solidFill>
                  <a:srgbClr val="FF0000"/>
                </a:solidFill>
                <a:latin typeface="Times New Roman" pitchFamily="18" charset="0"/>
              </a:rPr>
              <a:t>sempel</a:t>
            </a:r>
            <a:r>
              <a:rPr lang="en-US" sz="2400" b="1">
                <a:latin typeface="Times New Roman" pitchFamily="18" charset="0"/>
              </a:rPr>
              <a:t>.</a:t>
            </a:r>
          </a:p>
        </p:txBody>
      </p:sp>
      <p:sp>
        <p:nvSpPr>
          <p:cNvPr id="28676" name="Rectangle 4"/>
          <p:cNvSpPr>
            <a:spLocks noChangeArrowheads="1"/>
          </p:cNvSpPr>
          <p:nvPr/>
        </p:nvSpPr>
        <p:spPr bwMode="auto">
          <a:xfrm>
            <a:off x="457200" y="4038600"/>
            <a:ext cx="8153400" cy="1981200"/>
          </a:xfrm>
          <a:prstGeom prst="rect">
            <a:avLst/>
          </a:prstGeom>
          <a:solidFill>
            <a:schemeClr val="bg1"/>
          </a:solidFill>
          <a:ln w="9525">
            <a:solidFill>
              <a:schemeClr val="tx1"/>
            </a:solidFill>
            <a:miter lim="800000"/>
            <a:headEnd/>
            <a:tailEnd/>
          </a:ln>
          <a:effectLst/>
        </p:spPr>
        <p:txBody>
          <a:bodyPr/>
          <a:lstStyle/>
          <a:p>
            <a:pPr eaLnBrk="1" hangingPunct="1">
              <a:spcBef>
                <a:spcPct val="20000"/>
              </a:spcBef>
            </a:pPr>
            <a:r>
              <a:rPr lang="en-US" sz="2400">
                <a:latin typeface="Times New Roman" pitchFamily="18" charset="0"/>
              </a:rPr>
              <a:t>Langkah</a:t>
            </a:r>
            <a:r>
              <a:rPr lang="en-US" sz="2400" b="1">
                <a:solidFill>
                  <a:srgbClr val="FF0000"/>
                </a:solidFill>
                <a:latin typeface="Times New Roman" pitchFamily="18" charset="0"/>
              </a:rPr>
              <a:t>,</a:t>
            </a:r>
            <a:r>
              <a:rPr lang="en-US" sz="2400">
                <a:solidFill>
                  <a:srgbClr val="FF0000"/>
                </a:solidFill>
                <a:latin typeface="Times New Roman" pitchFamily="18" charset="0"/>
              </a:rPr>
              <a:t> </a:t>
            </a:r>
            <a:r>
              <a:rPr lang="en-US" sz="2400" b="1">
                <a:solidFill>
                  <a:srgbClr val="FF0000"/>
                </a:solidFill>
                <a:latin typeface="Times New Roman" pitchFamily="18" charset="0"/>
              </a:rPr>
              <a:t>pertame</a:t>
            </a:r>
            <a:r>
              <a:rPr lang="en-US" sz="2400">
                <a:latin typeface="Times New Roman" pitchFamily="18" charset="0"/>
              </a:rPr>
              <a:t> yang harus dilakukan adalah Segmentasi. Sinyal ucapan dibagi-bagi kedalam beberapa segmen pendek yang saling beririsan. Caranya adalah dengan memisahkan sinyal ucapan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a:t>
            </a:r>
            <a:r>
              <a:rPr lang="en-US" sz="2400" b="1">
                <a:solidFill>
                  <a:srgbClr val="FF0000"/>
                </a:solidFill>
                <a:latin typeface="Times New Roman" pitchFamily="18" charset="0"/>
              </a:rPr>
              <a:t>sempel</a:t>
            </a:r>
            <a:r>
              <a:rPr lang="en-US" sz="2400" b="1">
                <a:latin typeface="Times New Roman" pitchFamily="18" charset="0"/>
              </a:rPr>
              <a:t>.</a:t>
            </a:r>
          </a:p>
        </p:txBody>
      </p:sp>
      <p:sp>
        <p:nvSpPr>
          <p:cNvPr id="5" name="Date Placeholder 4"/>
          <p:cNvSpPr>
            <a:spLocks noGrp="1"/>
          </p:cNvSpPr>
          <p:nvPr>
            <p:ph type="dt" sz="half" idx="10"/>
          </p:nvPr>
        </p:nvSpPr>
        <p:spPr/>
        <p:txBody>
          <a:bodyPr/>
          <a:lstStyle/>
          <a:p>
            <a:fld id="{F45D9FE3-DAE6-4C78-8C01-16F411E11C5E}" type="datetime1">
              <a:rPr lang="id-ID" smtClean="0"/>
              <a:pPr/>
              <a:t>25/08/2014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25</a:t>
            </a:fld>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25838" y="228600"/>
            <a:ext cx="5040209" cy="990600"/>
          </a:xfrm>
        </p:spPr>
        <p:txBody>
          <a:bodyPr/>
          <a:lstStyle/>
          <a:p>
            <a:r>
              <a:rPr lang="en-US" dirty="0" err="1">
                <a:solidFill>
                  <a:schemeClr val="bg1"/>
                </a:solidFill>
              </a:rPr>
              <a:t>Penambahan</a:t>
            </a:r>
            <a:r>
              <a:rPr lang="en-US" dirty="0">
                <a:solidFill>
                  <a:schemeClr val="bg1"/>
                </a:solidFill>
              </a:rPr>
              <a:t> </a:t>
            </a:r>
            <a:r>
              <a:rPr lang="en-US" dirty="0" err="1">
                <a:solidFill>
                  <a:schemeClr val="bg1"/>
                </a:solidFill>
              </a:rPr>
              <a:t>teks</a:t>
            </a:r>
            <a:endParaRPr lang="en-US" dirty="0">
              <a:solidFill>
                <a:schemeClr val="bg1"/>
              </a:solidFill>
            </a:endParaRPr>
          </a:p>
        </p:txBody>
      </p:sp>
      <p:sp>
        <p:nvSpPr>
          <p:cNvPr id="30723" name="Rectangle 3"/>
          <p:cNvSpPr>
            <a:spLocks noGrp="1" noChangeArrowheads="1"/>
          </p:cNvSpPr>
          <p:nvPr>
            <p:ph sz="quarter" idx="1"/>
          </p:nvPr>
        </p:nvSpPr>
        <p:spPr>
          <a:xfrm>
            <a:off x="457200" y="1600200"/>
            <a:ext cx="8153400" cy="1981200"/>
          </a:xfrm>
          <a:solidFill>
            <a:schemeClr val="bg1"/>
          </a:solidFill>
          <a:ln>
            <a:solidFill>
              <a:schemeClr val="tx1"/>
            </a:solidFill>
          </a:ln>
        </p:spPr>
        <p:txBody>
          <a:bodyPr/>
          <a:lstStyle/>
          <a:p>
            <a:pPr marL="0" indent="0">
              <a:buFontTx/>
              <a:buNone/>
            </a:pPr>
            <a:r>
              <a:rPr lang="en-US" sz="2400">
                <a:latin typeface="Times New Roman" pitchFamily="18" charset="0"/>
              </a:rPr>
              <a:t>Langkah pertama yang harus dilakukan adalah Segmentasi. Sinyal ucapan dibagi-bagi kedalam beberapa segmen pendek yang saling beririsan. Caranya adalah dengan memisahkan sinyal ucapan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sampel.</a:t>
            </a:r>
          </a:p>
        </p:txBody>
      </p:sp>
      <p:sp>
        <p:nvSpPr>
          <p:cNvPr id="30724" name="Rectangle 4"/>
          <p:cNvSpPr>
            <a:spLocks noChangeArrowheads="1"/>
          </p:cNvSpPr>
          <p:nvPr/>
        </p:nvSpPr>
        <p:spPr bwMode="auto">
          <a:xfrm>
            <a:off x="457200" y="3649640"/>
            <a:ext cx="8153400" cy="2514600"/>
          </a:xfrm>
          <a:prstGeom prst="rect">
            <a:avLst/>
          </a:prstGeom>
          <a:solidFill>
            <a:schemeClr val="bg1"/>
          </a:solidFill>
          <a:ln w="9525">
            <a:solidFill>
              <a:schemeClr val="tx1"/>
            </a:solidFill>
            <a:miter lim="800000"/>
            <a:headEnd/>
            <a:tailEnd/>
          </a:ln>
          <a:effectLst/>
        </p:spPr>
        <p:txBody>
          <a:bodyPr/>
          <a:lstStyle/>
          <a:p>
            <a:pPr eaLnBrk="1" hangingPunct="1">
              <a:spcBef>
                <a:spcPct val="20000"/>
              </a:spcBef>
            </a:pPr>
            <a:r>
              <a:rPr lang="en-US" sz="2400" b="1">
                <a:solidFill>
                  <a:srgbClr val="FF0000"/>
                </a:solidFill>
                <a:latin typeface="Times New Roman" pitchFamily="18" charset="0"/>
              </a:rPr>
              <a:t>Selanjutnya, perhatikan diagram blok di atas</a:t>
            </a:r>
            <a:r>
              <a:rPr lang="en-US" sz="2400">
                <a:latin typeface="Times New Roman" pitchFamily="18" charset="0"/>
              </a:rPr>
              <a:t>. Langkah pertama yang harus dilakukan adalah Segmentasi. Sinyal ucapan dibagi-bagi kedalam beberapa segmen pendek yang saling beririsan. </a:t>
            </a:r>
            <a:r>
              <a:rPr lang="en-US" sz="2400" b="1">
                <a:solidFill>
                  <a:srgbClr val="FF0000"/>
                </a:solidFill>
                <a:latin typeface="Times New Roman" pitchFamily="18" charset="0"/>
              </a:rPr>
              <a:t>Bagaimana caranya?</a:t>
            </a:r>
            <a:r>
              <a:rPr lang="en-US" sz="2400">
                <a:latin typeface="Times New Roman" pitchFamily="18" charset="0"/>
              </a:rPr>
              <a:t> Caranya adalah dengan memisahkan sinyal ucapan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sampel.</a:t>
            </a:r>
          </a:p>
        </p:txBody>
      </p:sp>
      <p:sp>
        <p:nvSpPr>
          <p:cNvPr id="5" name="Date Placeholder 4"/>
          <p:cNvSpPr>
            <a:spLocks noGrp="1"/>
          </p:cNvSpPr>
          <p:nvPr>
            <p:ph type="dt" sz="half" idx="10"/>
          </p:nvPr>
        </p:nvSpPr>
        <p:spPr/>
        <p:txBody>
          <a:bodyPr/>
          <a:lstStyle/>
          <a:p>
            <a:fld id="{4C454A03-E76F-441E-9E2C-B6BBDF89E0C3}" type="datetime1">
              <a:rPr lang="id-ID" smtClean="0"/>
              <a:pPr/>
              <a:t>25/08/2014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26</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684896" y="228600"/>
            <a:ext cx="5081152" cy="990600"/>
          </a:xfrm>
        </p:spPr>
        <p:txBody>
          <a:bodyPr/>
          <a:lstStyle/>
          <a:p>
            <a:r>
              <a:rPr lang="en-US" dirty="0" err="1">
                <a:solidFill>
                  <a:schemeClr val="bg1"/>
                </a:solidFill>
              </a:rPr>
              <a:t>Substitusi</a:t>
            </a:r>
            <a:r>
              <a:rPr lang="en-US" dirty="0">
                <a:solidFill>
                  <a:schemeClr val="bg1"/>
                </a:solidFill>
              </a:rPr>
              <a:t> </a:t>
            </a:r>
            <a:r>
              <a:rPr lang="en-US" dirty="0" err="1">
                <a:solidFill>
                  <a:schemeClr val="bg1"/>
                </a:solidFill>
              </a:rPr>
              <a:t>kata</a:t>
            </a:r>
            <a:r>
              <a:rPr lang="en-US" dirty="0">
                <a:solidFill>
                  <a:schemeClr val="bg1"/>
                </a:solidFill>
              </a:rPr>
              <a:t> (</a:t>
            </a:r>
            <a:r>
              <a:rPr lang="en-US" dirty="0" err="1">
                <a:solidFill>
                  <a:schemeClr val="bg1"/>
                </a:solidFill>
              </a:rPr>
              <a:t>sinonim</a:t>
            </a:r>
            <a:r>
              <a:rPr lang="en-US" dirty="0">
                <a:solidFill>
                  <a:schemeClr val="bg1"/>
                </a:solidFill>
              </a:rPr>
              <a:t>)</a:t>
            </a:r>
          </a:p>
        </p:txBody>
      </p:sp>
      <p:sp>
        <p:nvSpPr>
          <p:cNvPr id="31747" name="Rectangle 3"/>
          <p:cNvSpPr>
            <a:spLocks noGrp="1" noChangeArrowheads="1"/>
          </p:cNvSpPr>
          <p:nvPr>
            <p:ph sz="quarter" idx="1"/>
          </p:nvPr>
        </p:nvSpPr>
        <p:spPr>
          <a:xfrm>
            <a:off x="457200" y="1600200"/>
            <a:ext cx="8153400" cy="1981200"/>
          </a:xfrm>
          <a:solidFill>
            <a:schemeClr val="bg1"/>
          </a:solidFill>
          <a:ln>
            <a:solidFill>
              <a:schemeClr val="tx1"/>
            </a:solidFill>
          </a:ln>
        </p:spPr>
        <p:txBody>
          <a:bodyPr/>
          <a:lstStyle/>
          <a:p>
            <a:pPr marL="0" indent="0">
              <a:buFontTx/>
              <a:buNone/>
            </a:pPr>
            <a:r>
              <a:rPr lang="en-US" sz="2400">
                <a:latin typeface="Times New Roman" pitchFamily="18" charset="0"/>
              </a:rPr>
              <a:t>Langkah pertama yang harus dilakukan adalah Segmentasi. Sinyal ucapan dibagi-bagi kedalam beberapa segmen pendek yang saling beririsan. Caranya adalah dengan memisahkan sinyal ucapan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sampel.</a:t>
            </a:r>
          </a:p>
        </p:txBody>
      </p:sp>
      <p:sp>
        <p:nvSpPr>
          <p:cNvPr id="31748" name="Rectangle 4"/>
          <p:cNvSpPr>
            <a:spLocks noChangeArrowheads="1"/>
          </p:cNvSpPr>
          <p:nvPr/>
        </p:nvSpPr>
        <p:spPr bwMode="auto">
          <a:xfrm>
            <a:off x="457200" y="4038600"/>
            <a:ext cx="8153400" cy="1981200"/>
          </a:xfrm>
          <a:prstGeom prst="rect">
            <a:avLst/>
          </a:prstGeom>
          <a:solidFill>
            <a:schemeClr val="bg1"/>
          </a:solidFill>
          <a:ln w="9525">
            <a:solidFill>
              <a:schemeClr val="tx1"/>
            </a:solidFill>
            <a:miter lim="800000"/>
            <a:headEnd/>
            <a:tailEnd/>
          </a:ln>
          <a:effectLst/>
        </p:spPr>
        <p:txBody>
          <a:bodyPr/>
          <a:lstStyle/>
          <a:p>
            <a:pPr eaLnBrk="1" hangingPunct="1">
              <a:spcBef>
                <a:spcPct val="20000"/>
              </a:spcBef>
            </a:pPr>
            <a:r>
              <a:rPr lang="en-US" sz="2400">
                <a:latin typeface="Times New Roman" pitchFamily="18" charset="0"/>
              </a:rPr>
              <a:t>Langkah pertama yang harus dilakukan </a:t>
            </a:r>
            <a:r>
              <a:rPr lang="en-US" sz="2400" b="1">
                <a:solidFill>
                  <a:srgbClr val="FF0000"/>
                </a:solidFill>
                <a:latin typeface="Times New Roman" pitchFamily="18" charset="0"/>
              </a:rPr>
              <a:t>yaitu</a:t>
            </a:r>
            <a:r>
              <a:rPr lang="en-US" sz="2400">
                <a:latin typeface="Times New Roman" pitchFamily="18" charset="0"/>
              </a:rPr>
              <a:t> Segmentasi. Sinyal ucapan </a:t>
            </a:r>
            <a:r>
              <a:rPr lang="en-US" sz="2400" b="1">
                <a:solidFill>
                  <a:srgbClr val="FF0000"/>
                </a:solidFill>
                <a:latin typeface="Times New Roman" pitchFamily="18" charset="0"/>
              </a:rPr>
              <a:t>didekomposisi</a:t>
            </a:r>
            <a:r>
              <a:rPr lang="en-US" sz="2400">
                <a:latin typeface="Times New Roman" pitchFamily="18" charset="0"/>
              </a:rPr>
              <a:t> kedalam beberapa segmen pendek yang saling </a:t>
            </a:r>
            <a:r>
              <a:rPr lang="en-US" sz="2400" b="1" i="1">
                <a:solidFill>
                  <a:srgbClr val="FF0000"/>
                </a:solidFill>
                <a:latin typeface="Times New Roman" pitchFamily="18" charset="0"/>
              </a:rPr>
              <a:t>overlap</a:t>
            </a:r>
            <a:r>
              <a:rPr lang="en-US" sz="2400">
                <a:latin typeface="Times New Roman" pitchFamily="18" charset="0"/>
              </a:rPr>
              <a:t>. Caranya adalah dengan </a:t>
            </a:r>
            <a:r>
              <a:rPr lang="en-US" sz="2400" b="1">
                <a:solidFill>
                  <a:srgbClr val="FF0000"/>
                </a:solidFill>
                <a:latin typeface="Times New Roman" pitchFamily="18" charset="0"/>
              </a:rPr>
              <a:t>memotong</a:t>
            </a:r>
            <a:r>
              <a:rPr lang="en-US" sz="2400">
                <a:latin typeface="Times New Roman" pitchFamily="18" charset="0"/>
              </a:rPr>
              <a:t> sinyal ucapan menjadi segmen-segmen yang berisi </a:t>
            </a:r>
            <a:r>
              <a:rPr lang="en-US" sz="2400" i="1">
                <a:latin typeface="Times New Roman" pitchFamily="18" charset="0"/>
              </a:rPr>
              <a:t>m</a:t>
            </a:r>
            <a:r>
              <a:rPr lang="en-US" sz="2400">
                <a:latin typeface="Times New Roman" pitchFamily="18" charset="0"/>
              </a:rPr>
              <a:t> sampel dan </a:t>
            </a:r>
            <a:r>
              <a:rPr lang="en-US" sz="2400" b="1" i="1">
                <a:solidFill>
                  <a:srgbClr val="FF0000"/>
                </a:solidFill>
                <a:latin typeface="Times New Roman" pitchFamily="18" charset="0"/>
              </a:rPr>
              <a:t>overlap</a:t>
            </a:r>
            <a:r>
              <a:rPr lang="en-US" sz="2400">
                <a:latin typeface="Times New Roman" pitchFamily="18" charset="0"/>
              </a:rPr>
              <a:t> sebanyak </a:t>
            </a:r>
            <a:r>
              <a:rPr lang="en-US" sz="2400" i="1">
                <a:latin typeface="Times New Roman" pitchFamily="18" charset="0"/>
              </a:rPr>
              <a:t>n</a:t>
            </a:r>
            <a:r>
              <a:rPr lang="en-US" sz="2400">
                <a:latin typeface="Times New Roman" pitchFamily="18" charset="0"/>
              </a:rPr>
              <a:t> sampel.</a:t>
            </a:r>
          </a:p>
        </p:txBody>
      </p:sp>
      <p:sp>
        <p:nvSpPr>
          <p:cNvPr id="5" name="Date Placeholder 4"/>
          <p:cNvSpPr>
            <a:spLocks noGrp="1"/>
          </p:cNvSpPr>
          <p:nvPr>
            <p:ph type="dt" sz="half" idx="10"/>
          </p:nvPr>
        </p:nvSpPr>
        <p:spPr/>
        <p:txBody>
          <a:bodyPr/>
          <a:lstStyle/>
          <a:p>
            <a:fld id="{2A29C481-7803-4974-A42A-5342C8DACA00}" type="datetime1">
              <a:rPr lang="id-ID" smtClean="0"/>
              <a:pPr/>
              <a:t>25/08/2014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27</a:t>
            </a:fld>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643952" y="228600"/>
            <a:ext cx="5122096" cy="990600"/>
          </a:xfrm>
        </p:spPr>
        <p:txBody>
          <a:bodyPr/>
          <a:lstStyle/>
          <a:p>
            <a:r>
              <a:rPr lang="en-US" dirty="0" err="1">
                <a:solidFill>
                  <a:schemeClr val="bg1"/>
                </a:solidFill>
              </a:rPr>
              <a:t>Kalimat</a:t>
            </a:r>
            <a:r>
              <a:rPr lang="en-US" dirty="0">
                <a:solidFill>
                  <a:schemeClr val="bg1"/>
                </a:solidFill>
              </a:rPr>
              <a:t> </a:t>
            </a:r>
            <a:r>
              <a:rPr lang="en-US" dirty="0" err="1">
                <a:solidFill>
                  <a:schemeClr val="bg1"/>
                </a:solidFill>
              </a:rPr>
              <a:t>aktif</a:t>
            </a:r>
            <a:r>
              <a:rPr lang="en-US" dirty="0">
                <a:solidFill>
                  <a:schemeClr val="bg1"/>
                </a:solidFill>
              </a:rPr>
              <a:t> </a:t>
            </a:r>
            <a:r>
              <a:rPr lang="en-US" dirty="0">
                <a:solidFill>
                  <a:schemeClr val="bg1"/>
                </a:solidFill>
                <a:sym typeface="Wingdings" pitchFamily="2" charset="2"/>
              </a:rPr>
              <a:t> </a:t>
            </a:r>
            <a:r>
              <a:rPr lang="en-US" dirty="0">
                <a:solidFill>
                  <a:schemeClr val="bg1"/>
                </a:solidFill>
              </a:rPr>
              <a:t> </a:t>
            </a:r>
            <a:r>
              <a:rPr lang="en-US" dirty="0" err="1">
                <a:solidFill>
                  <a:schemeClr val="bg1"/>
                </a:solidFill>
              </a:rPr>
              <a:t>pasif</a:t>
            </a:r>
            <a:endParaRPr lang="en-US" dirty="0">
              <a:solidFill>
                <a:schemeClr val="bg1"/>
              </a:solidFill>
            </a:endParaRPr>
          </a:p>
        </p:txBody>
      </p:sp>
      <p:sp>
        <p:nvSpPr>
          <p:cNvPr id="34822" name="Rectangle 6"/>
          <p:cNvSpPr>
            <a:spLocks noGrp="1" noChangeArrowheads="1"/>
          </p:cNvSpPr>
          <p:nvPr>
            <p:ph sz="quarter" idx="1"/>
          </p:nvPr>
        </p:nvSpPr>
        <p:spPr>
          <a:xfrm>
            <a:off x="457200" y="1600200"/>
            <a:ext cx="8153400" cy="1981200"/>
          </a:xfrm>
          <a:solidFill>
            <a:schemeClr val="bg1"/>
          </a:solidFill>
          <a:ln>
            <a:solidFill>
              <a:schemeClr val="tx1"/>
            </a:solidFill>
          </a:ln>
        </p:spPr>
        <p:txBody>
          <a:bodyPr/>
          <a:lstStyle/>
          <a:p>
            <a:pPr marL="0" indent="0">
              <a:lnSpc>
                <a:spcPct val="90000"/>
              </a:lnSpc>
              <a:buFontTx/>
              <a:buNone/>
            </a:pPr>
            <a:r>
              <a:rPr lang="en-US" sz="2400">
                <a:latin typeface="Times New Roman" pitchFamily="18" charset="0"/>
              </a:rPr>
              <a:t>Langkah pertama yang harus dilakukan adalah Segmentasi. Sinyal ucapan dibagi-bagi kedalam beberapa segmen pendek yang saling beririsan. Caranya adalah dengan memisahkan sinyal ucapan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sampel.</a:t>
            </a:r>
          </a:p>
        </p:txBody>
      </p:sp>
      <p:sp>
        <p:nvSpPr>
          <p:cNvPr id="34820" name="Rectangle 4"/>
          <p:cNvSpPr>
            <a:spLocks noChangeArrowheads="1"/>
          </p:cNvSpPr>
          <p:nvPr/>
        </p:nvSpPr>
        <p:spPr bwMode="auto">
          <a:xfrm>
            <a:off x="457200" y="4038600"/>
            <a:ext cx="8153400" cy="1981200"/>
          </a:xfrm>
          <a:prstGeom prst="rect">
            <a:avLst/>
          </a:prstGeom>
          <a:solidFill>
            <a:schemeClr val="bg1"/>
          </a:solidFill>
          <a:ln w="9525">
            <a:solidFill>
              <a:schemeClr val="tx1"/>
            </a:solidFill>
            <a:miter lim="800000"/>
            <a:headEnd/>
            <a:tailEnd/>
          </a:ln>
          <a:effectLst/>
        </p:spPr>
        <p:txBody>
          <a:bodyPr/>
          <a:lstStyle/>
          <a:p>
            <a:pPr eaLnBrk="1" hangingPunct="1">
              <a:spcBef>
                <a:spcPct val="20000"/>
              </a:spcBef>
            </a:pPr>
            <a:r>
              <a:rPr lang="en-US" sz="2400">
                <a:latin typeface="Times New Roman" pitchFamily="18" charset="0"/>
              </a:rPr>
              <a:t>Langkah pertama yang harus dilakukan adalah Segmentasi. Proses segmentasi </a:t>
            </a:r>
            <a:r>
              <a:rPr lang="en-US" sz="2400" b="1">
                <a:solidFill>
                  <a:srgbClr val="FF0000"/>
                </a:solidFill>
                <a:latin typeface="Times New Roman" pitchFamily="18" charset="0"/>
              </a:rPr>
              <a:t>membagi</a:t>
            </a:r>
            <a:r>
              <a:rPr lang="en-US" sz="2400">
                <a:solidFill>
                  <a:srgbClr val="FF0000"/>
                </a:solidFill>
                <a:latin typeface="Times New Roman" pitchFamily="18" charset="0"/>
              </a:rPr>
              <a:t> </a:t>
            </a:r>
            <a:r>
              <a:rPr lang="en-US" sz="2400">
                <a:latin typeface="Times New Roman" pitchFamily="18" charset="0"/>
              </a:rPr>
              <a:t>sinyal ucapan kedalam beberapa segmen pendek yang saling beririsan. Caranya adalah </a:t>
            </a:r>
            <a:r>
              <a:rPr lang="en-US" sz="2400" b="1">
                <a:solidFill>
                  <a:srgbClr val="FF0000"/>
                </a:solidFill>
                <a:latin typeface="Times New Roman" pitchFamily="18" charset="0"/>
              </a:rPr>
              <a:t>sinyal</a:t>
            </a:r>
            <a:r>
              <a:rPr lang="en-US" sz="2400">
                <a:solidFill>
                  <a:srgbClr val="FF0000"/>
                </a:solidFill>
                <a:latin typeface="Times New Roman" pitchFamily="18" charset="0"/>
              </a:rPr>
              <a:t> </a:t>
            </a:r>
            <a:r>
              <a:rPr lang="en-US" sz="2400" b="1">
                <a:solidFill>
                  <a:srgbClr val="FF0000"/>
                </a:solidFill>
                <a:latin typeface="Times New Roman" pitchFamily="18" charset="0"/>
              </a:rPr>
              <a:t>ucapan dipisahkan</a:t>
            </a:r>
            <a:r>
              <a:rPr lang="en-US" sz="2400">
                <a:latin typeface="Times New Roman" pitchFamily="18" charset="0"/>
              </a:rPr>
              <a:t>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sampel.</a:t>
            </a:r>
          </a:p>
        </p:txBody>
      </p:sp>
      <p:sp>
        <p:nvSpPr>
          <p:cNvPr id="5" name="Date Placeholder 4"/>
          <p:cNvSpPr>
            <a:spLocks noGrp="1"/>
          </p:cNvSpPr>
          <p:nvPr>
            <p:ph type="dt" sz="half" idx="10"/>
          </p:nvPr>
        </p:nvSpPr>
        <p:spPr/>
        <p:txBody>
          <a:bodyPr/>
          <a:lstStyle/>
          <a:p>
            <a:fld id="{DC213B61-A865-454D-B58F-31BA19338C63}" type="datetime1">
              <a:rPr lang="id-ID" smtClean="0"/>
              <a:pPr/>
              <a:t>25/08/2014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28</a:t>
            </a:fld>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725838" y="228600"/>
            <a:ext cx="5040209" cy="990600"/>
          </a:xfrm>
        </p:spPr>
        <p:txBody>
          <a:bodyPr/>
          <a:lstStyle/>
          <a:p>
            <a:r>
              <a:rPr lang="en-US" i="1" dirty="0">
                <a:solidFill>
                  <a:schemeClr val="bg1"/>
                </a:solidFill>
              </a:rPr>
              <a:t>Paraphrase </a:t>
            </a:r>
            <a:r>
              <a:rPr lang="en-US" dirty="0" err="1">
                <a:solidFill>
                  <a:schemeClr val="bg1"/>
                </a:solidFill>
              </a:rPr>
              <a:t>tanpa</a:t>
            </a:r>
            <a:r>
              <a:rPr lang="en-US" dirty="0">
                <a:solidFill>
                  <a:schemeClr val="bg1"/>
                </a:solidFill>
              </a:rPr>
              <a:t> </a:t>
            </a:r>
            <a:r>
              <a:rPr lang="en-US" dirty="0" err="1">
                <a:solidFill>
                  <a:schemeClr val="bg1"/>
                </a:solidFill>
              </a:rPr>
              <a:t>sumber</a:t>
            </a:r>
            <a:endParaRPr lang="en-US" dirty="0">
              <a:solidFill>
                <a:schemeClr val="bg1"/>
              </a:solidFill>
            </a:endParaRPr>
          </a:p>
        </p:txBody>
      </p:sp>
      <p:sp>
        <p:nvSpPr>
          <p:cNvPr id="35844" name="Rectangle 4"/>
          <p:cNvSpPr>
            <a:spLocks noGrp="1" noChangeArrowheads="1"/>
          </p:cNvSpPr>
          <p:nvPr>
            <p:ph sz="quarter" idx="1"/>
          </p:nvPr>
        </p:nvSpPr>
        <p:spPr>
          <a:xfrm>
            <a:off x="457200" y="1600200"/>
            <a:ext cx="8153400" cy="1981200"/>
          </a:xfrm>
          <a:solidFill>
            <a:schemeClr val="bg1"/>
          </a:solidFill>
          <a:ln>
            <a:solidFill>
              <a:schemeClr val="tx1"/>
            </a:solidFill>
          </a:ln>
        </p:spPr>
        <p:txBody>
          <a:bodyPr/>
          <a:lstStyle/>
          <a:p>
            <a:pPr marL="0" indent="0">
              <a:lnSpc>
                <a:spcPct val="90000"/>
              </a:lnSpc>
              <a:buFontTx/>
              <a:buNone/>
            </a:pPr>
            <a:r>
              <a:rPr lang="en-US" sz="2400">
                <a:latin typeface="Times New Roman" pitchFamily="18" charset="0"/>
              </a:rPr>
              <a:t>Langkah pertama yang harus dilakukan adalah Segmentasi. Sinyal ucapan dibagi-bagi kedalam beberapa segmen pendek yang saling beririsan. Caranya adalah dengan memisahkan sinyal ucapan menjadi segmen-segmen yang berisi </a:t>
            </a:r>
            <a:r>
              <a:rPr lang="en-US" sz="2400" i="1">
                <a:latin typeface="Times New Roman" pitchFamily="18" charset="0"/>
              </a:rPr>
              <a:t>m</a:t>
            </a:r>
            <a:r>
              <a:rPr lang="en-US" sz="2400">
                <a:latin typeface="Times New Roman" pitchFamily="18" charset="0"/>
              </a:rPr>
              <a:t> sampel dan beririsan sebanyak </a:t>
            </a:r>
            <a:r>
              <a:rPr lang="en-US" sz="2400" i="1">
                <a:latin typeface="Times New Roman" pitchFamily="18" charset="0"/>
              </a:rPr>
              <a:t>n</a:t>
            </a:r>
            <a:r>
              <a:rPr lang="en-US" sz="2400">
                <a:latin typeface="Times New Roman" pitchFamily="18" charset="0"/>
              </a:rPr>
              <a:t> sampel.</a:t>
            </a:r>
          </a:p>
        </p:txBody>
      </p:sp>
      <p:sp>
        <p:nvSpPr>
          <p:cNvPr id="35843" name="Rectangle 3"/>
          <p:cNvSpPr>
            <a:spLocks noChangeArrowheads="1"/>
          </p:cNvSpPr>
          <p:nvPr/>
        </p:nvSpPr>
        <p:spPr bwMode="auto">
          <a:xfrm>
            <a:off x="457200" y="4038600"/>
            <a:ext cx="8153400" cy="1981200"/>
          </a:xfrm>
          <a:prstGeom prst="rect">
            <a:avLst/>
          </a:prstGeom>
          <a:solidFill>
            <a:schemeClr val="bg1"/>
          </a:solidFill>
          <a:ln w="9525">
            <a:solidFill>
              <a:schemeClr val="tx1"/>
            </a:solidFill>
            <a:miter lim="800000"/>
            <a:headEnd/>
            <a:tailEnd/>
          </a:ln>
          <a:effectLst/>
        </p:spPr>
        <p:txBody>
          <a:bodyPr/>
          <a:lstStyle/>
          <a:p>
            <a:pPr eaLnBrk="1" hangingPunct="1">
              <a:spcBef>
                <a:spcPct val="20000"/>
              </a:spcBef>
            </a:pPr>
            <a:r>
              <a:rPr lang="en-US" sz="2400" b="1">
                <a:solidFill>
                  <a:srgbClr val="FF0000"/>
                </a:solidFill>
                <a:latin typeface="Times New Roman" pitchFamily="18" charset="0"/>
              </a:rPr>
              <a:t>Pertama, sinyal ucapan disegmentasi. Pada proses ini, sinyal ucapan didekomposisi kedalam beberapa segmen pendek yang saling beririsan. Misalkan, masing-masing segmen berisi </a:t>
            </a:r>
            <a:r>
              <a:rPr lang="en-US" sz="2400" b="1" i="1">
                <a:solidFill>
                  <a:srgbClr val="FF0000"/>
                </a:solidFill>
                <a:latin typeface="Times New Roman" pitchFamily="18" charset="0"/>
              </a:rPr>
              <a:t>m</a:t>
            </a:r>
            <a:r>
              <a:rPr lang="en-US" sz="2400" b="1">
                <a:solidFill>
                  <a:srgbClr val="FF0000"/>
                </a:solidFill>
                <a:latin typeface="Times New Roman" pitchFamily="18" charset="0"/>
              </a:rPr>
              <a:t> sampel dan beririsan sebanyak </a:t>
            </a:r>
            <a:r>
              <a:rPr lang="en-US" sz="2400" b="1" i="1">
                <a:solidFill>
                  <a:srgbClr val="FF0000"/>
                </a:solidFill>
                <a:latin typeface="Times New Roman" pitchFamily="18" charset="0"/>
              </a:rPr>
              <a:t>n</a:t>
            </a:r>
            <a:r>
              <a:rPr lang="en-US" sz="2400" b="1">
                <a:solidFill>
                  <a:srgbClr val="FF0000"/>
                </a:solidFill>
                <a:latin typeface="Times New Roman" pitchFamily="18" charset="0"/>
              </a:rPr>
              <a:t> sampel.</a:t>
            </a:r>
          </a:p>
        </p:txBody>
      </p:sp>
      <p:sp>
        <p:nvSpPr>
          <p:cNvPr id="5" name="Date Placeholder 4"/>
          <p:cNvSpPr>
            <a:spLocks noGrp="1"/>
          </p:cNvSpPr>
          <p:nvPr>
            <p:ph type="dt" sz="half" idx="10"/>
          </p:nvPr>
        </p:nvSpPr>
        <p:spPr/>
        <p:txBody>
          <a:bodyPr/>
          <a:lstStyle/>
          <a:p>
            <a:fld id="{E8EF43A5-3762-4572-8C60-2AB1EAA54343}" type="datetime1">
              <a:rPr lang="id-ID" smtClean="0"/>
              <a:pPr/>
              <a:t>25/08/2014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29</a:t>
            </a:fld>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31" name="Freeform 27"/>
          <p:cNvSpPr>
            <a:spLocks/>
          </p:cNvSpPr>
          <p:nvPr/>
        </p:nvSpPr>
        <p:spPr bwMode="auto">
          <a:xfrm>
            <a:off x="419100" y="1447800"/>
            <a:ext cx="8509000" cy="3370263"/>
          </a:xfrm>
          <a:custGeom>
            <a:avLst/>
            <a:gdLst/>
            <a:ahLst/>
            <a:cxnLst>
              <a:cxn ang="0">
                <a:pos x="1884" y="1535"/>
              </a:cxn>
              <a:cxn ang="0">
                <a:pos x="1500" y="1391"/>
              </a:cxn>
              <a:cxn ang="0">
                <a:pos x="1260" y="1475"/>
              </a:cxn>
              <a:cxn ang="0">
                <a:pos x="420" y="1451"/>
              </a:cxn>
              <a:cxn ang="0">
                <a:pos x="312" y="1379"/>
              </a:cxn>
              <a:cxn ang="0">
                <a:pos x="24" y="1283"/>
              </a:cxn>
              <a:cxn ang="0">
                <a:pos x="24" y="1091"/>
              </a:cxn>
              <a:cxn ang="0">
                <a:pos x="168" y="407"/>
              </a:cxn>
              <a:cxn ang="0">
                <a:pos x="480" y="191"/>
              </a:cxn>
              <a:cxn ang="0">
                <a:pos x="756" y="155"/>
              </a:cxn>
              <a:cxn ang="0">
                <a:pos x="948" y="311"/>
              </a:cxn>
              <a:cxn ang="0">
                <a:pos x="1188" y="23"/>
              </a:cxn>
              <a:cxn ang="0">
                <a:pos x="1296" y="167"/>
              </a:cxn>
              <a:cxn ang="0">
                <a:pos x="1404" y="299"/>
              </a:cxn>
              <a:cxn ang="0">
                <a:pos x="1596" y="287"/>
              </a:cxn>
              <a:cxn ang="0">
                <a:pos x="1668" y="299"/>
              </a:cxn>
              <a:cxn ang="0">
                <a:pos x="1884" y="263"/>
              </a:cxn>
              <a:cxn ang="0">
                <a:pos x="2028" y="215"/>
              </a:cxn>
              <a:cxn ang="0">
                <a:pos x="2760" y="191"/>
              </a:cxn>
              <a:cxn ang="0">
                <a:pos x="3228" y="287"/>
              </a:cxn>
              <a:cxn ang="0">
                <a:pos x="3396" y="251"/>
              </a:cxn>
              <a:cxn ang="0">
                <a:pos x="3600" y="143"/>
              </a:cxn>
              <a:cxn ang="0">
                <a:pos x="4296" y="71"/>
              </a:cxn>
              <a:cxn ang="0">
                <a:pos x="4620" y="95"/>
              </a:cxn>
              <a:cxn ang="0">
                <a:pos x="4716" y="143"/>
              </a:cxn>
              <a:cxn ang="0">
                <a:pos x="5292" y="311"/>
              </a:cxn>
              <a:cxn ang="0">
                <a:pos x="5244" y="551"/>
              </a:cxn>
              <a:cxn ang="0">
                <a:pos x="5292" y="959"/>
              </a:cxn>
              <a:cxn ang="0">
                <a:pos x="5124" y="995"/>
              </a:cxn>
              <a:cxn ang="0">
                <a:pos x="5340" y="1607"/>
              </a:cxn>
              <a:cxn ang="0">
                <a:pos x="5160" y="1667"/>
              </a:cxn>
              <a:cxn ang="0">
                <a:pos x="5064" y="1691"/>
              </a:cxn>
              <a:cxn ang="0">
                <a:pos x="4956" y="1607"/>
              </a:cxn>
              <a:cxn ang="0">
                <a:pos x="4932" y="1967"/>
              </a:cxn>
              <a:cxn ang="0">
                <a:pos x="4764" y="1931"/>
              </a:cxn>
              <a:cxn ang="0">
                <a:pos x="4728" y="2027"/>
              </a:cxn>
              <a:cxn ang="0">
                <a:pos x="4236" y="1919"/>
              </a:cxn>
              <a:cxn ang="0">
                <a:pos x="4080" y="1847"/>
              </a:cxn>
              <a:cxn ang="0">
                <a:pos x="4056" y="1943"/>
              </a:cxn>
              <a:cxn ang="0">
                <a:pos x="3708" y="1811"/>
              </a:cxn>
              <a:cxn ang="0">
                <a:pos x="3708" y="1907"/>
              </a:cxn>
              <a:cxn ang="0">
                <a:pos x="3420" y="1799"/>
              </a:cxn>
              <a:cxn ang="0">
                <a:pos x="3180" y="1751"/>
              </a:cxn>
              <a:cxn ang="0">
                <a:pos x="3036" y="1655"/>
              </a:cxn>
              <a:cxn ang="0">
                <a:pos x="2940" y="1619"/>
              </a:cxn>
            </a:cxnLst>
            <a:rect l="0" t="0" r="r" b="b"/>
            <a:pathLst>
              <a:path w="5360" h="2123">
                <a:moveTo>
                  <a:pt x="1932" y="1595"/>
                </a:moveTo>
                <a:cubicBezTo>
                  <a:pt x="1909" y="1525"/>
                  <a:pt x="1938" y="1589"/>
                  <a:pt x="1884" y="1535"/>
                </a:cubicBezTo>
                <a:cubicBezTo>
                  <a:pt x="1781" y="1432"/>
                  <a:pt x="1864" y="1477"/>
                  <a:pt x="1620" y="1463"/>
                </a:cubicBezTo>
                <a:cubicBezTo>
                  <a:pt x="1581" y="1437"/>
                  <a:pt x="1539" y="1417"/>
                  <a:pt x="1500" y="1391"/>
                </a:cubicBezTo>
                <a:cubicBezTo>
                  <a:pt x="1451" y="1398"/>
                  <a:pt x="1378" y="1401"/>
                  <a:pt x="1332" y="1427"/>
                </a:cubicBezTo>
                <a:cubicBezTo>
                  <a:pt x="1307" y="1441"/>
                  <a:pt x="1289" y="1474"/>
                  <a:pt x="1260" y="1475"/>
                </a:cubicBezTo>
                <a:cubicBezTo>
                  <a:pt x="1124" y="1479"/>
                  <a:pt x="988" y="1483"/>
                  <a:pt x="852" y="1487"/>
                </a:cubicBezTo>
                <a:cubicBezTo>
                  <a:pt x="708" y="1469"/>
                  <a:pt x="565" y="1460"/>
                  <a:pt x="420" y="1451"/>
                </a:cubicBezTo>
                <a:cubicBezTo>
                  <a:pt x="396" y="1435"/>
                  <a:pt x="372" y="1419"/>
                  <a:pt x="348" y="1403"/>
                </a:cubicBezTo>
                <a:cubicBezTo>
                  <a:pt x="336" y="1395"/>
                  <a:pt x="326" y="1382"/>
                  <a:pt x="312" y="1379"/>
                </a:cubicBezTo>
                <a:cubicBezTo>
                  <a:pt x="215" y="1360"/>
                  <a:pt x="161" y="1341"/>
                  <a:pt x="60" y="1331"/>
                </a:cubicBezTo>
                <a:cubicBezTo>
                  <a:pt x="48" y="1315"/>
                  <a:pt x="33" y="1301"/>
                  <a:pt x="24" y="1283"/>
                </a:cubicBezTo>
                <a:cubicBezTo>
                  <a:pt x="13" y="1260"/>
                  <a:pt x="0" y="1211"/>
                  <a:pt x="0" y="1211"/>
                </a:cubicBezTo>
                <a:cubicBezTo>
                  <a:pt x="6" y="1171"/>
                  <a:pt x="19" y="1132"/>
                  <a:pt x="24" y="1091"/>
                </a:cubicBezTo>
                <a:cubicBezTo>
                  <a:pt x="38" y="973"/>
                  <a:pt x="9" y="893"/>
                  <a:pt x="108" y="827"/>
                </a:cubicBezTo>
                <a:cubicBezTo>
                  <a:pt x="185" y="711"/>
                  <a:pt x="124" y="539"/>
                  <a:pt x="168" y="407"/>
                </a:cubicBezTo>
                <a:cubicBezTo>
                  <a:pt x="283" y="417"/>
                  <a:pt x="309" y="411"/>
                  <a:pt x="396" y="455"/>
                </a:cubicBezTo>
                <a:cubicBezTo>
                  <a:pt x="527" y="411"/>
                  <a:pt x="364" y="269"/>
                  <a:pt x="480" y="191"/>
                </a:cubicBezTo>
                <a:cubicBezTo>
                  <a:pt x="542" y="201"/>
                  <a:pt x="573" y="205"/>
                  <a:pt x="624" y="239"/>
                </a:cubicBezTo>
                <a:cubicBezTo>
                  <a:pt x="669" y="149"/>
                  <a:pt x="658" y="135"/>
                  <a:pt x="756" y="155"/>
                </a:cubicBezTo>
                <a:cubicBezTo>
                  <a:pt x="824" y="223"/>
                  <a:pt x="791" y="184"/>
                  <a:pt x="852" y="275"/>
                </a:cubicBezTo>
                <a:cubicBezTo>
                  <a:pt x="865" y="294"/>
                  <a:pt x="929" y="306"/>
                  <a:pt x="948" y="311"/>
                </a:cubicBezTo>
                <a:cubicBezTo>
                  <a:pt x="1116" y="479"/>
                  <a:pt x="943" y="341"/>
                  <a:pt x="1032" y="83"/>
                </a:cubicBezTo>
                <a:cubicBezTo>
                  <a:pt x="1041" y="57"/>
                  <a:pt x="1150" y="33"/>
                  <a:pt x="1188" y="23"/>
                </a:cubicBezTo>
                <a:cubicBezTo>
                  <a:pt x="1271" y="106"/>
                  <a:pt x="1173" y="0"/>
                  <a:pt x="1260" y="131"/>
                </a:cubicBezTo>
                <a:cubicBezTo>
                  <a:pt x="1269" y="145"/>
                  <a:pt x="1285" y="154"/>
                  <a:pt x="1296" y="167"/>
                </a:cubicBezTo>
                <a:cubicBezTo>
                  <a:pt x="1305" y="178"/>
                  <a:pt x="1313" y="191"/>
                  <a:pt x="1320" y="203"/>
                </a:cubicBezTo>
                <a:cubicBezTo>
                  <a:pt x="1378" y="299"/>
                  <a:pt x="1336" y="276"/>
                  <a:pt x="1404" y="299"/>
                </a:cubicBezTo>
                <a:cubicBezTo>
                  <a:pt x="1500" y="235"/>
                  <a:pt x="1447" y="247"/>
                  <a:pt x="1560" y="263"/>
                </a:cubicBezTo>
                <a:cubicBezTo>
                  <a:pt x="1572" y="271"/>
                  <a:pt x="1587" y="276"/>
                  <a:pt x="1596" y="287"/>
                </a:cubicBezTo>
                <a:cubicBezTo>
                  <a:pt x="1604" y="297"/>
                  <a:pt x="1596" y="321"/>
                  <a:pt x="1608" y="323"/>
                </a:cubicBezTo>
                <a:cubicBezTo>
                  <a:pt x="1629" y="327"/>
                  <a:pt x="1648" y="308"/>
                  <a:pt x="1668" y="299"/>
                </a:cubicBezTo>
                <a:cubicBezTo>
                  <a:pt x="1713" y="279"/>
                  <a:pt x="1754" y="266"/>
                  <a:pt x="1800" y="251"/>
                </a:cubicBezTo>
                <a:cubicBezTo>
                  <a:pt x="1828" y="255"/>
                  <a:pt x="1856" y="257"/>
                  <a:pt x="1884" y="263"/>
                </a:cubicBezTo>
                <a:cubicBezTo>
                  <a:pt x="1896" y="265"/>
                  <a:pt x="1908" y="279"/>
                  <a:pt x="1920" y="275"/>
                </a:cubicBezTo>
                <a:cubicBezTo>
                  <a:pt x="1959" y="262"/>
                  <a:pt x="1989" y="228"/>
                  <a:pt x="2028" y="215"/>
                </a:cubicBezTo>
                <a:cubicBezTo>
                  <a:pt x="2080" y="137"/>
                  <a:pt x="2071" y="129"/>
                  <a:pt x="2160" y="107"/>
                </a:cubicBezTo>
                <a:cubicBezTo>
                  <a:pt x="2370" y="212"/>
                  <a:pt x="2494" y="183"/>
                  <a:pt x="2760" y="191"/>
                </a:cubicBezTo>
                <a:cubicBezTo>
                  <a:pt x="2873" y="229"/>
                  <a:pt x="2969" y="221"/>
                  <a:pt x="3096" y="227"/>
                </a:cubicBezTo>
                <a:cubicBezTo>
                  <a:pt x="3140" y="249"/>
                  <a:pt x="3184" y="265"/>
                  <a:pt x="3228" y="287"/>
                </a:cubicBezTo>
                <a:cubicBezTo>
                  <a:pt x="3260" y="283"/>
                  <a:pt x="3292" y="282"/>
                  <a:pt x="3324" y="275"/>
                </a:cubicBezTo>
                <a:cubicBezTo>
                  <a:pt x="3349" y="270"/>
                  <a:pt x="3396" y="251"/>
                  <a:pt x="3396" y="251"/>
                </a:cubicBezTo>
                <a:cubicBezTo>
                  <a:pt x="3464" y="200"/>
                  <a:pt x="3425" y="221"/>
                  <a:pt x="3516" y="191"/>
                </a:cubicBezTo>
                <a:cubicBezTo>
                  <a:pt x="3547" y="181"/>
                  <a:pt x="3570" y="154"/>
                  <a:pt x="3600" y="143"/>
                </a:cubicBezTo>
                <a:cubicBezTo>
                  <a:pt x="3759" y="85"/>
                  <a:pt x="3925" y="69"/>
                  <a:pt x="4092" y="59"/>
                </a:cubicBezTo>
                <a:cubicBezTo>
                  <a:pt x="4160" y="63"/>
                  <a:pt x="4228" y="64"/>
                  <a:pt x="4296" y="71"/>
                </a:cubicBezTo>
                <a:cubicBezTo>
                  <a:pt x="4337" y="75"/>
                  <a:pt x="4404" y="131"/>
                  <a:pt x="4404" y="131"/>
                </a:cubicBezTo>
                <a:cubicBezTo>
                  <a:pt x="4508" y="92"/>
                  <a:pt x="4514" y="80"/>
                  <a:pt x="4620" y="95"/>
                </a:cubicBezTo>
                <a:cubicBezTo>
                  <a:pt x="4640" y="107"/>
                  <a:pt x="4659" y="121"/>
                  <a:pt x="4680" y="131"/>
                </a:cubicBezTo>
                <a:cubicBezTo>
                  <a:pt x="4691" y="137"/>
                  <a:pt x="4705" y="136"/>
                  <a:pt x="4716" y="143"/>
                </a:cubicBezTo>
                <a:cubicBezTo>
                  <a:pt x="4757" y="170"/>
                  <a:pt x="4771" y="212"/>
                  <a:pt x="4812" y="239"/>
                </a:cubicBezTo>
                <a:cubicBezTo>
                  <a:pt x="4981" y="183"/>
                  <a:pt x="5130" y="291"/>
                  <a:pt x="5292" y="311"/>
                </a:cubicBezTo>
                <a:cubicBezTo>
                  <a:pt x="5360" y="357"/>
                  <a:pt x="5356" y="414"/>
                  <a:pt x="5328" y="503"/>
                </a:cubicBezTo>
                <a:cubicBezTo>
                  <a:pt x="5325" y="513"/>
                  <a:pt x="5246" y="550"/>
                  <a:pt x="5244" y="551"/>
                </a:cubicBezTo>
                <a:cubicBezTo>
                  <a:pt x="5256" y="634"/>
                  <a:pt x="5277" y="723"/>
                  <a:pt x="5304" y="803"/>
                </a:cubicBezTo>
                <a:cubicBezTo>
                  <a:pt x="5300" y="855"/>
                  <a:pt x="5308" y="910"/>
                  <a:pt x="5292" y="959"/>
                </a:cubicBezTo>
                <a:cubicBezTo>
                  <a:pt x="5286" y="976"/>
                  <a:pt x="5261" y="979"/>
                  <a:pt x="5244" y="983"/>
                </a:cubicBezTo>
                <a:cubicBezTo>
                  <a:pt x="5205" y="991"/>
                  <a:pt x="5164" y="991"/>
                  <a:pt x="5124" y="995"/>
                </a:cubicBezTo>
                <a:cubicBezTo>
                  <a:pt x="5155" y="1072"/>
                  <a:pt x="5208" y="1143"/>
                  <a:pt x="5232" y="1223"/>
                </a:cubicBezTo>
                <a:cubicBezTo>
                  <a:pt x="5271" y="1350"/>
                  <a:pt x="5304" y="1479"/>
                  <a:pt x="5340" y="1607"/>
                </a:cubicBezTo>
                <a:cubicBezTo>
                  <a:pt x="5312" y="1690"/>
                  <a:pt x="5272" y="1666"/>
                  <a:pt x="5196" y="1655"/>
                </a:cubicBezTo>
                <a:cubicBezTo>
                  <a:pt x="5184" y="1659"/>
                  <a:pt x="5169" y="1658"/>
                  <a:pt x="5160" y="1667"/>
                </a:cubicBezTo>
                <a:cubicBezTo>
                  <a:pt x="5151" y="1676"/>
                  <a:pt x="5160" y="1700"/>
                  <a:pt x="5148" y="1703"/>
                </a:cubicBezTo>
                <a:cubicBezTo>
                  <a:pt x="5121" y="1710"/>
                  <a:pt x="5092" y="1695"/>
                  <a:pt x="5064" y="1691"/>
                </a:cubicBezTo>
                <a:cubicBezTo>
                  <a:pt x="5040" y="1675"/>
                  <a:pt x="5012" y="1663"/>
                  <a:pt x="4992" y="1643"/>
                </a:cubicBezTo>
                <a:cubicBezTo>
                  <a:pt x="4980" y="1631"/>
                  <a:pt x="4968" y="1595"/>
                  <a:pt x="4956" y="1607"/>
                </a:cubicBezTo>
                <a:cubicBezTo>
                  <a:pt x="4943" y="1620"/>
                  <a:pt x="4972" y="1639"/>
                  <a:pt x="4980" y="1655"/>
                </a:cubicBezTo>
                <a:cubicBezTo>
                  <a:pt x="5000" y="1753"/>
                  <a:pt x="5059" y="1925"/>
                  <a:pt x="4932" y="1967"/>
                </a:cubicBezTo>
                <a:cubicBezTo>
                  <a:pt x="4892" y="1963"/>
                  <a:pt x="4851" y="1963"/>
                  <a:pt x="4812" y="1955"/>
                </a:cubicBezTo>
                <a:cubicBezTo>
                  <a:pt x="4795" y="1951"/>
                  <a:pt x="4781" y="1924"/>
                  <a:pt x="4764" y="1931"/>
                </a:cubicBezTo>
                <a:cubicBezTo>
                  <a:pt x="4749" y="1937"/>
                  <a:pt x="4758" y="1964"/>
                  <a:pt x="4752" y="1979"/>
                </a:cubicBezTo>
                <a:cubicBezTo>
                  <a:pt x="4746" y="1996"/>
                  <a:pt x="4737" y="2012"/>
                  <a:pt x="4728" y="2027"/>
                </a:cubicBezTo>
                <a:cubicBezTo>
                  <a:pt x="4694" y="2081"/>
                  <a:pt x="4668" y="2108"/>
                  <a:pt x="4608" y="2123"/>
                </a:cubicBezTo>
                <a:cubicBezTo>
                  <a:pt x="4475" y="2090"/>
                  <a:pt x="4346" y="1995"/>
                  <a:pt x="4236" y="1919"/>
                </a:cubicBezTo>
                <a:cubicBezTo>
                  <a:pt x="4215" y="1905"/>
                  <a:pt x="4187" y="1905"/>
                  <a:pt x="4164" y="1895"/>
                </a:cubicBezTo>
                <a:cubicBezTo>
                  <a:pt x="4143" y="1886"/>
                  <a:pt x="4104" y="1847"/>
                  <a:pt x="4080" y="1847"/>
                </a:cubicBezTo>
                <a:cubicBezTo>
                  <a:pt x="4066" y="1847"/>
                  <a:pt x="4104" y="1863"/>
                  <a:pt x="4116" y="1871"/>
                </a:cubicBezTo>
                <a:cubicBezTo>
                  <a:pt x="4132" y="1920"/>
                  <a:pt x="4148" y="1929"/>
                  <a:pt x="4056" y="1943"/>
                </a:cubicBezTo>
                <a:cubicBezTo>
                  <a:pt x="3994" y="1953"/>
                  <a:pt x="3885" y="1909"/>
                  <a:pt x="3816" y="1895"/>
                </a:cubicBezTo>
                <a:cubicBezTo>
                  <a:pt x="3773" y="1866"/>
                  <a:pt x="3737" y="1855"/>
                  <a:pt x="3708" y="1811"/>
                </a:cubicBezTo>
                <a:cubicBezTo>
                  <a:pt x="3724" y="1807"/>
                  <a:pt x="3750" y="1784"/>
                  <a:pt x="3756" y="1799"/>
                </a:cubicBezTo>
                <a:cubicBezTo>
                  <a:pt x="3795" y="1890"/>
                  <a:pt x="3754" y="1892"/>
                  <a:pt x="3708" y="1907"/>
                </a:cubicBezTo>
                <a:cubicBezTo>
                  <a:pt x="3680" y="1903"/>
                  <a:pt x="3651" y="1904"/>
                  <a:pt x="3624" y="1895"/>
                </a:cubicBezTo>
                <a:cubicBezTo>
                  <a:pt x="3552" y="1871"/>
                  <a:pt x="3491" y="1823"/>
                  <a:pt x="3420" y="1799"/>
                </a:cubicBezTo>
                <a:cubicBezTo>
                  <a:pt x="3407" y="1760"/>
                  <a:pt x="3385" y="1730"/>
                  <a:pt x="3372" y="1691"/>
                </a:cubicBezTo>
                <a:cubicBezTo>
                  <a:pt x="3272" y="1791"/>
                  <a:pt x="3334" y="1766"/>
                  <a:pt x="3180" y="1751"/>
                </a:cubicBezTo>
                <a:cubicBezTo>
                  <a:pt x="3144" y="1727"/>
                  <a:pt x="3108" y="1703"/>
                  <a:pt x="3072" y="1679"/>
                </a:cubicBezTo>
                <a:cubicBezTo>
                  <a:pt x="3060" y="1671"/>
                  <a:pt x="3036" y="1655"/>
                  <a:pt x="3036" y="1655"/>
                </a:cubicBezTo>
                <a:cubicBezTo>
                  <a:pt x="2983" y="1575"/>
                  <a:pt x="3045" y="1643"/>
                  <a:pt x="2976" y="1643"/>
                </a:cubicBezTo>
                <a:cubicBezTo>
                  <a:pt x="2962" y="1643"/>
                  <a:pt x="2940" y="1619"/>
                  <a:pt x="2940" y="1619"/>
                </a:cubicBezTo>
              </a:path>
            </a:pathLst>
          </a:custGeom>
          <a:solidFill>
            <a:srgbClr val="333333"/>
          </a:solidFill>
          <a:ln w="9525">
            <a:solidFill>
              <a:schemeClr val="tx1"/>
            </a:solidFill>
            <a:round/>
            <a:headEnd/>
            <a:tailEnd/>
          </a:ln>
          <a:effectLst/>
        </p:spPr>
        <p:txBody>
          <a:bodyPr/>
          <a:lstStyle/>
          <a:p>
            <a:endParaRPr lang="id-ID"/>
          </a:p>
        </p:txBody>
      </p:sp>
      <p:sp>
        <p:nvSpPr>
          <p:cNvPr id="21515" name="Oval 11"/>
          <p:cNvSpPr>
            <a:spLocks noChangeArrowheads="1"/>
          </p:cNvSpPr>
          <p:nvPr/>
        </p:nvSpPr>
        <p:spPr bwMode="auto">
          <a:xfrm>
            <a:off x="914400" y="2189163"/>
            <a:ext cx="1828800" cy="1447800"/>
          </a:xfrm>
          <a:prstGeom prst="ellipse">
            <a:avLst/>
          </a:prstGeom>
          <a:solidFill>
            <a:schemeClr val="tx1"/>
          </a:solidFill>
          <a:ln w="9525">
            <a:solidFill>
              <a:schemeClr val="tx1"/>
            </a:solidFill>
            <a:round/>
            <a:headEnd/>
            <a:tailEnd/>
          </a:ln>
          <a:effectLst/>
        </p:spPr>
        <p:txBody>
          <a:bodyPr wrap="none" anchor="ctr"/>
          <a:lstStyle/>
          <a:p>
            <a:pPr algn="ctr"/>
            <a:endParaRPr lang="id-ID">
              <a:solidFill>
                <a:srgbClr val="333333"/>
              </a:solidFill>
            </a:endParaRPr>
          </a:p>
        </p:txBody>
      </p:sp>
      <p:sp>
        <p:nvSpPr>
          <p:cNvPr id="21514" name="Oval 10"/>
          <p:cNvSpPr>
            <a:spLocks noChangeArrowheads="1"/>
          </p:cNvSpPr>
          <p:nvPr/>
        </p:nvSpPr>
        <p:spPr bwMode="auto">
          <a:xfrm>
            <a:off x="3048000" y="1981200"/>
            <a:ext cx="2438400" cy="1752600"/>
          </a:xfrm>
          <a:prstGeom prst="ellipse">
            <a:avLst/>
          </a:prstGeom>
          <a:solidFill>
            <a:schemeClr val="tx1"/>
          </a:solidFill>
          <a:ln w="9525">
            <a:solidFill>
              <a:schemeClr val="tx1"/>
            </a:solidFill>
            <a:round/>
            <a:headEnd/>
            <a:tailEnd/>
          </a:ln>
          <a:effectLst/>
        </p:spPr>
        <p:txBody>
          <a:bodyPr wrap="none" anchor="ctr"/>
          <a:lstStyle/>
          <a:p>
            <a:endParaRPr lang="id-ID"/>
          </a:p>
        </p:txBody>
      </p:sp>
      <p:sp>
        <p:nvSpPr>
          <p:cNvPr id="21506" name="Rectangle 2"/>
          <p:cNvSpPr>
            <a:spLocks noGrp="1" noChangeArrowheads="1"/>
          </p:cNvSpPr>
          <p:nvPr>
            <p:ph type="title"/>
          </p:nvPr>
        </p:nvSpPr>
        <p:spPr>
          <a:xfrm>
            <a:off x="3630304" y="228600"/>
            <a:ext cx="5135744" cy="990600"/>
          </a:xfrm>
        </p:spPr>
        <p:txBody>
          <a:bodyPr/>
          <a:lstStyle/>
          <a:p>
            <a:r>
              <a:rPr lang="en-US" b="1" dirty="0" err="1">
                <a:solidFill>
                  <a:schemeClr val="bg1"/>
                </a:solidFill>
              </a:rPr>
              <a:t>Motivasi</a:t>
            </a:r>
            <a:endParaRPr lang="en-US" b="1" dirty="0">
              <a:solidFill>
                <a:schemeClr val="bg1"/>
              </a:solidFill>
            </a:endParaRPr>
          </a:p>
        </p:txBody>
      </p:sp>
      <p:sp>
        <p:nvSpPr>
          <p:cNvPr id="21507" name="Rectangle 3"/>
          <p:cNvSpPr>
            <a:spLocks noGrp="1" noChangeArrowheads="1"/>
          </p:cNvSpPr>
          <p:nvPr>
            <p:ph sz="quarter" idx="1"/>
          </p:nvPr>
        </p:nvSpPr>
        <p:spPr>
          <a:xfrm>
            <a:off x="838200" y="2570163"/>
            <a:ext cx="1905000" cy="762000"/>
          </a:xfrm>
        </p:spPr>
        <p:txBody>
          <a:bodyPr/>
          <a:lstStyle/>
          <a:p>
            <a:pPr marL="0" indent="0" algn="ctr">
              <a:buFontTx/>
              <a:buNone/>
            </a:pPr>
            <a:r>
              <a:rPr lang="en-US" sz="2000" b="1">
                <a:solidFill>
                  <a:schemeClr val="bg1"/>
                </a:solidFill>
              </a:rPr>
              <a:t>Rendahnya kreativitas</a:t>
            </a:r>
          </a:p>
        </p:txBody>
      </p:sp>
      <p:sp>
        <p:nvSpPr>
          <p:cNvPr id="21510" name="Oval 6"/>
          <p:cNvSpPr>
            <a:spLocks noChangeArrowheads="1"/>
          </p:cNvSpPr>
          <p:nvPr/>
        </p:nvSpPr>
        <p:spPr bwMode="auto">
          <a:xfrm>
            <a:off x="5791200" y="2036763"/>
            <a:ext cx="2057400" cy="1447800"/>
          </a:xfrm>
          <a:prstGeom prst="ellipse">
            <a:avLst/>
          </a:prstGeom>
          <a:solidFill>
            <a:schemeClr val="tx1"/>
          </a:solidFill>
          <a:ln w="9525">
            <a:solidFill>
              <a:schemeClr val="tx1"/>
            </a:solidFill>
            <a:round/>
            <a:headEnd/>
            <a:tailEnd/>
          </a:ln>
          <a:effectLst/>
        </p:spPr>
        <p:txBody>
          <a:bodyPr wrap="none" anchor="ctr"/>
          <a:lstStyle/>
          <a:p>
            <a:endParaRPr lang="id-ID"/>
          </a:p>
        </p:txBody>
      </p:sp>
      <p:sp>
        <p:nvSpPr>
          <p:cNvPr id="21512" name="Rectangle 8"/>
          <p:cNvSpPr>
            <a:spLocks noChangeArrowheads="1"/>
          </p:cNvSpPr>
          <p:nvPr/>
        </p:nvSpPr>
        <p:spPr bwMode="auto">
          <a:xfrm>
            <a:off x="5829300" y="2341563"/>
            <a:ext cx="1981200" cy="838200"/>
          </a:xfrm>
          <a:prstGeom prst="rect">
            <a:avLst/>
          </a:prstGeom>
          <a:noFill/>
          <a:ln w="9525">
            <a:noFill/>
            <a:miter lim="800000"/>
            <a:headEnd/>
            <a:tailEnd/>
          </a:ln>
          <a:effectLst/>
        </p:spPr>
        <p:txBody>
          <a:bodyPr/>
          <a:lstStyle/>
          <a:p>
            <a:pPr algn="ctr" eaLnBrk="1" hangingPunct="1">
              <a:spcBef>
                <a:spcPct val="20000"/>
              </a:spcBef>
            </a:pPr>
            <a:r>
              <a:rPr lang="en-US" sz="2000" b="1">
                <a:solidFill>
                  <a:schemeClr val="bg1"/>
                </a:solidFill>
              </a:rPr>
              <a:t>Rendahnya reputasi ilmiah</a:t>
            </a:r>
          </a:p>
        </p:txBody>
      </p:sp>
      <p:sp>
        <p:nvSpPr>
          <p:cNvPr id="21511" name="Rectangle 7"/>
          <p:cNvSpPr>
            <a:spLocks noChangeArrowheads="1"/>
          </p:cNvSpPr>
          <p:nvPr/>
        </p:nvSpPr>
        <p:spPr bwMode="auto">
          <a:xfrm>
            <a:off x="3048000" y="2286000"/>
            <a:ext cx="2514600" cy="1066800"/>
          </a:xfrm>
          <a:prstGeom prst="rect">
            <a:avLst/>
          </a:prstGeom>
          <a:noFill/>
          <a:ln w="9525">
            <a:noFill/>
            <a:miter lim="800000"/>
            <a:headEnd/>
            <a:tailEnd/>
          </a:ln>
          <a:effectLst/>
        </p:spPr>
        <p:txBody>
          <a:bodyPr/>
          <a:lstStyle/>
          <a:p>
            <a:pPr algn="ctr" eaLnBrk="1" hangingPunct="1">
              <a:spcBef>
                <a:spcPct val="20000"/>
              </a:spcBef>
            </a:pPr>
            <a:r>
              <a:rPr lang="en-US" sz="2000" b="1">
                <a:solidFill>
                  <a:schemeClr val="bg1"/>
                </a:solidFill>
              </a:rPr>
              <a:t>Kurangnya kuantitas/kualitas karya ilmiah</a:t>
            </a:r>
          </a:p>
        </p:txBody>
      </p:sp>
      <p:sp>
        <p:nvSpPr>
          <p:cNvPr id="21523" name="Freeform 19"/>
          <p:cNvSpPr>
            <a:spLocks/>
          </p:cNvSpPr>
          <p:nvPr/>
        </p:nvSpPr>
        <p:spPr bwMode="auto">
          <a:xfrm rot="21202861" flipH="1">
            <a:off x="2590800" y="5067300"/>
            <a:ext cx="1906588" cy="1590675"/>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gradFill rotWithShape="1">
            <a:gsLst>
              <a:gs pos="0">
                <a:srgbClr val="990000"/>
              </a:gs>
              <a:gs pos="100000">
                <a:srgbClr val="FFFF00"/>
              </a:gs>
            </a:gsLst>
            <a:lin ang="5400000" scaled="1"/>
          </a:gradFill>
          <a:ln w="9525">
            <a:solidFill>
              <a:schemeClr val="tx1"/>
            </a:solidFill>
            <a:round/>
            <a:headEnd/>
            <a:tailEnd/>
          </a:ln>
          <a:effectLst/>
        </p:spPr>
        <p:txBody>
          <a:bodyPr/>
          <a:lstStyle/>
          <a:p>
            <a:endParaRPr lang="id-ID"/>
          </a:p>
        </p:txBody>
      </p:sp>
      <p:sp>
        <p:nvSpPr>
          <p:cNvPr id="21524" name="Rectangle 20"/>
          <p:cNvSpPr>
            <a:spLocks noChangeArrowheads="1"/>
          </p:cNvSpPr>
          <p:nvPr/>
        </p:nvSpPr>
        <p:spPr bwMode="auto">
          <a:xfrm rot="18524136" flipH="1">
            <a:off x="3023394" y="5852319"/>
            <a:ext cx="1638300" cy="36988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Plagiat</a:t>
            </a:r>
          </a:p>
        </p:txBody>
      </p:sp>
      <p:sp>
        <p:nvSpPr>
          <p:cNvPr id="21517" name="Freeform 13"/>
          <p:cNvSpPr>
            <a:spLocks/>
          </p:cNvSpPr>
          <p:nvPr/>
        </p:nvSpPr>
        <p:spPr bwMode="auto">
          <a:xfrm flipH="1">
            <a:off x="1695450" y="4684713"/>
            <a:ext cx="2363788" cy="1885950"/>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gradFill rotWithShape="1">
            <a:gsLst>
              <a:gs pos="0">
                <a:srgbClr val="990000"/>
              </a:gs>
              <a:gs pos="100000">
                <a:srgbClr val="FFFF00"/>
              </a:gs>
            </a:gsLst>
            <a:lin ang="5400000" scaled="1"/>
          </a:gradFill>
          <a:ln w="9525">
            <a:solidFill>
              <a:schemeClr val="tx1"/>
            </a:solidFill>
            <a:round/>
            <a:headEnd/>
            <a:tailEnd/>
          </a:ln>
          <a:effectLst/>
        </p:spPr>
        <p:txBody>
          <a:bodyPr/>
          <a:lstStyle/>
          <a:p>
            <a:endParaRPr lang="id-ID"/>
          </a:p>
        </p:txBody>
      </p:sp>
      <p:sp>
        <p:nvSpPr>
          <p:cNvPr id="21508" name="Rectangle 4"/>
          <p:cNvSpPr>
            <a:spLocks noChangeArrowheads="1"/>
          </p:cNvSpPr>
          <p:nvPr/>
        </p:nvSpPr>
        <p:spPr bwMode="auto">
          <a:xfrm rot="18621738" flipH="1">
            <a:off x="2382838" y="5503863"/>
            <a:ext cx="1943100" cy="4572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Plagiat</a:t>
            </a:r>
          </a:p>
        </p:txBody>
      </p:sp>
      <p:sp>
        <p:nvSpPr>
          <p:cNvPr id="21520" name="Freeform 16"/>
          <p:cNvSpPr>
            <a:spLocks/>
          </p:cNvSpPr>
          <p:nvPr/>
        </p:nvSpPr>
        <p:spPr bwMode="auto">
          <a:xfrm>
            <a:off x="4572000" y="4684713"/>
            <a:ext cx="2363788" cy="1885950"/>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gradFill rotWithShape="1">
            <a:gsLst>
              <a:gs pos="0">
                <a:srgbClr val="990000"/>
              </a:gs>
              <a:gs pos="100000">
                <a:srgbClr val="FFFF00"/>
              </a:gs>
            </a:gsLst>
            <a:lin ang="5400000" scaled="1"/>
          </a:gradFill>
          <a:ln w="9525">
            <a:solidFill>
              <a:schemeClr val="tx1"/>
            </a:solidFill>
            <a:round/>
            <a:headEnd/>
            <a:tailEnd/>
          </a:ln>
          <a:effectLst/>
        </p:spPr>
        <p:txBody>
          <a:bodyPr/>
          <a:lstStyle/>
          <a:p>
            <a:endParaRPr lang="id-ID"/>
          </a:p>
        </p:txBody>
      </p:sp>
      <p:sp>
        <p:nvSpPr>
          <p:cNvPr id="21521" name="Rectangle 17"/>
          <p:cNvSpPr>
            <a:spLocks noChangeArrowheads="1"/>
          </p:cNvSpPr>
          <p:nvPr/>
        </p:nvSpPr>
        <p:spPr bwMode="auto">
          <a:xfrm rot="2978262">
            <a:off x="4362450" y="5503863"/>
            <a:ext cx="1943100" cy="4572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Plagiat</a:t>
            </a:r>
          </a:p>
        </p:txBody>
      </p:sp>
      <p:sp>
        <p:nvSpPr>
          <p:cNvPr id="21534" name="Freeform 30"/>
          <p:cNvSpPr>
            <a:spLocks/>
          </p:cNvSpPr>
          <p:nvPr/>
        </p:nvSpPr>
        <p:spPr bwMode="auto">
          <a:xfrm>
            <a:off x="3429000" y="3979863"/>
            <a:ext cx="1695450" cy="1446212"/>
          </a:xfrm>
          <a:custGeom>
            <a:avLst/>
            <a:gdLst/>
            <a:ahLst/>
            <a:cxnLst>
              <a:cxn ang="0">
                <a:pos x="84" y="504"/>
              </a:cxn>
              <a:cxn ang="0">
                <a:pos x="72" y="288"/>
              </a:cxn>
              <a:cxn ang="0">
                <a:pos x="0" y="240"/>
              </a:cxn>
              <a:cxn ang="0">
                <a:pos x="12" y="120"/>
              </a:cxn>
              <a:cxn ang="0">
                <a:pos x="48" y="48"/>
              </a:cxn>
              <a:cxn ang="0">
                <a:pos x="72" y="0"/>
              </a:cxn>
              <a:cxn ang="0">
                <a:pos x="1032" y="12"/>
              </a:cxn>
              <a:cxn ang="0">
                <a:pos x="1044" y="204"/>
              </a:cxn>
              <a:cxn ang="0">
                <a:pos x="1068" y="276"/>
              </a:cxn>
              <a:cxn ang="0">
                <a:pos x="1008" y="336"/>
              </a:cxn>
              <a:cxn ang="0">
                <a:pos x="1044" y="492"/>
              </a:cxn>
              <a:cxn ang="0">
                <a:pos x="984" y="540"/>
              </a:cxn>
              <a:cxn ang="0">
                <a:pos x="972" y="576"/>
              </a:cxn>
              <a:cxn ang="0">
                <a:pos x="900" y="600"/>
              </a:cxn>
              <a:cxn ang="0">
                <a:pos x="792" y="648"/>
              </a:cxn>
              <a:cxn ang="0">
                <a:pos x="720" y="744"/>
              </a:cxn>
              <a:cxn ang="0">
                <a:pos x="732" y="780"/>
              </a:cxn>
              <a:cxn ang="0">
                <a:pos x="744" y="744"/>
              </a:cxn>
              <a:cxn ang="0">
                <a:pos x="756" y="696"/>
              </a:cxn>
              <a:cxn ang="0">
                <a:pos x="780" y="732"/>
              </a:cxn>
              <a:cxn ang="0">
                <a:pos x="792" y="792"/>
              </a:cxn>
              <a:cxn ang="0">
                <a:pos x="828" y="804"/>
              </a:cxn>
              <a:cxn ang="0">
                <a:pos x="816" y="900"/>
              </a:cxn>
              <a:cxn ang="0">
                <a:pos x="780" y="888"/>
              </a:cxn>
              <a:cxn ang="0">
                <a:pos x="708" y="840"/>
              </a:cxn>
              <a:cxn ang="0">
                <a:pos x="696" y="804"/>
              </a:cxn>
              <a:cxn ang="0">
                <a:pos x="672" y="768"/>
              </a:cxn>
              <a:cxn ang="0">
                <a:pos x="660" y="708"/>
              </a:cxn>
              <a:cxn ang="0">
                <a:pos x="624" y="696"/>
              </a:cxn>
              <a:cxn ang="0">
                <a:pos x="348" y="684"/>
              </a:cxn>
              <a:cxn ang="0">
                <a:pos x="300" y="636"/>
              </a:cxn>
              <a:cxn ang="0">
                <a:pos x="264" y="612"/>
              </a:cxn>
              <a:cxn ang="0">
                <a:pos x="240" y="576"/>
              </a:cxn>
              <a:cxn ang="0">
                <a:pos x="96" y="492"/>
              </a:cxn>
              <a:cxn ang="0">
                <a:pos x="84" y="504"/>
              </a:cxn>
            </a:cxnLst>
            <a:rect l="0" t="0" r="r" b="b"/>
            <a:pathLst>
              <a:path w="1068" h="911">
                <a:moveTo>
                  <a:pt x="84" y="504"/>
                </a:moveTo>
                <a:cubicBezTo>
                  <a:pt x="80" y="432"/>
                  <a:pt x="94" y="357"/>
                  <a:pt x="72" y="288"/>
                </a:cubicBezTo>
                <a:cubicBezTo>
                  <a:pt x="63" y="261"/>
                  <a:pt x="0" y="240"/>
                  <a:pt x="0" y="240"/>
                </a:cubicBezTo>
                <a:cubicBezTo>
                  <a:pt x="4" y="200"/>
                  <a:pt x="3" y="159"/>
                  <a:pt x="12" y="120"/>
                </a:cubicBezTo>
                <a:cubicBezTo>
                  <a:pt x="18" y="94"/>
                  <a:pt x="40" y="73"/>
                  <a:pt x="48" y="48"/>
                </a:cubicBezTo>
                <a:cubicBezTo>
                  <a:pt x="37" y="16"/>
                  <a:pt x="19" y="0"/>
                  <a:pt x="72" y="0"/>
                </a:cubicBezTo>
                <a:cubicBezTo>
                  <a:pt x="392" y="0"/>
                  <a:pt x="712" y="8"/>
                  <a:pt x="1032" y="12"/>
                </a:cubicBezTo>
                <a:cubicBezTo>
                  <a:pt x="1036" y="76"/>
                  <a:pt x="1035" y="140"/>
                  <a:pt x="1044" y="204"/>
                </a:cubicBezTo>
                <a:cubicBezTo>
                  <a:pt x="1047" y="229"/>
                  <a:pt x="1068" y="276"/>
                  <a:pt x="1068" y="276"/>
                </a:cubicBezTo>
                <a:cubicBezTo>
                  <a:pt x="1048" y="289"/>
                  <a:pt x="1012" y="307"/>
                  <a:pt x="1008" y="336"/>
                </a:cubicBezTo>
                <a:cubicBezTo>
                  <a:pt x="1003" y="373"/>
                  <a:pt x="1037" y="455"/>
                  <a:pt x="1044" y="492"/>
                </a:cubicBezTo>
                <a:cubicBezTo>
                  <a:pt x="1002" y="506"/>
                  <a:pt x="1006" y="497"/>
                  <a:pt x="984" y="540"/>
                </a:cubicBezTo>
                <a:cubicBezTo>
                  <a:pt x="978" y="551"/>
                  <a:pt x="982" y="569"/>
                  <a:pt x="972" y="576"/>
                </a:cubicBezTo>
                <a:cubicBezTo>
                  <a:pt x="951" y="591"/>
                  <a:pt x="924" y="592"/>
                  <a:pt x="900" y="600"/>
                </a:cubicBezTo>
                <a:cubicBezTo>
                  <a:pt x="861" y="613"/>
                  <a:pt x="831" y="635"/>
                  <a:pt x="792" y="648"/>
                </a:cubicBezTo>
                <a:cubicBezTo>
                  <a:pt x="775" y="698"/>
                  <a:pt x="750" y="699"/>
                  <a:pt x="720" y="744"/>
                </a:cubicBezTo>
                <a:cubicBezTo>
                  <a:pt x="724" y="756"/>
                  <a:pt x="719" y="780"/>
                  <a:pt x="732" y="780"/>
                </a:cubicBezTo>
                <a:cubicBezTo>
                  <a:pt x="745" y="780"/>
                  <a:pt x="741" y="756"/>
                  <a:pt x="744" y="744"/>
                </a:cubicBezTo>
                <a:cubicBezTo>
                  <a:pt x="749" y="728"/>
                  <a:pt x="752" y="712"/>
                  <a:pt x="756" y="696"/>
                </a:cubicBezTo>
                <a:cubicBezTo>
                  <a:pt x="764" y="708"/>
                  <a:pt x="775" y="718"/>
                  <a:pt x="780" y="732"/>
                </a:cubicBezTo>
                <a:cubicBezTo>
                  <a:pt x="787" y="751"/>
                  <a:pt x="781" y="775"/>
                  <a:pt x="792" y="792"/>
                </a:cubicBezTo>
                <a:cubicBezTo>
                  <a:pt x="799" y="803"/>
                  <a:pt x="816" y="800"/>
                  <a:pt x="828" y="804"/>
                </a:cubicBezTo>
                <a:cubicBezTo>
                  <a:pt x="824" y="836"/>
                  <a:pt x="832" y="872"/>
                  <a:pt x="816" y="900"/>
                </a:cubicBezTo>
                <a:cubicBezTo>
                  <a:pt x="810" y="911"/>
                  <a:pt x="791" y="894"/>
                  <a:pt x="780" y="888"/>
                </a:cubicBezTo>
                <a:cubicBezTo>
                  <a:pt x="755" y="874"/>
                  <a:pt x="708" y="840"/>
                  <a:pt x="708" y="840"/>
                </a:cubicBezTo>
                <a:cubicBezTo>
                  <a:pt x="704" y="828"/>
                  <a:pt x="702" y="815"/>
                  <a:pt x="696" y="804"/>
                </a:cubicBezTo>
                <a:cubicBezTo>
                  <a:pt x="690" y="791"/>
                  <a:pt x="677" y="782"/>
                  <a:pt x="672" y="768"/>
                </a:cubicBezTo>
                <a:cubicBezTo>
                  <a:pt x="665" y="749"/>
                  <a:pt x="671" y="725"/>
                  <a:pt x="660" y="708"/>
                </a:cubicBezTo>
                <a:cubicBezTo>
                  <a:pt x="653" y="697"/>
                  <a:pt x="637" y="697"/>
                  <a:pt x="624" y="696"/>
                </a:cubicBezTo>
                <a:cubicBezTo>
                  <a:pt x="532" y="689"/>
                  <a:pt x="440" y="688"/>
                  <a:pt x="348" y="684"/>
                </a:cubicBezTo>
                <a:cubicBezTo>
                  <a:pt x="269" y="658"/>
                  <a:pt x="347" y="694"/>
                  <a:pt x="300" y="636"/>
                </a:cubicBezTo>
                <a:cubicBezTo>
                  <a:pt x="291" y="625"/>
                  <a:pt x="276" y="620"/>
                  <a:pt x="264" y="612"/>
                </a:cubicBezTo>
                <a:cubicBezTo>
                  <a:pt x="256" y="600"/>
                  <a:pt x="251" y="585"/>
                  <a:pt x="240" y="576"/>
                </a:cubicBezTo>
                <a:cubicBezTo>
                  <a:pt x="229" y="566"/>
                  <a:pt x="130" y="492"/>
                  <a:pt x="96" y="492"/>
                </a:cubicBezTo>
                <a:cubicBezTo>
                  <a:pt x="90" y="492"/>
                  <a:pt x="88" y="500"/>
                  <a:pt x="84" y="504"/>
                </a:cubicBezTo>
                <a:close/>
              </a:path>
            </a:pathLst>
          </a:custGeom>
          <a:solidFill>
            <a:srgbClr val="800000"/>
          </a:solidFill>
          <a:ln w="9525">
            <a:solidFill>
              <a:schemeClr val="tx1"/>
            </a:solidFill>
            <a:round/>
            <a:headEnd/>
            <a:tailEnd/>
          </a:ln>
          <a:effectLst/>
        </p:spPr>
        <p:txBody>
          <a:bodyPr/>
          <a:lstStyle/>
          <a:p>
            <a:endParaRPr lang="id-ID"/>
          </a:p>
        </p:txBody>
      </p:sp>
      <p:sp>
        <p:nvSpPr>
          <p:cNvPr id="21538" name="Freeform 34"/>
          <p:cNvSpPr>
            <a:spLocks/>
          </p:cNvSpPr>
          <p:nvPr/>
        </p:nvSpPr>
        <p:spPr bwMode="auto">
          <a:xfrm>
            <a:off x="4171950" y="4800600"/>
            <a:ext cx="1828800" cy="1657350"/>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gradFill rotWithShape="1">
            <a:gsLst>
              <a:gs pos="0">
                <a:srgbClr val="990000"/>
              </a:gs>
              <a:gs pos="100000">
                <a:srgbClr val="FFFF00"/>
              </a:gs>
            </a:gsLst>
            <a:lin ang="5400000" scaled="1"/>
          </a:gradFill>
          <a:ln w="9525">
            <a:solidFill>
              <a:schemeClr val="tx1"/>
            </a:solidFill>
            <a:round/>
            <a:headEnd/>
            <a:tailEnd/>
          </a:ln>
          <a:effectLst/>
        </p:spPr>
        <p:txBody>
          <a:bodyPr/>
          <a:lstStyle/>
          <a:p>
            <a:endParaRPr lang="id-ID"/>
          </a:p>
        </p:txBody>
      </p:sp>
      <p:sp>
        <p:nvSpPr>
          <p:cNvPr id="21539" name="Rectangle 35"/>
          <p:cNvSpPr>
            <a:spLocks noChangeArrowheads="1"/>
          </p:cNvSpPr>
          <p:nvPr/>
        </p:nvSpPr>
        <p:spPr bwMode="auto">
          <a:xfrm rot="2978262">
            <a:off x="3714750" y="5448300"/>
            <a:ext cx="1943100" cy="4572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Plagiat</a:t>
            </a:r>
          </a:p>
        </p:txBody>
      </p:sp>
      <p:sp>
        <p:nvSpPr>
          <p:cNvPr id="21541" name="Oval 37"/>
          <p:cNvSpPr>
            <a:spLocks noChangeArrowheads="1"/>
          </p:cNvSpPr>
          <p:nvPr/>
        </p:nvSpPr>
        <p:spPr bwMode="auto">
          <a:xfrm>
            <a:off x="3810000" y="4343400"/>
            <a:ext cx="457200" cy="609600"/>
          </a:xfrm>
          <a:prstGeom prst="ellipse">
            <a:avLst/>
          </a:prstGeom>
          <a:solidFill>
            <a:schemeClr val="tx1"/>
          </a:solidFill>
          <a:ln w="9525">
            <a:solidFill>
              <a:schemeClr val="tx1"/>
            </a:solidFill>
            <a:round/>
            <a:headEnd/>
            <a:tailEnd/>
          </a:ln>
          <a:effectLst/>
        </p:spPr>
        <p:txBody>
          <a:bodyPr wrap="none" anchor="ctr"/>
          <a:lstStyle/>
          <a:p>
            <a:endParaRPr lang="id-ID"/>
          </a:p>
        </p:txBody>
      </p:sp>
      <p:sp>
        <p:nvSpPr>
          <p:cNvPr id="21543" name="Oval 39"/>
          <p:cNvSpPr>
            <a:spLocks noChangeArrowheads="1"/>
          </p:cNvSpPr>
          <p:nvPr/>
        </p:nvSpPr>
        <p:spPr bwMode="auto">
          <a:xfrm>
            <a:off x="4572000" y="4114800"/>
            <a:ext cx="381000" cy="457200"/>
          </a:xfrm>
          <a:prstGeom prst="ellipse">
            <a:avLst/>
          </a:prstGeom>
          <a:solidFill>
            <a:schemeClr val="tx1"/>
          </a:solidFill>
          <a:ln w="9525">
            <a:solidFill>
              <a:schemeClr val="tx1"/>
            </a:solidFill>
            <a:round/>
            <a:headEnd/>
            <a:tailEnd/>
          </a:ln>
          <a:effectLst/>
        </p:spPr>
        <p:txBody>
          <a:bodyPr wrap="none" anchor="ctr"/>
          <a:lstStyle/>
          <a:p>
            <a:endParaRPr lang="id-ID"/>
          </a:p>
        </p:txBody>
      </p:sp>
      <p:sp>
        <p:nvSpPr>
          <p:cNvPr id="21" name="Date Placeholder 20"/>
          <p:cNvSpPr>
            <a:spLocks noGrp="1"/>
          </p:cNvSpPr>
          <p:nvPr>
            <p:ph type="dt" sz="half" idx="10"/>
          </p:nvPr>
        </p:nvSpPr>
        <p:spPr/>
        <p:txBody>
          <a:bodyPr/>
          <a:lstStyle/>
          <a:p>
            <a:fld id="{A3CEA3CC-2615-49A0-BA0B-C9104870A5CF}" type="datetime1">
              <a:rPr lang="id-ID" smtClean="0"/>
              <a:pPr/>
              <a:t>25/08/2014</a:t>
            </a:fld>
            <a:endParaRPr lang="id-ID"/>
          </a:p>
        </p:txBody>
      </p:sp>
      <p:sp>
        <p:nvSpPr>
          <p:cNvPr id="22" name="Slide Number Placeholder 21"/>
          <p:cNvSpPr>
            <a:spLocks noGrp="1"/>
          </p:cNvSpPr>
          <p:nvPr>
            <p:ph type="sldNum" sz="quarter" idx="12"/>
          </p:nvPr>
        </p:nvSpPr>
        <p:spPr/>
        <p:txBody>
          <a:bodyPr/>
          <a:lstStyle/>
          <a:p>
            <a:fld id="{7F302563-E7AF-4054-B59A-0FF0C3D1AC5E}" type="slidenum">
              <a:rPr lang="id-ID" smtClean="0"/>
              <a:pPr/>
              <a:t>3</a:t>
            </a:fld>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a:xfrm>
            <a:off x="3657600" y="228600"/>
            <a:ext cx="5108448" cy="990600"/>
          </a:xfrm>
        </p:spPr>
        <p:txBody>
          <a:bodyPr/>
          <a:lstStyle/>
          <a:p>
            <a:r>
              <a:rPr lang="en-US" dirty="0" err="1">
                <a:solidFill>
                  <a:schemeClr val="bg1"/>
                </a:solidFill>
              </a:rPr>
              <a:t>Batasan</a:t>
            </a:r>
            <a:r>
              <a:rPr lang="en-US" dirty="0">
                <a:solidFill>
                  <a:schemeClr val="bg1"/>
                </a:solidFill>
              </a:rPr>
              <a:t> </a:t>
            </a:r>
            <a:r>
              <a:rPr lang="en-US" dirty="0" err="1">
                <a:solidFill>
                  <a:schemeClr val="bg1"/>
                </a:solidFill>
              </a:rPr>
              <a:t>Plagiat</a:t>
            </a:r>
            <a:r>
              <a:rPr lang="en-US" dirty="0">
                <a:solidFill>
                  <a:schemeClr val="bg1"/>
                </a:solidFill>
              </a:rPr>
              <a:t> </a:t>
            </a:r>
          </a:p>
        </p:txBody>
      </p:sp>
      <p:sp>
        <p:nvSpPr>
          <p:cNvPr id="33798" name="Rectangle 6"/>
          <p:cNvSpPr>
            <a:spLocks noGrp="1" noChangeArrowheads="1"/>
          </p:cNvSpPr>
          <p:nvPr>
            <p:ph sz="quarter" idx="1"/>
          </p:nvPr>
        </p:nvSpPr>
        <p:spPr/>
        <p:txBody>
          <a:bodyPr>
            <a:normAutofit fontScale="92500" lnSpcReduction="20000"/>
          </a:bodyPr>
          <a:lstStyle/>
          <a:p>
            <a:pPr>
              <a:lnSpc>
                <a:spcPct val="80000"/>
              </a:lnSpc>
            </a:pPr>
            <a:r>
              <a:rPr lang="en-US" sz="2000" b="1" u="sng" dirty="0" err="1">
                <a:solidFill>
                  <a:srgbClr val="9900CC"/>
                </a:solidFill>
              </a:rPr>
              <a:t>Plagiat</a:t>
            </a:r>
            <a:r>
              <a:rPr lang="en-US" sz="2000" b="1" u="sng" dirty="0">
                <a:solidFill>
                  <a:srgbClr val="9900CC"/>
                </a:solidFill>
              </a:rPr>
              <a:t> yang </a:t>
            </a:r>
            <a:r>
              <a:rPr lang="en-US" sz="2000" b="1" u="sng" dirty="0" err="1">
                <a:solidFill>
                  <a:srgbClr val="9900CC"/>
                </a:solidFill>
              </a:rPr>
              <a:t>sudah</a:t>
            </a:r>
            <a:r>
              <a:rPr lang="en-US" sz="2000" b="1" u="sng" dirty="0">
                <a:solidFill>
                  <a:srgbClr val="9900CC"/>
                </a:solidFill>
              </a:rPr>
              <a:t> </a:t>
            </a:r>
            <a:r>
              <a:rPr lang="en-US" sz="2000" b="1" u="sng" dirty="0" err="1">
                <a:solidFill>
                  <a:srgbClr val="9900CC"/>
                </a:solidFill>
              </a:rPr>
              <a:t>pasti</a:t>
            </a:r>
            <a:r>
              <a:rPr lang="en-US" sz="2000" dirty="0"/>
              <a:t>: </a:t>
            </a:r>
          </a:p>
          <a:p>
            <a:pPr lvl="1">
              <a:lnSpc>
                <a:spcPct val="80000"/>
              </a:lnSpc>
            </a:pPr>
            <a:r>
              <a:rPr lang="en-US" sz="1800" dirty="0" err="1"/>
              <a:t>membeli</a:t>
            </a:r>
            <a:r>
              <a:rPr lang="en-US" sz="1800" dirty="0"/>
              <a:t>, </a:t>
            </a:r>
            <a:r>
              <a:rPr lang="en-US" sz="1800" dirty="0" err="1"/>
              <a:t>mencuri</a:t>
            </a:r>
            <a:r>
              <a:rPr lang="en-US" sz="1800" dirty="0"/>
              <a:t> </a:t>
            </a:r>
            <a:r>
              <a:rPr lang="en-US" sz="1800" dirty="0" err="1"/>
              <a:t>atau</a:t>
            </a:r>
            <a:r>
              <a:rPr lang="en-US" sz="1800" dirty="0"/>
              <a:t> </a:t>
            </a:r>
            <a:r>
              <a:rPr lang="en-US" sz="1800" dirty="0" err="1"/>
              <a:t>meminjam</a:t>
            </a:r>
            <a:r>
              <a:rPr lang="en-US" sz="1800" dirty="0"/>
              <a:t> paper </a:t>
            </a:r>
            <a:r>
              <a:rPr lang="en-US" sz="1800" dirty="0" err="1"/>
              <a:t>tanpa</a:t>
            </a:r>
            <a:r>
              <a:rPr lang="en-US" sz="1800" dirty="0"/>
              <a:t> </a:t>
            </a:r>
            <a:r>
              <a:rPr lang="en-US" sz="1800" dirty="0" err="1"/>
              <a:t>ada</a:t>
            </a:r>
            <a:r>
              <a:rPr lang="en-US" sz="1800" dirty="0"/>
              <a:t> </a:t>
            </a:r>
            <a:r>
              <a:rPr lang="en-US" sz="1800" dirty="0" err="1"/>
              <a:t>pengubahan</a:t>
            </a:r>
            <a:endParaRPr lang="en-US" sz="1800" dirty="0"/>
          </a:p>
          <a:p>
            <a:pPr lvl="1">
              <a:lnSpc>
                <a:spcPct val="80000"/>
              </a:lnSpc>
            </a:pPr>
            <a:r>
              <a:rPr lang="en-US" sz="1800" dirty="0" err="1"/>
              <a:t>meminta</a:t>
            </a:r>
            <a:r>
              <a:rPr lang="en-US" sz="1800" dirty="0"/>
              <a:t> </a:t>
            </a:r>
            <a:r>
              <a:rPr lang="en-US" sz="1800" dirty="0" err="1"/>
              <a:t>seseorang</a:t>
            </a:r>
            <a:r>
              <a:rPr lang="en-US" sz="1800" dirty="0"/>
              <a:t> </a:t>
            </a:r>
            <a:r>
              <a:rPr lang="en-US" sz="1800" dirty="0" err="1"/>
              <a:t>untuk</a:t>
            </a:r>
            <a:r>
              <a:rPr lang="en-US" sz="1800" dirty="0"/>
              <a:t> </a:t>
            </a:r>
            <a:r>
              <a:rPr lang="en-US" sz="1800" dirty="0" err="1"/>
              <a:t>menulis</a:t>
            </a:r>
            <a:r>
              <a:rPr lang="en-US" sz="1800" dirty="0"/>
              <a:t> paper </a:t>
            </a:r>
            <a:r>
              <a:rPr lang="en-US" sz="1800" dirty="0" err="1"/>
              <a:t>untuk</a:t>
            </a:r>
            <a:r>
              <a:rPr lang="en-US" sz="1800" dirty="0"/>
              <a:t> </a:t>
            </a:r>
            <a:r>
              <a:rPr lang="en-US" sz="1800" dirty="0" err="1"/>
              <a:t>anda</a:t>
            </a:r>
            <a:endParaRPr lang="en-US" sz="1800" dirty="0"/>
          </a:p>
          <a:p>
            <a:pPr lvl="1">
              <a:lnSpc>
                <a:spcPct val="80000"/>
              </a:lnSpc>
            </a:pPr>
            <a:r>
              <a:rPr lang="en-US" sz="1800" dirty="0" err="1"/>
              <a:t>mengkopi</a:t>
            </a:r>
            <a:r>
              <a:rPr lang="en-US" sz="1800" dirty="0"/>
              <a:t> </a:t>
            </a:r>
            <a:r>
              <a:rPr lang="en-US" sz="1800" dirty="0" err="1"/>
              <a:t>sebagian</a:t>
            </a:r>
            <a:r>
              <a:rPr lang="en-US" sz="1800" dirty="0"/>
              <a:t> </a:t>
            </a:r>
            <a:r>
              <a:rPr lang="en-US" sz="1800" dirty="0" err="1"/>
              <a:t>besar</a:t>
            </a:r>
            <a:r>
              <a:rPr lang="en-US" sz="1800" dirty="0"/>
              <a:t> </a:t>
            </a:r>
            <a:r>
              <a:rPr lang="en-US" sz="1800" dirty="0" err="1"/>
              <a:t>teks</a:t>
            </a:r>
            <a:r>
              <a:rPr lang="en-US" sz="1800" dirty="0"/>
              <a:t> </a:t>
            </a:r>
            <a:r>
              <a:rPr lang="en-US" sz="1800" dirty="0" err="1"/>
              <a:t>dari</a:t>
            </a:r>
            <a:r>
              <a:rPr lang="en-US" sz="1800" dirty="0"/>
              <a:t> </a:t>
            </a:r>
            <a:r>
              <a:rPr lang="en-US" sz="1800" dirty="0" err="1"/>
              <a:t>sumber</a:t>
            </a:r>
            <a:r>
              <a:rPr lang="en-US" sz="1800" dirty="0"/>
              <a:t> </a:t>
            </a:r>
            <a:r>
              <a:rPr lang="en-US" sz="1800" dirty="0" err="1"/>
              <a:t>tanpa</a:t>
            </a:r>
            <a:r>
              <a:rPr lang="en-US" sz="1800" dirty="0"/>
              <a:t> </a:t>
            </a:r>
            <a:r>
              <a:rPr lang="en-US" sz="1800" dirty="0" err="1"/>
              <a:t>tanda</a:t>
            </a:r>
            <a:r>
              <a:rPr lang="en-US" sz="1800" dirty="0"/>
              <a:t> </a:t>
            </a:r>
            <a:r>
              <a:rPr lang="en-US" sz="1800" dirty="0" err="1"/>
              <a:t>kutipan</a:t>
            </a:r>
            <a:r>
              <a:rPr lang="en-US" sz="1800" dirty="0"/>
              <a:t> </a:t>
            </a:r>
            <a:r>
              <a:rPr lang="en-US" sz="1800" dirty="0" err="1"/>
              <a:t>atau</a:t>
            </a:r>
            <a:r>
              <a:rPr lang="en-US" sz="1800" dirty="0"/>
              <a:t> </a:t>
            </a:r>
            <a:r>
              <a:rPr lang="en-US" sz="1800" dirty="0" err="1"/>
              <a:t>referensi</a:t>
            </a:r>
            <a:r>
              <a:rPr lang="en-US" sz="1800" dirty="0"/>
              <a:t> yang </a:t>
            </a:r>
            <a:r>
              <a:rPr lang="en-US" sz="1800" dirty="0" err="1"/>
              <a:t>jelas</a:t>
            </a:r>
            <a:r>
              <a:rPr lang="en-US" sz="1800" dirty="0"/>
              <a:t>.</a:t>
            </a:r>
          </a:p>
          <a:p>
            <a:pPr>
              <a:lnSpc>
                <a:spcPct val="80000"/>
              </a:lnSpc>
            </a:pPr>
            <a:endParaRPr lang="en-US" sz="1800" dirty="0"/>
          </a:p>
          <a:p>
            <a:pPr>
              <a:lnSpc>
                <a:spcPct val="80000"/>
              </a:lnSpc>
            </a:pPr>
            <a:r>
              <a:rPr lang="en-US" sz="2000" b="1" u="sng" dirty="0" err="1">
                <a:solidFill>
                  <a:srgbClr val="9900CC"/>
                </a:solidFill>
              </a:rPr>
              <a:t>Plagiat</a:t>
            </a:r>
            <a:r>
              <a:rPr lang="en-US" sz="2000" b="1" u="sng" dirty="0">
                <a:solidFill>
                  <a:srgbClr val="9900CC"/>
                </a:solidFill>
              </a:rPr>
              <a:t> </a:t>
            </a:r>
            <a:r>
              <a:rPr lang="en-US" sz="2000" b="1" u="sng" dirty="0" err="1">
                <a:solidFill>
                  <a:srgbClr val="9900CC"/>
                </a:solidFill>
              </a:rPr>
              <a:t>dalam</a:t>
            </a:r>
            <a:r>
              <a:rPr lang="en-US" sz="2000" b="1" u="sng" dirty="0">
                <a:solidFill>
                  <a:srgbClr val="9900CC"/>
                </a:solidFill>
              </a:rPr>
              <a:t> </a:t>
            </a:r>
            <a:r>
              <a:rPr lang="en-US" sz="2000" b="1" u="sng" dirty="0" err="1">
                <a:solidFill>
                  <a:srgbClr val="9900CC"/>
                </a:solidFill>
              </a:rPr>
              <a:t>wilayah</a:t>
            </a:r>
            <a:r>
              <a:rPr lang="en-US" sz="2000" b="1" u="sng" dirty="0">
                <a:solidFill>
                  <a:srgbClr val="9900CC"/>
                </a:solidFill>
              </a:rPr>
              <a:t> </a:t>
            </a:r>
            <a:r>
              <a:rPr lang="en-US" sz="2000" b="1" u="sng" dirty="0" err="1">
                <a:solidFill>
                  <a:srgbClr val="9900CC"/>
                </a:solidFill>
              </a:rPr>
              <a:t>abu-abu</a:t>
            </a:r>
            <a:r>
              <a:rPr lang="en-US" sz="2000" dirty="0"/>
              <a:t>: </a:t>
            </a:r>
          </a:p>
          <a:p>
            <a:pPr lvl="1">
              <a:lnSpc>
                <a:spcPct val="80000"/>
              </a:lnSpc>
            </a:pPr>
            <a:r>
              <a:rPr lang="en-US" sz="1800" dirty="0" err="1"/>
              <a:t>Penambahan</a:t>
            </a:r>
            <a:r>
              <a:rPr lang="en-US" sz="1800" dirty="0"/>
              <a:t> </a:t>
            </a:r>
            <a:r>
              <a:rPr lang="en-US" sz="1800" dirty="0" err="1"/>
              <a:t>teks</a:t>
            </a:r>
            <a:r>
              <a:rPr lang="en-US" sz="1800" dirty="0"/>
              <a:t>, </a:t>
            </a:r>
            <a:r>
              <a:rPr lang="en-US" sz="1800" dirty="0" err="1"/>
              <a:t>Substitusi</a:t>
            </a:r>
            <a:r>
              <a:rPr lang="en-US" sz="1800" dirty="0"/>
              <a:t> </a:t>
            </a:r>
            <a:r>
              <a:rPr lang="en-US" sz="1800" dirty="0" err="1"/>
              <a:t>kata</a:t>
            </a:r>
            <a:r>
              <a:rPr lang="en-US" sz="1800" dirty="0"/>
              <a:t> (</a:t>
            </a:r>
            <a:r>
              <a:rPr lang="en-US" sz="1800" dirty="0" err="1"/>
              <a:t>sinonim</a:t>
            </a:r>
            <a:r>
              <a:rPr lang="en-US" sz="1800" dirty="0"/>
              <a:t>), </a:t>
            </a:r>
            <a:r>
              <a:rPr lang="en-US" sz="1800" dirty="0" err="1"/>
              <a:t>Pengubahan</a:t>
            </a:r>
            <a:r>
              <a:rPr lang="en-US" sz="1800" dirty="0"/>
              <a:t> </a:t>
            </a:r>
            <a:r>
              <a:rPr lang="en-US" sz="1800" dirty="0" err="1"/>
              <a:t>kalimat</a:t>
            </a:r>
            <a:r>
              <a:rPr lang="en-US" sz="1800" dirty="0"/>
              <a:t> </a:t>
            </a:r>
            <a:r>
              <a:rPr lang="en-US" sz="1800" dirty="0" err="1"/>
              <a:t>aktif</a:t>
            </a:r>
            <a:r>
              <a:rPr lang="en-US" sz="1800" dirty="0"/>
              <a:t> </a:t>
            </a:r>
            <a:r>
              <a:rPr lang="en-US" sz="1800" dirty="0" err="1"/>
              <a:t>menjadi</a:t>
            </a:r>
            <a:r>
              <a:rPr lang="en-US" sz="1800" dirty="0"/>
              <a:t> </a:t>
            </a:r>
            <a:r>
              <a:rPr lang="en-US" sz="1800" dirty="0" err="1"/>
              <a:t>pasif</a:t>
            </a:r>
            <a:r>
              <a:rPr lang="en-US" sz="1800" dirty="0"/>
              <a:t> </a:t>
            </a:r>
            <a:r>
              <a:rPr lang="en-US" sz="1800" dirty="0" err="1"/>
              <a:t>atau</a:t>
            </a:r>
            <a:r>
              <a:rPr lang="en-US" sz="1800" dirty="0"/>
              <a:t> </a:t>
            </a:r>
            <a:r>
              <a:rPr lang="en-US" sz="1800" dirty="0" err="1"/>
              <a:t>sebaliknya</a:t>
            </a:r>
            <a:r>
              <a:rPr lang="en-US" sz="1800" dirty="0"/>
              <a:t>, Paraphrase (</a:t>
            </a:r>
            <a:r>
              <a:rPr lang="en-US" sz="1800" dirty="0" err="1"/>
              <a:t>membuat</a:t>
            </a:r>
            <a:r>
              <a:rPr lang="en-US" sz="1800" dirty="0"/>
              <a:t> </a:t>
            </a:r>
            <a:r>
              <a:rPr lang="en-US" sz="1800" dirty="0" err="1"/>
              <a:t>kalimat</a:t>
            </a:r>
            <a:r>
              <a:rPr lang="en-US" sz="1800" dirty="0"/>
              <a:t> </a:t>
            </a:r>
            <a:r>
              <a:rPr lang="en-US" sz="1800" dirty="0" err="1"/>
              <a:t>berbeda</a:t>
            </a:r>
            <a:r>
              <a:rPr lang="en-US" sz="1800" dirty="0"/>
              <a:t> </a:t>
            </a:r>
            <a:r>
              <a:rPr lang="en-US" sz="1800" dirty="0" err="1"/>
              <a:t>tetapi</a:t>
            </a:r>
            <a:r>
              <a:rPr lang="en-US" sz="1800" dirty="0"/>
              <a:t> </a:t>
            </a:r>
            <a:r>
              <a:rPr lang="en-US" sz="1800" dirty="0" err="1"/>
              <a:t>artinya</a:t>
            </a:r>
            <a:r>
              <a:rPr lang="en-US" sz="1800" dirty="0"/>
              <a:t> </a:t>
            </a:r>
            <a:r>
              <a:rPr lang="en-US" sz="1800" dirty="0" err="1"/>
              <a:t>sama</a:t>
            </a:r>
            <a:r>
              <a:rPr lang="en-US" sz="1800" dirty="0"/>
              <a:t>)</a:t>
            </a:r>
          </a:p>
          <a:p>
            <a:pPr lvl="1">
              <a:lnSpc>
                <a:spcPct val="80000"/>
              </a:lnSpc>
            </a:pPr>
            <a:r>
              <a:rPr lang="en-US" sz="1800" dirty="0" err="1"/>
              <a:t>Membangun</a:t>
            </a:r>
            <a:r>
              <a:rPr lang="en-US" sz="1800" dirty="0"/>
              <a:t> </a:t>
            </a:r>
            <a:r>
              <a:rPr lang="en-US" sz="1800" dirty="0" err="1"/>
              <a:t>kalimat</a:t>
            </a:r>
            <a:r>
              <a:rPr lang="en-US" sz="1800" dirty="0"/>
              <a:t> </a:t>
            </a:r>
            <a:r>
              <a:rPr lang="en-US" sz="1800" dirty="0" err="1"/>
              <a:t>berdasarkan</a:t>
            </a:r>
            <a:r>
              <a:rPr lang="en-US" sz="1800" dirty="0"/>
              <a:t> </a:t>
            </a:r>
            <a:r>
              <a:rPr lang="en-US" sz="1800" dirty="0" err="1"/>
              <a:t>ide</a:t>
            </a:r>
            <a:r>
              <a:rPr lang="en-US" sz="1800" dirty="0"/>
              <a:t> </a:t>
            </a:r>
            <a:r>
              <a:rPr lang="en-US" sz="1800" dirty="0" err="1"/>
              <a:t>seseorang</a:t>
            </a:r>
            <a:r>
              <a:rPr lang="en-US" sz="1800" dirty="0"/>
              <a:t> </a:t>
            </a:r>
            <a:r>
              <a:rPr lang="en-US" sz="1800" dirty="0" err="1"/>
              <a:t>tanpa</a:t>
            </a:r>
            <a:r>
              <a:rPr lang="en-US" sz="1800" dirty="0"/>
              <a:t> </a:t>
            </a:r>
            <a:r>
              <a:rPr lang="en-US" sz="1800" dirty="0" err="1"/>
              <a:t>menyebutkan</a:t>
            </a:r>
            <a:r>
              <a:rPr lang="en-US" sz="1800" dirty="0"/>
              <a:t> </a:t>
            </a:r>
            <a:r>
              <a:rPr lang="en-US" sz="1800" dirty="0" err="1"/>
              <a:t>hasil</a:t>
            </a:r>
            <a:r>
              <a:rPr lang="en-US" sz="1800" dirty="0"/>
              <a:t> </a:t>
            </a:r>
            <a:r>
              <a:rPr lang="en-US" sz="1800" dirty="0" err="1"/>
              <a:t>kerjanya</a:t>
            </a:r>
            <a:r>
              <a:rPr lang="en-US" sz="1800" dirty="0"/>
              <a:t> (</a:t>
            </a:r>
            <a:r>
              <a:rPr lang="en-US" sz="1800" dirty="0" err="1"/>
              <a:t>suara</a:t>
            </a:r>
            <a:r>
              <a:rPr lang="en-US" sz="1800" dirty="0"/>
              <a:t> </a:t>
            </a:r>
            <a:r>
              <a:rPr lang="en-US" sz="1800" dirty="0" err="1"/>
              <a:t>atau</a:t>
            </a:r>
            <a:r>
              <a:rPr lang="en-US" sz="1800" dirty="0"/>
              <a:t> </a:t>
            </a:r>
            <a:r>
              <a:rPr lang="en-US" sz="1800" dirty="0" err="1"/>
              <a:t>teks</a:t>
            </a:r>
            <a:r>
              <a:rPr lang="en-US" sz="1800" dirty="0"/>
              <a:t>).</a:t>
            </a:r>
          </a:p>
          <a:p>
            <a:pPr lvl="1">
              <a:lnSpc>
                <a:spcPct val="80000"/>
              </a:lnSpc>
            </a:pPr>
            <a:r>
              <a:rPr lang="en-US" sz="1800" dirty="0" err="1"/>
              <a:t>Tidak</a:t>
            </a:r>
            <a:r>
              <a:rPr lang="en-US" sz="1800" dirty="0"/>
              <a:t> </a:t>
            </a:r>
            <a:r>
              <a:rPr lang="en-US" sz="1800" dirty="0" err="1"/>
              <a:t>ada</a:t>
            </a:r>
            <a:r>
              <a:rPr lang="en-US" sz="1800" dirty="0"/>
              <a:t> </a:t>
            </a:r>
            <a:r>
              <a:rPr lang="en-US" sz="1800" dirty="0" err="1"/>
              <a:t>batasan</a:t>
            </a:r>
            <a:r>
              <a:rPr lang="en-US" sz="1800" dirty="0"/>
              <a:t> yang </a:t>
            </a:r>
            <a:r>
              <a:rPr lang="en-US" sz="1800" dirty="0" err="1"/>
              <a:t>pasti</a:t>
            </a:r>
            <a:r>
              <a:rPr lang="en-US" sz="1800" dirty="0"/>
              <a:t> </a:t>
            </a:r>
            <a:r>
              <a:rPr lang="en-US" sz="1800" dirty="0" err="1"/>
              <a:t>mengenai</a:t>
            </a:r>
            <a:r>
              <a:rPr lang="en-US" sz="1800" dirty="0"/>
              <a:t> </a:t>
            </a:r>
            <a:r>
              <a:rPr lang="en-US" sz="1800" b="1" dirty="0">
                <a:solidFill>
                  <a:srgbClr val="FF0000"/>
                </a:solidFill>
              </a:rPr>
              <a:t>BERAPA PERSEN</a:t>
            </a:r>
            <a:r>
              <a:rPr lang="en-US" sz="1800" dirty="0">
                <a:solidFill>
                  <a:srgbClr val="FF0000"/>
                </a:solidFill>
              </a:rPr>
              <a:t> </a:t>
            </a:r>
            <a:r>
              <a:rPr lang="en-US" sz="1800" dirty="0" err="1"/>
              <a:t>kalimat</a:t>
            </a:r>
            <a:r>
              <a:rPr lang="en-US" sz="1800" dirty="0"/>
              <a:t> yang </a:t>
            </a:r>
            <a:r>
              <a:rPr lang="en-US" sz="1800" dirty="0" err="1"/>
              <a:t>dituliskan</a:t>
            </a:r>
            <a:r>
              <a:rPr lang="en-US" sz="1800" dirty="0"/>
              <a:t>.</a:t>
            </a:r>
          </a:p>
          <a:p>
            <a:pPr lvl="1">
              <a:lnSpc>
                <a:spcPct val="80000"/>
              </a:lnSpc>
            </a:pPr>
            <a:endParaRPr lang="en-US" sz="1800" dirty="0">
              <a:solidFill>
                <a:srgbClr val="FF0000"/>
              </a:solidFill>
            </a:endParaRPr>
          </a:p>
          <a:p>
            <a:pPr>
              <a:lnSpc>
                <a:spcPct val="80000"/>
              </a:lnSpc>
            </a:pPr>
            <a:r>
              <a:rPr lang="en-US" sz="1800" dirty="0" err="1"/>
              <a:t>Sebagian</a:t>
            </a:r>
            <a:r>
              <a:rPr lang="en-US" sz="1800" dirty="0"/>
              <a:t> dosen </a:t>
            </a:r>
            <a:r>
              <a:rPr lang="en-US" sz="1800" dirty="0" err="1"/>
              <a:t>dan</a:t>
            </a:r>
            <a:r>
              <a:rPr lang="en-US" sz="1800" dirty="0"/>
              <a:t> administrator </a:t>
            </a:r>
            <a:r>
              <a:rPr lang="en-US" sz="1800" dirty="0" err="1"/>
              <a:t>melihat</a:t>
            </a:r>
            <a:r>
              <a:rPr lang="en-US" sz="1800" dirty="0"/>
              <a:t> </a:t>
            </a:r>
            <a:r>
              <a:rPr lang="en-US" sz="1800" dirty="0" err="1"/>
              <a:t>apakah</a:t>
            </a:r>
            <a:r>
              <a:rPr lang="en-US" sz="1800" dirty="0"/>
              <a:t> </a:t>
            </a:r>
            <a:r>
              <a:rPr lang="en-US" sz="1800" dirty="0" err="1"/>
              <a:t>mahasiswa</a:t>
            </a:r>
            <a:r>
              <a:rPr lang="en-US" sz="1800" dirty="0"/>
              <a:t> </a:t>
            </a:r>
            <a:r>
              <a:rPr lang="en-US" sz="1800" b="1" dirty="0" err="1">
                <a:solidFill>
                  <a:srgbClr val="FF0000"/>
                </a:solidFill>
              </a:rPr>
              <a:t>sengaja</a:t>
            </a:r>
            <a:r>
              <a:rPr lang="en-US" sz="1800" dirty="0"/>
              <a:t> </a:t>
            </a:r>
            <a:r>
              <a:rPr lang="en-US" sz="1800" dirty="0" err="1"/>
              <a:t>atau</a:t>
            </a:r>
            <a:r>
              <a:rPr lang="en-US" sz="1800" dirty="0"/>
              <a:t> </a:t>
            </a:r>
            <a:r>
              <a:rPr lang="en-US" sz="1800" b="1" dirty="0" err="1">
                <a:solidFill>
                  <a:srgbClr val="FF0000"/>
                </a:solidFill>
              </a:rPr>
              <a:t>tidak</a:t>
            </a:r>
            <a:r>
              <a:rPr lang="en-US" sz="1800" dirty="0"/>
              <a:t> </a:t>
            </a:r>
            <a:r>
              <a:rPr lang="en-US" sz="1800" dirty="0" err="1"/>
              <a:t>dalam</a:t>
            </a:r>
            <a:r>
              <a:rPr lang="en-US" sz="1800" dirty="0"/>
              <a:t> </a:t>
            </a:r>
            <a:r>
              <a:rPr lang="en-US" sz="1800" dirty="0" err="1"/>
              <a:t>melakukan</a:t>
            </a:r>
            <a:r>
              <a:rPr lang="en-US" sz="1800" dirty="0"/>
              <a:t> </a:t>
            </a:r>
            <a:r>
              <a:rPr lang="en-US" sz="1800" dirty="0" err="1"/>
              <a:t>plagiat</a:t>
            </a:r>
            <a:r>
              <a:rPr lang="en-US" sz="1800" dirty="0"/>
              <a:t>. </a:t>
            </a:r>
            <a:r>
              <a:rPr lang="en-US" sz="1800" dirty="0" err="1"/>
              <a:t>Sebagian</a:t>
            </a:r>
            <a:r>
              <a:rPr lang="en-US" sz="1800" dirty="0"/>
              <a:t> </a:t>
            </a:r>
            <a:r>
              <a:rPr lang="en-US" sz="1800" dirty="0" err="1"/>
              <a:t>lainnya</a:t>
            </a:r>
            <a:r>
              <a:rPr lang="en-US" sz="1800" dirty="0"/>
              <a:t> </a:t>
            </a:r>
            <a:r>
              <a:rPr lang="en-US" sz="1800" b="1" dirty="0" err="1">
                <a:solidFill>
                  <a:srgbClr val="FF0000"/>
                </a:solidFill>
              </a:rPr>
              <a:t>tidak</a:t>
            </a:r>
            <a:r>
              <a:rPr lang="en-US" sz="1800" b="1" dirty="0">
                <a:solidFill>
                  <a:srgbClr val="FF0000"/>
                </a:solidFill>
              </a:rPr>
              <a:t> </a:t>
            </a:r>
            <a:r>
              <a:rPr lang="en-US" sz="1800" b="1" dirty="0" err="1">
                <a:solidFill>
                  <a:srgbClr val="FF0000"/>
                </a:solidFill>
              </a:rPr>
              <a:t>membedakan</a:t>
            </a:r>
            <a:r>
              <a:rPr lang="en-US" sz="1800" dirty="0"/>
              <a:t>.</a:t>
            </a:r>
          </a:p>
        </p:txBody>
      </p:sp>
      <p:sp>
        <p:nvSpPr>
          <p:cNvPr id="4" name="Date Placeholder 3"/>
          <p:cNvSpPr>
            <a:spLocks noGrp="1"/>
          </p:cNvSpPr>
          <p:nvPr>
            <p:ph type="dt" sz="half" idx="10"/>
          </p:nvPr>
        </p:nvSpPr>
        <p:spPr/>
        <p:txBody>
          <a:bodyPr/>
          <a:lstStyle/>
          <a:p>
            <a:fld id="{11ABD54F-A89C-4658-B1E1-97E5D9C43C44}"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30</a:t>
            </a:fld>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643952" y="228600"/>
            <a:ext cx="5122096" cy="990600"/>
          </a:xfrm>
        </p:spPr>
        <p:txBody>
          <a:bodyPr/>
          <a:lstStyle/>
          <a:p>
            <a:r>
              <a:rPr lang="en-US" dirty="0" err="1">
                <a:solidFill>
                  <a:schemeClr val="bg1"/>
                </a:solidFill>
              </a:rPr>
              <a:t>Siapa</a:t>
            </a:r>
            <a:r>
              <a:rPr lang="en-US" dirty="0">
                <a:solidFill>
                  <a:schemeClr val="bg1"/>
                </a:solidFill>
              </a:rPr>
              <a:t> </a:t>
            </a:r>
            <a:r>
              <a:rPr lang="en-US" dirty="0" err="1">
                <a:solidFill>
                  <a:schemeClr val="bg1"/>
                </a:solidFill>
              </a:rPr>
              <a:t>bersalah</a:t>
            </a:r>
            <a:r>
              <a:rPr lang="en-US" dirty="0">
                <a:solidFill>
                  <a:schemeClr val="bg1"/>
                </a:solidFill>
              </a:rPr>
              <a:t>? </a:t>
            </a:r>
            <a:r>
              <a:rPr lang="en-US" dirty="0" err="1">
                <a:solidFill>
                  <a:schemeClr val="bg1"/>
                </a:solidFill>
              </a:rPr>
              <a:t>Semua</a:t>
            </a:r>
            <a:r>
              <a:rPr lang="en-US" dirty="0">
                <a:solidFill>
                  <a:schemeClr val="bg1"/>
                </a:solidFill>
              </a:rPr>
              <a:t>!!!</a:t>
            </a:r>
          </a:p>
        </p:txBody>
      </p:sp>
      <p:graphicFrame>
        <p:nvGraphicFramePr>
          <p:cNvPr id="36874" name="Object 10"/>
          <p:cNvGraphicFramePr>
            <a:graphicFrameLocks noChangeAspect="1"/>
          </p:cNvGraphicFramePr>
          <p:nvPr>
            <p:ph sz="quarter" idx="1"/>
          </p:nvPr>
        </p:nvGraphicFramePr>
        <p:xfrm>
          <a:off x="1165225" y="1692275"/>
          <a:ext cx="6813550" cy="3989388"/>
        </p:xfrm>
        <a:graphic>
          <a:graphicData uri="http://schemas.openxmlformats.org/presentationml/2006/ole">
            <p:oleObj spid="_x0000_s75778" name="Visio" r:id="rId3" imgW="6813709" imgH="3989308" progId="Visio.Drawing.11">
              <p:embed/>
            </p:oleObj>
          </a:graphicData>
        </a:graphic>
      </p:graphicFrame>
      <p:sp>
        <p:nvSpPr>
          <p:cNvPr id="4" name="Date Placeholder 3"/>
          <p:cNvSpPr>
            <a:spLocks noGrp="1"/>
          </p:cNvSpPr>
          <p:nvPr>
            <p:ph type="dt" sz="half" idx="10"/>
          </p:nvPr>
        </p:nvSpPr>
        <p:spPr/>
        <p:txBody>
          <a:bodyPr/>
          <a:lstStyle/>
          <a:p>
            <a:fld id="{F559CCC1-F38F-4BB3-94BB-B7CE587E6BBA}"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31</a:t>
            </a:fld>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725838" y="228600"/>
            <a:ext cx="5040209" cy="990600"/>
          </a:xfrm>
        </p:spPr>
        <p:txBody>
          <a:bodyPr/>
          <a:lstStyle/>
          <a:p>
            <a:r>
              <a:rPr lang="en-US" dirty="0" err="1">
                <a:solidFill>
                  <a:schemeClr val="bg1"/>
                </a:solidFill>
              </a:rPr>
              <a:t>Siapa</a:t>
            </a:r>
            <a:r>
              <a:rPr lang="en-US" dirty="0">
                <a:solidFill>
                  <a:schemeClr val="bg1"/>
                </a:solidFill>
              </a:rPr>
              <a:t> </a:t>
            </a:r>
            <a:r>
              <a:rPr lang="en-US" dirty="0" err="1">
                <a:solidFill>
                  <a:schemeClr val="bg1"/>
                </a:solidFill>
              </a:rPr>
              <a:t>bersalah</a:t>
            </a:r>
            <a:r>
              <a:rPr lang="en-US" dirty="0">
                <a:solidFill>
                  <a:schemeClr val="bg1"/>
                </a:solidFill>
              </a:rPr>
              <a:t>? </a:t>
            </a:r>
            <a:r>
              <a:rPr lang="en-US" dirty="0" err="1">
                <a:solidFill>
                  <a:schemeClr val="bg1"/>
                </a:solidFill>
              </a:rPr>
              <a:t>Semua</a:t>
            </a:r>
            <a:r>
              <a:rPr lang="en-US" dirty="0">
                <a:solidFill>
                  <a:schemeClr val="bg1"/>
                </a:solidFill>
              </a:rPr>
              <a:t>!!!</a:t>
            </a:r>
          </a:p>
        </p:txBody>
      </p:sp>
      <p:sp>
        <p:nvSpPr>
          <p:cNvPr id="38917" name="Rectangle 5"/>
          <p:cNvSpPr>
            <a:spLocks noGrp="1" noChangeArrowheads="1"/>
          </p:cNvSpPr>
          <p:nvPr>
            <p:ph sz="quarter" idx="1"/>
          </p:nvPr>
        </p:nvSpPr>
        <p:spPr/>
        <p:txBody>
          <a:bodyPr>
            <a:normAutofit fontScale="70000" lnSpcReduction="20000"/>
          </a:bodyPr>
          <a:lstStyle/>
          <a:p>
            <a:pPr>
              <a:lnSpc>
                <a:spcPct val="80000"/>
              </a:lnSpc>
            </a:pPr>
            <a:r>
              <a:rPr lang="en-US" sz="2400" b="1" u="sng">
                <a:solidFill>
                  <a:srgbClr val="9900CC"/>
                </a:solidFill>
              </a:rPr>
              <a:t>Mhs A</a:t>
            </a:r>
          </a:p>
          <a:p>
            <a:pPr>
              <a:lnSpc>
                <a:spcPct val="80000"/>
              </a:lnSpc>
              <a:buFontTx/>
              <a:buNone/>
            </a:pPr>
            <a:r>
              <a:rPr lang="en-US" sz="2400"/>
              <a:t>	Tidak mengamankan dokumen (misal </a:t>
            </a:r>
            <a:r>
              <a:rPr lang="en-US" sz="2400" i="1"/>
              <a:t>password</a:t>
            </a:r>
            <a:r>
              <a:rPr lang="en-US" sz="2400"/>
              <a:t>)</a:t>
            </a:r>
          </a:p>
          <a:p>
            <a:pPr>
              <a:lnSpc>
                <a:spcPct val="80000"/>
              </a:lnSpc>
              <a:buFontTx/>
              <a:buNone/>
            </a:pPr>
            <a:endParaRPr lang="en-US" sz="1200"/>
          </a:p>
          <a:p>
            <a:pPr>
              <a:lnSpc>
                <a:spcPct val="80000"/>
              </a:lnSpc>
            </a:pPr>
            <a:r>
              <a:rPr lang="en-US" sz="2400" b="1" u="sng">
                <a:solidFill>
                  <a:srgbClr val="9900CC"/>
                </a:solidFill>
              </a:rPr>
              <a:t>Mhs B</a:t>
            </a:r>
          </a:p>
          <a:p>
            <a:pPr>
              <a:lnSpc>
                <a:spcPct val="80000"/>
              </a:lnSpc>
              <a:buFontTx/>
              <a:buNone/>
            </a:pPr>
            <a:r>
              <a:rPr lang="en-US" sz="2400"/>
              <a:t>	Mencuri, membeli, meminjam dokumen A tanpa mengubahnya (hanya mengganti identitas penulis).</a:t>
            </a:r>
          </a:p>
          <a:p>
            <a:pPr>
              <a:lnSpc>
                <a:spcPct val="80000"/>
              </a:lnSpc>
              <a:buFontTx/>
              <a:buNone/>
            </a:pPr>
            <a:endParaRPr lang="en-US" sz="1200"/>
          </a:p>
          <a:p>
            <a:pPr>
              <a:lnSpc>
                <a:spcPct val="80000"/>
              </a:lnSpc>
            </a:pPr>
            <a:r>
              <a:rPr lang="en-US" sz="2400" b="1" u="sng">
                <a:solidFill>
                  <a:srgbClr val="9900CC"/>
                </a:solidFill>
              </a:rPr>
              <a:t>Mhs C</a:t>
            </a:r>
          </a:p>
          <a:p>
            <a:pPr>
              <a:lnSpc>
                <a:spcPct val="80000"/>
              </a:lnSpc>
              <a:buFontTx/>
              <a:buNone/>
            </a:pPr>
            <a:r>
              <a:rPr lang="en-US" sz="2400"/>
              <a:t>	Mencuri dokumen A melalui jaringan komputer. Mengganti kata-kata dengan sinonim.</a:t>
            </a:r>
          </a:p>
          <a:p>
            <a:pPr>
              <a:lnSpc>
                <a:spcPct val="80000"/>
              </a:lnSpc>
              <a:buFontTx/>
              <a:buNone/>
            </a:pPr>
            <a:endParaRPr lang="en-US" sz="1200"/>
          </a:p>
          <a:p>
            <a:pPr>
              <a:lnSpc>
                <a:spcPct val="80000"/>
              </a:lnSpc>
            </a:pPr>
            <a:r>
              <a:rPr lang="en-US" sz="2400" b="1" u="sng">
                <a:solidFill>
                  <a:srgbClr val="9900CC"/>
                </a:solidFill>
              </a:rPr>
              <a:t>Mhs D</a:t>
            </a:r>
          </a:p>
          <a:p>
            <a:pPr>
              <a:lnSpc>
                <a:spcPct val="80000"/>
              </a:lnSpc>
              <a:buFontTx/>
              <a:buNone/>
            </a:pPr>
            <a:r>
              <a:rPr lang="en-US" sz="2400"/>
              <a:t>	Mencuri dokumen A melalui jaringan komputer. Membuat kata-kata sendiri (</a:t>
            </a:r>
            <a:r>
              <a:rPr lang="en-US" sz="2400" i="1"/>
              <a:t>paraphrase</a:t>
            </a:r>
            <a:r>
              <a:rPr lang="en-US" sz="2400"/>
              <a:t>) tetapi arti maupun idenya sama dengan mhs A.</a:t>
            </a:r>
          </a:p>
        </p:txBody>
      </p:sp>
      <p:sp>
        <p:nvSpPr>
          <p:cNvPr id="4" name="Date Placeholder 3"/>
          <p:cNvSpPr>
            <a:spLocks noGrp="1"/>
          </p:cNvSpPr>
          <p:nvPr>
            <p:ph type="dt" sz="half" idx="10"/>
          </p:nvPr>
        </p:nvSpPr>
        <p:spPr/>
        <p:txBody>
          <a:bodyPr/>
          <a:lstStyle/>
          <a:p>
            <a:fld id="{FF16A87B-936D-4E9E-BDAB-2AAF18BDC2B4}"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32</a:t>
            </a:fld>
            <a:endParaRPr lang="id-ID"/>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684896" y="228600"/>
            <a:ext cx="5081152" cy="990600"/>
          </a:xfrm>
        </p:spPr>
        <p:txBody>
          <a:bodyPr/>
          <a:lstStyle/>
          <a:p>
            <a:r>
              <a:rPr lang="en-US" b="1" dirty="0" err="1">
                <a:solidFill>
                  <a:schemeClr val="bg1"/>
                </a:solidFill>
              </a:rPr>
              <a:t>Strategi</a:t>
            </a:r>
            <a:r>
              <a:rPr lang="en-US" b="1" dirty="0">
                <a:solidFill>
                  <a:schemeClr val="bg1"/>
                </a:solidFill>
              </a:rPr>
              <a:t> </a:t>
            </a:r>
            <a:r>
              <a:rPr lang="en-US" b="1" dirty="0" err="1">
                <a:solidFill>
                  <a:schemeClr val="bg1"/>
                </a:solidFill>
              </a:rPr>
              <a:t>Menghindari</a:t>
            </a:r>
            <a:r>
              <a:rPr lang="en-US" b="1" dirty="0">
                <a:solidFill>
                  <a:schemeClr val="bg1"/>
                </a:solidFill>
              </a:rPr>
              <a:t> </a:t>
            </a:r>
            <a:r>
              <a:rPr lang="en-US" b="1" dirty="0" err="1">
                <a:solidFill>
                  <a:schemeClr val="bg1"/>
                </a:solidFill>
              </a:rPr>
              <a:t>Plagiat</a:t>
            </a:r>
            <a:endParaRPr lang="en-US" b="1" dirty="0">
              <a:solidFill>
                <a:schemeClr val="bg1"/>
              </a:solidFill>
            </a:endParaRPr>
          </a:p>
        </p:txBody>
      </p:sp>
      <p:sp>
        <p:nvSpPr>
          <p:cNvPr id="23555" name="Rectangle 3"/>
          <p:cNvSpPr>
            <a:spLocks noGrp="1" noChangeArrowheads="1"/>
          </p:cNvSpPr>
          <p:nvPr>
            <p:ph sz="quarter" idx="1"/>
          </p:nvPr>
        </p:nvSpPr>
        <p:spPr/>
        <p:txBody>
          <a:bodyPr>
            <a:normAutofit fontScale="92500"/>
          </a:bodyPr>
          <a:lstStyle/>
          <a:p>
            <a:pPr marL="609600" indent="-609600">
              <a:buFontTx/>
              <a:buAutoNum type="arabicPeriod"/>
            </a:pPr>
            <a:r>
              <a:rPr lang="en-US" sz="2800" dirty="0" err="1"/>
              <a:t>Tuliskan</a:t>
            </a:r>
            <a:r>
              <a:rPr lang="en-US" sz="2800" dirty="0"/>
              <a:t> </a:t>
            </a:r>
            <a:r>
              <a:rPr lang="en-US" sz="2800" dirty="0" err="1"/>
              <a:t>referensi</a:t>
            </a:r>
            <a:r>
              <a:rPr lang="en-US" sz="2800" dirty="0"/>
              <a:t> </a:t>
            </a:r>
            <a:r>
              <a:rPr lang="en-US" sz="2800" dirty="0" err="1"/>
              <a:t>untuk</a:t>
            </a:r>
            <a:r>
              <a:rPr lang="en-US" sz="2800" dirty="0"/>
              <a:t> </a:t>
            </a:r>
            <a:r>
              <a:rPr lang="en-US" sz="2800" dirty="0" err="1"/>
              <a:t>setiap</a:t>
            </a:r>
            <a:r>
              <a:rPr lang="en-US" sz="2800" dirty="0"/>
              <a:t> </a:t>
            </a:r>
            <a:r>
              <a:rPr lang="en-US" sz="2800" dirty="0" err="1"/>
              <a:t>informasi</a:t>
            </a:r>
            <a:r>
              <a:rPr lang="en-US" sz="2800" dirty="0"/>
              <a:t> yang </a:t>
            </a:r>
            <a:r>
              <a:rPr lang="en-US" sz="2800" b="1" u="sng" dirty="0">
                <a:solidFill>
                  <a:srgbClr val="FF33CC"/>
                </a:solidFill>
              </a:rPr>
              <a:t>BUKAN</a:t>
            </a:r>
            <a:r>
              <a:rPr lang="en-US" sz="2800" b="1" dirty="0"/>
              <a:t> </a:t>
            </a:r>
            <a:r>
              <a:rPr lang="en-US" sz="2800" b="1" dirty="0" err="1">
                <a:solidFill>
                  <a:srgbClr val="FF33CC"/>
                </a:solidFill>
              </a:rPr>
              <a:t>hasil</a:t>
            </a:r>
            <a:r>
              <a:rPr lang="en-US" sz="2800" b="1" dirty="0"/>
              <a:t> </a:t>
            </a:r>
            <a:r>
              <a:rPr lang="en-US" sz="2800" b="1" dirty="0" err="1">
                <a:solidFill>
                  <a:srgbClr val="FF33CC"/>
                </a:solidFill>
              </a:rPr>
              <a:t>riset</a:t>
            </a:r>
            <a:r>
              <a:rPr lang="en-US" sz="2800" b="1" dirty="0">
                <a:solidFill>
                  <a:srgbClr val="FF33CC"/>
                </a:solidFill>
              </a:rPr>
              <a:t> </a:t>
            </a:r>
            <a:r>
              <a:rPr lang="en-US" sz="2800" b="1" dirty="0" err="1">
                <a:solidFill>
                  <a:srgbClr val="FF33CC"/>
                </a:solidFill>
              </a:rPr>
              <a:t>anda</a:t>
            </a:r>
            <a:r>
              <a:rPr lang="en-US" sz="2800" dirty="0"/>
              <a:t> </a:t>
            </a:r>
            <a:r>
              <a:rPr lang="en-US" sz="2800" dirty="0" err="1"/>
              <a:t>atau</a:t>
            </a:r>
            <a:r>
              <a:rPr lang="en-US" sz="2800" dirty="0"/>
              <a:t> </a:t>
            </a:r>
            <a:r>
              <a:rPr lang="en-US" sz="2800" b="1" dirty="0" err="1">
                <a:solidFill>
                  <a:srgbClr val="FF33CC"/>
                </a:solidFill>
              </a:rPr>
              <a:t>pengetahuan</a:t>
            </a:r>
            <a:r>
              <a:rPr lang="en-US" sz="2800" b="1" dirty="0">
                <a:solidFill>
                  <a:srgbClr val="FF33CC"/>
                </a:solidFill>
              </a:rPr>
              <a:t> yang </a:t>
            </a:r>
            <a:r>
              <a:rPr lang="en-US" sz="2800" b="1" dirty="0" err="1">
                <a:solidFill>
                  <a:srgbClr val="FF33CC"/>
                </a:solidFill>
              </a:rPr>
              <a:t>sudah</a:t>
            </a:r>
            <a:r>
              <a:rPr lang="en-US" sz="2800" b="1" dirty="0">
                <a:solidFill>
                  <a:srgbClr val="FF33CC"/>
                </a:solidFill>
              </a:rPr>
              <a:t> </a:t>
            </a:r>
            <a:r>
              <a:rPr lang="en-US" sz="2800" b="1" dirty="0" err="1">
                <a:solidFill>
                  <a:srgbClr val="FF33CC"/>
                </a:solidFill>
              </a:rPr>
              <a:t>umum</a:t>
            </a:r>
            <a:r>
              <a:rPr lang="en-US" sz="2800" dirty="0"/>
              <a:t>. </a:t>
            </a:r>
            <a:r>
              <a:rPr lang="en-US" sz="1800" dirty="0"/>
              <a:t>[NOR07]</a:t>
            </a:r>
            <a:endParaRPr lang="en-US" sz="2800" dirty="0"/>
          </a:p>
          <a:p>
            <a:pPr marL="1143000" lvl="1" indent="-400050"/>
            <a:r>
              <a:rPr lang="en-US" sz="2400" dirty="0" err="1">
                <a:solidFill>
                  <a:schemeClr val="accent2"/>
                </a:solidFill>
              </a:rPr>
              <a:t>Opini</a:t>
            </a:r>
            <a:endParaRPr lang="en-US" sz="2400" dirty="0">
              <a:solidFill>
                <a:schemeClr val="accent2"/>
              </a:solidFill>
            </a:endParaRPr>
          </a:p>
          <a:p>
            <a:pPr marL="1143000" lvl="1" indent="-400050"/>
            <a:r>
              <a:rPr lang="en-US" sz="2400" dirty="0" err="1">
                <a:solidFill>
                  <a:schemeClr val="accent2"/>
                </a:solidFill>
              </a:rPr>
              <a:t>Argumen</a:t>
            </a:r>
            <a:endParaRPr lang="en-US" sz="2400" dirty="0">
              <a:solidFill>
                <a:schemeClr val="accent2"/>
              </a:solidFill>
            </a:endParaRPr>
          </a:p>
          <a:p>
            <a:pPr marL="1143000" lvl="1" indent="-400050"/>
            <a:r>
              <a:rPr lang="en-US" sz="2400" dirty="0" err="1">
                <a:solidFill>
                  <a:schemeClr val="accent2"/>
                </a:solidFill>
              </a:rPr>
              <a:t>Spekulasi</a:t>
            </a:r>
            <a:r>
              <a:rPr lang="en-US" sz="2400" dirty="0"/>
              <a:t> </a:t>
            </a:r>
          </a:p>
          <a:p>
            <a:pPr marL="1143000" lvl="1" indent="-400050"/>
            <a:r>
              <a:rPr lang="en-US" sz="2400" dirty="0" err="1">
                <a:solidFill>
                  <a:schemeClr val="accent2"/>
                </a:solidFill>
              </a:rPr>
              <a:t>Fakta</a:t>
            </a:r>
            <a:endParaRPr lang="en-US" sz="2400" dirty="0">
              <a:solidFill>
                <a:schemeClr val="accent2"/>
              </a:solidFill>
            </a:endParaRPr>
          </a:p>
          <a:p>
            <a:pPr marL="1143000" lvl="1" indent="-400050"/>
            <a:r>
              <a:rPr lang="en-US" sz="2400" dirty="0">
                <a:solidFill>
                  <a:schemeClr val="accent2"/>
                </a:solidFill>
              </a:rPr>
              <a:t>Detail</a:t>
            </a:r>
          </a:p>
          <a:p>
            <a:pPr marL="1143000" lvl="1" indent="-400050"/>
            <a:r>
              <a:rPr lang="en-US" sz="2400" dirty="0" err="1">
                <a:solidFill>
                  <a:schemeClr val="accent2"/>
                </a:solidFill>
              </a:rPr>
              <a:t>Gambar</a:t>
            </a:r>
            <a:endParaRPr lang="en-US" sz="2400" dirty="0">
              <a:solidFill>
                <a:schemeClr val="accent2"/>
              </a:solidFill>
            </a:endParaRPr>
          </a:p>
          <a:p>
            <a:pPr marL="1143000" lvl="1" indent="-400050"/>
            <a:r>
              <a:rPr lang="en-US" sz="2400" dirty="0">
                <a:solidFill>
                  <a:schemeClr val="accent2"/>
                </a:solidFill>
              </a:rPr>
              <a:t>Data </a:t>
            </a:r>
            <a:r>
              <a:rPr lang="en-US" sz="2400" dirty="0" err="1">
                <a:solidFill>
                  <a:schemeClr val="accent2"/>
                </a:solidFill>
              </a:rPr>
              <a:t>statistik</a:t>
            </a:r>
            <a:endParaRPr lang="en-US" sz="1600" dirty="0"/>
          </a:p>
        </p:txBody>
      </p:sp>
      <p:sp>
        <p:nvSpPr>
          <p:cNvPr id="4" name="Date Placeholder 3"/>
          <p:cNvSpPr>
            <a:spLocks noGrp="1"/>
          </p:cNvSpPr>
          <p:nvPr>
            <p:ph type="dt" sz="half" idx="10"/>
          </p:nvPr>
        </p:nvSpPr>
        <p:spPr/>
        <p:txBody>
          <a:bodyPr/>
          <a:lstStyle/>
          <a:p>
            <a:fld id="{6F018FE3-0FF1-4B21-9849-5B8B16947136}"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33</a:t>
            </a:fld>
            <a:endParaRPr lang="id-ID"/>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657600" y="228600"/>
            <a:ext cx="5108448" cy="990600"/>
          </a:xfrm>
        </p:spPr>
        <p:txBody>
          <a:bodyPr/>
          <a:lstStyle/>
          <a:p>
            <a:r>
              <a:rPr lang="en-US" b="1" dirty="0" err="1">
                <a:solidFill>
                  <a:schemeClr val="bg1"/>
                </a:solidFill>
              </a:rPr>
              <a:t>Strategi</a:t>
            </a:r>
            <a:r>
              <a:rPr lang="en-US" b="1" dirty="0">
                <a:solidFill>
                  <a:schemeClr val="bg1"/>
                </a:solidFill>
              </a:rPr>
              <a:t> </a:t>
            </a:r>
            <a:r>
              <a:rPr lang="en-US" b="1" dirty="0" err="1">
                <a:solidFill>
                  <a:schemeClr val="bg1"/>
                </a:solidFill>
              </a:rPr>
              <a:t>Menghindari</a:t>
            </a:r>
            <a:r>
              <a:rPr lang="en-US" b="1" dirty="0">
                <a:solidFill>
                  <a:schemeClr val="bg1"/>
                </a:solidFill>
              </a:rPr>
              <a:t> </a:t>
            </a:r>
            <a:r>
              <a:rPr lang="en-US" b="1" dirty="0" err="1">
                <a:solidFill>
                  <a:schemeClr val="bg1"/>
                </a:solidFill>
              </a:rPr>
              <a:t>Plagiat</a:t>
            </a:r>
            <a:endParaRPr lang="en-US" b="1" dirty="0">
              <a:solidFill>
                <a:schemeClr val="bg1"/>
              </a:solidFill>
            </a:endParaRPr>
          </a:p>
        </p:txBody>
      </p:sp>
      <p:sp>
        <p:nvSpPr>
          <p:cNvPr id="43011" name="Rectangle 3"/>
          <p:cNvSpPr>
            <a:spLocks noGrp="1" noChangeArrowheads="1"/>
          </p:cNvSpPr>
          <p:nvPr>
            <p:ph sz="quarter" idx="1"/>
          </p:nvPr>
        </p:nvSpPr>
        <p:spPr/>
        <p:txBody>
          <a:bodyPr/>
          <a:lstStyle/>
          <a:p>
            <a:pPr marL="609600" indent="-609600">
              <a:buFontTx/>
              <a:buAutoNum type="arabicPeriod" startAt="2"/>
            </a:pPr>
            <a:r>
              <a:rPr lang="en-US"/>
              <a:t>Gunakan </a:t>
            </a:r>
            <a:r>
              <a:rPr lang="en-US" b="1">
                <a:solidFill>
                  <a:srgbClr val="FF33CC"/>
                </a:solidFill>
              </a:rPr>
              <a:t>tanda kutip</a:t>
            </a:r>
            <a:r>
              <a:rPr lang="en-US"/>
              <a:t> (</a:t>
            </a:r>
            <a:r>
              <a:rPr lang="en-US" i="1">
                <a:solidFill>
                  <a:srgbClr val="FF33CC"/>
                </a:solidFill>
              </a:rPr>
              <a:t>quotation marks</a:t>
            </a:r>
            <a:r>
              <a:rPr lang="en-US"/>
              <a:t> ) setiap kali anda menggunakan kata-kata dari penulis lain. </a:t>
            </a:r>
            <a:r>
              <a:rPr lang="en-US" sz="2000"/>
              <a:t>[NOR07]</a:t>
            </a:r>
            <a:endParaRPr lang="en-US"/>
          </a:p>
          <a:p>
            <a:pPr marL="609600" indent="-609600">
              <a:buFontTx/>
              <a:buNone/>
            </a:pPr>
            <a:r>
              <a:rPr lang="en-US"/>
              <a:t>	</a:t>
            </a:r>
          </a:p>
          <a:p>
            <a:pPr marL="609600" indent="-609600">
              <a:buFontTx/>
              <a:buNone/>
            </a:pPr>
            <a:r>
              <a:rPr lang="en-US"/>
              <a:t>	Untuk kutipan yang sangat panjang (beberapa kalimat), gunakan teks yang menjorok ke dalam (</a:t>
            </a:r>
            <a:r>
              <a:rPr lang="en-US" b="1" i="1">
                <a:solidFill>
                  <a:srgbClr val="FF33CC"/>
                </a:solidFill>
              </a:rPr>
              <a:t>indent</a:t>
            </a:r>
            <a:r>
              <a:rPr lang="en-US"/>
              <a:t>). </a:t>
            </a:r>
            <a:r>
              <a:rPr lang="en-US" sz="2000"/>
              <a:t>[NOR07]</a:t>
            </a:r>
          </a:p>
        </p:txBody>
      </p:sp>
      <p:sp>
        <p:nvSpPr>
          <p:cNvPr id="4" name="Date Placeholder 3"/>
          <p:cNvSpPr>
            <a:spLocks noGrp="1"/>
          </p:cNvSpPr>
          <p:nvPr>
            <p:ph type="dt" sz="half" idx="10"/>
          </p:nvPr>
        </p:nvSpPr>
        <p:spPr/>
        <p:txBody>
          <a:bodyPr/>
          <a:lstStyle/>
          <a:p>
            <a:fld id="{C8543476-9174-493D-AB9A-E03D65AD2C35}"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34</a:t>
            </a:fld>
            <a:endParaRPr lang="id-ID"/>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643952" y="228600"/>
            <a:ext cx="5122096" cy="990600"/>
          </a:xfrm>
        </p:spPr>
        <p:txBody>
          <a:bodyPr/>
          <a:lstStyle/>
          <a:p>
            <a:r>
              <a:rPr lang="en-US" b="1" dirty="0" err="1">
                <a:solidFill>
                  <a:schemeClr val="bg1"/>
                </a:solidFill>
              </a:rPr>
              <a:t>Strategi</a:t>
            </a:r>
            <a:r>
              <a:rPr lang="en-US" b="1" dirty="0">
                <a:solidFill>
                  <a:schemeClr val="bg1"/>
                </a:solidFill>
              </a:rPr>
              <a:t> </a:t>
            </a:r>
            <a:r>
              <a:rPr lang="en-US" b="1" dirty="0" err="1">
                <a:solidFill>
                  <a:schemeClr val="bg1"/>
                </a:solidFill>
              </a:rPr>
              <a:t>Menghindari</a:t>
            </a:r>
            <a:r>
              <a:rPr lang="en-US" b="1" dirty="0">
                <a:solidFill>
                  <a:schemeClr val="bg1"/>
                </a:solidFill>
              </a:rPr>
              <a:t> </a:t>
            </a:r>
            <a:r>
              <a:rPr lang="en-US" b="1" dirty="0" err="1">
                <a:solidFill>
                  <a:schemeClr val="bg1"/>
                </a:solidFill>
              </a:rPr>
              <a:t>Plagiat</a:t>
            </a:r>
            <a:endParaRPr lang="en-US" b="1" dirty="0">
              <a:solidFill>
                <a:schemeClr val="bg1"/>
              </a:solidFill>
            </a:endParaRPr>
          </a:p>
        </p:txBody>
      </p:sp>
      <p:sp>
        <p:nvSpPr>
          <p:cNvPr id="41987" name="Rectangle 3"/>
          <p:cNvSpPr>
            <a:spLocks noGrp="1" noChangeArrowheads="1"/>
          </p:cNvSpPr>
          <p:nvPr>
            <p:ph sz="quarter" idx="1"/>
          </p:nvPr>
        </p:nvSpPr>
        <p:spPr/>
        <p:txBody>
          <a:bodyPr>
            <a:normAutofit fontScale="92500" lnSpcReduction="10000"/>
          </a:bodyPr>
          <a:lstStyle/>
          <a:p>
            <a:pPr marL="609600" indent="-609600">
              <a:lnSpc>
                <a:spcPct val="90000"/>
              </a:lnSpc>
              <a:buFontTx/>
              <a:buAutoNum type="arabicPeriod" startAt="3"/>
            </a:pPr>
            <a:r>
              <a:rPr lang="en-US" sz="3600" dirty="0" err="1"/>
              <a:t>Pada</a:t>
            </a:r>
            <a:r>
              <a:rPr lang="en-US" sz="3600" dirty="0"/>
              <a:t> </a:t>
            </a:r>
            <a:r>
              <a:rPr lang="en-US" sz="3600" dirty="0" err="1"/>
              <a:t>awal</a:t>
            </a:r>
            <a:r>
              <a:rPr lang="en-US" sz="3600" dirty="0"/>
              <a:t> </a:t>
            </a:r>
            <a:r>
              <a:rPr lang="en-US" sz="3600" dirty="0" err="1"/>
              <a:t>kalimat</a:t>
            </a:r>
            <a:r>
              <a:rPr lang="en-US" sz="3600" dirty="0"/>
              <a:t> yang </a:t>
            </a:r>
            <a:r>
              <a:rPr lang="en-US" sz="3600" dirty="0" err="1"/>
              <a:t>anda</a:t>
            </a:r>
            <a:r>
              <a:rPr lang="en-US" sz="3600" dirty="0"/>
              <a:t> </a:t>
            </a:r>
            <a:r>
              <a:rPr lang="en-US" sz="3600" b="1" dirty="0" err="1">
                <a:solidFill>
                  <a:srgbClr val="FF3300"/>
                </a:solidFill>
              </a:rPr>
              <a:t>kutip</a:t>
            </a:r>
            <a:r>
              <a:rPr lang="en-US" sz="3600" dirty="0"/>
              <a:t>, </a:t>
            </a:r>
            <a:r>
              <a:rPr lang="en-US" sz="3600" b="1" i="1" dirty="0">
                <a:solidFill>
                  <a:srgbClr val="FF3300"/>
                </a:solidFill>
              </a:rPr>
              <a:t>paraphrase</a:t>
            </a:r>
            <a:r>
              <a:rPr lang="en-US" sz="3600" dirty="0"/>
              <a:t>, </a:t>
            </a:r>
            <a:r>
              <a:rPr lang="en-US" sz="3600" dirty="0" err="1"/>
              <a:t>atau</a:t>
            </a:r>
            <a:r>
              <a:rPr lang="en-US" sz="3600" dirty="0"/>
              <a:t> </a:t>
            </a:r>
            <a:r>
              <a:rPr lang="en-US" sz="3600" b="1" dirty="0" err="1">
                <a:solidFill>
                  <a:srgbClr val="FF3300"/>
                </a:solidFill>
              </a:rPr>
              <a:t>simpulkan</a:t>
            </a:r>
            <a:r>
              <a:rPr lang="en-US" sz="3600" dirty="0"/>
              <a:t>, </a:t>
            </a:r>
            <a:r>
              <a:rPr lang="en-US" sz="3600" dirty="0" err="1"/>
              <a:t>jelaskan</a:t>
            </a:r>
            <a:r>
              <a:rPr lang="en-US" sz="3600" dirty="0"/>
              <a:t> </a:t>
            </a:r>
            <a:r>
              <a:rPr lang="en-US" sz="3600" dirty="0" err="1"/>
              <a:t>bahwa</a:t>
            </a:r>
            <a:r>
              <a:rPr lang="en-US" sz="3600" dirty="0"/>
              <a:t> </a:t>
            </a:r>
            <a:r>
              <a:rPr lang="en-US" sz="3600" dirty="0" err="1"/>
              <a:t>hal</a:t>
            </a:r>
            <a:r>
              <a:rPr lang="en-US" sz="3600" dirty="0"/>
              <a:t> </a:t>
            </a:r>
            <a:r>
              <a:rPr lang="en-US" sz="3600" dirty="0" err="1"/>
              <a:t>ini</a:t>
            </a:r>
            <a:r>
              <a:rPr lang="en-US" sz="3600" dirty="0"/>
              <a:t> </a:t>
            </a:r>
            <a:r>
              <a:rPr lang="en-US" sz="3600" dirty="0" err="1"/>
              <a:t>adalah</a:t>
            </a:r>
            <a:r>
              <a:rPr lang="en-US" sz="3600" dirty="0"/>
              <a:t> </a:t>
            </a:r>
            <a:r>
              <a:rPr lang="en-US" sz="3600" dirty="0" err="1"/>
              <a:t>ide</a:t>
            </a:r>
            <a:r>
              <a:rPr lang="en-US" sz="3600" dirty="0"/>
              <a:t> </a:t>
            </a:r>
            <a:r>
              <a:rPr lang="en-US" sz="3600" dirty="0" err="1"/>
              <a:t>seseorang</a:t>
            </a:r>
            <a:r>
              <a:rPr lang="en-US" sz="3600" dirty="0"/>
              <a:t>:</a:t>
            </a:r>
          </a:p>
          <a:p>
            <a:pPr marL="1085850" lvl="1" indent="-361950">
              <a:lnSpc>
                <a:spcPct val="90000"/>
              </a:lnSpc>
            </a:pPr>
            <a:r>
              <a:rPr lang="en-US" sz="3000" dirty="0" err="1"/>
              <a:t>Haykin</a:t>
            </a:r>
            <a:r>
              <a:rPr lang="en-US" sz="3000" dirty="0"/>
              <a:t> </a:t>
            </a:r>
            <a:r>
              <a:rPr lang="en-US" sz="3000" dirty="0" err="1"/>
              <a:t>menyatakan</a:t>
            </a:r>
            <a:r>
              <a:rPr lang="en-US" sz="3000" dirty="0"/>
              <a:t> </a:t>
            </a:r>
            <a:r>
              <a:rPr lang="en-US" sz="3000" dirty="0" err="1"/>
              <a:t>bahwa</a:t>
            </a:r>
            <a:r>
              <a:rPr lang="en-US" sz="3000" dirty="0"/>
              <a:t> ... </a:t>
            </a:r>
          </a:p>
          <a:p>
            <a:pPr marL="1085850" lvl="1" indent="-361950">
              <a:lnSpc>
                <a:spcPct val="90000"/>
              </a:lnSpc>
            </a:pPr>
            <a:r>
              <a:rPr lang="en-US" sz="3000" dirty="0" err="1"/>
              <a:t>Sesuai</a:t>
            </a:r>
            <a:r>
              <a:rPr lang="en-US" sz="3000" dirty="0"/>
              <a:t> </a:t>
            </a:r>
            <a:r>
              <a:rPr lang="en-US" sz="3000" dirty="0" err="1"/>
              <a:t>hasil</a:t>
            </a:r>
            <a:r>
              <a:rPr lang="en-US" sz="3000" dirty="0"/>
              <a:t> </a:t>
            </a:r>
            <a:r>
              <a:rPr lang="en-US" sz="3000" dirty="0" err="1"/>
              <a:t>riset</a:t>
            </a:r>
            <a:r>
              <a:rPr lang="en-US" sz="3000" dirty="0"/>
              <a:t> yang </a:t>
            </a:r>
            <a:r>
              <a:rPr lang="en-US" sz="3000" dirty="0" err="1"/>
              <a:t>dilakukan</a:t>
            </a:r>
            <a:r>
              <a:rPr lang="en-US" sz="3000" dirty="0"/>
              <a:t> </a:t>
            </a:r>
            <a:r>
              <a:rPr lang="en-US" sz="3000" dirty="0" err="1"/>
              <a:t>pada</a:t>
            </a:r>
            <a:r>
              <a:rPr lang="en-US" sz="3000" dirty="0"/>
              <a:t> </a:t>
            </a:r>
            <a:r>
              <a:rPr lang="en-US" sz="3000" dirty="0" err="1"/>
              <a:t>tahun</a:t>
            </a:r>
            <a:r>
              <a:rPr lang="en-US" sz="3000" dirty="0"/>
              <a:t> 2006, </a:t>
            </a:r>
            <a:r>
              <a:rPr lang="en-US" sz="3000" dirty="0" err="1"/>
              <a:t>Ngarajan</a:t>
            </a:r>
            <a:r>
              <a:rPr lang="en-US" sz="3000" dirty="0"/>
              <a:t> </a:t>
            </a:r>
            <a:r>
              <a:rPr lang="en-US" sz="3000" dirty="0" err="1"/>
              <a:t>membuktikan</a:t>
            </a:r>
            <a:r>
              <a:rPr lang="en-US" sz="3000" dirty="0"/>
              <a:t>...</a:t>
            </a:r>
          </a:p>
          <a:p>
            <a:pPr marL="1085850" lvl="1" indent="-361950">
              <a:lnSpc>
                <a:spcPct val="90000"/>
              </a:lnSpc>
            </a:pPr>
            <a:r>
              <a:rPr lang="en-US" sz="3000" dirty="0" err="1"/>
              <a:t>Dalam</a:t>
            </a:r>
            <a:r>
              <a:rPr lang="en-US" sz="3000" dirty="0"/>
              <a:t> </a:t>
            </a:r>
            <a:r>
              <a:rPr lang="en-US" sz="3000" dirty="0" err="1"/>
              <a:t>bukunya</a:t>
            </a:r>
            <a:r>
              <a:rPr lang="en-US" sz="3000" dirty="0"/>
              <a:t> yang </a:t>
            </a:r>
            <a:r>
              <a:rPr lang="en-US" sz="3000" dirty="0" err="1"/>
              <a:t>berjudul</a:t>
            </a:r>
            <a:r>
              <a:rPr lang="en-US" sz="3000" dirty="0"/>
              <a:t> Soft Computing, </a:t>
            </a:r>
            <a:r>
              <a:rPr lang="en-US" sz="3000" dirty="0" err="1"/>
              <a:t>Tettamanzi</a:t>
            </a:r>
            <a:r>
              <a:rPr lang="en-US" sz="3000" dirty="0"/>
              <a:t> </a:t>
            </a:r>
            <a:r>
              <a:rPr lang="en-US" sz="3000" dirty="0" err="1"/>
              <a:t>menyatakan</a:t>
            </a:r>
            <a:r>
              <a:rPr lang="en-US" sz="3000" dirty="0"/>
              <a:t> …</a:t>
            </a:r>
            <a:r>
              <a:rPr lang="en-US" sz="3400" dirty="0"/>
              <a:t>  </a:t>
            </a:r>
          </a:p>
        </p:txBody>
      </p:sp>
      <p:sp>
        <p:nvSpPr>
          <p:cNvPr id="4" name="Date Placeholder 3"/>
          <p:cNvSpPr>
            <a:spLocks noGrp="1"/>
          </p:cNvSpPr>
          <p:nvPr>
            <p:ph type="dt" sz="half" idx="10"/>
          </p:nvPr>
        </p:nvSpPr>
        <p:spPr/>
        <p:txBody>
          <a:bodyPr/>
          <a:lstStyle/>
          <a:p>
            <a:fld id="{4020C6D6-E8FC-46F2-B06A-76A5F517B829}"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35</a:t>
            </a:fld>
            <a:endParaRPr lang="id-ID"/>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57600" y="228600"/>
            <a:ext cx="5108448" cy="990600"/>
          </a:xfrm>
        </p:spPr>
        <p:txBody>
          <a:bodyPr/>
          <a:lstStyle/>
          <a:p>
            <a:r>
              <a:rPr lang="en-US" b="1" dirty="0" err="1">
                <a:solidFill>
                  <a:schemeClr val="bg1"/>
                </a:solidFill>
              </a:rPr>
              <a:t>Strategi</a:t>
            </a:r>
            <a:r>
              <a:rPr lang="en-US" b="1" dirty="0">
                <a:solidFill>
                  <a:schemeClr val="bg1"/>
                </a:solidFill>
              </a:rPr>
              <a:t> </a:t>
            </a:r>
            <a:r>
              <a:rPr lang="en-US" b="1" dirty="0" err="1">
                <a:solidFill>
                  <a:schemeClr val="bg1"/>
                </a:solidFill>
              </a:rPr>
              <a:t>Menghindari</a:t>
            </a:r>
            <a:r>
              <a:rPr lang="en-US" b="1" dirty="0">
                <a:solidFill>
                  <a:schemeClr val="bg1"/>
                </a:solidFill>
              </a:rPr>
              <a:t> </a:t>
            </a:r>
            <a:r>
              <a:rPr lang="en-US" b="1" dirty="0" err="1">
                <a:solidFill>
                  <a:schemeClr val="bg1"/>
                </a:solidFill>
              </a:rPr>
              <a:t>Plagiat</a:t>
            </a:r>
            <a:endParaRPr lang="en-US" b="1" dirty="0">
              <a:solidFill>
                <a:schemeClr val="bg1"/>
              </a:solidFill>
            </a:endParaRPr>
          </a:p>
        </p:txBody>
      </p:sp>
      <p:sp>
        <p:nvSpPr>
          <p:cNvPr id="44035" name="Rectangle 3"/>
          <p:cNvSpPr>
            <a:spLocks noGrp="1" noChangeArrowheads="1"/>
          </p:cNvSpPr>
          <p:nvPr>
            <p:ph sz="quarter" idx="1"/>
          </p:nvPr>
        </p:nvSpPr>
        <p:spPr/>
        <p:txBody>
          <a:bodyPr/>
          <a:lstStyle/>
          <a:p>
            <a:pPr marL="609600" indent="-609600">
              <a:buFontTx/>
              <a:buAutoNum type="arabicPeriod" startAt="4"/>
            </a:pPr>
            <a:r>
              <a:rPr lang="en-US"/>
              <a:t>Pada akhir kalimat yang berisi materi </a:t>
            </a:r>
            <a:r>
              <a:rPr lang="en-US" b="1">
                <a:solidFill>
                  <a:srgbClr val="FF33CC"/>
                </a:solidFill>
              </a:rPr>
              <a:t>kutipan</a:t>
            </a:r>
            <a:r>
              <a:rPr lang="en-US"/>
              <a:t>, </a:t>
            </a:r>
            <a:r>
              <a:rPr lang="en-US" b="1" i="1">
                <a:solidFill>
                  <a:srgbClr val="FF33CC"/>
                </a:solidFill>
              </a:rPr>
              <a:t>paraphrase</a:t>
            </a:r>
            <a:r>
              <a:rPr lang="en-US"/>
              <a:t>, atau </a:t>
            </a:r>
            <a:r>
              <a:rPr lang="en-US" b="1">
                <a:solidFill>
                  <a:srgbClr val="FF33CC"/>
                </a:solidFill>
              </a:rPr>
              <a:t>kesimpulan</a:t>
            </a:r>
            <a:r>
              <a:rPr lang="en-US"/>
              <a:t>, tuliskan referensi dalam tanda kurung untuk menunjukkan darimana materi tersebut berasal.</a:t>
            </a:r>
          </a:p>
        </p:txBody>
      </p:sp>
      <p:sp>
        <p:nvSpPr>
          <p:cNvPr id="4" name="Date Placeholder 3"/>
          <p:cNvSpPr>
            <a:spLocks noGrp="1"/>
          </p:cNvSpPr>
          <p:nvPr>
            <p:ph type="dt" sz="half" idx="10"/>
          </p:nvPr>
        </p:nvSpPr>
        <p:spPr/>
        <p:txBody>
          <a:bodyPr/>
          <a:lstStyle/>
          <a:p>
            <a:fld id="{A3E500F3-406B-455E-9694-9C15F2F0045A}"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36</a:t>
            </a:fld>
            <a:endParaRPr lang="id-ID"/>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712190" y="228600"/>
            <a:ext cx="5053857" cy="990600"/>
          </a:xfrm>
        </p:spPr>
        <p:txBody>
          <a:bodyPr/>
          <a:lstStyle/>
          <a:p>
            <a:r>
              <a:rPr lang="en-US" b="1" dirty="0" err="1">
                <a:solidFill>
                  <a:schemeClr val="bg1"/>
                </a:solidFill>
              </a:rPr>
              <a:t>Strategi</a:t>
            </a:r>
            <a:r>
              <a:rPr lang="en-US" b="1" dirty="0">
                <a:solidFill>
                  <a:schemeClr val="bg1"/>
                </a:solidFill>
              </a:rPr>
              <a:t> </a:t>
            </a:r>
            <a:r>
              <a:rPr lang="en-US" b="1" dirty="0" err="1">
                <a:solidFill>
                  <a:schemeClr val="bg1"/>
                </a:solidFill>
              </a:rPr>
              <a:t>Menghindari</a:t>
            </a:r>
            <a:r>
              <a:rPr lang="en-US" b="1" dirty="0">
                <a:solidFill>
                  <a:schemeClr val="bg1"/>
                </a:solidFill>
              </a:rPr>
              <a:t> </a:t>
            </a:r>
            <a:r>
              <a:rPr lang="en-US" b="1" dirty="0" err="1">
                <a:solidFill>
                  <a:schemeClr val="bg1"/>
                </a:solidFill>
              </a:rPr>
              <a:t>Plagiat</a:t>
            </a:r>
            <a:endParaRPr lang="en-US" b="1" dirty="0">
              <a:solidFill>
                <a:schemeClr val="bg1"/>
              </a:solidFill>
            </a:endParaRPr>
          </a:p>
        </p:txBody>
      </p:sp>
      <p:sp>
        <p:nvSpPr>
          <p:cNvPr id="53251" name="Rectangle 3"/>
          <p:cNvSpPr>
            <a:spLocks noGrp="1" noChangeArrowheads="1"/>
          </p:cNvSpPr>
          <p:nvPr>
            <p:ph sz="quarter" idx="1"/>
          </p:nvPr>
        </p:nvSpPr>
        <p:spPr/>
        <p:txBody>
          <a:bodyPr/>
          <a:lstStyle/>
          <a:p>
            <a:pPr marL="609600" indent="-609600">
              <a:buFontTx/>
              <a:buAutoNum type="arabicPeriod" startAt="5"/>
            </a:pPr>
            <a:r>
              <a:rPr lang="en-US"/>
              <a:t>Gunakan kata-kata dan ide anda sendiri. Lakukan latihan terus menerus. </a:t>
            </a:r>
          </a:p>
          <a:p>
            <a:pPr marL="609600" indent="-609600">
              <a:buFontTx/>
              <a:buAutoNum type="arabicPeriod" startAt="5"/>
            </a:pPr>
            <a:endParaRPr lang="en-US"/>
          </a:p>
          <a:p>
            <a:pPr marL="990600" lvl="1" indent="-266700">
              <a:buFontTx/>
              <a:buAutoNum type="alphaLcPeriod"/>
            </a:pPr>
            <a:r>
              <a:rPr lang="en-US"/>
              <a:t>Bacalah banyak referensi </a:t>
            </a:r>
          </a:p>
          <a:p>
            <a:pPr marL="990600" lvl="1" indent="-266700">
              <a:buFontTx/>
              <a:buAutoNum type="alphaLcPeriod"/>
            </a:pPr>
            <a:r>
              <a:rPr lang="en-US"/>
              <a:t>Pikirkan ide anda</a:t>
            </a:r>
          </a:p>
          <a:p>
            <a:pPr marL="990600" lvl="1" indent="-266700">
              <a:buFontTx/>
              <a:buAutoNum type="alphaLcPeriod"/>
            </a:pPr>
            <a:r>
              <a:rPr lang="en-US"/>
              <a:t>Tutup semua referensi</a:t>
            </a:r>
          </a:p>
          <a:p>
            <a:pPr marL="990600" lvl="1" indent="-266700">
              <a:buFontTx/>
              <a:buAutoNum type="alphaLcPeriod"/>
            </a:pPr>
            <a:r>
              <a:rPr lang="en-US"/>
              <a:t>Tuliskan ide anda dengan kata-kata sendiri</a:t>
            </a:r>
          </a:p>
          <a:p>
            <a:pPr marL="990600" lvl="1" indent="-266700">
              <a:buFontTx/>
              <a:buNone/>
            </a:pPr>
            <a:endParaRPr lang="en-US" b="1">
              <a:solidFill>
                <a:srgbClr val="FF33CC"/>
              </a:solidFill>
            </a:endParaRPr>
          </a:p>
          <a:p>
            <a:pPr marL="990600" lvl="1" indent="-266700">
              <a:buFontTx/>
              <a:buNone/>
            </a:pPr>
            <a:r>
              <a:rPr lang="en-US" sz="2400" b="1">
                <a:solidFill>
                  <a:srgbClr val="FF33CC"/>
                </a:solidFill>
              </a:rPr>
              <a:t>Hindari </a:t>
            </a:r>
            <a:r>
              <a:rPr lang="en-US" sz="2400" b="1" i="1">
                <a:solidFill>
                  <a:srgbClr val="FF33CC"/>
                </a:solidFill>
              </a:rPr>
              <a:t>copy-paste</a:t>
            </a:r>
            <a:r>
              <a:rPr lang="en-US" sz="2400" b="1">
                <a:solidFill>
                  <a:srgbClr val="FF33CC"/>
                </a:solidFill>
              </a:rPr>
              <a:t> kemudian sedikit </a:t>
            </a:r>
            <a:r>
              <a:rPr lang="en-US" sz="2400" b="1" i="1">
                <a:solidFill>
                  <a:srgbClr val="FF33CC"/>
                </a:solidFill>
              </a:rPr>
              <a:t>editting </a:t>
            </a:r>
            <a:r>
              <a:rPr lang="en-US" sz="2400" b="1">
                <a:solidFill>
                  <a:srgbClr val="FF33CC"/>
                </a:solidFill>
              </a:rPr>
              <a:t>!!!</a:t>
            </a:r>
          </a:p>
        </p:txBody>
      </p:sp>
      <p:sp>
        <p:nvSpPr>
          <p:cNvPr id="4" name="Date Placeholder 3"/>
          <p:cNvSpPr>
            <a:spLocks noGrp="1"/>
          </p:cNvSpPr>
          <p:nvPr>
            <p:ph type="dt" sz="half" idx="10"/>
          </p:nvPr>
        </p:nvSpPr>
        <p:spPr/>
        <p:txBody>
          <a:bodyPr/>
          <a:lstStyle/>
          <a:p>
            <a:fld id="{6EF60B69-D335-414C-8685-B20FFAA09005}"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37</a:t>
            </a:fld>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dirty="0"/>
          </a:p>
        </p:txBody>
      </p:sp>
      <p:sp>
        <p:nvSpPr>
          <p:cNvPr id="4" name="Rectangle 3"/>
          <p:cNvSpPr/>
          <p:nvPr/>
        </p:nvSpPr>
        <p:spPr>
          <a:xfrm>
            <a:off x="428596" y="1857364"/>
            <a:ext cx="8073044" cy="4247317"/>
          </a:xfrm>
          <a:prstGeom prst="rect">
            <a:avLst/>
          </a:prstGeom>
          <a:noFill/>
        </p:spPr>
        <p:txBody>
          <a:bodyPr wrap="none" lIns="91440" tIns="45720" rIns="91440" bIns="45720">
            <a:spAutoFit/>
          </a:bodyPr>
          <a:lstStyle/>
          <a:p>
            <a:pPr algn="ctr"/>
            <a:r>
              <a:rPr lang="id-ID"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Mari bersama-sama </a:t>
            </a:r>
          </a:p>
          <a:p>
            <a:pPr algn="ctr"/>
            <a:r>
              <a:rPr lang="id-ID"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Kita wujudkan </a:t>
            </a:r>
          </a:p>
          <a:p>
            <a:pPr algn="ctr"/>
            <a:r>
              <a:rPr lang="id-ID"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lingkungan akademik </a:t>
            </a:r>
          </a:p>
          <a:p>
            <a:pPr algn="ctr"/>
            <a:r>
              <a:rPr lang="id-ID"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yang berlandaskan</a:t>
            </a:r>
          </a:p>
          <a:p>
            <a:pPr algn="ctr"/>
            <a:r>
              <a:rPr lang="id-ID"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KEJUJURAN</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Date Placeholder 4"/>
          <p:cNvSpPr>
            <a:spLocks noGrp="1"/>
          </p:cNvSpPr>
          <p:nvPr>
            <p:ph type="dt" sz="half" idx="10"/>
          </p:nvPr>
        </p:nvSpPr>
        <p:spPr/>
        <p:txBody>
          <a:bodyPr/>
          <a:lstStyle/>
          <a:p>
            <a:fld id="{1E3ADF55-98D4-4D5B-BD8E-0F4B4B371C5A}" type="datetime1">
              <a:rPr lang="id-ID" smtClean="0"/>
              <a:pPr/>
              <a:t>25/08/2014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38</a:t>
            </a:fld>
            <a:endParaRPr lang="id-ID"/>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603008" y="0"/>
            <a:ext cx="5159991" cy="1143000"/>
          </a:xfrm>
        </p:spPr>
        <p:txBody>
          <a:bodyPr/>
          <a:lstStyle/>
          <a:p>
            <a:pPr eaLnBrk="1" hangingPunct="1">
              <a:defRPr/>
            </a:pPr>
            <a:r>
              <a:rPr lang="en-US" dirty="0" err="1" smtClean="0">
                <a:solidFill>
                  <a:schemeClr val="bg1"/>
                </a:solidFill>
              </a:rPr>
              <a:t>Prinsip</a:t>
            </a:r>
            <a:r>
              <a:rPr lang="en-US" dirty="0" smtClean="0">
                <a:solidFill>
                  <a:schemeClr val="bg1"/>
                </a:solidFill>
              </a:rPr>
              <a:t> </a:t>
            </a:r>
            <a:r>
              <a:rPr lang="en-US" dirty="0" err="1" smtClean="0">
                <a:solidFill>
                  <a:schemeClr val="bg1"/>
                </a:solidFill>
              </a:rPr>
              <a:t>Penulis</a:t>
            </a:r>
            <a:r>
              <a:rPr lang="en-US" dirty="0" smtClean="0">
                <a:solidFill>
                  <a:schemeClr val="bg1"/>
                </a:solidFill>
              </a:rPr>
              <a:t> (I)</a:t>
            </a:r>
          </a:p>
        </p:txBody>
      </p:sp>
      <p:sp>
        <p:nvSpPr>
          <p:cNvPr id="28675" name="Rectangle 3"/>
          <p:cNvSpPr>
            <a:spLocks noGrp="1" noChangeArrowheads="1"/>
          </p:cNvSpPr>
          <p:nvPr>
            <p:ph sz="quarter" idx="1"/>
          </p:nvPr>
        </p:nvSpPr>
        <p:spPr>
          <a:xfrm>
            <a:off x="457200" y="1295400"/>
            <a:ext cx="8229600" cy="5181600"/>
          </a:xfrm>
        </p:spPr>
        <p:txBody>
          <a:bodyPr>
            <a:normAutofit fontScale="92500"/>
          </a:bodyPr>
          <a:lstStyle/>
          <a:p>
            <a:pPr eaLnBrk="1" hangingPunct="1">
              <a:lnSpc>
                <a:spcPct val="80000"/>
              </a:lnSpc>
              <a:buFont typeface="Wingdings" pitchFamily="2" charset="2"/>
              <a:buNone/>
              <a:defRPr/>
            </a:pPr>
            <a:r>
              <a:rPr lang="sv-SE" sz="2800" dirty="0" smtClean="0"/>
              <a:t>Ada dua hal yang menjadi prinsip utama penulis, yaitu</a:t>
            </a:r>
          </a:p>
          <a:p>
            <a:pPr eaLnBrk="1" hangingPunct="1">
              <a:lnSpc>
                <a:spcPct val="80000"/>
              </a:lnSpc>
              <a:defRPr/>
            </a:pPr>
            <a:r>
              <a:rPr lang="sv-SE" sz="2800" dirty="0" smtClean="0"/>
              <a:t>Seorang penulis sebaiknya tidak boleh berharap bahwa ia dapat langsung menulis secara sempurna, karena pada saat ia bekerja pasti akan ditemukan sesuatu yang dirasakan masih belum tepat.</a:t>
            </a:r>
          </a:p>
          <a:p>
            <a:pPr eaLnBrk="1" hangingPunct="1">
              <a:lnSpc>
                <a:spcPct val="80000"/>
              </a:lnSpc>
              <a:defRPr/>
            </a:pPr>
            <a:r>
              <a:rPr lang="sv-SE" sz="2800" dirty="0" smtClean="0"/>
              <a:t>Akibat dari besarnya kemungkinan adanya ketidaksempurnaan dalam penulisan laporan, maka seorang penulis memberikan waktu untuk memperbaiki tulisannya (dengan kata lain, seorang penulis harus berusaha secepat mungkin memulai menulis laporannya  tepat setelah penelitian memperoleh hasil).</a:t>
            </a:r>
            <a:endParaRPr lang="en-US" sz="2800" dirty="0" smtClean="0"/>
          </a:p>
        </p:txBody>
      </p:sp>
      <p:sp>
        <p:nvSpPr>
          <p:cNvPr id="4" name="Date Placeholder 3"/>
          <p:cNvSpPr>
            <a:spLocks noGrp="1"/>
          </p:cNvSpPr>
          <p:nvPr>
            <p:ph type="dt" sz="half" idx="10"/>
          </p:nvPr>
        </p:nvSpPr>
        <p:spPr/>
        <p:txBody>
          <a:bodyPr/>
          <a:lstStyle/>
          <a:p>
            <a:fld id="{E8266BE6-CAFE-4298-95FF-92E58BCFB18F}"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39</a:t>
            </a:fld>
            <a:endParaRPr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reeform 2"/>
          <p:cNvSpPr>
            <a:spLocks/>
          </p:cNvSpPr>
          <p:nvPr/>
        </p:nvSpPr>
        <p:spPr bwMode="auto">
          <a:xfrm>
            <a:off x="419100" y="1447800"/>
            <a:ext cx="8509000" cy="3370263"/>
          </a:xfrm>
          <a:custGeom>
            <a:avLst/>
            <a:gdLst/>
            <a:ahLst/>
            <a:cxnLst>
              <a:cxn ang="0">
                <a:pos x="1884" y="1535"/>
              </a:cxn>
              <a:cxn ang="0">
                <a:pos x="1500" y="1391"/>
              </a:cxn>
              <a:cxn ang="0">
                <a:pos x="1260" y="1475"/>
              </a:cxn>
              <a:cxn ang="0">
                <a:pos x="420" y="1451"/>
              </a:cxn>
              <a:cxn ang="0">
                <a:pos x="312" y="1379"/>
              </a:cxn>
              <a:cxn ang="0">
                <a:pos x="24" y="1283"/>
              </a:cxn>
              <a:cxn ang="0">
                <a:pos x="24" y="1091"/>
              </a:cxn>
              <a:cxn ang="0">
                <a:pos x="168" y="407"/>
              </a:cxn>
              <a:cxn ang="0">
                <a:pos x="480" y="191"/>
              </a:cxn>
              <a:cxn ang="0">
                <a:pos x="756" y="155"/>
              </a:cxn>
              <a:cxn ang="0">
                <a:pos x="948" y="311"/>
              </a:cxn>
              <a:cxn ang="0">
                <a:pos x="1188" y="23"/>
              </a:cxn>
              <a:cxn ang="0">
                <a:pos x="1296" y="167"/>
              </a:cxn>
              <a:cxn ang="0">
                <a:pos x="1404" y="299"/>
              </a:cxn>
              <a:cxn ang="0">
                <a:pos x="1596" y="287"/>
              </a:cxn>
              <a:cxn ang="0">
                <a:pos x="1668" y="299"/>
              </a:cxn>
              <a:cxn ang="0">
                <a:pos x="1884" y="263"/>
              </a:cxn>
              <a:cxn ang="0">
                <a:pos x="2028" y="215"/>
              </a:cxn>
              <a:cxn ang="0">
                <a:pos x="2760" y="191"/>
              </a:cxn>
              <a:cxn ang="0">
                <a:pos x="3228" y="287"/>
              </a:cxn>
              <a:cxn ang="0">
                <a:pos x="3396" y="251"/>
              </a:cxn>
              <a:cxn ang="0">
                <a:pos x="3600" y="143"/>
              </a:cxn>
              <a:cxn ang="0">
                <a:pos x="4296" y="71"/>
              </a:cxn>
              <a:cxn ang="0">
                <a:pos x="4620" y="95"/>
              </a:cxn>
              <a:cxn ang="0">
                <a:pos x="4716" y="143"/>
              </a:cxn>
              <a:cxn ang="0">
                <a:pos x="5292" y="311"/>
              </a:cxn>
              <a:cxn ang="0">
                <a:pos x="5244" y="551"/>
              </a:cxn>
              <a:cxn ang="0">
                <a:pos x="5292" y="959"/>
              </a:cxn>
              <a:cxn ang="0">
                <a:pos x="5124" y="995"/>
              </a:cxn>
              <a:cxn ang="0">
                <a:pos x="5340" y="1607"/>
              </a:cxn>
              <a:cxn ang="0">
                <a:pos x="5160" y="1667"/>
              </a:cxn>
              <a:cxn ang="0">
                <a:pos x="5064" y="1691"/>
              </a:cxn>
              <a:cxn ang="0">
                <a:pos x="4956" y="1607"/>
              </a:cxn>
              <a:cxn ang="0">
                <a:pos x="4932" y="1967"/>
              </a:cxn>
              <a:cxn ang="0">
                <a:pos x="4764" y="1931"/>
              </a:cxn>
              <a:cxn ang="0">
                <a:pos x="4728" y="2027"/>
              </a:cxn>
              <a:cxn ang="0">
                <a:pos x="4236" y="1919"/>
              </a:cxn>
              <a:cxn ang="0">
                <a:pos x="4080" y="1847"/>
              </a:cxn>
              <a:cxn ang="0">
                <a:pos x="4056" y="1943"/>
              </a:cxn>
              <a:cxn ang="0">
                <a:pos x="3708" y="1811"/>
              </a:cxn>
              <a:cxn ang="0">
                <a:pos x="3708" y="1907"/>
              </a:cxn>
              <a:cxn ang="0">
                <a:pos x="3420" y="1799"/>
              </a:cxn>
              <a:cxn ang="0">
                <a:pos x="3180" y="1751"/>
              </a:cxn>
              <a:cxn ang="0">
                <a:pos x="3036" y="1655"/>
              </a:cxn>
              <a:cxn ang="0">
                <a:pos x="2940" y="1619"/>
              </a:cxn>
            </a:cxnLst>
            <a:rect l="0" t="0" r="r" b="b"/>
            <a:pathLst>
              <a:path w="5360" h="2123">
                <a:moveTo>
                  <a:pt x="1932" y="1595"/>
                </a:moveTo>
                <a:cubicBezTo>
                  <a:pt x="1909" y="1525"/>
                  <a:pt x="1938" y="1589"/>
                  <a:pt x="1884" y="1535"/>
                </a:cubicBezTo>
                <a:cubicBezTo>
                  <a:pt x="1781" y="1432"/>
                  <a:pt x="1864" y="1477"/>
                  <a:pt x="1620" y="1463"/>
                </a:cubicBezTo>
                <a:cubicBezTo>
                  <a:pt x="1581" y="1437"/>
                  <a:pt x="1539" y="1417"/>
                  <a:pt x="1500" y="1391"/>
                </a:cubicBezTo>
                <a:cubicBezTo>
                  <a:pt x="1451" y="1398"/>
                  <a:pt x="1378" y="1401"/>
                  <a:pt x="1332" y="1427"/>
                </a:cubicBezTo>
                <a:cubicBezTo>
                  <a:pt x="1307" y="1441"/>
                  <a:pt x="1289" y="1474"/>
                  <a:pt x="1260" y="1475"/>
                </a:cubicBezTo>
                <a:cubicBezTo>
                  <a:pt x="1124" y="1479"/>
                  <a:pt x="988" y="1483"/>
                  <a:pt x="852" y="1487"/>
                </a:cubicBezTo>
                <a:cubicBezTo>
                  <a:pt x="708" y="1469"/>
                  <a:pt x="565" y="1460"/>
                  <a:pt x="420" y="1451"/>
                </a:cubicBezTo>
                <a:cubicBezTo>
                  <a:pt x="396" y="1435"/>
                  <a:pt x="372" y="1419"/>
                  <a:pt x="348" y="1403"/>
                </a:cubicBezTo>
                <a:cubicBezTo>
                  <a:pt x="336" y="1395"/>
                  <a:pt x="326" y="1382"/>
                  <a:pt x="312" y="1379"/>
                </a:cubicBezTo>
                <a:cubicBezTo>
                  <a:pt x="215" y="1360"/>
                  <a:pt x="161" y="1341"/>
                  <a:pt x="60" y="1331"/>
                </a:cubicBezTo>
                <a:cubicBezTo>
                  <a:pt x="48" y="1315"/>
                  <a:pt x="33" y="1301"/>
                  <a:pt x="24" y="1283"/>
                </a:cubicBezTo>
                <a:cubicBezTo>
                  <a:pt x="13" y="1260"/>
                  <a:pt x="0" y="1211"/>
                  <a:pt x="0" y="1211"/>
                </a:cubicBezTo>
                <a:cubicBezTo>
                  <a:pt x="6" y="1171"/>
                  <a:pt x="19" y="1132"/>
                  <a:pt x="24" y="1091"/>
                </a:cubicBezTo>
                <a:cubicBezTo>
                  <a:pt x="38" y="973"/>
                  <a:pt x="9" y="893"/>
                  <a:pt x="108" y="827"/>
                </a:cubicBezTo>
                <a:cubicBezTo>
                  <a:pt x="185" y="711"/>
                  <a:pt x="124" y="539"/>
                  <a:pt x="168" y="407"/>
                </a:cubicBezTo>
                <a:cubicBezTo>
                  <a:pt x="283" y="417"/>
                  <a:pt x="309" y="411"/>
                  <a:pt x="396" y="455"/>
                </a:cubicBezTo>
                <a:cubicBezTo>
                  <a:pt x="527" y="411"/>
                  <a:pt x="364" y="269"/>
                  <a:pt x="480" y="191"/>
                </a:cubicBezTo>
                <a:cubicBezTo>
                  <a:pt x="542" y="201"/>
                  <a:pt x="573" y="205"/>
                  <a:pt x="624" y="239"/>
                </a:cubicBezTo>
                <a:cubicBezTo>
                  <a:pt x="669" y="149"/>
                  <a:pt x="658" y="135"/>
                  <a:pt x="756" y="155"/>
                </a:cubicBezTo>
                <a:cubicBezTo>
                  <a:pt x="824" y="223"/>
                  <a:pt x="791" y="184"/>
                  <a:pt x="852" y="275"/>
                </a:cubicBezTo>
                <a:cubicBezTo>
                  <a:pt x="865" y="294"/>
                  <a:pt x="929" y="306"/>
                  <a:pt x="948" y="311"/>
                </a:cubicBezTo>
                <a:cubicBezTo>
                  <a:pt x="1116" y="479"/>
                  <a:pt x="943" y="341"/>
                  <a:pt x="1032" y="83"/>
                </a:cubicBezTo>
                <a:cubicBezTo>
                  <a:pt x="1041" y="57"/>
                  <a:pt x="1150" y="33"/>
                  <a:pt x="1188" y="23"/>
                </a:cubicBezTo>
                <a:cubicBezTo>
                  <a:pt x="1271" y="106"/>
                  <a:pt x="1173" y="0"/>
                  <a:pt x="1260" y="131"/>
                </a:cubicBezTo>
                <a:cubicBezTo>
                  <a:pt x="1269" y="145"/>
                  <a:pt x="1285" y="154"/>
                  <a:pt x="1296" y="167"/>
                </a:cubicBezTo>
                <a:cubicBezTo>
                  <a:pt x="1305" y="178"/>
                  <a:pt x="1313" y="191"/>
                  <a:pt x="1320" y="203"/>
                </a:cubicBezTo>
                <a:cubicBezTo>
                  <a:pt x="1378" y="299"/>
                  <a:pt x="1336" y="276"/>
                  <a:pt x="1404" y="299"/>
                </a:cubicBezTo>
                <a:cubicBezTo>
                  <a:pt x="1500" y="235"/>
                  <a:pt x="1447" y="247"/>
                  <a:pt x="1560" y="263"/>
                </a:cubicBezTo>
                <a:cubicBezTo>
                  <a:pt x="1572" y="271"/>
                  <a:pt x="1587" y="276"/>
                  <a:pt x="1596" y="287"/>
                </a:cubicBezTo>
                <a:cubicBezTo>
                  <a:pt x="1604" y="297"/>
                  <a:pt x="1596" y="321"/>
                  <a:pt x="1608" y="323"/>
                </a:cubicBezTo>
                <a:cubicBezTo>
                  <a:pt x="1629" y="327"/>
                  <a:pt x="1648" y="308"/>
                  <a:pt x="1668" y="299"/>
                </a:cubicBezTo>
                <a:cubicBezTo>
                  <a:pt x="1713" y="279"/>
                  <a:pt x="1754" y="266"/>
                  <a:pt x="1800" y="251"/>
                </a:cubicBezTo>
                <a:cubicBezTo>
                  <a:pt x="1828" y="255"/>
                  <a:pt x="1856" y="257"/>
                  <a:pt x="1884" y="263"/>
                </a:cubicBezTo>
                <a:cubicBezTo>
                  <a:pt x="1896" y="265"/>
                  <a:pt x="1908" y="279"/>
                  <a:pt x="1920" y="275"/>
                </a:cubicBezTo>
                <a:cubicBezTo>
                  <a:pt x="1959" y="262"/>
                  <a:pt x="1989" y="228"/>
                  <a:pt x="2028" y="215"/>
                </a:cubicBezTo>
                <a:cubicBezTo>
                  <a:pt x="2080" y="137"/>
                  <a:pt x="2071" y="129"/>
                  <a:pt x="2160" y="107"/>
                </a:cubicBezTo>
                <a:cubicBezTo>
                  <a:pt x="2370" y="212"/>
                  <a:pt x="2494" y="183"/>
                  <a:pt x="2760" y="191"/>
                </a:cubicBezTo>
                <a:cubicBezTo>
                  <a:pt x="2873" y="229"/>
                  <a:pt x="2969" y="221"/>
                  <a:pt x="3096" y="227"/>
                </a:cubicBezTo>
                <a:cubicBezTo>
                  <a:pt x="3140" y="249"/>
                  <a:pt x="3184" y="265"/>
                  <a:pt x="3228" y="287"/>
                </a:cubicBezTo>
                <a:cubicBezTo>
                  <a:pt x="3260" y="283"/>
                  <a:pt x="3292" y="282"/>
                  <a:pt x="3324" y="275"/>
                </a:cubicBezTo>
                <a:cubicBezTo>
                  <a:pt x="3349" y="270"/>
                  <a:pt x="3396" y="251"/>
                  <a:pt x="3396" y="251"/>
                </a:cubicBezTo>
                <a:cubicBezTo>
                  <a:pt x="3464" y="200"/>
                  <a:pt x="3425" y="221"/>
                  <a:pt x="3516" y="191"/>
                </a:cubicBezTo>
                <a:cubicBezTo>
                  <a:pt x="3547" y="181"/>
                  <a:pt x="3570" y="154"/>
                  <a:pt x="3600" y="143"/>
                </a:cubicBezTo>
                <a:cubicBezTo>
                  <a:pt x="3759" y="85"/>
                  <a:pt x="3925" y="69"/>
                  <a:pt x="4092" y="59"/>
                </a:cubicBezTo>
                <a:cubicBezTo>
                  <a:pt x="4160" y="63"/>
                  <a:pt x="4228" y="64"/>
                  <a:pt x="4296" y="71"/>
                </a:cubicBezTo>
                <a:cubicBezTo>
                  <a:pt x="4337" y="75"/>
                  <a:pt x="4404" y="131"/>
                  <a:pt x="4404" y="131"/>
                </a:cubicBezTo>
                <a:cubicBezTo>
                  <a:pt x="4508" y="92"/>
                  <a:pt x="4514" y="80"/>
                  <a:pt x="4620" y="95"/>
                </a:cubicBezTo>
                <a:cubicBezTo>
                  <a:pt x="4640" y="107"/>
                  <a:pt x="4659" y="121"/>
                  <a:pt x="4680" y="131"/>
                </a:cubicBezTo>
                <a:cubicBezTo>
                  <a:pt x="4691" y="137"/>
                  <a:pt x="4705" y="136"/>
                  <a:pt x="4716" y="143"/>
                </a:cubicBezTo>
                <a:cubicBezTo>
                  <a:pt x="4757" y="170"/>
                  <a:pt x="4771" y="212"/>
                  <a:pt x="4812" y="239"/>
                </a:cubicBezTo>
                <a:cubicBezTo>
                  <a:pt x="4981" y="183"/>
                  <a:pt x="5130" y="291"/>
                  <a:pt x="5292" y="311"/>
                </a:cubicBezTo>
                <a:cubicBezTo>
                  <a:pt x="5360" y="357"/>
                  <a:pt x="5356" y="414"/>
                  <a:pt x="5328" y="503"/>
                </a:cubicBezTo>
                <a:cubicBezTo>
                  <a:pt x="5325" y="513"/>
                  <a:pt x="5246" y="550"/>
                  <a:pt x="5244" y="551"/>
                </a:cubicBezTo>
                <a:cubicBezTo>
                  <a:pt x="5256" y="634"/>
                  <a:pt x="5277" y="723"/>
                  <a:pt x="5304" y="803"/>
                </a:cubicBezTo>
                <a:cubicBezTo>
                  <a:pt x="5300" y="855"/>
                  <a:pt x="5308" y="910"/>
                  <a:pt x="5292" y="959"/>
                </a:cubicBezTo>
                <a:cubicBezTo>
                  <a:pt x="5286" y="976"/>
                  <a:pt x="5261" y="979"/>
                  <a:pt x="5244" y="983"/>
                </a:cubicBezTo>
                <a:cubicBezTo>
                  <a:pt x="5205" y="991"/>
                  <a:pt x="5164" y="991"/>
                  <a:pt x="5124" y="995"/>
                </a:cubicBezTo>
                <a:cubicBezTo>
                  <a:pt x="5155" y="1072"/>
                  <a:pt x="5208" y="1143"/>
                  <a:pt x="5232" y="1223"/>
                </a:cubicBezTo>
                <a:cubicBezTo>
                  <a:pt x="5271" y="1350"/>
                  <a:pt x="5304" y="1479"/>
                  <a:pt x="5340" y="1607"/>
                </a:cubicBezTo>
                <a:cubicBezTo>
                  <a:pt x="5312" y="1690"/>
                  <a:pt x="5272" y="1666"/>
                  <a:pt x="5196" y="1655"/>
                </a:cubicBezTo>
                <a:cubicBezTo>
                  <a:pt x="5184" y="1659"/>
                  <a:pt x="5169" y="1658"/>
                  <a:pt x="5160" y="1667"/>
                </a:cubicBezTo>
                <a:cubicBezTo>
                  <a:pt x="5151" y="1676"/>
                  <a:pt x="5160" y="1700"/>
                  <a:pt x="5148" y="1703"/>
                </a:cubicBezTo>
                <a:cubicBezTo>
                  <a:pt x="5121" y="1710"/>
                  <a:pt x="5092" y="1695"/>
                  <a:pt x="5064" y="1691"/>
                </a:cubicBezTo>
                <a:cubicBezTo>
                  <a:pt x="5040" y="1675"/>
                  <a:pt x="5012" y="1663"/>
                  <a:pt x="4992" y="1643"/>
                </a:cubicBezTo>
                <a:cubicBezTo>
                  <a:pt x="4980" y="1631"/>
                  <a:pt x="4968" y="1595"/>
                  <a:pt x="4956" y="1607"/>
                </a:cubicBezTo>
                <a:cubicBezTo>
                  <a:pt x="4943" y="1620"/>
                  <a:pt x="4972" y="1639"/>
                  <a:pt x="4980" y="1655"/>
                </a:cubicBezTo>
                <a:cubicBezTo>
                  <a:pt x="5000" y="1753"/>
                  <a:pt x="5059" y="1925"/>
                  <a:pt x="4932" y="1967"/>
                </a:cubicBezTo>
                <a:cubicBezTo>
                  <a:pt x="4892" y="1963"/>
                  <a:pt x="4851" y="1963"/>
                  <a:pt x="4812" y="1955"/>
                </a:cubicBezTo>
                <a:cubicBezTo>
                  <a:pt x="4795" y="1951"/>
                  <a:pt x="4781" y="1924"/>
                  <a:pt x="4764" y="1931"/>
                </a:cubicBezTo>
                <a:cubicBezTo>
                  <a:pt x="4749" y="1937"/>
                  <a:pt x="4758" y="1964"/>
                  <a:pt x="4752" y="1979"/>
                </a:cubicBezTo>
                <a:cubicBezTo>
                  <a:pt x="4746" y="1996"/>
                  <a:pt x="4737" y="2012"/>
                  <a:pt x="4728" y="2027"/>
                </a:cubicBezTo>
                <a:cubicBezTo>
                  <a:pt x="4694" y="2081"/>
                  <a:pt x="4668" y="2108"/>
                  <a:pt x="4608" y="2123"/>
                </a:cubicBezTo>
                <a:cubicBezTo>
                  <a:pt x="4475" y="2090"/>
                  <a:pt x="4346" y="1995"/>
                  <a:pt x="4236" y="1919"/>
                </a:cubicBezTo>
                <a:cubicBezTo>
                  <a:pt x="4215" y="1905"/>
                  <a:pt x="4187" y="1905"/>
                  <a:pt x="4164" y="1895"/>
                </a:cubicBezTo>
                <a:cubicBezTo>
                  <a:pt x="4143" y="1886"/>
                  <a:pt x="4104" y="1847"/>
                  <a:pt x="4080" y="1847"/>
                </a:cubicBezTo>
                <a:cubicBezTo>
                  <a:pt x="4066" y="1847"/>
                  <a:pt x="4104" y="1863"/>
                  <a:pt x="4116" y="1871"/>
                </a:cubicBezTo>
                <a:cubicBezTo>
                  <a:pt x="4132" y="1920"/>
                  <a:pt x="4148" y="1929"/>
                  <a:pt x="4056" y="1943"/>
                </a:cubicBezTo>
                <a:cubicBezTo>
                  <a:pt x="3994" y="1953"/>
                  <a:pt x="3885" y="1909"/>
                  <a:pt x="3816" y="1895"/>
                </a:cubicBezTo>
                <a:cubicBezTo>
                  <a:pt x="3773" y="1866"/>
                  <a:pt x="3737" y="1855"/>
                  <a:pt x="3708" y="1811"/>
                </a:cubicBezTo>
                <a:cubicBezTo>
                  <a:pt x="3724" y="1807"/>
                  <a:pt x="3750" y="1784"/>
                  <a:pt x="3756" y="1799"/>
                </a:cubicBezTo>
                <a:cubicBezTo>
                  <a:pt x="3795" y="1890"/>
                  <a:pt x="3754" y="1892"/>
                  <a:pt x="3708" y="1907"/>
                </a:cubicBezTo>
                <a:cubicBezTo>
                  <a:pt x="3680" y="1903"/>
                  <a:pt x="3651" y="1904"/>
                  <a:pt x="3624" y="1895"/>
                </a:cubicBezTo>
                <a:cubicBezTo>
                  <a:pt x="3552" y="1871"/>
                  <a:pt x="3491" y="1823"/>
                  <a:pt x="3420" y="1799"/>
                </a:cubicBezTo>
                <a:cubicBezTo>
                  <a:pt x="3407" y="1760"/>
                  <a:pt x="3385" y="1730"/>
                  <a:pt x="3372" y="1691"/>
                </a:cubicBezTo>
                <a:cubicBezTo>
                  <a:pt x="3272" y="1791"/>
                  <a:pt x="3334" y="1766"/>
                  <a:pt x="3180" y="1751"/>
                </a:cubicBezTo>
                <a:cubicBezTo>
                  <a:pt x="3144" y="1727"/>
                  <a:pt x="3108" y="1703"/>
                  <a:pt x="3072" y="1679"/>
                </a:cubicBezTo>
                <a:cubicBezTo>
                  <a:pt x="3060" y="1671"/>
                  <a:pt x="3036" y="1655"/>
                  <a:pt x="3036" y="1655"/>
                </a:cubicBezTo>
                <a:cubicBezTo>
                  <a:pt x="2983" y="1575"/>
                  <a:pt x="3045" y="1643"/>
                  <a:pt x="2976" y="1643"/>
                </a:cubicBezTo>
                <a:cubicBezTo>
                  <a:pt x="2962" y="1643"/>
                  <a:pt x="2940" y="1619"/>
                  <a:pt x="2940" y="1619"/>
                </a:cubicBezTo>
              </a:path>
            </a:pathLst>
          </a:custGeom>
          <a:solidFill>
            <a:srgbClr val="66FF33"/>
          </a:solidFill>
          <a:ln w="9525">
            <a:solidFill>
              <a:schemeClr val="tx1"/>
            </a:solidFill>
            <a:round/>
            <a:headEnd/>
            <a:tailEnd/>
          </a:ln>
          <a:effectLst/>
        </p:spPr>
        <p:txBody>
          <a:bodyPr/>
          <a:lstStyle/>
          <a:p>
            <a:endParaRPr lang="id-ID"/>
          </a:p>
        </p:txBody>
      </p:sp>
      <p:sp>
        <p:nvSpPr>
          <p:cNvPr id="45059" name="Oval 3"/>
          <p:cNvSpPr>
            <a:spLocks noChangeArrowheads="1"/>
          </p:cNvSpPr>
          <p:nvPr/>
        </p:nvSpPr>
        <p:spPr bwMode="auto">
          <a:xfrm>
            <a:off x="914400" y="2189163"/>
            <a:ext cx="1828800" cy="1447800"/>
          </a:xfrm>
          <a:prstGeom prst="ellipse">
            <a:avLst/>
          </a:prstGeom>
          <a:gradFill rotWithShape="1">
            <a:gsLst>
              <a:gs pos="0">
                <a:srgbClr val="FF0000"/>
              </a:gs>
              <a:gs pos="100000">
                <a:srgbClr val="FF00FF"/>
              </a:gs>
            </a:gsLst>
            <a:lin ang="5400000" scaled="1"/>
          </a:gradFill>
          <a:ln w="9525">
            <a:solidFill>
              <a:schemeClr val="tx1"/>
            </a:solidFill>
            <a:round/>
            <a:headEnd/>
            <a:tailEnd/>
          </a:ln>
          <a:effectLst/>
        </p:spPr>
        <p:txBody>
          <a:bodyPr wrap="none" anchor="ctr"/>
          <a:lstStyle/>
          <a:p>
            <a:pPr algn="ctr"/>
            <a:endParaRPr lang="id-ID">
              <a:solidFill>
                <a:srgbClr val="333333"/>
              </a:solidFill>
            </a:endParaRPr>
          </a:p>
        </p:txBody>
      </p:sp>
      <p:sp>
        <p:nvSpPr>
          <p:cNvPr id="45060" name="Oval 4"/>
          <p:cNvSpPr>
            <a:spLocks noChangeArrowheads="1"/>
          </p:cNvSpPr>
          <p:nvPr/>
        </p:nvSpPr>
        <p:spPr bwMode="auto">
          <a:xfrm>
            <a:off x="3048000" y="1981200"/>
            <a:ext cx="2438400" cy="1752600"/>
          </a:xfrm>
          <a:prstGeom prst="ellipse">
            <a:avLst/>
          </a:prstGeom>
          <a:gradFill rotWithShape="1">
            <a:gsLst>
              <a:gs pos="0">
                <a:srgbClr val="FF0000"/>
              </a:gs>
              <a:gs pos="100000">
                <a:srgbClr val="FFFF00"/>
              </a:gs>
            </a:gsLst>
            <a:lin ang="5400000" scaled="1"/>
          </a:gradFill>
          <a:ln w="9525">
            <a:solidFill>
              <a:schemeClr val="tx1"/>
            </a:solidFill>
            <a:round/>
            <a:headEnd/>
            <a:tailEnd/>
          </a:ln>
          <a:effectLst/>
        </p:spPr>
        <p:txBody>
          <a:bodyPr wrap="none" anchor="ctr"/>
          <a:lstStyle/>
          <a:p>
            <a:endParaRPr lang="id-ID"/>
          </a:p>
        </p:txBody>
      </p:sp>
      <p:sp>
        <p:nvSpPr>
          <p:cNvPr id="45061" name="Rectangle 5"/>
          <p:cNvSpPr>
            <a:spLocks noGrp="1" noChangeArrowheads="1"/>
          </p:cNvSpPr>
          <p:nvPr>
            <p:ph type="title"/>
          </p:nvPr>
        </p:nvSpPr>
        <p:spPr>
          <a:xfrm>
            <a:off x="3671248" y="228600"/>
            <a:ext cx="5094800" cy="990600"/>
          </a:xfrm>
        </p:spPr>
        <p:txBody>
          <a:bodyPr/>
          <a:lstStyle/>
          <a:p>
            <a:r>
              <a:rPr lang="en-US" b="1" dirty="0" err="1">
                <a:solidFill>
                  <a:schemeClr val="bg1"/>
                </a:solidFill>
              </a:rPr>
              <a:t>Motivasi</a:t>
            </a:r>
            <a:endParaRPr lang="en-US" b="1" dirty="0">
              <a:solidFill>
                <a:schemeClr val="bg1"/>
              </a:solidFill>
            </a:endParaRPr>
          </a:p>
        </p:txBody>
      </p:sp>
      <p:sp>
        <p:nvSpPr>
          <p:cNvPr id="45062" name="Rectangle 6"/>
          <p:cNvSpPr>
            <a:spLocks noGrp="1" noChangeArrowheads="1"/>
          </p:cNvSpPr>
          <p:nvPr>
            <p:ph sz="quarter" idx="1"/>
          </p:nvPr>
        </p:nvSpPr>
        <p:spPr>
          <a:xfrm>
            <a:off x="876300" y="2590800"/>
            <a:ext cx="1905000" cy="762000"/>
          </a:xfrm>
        </p:spPr>
        <p:txBody>
          <a:bodyPr/>
          <a:lstStyle/>
          <a:p>
            <a:pPr marL="0" indent="0" algn="ctr">
              <a:buFontTx/>
              <a:buNone/>
            </a:pPr>
            <a:r>
              <a:rPr lang="en-US" b="1">
                <a:solidFill>
                  <a:srgbClr val="333333"/>
                </a:solidFill>
              </a:rPr>
              <a:t>kreatif</a:t>
            </a:r>
          </a:p>
        </p:txBody>
      </p:sp>
      <p:sp>
        <p:nvSpPr>
          <p:cNvPr id="45063" name="Oval 7"/>
          <p:cNvSpPr>
            <a:spLocks noChangeArrowheads="1"/>
          </p:cNvSpPr>
          <p:nvPr/>
        </p:nvSpPr>
        <p:spPr bwMode="auto">
          <a:xfrm>
            <a:off x="5791200" y="2036763"/>
            <a:ext cx="2057400" cy="1447800"/>
          </a:xfrm>
          <a:prstGeom prst="ellipse">
            <a:avLst/>
          </a:prstGeom>
          <a:gradFill rotWithShape="1">
            <a:gsLst>
              <a:gs pos="0">
                <a:srgbClr val="FF00FF"/>
              </a:gs>
              <a:gs pos="100000">
                <a:srgbClr val="FFCC00"/>
              </a:gs>
            </a:gsLst>
            <a:lin ang="5400000" scaled="1"/>
          </a:gradFill>
          <a:ln w="9525">
            <a:solidFill>
              <a:schemeClr val="tx1"/>
            </a:solidFill>
            <a:round/>
            <a:headEnd/>
            <a:tailEnd/>
          </a:ln>
          <a:effectLst/>
        </p:spPr>
        <p:txBody>
          <a:bodyPr wrap="none" anchor="ctr"/>
          <a:lstStyle/>
          <a:p>
            <a:endParaRPr lang="id-ID"/>
          </a:p>
        </p:txBody>
      </p:sp>
      <p:sp>
        <p:nvSpPr>
          <p:cNvPr id="45064" name="Rectangle 8"/>
          <p:cNvSpPr>
            <a:spLocks noChangeArrowheads="1"/>
          </p:cNvSpPr>
          <p:nvPr/>
        </p:nvSpPr>
        <p:spPr bwMode="auto">
          <a:xfrm>
            <a:off x="5829300" y="2341563"/>
            <a:ext cx="1981200" cy="838200"/>
          </a:xfrm>
          <a:prstGeom prst="rect">
            <a:avLst/>
          </a:prstGeom>
          <a:noFill/>
          <a:ln w="9525">
            <a:noFill/>
            <a:miter lim="800000"/>
            <a:headEnd/>
            <a:tailEnd/>
          </a:ln>
          <a:effectLst/>
        </p:spPr>
        <p:txBody>
          <a:bodyPr/>
          <a:lstStyle/>
          <a:p>
            <a:pPr algn="ctr" eaLnBrk="1" hangingPunct="1">
              <a:spcBef>
                <a:spcPct val="20000"/>
              </a:spcBef>
            </a:pPr>
            <a:r>
              <a:rPr lang="en-US" sz="2000" b="1">
                <a:solidFill>
                  <a:srgbClr val="333333"/>
                </a:solidFill>
              </a:rPr>
              <a:t>Reputasi ilmiah tinggi</a:t>
            </a:r>
          </a:p>
        </p:txBody>
      </p:sp>
      <p:sp>
        <p:nvSpPr>
          <p:cNvPr id="45065" name="Rectangle 9"/>
          <p:cNvSpPr>
            <a:spLocks noChangeArrowheads="1"/>
          </p:cNvSpPr>
          <p:nvPr/>
        </p:nvSpPr>
        <p:spPr bwMode="auto">
          <a:xfrm>
            <a:off x="3048000" y="2286000"/>
            <a:ext cx="2514600" cy="1066800"/>
          </a:xfrm>
          <a:prstGeom prst="rect">
            <a:avLst/>
          </a:prstGeom>
          <a:noFill/>
          <a:ln w="9525">
            <a:noFill/>
            <a:miter lim="800000"/>
            <a:headEnd/>
            <a:tailEnd/>
          </a:ln>
          <a:effectLst/>
        </p:spPr>
        <p:txBody>
          <a:bodyPr/>
          <a:lstStyle/>
          <a:p>
            <a:pPr algn="ctr" eaLnBrk="1" hangingPunct="1">
              <a:spcBef>
                <a:spcPct val="20000"/>
              </a:spcBef>
            </a:pPr>
            <a:r>
              <a:rPr lang="en-US" sz="2000" b="1">
                <a:solidFill>
                  <a:srgbClr val="333333"/>
                </a:solidFill>
              </a:rPr>
              <a:t>Karya ilmiah banyak dan berkualitas</a:t>
            </a:r>
          </a:p>
        </p:txBody>
      </p:sp>
      <p:sp>
        <p:nvSpPr>
          <p:cNvPr id="45066" name="Freeform 10"/>
          <p:cNvSpPr>
            <a:spLocks/>
          </p:cNvSpPr>
          <p:nvPr/>
        </p:nvSpPr>
        <p:spPr bwMode="auto">
          <a:xfrm rot="21202861" flipH="1">
            <a:off x="2590800" y="5067300"/>
            <a:ext cx="1906588" cy="1590675"/>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solidFill>
            <a:srgbClr val="CC3300"/>
          </a:solidFill>
          <a:ln w="9525">
            <a:solidFill>
              <a:schemeClr val="tx1"/>
            </a:solidFill>
            <a:round/>
            <a:headEnd/>
            <a:tailEnd/>
          </a:ln>
          <a:effectLst/>
        </p:spPr>
        <p:txBody>
          <a:bodyPr/>
          <a:lstStyle/>
          <a:p>
            <a:endParaRPr lang="id-ID"/>
          </a:p>
        </p:txBody>
      </p:sp>
      <p:sp>
        <p:nvSpPr>
          <p:cNvPr id="45067" name="Rectangle 11"/>
          <p:cNvSpPr>
            <a:spLocks noChangeArrowheads="1"/>
          </p:cNvSpPr>
          <p:nvPr/>
        </p:nvSpPr>
        <p:spPr bwMode="auto">
          <a:xfrm rot="18524136" flipH="1">
            <a:off x="3023394" y="5852319"/>
            <a:ext cx="1638300" cy="36988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Jujur</a:t>
            </a:r>
          </a:p>
        </p:txBody>
      </p:sp>
      <p:grpSp>
        <p:nvGrpSpPr>
          <p:cNvPr id="2" name="Group 12"/>
          <p:cNvGrpSpPr>
            <a:grpSpLocks/>
          </p:cNvGrpSpPr>
          <p:nvPr/>
        </p:nvGrpSpPr>
        <p:grpSpPr bwMode="auto">
          <a:xfrm>
            <a:off x="1695450" y="4684713"/>
            <a:ext cx="2363788" cy="2019300"/>
            <a:chOff x="1068" y="2640"/>
            <a:chExt cx="1489" cy="1272"/>
          </a:xfrm>
        </p:grpSpPr>
        <p:sp>
          <p:nvSpPr>
            <p:cNvPr id="45069" name="Freeform 13"/>
            <p:cNvSpPr>
              <a:spLocks/>
            </p:cNvSpPr>
            <p:nvPr/>
          </p:nvSpPr>
          <p:spPr bwMode="auto">
            <a:xfrm flipH="1">
              <a:off x="1068" y="2640"/>
              <a:ext cx="1489" cy="1188"/>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solidFill>
              <a:srgbClr val="CC3300"/>
            </a:solidFill>
            <a:ln w="9525">
              <a:solidFill>
                <a:schemeClr val="tx1"/>
              </a:solidFill>
              <a:round/>
              <a:headEnd/>
              <a:tailEnd/>
            </a:ln>
            <a:effectLst/>
          </p:spPr>
          <p:txBody>
            <a:bodyPr/>
            <a:lstStyle/>
            <a:p>
              <a:endParaRPr lang="id-ID"/>
            </a:p>
          </p:txBody>
        </p:sp>
        <p:sp>
          <p:nvSpPr>
            <p:cNvPr id="45070" name="Rectangle 14"/>
            <p:cNvSpPr>
              <a:spLocks noChangeArrowheads="1"/>
            </p:cNvSpPr>
            <p:nvPr/>
          </p:nvSpPr>
          <p:spPr bwMode="auto">
            <a:xfrm rot="18621738" flipH="1">
              <a:off x="1501" y="3156"/>
              <a:ext cx="1224" cy="28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Jujur</a:t>
              </a:r>
            </a:p>
          </p:txBody>
        </p:sp>
      </p:grpSp>
      <p:sp>
        <p:nvSpPr>
          <p:cNvPr id="45071" name="Freeform 15"/>
          <p:cNvSpPr>
            <a:spLocks/>
          </p:cNvSpPr>
          <p:nvPr/>
        </p:nvSpPr>
        <p:spPr bwMode="auto">
          <a:xfrm>
            <a:off x="4572000" y="4684713"/>
            <a:ext cx="2363788" cy="1885950"/>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solidFill>
            <a:srgbClr val="CC3300"/>
          </a:solidFill>
          <a:ln w="9525">
            <a:solidFill>
              <a:schemeClr val="tx1"/>
            </a:solidFill>
            <a:round/>
            <a:headEnd/>
            <a:tailEnd/>
          </a:ln>
          <a:effectLst/>
        </p:spPr>
        <p:txBody>
          <a:bodyPr/>
          <a:lstStyle/>
          <a:p>
            <a:endParaRPr lang="id-ID"/>
          </a:p>
        </p:txBody>
      </p:sp>
      <p:sp>
        <p:nvSpPr>
          <p:cNvPr id="45072" name="Rectangle 16"/>
          <p:cNvSpPr>
            <a:spLocks noChangeArrowheads="1"/>
          </p:cNvSpPr>
          <p:nvPr/>
        </p:nvSpPr>
        <p:spPr bwMode="auto">
          <a:xfrm rot="2978262">
            <a:off x="4362450" y="5503863"/>
            <a:ext cx="1943100" cy="4572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Jujur</a:t>
            </a:r>
          </a:p>
        </p:txBody>
      </p:sp>
      <p:sp>
        <p:nvSpPr>
          <p:cNvPr id="45073" name="Freeform 17"/>
          <p:cNvSpPr>
            <a:spLocks/>
          </p:cNvSpPr>
          <p:nvPr/>
        </p:nvSpPr>
        <p:spPr bwMode="auto">
          <a:xfrm>
            <a:off x="3429000" y="3979863"/>
            <a:ext cx="1695450" cy="1446212"/>
          </a:xfrm>
          <a:custGeom>
            <a:avLst/>
            <a:gdLst/>
            <a:ahLst/>
            <a:cxnLst>
              <a:cxn ang="0">
                <a:pos x="84" y="504"/>
              </a:cxn>
              <a:cxn ang="0">
                <a:pos x="72" y="288"/>
              </a:cxn>
              <a:cxn ang="0">
                <a:pos x="0" y="240"/>
              </a:cxn>
              <a:cxn ang="0">
                <a:pos x="12" y="120"/>
              </a:cxn>
              <a:cxn ang="0">
                <a:pos x="48" y="48"/>
              </a:cxn>
              <a:cxn ang="0">
                <a:pos x="72" y="0"/>
              </a:cxn>
              <a:cxn ang="0">
                <a:pos x="1032" y="12"/>
              </a:cxn>
              <a:cxn ang="0">
                <a:pos x="1044" y="204"/>
              </a:cxn>
              <a:cxn ang="0">
                <a:pos x="1068" y="276"/>
              </a:cxn>
              <a:cxn ang="0">
                <a:pos x="1008" y="336"/>
              </a:cxn>
              <a:cxn ang="0">
                <a:pos x="1044" y="492"/>
              </a:cxn>
              <a:cxn ang="0">
                <a:pos x="984" y="540"/>
              </a:cxn>
              <a:cxn ang="0">
                <a:pos x="972" y="576"/>
              </a:cxn>
              <a:cxn ang="0">
                <a:pos x="900" y="600"/>
              </a:cxn>
              <a:cxn ang="0">
                <a:pos x="792" y="648"/>
              </a:cxn>
              <a:cxn ang="0">
                <a:pos x="720" y="744"/>
              </a:cxn>
              <a:cxn ang="0">
                <a:pos x="732" y="780"/>
              </a:cxn>
              <a:cxn ang="0">
                <a:pos x="744" y="744"/>
              </a:cxn>
              <a:cxn ang="0">
                <a:pos x="756" y="696"/>
              </a:cxn>
              <a:cxn ang="0">
                <a:pos x="780" y="732"/>
              </a:cxn>
              <a:cxn ang="0">
                <a:pos x="792" y="792"/>
              </a:cxn>
              <a:cxn ang="0">
                <a:pos x="828" y="804"/>
              </a:cxn>
              <a:cxn ang="0">
                <a:pos x="816" y="900"/>
              </a:cxn>
              <a:cxn ang="0">
                <a:pos x="780" y="888"/>
              </a:cxn>
              <a:cxn ang="0">
                <a:pos x="708" y="840"/>
              </a:cxn>
              <a:cxn ang="0">
                <a:pos x="696" y="804"/>
              </a:cxn>
              <a:cxn ang="0">
                <a:pos x="672" y="768"/>
              </a:cxn>
              <a:cxn ang="0">
                <a:pos x="660" y="708"/>
              </a:cxn>
              <a:cxn ang="0">
                <a:pos x="624" y="696"/>
              </a:cxn>
              <a:cxn ang="0">
                <a:pos x="348" y="684"/>
              </a:cxn>
              <a:cxn ang="0">
                <a:pos x="300" y="636"/>
              </a:cxn>
              <a:cxn ang="0">
                <a:pos x="264" y="612"/>
              </a:cxn>
              <a:cxn ang="0">
                <a:pos x="240" y="576"/>
              </a:cxn>
              <a:cxn ang="0">
                <a:pos x="96" y="492"/>
              </a:cxn>
              <a:cxn ang="0">
                <a:pos x="84" y="504"/>
              </a:cxn>
            </a:cxnLst>
            <a:rect l="0" t="0" r="r" b="b"/>
            <a:pathLst>
              <a:path w="1068" h="911">
                <a:moveTo>
                  <a:pt x="84" y="504"/>
                </a:moveTo>
                <a:cubicBezTo>
                  <a:pt x="80" y="432"/>
                  <a:pt x="94" y="357"/>
                  <a:pt x="72" y="288"/>
                </a:cubicBezTo>
                <a:cubicBezTo>
                  <a:pt x="63" y="261"/>
                  <a:pt x="0" y="240"/>
                  <a:pt x="0" y="240"/>
                </a:cubicBezTo>
                <a:cubicBezTo>
                  <a:pt x="4" y="200"/>
                  <a:pt x="3" y="159"/>
                  <a:pt x="12" y="120"/>
                </a:cubicBezTo>
                <a:cubicBezTo>
                  <a:pt x="18" y="94"/>
                  <a:pt x="40" y="73"/>
                  <a:pt x="48" y="48"/>
                </a:cubicBezTo>
                <a:cubicBezTo>
                  <a:pt x="37" y="16"/>
                  <a:pt x="19" y="0"/>
                  <a:pt x="72" y="0"/>
                </a:cubicBezTo>
                <a:cubicBezTo>
                  <a:pt x="392" y="0"/>
                  <a:pt x="712" y="8"/>
                  <a:pt x="1032" y="12"/>
                </a:cubicBezTo>
                <a:cubicBezTo>
                  <a:pt x="1036" y="76"/>
                  <a:pt x="1035" y="140"/>
                  <a:pt x="1044" y="204"/>
                </a:cubicBezTo>
                <a:cubicBezTo>
                  <a:pt x="1047" y="229"/>
                  <a:pt x="1068" y="276"/>
                  <a:pt x="1068" y="276"/>
                </a:cubicBezTo>
                <a:cubicBezTo>
                  <a:pt x="1048" y="289"/>
                  <a:pt x="1012" y="307"/>
                  <a:pt x="1008" y="336"/>
                </a:cubicBezTo>
                <a:cubicBezTo>
                  <a:pt x="1003" y="373"/>
                  <a:pt x="1037" y="455"/>
                  <a:pt x="1044" y="492"/>
                </a:cubicBezTo>
                <a:cubicBezTo>
                  <a:pt x="1002" y="506"/>
                  <a:pt x="1006" y="497"/>
                  <a:pt x="984" y="540"/>
                </a:cubicBezTo>
                <a:cubicBezTo>
                  <a:pt x="978" y="551"/>
                  <a:pt x="982" y="569"/>
                  <a:pt x="972" y="576"/>
                </a:cubicBezTo>
                <a:cubicBezTo>
                  <a:pt x="951" y="591"/>
                  <a:pt x="924" y="592"/>
                  <a:pt x="900" y="600"/>
                </a:cubicBezTo>
                <a:cubicBezTo>
                  <a:pt x="861" y="613"/>
                  <a:pt x="831" y="635"/>
                  <a:pt x="792" y="648"/>
                </a:cubicBezTo>
                <a:cubicBezTo>
                  <a:pt x="775" y="698"/>
                  <a:pt x="750" y="699"/>
                  <a:pt x="720" y="744"/>
                </a:cubicBezTo>
                <a:cubicBezTo>
                  <a:pt x="724" y="756"/>
                  <a:pt x="719" y="780"/>
                  <a:pt x="732" y="780"/>
                </a:cubicBezTo>
                <a:cubicBezTo>
                  <a:pt x="745" y="780"/>
                  <a:pt x="741" y="756"/>
                  <a:pt x="744" y="744"/>
                </a:cubicBezTo>
                <a:cubicBezTo>
                  <a:pt x="749" y="728"/>
                  <a:pt x="752" y="712"/>
                  <a:pt x="756" y="696"/>
                </a:cubicBezTo>
                <a:cubicBezTo>
                  <a:pt x="764" y="708"/>
                  <a:pt x="775" y="718"/>
                  <a:pt x="780" y="732"/>
                </a:cubicBezTo>
                <a:cubicBezTo>
                  <a:pt x="787" y="751"/>
                  <a:pt x="781" y="775"/>
                  <a:pt x="792" y="792"/>
                </a:cubicBezTo>
                <a:cubicBezTo>
                  <a:pt x="799" y="803"/>
                  <a:pt x="816" y="800"/>
                  <a:pt x="828" y="804"/>
                </a:cubicBezTo>
                <a:cubicBezTo>
                  <a:pt x="824" y="836"/>
                  <a:pt x="832" y="872"/>
                  <a:pt x="816" y="900"/>
                </a:cubicBezTo>
                <a:cubicBezTo>
                  <a:pt x="810" y="911"/>
                  <a:pt x="791" y="894"/>
                  <a:pt x="780" y="888"/>
                </a:cubicBezTo>
                <a:cubicBezTo>
                  <a:pt x="755" y="874"/>
                  <a:pt x="708" y="840"/>
                  <a:pt x="708" y="840"/>
                </a:cubicBezTo>
                <a:cubicBezTo>
                  <a:pt x="704" y="828"/>
                  <a:pt x="702" y="815"/>
                  <a:pt x="696" y="804"/>
                </a:cubicBezTo>
                <a:cubicBezTo>
                  <a:pt x="690" y="791"/>
                  <a:pt x="677" y="782"/>
                  <a:pt x="672" y="768"/>
                </a:cubicBezTo>
                <a:cubicBezTo>
                  <a:pt x="665" y="749"/>
                  <a:pt x="671" y="725"/>
                  <a:pt x="660" y="708"/>
                </a:cubicBezTo>
                <a:cubicBezTo>
                  <a:pt x="653" y="697"/>
                  <a:pt x="637" y="697"/>
                  <a:pt x="624" y="696"/>
                </a:cubicBezTo>
                <a:cubicBezTo>
                  <a:pt x="532" y="689"/>
                  <a:pt x="440" y="688"/>
                  <a:pt x="348" y="684"/>
                </a:cubicBezTo>
                <a:cubicBezTo>
                  <a:pt x="269" y="658"/>
                  <a:pt x="347" y="694"/>
                  <a:pt x="300" y="636"/>
                </a:cubicBezTo>
                <a:cubicBezTo>
                  <a:pt x="291" y="625"/>
                  <a:pt x="276" y="620"/>
                  <a:pt x="264" y="612"/>
                </a:cubicBezTo>
                <a:cubicBezTo>
                  <a:pt x="256" y="600"/>
                  <a:pt x="251" y="585"/>
                  <a:pt x="240" y="576"/>
                </a:cubicBezTo>
                <a:cubicBezTo>
                  <a:pt x="229" y="566"/>
                  <a:pt x="130" y="492"/>
                  <a:pt x="96" y="492"/>
                </a:cubicBezTo>
                <a:cubicBezTo>
                  <a:pt x="90" y="492"/>
                  <a:pt x="88" y="500"/>
                  <a:pt x="84" y="504"/>
                </a:cubicBezTo>
                <a:close/>
              </a:path>
            </a:pathLst>
          </a:custGeom>
          <a:solidFill>
            <a:srgbClr val="CC6600"/>
          </a:solidFill>
          <a:ln w="9525">
            <a:solidFill>
              <a:schemeClr val="tx1"/>
            </a:solidFill>
            <a:round/>
            <a:headEnd/>
            <a:tailEnd/>
          </a:ln>
          <a:effectLst/>
        </p:spPr>
        <p:txBody>
          <a:bodyPr/>
          <a:lstStyle/>
          <a:p>
            <a:endParaRPr lang="id-ID"/>
          </a:p>
        </p:txBody>
      </p:sp>
      <p:sp>
        <p:nvSpPr>
          <p:cNvPr id="45074" name="Freeform 18"/>
          <p:cNvSpPr>
            <a:spLocks/>
          </p:cNvSpPr>
          <p:nvPr/>
        </p:nvSpPr>
        <p:spPr bwMode="auto">
          <a:xfrm>
            <a:off x="4171950" y="4800600"/>
            <a:ext cx="1828800" cy="1657350"/>
          </a:xfrm>
          <a:custGeom>
            <a:avLst/>
            <a:gdLst/>
            <a:ahLst/>
            <a:cxnLst>
              <a:cxn ang="0">
                <a:pos x="300" y="0"/>
              </a:cxn>
              <a:cxn ang="0">
                <a:pos x="432" y="132"/>
              </a:cxn>
              <a:cxn ang="0">
                <a:pos x="456" y="324"/>
              </a:cxn>
              <a:cxn ang="0">
                <a:pos x="468" y="360"/>
              </a:cxn>
              <a:cxn ang="0">
                <a:pos x="600" y="384"/>
              </a:cxn>
              <a:cxn ang="0">
                <a:pos x="612" y="420"/>
              </a:cxn>
              <a:cxn ang="0">
                <a:pos x="624" y="516"/>
              </a:cxn>
              <a:cxn ang="0">
                <a:pos x="756" y="624"/>
              </a:cxn>
              <a:cxn ang="0">
                <a:pos x="804" y="684"/>
              </a:cxn>
              <a:cxn ang="0">
                <a:pos x="816" y="720"/>
              </a:cxn>
              <a:cxn ang="0">
                <a:pos x="852" y="792"/>
              </a:cxn>
              <a:cxn ang="0">
                <a:pos x="864" y="876"/>
              </a:cxn>
              <a:cxn ang="0">
                <a:pos x="1032" y="1008"/>
              </a:cxn>
              <a:cxn ang="0">
                <a:pos x="1224" y="1116"/>
              </a:cxn>
              <a:cxn ang="0">
                <a:pos x="1392" y="1164"/>
              </a:cxn>
              <a:cxn ang="0">
                <a:pos x="1440" y="1176"/>
              </a:cxn>
              <a:cxn ang="0">
                <a:pos x="1476" y="1188"/>
              </a:cxn>
              <a:cxn ang="0">
                <a:pos x="1248" y="1164"/>
              </a:cxn>
              <a:cxn ang="0">
                <a:pos x="1080" y="1116"/>
              </a:cxn>
              <a:cxn ang="0">
                <a:pos x="720" y="1104"/>
              </a:cxn>
              <a:cxn ang="0">
                <a:pos x="648" y="1056"/>
              </a:cxn>
              <a:cxn ang="0">
                <a:pos x="612" y="1032"/>
              </a:cxn>
              <a:cxn ang="0">
                <a:pos x="588" y="996"/>
              </a:cxn>
              <a:cxn ang="0">
                <a:pos x="516" y="948"/>
              </a:cxn>
              <a:cxn ang="0">
                <a:pos x="456" y="900"/>
              </a:cxn>
              <a:cxn ang="0">
                <a:pos x="384" y="828"/>
              </a:cxn>
              <a:cxn ang="0">
                <a:pos x="360" y="792"/>
              </a:cxn>
              <a:cxn ang="0">
                <a:pos x="216" y="684"/>
              </a:cxn>
              <a:cxn ang="0">
                <a:pos x="180" y="648"/>
              </a:cxn>
              <a:cxn ang="0">
                <a:pos x="108" y="612"/>
              </a:cxn>
              <a:cxn ang="0">
                <a:pos x="24" y="504"/>
              </a:cxn>
              <a:cxn ang="0">
                <a:pos x="60" y="348"/>
              </a:cxn>
              <a:cxn ang="0">
                <a:pos x="0" y="192"/>
              </a:cxn>
              <a:cxn ang="0">
                <a:pos x="300" y="0"/>
              </a:cxn>
            </a:cxnLst>
            <a:rect l="0" t="0" r="r" b="b"/>
            <a:pathLst>
              <a:path w="1489" h="1188">
                <a:moveTo>
                  <a:pt x="300" y="0"/>
                </a:moveTo>
                <a:cubicBezTo>
                  <a:pt x="322" y="66"/>
                  <a:pt x="368" y="111"/>
                  <a:pt x="432" y="132"/>
                </a:cubicBezTo>
                <a:cubicBezTo>
                  <a:pt x="464" y="227"/>
                  <a:pt x="430" y="116"/>
                  <a:pt x="456" y="324"/>
                </a:cubicBezTo>
                <a:cubicBezTo>
                  <a:pt x="458" y="337"/>
                  <a:pt x="457" y="354"/>
                  <a:pt x="468" y="360"/>
                </a:cubicBezTo>
                <a:cubicBezTo>
                  <a:pt x="508" y="380"/>
                  <a:pt x="557" y="373"/>
                  <a:pt x="600" y="384"/>
                </a:cubicBezTo>
                <a:cubicBezTo>
                  <a:pt x="604" y="396"/>
                  <a:pt x="610" y="408"/>
                  <a:pt x="612" y="420"/>
                </a:cubicBezTo>
                <a:cubicBezTo>
                  <a:pt x="618" y="452"/>
                  <a:pt x="616" y="485"/>
                  <a:pt x="624" y="516"/>
                </a:cubicBezTo>
                <a:cubicBezTo>
                  <a:pt x="634" y="554"/>
                  <a:pt x="721" y="612"/>
                  <a:pt x="756" y="624"/>
                </a:cubicBezTo>
                <a:cubicBezTo>
                  <a:pt x="786" y="714"/>
                  <a:pt x="742" y="606"/>
                  <a:pt x="804" y="684"/>
                </a:cubicBezTo>
                <a:cubicBezTo>
                  <a:pt x="812" y="694"/>
                  <a:pt x="810" y="709"/>
                  <a:pt x="816" y="720"/>
                </a:cubicBezTo>
                <a:cubicBezTo>
                  <a:pt x="863" y="813"/>
                  <a:pt x="822" y="702"/>
                  <a:pt x="852" y="792"/>
                </a:cubicBezTo>
                <a:cubicBezTo>
                  <a:pt x="856" y="820"/>
                  <a:pt x="854" y="850"/>
                  <a:pt x="864" y="876"/>
                </a:cubicBezTo>
                <a:cubicBezTo>
                  <a:pt x="901" y="973"/>
                  <a:pt x="964" y="952"/>
                  <a:pt x="1032" y="1008"/>
                </a:cubicBezTo>
                <a:cubicBezTo>
                  <a:pt x="1086" y="1053"/>
                  <a:pt x="1154" y="1097"/>
                  <a:pt x="1224" y="1116"/>
                </a:cubicBezTo>
                <a:cubicBezTo>
                  <a:pt x="1280" y="1131"/>
                  <a:pt x="1335" y="1150"/>
                  <a:pt x="1392" y="1164"/>
                </a:cubicBezTo>
                <a:cubicBezTo>
                  <a:pt x="1408" y="1168"/>
                  <a:pt x="1424" y="1171"/>
                  <a:pt x="1440" y="1176"/>
                </a:cubicBezTo>
                <a:cubicBezTo>
                  <a:pt x="1452" y="1179"/>
                  <a:pt x="1489" y="1188"/>
                  <a:pt x="1476" y="1188"/>
                </a:cubicBezTo>
                <a:cubicBezTo>
                  <a:pt x="1440" y="1188"/>
                  <a:pt x="1300" y="1174"/>
                  <a:pt x="1248" y="1164"/>
                </a:cubicBezTo>
                <a:cubicBezTo>
                  <a:pt x="1173" y="1149"/>
                  <a:pt x="1149" y="1139"/>
                  <a:pt x="1080" y="1116"/>
                </a:cubicBezTo>
                <a:cubicBezTo>
                  <a:pt x="966" y="1078"/>
                  <a:pt x="840" y="1108"/>
                  <a:pt x="720" y="1104"/>
                </a:cubicBezTo>
                <a:cubicBezTo>
                  <a:pt x="696" y="1088"/>
                  <a:pt x="672" y="1072"/>
                  <a:pt x="648" y="1056"/>
                </a:cubicBezTo>
                <a:cubicBezTo>
                  <a:pt x="636" y="1048"/>
                  <a:pt x="612" y="1032"/>
                  <a:pt x="612" y="1032"/>
                </a:cubicBezTo>
                <a:cubicBezTo>
                  <a:pt x="604" y="1020"/>
                  <a:pt x="599" y="1005"/>
                  <a:pt x="588" y="996"/>
                </a:cubicBezTo>
                <a:cubicBezTo>
                  <a:pt x="566" y="977"/>
                  <a:pt x="516" y="948"/>
                  <a:pt x="516" y="948"/>
                </a:cubicBezTo>
                <a:cubicBezTo>
                  <a:pt x="450" y="849"/>
                  <a:pt x="536" y="962"/>
                  <a:pt x="456" y="900"/>
                </a:cubicBezTo>
                <a:cubicBezTo>
                  <a:pt x="429" y="879"/>
                  <a:pt x="403" y="856"/>
                  <a:pt x="384" y="828"/>
                </a:cubicBezTo>
                <a:cubicBezTo>
                  <a:pt x="376" y="816"/>
                  <a:pt x="370" y="802"/>
                  <a:pt x="360" y="792"/>
                </a:cubicBezTo>
                <a:cubicBezTo>
                  <a:pt x="320" y="752"/>
                  <a:pt x="262" y="715"/>
                  <a:pt x="216" y="684"/>
                </a:cubicBezTo>
                <a:cubicBezTo>
                  <a:pt x="202" y="675"/>
                  <a:pt x="194" y="657"/>
                  <a:pt x="180" y="648"/>
                </a:cubicBezTo>
                <a:cubicBezTo>
                  <a:pt x="158" y="633"/>
                  <a:pt x="130" y="627"/>
                  <a:pt x="108" y="612"/>
                </a:cubicBezTo>
                <a:cubicBezTo>
                  <a:pt x="51" y="526"/>
                  <a:pt x="80" y="560"/>
                  <a:pt x="24" y="504"/>
                </a:cubicBezTo>
                <a:cubicBezTo>
                  <a:pt x="0" y="431"/>
                  <a:pt x="39" y="412"/>
                  <a:pt x="60" y="348"/>
                </a:cubicBezTo>
                <a:cubicBezTo>
                  <a:pt x="50" y="286"/>
                  <a:pt x="46" y="238"/>
                  <a:pt x="0" y="192"/>
                </a:cubicBezTo>
                <a:lnTo>
                  <a:pt x="300" y="0"/>
                </a:lnTo>
                <a:close/>
              </a:path>
            </a:pathLst>
          </a:custGeom>
          <a:solidFill>
            <a:srgbClr val="CC3300"/>
          </a:solidFill>
          <a:ln w="9525">
            <a:solidFill>
              <a:schemeClr val="tx1"/>
            </a:solidFill>
            <a:round/>
            <a:headEnd/>
            <a:tailEnd/>
          </a:ln>
          <a:effectLst/>
        </p:spPr>
        <p:txBody>
          <a:bodyPr/>
          <a:lstStyle/>
          <a:p>
            <a:endParaRPr lang="id-ID"/>
          </a:p>
        </p:txBody>
      </p:sp>
      <p:sp>
        <p:nvSpPr>
          <p:cNvPr id="45075" name="Rectangle 19"/>
          <p:cNvSpPr>
            <a:spLocks noChangeArrowheads="1"/>
          </p:cNvSpPr>
          <p:nvPr/>
        </p:nvSpPr>
        <p:spPr bwMode="auto">
          <a:xfrm rot="2978262">
            <a:off x="3714750" y="5448300"/>
            <a:ext cx="1943100" cy="4572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pPr>
            <a:r>
              <a:rPr lang="en-US" sz="2000" b="1">
                <a:solidFill>
                  <a:schemeClr val="bg1"/>
                </a:solidFill>
              </a:rPr>
              <a:t>Jujur</a:t>
            </a:r>
          </a:p>
        </p:txBody>
      </p:sp>
      <p:sp>
        <p:nvSpPr>
          <p:cNvPr id="20" name="Date Placeholder 19"/>
          <p:cNvSpPr>
            <a:spLocks noGrp="1"/>
          </p:cNvSpPr>
          <p:nvPr>
            <p:ph type="dt" sz="half" idx="10"/>
          </p:nvPr>
        </p:nvSpPr>
        <p:spPr/>
        <p:txBody>
          <a:bodyPr/>
          <a:lstStyle/>
          <a:p>
            <a:fld id="{E814EBDE-8921-4150-9D9E-0194BF779E43}" type="datetime1">
              <a:rPr lang="id-ID" smtClean="0"/>
              <a:pPr/>
              <a:t>25/08/2014</a:t>
            </a:fld>
            <a:endParaRPr lang="id-ID"/>
          </a:p>
        </p:txBody>
      </p:sp>
      <p:sp>
        <p:nvSpPr>
          <p:cNvPr id="21" name="Slide Number Placeholder 20"/>
          <p:cNvSpPr>
            <a:spLocks noGrp="1"/>
          </p:cNvSpPr>
          <p:nvPr>
            <p:ph type="sldNum" sz="quarter" idx="12"/>
          </p:nvPr>
        </p:nvSpPr>
        <p:spPr/>
        <p:txBody>
          <a:bodyPr/>
          <a:lstStyle/>
          <a:p>
            <a:fld id="{7F302563-E7AF-4054-B59A-0FF0C3D1AC5E}" type="slidenum">
              <a:rPr lang="id-ID" smtClean="0"/>
              <a:pPr/>
              <a:t>4</a:t>
            </a:fld>
            <a:endParaRPr lang="id-ID"/>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43952" y="228600"/>
            <a:ext cx="5122096" cy="990600"/>
          </a:xfrm>
        </p:spPr>
        <p:txBody>
          <a:bodyPr/>
          <a:lstStyle/>
          <a:p>
            <a:pPr eaLnBrk="1" hangingPunct="1">
              <a:defRPr/>
            </a:pPr>
            <a:r>
              <a:rPr lang="en-US" dirty="0" err="1" smtClean="0">
                <a:solidFill>
                  <a:schemeClr val="bg1"/>
                </a:solidFill>
              </a:rPr>
              <a:t>Prinsip</a:t>
            </a:r>
            <a:r>
              <a:rPr lang="en-US" dirty="0" smtClean="0">
                <a:solidFill>
                  <a:schemeClr val="bg1"/>
                </a:solidFill>
              </a:rPr>
              <a:t> </a:t>
            </a:r>
            <a:r>
              <a:rPr lang="en-US" dirty="0" err="1" smtClean="0">
                <a:solidFill>
                  <a:schemeClr val="bg1"/>
                </a:solidFill>
              </a:rPr>
              <a:t>Penulis</a:t>
            </a:r>
            <a:r>
              <a:rPr lang="en-US" dirty="0" smtClean="0">
                <a:solidFill>
                  <a:schemeClr val="bg1"/>
                </a:solidFill>
              </a:rPr>
              <a:t> (II)</a:t>
            </a:r>
          </a:p>
        </p:txBody>
      </p:sp>
      <p:sp>
        <p:nvSpPr>
          <p:cNvPr id="29699" name="Rectangle 3"/>
          <p:cNvSpPr>
            <a:spLocks noGrp="1" noChangeArrowheads="1"/>
          </p:cNvSpPr>
          <p:nvPr>
            <p:ph sz="quarter" idx="1"/>
          </p:nvPr>
        </p:nvSpPr>
        <p:spPr/>
        <p:txBody>
          <a:bodyPr/>
          <a:lstStyle/>
          <a:p>
            <a:pPr eaLnBrk="1" hangingPunct="1">
              <a:lnSpc>
                <a:spcPct val="90000"/>
              </a:lnSpc>
              <a:buFont typeface="Wingdings" pitchFamily="2" charset="2"/>
              <a:buNone/>
              <a:defRPr/>
            </a:pPr>
            <a:endParaRPr lang="sv-SE" smtClean="0"/>
          </a:p>
          <a:p>
            <a:pPr eaLnBrk="1" hangingPunct="1">
              <a:lnSpc>
                <a:spcPct val="90000"/>
              </a:lnSpc>
              <a:defRPr/>
            </a:pPr>
            <a:r>
              <a:rPr lang="sv-SE" smtClean="0"/>
              <a:t>Draft laporan harus dibuat secepat mungkin, tanpa memperhatikan ”detail” seperti salah ketik, tanda baca dll.</a:t>
            </a:r>
          </a:p>
          <a:p>
            <a:pPr eaLnBrk="1" hangingPunct="1">
              <a:lnSpc>
                <a:spcPct val="90000"/>
              </a:lnSpc>
              <a:defRPr/>
            </a:pPr>
            <a:r>
              <a:rPr lang="sv-SE" smtClean="0"/>
              <a:t>Cari pembaca yang ahli dalam bidang yang ditulis untuk memeriksa draft laporan tersebut</a:t>
            </a:r>
          </a:p>
          <a:p>
            <a:pPr eaLnBrk="1" hangingPunct="1">
              <a:lnSpc>
                <a:spcPct val="90000"/>
              </a:lnSpc>
              <a:defRPr/>
            </a:pPr>
            <a:r>
              <a:rPr lang="sv-SE" smtClean="0"/>
              <a:t>Biasakan untuk banyak menulis sebelum menulis sebuah laporan penelitian.</a:t>
            </a:r>
            <a:endParaRPr lang="en-US" smtClean="0"/>
          </a:p>
        </p:txBody>
      </p:sp>
      <p:sp>
        <p:nvSpPr>
          <p:cNvPr id="4" name="Date Placeholder 3"/>
          <p:cNvSpPr>
            <a:spLocks noGrp="1"/>
          </p:cNvSpPr>
          <p:nvPr>
            <p:ph type="dt" sz="half" idx="10"/>
          </p:nvPr>
        </p:nvSpPr>
        <p:spPr/>
        <p:txBody>
          <a:bodyPr/>
          <a:lstStyle/>
          <a:p>
            <a:fld id="{CBAFE18C-822B-43EB-86B6-DB7C199575BD}"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40</a:t>
            </a:fld>
            <a:endParaRPr lang="id-ID"/>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57600" y="228600"/>
            <a:ext cx="5108448" cy="990600"/>
          </a:xfrm>
        </p:spPr>
        <p:txBody>
          <a:bodyPr/>
          <a:lstStyle/>
          <a:p>
            <a:r>
              <a:rPr lang="en-US" dirty="0" err="1">
                <a:solidFill>
                  <a:schemeClr val="bg1"/>
                </a:solidFill>
              </a:rPr>
              <a:t>Daftar</a:t>
            </a:r>
            <a:r>
              <a:rPr lang="en-US" dirty="0">
                <a:solidFill>
                  <a:schemeClr val="bg1"/>
                </a:solidFill>
              </a:rPr>
              <a:t> </a:t>
            </a:r>
            <a:r>
              <a:rPr lang="en-US" dirty="0" err="1">
                <a:solidFill>
                  <a:schemeClr val="bg1"/>
                </a:solidFill>
              </a:rPr>
              <a:t>Pustaka</a:t>
            </a:r>
            <a:endParaRPr lang="en-US" dirty="0">
              <a:solidFill>
                <a:schemeClr val="bg1"/>
              </a:solidFill>
            </a:endParaRPr>
          </a:p>
        </p:txBody>
      </p:sp>
      <p:sp>
        <p:nvSpPr>
          <p:cNvPr id="6147" name="Rectangle 3"/>
          <p:cNvSpPr>
            <a:spLocks noGrp="1" noChangeArrowheads="1"/>
          </p:cNvSpPr>
          <p:nvPr>
            <p:ph sz="quarter" idx="1"/>
          </p:nvPr>
        </p:nvSpPr>
        <p:spPr/>
        <p:txBody>
          <a:bodyPr/>
          <a:lstStyle/>
          <a:p>
            <a:pPr marL="1143000" indent="-1143000">
              <a:buFontTx/>
              <a:buNone/>
              <a:tabLst>
                <a:tab pos="1143000" algn="l"/>
              </a:tabLst>
            </a:pPr>
            <a:r>
              <a:rPr lang="en-US" sz="2000" dirty="0"/>
              <a:t>[PLA 07]	plagiarism.org, 2007, </a:t>
            </a:r>
            <a:r>
              <a:rPr lang="en-US" sz="2000" dirty="0">
                <a:hlinkClick r:id="rId2"/>
              </a:rPr>
              <a:t>www.plagiarism.org</a:t>
            </a:r>
            <a:endParaRPr lang="en-US" sz="2000" dirty="0"/>
          </a:p>
          <a:p>
            <a:pPr marL="1143000" indent="-1143000">
              <a:buFontTx/>
              <a:buNone/>
              <a:tabLst>
                <a:tab pos="1143000" algn="l"/>
              </a:tabLst>
            </a:pPr>
            <a:r>
              <a:rPr lang="en-US" sz="2000" dirty="0"/>
              <a:t>[OWL07]	The OWL at Purdue, 2007, </a:t>
            </a:r>
            <a:r>
              <a:rPr lang="en-US" sz="2000" dirty="0">
                <a:hlinkClick r:id="rId3"/>
              </a:rPr>
              <a:t>http://owl.english.purdue.edu</a:t>
            </a:r>
            <a:endParaRPr lang="en-US" sz="2000" dirty="0"/>
          </a:p>
          <a:p>
            <a:pPr marL="1143000" indent="-1143000">
              <a:buFontTx/>
              <a:buNone/>
              <a:tabLst>
                <a:tab pos="1143000" algn="l"/>
              </a:tabLst>
            </a:pPr>
            <a:r>
              <a:rPr lang="en-US" sz="2000" dirty="0"/>
              <a:t>[NOR07]	Northwestern University, 2007, “Avoiding Plagiarism”, </a:t>
            </a:r>
            <a:r>
              <a:rPr lang="en-US" sz="2000" dirty="0">
                <a:hlinkClick r:id="rId4"/>
              </a:rPr>
              <a:t>www.writing.northwestern.edu/avoiding_plagiarism.html</a:t>
            </a:r>
            <a:endParaRPr lang="en-US" sz="2000" dirty="0"/>
          </a:p>
          <a:p>
            <a:pPr marL="1143000" indent="-1143000">
              <a:buFontTx/>
              <a:buNone/>
              <a:tabLst>
                <a:tab pos="1143000" algn="l"/>
              </a:tabLst>
            </a:pPr>
            <a:r>
              <a:rPr lang="en-US" sz="2000" dirty="0"/>
              <a:t>[OXF95]	Oxford, 1995, “Oxford Advanced Learner’s dictionary”, 5th edition</a:t>
            </a:r>
            <a:r>
              <a:rPr lang="en-US" sz="2000" dirty="0" smtClean="0"/>
              <a:t>.</a:t>
            </a:r>
            <a:endParaRPr lang="id-ID" sz="2000" dirty="0" smtClean="0"/>
          </a:p>
          <a:p>
            <a:pPr marL="1143000" indent="-1143000">
              <a:buFontTx/>
              <a:buNone/>
              <a:tabLst>
                <a:tab pos="1143000" algn="l"/>
              </a:tabLst>
            </a:pPr>
            <a:r>
              <a:rPr lang="id-ID" sz="2000" dirty="0" smtClean="0"/>
              <a:t>Slide TA1-03 Plagiat Oleh Suyanto</a:t>
            </a:r>
            <a:endParaRPr lang="en-US" sz="2000" dirty="0"/>
          </a:p>
        </p:txBody>
      </p:sp>
      <p:sp>
        <p:nvSpPr>
          <p:cNvPr id="4" name="Date Placeholder 3"/>
          <p:cNvSpPr>
            <a:spLocks noGrp="1"/>
          </p:cNvSpPr>
          <p:nvPr>
            <p:ph type="dt" sz="half" idx="10"/>
          </p:nvPr>
        </p:nvSpPr>
        <p:spPr/>
        <p:txBody>
          <a:bodyPr/>
          <a:lstStyle/>
          <a:p>
            <a:fld id="{08356615-B965-4296-8528-1AA4C5EEE103}"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41</a:t>
            </a:fld>
            <a:endParaRPr lang="id-ID"/>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358775" cy="365125"/>
          </a:xfrm>
        </p:spPr>
        <p:txBody>
          <a:bodyPr/>
          <a:lstStyle/>
          <a:p>
            <a:pPr>
              <a:defRPr/>
            </a:pPr>
            <a:fld id="{1F2884EB-C6E3-684C-A39B-0E652C4E0E60}" type="slidenum">
              <a:rPr lang="en-US" smtClean="0"/>
              <a:pPr>
                <a:defRPr/>
              </a:pPr>
              <a:t>42</a:t>
            </a:fld>
            <a:endParaRPr lang="en-US" dirty="0"/>
          </a:p>
        </p:txBody>
      </p:sp>
      <p:sp>
        <p:nvSpPr>
          <p:cNvPr id="5" name="Date Placeholder 4"/>
          <p:cNvSpPr>
            <a:spLocks noGrp="1"/>
          </p:cNvSpPr>
          <p:nvPr>
            <p:ph type="dt" sz="half" idx="4294967295"/>
          </p:nvPr>
        </p:nvSpPr>
        <p:spPr>
          <a:xfrm>
            <a:off x="0" y="6356350"/>
            <a:ext cx="1643063" cy="365125"/>
          </a:xfrm>
        </p:spPr>
        <p:txBody>
          <a:bodyPr/>
          <a:lstStyle/>
          <a:p>
            <a:pPr>
              <a:defRPr/>
            </a:pPr>
            <a:fld id="{5A01C542-AC65-4FA7-9E8C-1691205D2103}" type="datetime1">
              <a:rPr lang="id-ID" smtClean="0"/>
              <a:pPr>
                <a:defRPr/>
              </a:pPr>
              <a:t>25/08/2014</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630304" y="228600"/>
            <a:ext cx="5135744" cy="990600"/>
          </a:xfrm>
        </p:spPr>
        <p:txBody>
          <a:bodyPr/>
          <a:lstStyle/>
          <a:p>
            <a:r>
              <a:rPr lang="en-US" b="1" dirty="0" err="1">
                <a:solidFill>
                  <a:schemeClr val="bg1"/>
                </a:solidFill>
              </a:rPr>
              <a:t>Survei</a:t>
            </a:r>
            <a:r>
              <a:rPr lang="en-US" b="1" dirty="0">
                <a:solidFill>
                  <a:schemeClr val="bg1"/>
                </a:solidFill>
              </a:rPr>
              <a:t> </a:t>
            </a:r>
            <a:r>
              <a:rPr lang="en-US" sz="2400" b="1" dirty="0">
                <a:solidFill>
                  <a:schemeClr val="bg1"/>
                </a:solidFill>
              </a:rPr>
              <a:t>[www.plagiarism.org]</a:t>
            </a:r>
          </a:p>
        </p:txBody>
      </p:sp>
      <p:sp>
        <p:nvSpPr>
          <p:cNvPr id="8195" name="Rectangle 3"/>
          <p:cNvSpPr>
            <a:spLocks noGrp="1" noChangeArrowheads="1"/>
          </p:cNvSpPr>
          <p:nvPr>
            <p:ph sz="quarter" idx="1"/>
          </p:nvPr>
        </p:nvSpPr>
        <p:spPr/>
        <p:txBody>
          <a:bodyPr>
            <a:normAutofit fontScale="92500" lnSpcReduction="20000"/>
          </a:bodyPr>
          <a:lstStyle/>
          <a:p>
            <a:pPr>
              <a:lnSpc>
                <a:spcPct val="80000"/>
              </a:lnSpc>
            </a:pPr>
            <a:r>
              <a:rPr lang="en-US" sz="2800" b="1" u="sng">
                <a:solidFill>
                  <a:srgbClr val="9900CC"/>
                </a:solidFill>
              </a:rPr>
              <a:t>The Center for Academic Integrity</a:t>
            </a:r>
            <a:r>
              <a:rPr lang="en-US" sz="2800">
                <a:solidFill>
                  <a:srgbClr val="9900CC"/>
                </a:solidFill>
              </a:rPr>
              <a:t>:</a:t>
            </a:r>
          </a:p>
          <a:p>
            <a:pPr>
              <a:lnSpc>
                <a:spcPct val="80000"/>
              </a:lnSpc>
              <a:buFontTx/>
              <a:buNone/>
            </a:pPr>
            <a:r>
              <a:rPr lang="en-US" sz="2800"/>
              <a:t>	almost 80% of college students admit to cheating at least once.</a:t>
            </a:r>
          </a:p>
          <a:p>
            <a:pPr>
              <a:lnSpc>
                <a:spcPct val="80000"/>
              </a:lnSpc>
              <a:buFontTx/>
              <a:buNone/>
            </a:pPr>
            <a:endParaRPr lang="en-US" sz="1600"/>
          </a:p>
          <a:p>
            <a:pPr>
              <a:lnSpc>
                <a:spcPct val="80000"/>
              </a:lnSpc>
            </a:pPr>
            <a:r>
              <a:rPr lang="en-US" sz="2800" b="1" u="sng">
                <a:solidFill>
                  <a:srgbClr val="9900CC"/>
                </a:solidFill>
              </a:rPr>
              <a:t>The Psychological Record</a:t>
            </a:r>
            <a:r>
              <a:rPr lang="en-US" sz="2800"/>
              <a:t>:</a:t>
            </a:r>
          </a:p>
          <a:p>
            <a:pPr>
              <a:lnSpc>
                <a:spcPct val="80000"/>
              </a:lnSpc>
              <a:buFontTx/>
              <a:buNone/>
            </a:pPr>
            <a:r>
              <a:rPr lang="en-US" sz="2800" b="1">
                <a:solidFill>
                  <a:srgbClr val="000099"/>
                </a:solidFill>
              </a:rPr>
              <a:t>	</a:t>
            </a:r>
            <a:r>
              <a:rPr lang="en-US" sz="2800"/>
              <a:t>36% of undergraduates have admitted to plagiarizing written material.</a:t>
            </a:r>
          </a:p>
          <a:p>
            <a:pPr>
              <a:lnSpc>
                <a:spcPct val="80000"/>
              </a:lnSpc>
              <a:buFontTx/>
              <a:buNone/>
            </a:pPr>
            <a:endParaRPr lang="en-US" sz="1600"/>
          </a:p>
          <a:p>
            <a:pPr>
              <a:lnSpc>
                <a:spcPct val="80000"/>
              </a:lnSpc>
            </a:pPr>
            <a:r>
              <a:rPr lang="en-US" sz="2800" b="1" u="sng">
                <a:solidFill>
                  <a:srgbClr val="9900CC"/>
                </a:solidFill>
              </a:rPr>
              <a:t>US News and World Reports</a:t>
            </a:r>
            <a:r>
              <a:rPr lang="en-US" sz="2800"/>
              <a:t>:</a:t>
            </a:r>
          </a:p>
          <a:p>
            <a:pPr>
              <a:lnSpc>
                <a:spcPct val="80000"/>
              </a:lnSpc>
              <a:buFontTx/>
              <a:buNone/>
            </a:pPr>
            <a:r>
              <a:rPr lang="en-US" sz="2800" b="1">
                <a:solidFill>
                  <a:srgbClr val="000099"/>
                </a:solidFill>
              </a:rPr>
              <a:t>	</a:t>
            </a:r>
            <a:r>
              <a:rPr lang="en-US" sz="2800"/>
              <a:t>90% of students believe that cheaters are either never caught or have never been appropriately disciplined.</a:t>
            </a:r>
          </a:p>
        </p:txBody>
      </p:sp>
      <p:sp>
        <p:nvSpPr>
          <p:cNvPr id="4" name="Date Placeholder 3"/>
          <p:cNvSpPr>
            <a:spLocks noGrp="1"/>
          </p:cNvSpPr>
          <p:nvPr>
            <p:ph type="dt" sz="half" idx="10"/>
          </p:nvPr>
        </p:nvSpPr>
        <p:spPr/>
        <p:txBody>
          <a:bodyPr/>
          <a:lstStyle/>
          <a:p>
            <a:fld id="{CA262D94-5C0E-414D-9110-C562C2AEE08D}"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5</a:t>
            </a:fld>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643952" y="228600"/>
            <a:ext cx="5122096" cy="990600"/>
          </a:xfrm>
        </p:spPr>
        <p:txBody>
          <a:bodyPr/>
          <a:lstStyle/>
          <a:p>
            <a:r>
              <a:rPr lang="en-US" b="1" dirty="0" err="1">
                <a:solidFill>
                  <a:schemeClr val="bg1"/>
                </a:solidFill>
              </a:rPr>
              <a:t>Survei</a:t>
            </a:r>
            <a:r>
              <a:rPr lang="en-US" b="1" dirty="0">
                <a:solidFill>
                  <a:schemeClr val="bg1"/>
                </a:solidFill>
              </a:rPr>
              <a:t> </a:t>
            </a:r>
            <a:r>
              <a:rPr lang="en-US" sz="2400" b="1" dirty="0">
                <a:solidFill>
                  <a:schemeClr val="bg1"/>
                </a:solidFill>
              </a:rPr>
              <a:t>[www.plagiarism.org]</a:t>
            </a:r>
          </a:p>
        </p:txBody>
      </p:sp>
      <p:sp>
        <p:nvSpPr>
          <p:cNvPr id="12291" name="Rectangle 3"/>
          <p:cNvSpPr>
            <a:spLocks noGrp="1" noChangeArrowheads="1"/>
          </p:cNvSpPr>
          <p:nvPr>
            <p:ph sz="quarter" idx="1"/>
          </p:nvPr>
        </p:nvSpPr>
        <p:spPr/>
        <p:txBody>
          <a:bodyPr/>
          <a:lstStyle/>
          <a:p>
            <a:pPr>
              <a:lnSpc>
                <a:spcPct val="90000"/>
              </a:lnSpc>
              <a:buFontTx/>
              <a:buNone/>
            </a:pPr>
            <a:r>
              <a:rPr lang="en-US" b="1" u="sng">
                <a:solidFill>
                  <a:srgbClr val="9900CC"/>
                </a:solidFill>
              </a:rPr>
              <a:t>Education Week</a:t>
            </a:r>
            <a:r>
              <a:rPr lang="en-US"/>
              <a:t>:</a:t>
            </a:r>
          </a:p>
          <a:p>
            <a:pPr>
              <a:lnSpc>
                <a:spcPct val="90000"/>
              </a:lnSpc>
            </a:pPr>
            <a:r>
              <a:rPr lang="en-US">
                <a:solidFill>
                  <a:schemeClr val="accent2"/>
                </a:solidFill>
              </a:rPr>
              <a:t>54%</a:t>
            </a:r>
            <a:r>
              <a:rPr lang="en-US"/>
              <a:t> of students admitted to plagiarizing from the </a:t>
            </a:r>
            <a:r>
              <a:rPr lang="en-US">
                <a:solidFill>
                  <a:schemeClr val="accent2"/>
                </a:solidFill>
              </a:rPr>
              <a:t>internet</a:t>
            </a:r>
            <a:r>
              <a:rPr lang="en-US"/>
              <a:t>.</a:t>
            </a:r>
          </a:p>
          <a:p>
            <a:pPr>
              <a:lnSpc>
                <a:spcPct val="90000"/>
              </a:lnSpc>
            </a:pPr>
            <a:r>
              <a:rPr lang="en-US">
                <a:solidFill>
                  <a:schemeClr val="accent2"/>
                </a:solidFill>
              </a:rPr>
              <a:t>74%</a:t>
            </a:r>
            <a:r>
              <a:rPr lang="en-US"/>
              <a:t> of students admitted that at least once during the past school year they had engaged in </a:t>
            </a:r>
            <a:r>
              <a:rPr lang="en-US">
                <a:solidFill>
                  <a:schemeClr val="accent2"/>
                </a:solidFill>
              </a:rPr>
              <a:t>"serious" cheating</a:t>
            </a:r>
            <a:r>
              <a:rPr lang="en-US"/>
              <a:t>.</a:t>
            </a:r>
          </a:p>
          <a:p>
            <a:pPr>
              <a:lnSpc>
                <a:spcPct val="90000"/>
              </a:lnSpc>
            </a:pPr>
            <a:r>
              <a:rPr lang="en-US">
                <a:solidFill>
                  <a:schemeClr val="accent2"/>
                </a:solidFill>
              </a:rPr>
              <a:t>47%</a:t>
            </a:r>
            <a:r>
              <a:rPr lang="en-US"/>
              <a:t> of students believe their teachers sometimes choose to </a:t>
            </a:r>
            <a:r>
              <a:rPr lang="en-US">
                <a:solidFill>
                  <a:schemeClr val="accent2"/>
                </a:solidFill>
              </a:rPr>
              <a:t>ignore</a:t>
            </a:r>
            <a:r>
              <a:rPr lang="en-US"/>
              <a:t> students who are cheating. </a:t>
            </a:r>
          </a:p>
        </p:txBody>
      </p:sp>
      <p:sp>
        <p:nvSpPr>
          <p:cNvPr id="4" name="Date Placeholder 3"/>
          <p:cNvSpPr>
            <a:spLocks noGrp="1"/>
          </p:cNvSpPr>
          <p:nvPr>
            <p:ph type="dt" sz="half" idx="10"/>
          </p:nvPr>
        </p:nvSpPr>
        <p:spPr/>
        <p:txBody>
          <a:bodyPr/>
          <a:lstStyle/>
          <a:p>
            <a:fld id="{537D0B71-8B8F-4496-8DB7-329B2C870A60}"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6</a:t>
            </a:fld>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30304" y="228600"/>
            <a:ext cx="5135744" cy="990600"/>
          </a:xfrm>
        </p:spPr>
        <p:txBody>
          <a:bodyPr/>
          <a:lstStyle/>
          <a:p>
            <a:r>
              <a:rPr lang="en-US" sz="4000" b="1" dirty="0" err="1">
                <a:solidFill>
                  <a:schemeClr val="bg1"/>
                </a:solidFill>
              </a:rPr>
              <a:t>Pandangan</a:t>
            </a:r>
            <a:r>
              <a:rPr lang="en-US" sz="4000" b="1" dirty="0">
                <a:solidFill>
                  <a:schemeClr val="bg1"/>
                </a:solidFill>
              </a:rPr>
              <a:t> </a:t>
            </a:r>
            <a:r>
              <a:rPr lang="en-US" b="1" dirty="0" err="1">
                <a:solidFill>
                  <a:schemeClr val="bg1"/>
                </a:solidFill>
              </a:rPr>
              <a:t>Pesimis</a:t>
            </a:r>
            <a:r>
              <a:rPr lang="en-US" b="1" dirty="0">
                <a:solidFill>
                  <a:schemeClr val="bg1"/>
                </a:solidFill>
              </a:rPr>
              <a:t> </a:t>
            </a:r>
            <a:r>
              <a:rPr lang="en-US" sz="2000" b="1" dirty="0">
                <a:solidFill>
                  <a:schemeClr val="bg1"/>
                </a:solidFill>
              </a:rPr>
              <a:t>[www.plagiarism.org]</a:t>
            </a:r>
          </a:p>
        </p:txBody>
      </p:sp>
      <p:sp>
        <p:nvSpPr>
          <p:cNvPr id="11267" name="Rectangle 3"/>
          <p:cNvSpPr>
            <a:spLocks noGrp="1" noChangeArrowheads="1"/>
          </p:cNvSpPr>
          <p:nvPr>
            <p:ph sz="quarter" idx="1"/>
          </p:nvPr>
        </p:nvSpPr>
        <p:spPr/>
        <p:txBody>
          <a:bodyPr/>
          <a:lstStyle/>
          <a:p>
            <a:pPr marL="0" indent="0">
              <a:lnSpc>
                <a:spcPct val="90000"/>
              </a:lnSpc>
              <a:buFontTx/>
              <a:buNone/>
            </a:pPr>
            <a:r>
              <a:rPr lang="en-US" b="1" u="sng">
                <a:solidFill>
                  <a:srgbClr val="9900CC"/>
                </a:solidFill>
              </a:rPr>
              <a:t>Donald L. McCabe</a:t>
            </a:r>
            <a:r>
              <a:rPr lang="en-US"/>
              <a:t>: </a:t>
            </a:r>
          </a:p>
          <a:p>
            <a:pPr marL="0" indent="0">
              <a:lnSpc>
                <a:spcPct val="90000"/>
              </a:lnSpc>
              <a:buFontTx/>
              <a:buNone/>
            </a:pPr>
            <a:r>
              <a:rPr lang="en-US"/>
              <a:t>55% of faculty "would not be willing to devote any real effort to documenting suspected incidents of student cheating". </a:t>
            </a:r>
          </a:p>
          <a:p>
            <a:pPr marL="0" indent="0">
              <a:lnSpc>
                <a:spcPct val="90000"/>
              </a:lnSpc>
              <a:buFontTx/>
              <a:buNone/>
            </a:pPr>
            <a:endParaRPr lang="en-US"/>
          </a:p>
          <a:p>
            <a:pPr marL="0" indent="0">
              <a:lnSpc>
                <a:spcPct val="90000"/>
              </a:lnSpc>
              <a:buFontTx/>
              <a:buNone/>
            </a:pPr>
            <a:r>
              <a:rPr lang="en-US" b="1" u="sng">
                <a:solidFill>
                  <a:srgbClr val="9900CC"/>
                </a:solidFill>
              </a:rPr>
              <a:t>San Luis Obispo professor</a:t>
            </a:r>
            <a:r>
              <a:rPr lang="en-US"/>
              <a:t>: </a:t>
            </a:r>
          </a:p>
          <a:p>
            <a:pPr marL="0" indent="0">
              <a:lnSpc>
                <a:spcPct val="90000"/>
              </a:lnSpc>
              <a:buFontTx/>
              <a:buNone/>
            </a:pPr>
            <a:r>
              <a:rPr lang="en-US"/>
              <a:t>"With respect to cheating, I'm just in denial. I just don't want to deal with it because I know it is a huge problem.“</a:t>
            </a:r>
          </a:p>
        </p:txBody>
      </p:sp>
      <p:sp>
        <p:nvSpPr>
          <p:cNvPr id="4" name="Date Placeholder 3"/>
          <p:cNvSpPr>
            <a:spLocks noGrp="1"/>
          </p:cNvSpPr>
          <p:nvPr>
            <p:ph type="dt" sz="half" idx="10"/>
          </p:nvPr>
        </p:nvSpPr>
        <p:spPr/>
        <p:txBody>
          <a:bodyPr/>
          <a:lstStyle/>
          <a:p>
            <a:fld id="{D3A428A0-68F7-40D7-8FE2-7C84FE51118C}"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7</a:t>
            </a:fld>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698542" y="228600"/>
            <a:ext cx="5067505" cy="990600"/>
          </a:xfrm>
        </p:spPr>
        <p:txBody>
          <a:bodyPr/>
          <a:lstStyle/>
          <a:p>
            <a:r>
              <a:rPr lang="en-US" sz="4000" b="1" dirty="0" err="1">
                <a:solidFill>
                  <a:schemeClr val="bg1"/>
                </a:solidFill>
              </a:rPr>
              <a:t>Pandangan</a:t>
            </a:r>
            <a:r>
              <a:rPr lang="en-US" sz="4000" b="1" dirty="0">
                <a:solidFill>
                  <a:schemeClr val="bg1"/>
                </a:solidFill>
              </a:rPr>
              <a:t> </a:t>
            </a:r>
            <a:r>
              <a:rPr lang="en-US" b="1" dirty="0" err="1">
                <a:solidFill>
                  <a:schemeClr val="bg1"/>
                </a:solidFill>
              </a:rPr>
              <a:t>Pesimis</a:t>
            </a:r>
            <a:r>
              <a:rPr lang="en-US" b="1" dirty="0">
                <a:solidFill>
                  <a:schemeClr val="bg1"/>
                </a:solidFill>
              </a:rPr>
              <a:t> </a:t>
            </a:r>
            <a:r>
              <a:rPr lang="en-US" sz="2000" b="1" dirty="0">
                <a:solidFill>
                  <a:schemeClr val="bg1"/>
                </a:solidFill>
              </a:rPr>
              <a:t>[www.plagiarism.org]</a:t>
            </a:r>
          </a:p>
        </p:txBody>
      </p:sp>
      <p:sp>
        <p:nvSpPr>
          <p:cNvPr id="14339" name="Rectangle 3"/>
          <p:cNvSpPr>
            <a:spLocks noGrp="1" noChangeArrowheads="1"/>
          </p:cNvSpPr>
          <p:nvPr>
            <p:ph sz="quarter" idx="1"/>
          </p:nvPr>
        </p:nvSpPr>
        <p:spPr/>
        <p:txBody>
          <a:bodyPr>
            <a:normAutofit fontScale="92500" lnSpcReduction="10000"/>
          </a:bodyPr>
          <a:lstStyle/>
          <a:p>
            <a:pPr marL="0" indent="0">
              <a:buFontTx/>
              <a:buNone/>
            </a:pPr>
            <a:r>
              <a:rPr lang="en-US" sz="2800" b="1" u="sng">
                <a:solidFill>
                  <a:srgbClr val="9900CC"/>
                </a:solidFill>
              </a:rPr>
              <a:t>A Stanford University professor</a:t>
            </a:r>
            <a:r>
              <a:rPr lang="en-US" sz="2800"/>
              <a:t>: </a:t>
            </a:r>
          </a:p>
          <a:p>
            <a:pPr marL="0" indent="0">
              <a:buFontTx/>
              <a:buNone/>
            </a:pPr>
            <a:r>
              <a:rPr lang="en-US" sz="2800"/>
              <a:t>"Who wants to sit around looking for websites trying to find out if a paper is plagiarized or not... pretty soon you're a private investigator." </a:t>
            </a:r>
          </a:p>
          <a:p>
            <a:pPr marL="0" indent="0">
              <a:buFontTx/>
              <a:buNone/>
            </a:pPr>
            <a:endParaRPr lang="en-US" sz="2800"/>
          </a:p>
          <a:p>
            <a:pPr marL="0" indent="0">
              <a:buFontTx/>
              <a:buNone/>
            </a:pPr>
            <a:r>
              <a:rPr lang="en-US" sz="2800" b="1" u="sng">
                <a:solidFill>
                  <a:srgbClr val="9900CC"/>
                </a:solidFill>
              </a:rPr>
              <a:t>Associate VP of Student Life</a:t>
            </a:r>
            <a:r>
              <a:rPr lang="en-US" sz="2800"/>
              <a:t>:</a:t>
            </a:r>
          </a:p>
          <a:p>
            <a:pPr marL="0" indent="0">
              <a:buFontTx/>
              <a:buNone/>
            </a:pPr>
            <a:r>
              <a:rPr lang="en-US" sz="2800"/>
              <a:t>“Plagiarism is one of those areas in the academy that no one wants to talk about and is often rewarded for not addressing actively."</a:t>
            </a:r>
          </a:p>
          <a:p>
            <a:pPr marL="0" indent="0">
              <a:buFontTx/>
              <a:buNone/>
            </a:pPr>
            <a:endParaRPr lang="en-US" sz="2800"/>
          </a:p>
        </p:txBody>
      </p:sp>
      <p:sp>
        <p:nvSpPr>
          <p:cNvPr id="4" name="Date Placeholder 3"/>
          <p:cNvSpPr>
            <a:spLocks noGrp="1"/>
          </p:cNvSpPr>
          <p:nvPr>
            <p:ph type="dt" sz="half" idx="10"/>
          </p:nvPr>
        </p:nvSpPr>
        <p:spPr/>
        <p:txBody>
          <a:bodyPr/>
          <a:lstStyle/>
          <a:p>
            <a:fld id="{0EFD32D0-E4B5-492A-B072-6CE936EA31C1}"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8</a:t>
            </a:fld>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657600" y="228600"/>
            <a:ext cx="5108448" cy="990600"/>
          </a:xfrm>
        </p:spPr>
        <p:txBody>
          <a:bodyPr/>
          <a:lstStyle/>
          <a:p>
            <a:r>
              <a:rPr lang="en-US" sz="4000" b="1" dirty="0" err="1">
                <a:solidFill>
                  <a:schemeClr val="bg1"/>
                </a:solidFill>
              </a:rPr>
              <a:t>Pandangan</a:t>
            </a:r>
            <a:r>
              <a:rPr lang="en-US" sz="4000" b="1" dirty="0">
                <a:solidFill>
                  <a:schemeClr val="bg1"/>
                </a:solidFill>
              </a:rPr>
              <a:t> </a:t>
            </a:r>
            <a:r>
              <a:rPr lang="en-US" b="1" dirty="0" err="1">
                <a:solidFill>
                  <a:schemeClr val="bg1"/>
                </a:solidFill>
              </a:rPr>
              <a:t>Pesimis</a:t>
            </a:r>
            <a:r>
              <a:rPr lang="en-US" b="1" dirty="0">
                <a:solidFill>
                  <a:schemeClr val="bg1"/>
                </a:solidFill>
              </a:rPr>
              <a:t> </a:t>
            </a:r>
            <a:r>
              <a:rPr lang="en-US" sz="2000" b="1" dirty="0">
                <a:solidFill>
                  <a:schemeClr val="bg1"/>
                </a:solidFill>
              </a:rPr>
              <a:t>[www.plagiarism.org]</a:t>
            </a:r>
          </a:p>
        </p:txBody>
      </p:sp>
      <p:sp>
        <p:nvSpPr>
          <p:cNvPr id="13315" name="Rectangle 3"/>
          <p:cNvSpPr>
            <a:spLocks noGrp="1" noChangeArrowheads="1"/>
          </p:cNvSpPr>
          <p:nvPr>
            <p:ph sz="quarter" idx="1"/>
          </p:nvPr>
        </p:nvSpPr>
        <p:spPr/>
        <p:txBody>
          <a:bodyPr/>
          <a:lstStyle/>
          <a:p>
            <a:pPr marL="0" indent="0">
              <a:buFontTx/>
              <a:buNone/>
            </a:pPr>
            <a:r>
              <a:rPr lang="en-US" b="1" u="sng">
                <a:solidFill>
                  <a:srgbClr val="9900CC"/>
                </a:solidFill>
              </a:rPr>
              <a:t>The National Center for Policy Analysis</a:t>
            </a:r>
            <a:r>
              <a:rPr lang="en-US"/>
              <a:t>:</a:t>
            </a:r>
          </a:p>
          <a:p>
            <a:pPr marL="0" indent="0">
              <a:buFontTx/>
              <a:buNone/>
            </a:pPr>
            <a:r>
              <a:rPr lang="en-US"/>
              <a:t>"Too few universities are willing to </a:t>
            </a:r>
            <a:r>
              <a:rPr lang="en-US" b="1">
                <a:solidFill>
                  <a:schemeClr val="accent2"/>
                </a:solidFill>
              </a:rPr>
              <a:t>back up</a:t>
            </a:r>
            <a:r>
              <a:rPr lang="en-US"/>
              <a:t> their professors when they catch students cheating, according to academic observers. The schools are simply not willing to expend the effort required to get to the bottom of cheating cases".</a:t>
            </a:r>
          </a:p>
          <a:p>
            <a:pPr marL="0" indent="0"/>
            <a:endParaRPr lang="en-US"/>
          </a:p>
        </p:txBody>
      </p:sp>
      <p:sp>
        <p:nvSpPr>
          <p:cNvPr id="4" name="Date Placeholder 3"/>
          <p:cNvSpPr>
            <a:spLocks noGrp="1"/>
          </p:cNvSpPr>
          <p:nvPr>
            <p:ph type="dt" sz="half" idx="10"/>
          </p:nvPr>
        </p:nvSpPr>
        <p:spPr/>
        <p:txBody>
          <a:bodyPr/>
          <a:lstStyle/>
          <a:p>
            <a:fld id="{B020B622-1296-4123-9DF1-5DB888691ED4}" type="datetime1">
              <a:rPr lang="id-ID" smtClean="0"/>
              <a:pPr/>
              <a:t>25/08/2014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9</a:t>
            </a:fld>
            <a:endParaRPr lang="id-ID"/>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1797</Words>
  <Application>Microsoft Office PowerPoint</Application>
  <PresentationFormat>On-screen Show (4:3)</PresentationFormat>
  <Paragraphs>310</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template_informatika_slide</vt:lpstr>
      <vt:lpstr>Visio</vt:lpstr>
      <vt:lpstr>IFG412  Tugas Akhir I (Seminar Proposal) Menghindari Plagiatisme</vt:lpstr>
      <vt:lpstr>Outline</vt:lpstr>
      <vt:lpstr>Motivasi</vt:lpstr>
      <vt:lpstr>Motivasi</vt:lpstr>
      <vt:lpstr>Survei [www.plagiarism.org]</vt:lpstr>
      <vt:lpstr>Survei [www.plagiarism.org]</vt:lpstr>
      <vt:lpstr>Pandangan Pesimis [www.plagiarism.org]</vt:lpstr>
      <vt:lpstr>Pandangan Pesimis [www.plagiarism.org]</vt:lpstr>
      <vt:lpstr>Pandangan Pesimis [www.plagiarism.org]</vt:lpstr>
      <vt:lpstr>Slide 10</vt:lpstr>
      <vt:lpstr>Human Potential</vt:lpstr>
      <vt:lpstr>Sebagai Mahasiswa</vt:lpstr>
      <vt:lpstr>Sebagai Dosen</vt:lpstr>
      <vt:lpstr>Fakultas Informatika</vt:lpstr>
      <vt:lpstr>Definisi Plagiat (1)</vt:lpstr>
      <vt:lpstr>Definisi Plagiat (2)</vt:lpstr>
      <vt:lpstr>Definisi Plagiat (3)</vt:lpstr>
      <vt:lpstr>Dampak Buruk Plagiat</vt:lpstr>
      <vt:lpstr>Dampak Buruk Plagiat</vt:lpstr>
      <vt:lpstr>Dampak Buruk Plagiat</vt:lpstr>
      <vt:lpstr>Dampak Buruk Plagiat</vt:lpstr>
      <vt:lpstr>Dampak Buruk Plagiat</vt:lpstr>
      <vt:lpstr>Dampak Buruk Plagiat</vt:lpstr>
      <vt:lpstr>Kegiatan Plagiat</vt:lpstr>
      <vt:lpstr>Carbon copy (persis aslinya)</vt:lpstr>
      <vt:lpstr>Penambahan teks</vt:lpstr>
      <vt:lpstr>Substitusi kata (sinonim)</vt:lpstr>
      <vt:lpstr>Kalimat aktif   pasif</vt:lpstr>
      <vt:lpstr>Paraphrase tanpa sumber</vt:lpstr>
      <vt:lpstr>Batasan Plagiat </vt:lpstr>
      <vt:lpstr>Siapa bersalah? Semua!!!</vt:lpstr>
      <vt:lpstr>Siapa bersalah? Semua!!!</vt:lpstr>
      <vt:lpstr>Strategi Menghindari Plagiat</vt:lpstr>
      <vt:lpstr>Strategi Menghindari Plagiat</vt:lpstr>
      <vt:lpstr>Strategi Menghindari Plagiat</vt:lpstr>
      <vt:lpstr>Strategi Menghindari Plagiat</vt:lpstr>
      <vt:lpstr>Strategi Menghindari Plagiat</vt:lpstr>
      <vt:lpstr>Slide 38</vt:lpstr>
      <vt:lpstr>Prinsip Penulis (I)</vt:lpstr>
      <vt:lpstr>Prinsip Penulis (II)</vt:lpstr>
      <vt:lpstr>Daftar Pustaka</vt:lpstr>
      <vt:lpstr>Slide 42</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125</cp:revision>
  <dcterms:created xsi:type="dcterms:W3CDTF">2012-11-14T18:53:32Z</dcterms:created>
  <dcterms:modified xsi:type="dcterms:W3CDTF">2014-08-25T16:58:31Z</dcterms:modified>
</cp:coreProperties>
</file>