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622" r:id="rId3"/>
    <p:sldId id="637" r:id="rId4"/>
    <p:sldId id="624" r:id="rId5"/>
    <p:sldId id="638" r:id="rId6"/>
    <p:sldId id="626" r:id="rId7"/>
    <p:sldId id="627" r:id="rId8"/>
    <p:sldId id="639" r:id="rId9"/>
    <p:sldId id="629" r:id="rId10"/>
    <p:sldId id="630" r:id="rId11"/>
    <p:sldId id="631" r:id="rId12"/>
    <p:sldId id="632" r:id="rId13"/>
    <p:sldId id="633" r:id="rId14"/>
    <p:sldId id="634" r:id="rId15"/>
    <p:sldId id="635" r:id="rId16"/>
    <p:sldId id="640" r:id="rId17"/>
    <p:sldId id="410" r:id="rId18"/>
    <p:sldId id="642" r:id="rId19"/>
    <p:sldId id="644" r:id="rId20"/>
    <p:sldId id="645" r:id="rId21"/>
    <p:sldId id="646" r:id="rId22"/>
    <p:sldId id="647" r:id="rId23"/>
    <p:sldId id="648" r:id="rId24"/>
    <p:sldId id="649" r:id="rId25"/>
    <p:sldId id="650" r:id="rId26"/>
    <p:sldId id="651" r:id="rId27"/>
    <p:sldId id="652" r:id="rId28"/>
    <p:sldId id="621" r:id="rId29"/>
    <p:sldId id="25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351" autoAdjust="0"/>
  </p:normalViewPr>
  <p:slideViewPr>
    <p:cSldViewPr snapToGrid="0" snapToObject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5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486509-1BA9-4569-B89C-F8591A01C7FE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619C-65B0-4C99-B642-939E9009CB5D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325E-BD0B-4331-A143-64D60DA700B7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60C9-C4E9-4D04-8189-167EF5CE9BBC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A20-3A7C-4A45-BF90-8C512A9AE53F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E1F1-B1D0-43F7-AF08-793E10FF1C94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0B767-DF96-4296-8D37-ED4D733B3906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eofransuslitaay.i8.com/materi_haki/mod6/materi.html" TargetMode="External"/><Relationship Id="rId2" Type="http://schemas.openxmlformats.org/officeDocument/2006/relationships/hyperlink" Target="http://theofransuslitaay.i8.com/materi_haki/mod5/index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wto.org/" TargetMode="External"/><Relationship Id="rId4" Type="http://schemas.openxmlformats.org/officeDocument/2006/relationships/hyperlink" Target="http://www.wipo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2000" dirty="0" smtClean="0"/>
              <a:t>IFG3A3 KEPROFESIAN BIDANG INFORMATIKA</a:t>
            </a:r>
            <a:br>
              <a:rPr lang="id-ID" sz="2000" dirty="0" smtClean="0"/>
            </a:br>
            <a:r>
              <a:rPr lang="id-ID" sz="2000" dirty="0" smtClean="0"/>
              <a:t>Pertemuan 13: </a:t>
            </a:r>
            <a:br>
              <a:rPr lang="id-ID" sz="2000" dirty="0" smtClean="0"/>
            </a:br>
            <a:r>
              <a:rPr lang="id-ID" sz="2000" dirty="0" smtClean="0"/>
              <a:t>Paten</a:t>
            </a:r>
            <a:br>
              <a:rPr lang="id-ID" sz="2000" dirty="0" smtClean="0"/>
            </a:br>
            <a:endParaRPr lang="id-ID" sz="2000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id-ID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CA2E349-829D-4737-9162-A414250483A0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28"/>
            <a:ext cx="7772400" cy="1143008"/>
          </a:xfrm>
        </p:spPr>
        <p:txBody>
          <a:bodyPr/>
          <a:lstStyle/>
          <a:p>
            <a:r>
              <a:rPr lang="en-US" altLang="ja-JP" sz="3600" b="1" dirty="0"/>
              <a:t>World bank report </a:t>
            </a:r>
            <a:r>
              <a:rPr lang="en-US" altLang="ja-JP" sz="3600" b="1" dirty="0" smtClean="0"/>
              <a:t>(6)</a:t>
            </a:r>
            <a:endParaRPr lang="en-US" altLang="ja-JP" sz="3600" b="1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428736"/>
            <a:ext cx="8429684" cy="507209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University - IT Telkom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580" y="285728"/>
            <a:ext cx="4770620" cy="1071570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(7)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500174"/>
            <a:ext cx="8358246" cy="492922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570" y="285728"/>
            <a:ext cx="4755630" cy="1071570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(8)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357298"/>
            <a:ext cx="7929618" cy="486362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42852"/>
            <a:ext cx="4800600" cy="1071570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(9)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165474"/>
            <a:ext cx="7772400" cy="528641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7560" y="214290"/>
            <a:ext cx="5069282" cy="1000132"/>
          </a:xfrm>
        </p:spPr>
        <p:txBody>
          <a:bodyPr/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World bank report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(10)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428736"/>
            <a:ext cx="8358246" cy="500066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580" y="-142900"/>
            <a:ext cx="5099262" cy="1428760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(11)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214422"/>
            <a:ext cx="8501122" cy="521497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066" y="1833562"/>
            <a:ext cx="698541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84379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id-ID" sz="3200" dirty="0" smtClean="0"/>
              <a:t>Pengertian Paten</a:t>
            </a:r>
          </a:p>
          <a:p>
            <a:pPr lvl="0">
              <a:buFont typeface="Arial" pitchFamily="34" charset="0"/>
              <a:buChar char="•"/>
            </a:pPr>
            <a:r>
              <a:rPr lang="id-ID" sz="3200" dirty="0" smtClean="0"/>
              <a:t>Hakekat HaKI</a:t>
            </a:r>
          </a:p>
          <a:p>
            <a:pPr lvl="0">
              <a:buFont typeface="Arial" pitchFamily="34" charset="0"/>
              <a:buChar char="•"/>
            </a:pPr>
            <a:endParaRPr lang="id-ID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Fokus Materi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630" y="228600"/>
            <a:ext cx="515341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Pengertian Paten [1]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en-US" b="1" i="1" dirty="0" err="1" smtClean="0"/>
              <a:t>Pengertian</a:t>
            </a:r>
            <a:r>
              <a:rPr lang="en-US" b="1" i="1" dirty="0" smtClean="0"/>
              <a:t> Paten</a:t>
            </a:r>
            <a:r>
              <a:rPr lang="en-US" b="1" dirty="0" smtClean="0"/>
              <a:t> </a:t>
            </a:r>
            <a:r>
              <a:rPr lang="en-US" b="1" dirty="0" err="1" smtClean="0"/>
              <a:t>menurut</a:t>
            </a:r>
            <a:r>
              <a:rPr lang="en-US" b="1" dirty="0" smtClean="0"/>
              <a:t> </a:t>
            </a:r>
            <a:r>
              <a:rPr lang="en-US" b="1" dirty="0" err="1" smtClean="0"/>
              <a:t>Undang-Undang</a:t>
            </a:r>
            <a:r>
              <a:rPr lang="en-US" b="1" dirty="0" smtClean="0"/>
              <a:t> </a:t>
            </a:r>
            <a:r>
              <a:rPr lang="en-US" b="1" dirty="0" err="1" smtClean="0"/>
              <a:t>Nomor</a:t>
            </a:r>
            <a:r>
              <a:rPr lang="en-US" b="1" dirty="0" smtClean="0"/>
              <a:t> 14 </a:t>
            </a:r>
            <a:r>
              <a:rPr lang="en-US" b="1" dirty="0" err="1" smtClean="0"/>
              <a:t>Tahun</a:t>
            </a:r>
            <a:r>
              <a:rPr lang="en-US" b="1" dirty="0" smtClean="0"/>
              <a:t> 2001 </a:t>
            </a:r>
            <a:r>
              <a:rPr lang="en-US" b="1" dirty="0" err="1" smtClean="0"/>
              <a:t>Tentang</a:t>
            </a:r>
            <a:r>
              <a:rPr lang="en-US" b="1" dirty="0" smtClean="0"/>
              <a:t> Paten </a:t>
            </a:r>
            <a:r>
              <a:rPr lang="en-US" dirty="0" err="1" smtClean="0"/>
              <a:t>Paten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eksklusif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Negara </a:t>
            </a:r>
            <a:r>
              <a:rPr lang="en-US" dirty="0" err="1" smtClean="0"/>
              <a:t>kepada</a:t>
            </a:r>
            <a:r>
              <a:rPr lang="en-US" dirty="0" smtClean="0"/>
              <a:t> Inventor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Invensinya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, yang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Invensinya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persetujuannya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melaksanakannya</a:t>
            </a:r>
            <a:r>
              <a:rPr lang="en-US" dirty="0" smtClean="0"/>
              <a:t>. (</a:t>
            </a:r>
            <a:r>
              <a:rPr lang="en-US" dirty="0" err="1" smtClean="0"/>
              <a:t>Pasal</a:t>
            </a:r>
            <a:r>
              <a:rPr lang="en-US" dirty="0" smtClean="0"/>
              <a:t> 1 </a:t>
            </a:r>
            <a:r>
              <a:rPr lang="en-US" dirty="0" err="1" smtClean="0"/>
              <a:t>Ayat</a:t>
            </a:r>
            <a:r>
              <a:rPr lang="en-US" dirty="0" smtClean="0"/>
              <a:t> 1)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i="1" dirty="0" err="1" smtClean="0"/>
              <a:t>Pengertian</a:t>
            </a:r>
            <a:r>
              <a:rPr lang="en-US" b="1" i="1" dirty="0" smtClean="0"/>
              <a:t> Paten </a:t>
            </a:r>
            <a:r>
              <a:rPr lang="en-US" b="1" i="1" dirty="0" err="1" smtClean="0"/>
              <a:t>menurut</a:t>
            </a:r>
            <a:r>
              <a:rPr lang="en-US" b="1" i="1" dirty="0" smtClean="0"/>
              <a:t> WIPO</a:t>
            </a:r>
            <a:r>
              <a:rPr lang="id-ID" b="1" i="1" dirty="0" smtClean="0"/>
              <a:t> -&gt; Bagian dari HaKI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   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,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(</a:t>
            </a:r>
            <a:r>
              <a:rPr lang="en-US" i="1" dirty="0" smtClean="0"/>
              <a:t>An exclusive right granted for an invention, which is a product or a process that provides a new way of doing something, or offers a new technical solution to a problem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580" y="228600"/>
            <a:ext cx="507846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Pengertian Paten [2]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400" b="1" dirty="0" err="1" smtClean="0"/>
              <a:t>Pengertian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mengenai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lain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hak</a:t>
            </a:r>
            <a:r>
              <a:rPr lang="en-US" sz="1400" b="1" dirty="0" smtClean="0"/>
              <a:t> Paten:</a:t>
            </a: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</a:t>
            </a:r>
            <a:r>
              <a:rPr lang="en-US" sz="1400" dirty="0" smtClean="0"/>
              <a:t>.   </a:t>
            </a:r>
            <a:r>
              <a:rPr lang="en-US" sz="1400" i="1" dirty="0" err="1" smtClean="0"/>
              <a:t>Penemuan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Invensi</a:t>
            </a:r>
            <a:r>
              <a:rPr lang="en-US" sz="1400" i="1" dirty="0" smtClean="0"/>
              <a:t> (Invention):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pemecahan</a:t>
            </a:r>
            <a:r>
              <a:rPr lang="en-US" sz="1400" dirty="0" smtClean="0"/>
              <a:t> </a:t>
            </a:r>
            <a:r>
              <a:rPr lang="en-US" sz="1400" dirty="0" err="1" smtClean="0"/>
              <a:t>masalah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, yang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berupa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produksi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penyempurnaan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pengembangan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/</a:t>
            </a:r>
            <a:r>
              <a:rPr lang="en-US" sz="1400" dirty="0" err="1" smtClean="0"/>
              <a:t>produksi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i="1" dirty="0" smtClean="0"/>
              <a:t>ii.  </a:t>
            </a:r>
            <a:r>
              <a:rPr lang="en-US" sz="1400" i="1" dirty="0" err="1" smtClean="0"/>
              <a:t>Penemu</a:t>
            </a:r>
            <a:r>
              <a:rPr lang="en-US" sz="1400" i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bersama-sama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badan</a:t>
            </a:r>
            <a:r>
              <a:rPr lang="en-US" sz="1400" dirty="0" smtClean="0"/>
              <a:t> </a:t>
            </a:r>
            <a:r>
              <a:rPr lang="en-US" sz="1400" dirty="0" err="1" smtClean="0"/>
              <a:t>hukum</a:t>
            </a:r>
            <a:r>
              <a:rPr lang="en-US" sz="1400" dirty="0" smtClean="0"/>
              <a:t>, yang </a:t>
            </a:r>
            <a:r>
              <a:rPr lang="en-US" sz="1400" dirty="0" err="1" smtClean="0"/>
              <a:t>melaksanakan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menghasilkan</a:t>
            </a:r>
            <a:r>
              <a:rPr lang="en-US" sz="1400" dirty="0" smtClean="0"/>
              <a:t> </a:t>
            </a:r>
            <a:r>
              <a:rPr lang="en-US" sz="1400" dirty="0" err="1" smtClean="0"/>
              <a:t>penemuan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dirty="0" smtClean="0"/>
              <a:t>iii.  </a:t>
            </a:r>
            <a:r>
              <a:rPr lang="en-US" sz="1400" i="1" dirty="0" err="1" smtClean="0"/>
              <a:t>Hak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pemilik</a:t>
            </a:r>
            <a:r>
              <a:rPr lang="en-US" sz="1400" i="1" dirty="0" smtClean="0"/>
              <a:t> Paten:</a:t>
            </a:r>
            <a:r>
              <a:rPr lang="en-US" sz="1400" dirty="0" smtClean="0"/>
              <a:t>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pemilik</a:t>
            </a:r>
            <a:r>
              <a:rPr lang="en-US" sz="1400" dirty="0" smtClean="0"/>
              <a:t> paten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hak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memutuskan</a:t>
            </a:r>
            <a:r>
              <a:rPr lang="en-US" sz="1400" dirty="0" smtClean="0"/>
              <a:t> </a:t>
            </a:r>
            <a:r>
              <a:rPr lang="en-US" sz="1400" dirty="0" err="1" smtClean="0"/>
              <a:t>siapa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boleh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boleh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penemuan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dipatenkan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</a:t>
            </a:r>
            <a:r>
              <a:rPr lang="en-US" sz="1400" dirty="0" err="1" smtClean="0"/>
              <a:t>jangka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</a:t>
            </a:r>
            <a:r>
              <a:rPr lang="en-US" sz="1400" dirty="0" err="1" smtClean="0"/>
              <a:t>perlindungan</a:t>
            </a:r>
            <a:r>
              <a:rPr lang="en-US" sz="1400" dirty="0" smtClean="0"/>
              <a:t> paten. </a:t>
            </a:r>
            <a:r>
              <a:rPr lang="en-US" sz="1400" dirty="0" err="1" smtClean="0"/>
              <a:t>Pemilik</a:t>
            </a:r>
            <a:r>
              <a:rPr lang="en-US" sz="1400" dirty="0" smtClean="0"/>
              <a:t> paten </a:t>
            </a:r>
            <a:r>
              <a:rPr lang="en-US" sz="1400" dirty="0" err="1" smtClean="0"/>
              <a:t>boleh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ijin</a:t>
            </a:r>
            <a:r>
              <a:rPr lang="en-US" sz="1400" dirty="0" smtClean="0"/>
              <a:t>,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lisensi</a:t>
            </a:r>
            <a:r>
              <a:rPr lang="en-US" sz="1400" dirty="0" smtClean="0"/>
              <a:t>,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pihak</a:t>
            </a:r>
            <a:r>
              <a:rPr lang="en-US" sz="1400" dirty="0" smtClean="0"/>
              <a:t> lain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penemuan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 </a:t>
            </a:r>
            <a:r>
              <a:rPr lang="en-US" sz="1400" dirty="0" err="1" smtClean="0"/>
              <a:t>syarat-syarat</a:t>
            </a:r>
            <a:r>
              <a:rPr lang="en-US" sz="1400" dirty="0" smtClean="0"/>
              <a:t>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menguntungkan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disetujui</a:t>
            </a:r>
            <a:r>
              <a:rPr lang="en-US" sz="1400" dirty="0" smtClean="0"/>
              <a:t>. </a:t>
            </a:r>
            <a:r>
              <a:rPr lang="en-US" sz="1400" dirty="0" err="1" smtClean="0"/>
              <a:t>Pemilik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boleh</a:t>
            </a:r>
            <a:r>
              <a:rPr lang="en-US" sz="1400" dirty="0" smtClean="0"/>
              <a:t> </a:t>
            </a:r>
            <a:r>
              <a:rPr lang="en-US" sz="1400" dirty="0" err="1" smtClean="0"/>
              <a:t>menjual</a:t>
            </a:r>
            <a:r>
              <a:rPr lang="en-US" sz="1400" dirty="0" smtClean="0"/>
              <a:t> </a:t>
            </a:r>
            <a:r>
              <a:rPr lang="en-US" sz="1400" dirty="0" err="1" smtClean="0"/>
              <a:t>hak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penemuan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lain, yang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pemilik</a:t>
            </a:r>
            <a:r>
              <a:rPr lang="en-US" sz="1400" dirty="0" smtClean="0"/>
              <a:t> </a:t>
            </a:r>
            <a:r>
              <a:rPr lang="en-US" sz="1400" dirty="0" err="1" smtClean="0"/>
              <a:t>baru</a:t>
            </a:r>
            <a:r>
              <a:rPr lang="en-US" sz="1400" dirty="0" smtClean="0"/>
              <a:t> </a:t>
            </a:r>
            <a:r>
              <a:rPr lang="en-US" sz="1400" dirty="0" err="1" smtClean="0"/>
              <a:t>hak</a:t>
            </a:r>
            <a:r>
              <a:rPr lang="en-US" sz="1400" dirty="0" smtClean="0"/>
              <a:t> paten. </a:t>
            </a:r>
            <a:r>
              <a:rPr lang="en-US" sz="1400" dirty="0" err="1" smtClean="0"/>
              <a:t>Sekali</a:t>
            </a:r>
            <a:r>
              <a:rPr lang="en-US" sz="1400" dirty="0" smtClean="0"/>
              <a:t> paten </a:t>
            </a:r>
            <a:r>
              <a:rPr lang="en-US" sz="1400" dirty="0" err="1" smtClean="0"/>
              <a:t>daluwarsa</a:t>
            </a:r>
            <a:r>
              <a:rPr lang="en-US" sz="1400" dirty="0" smtClean="0"/>
              <a:t>, </a:t>
            </a:r>
            <a:r>
              <a:rPr lang="en-US" sz="1400" dirty="0" err="1" smtClean="0"/>
              <a:t>perlindungan</a:t>
            </a:r>
            <a:r>
              <a:rPr lang="en-US" sz="1400" dirty="0" smtClean="0"/>
              <a:t> </a:t>
            </a:r>
            <a:r>
              <a:rPr lang="en-US" sz="1400" dirty="0" err="1" smtClean="0"/>
              <a:t>berakhir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penemuan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milik</a:t>
            </a:r>
            <a:r>
              <a:rPr lang="en-US" sz="1400" dirty="0" smtClean="0"/>
              <a:t> </a:t>
            </a:r>
            <a:r>
              <a:rPr lang="en-US" sz="1400" dirty="0" err="1" smtClean="0"/>
              <a:t>umum</a:t>
            </a:r>
            <a:r>
              <a:rPr lang="en-US" sz="1400" dirty="0" smtClean="0"/>
              <a:t>,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pemilik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lagi</a:t>
            </a:r>
            <a:r>
              <a:rPr lang="en-US" sz="1400" dirty="0" smtClean="0"/>
              <a:t> </a:t>
            </a:r>
            <a:r>
              <a:rPr lang="en-US" sz="1400" dirty="0" err="1" smtClean="0"/>
              <a:t>memegang</a:t>
            </a:r>
            <a:r>
              <a:rPr lang="en-US" sz="1400" dirty="0" smtClean="0"/>
              <a:t> </a:t>
            </a:r>
            <a:r>
              <a:rPr lang="en-US" sz="1400" dirty="0" err="1" smtClean="0"/>
              <a:t>hak</a:t>
            </a:r>
            <a:r>
              <a:rPr lang="en-US" sz="1400" dirty="0" smtClean="0"/>
              <a:t> </a:t>
            </a:r>
            <a:r>
              <a:rPr lang="en-US" sz="1400" dirty="0" err="1" smtClean="0"/>
              <a:t>khusus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penemuan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dimanfaatkan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komersial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pihak</a:t>
            </a:r>
            <a:r>
              <a:rPr lang="en-US" sz="1400" dirty="0" smtClean="0"/>
              <a:t> lain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620" y="285728"/>
            <a:ext cx="4830580" cy="1071570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(1)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285860"/>
            <a:ext cx="8715436" cy="496503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Pengertian Paten [3]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Paten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kreatifitas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penemuannya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dipasarkan</a:t>
            </a:r>
            <a:r>
              <a:rPr lang="en-US" dirty="0" smtClean="0"/>
              <a:t>.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,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err="1" smtClean="0"/>
              <a:t>diperkuat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Paten: </a:t>
            </a:r>
            <a:r>
              <a:rPr lang="en-US" dirty="0" err="1" smtClean="0"/>
              <a:t>Perjanjian</a:t>
            </a:r>
            <a:r>
              <a:rPr lang="en-US" dirty="0" smtClean="0"/>
              <a:t> TRIPs </a:t>
            </a:r>
            <a:r>
              <a:rPr lang="en-US" dirty="0" err="1" smtClean="0"/>
              <a:t>mensyaratkan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paten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20 </a:t>
            </a:r>
            <a:r>
              <a:rPr lang="en-US" dirty="0" err="1" smtClean="0"/>
              <a:t>tahun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nasionalitas</a:t>
            </a:r>
            <a:r>
              <a:rPr lang="en-US" dirty="0" smtClean="0"/>
              <a:t> paten: </a:t>
            </a:r>
            <a:r>
              <a:rPr lang="en-US" dirty="0" err="1" smtClean="0"/>
              <a:t>sebuah</a:t>
            </a:r>
            <a:r>
              <a:rPr lang="en-US" dirty="0" smtClean="0"/>
              <a:t> paten </a:t>
            </a:r>
            <a:r>
              <a:rPr lang="en-US" dirty="0" err="1" smtClean="0"/>
              <a:t>hanya</a:t>
            </a:r>
            <a:r>
              <a:rPr lang="en-US" dirty="0" smtClean="0"/>
              <a:t> valid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memberikannya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1) Negara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dipatenkan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wilayahnya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2) Negara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importasi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yang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paten.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570" y="228600"/>
            <a:ext cx="5063478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Syarat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memperoleh</a:t>
            </a:r>
            <a:r>
              <a:rPr lang="en-US" dirty="0" smtClean="0">
                <a:solidFill>
                  <a:schemeClr val="bg1"/>
                </a:solidFill>
              </a:rPr>
              <a:t> Paten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err="1" smtClean="0"/>
              <a:t>Penemuan</a:t>
            </a:r>
            <a:r>
              <a:rPr lang="en-US" i="1" dirty="0" smtClean="0"/>
              <a:t> yang </a:t>
            </a:r>
            <a:r>
              <a:rPr lang="en-US" i="1" dirty="0" err="1" smtClean="0"/>
              <a:t>baru</a:t>
            </a:r>
            <a:r>
              <a:rPr lang="en-US" i="1" dirty="0" smtClean="0"/>
              <a:t>/</a:t>
            </a:r>
            <a:r>
              <a:rPr lang="en-US" i="1" dirty="0" err="1" smtClean="0"/>
              <a:t>Kebaruan</a:t>
            </a:r>
            <a:r>
              <a:rPr lang="en-US" i="1" dirty="0" smtClean="0"/>
              <a:t> (Novelty):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diumumkan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Indonesia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penguraian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peragaan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lain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b.  </a:t>
            </a:r>
            <a:r>
              <a:rPr lang="en-US" i="1" dirty="0" err="1" smtClean="0"/>
              <a:t>Mengandung</a:t>
            </a:r>
            <a:r>
              <a:rPr lang="en-US" i="1" dirty="0" smtClean="0"/>
              <a:t> </a:t>
            </a:r>
            <a:r>
              <a:rPr lang="en-US" i="1" dirty="0" err="1" smtClean="0"/>
              <a:t>langkah</a:t>
            </a:r>
            <a:r>
              <a:rPr lang="en-US" i="1" dirty="0" smtClean="0"/>
              <a:t> </a:t>
            </a:r>
            <a:r>
              <a:rPr lang="en-US" i="1" dirty="0" err="1" smtClean="0"/>
              <a:t>inventif</a:t>
            </a:r>
            <a:r>
              <a:rPr lang="en-US" i="1" dirty="0" smtClean="0"/>
              <a:t> (</a:t>
            </a:r>
            <a:r>
              <a:rPr lang="en-US" i="1" dirty="0" err="1" smtClean="0"/>
              <a:t>Invetive</a:t>
            </a:r>
            <a:r>
              <a:rPr lang="en-US" i="1" dirty="0" smtClean="0"/>
              <a:t> steps):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metodologis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/</a:t>
            </a:r>
            <a:r>
              <a:rPr lang="en-US" i="1" dirty="0" smtClean="0"/>
              <a:t>non obvious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c.  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i="1" dirty="0" err="1" smtClean="0"/>
              <a:t>diterapkan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industri</a:t>
            </a:r>
            <a:r>
              <a:rPr lang="en-US" i="1" dirty="0" smtClean="0"/>
              <a:t> (Industrial applicability):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(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, </a:t>
            </a:r>
            <a:r>
              <a:rPr lang="en-US" dirty="0" err="1" smtClean="0"/>
              <a:t>dijual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).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penemuannya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produknya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prosesnya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620" y="228600"/>
            <a:ext cx="5138428" cy="9906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Penemuan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dikecualikan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Perlindungan</a:t>
            </a:r>
            <a:r>
              <a:rPr lang="en-US" sz="2000" dirty="0" smtClean="0">
                <a:solidFill>
                  <a:schemeClr val="bg1"/>
                </a:solidFill>
              </a:rPr>
              <a:t> Paten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Perjanjian</a:t>
            </a:r>
            <a:r>
              <a:rPr lang="en-US" dirty="0" smtClean="0"/>
              <a:t> TRIPs WTO </a:t>
            </a:r>
            <a:r>
              <a:rPr lang="en-US" dirty="0" err="1" smtClean="0"/>
              <a:t>membolehkan</a:t>
            </a:r>
            <a:r>
              <a:rPr lang="en-US" dirty="0" smtClean="0"/>
              <a:t>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WTO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paten: </a:t>
            </a:r>
            <a:endParaRPr lang="id-ID" dirty="0" smtClean="0"/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ketertiban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moralitas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: </a:t>
            </a:r>
            <a:endParaRPr lang="id-ID" dirty="0" smtClean="0"/>
          </a:p>
          <a:p>
            <a:pPr lvl="2"/>
            <a:r>
              <a:rPr lang="en-US" dirty="0" smtClean="0"/>
              <a:t>1]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bedah</a:t>
            </a:r>
            <a:r>
              <a:rPr lang="en-US" dirty="0" smtClean="0"/>
              <a:t>, </a:t>
            </a:r>
            <a:r>
              <a:rPr lang="en-US" dirty="0" err="1" smtClean="0"/>
              <a:t>diagnostik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. </a:t>
            </a:r>
            <a:endParaRPr lang="id-ID" dirty="0" smtClean="0"/>
          </a:p>
          <a:p>
            <a:pPr lvl="2"/>
            <a:r>
              <a:rPr lang="en-US" dirty="0" smtClean="0"/>
              <a:t>2] </a:t>
            </a:r>
            <a:r>
              <a:rPr lang="en-US" dirty="0" err="1" smtClean="0"/>
              <a:t>Tumbuh-tumbuhan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-</a:t>
            </a:r>
            <a:r>
              <a:rPr lang="en-US" dirty="0" err="1" smtClean="0"/>
              <a:t>organisme</a:t>
            </a:r>
            <a:r>
              <a:rPr lang="en-US" dirty="0" smtClean="0"/>
              <a:t>.</a:t>
            </a:r>
            <a:endParaRPr lang="id-ID" dirty="0" smtClean="0"/>
          </a:p>
          <a:p>
            <a:pPr lvl="2"/>
            <a:r>
              <a:rPr lang="id-ID" dirty="0" smtClean="0"/>
              <a:t>3]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esensial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Catatan</a:t>
            </a:r>
            <a:r>
              <a:rPr lang="en-US" sz="1800" dirty="0" smtClean="0"/>
              <a:t>: </a:t>
            </a:r>
            <a:r>
              <a:rPr lang="en-US" sz="1800" dirty="0" err="1" smtClean="0"/>
              <a:t>negara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perlindungan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varitas</a:t>
            </a:r>
            <a:r>
              <a:rPr lang="en-US" sz="1800" dirty="0" smtClean="0"/>
              <a:t> </a:t>
            </a:r>
            <a:r>
              <a:rPr lang="en-US" sz="1800" dirty="0" err="1" smtClean="0"/>
              <a:t>tanaman</a:t>
            </a:r>
            <a:r>
              <a:rPr lang="en-US" sz="1800" dirty="0" smtClean="0"/>
              <a:t> (Indonesia: UU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Perlindungan</a:t>
            </a:r>
            <a:r>
              <a:rPr lang="en-US" sz="1800" dirty="0" smtClean="0"/>
              <a:t> </a:t>
            </a:r>
            <a:r>
              <a:rPr lang="en-US" sz="1800" dirty="0" err="1" smtClean="0"/>
              <a:t>Varitas</a:t>
            </a:r>
            <a:r>
              <a:rPr lang="en-US" sz="1800" dirty="0" smtClean="0"/>
              <a:t> </a:t>
            </a:r>
            <a:r>
              <a:rPr lang="en-US" sz="1800" dirty="0" err="1" smtClean="0"/>
              <a:t>Tanaman</a:t>
            </a:r>
            <a:r>
              <a:rPr lang="en-US" sz="1800" dirty="0" smtClean="0"/>
              <a:t>/UU No. 29 </a:t>
            </a:r>
            <a:r>
              <a:rPr lang="en-US" sz="1800" dirty="0" err="1" smtClean="0"/>
              <a:t>tahun</a:t>
            </a:r>
            <a:r>
              <a:rPr lang="en-US" sz="1800" dirty="0" smtClean="0"/>
              <a:t> 2000)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550" y="228600"/>
            <a:ext cx="5033497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Jenis-jenis</a:t>
            </a:r>
            <a:r>
              <a:rPr lang="en-US" dirty="0" smtClean="0">
                <a:solidFill>
                  <a:schemeClr val="bg1"/>
                </a:solidFill>
              </a:rPr>
              <a:t> Paten.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Paten </a:t>
            </a:r>
            <a:r>
              <a:rPr lang="en-US" i="1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</a:t>
            </a:r>
            <a:r>
              <a:rPr lang="en-US" dirty="0" err="1" smtClean="0"/>
              <a:t>alat,aparat</a:t>
            </a:r>
            <a:r>
              <a:rPr lang="en-US" dirty="0" smtClean="0"/>
              <a:t>,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substansi</a:t>
            </a:r>
            <a:r>
              <a:rPr lang="en-US" dirty="0" smtClean="0"/>
              <a:t>).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paten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i="1" dirty="0" smtClean="0"/>
              <a:t>A new type of optical membrane being made up of at least one polymer and at least one solvent</a:t>
            </a:r>
            <a:r>
              <a:rPr lang="en-US" dirty="0" smtClean="0"/>
              <a:t>”. Paten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diperolehnya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i="1" dirty="0" smtClean="0"/>
              <a:t>Paten </a:t>
            </a:r>
            <a:r>
              <a:rPr lang="en-US" i="1" dirty="0" err="1" smtClean="0"/>
              <a:t>Proses</a:t>
            </a:r>
            <a:r>
              <a:rPr lang="en-US" dirty="0" smtClean="0"/>
              <a:t>.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/</a:t>
            </a:r>
            <a:r>
              <a:rPr lang="en-US" dirty="0" err="1" smtClean="0"/>
              <a:t>tindakan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).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“</a:t>
            </a:r>
            <a:r>
              <a:rPr lang="en-US" i="1" dirty="0" smtClean="0"/>
              <a:t>the method of making an optical membrane from a solution comprising at least one polymer and at least one solvent</a:t>
            </a:r>
            <a:r>
              <a:rPr lang="en-US" dirty="0" smtClean="0"/>
              <a:t>”. </a:t>
            </a:r>
            <a:r>
              <a:rPr lang="en-US" dirty="0" err="1" smtClean="0"/>
              <a:t>Terkadang</a:t>
            </a:r>
            <a:r>
              <a:rPr lang="en-US" dirty="0" smtClean="0"/>
              <a:t> paten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produknya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penemu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paten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penemuannya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i="1" dirty="0" smtClean="0"/>
              <a:t>Paten “Product-by-process”</a:t>
            </a:r>
            <a:r>
              <a:rPr lang="en-US" dirty="0" smtClean="0"/>
              <a:t>.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tahap-tahap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Klaimnya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“</a:t>
            </a:r>
            <a:r>
              <a:rPr lang="en-US" i="1" dirty="0" smtClean="0"/>
              <a:t>a contact lens made by a particular method</a:t>
            </a:r>
            <a:r>
              <a:rPr lang="en-US" dirty="0" smtClean="0"/>
              <a:t>”.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prosesnya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diklaim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UU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melarang</a:t>
            </a:r>
            <a:r>
              <a:rPr lang="en-US" dirty="0" smtClean="0"/>
              <a:t> </a:t>
            </a:r>
            <a:r>
              <a:rPr lang="en-US" dirty="0" err="1" smtClean="0"/>
              <a:t>penyalahgunaan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dipatenkan</a:t>
            </a:r>
            <a:r>
              <a:rPr lang="en-US" dirty="0" smtClean="0"/>
              <a:t>.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referensinya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, </a:t>
            </a:r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610" y="228600"/>
            <a:ext cx="5123438" cy="99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Pengalihan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hak</a:t>
            </a:r>
            <a:r>
              <a:rPr lang="en-US" b="1" dirty="0" smtClean="0">
                <a:solidFill>
                  <a:schemeClr val="bg1"/>
                </a:solidFill>
              </a:rPr>
              <a:t> Paten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seluruh</a:t>
            </a:r>
            <a:r>
              <a:rPr lang="en-US" sz="3200" dirty="0" smtClean="0"/>
              <a:t> </a:t>
            </a:r>
            <a:r>
              <a:rPr lang="en-US" sz="3200" dirty="0" err="1" smtClean="0"/>
              <a:t>maupun</a:t>
            </a:r>
            <a:r>
              <a:rPr lang="en-US" sz="3200" dirty="0" smtClean="0"/>
              <a:t> </a:t>
            </a:r>
            <a:r>
              <a:rPr lang="en-US" sz="3200" dirty="0" err="1" smtClean="0"/>
              <a:t>sebagian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:</a:t>
            </a:r>
            <a:endParaRPr lang="en-US" sz="4000" dirty="0" smtClean="0"/>
          </a:p>
          <a:p>
            <a:pPr lvl="1"/>
            <a:r>
              <a:rPr lang="en-US" sz="2800" dirty="0" err="1" smtClean="0"/>
              <a:t>Bentuk-bentuk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pengalihan</a:t>
            </a:r>
            <a:r>
              <a:rPr lang="en-US" sz="2800" dirty="0" smtClean="0"/>
              <a:t> </a:t>
            </a:r>
            <a:r>
              <a:rPr lang="en-US" sz="2800" dirty="0" err="1" smtClean="0"/>
              <a:t>hak</a:t>
            </a:r>
            <a:r>
              <a:rPr lang="en-US" sz="2800" dirty="0" smtClean="0"/>
              <a:t> </a:t>
            </a:r>
            <a:r>
              <a:rPr lang="en-US" sz="2800" dirty="0" err="1" smtClean="0"/>
              <a:t>lewat</a:t>
            </a:r>
            <a:r>
              <a:rPr lang="en-US" sz="2800" dirty="0" smtClean="0"/>
              <a:t> </a:t>
            </a:r>
            <a:r>
              <a:rPr lang="en-US" sz="2800" dirty="0" err="1" smtClean="0"/>
              <a:t>Pewarisan</a:t>
            </a:r>
            <a:r>
              <a:rPr lang="en-US" sz="2800" dirty="0" smtClean="0"/>
              <a:t>, </a:t>
            </a:r>
            <a:r>
              <a:rPr lang="en-US" sz="2800" dirty="0" err="1" smtClean="0"/>
              <a:t>Hibah</a:t>
            </a:r>
            <a:r>
              <a:rPr lang="en-US" sz="2800" dirty="0" smtClean="0"/>
              <a:t>, </a:t>
            </a:r>
            <a:r>
              <a:rPr lang="en-US" sz="2800" dirty="0" err="1" smtClean="0"/>
              <a:t>Wasiat</a:t>
            </a:r>
            <a:r>
              <a:rPr lang="en-US" sz="2800" dirty="0" smtClean="0"/>
              <a:t>.</a:t>
            </a:r>
            <a:endParaRPr lang="en-US" sz="3600" dirty="0" smtClean="0"/>
          </a:p>
          <a:p>
            <a:pPr lvl="1"/>
            <a:r>
              <a:rPr lang="en-US" sz="2800" dirty="0" err="1" smtClean="0"/>
              <a:t>Perjanjian</a:t>
            </a:r>
            <a:r>
              <a:rPr lang="en-US" sz="2800" dirty="0" smtClean="0"/>
              <a:t> (</a:t>
            </a:r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notaris</a:t>
            </a:r>
            <a:r>
              <a:rPr lang="en-US" sz="2800" dirty="0" smtClean="0"/>
              <a:t>).</a:t>
            </a:r>
            <a:endParaRPr lang="en-US" sz="3600" dirty="0" smtClean="0"/>
          </a:p>
          <a:p>
            <a:r>
              <a:rPr lang="en-US" sz="3200" dirty="0" err="1" smtClean="0"/>
              <a:t>Sebab</a:t>
            </a:r>
            <a:r>
              <a:rPr lang="en-US" sz="3200" dirty="0" smtClean="0"/>
              <a:t> lain yang </a:t>
            </a:r>
            <a:r>
              <a:rPr lang="en-US" sz="3200" dirty="0" err="1" smtClean="0"/>
              <a:t>sah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550" y="228600"/>
            <a:ext cx="5033497" cy="99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Batalnya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hak</a:t>
            </a:r>
            <a:r>
              <a:rPr lang="en-US" b="1" dirty="0" smtClean="0">
                <a:solidFill>
                  <a:schemeClr val="bg1"/>
                </a:solidFill>
              </a:rPr>
              <a:t> Paten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:</a:t>
            </a:r>
            <a:endParaRPr lang="en-US" sz="4000" dirty="0" smtClean="0"/>
          </a:p>
          <a:p>
            <a:pPr lvl="1"/>
            <a:r>
              <a:rPr lang="en-US" sz="2800" dirty="0" err="1" smtClean="0"/>
              <a:t>Batal</a:t>
            </a:r>
            <a:r>
              <a:rPr lang="en-US" sz="2800" dirty="0" smtClean="0"/>
              <a:t> </a:t>
            </a:r>
            <a:r>
              <a:rPr lang="en-US" sz="2800" dirty="0" err="1" smtClean="0"/>
              <a:t>demi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(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pemegang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kewajibannya</a:t>
            </a:r>
            <a:r>
              <a:rPr lang="en-US" sz="2800" dirty="0" smtClean="0"/>
              <a:t>).</a:t>
            </a:r>
            <a:endParaRPr lang="en-US" sz="3600" dirty="0" smtClean="0"/>
          </a:p>
          <a:p>
            <a:pPr lvl="1"/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permintaan</a:t>
            </a:r>
            <a:r>
              <a:rPr lang="en-US" sz="2800" dirty="0" smtClean="0"/>
              <a:t> </a:t>
            </a:r>
            <a:r>
              <a:rPr lang="en-US" sz="2800" dirty="0" err="1" smtClean="0"/>
              <a:t>pemegang</a:t>
            </a:r>
            <a:r>
              <a:rPr lang="en-US" sz="2800" dirty="0" smtClean="0"/>
              <a:t> </a:t>
            </a:r>
            <a:r>
              <a:rPr lang="en-US" sz="2800" dirty="0" err="1" smtClean="0"/>
              <a:t>hak</a:t>
            </a:r>
            <a:r>
              <a:rPr lang="en-US" sz="2800" dirty="0" smtClean="0"/>
              <a:t> paten (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permintaan</a:t>
            </a:r>
            <a:r>
              <a:rPr lang="en-US" sz="2800" dirty="0" smtClean="0"/>
              <a:t> </a:t>
            </a:r>
            <a:r>
              <a:rPr lang="en-US" sz="2800" dirty="0" err="1" smtClean="0"/>
              <a:t>tertulis</a:t>
            </a:r>
            <a:r>
              <a:rPr lang="en-US" sz="2800" dirty="0" smtClean="0"/>
              <a:t>).</a:t>
            </a:r>
            <a:endParaRPr lang="en-US" sz="3600" dirty="0" smtClean="0"/>
          </a:p>
          <a:p>
            <a:r>
              <a:rPr lang="en-US" sz="3200" dirty="0" err="1" smtClean="0"/>
              <a:t>Gugatan</a:t>
            </a:r>
            <a:r>
              <a:rPr lang="en-US" sz="3200" dirty="0" smtClean="0"/>
              <a:t> (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pihak</a:t>
            </a:r>
            <a:r>
              <a:rPr lang="en-US" sz="3200" dirty="0" smtClean="0"/>
              <a:t> </a:t>
            </a:r>
            <a:r>
              <a:rPr lang="en-US" sz="3200" dirty="0" err="1" smtClean="0"/>
              <a:t>ketiga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hak</a:t>
            </a:r>
            <a:r>
              <a:rPr lang="en-US" sz="3200" dirty="0" smtClean="0"/>
              <a:t> paten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berhak</a:t>
            </a:r>
            <a:r>
              <a:rPr lang="en-US" sz="3200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570" y="228600"/>
            <a:ext cx="506347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Refleksi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Paten.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Paten?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pokok-pokok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Paten!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Bagaimanakah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Paten </a:t>
            </a:r>
            <a:r>
              <a:rPr lang="en-US" dirty="0" err="1" smtClean="0"/>
              <a:t>dilakukan</a:t>
            </a:r>
            <a:r>
              <a:rPr lang="en-US" dirty="0" smtClean="0"/>
              <a:t>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Berapa</a:t>
            </a:r>
            <a:r>
              <a:rPr lang="en-US" dirty="0" smtClean="0"/>
              <a:t> ‘</a:t>
            </a:r>
            <a:r>
              <a:rPr lang="en-US" dirty="0" err="1" smtClean="0"/>
              <a:t>Biaya</a:t>
            </a:r>
            <a:r>
              <a:rPr lang="en-US" dirty="0" smtClean="0"/>
              <a:t> Paten’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550" y="228600"/>
            <a:ext cx="5033497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Bagaimana Tata Cara Pengajuan Hak Paten?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smtClean="0"/>
              <a:t>Silahkan melakukan penelusuran mandiri mengenai tata cara pengajuan paten di Indonesia </a:t>
            </a:r>
            <a:r>
              <a:rPr lang="id-ID" smtClean="0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630" y="228600"/>
            <a:ext cx="515341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Referensi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 smtClean="0"/>
              <a:t>Slide Presentasi “</a:t>
            </a:r>
            <a:r>
              <a:rPr lang="en-US" dirty="0" smtClean="0"/>
              <a:t>Indonesia </a:t>
            </a:r>
            <a:r>
              <a:rPr lang="en-US" dirty="0" err="1" smtClean="0"/>
              <a:t>Inovatif</a:t>
            </a:r>
            <a:r>
              <a:rPr lang="id-ID" dirty="0" smtClean="0"/>
              <a:t>”, </a:t>
            </a:r>
            <a:r>
              <a:rPr lang="en-US" dirty="0" err="1" smtClean="0"/>
              <a:t>Satryo</a:t>
            </a:r>
            <a:r>
              <a:rPr lang="en-US" dirty="0" smtClean="0"/>
              <a:t> </a:t>
            </a:r>
            <a:r>
              <a:rPr lang="en-US" dirty="0" err="1" smtClean="0"/>
              <a:t>Soemantri</a:t>
            </a:r>
            <a:r>
              <a:rPr lang="en-US" dirty="0" smtClean="0"/>
              <a:t> </a:t>
            </a:r>
            <a:r>
              <a:rPr lang="en-US" dirty="0" err="1" smtClean="0"/>
              <a:t>Brodjonegoro</a:t>
            </a:r>
            <a:r>
              <a:rPr lang="id-ID" dirty="0" smtClean="0"/>
              <a:t>, Research University – IT </a:t>
            </a:r>
            <a:r>
              <a:rPr lang="id-ID" dirty="0" smtClean="0"/>
              <a:t>Telkom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http://theofransuslitaay.i8.com/materi_haki/mod5/index.html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http://theofransuslitaay.i8.com/materi_haki/mod6/materi.html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Lionel </a:t>
            </a:r>
            <a:r>
              <a:rPr lang="en-US" dirty="0" err="1" smtClean="0"/>
              <a:t>Bently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Brad Sherman, Intellectual Property Law, Oxford University Press, 2001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Eddy Damian,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UU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 1997,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perlindungannya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perjanijian</a:t>
            </a:r>
            <a:r>
              <a:rPr lang="en-US" dirty="0" smtClean="0"/>
              <a:t> </a:t>
            </a:r>
            <a:r>
              <a:rPr lang="en-US" dirty="0" err="1" smtClean="0"/>
              <a:t>penerbitannya</a:t>
            </a:r>
            <a:r>
              <a:rPr lang="en-US" dirty="0" smtClean="0"/>
              <a:t>, Bandung, </a:t>
            </a:r>
            <a:r>
              <a:rPr lang="en-US" dirty="0" err="1" smtClean="0"/>
              <a:t>Penerbit</a:t>
            </a:r>
            <a:r>
              <a:rPr lang="en-US" dirty="0" smtClean="0"/>
              <a:t> Alumni, 1999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Henry R. </a:t>
            </a:r>
            <a:r>
              <a:rPr lang="en-US" dirty="0" err="1" smtClean="0"/>
              <a:t>Cheeseman</a:t>
            </a:r>
            <a:r>
              <a:rPr lang="en-US" dirty="0" smtClean="0"/>
              <a:t>, </a:t>
            </a:r>
            <a:r>
              <a:rPr lang="en-US" dirty="0" err="1" smtClean="0"/>
              <a:t>Bussines</a:t>
            </a:r>
            <a:r>
              <a:rPr lang="en-US" dirty="0" smtClean="0"/>
              <a:t> Law - Ethical, International &amp; E-Commerce Environment. 4th Edition, Upper-Saddle NJ Prentice-Hall, 2001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World Intellectual Property Rights Organization : </a:t>
            </a:r>
            <a:r>
              <a:rPr lang="en-US" u="sng" dirty="0" smtClean="0">
                <a:hlinkClick r:id="rId4"/>
              </a:rPr>
              <a:t>http://www.wipo.org/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World Trade Organization : </a:t>
            </a:r>
            <a:r>
              <a:rPr lang="en-US" u="sng" dirty="0" smtClean="0">
                <a:hlinkClick r:id="rId5"/>
              </a:rPr>
              <a:t>http://www.wto.org/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http://</a:t>
            </a:r>
            <a:r>
              <a:rPr lang="en-US" smtClean="0"/>
              <a:t>www.dgip.go.id</a:t>
            </a:r>
            <a:r>
              <a:rPr lang="en-US" smtClean="0"/>
              <a:t>/</a:t>
            </a:r>
            <a:endParaRPr lang="id-ID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2B7C81A-890A-468A-A0D0-1246CB6FE196}" type="datetime1">
              <a:rPr lang="id-ID" smtClean="0"/>
              <a:pPr>
                <a:defRPr/>
              </a:pPr>
              <a:t>06/10/2014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01" y="1600200"/>
            <a:ext cx="799454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2630" y="142852"/>
            <a:ext cx="4845570" cy="1214446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(2)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214422"/>
            <a:ext cx="8429684" cy="5143536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" y="1600200"/>
            <a:ext cx="83761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2550" y="214290"/>
            <a:ext cx="4754197" cy="1143008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</a:t>
            </a:r>
            <a:r>
              <a:rPr lang="en-US" altLang="ja-JP" b="1" dirty="0" smtClean="0">
                <a:solidFill>
                  <a:schemeClr val="bg1"/>
                </a:solidFill>
              </a:rPr>
              <a:t>report (3) 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357298"/>
            <a:ext cx="8358246" cy="521497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2550" y="214290"/>
            <a:ext cx="4725649" cy="1214446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(4)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357298"/>
            <a:ext cx="8429684" cy="507209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University - IT Telkom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988A-55BC-451A-95F7-E88269901CF5}" type="datetime1">
              <a:rPr lang="id-ID" smtClean="0"/>
              <a:pPr/>
              <a:t>06/10/2014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" y="1600200"/>
            <a:ext cx="837613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590" y="214290"/>
            <a:ext cx="4785610" cy="1143008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</a:rPr>
              <a:t>World bank report </a:t>
            </a:r>
            <a:r>
              <a:rPr lang="en-US" altLang="ja-JP" b="1" dirty="0" smtClean="0">
                <a:solidFill>
                  <a:schemeClr val="bg1"/>
                </a:solidFill>
              </a:rPr>
              <a:t>(5)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428736"/>
            <a:ext cx="8143932" cy="492922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FCF-4DCC-4924-89D8-3BCE7CA982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877</Words>
  <Application>Microsoft Office PowerPoint</Application>
  <PresentationFormat>On-screen Show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template_informatika_slide</vt:lpstr>
      <vt:lpstr>IFG3A3 KEPROFESIAN BIDANG INFORMATIKA Pertemuan 13:  Paten </vt:lpstr>
      <vt:lpstr>World bank report (1)</vt:lpstr>
      <vt:lpstr>Slide 3</vt:lpstr>
      <vt:lpstr>World bank report (2)</vt:lpstr>
      <vt:lpstr>Slide 5</vt:lpstr>
      <vt:lpstr>World bank report (3) </vt:lpstr>
      <vt:lpstr>World bank report (4)</vt:lpstr>
      <vt:lpstr>Slide 8</vt:lpstr>
      <vt:lpstr>World bank report (5)</vt:lpstr>
      <vt:lpstr>World bank report (6)</vt:lpstr>
      <vt:lpstr>World bank report (7)</vt:lpstr>
      <vt:lpstr>World bank report (8)</vt:lpstr>
      <vt:lpstr>World bank report (9)</vt:lpstr>
      <vt:lpstr>World bank report (10)</vt:lpstr>
      <vt:lpstr>World bank report (11)</vt:lpstr>
      <vt:lpstr>Slide 16</vt:lpstr>
      <vt:lpstr>Fokus Materi </vt:lpstr>
      <vt:lpstr>Pengertian Paten [1]</vt:lpstr>
      <vt:lpstr>Pengertian Paten [2]</vt:lpstr>
      <vt:lpstr>Pengertian Paten [3]</vt:lpstr>
      <vt:lpstr>Syarat untuk memperoleh Paten</vt:lpstr>
      <vt:lpstr>Penemuan yang dikecualikan dari Perlindungan Paten</vt:lpstr>
      <vt:lpstr>Jenis-jenis Paten.</vt:lpstr>
      <vt:lpstr>Pengalihan hak Paten</vt:lpstr>
      <vt:lpstr>Batalnya hak Paten</vt:lpstr>
      <vt:lpstr>Refleksi</vt:lpstr>
      <vt:lpstr>Bagaimana Tata Cara Pengajuan Hak Paten?</vt:lpstr>
      <vt:lpstr>Referensi</vt:lpstr>
      <vt:lpstr>Slide 29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174</cp:revision>
  <dcterms:created xsi:type="dcterms:W3CDTF">2012-11-14T18:53:32Z</dcterms:created>
  <dcterms:modified xsi:type="dcterms:W3CDTF">2014-10-05T17:30:32Z</dcterms:modified>
</cp:coreProperties>
</file>