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5" r:id="rId3"/>
    <p:sldId id="349" r:id="rId4"/>
    <p:sldId id="494" r:id="rId5"/>
    <p:sldId id="505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258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</dgm:pt>
    <dgm:pt modelId="{28CC1A39-953F-4B74-9071-5AF2867D13E5}" type="sibTrans" cxnId="{E46722B9-00E5-40D8-BCC7-A998F948F0E2}">
      <dgm:prSet/>
      <dgm:spPr/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281C6-2759-4498-9C17-AA953F4E72D8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8E45C-B56B-40E0-81F0-66C51FD96B6D}" type="slidenum">
              <a:rPr lang="en-US"/>
              <a:pPr/>
              <a:t>14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D6B8D-8797-409B-9C38-5AE969F5F924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2DE32-B205-4192-A426-2FDADB8003E6}" type="slidenum">
              <a:rPr lang="en-US"/>
              <a:pPr/>
              <a:t>16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505C4-4B8A-4810-916F-8537E9B0D5E2}" type="slidenum">
              <a:rPr lang="en-US"/>
              <a:pPr/>
              <a:t>17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7ABC2E-C851-4E78-8D72-31D0C411F089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0F19FE-168F-4806-AA44-6418A75651B0}" type="datetime1">
              <a:rPr lang="id-ID" smtClean="0"/>
              <a:pPr/>
              <a:t>05/08/2014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7ADE5E-5A90-41B8-AC6C-8CBCB5C34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303039-ED1E-4492-9835-B3FFE50B4E44}" type="datetime1">
              <a:rPr lang="id-ID" smtClean="0"/>
              <a:pPr/>
              <a:t>05/08/2014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46F5-CBB8-4643-A502-42C4C03C2D84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5F58-0816-4C9F-8E26-6D0DD9A0A99A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A6D-2A29-42A2-AB94-2CA04CC3F4E0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5EDC-36A6-48E6-8A49-CCAAA2F880ED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1C59-B95B-4C4D-A0D9-C7DB23F3B3E5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05/08/2014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58/51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52925-B156-41B6-89C9-DBF55E056FCE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</a:t>
            </a:r>
            <a:r>
              <a:rPr lang="id-ID" dirty="0" smtClean="0"/>
              <a:t>12: </a:t>
            </a:r>
            <a:r>
              <a:rPr lang="id-ID" dirty="0" smtClean="0"/>
              <a:t>Ekstraksi Ciri </a:t>
            </a:r>
            <a:r>
              <a:rPr lang="id-ID" dirty="0" smtClean="0"/>
              <a:t>Texture [3]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CEB8C1C-5749-45ED-8413-8DDB7C776684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Direction Feature [5]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9080"/>
          </a:xfrm>
        </p:spPr>
        <p:txBody>
          <a:bodyPr>
            <a:normAutofit/>
          </a:bodyPr>
          <a:lstStyle/>
          <a:p>
            <a:r>
              <a:rPr lang="id-ID" dirty="0" smtClean="0"/>
              <a:t>Ingat bahwa hasil akhir dari proses ektraksi ciri adalah </a:t>
            </a:r>
            <a:r>
              <a:rPr lang="id-ID" b="1" dirty="0" smtClean="0"/>
              <a:t>vektor ciri. </a:t>
            </a:r>
            <a:r>
              <a:rPr lang="id-ID" dirty="0" smtClean="0"/>
              <a:t>Pada kasus ini maka alternatif vector ciri yang dapat dibangun secara statistik adalah sebagai berikut:</a:t>
            </a:r>
          </a:p>
          <a:p>
            <a:endParaRPr lang="id-ID" dirty="0" smtClean="0"/>
          </a:p>
          <a:p>
            <a:r>
              <a:rPr lang="id-ID" dirty="0" smtClean="0"/>
              <a:t>Dimana:</a:t>
            </a:r>
          </a:p>
          <a:p>
            <a:pPr lvl="1"/>
            <a:r>
              <a:rPr lang="id-ID" dirty="0" smtClean="0"/>
              <a:t>Vx1 = menandakan apakah dalam matrik label terdapat arah dengan kode x</a:t>
            </a:r>
          </a:p>
          <a:p>
            <a:pPr lvl="1"/>
            <a:r>
              <a:rPr lang="id-ID" dirty="0" smtClean="0"/>
              <a:t>Vx2 = menyatakan peluang kemunculan kode x dalam matrik</a:t>
            </a:r>
          </a:p>
          <a:p>
            <a:endParaRPr lang="id-ID" dirty="0" smtClean="0"/>
          </a:p>
          <a:p>
            <a:endParaRPr lang="id-ID" dirty="0" smtClean="0"/>
          </a:p>
          <a:p>
            <a:pPr>
              <a:buNone/>
            </a:pPr>
            <a:endParaRPr lang="id-ID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7624" y="334619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V11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486" y="228600"/>
            <a:ext cx="5026561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Direction Feature [6]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Hasil akhir matrik label yang berisikan informasi </a:t>
            </a:r>
            <a:r>
              <a:rPr lang="id-ID" i="1" dirty="0" smtClean="0"/>
              <a:t>Direction</a:t>
            </a:r>
            <a:r>
              <a:rPr lang="id-ID" dirty="0" smtClean="0"/>
              <a:t> pembentuk pola ini dapat diproses lebih lanjut dengan berbagai alternatif:</a:t>
            </a:r>
          </a:p>
          <a:p>
            <a:pPr lvl="1"/>
            <a:r>
              <a:rPr lang="id-ID" dirty="0" smtClean="0"/>
              <a:t>Statistik Global: dilakukan pada matrik label awal</a:t>
            </a:r>
          </a:p>
          <a:p>
            <a:pPr lvl="1"/>
            <a:r>
              <a:rPr lang="id-ID" dirty="0" smtClean="0"/>
              <a:t>Statistik Lokal: membagi matrik label awal ke dalam blok dan menghitung statistik</a:t>
            </a:r>
          </a:p>
          <a:p>
            <a:r>
              <a:rPr lang="id-ID" dirty="0" smtClean="0"/>
              <a:t>Mana yang sebaiknya digunakan? Statistik Global atau Lokal?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63001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(Kana) </a:t>
            </a:r>
            <a:r>
              <a:rPr lang="en-US" dirty="0" err="1" smtClean="0"/>
              <a:t>Menggunakan</a:t>
            </a:r>
            <a:r>
              <a:rPr lang="en-US" dirty="0" smtClean="0"/>
              <a:t> Direction Feature Extraction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Syaraf</a:t>
            </a:r>
            <a:r>
              <a:rPr lang="en-US" dirty="0" smtClean="0"/>
              <a:t> </a:t>
            </a:r>
            <a:r>
              <a:rPr lang="en-US" dirty="0" err="1" smtClean="0"/>
              <a:t>Tiruan</a:t>
            </a:r>
            <a:endParaRPr lang="id-ID" dirty="0" smtClean="0"/>
          </a:p>
          <a:p>
            <a:r>
              <a:rPr lang="en-US" dirty="0" smtClean="0"/>
              <a:t>Tjokorda Agung B</a:t>
            </a:r>
            <a:r>
              <a:rPr lang="id-ID" dirty="0" smtClean="0"/>
              <a:t>udi W.</a:t>
            </a:r>
            <a:endParaRPr lang="en-US" dirty="0" smtClean="0"/>
          </a:p>
          <a:p>
            <a:r>
              <a:rPr lang="en-US" dirty="0" smtClean="0">
                <a:latin typeface="Times New Roman" pitchFamily="18" charset="0"/>
              </a:rPr>
              <a:t>Maria </a:t>
            </a:r>
            <a:r>
              <a:rPr lang="en-US" dirty="0" err="1" smtClean="0">
                <a:latin typeface="Times New Roman" pitchFamily="18" charset="0"/>
              </a:rPr>
              <a:t>Ludovika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Dewi</a:t>
            </a:r>
            <a:endParaRPr lang="id-ID" dirty="0" smtClean="0">
              <a:latin typeface="Times New Roman" pitchFamily="18" charset="0"/>
            </a:endParaRPr>
          </a:p>
          <a:p>
            <a:r>
              <a:rPr lang="en-US" dirty="0" err="1" smtClean="0"/>
              <a:t>Adiwijaya</a:t>
            </a:r>
            <a:r>
              <a:rPr lang="en-US" dirty="0" smtClean="0"/>
              <a:t>  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Implementasi Direction Feature Extraction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Perancangan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29718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8077" name="Picture 13" descr="nulis"/>
          <p:cNvPicPr>
            <a:picLocks noChangeAspect="1" noChangeArrowheads="1"/>
          </p:cNvPicPr>
          <p:nvPr/>
        </p:nvPicPr>
        <p:blipFill>
          <a:blip r:embed="rId3" cstate="print"/>
          <a:srcRect t="7748"/>
          <a:stretch>
            <a:fillRect/>
          </a:stretch>
        </p:blipFill>
        <p:spPr bwMode="auto">
          <a:xfrm>
            <a:off x="1143000" y="1828800"/>
            <a:ext cx="1447800" cy="1335088"/>
          </a:xfrm>
          <a:prstGeom prst="rect">
            <a:avLst/>
          </a:prstGeom>
          <a:noFill/>
        </p:spPr>
      </p:pic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914400" y="3276600"/>
            <a:ext cx="173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Tulisan Tangan</a:t>
            </a:r>
          </a:p>
        </p:txBody>
      </p:sp>
      <p:pic>
        <p:nvPicPr>
          <p:cNvPr id="88085" name="Picture 21" descr="scanne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05000"/>
            <a:ext cx="1066800" cy="1066800"/>
          </a:xfrm>
          <a:prstGeom prst="rect">
            <a:avLst/>
          </a:prstGeom>
          <a:noFill/>
        </p:spPr>
      </p:pic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4114800" y="3048000"/>
            <a:ext cx="973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scanning</a:t>
            </a:r>
          </a:p>
        </p:txBody>
      </p:sp>
      <p:pic>
        <p:nvPicPr>
          <p:cNvPr id="88090" name="Picture 26" descr="yorariru_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981200"/>
            <a:ext cx="1676400" cy="1144588"/>
          </a:xfrm>
          <a:prstGeom prst="rect">
            <a:avLst/>
          </a:prstGeom>
          <a:noFill/>
        </p:spPr>
      </p:pic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6400800" y="3276600"/>
            <a:ext cx="154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Citra hasil scan</a:t>
            </a:r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>
            <a:off x="5334000" y="259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3200400" y="4038600"/>
            <a:ext cx="198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preprocessing</a:t>
            </a:r>
          </a:p>
        </p:txBody>
      </p:sp>
      <p:sp>
        <p:nvSpPr>
          <p:cNvPr id="88094" name="Rectangle 30"/>
          <p:cNvSpPr>
            <a:spLocks noChangeArrowheads="1"/>
          </p:cNvSpPr>
          <p:nvPr/>
        </p:nvSpPr>
        <p:spPr bwMode="auto">
          <a:xfrm>
            <a:off x="2590800" y="4724400"/>
            <a:ext cx="3276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Direction Feature Extraction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3200400" y="54864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JST LVQ</a:t>
            </a:r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>
            <a:off x="41148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>
            <a:off x="41148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41148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3333 -0.0055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32622 0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69" grpId="1" animBg="1"/>
      <p:bldP spid="88078" grpId="0"/>
      <p:bldP spid="88078" grpId="1"/>
      <p:bldP spid="88086" grpId="0"/>
      <p:bldP spid="88086" grpId="1"/>
      <p:bldP spid="88091" grpId="0"/>
      <p:bldP spid="88091" grpId="1"/>
      <p:bldP spid="88092" grpId="0" animBg="1"/>
      <p:bldP spid="88092" grpId="1" animBg="1"/>
      <p:bldP spid="88093" grpId="0" animBg="1"/>
      <p:bldP spid="88094" grpId="0" animBg="1"/>
      <p:bldP spid="88095" grpId="0" animBg="1"/>
      <p:bldP spid="88096" grpId="0" animBg="1"/>
      <p:bldP spid="88097" grpId="0" animBg="1"/>
      <p:bldP spid="880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542" y="304800"/>
            <a:ext cx="4988257" cy="1139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Preprocessing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077200" cy="5105400"/>
          </a:xfrm>
          <a:prstGeom prst="rect">
            <a:avLst/>
          </a:prstGeom>
          <a:noFill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 r="5637" b="-1715"/>
          <a:stretch>
            <a:fillRect/>
          </a:stretch>
        </p:blipFill>
        <p:spPr bwMode="auto">
          <a:xfrm>
            <a:off x="6629400" y="1676400"/>
            <a:ext cx="1066800" cy="914400"/>
          </a:xfrm>
          <a:prstGeom prst="rect">
            <a:avLst/>
          </a:prstGeom>
          <a:noFill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5" cstate="print"/>
          <a:srcRect r="2702" b="-22223"/>
          <a:stretch>
            <a:fillRect/>
          </a:stretch>
        </p:blipFill>
        <p:spPr bwMode="auto">
          <a:xfrm>
            <a:off x="5791200" y="4419600"/>
            <a:ext cx="685800" cy="838200"/>
          </a:xfrm>
          <a:prstGeom prst="rect">
            <a:avLst/>
          </a:prstGeom>
          <a:noFill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181600"/>
            <a:ext cx="1219200" cy="1193800"/>
          </a:xfrm>
          <a:prstGeom prst="rect">
            <a:avLst/>
          </a:prstGeom>
          <a:noFill/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7" cstate="print"/>
          <a:srcRect r="2702" b="1370"/>
          <a:stretch>
            <a:fillRect/>
          </a:stretch>
        </p:blipFill>
        <p:spPr bwMode="auto">
          <a:xfrm>
            <a:off x="1066800" y="4191000"/>
            <a:ext cx="1066800" cy="1066800"/>
          </a:xfrm>
          <a:prstGeom prst="rect">
            <a:avLst/>
          </a:prstGeom>
          <a:noFill/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124200"/>
            <a:ext cx="1066800" cy="914400"/>
          </a:xfrm>
          <a:prstGeom prst="rect">
            <a:avLst/>
          </a:prstGeom>
          <a:noFill/>
        </p:spPr>
      </p:pic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2057400" y="2133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2667000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3200400" y="1905000"/>
            <a:ext cx="19812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binerisasi</a:t>
            </a:r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5181600" y="2133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685800" y="3352800"/>
            <a:ext cx="19812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thinning</a:t>
            </a:r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 flipH="1">
            <a:off x="1600200" y="2819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6629400" y="2590800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citra biner</a:t>
            </a:r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>
            <a:off x="4343400" y="3581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5638800" y="5105400"/>
            <a:ext cx="1001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citra crop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3200400" y="3992563"/>
            <a:ext cx="1338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citra thinning</a:t>
            </a:r>
          </a:p>
        </p:txBody>
      </p:sp>
      <p:sp>
        <p:nvSpPr>
          <p:cNvPr id="92188" name="Rectangle 28"/>
          <p:cNvSpPr>
            <a:spLocks noChangeArrowheads="1"/>
          </p:cNvSpPr>
          <p:nvPr/>
        </p:nvSpPr>
        <p:spPr bwMode="auto">
          <a:xfrm>
            <a:off x="5181600" y="3352800"/>
            <a:ext cx="19812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edge crop</a:t>
            </a:r>
          </a:p>
        </p:txBody>
      </p:sp>
      <p:sp>
        <p:nvSpPr>
          <p:cNvPr id="92189" name="Line 29"/>
          <p:cNvSpPr>
            <a:spLocks noChangeShapeType="1"/>
          </p:cNvSpPr>
          <p:nvPr/>
        </p:nvSpPr>
        <p:spPr bwMode="auto">
          <a:xfrm>
            <a:off x="16002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90" name="Rectangle 30"/>
          <p:cNvSpPr>
            <a:spLocks noChangeArrowheads="1"/>
          </p:cNvSpPr>
          <p:nvPr/>
        </p:nvSpPr>
        <p:spPr bwMode="auto">
          <a:xfrm>
            <a:off x="2971800" y="4495800"/>
            <a:ext cx="19812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normalisasi</a:t>
            </a:r>
          </a:p>
        </p:txBody>
      </p:sp>
      <p:sp>
        <p:nvSpPr>
          <p:cNvPr id="92191" name="Rectangle 31"/>
          <p:cNvSpPr>
            <a:spLocks noChangeArrowheads="1"/>
          </p:cNvSpPr>
          <p:nvPr/>
        </p:nvSpPr>
        <p:spPr bwMode="auto">
          <a:xfrm>
            <a:off x="685800" y="5867400"/>
            <a:ext cx="19812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thinning</a:t>
            </a:r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2965450" y="6324600"/>
            <a:ext cx="2292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citra hasil preprocessing</a:t>
            </a:r>
          </a:p>
        </p:txBody>
      </p:sp>
      <p:sp>
        <p:nvSpPr>
          <p:cNvPr id="92193" name="Line 33"/>
          <p:cNvSpPr>
            <a:spLocks noChangeShapeType="1"/>
          </p:cNvSpPr>
          <p:nvPr/>
        </p:nvSpPr>
        <p:spPr bwMode="auto">
          <a:xfrm>
            <a:off x="60960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94" name="Line 34"/>
          <p:cNvSpPr>
            <a:spLocks noChangeShapeType="1"/>
          </p:cNvSpPr>
          <p:nvPr/>
        </p:nvSpPr>
        <p:spPr bwMode="auto">
          <a:xfrm flipH="1">
            <a:off x="4953000" y="4648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95" name="Line 35"/>
          <p:cNvSpPr>
            <a:spLocks noChangeShapeType="1"/>
          </p:cNvSpPr>
          <p:nvPr/>
        </p:nvSpPr>
        <p:spPr bwMode="auto">
          <a:xfrm flipH="1">
            <a:off x="2133600" y="4724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96" name="Line 36"/>
          <p:cNvSpPr>
            <a:spLocks noChangeShapeType="1"/>
          </p:cNvSpPr>
          <p:nvPr/>
        </p:nvSpPr>
        <p:spPr bwMode="auto">
          <a:xfrm>
            <a:off x="1600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97" name="Line 37"/>
          <p:cNvSpPr>
            <a:spLocks noChangeShapeType="1"/>
          </p:cNvSpPr>
          <p:nvPr/>
        </p:nvSpPr>
        <p:spPr bwMode="auto">
          <a:xfrm>
            <a:off x="2667000" y="6096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990600" y="5334000"/>
            <a:ext cx="1230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citra normal</a:t>
            </a:r>
          </a:p>
        </p:txBody>
      </p:sp>
      <p:sp>
        <p:nvSpPr>
          <p:cNvPr id="92206" name="Text Box 46"/>
          <p:cNvSpPr txBox="1">
            <a:spLocks noChangeArrowheads="1"/>
          </p:cNvSpPr>
          <p:nvPr/>
        </p:nvSpPr>
        <p:spPr bwMode="auto">
          <a:xfrm>
            <a:off x="1027113" y="2544763"/>
            <a:ext cx="1030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citra awal</a:t>
            </a:r>
          </a:p>
        </p:txBody>
      </p:sp>
      <p:pic>
        <p:nvPicPr>
          <p:cNvPr id="92207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1625600"/>
            <a:ext cx="990600" cy="96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 animBg="1"/>
      <p:bldP spid="92173" grpId="0" animBg="1"/>
      <p:bldP spid="92176" grpId="0" animBg="1"/>
      <p:bldP spid="92177" grpId="0" animBg="1"/>
      <p:bldP spid="92178" grpId="0" animBg="1"/>
      <p:bldP spid="92180" grpId="0" animBg="1"/>
      <p:bldP spid="92182" grpId="0"/>
      <p:bldP spid="92183" grpId="0" animBg="1"/>
      <p:bldP spid="92184" grpId="0"/>
      <p:bldP spid="92185" grpId="0"/>
      <p:bldP spid="92188" grpId="0" animBg="1"/>
      <p:bldP spid="92189" grpId="0" animBg="1"/>
      <p:bldP spid="92190" grpId="0" animBg="1"/>
      <p:bldP spid="92191" grpId="0" animBg="1"/>
      <p:bldP spid="92192" grpId="0"/>
      <p:bldP spid="92193" grpId="0" animBg="1"/>
      <p:bldP spid="92194" grpId="0" animBg="1"/>
      <p:bldP spid="92195" grpId="0" animBg="1"/>
      <p:bldP spid="92196" grpId="0" animBg="1"/>
      <p:bldP spid="92197" grpId="0" animBg="1"/>
      <p:bldP spid="92204" grpId="0"/>
      <p:bldP spid="922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762" y="228600"/>
            <a:ext cx="5078285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Direction Feature Extraction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r>
              <a:rPr lang="en-US"/>
              <a:t>Inti dari DFE adalah mengubah piksel foreground menjadi kode arah yang ditentukan</a:t>
            </a:r>
          </a:p>
          <a:p>
            <a:r>
              <a:rPr lang="en-US"/>
              <a:t>Ada 4 kode arah garis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762000" y="3886200"/>
            <a:ext cx="7315200" cy="1828800"/>
            <a:chOff x="762000" y="3886200"/>
            <a:chExt cx="7315200" cy="1828800"/>
          </a:xfrm>
        </p:grpSpPr>
        <p:pic>
          <p:nvPicPr>
            <p:cNvPr id="60430" name="Picture 14" descr="vertikal"/>
            <p:cNvPicPr>
              <a:picLocks noChangeAspect="1" noChangeArrowheads="1"/>
            </p:cNvPicPr>
            <p:nvPr/>
          </p:nvPicPr>
          <p:blipFill>
            <a:blip r:embed="rId3" cstate="print"/>
            <a:srcRect l="25053" t="10561" r="62558" b="38885"/>
            <a:stretch>
              <a:fillRect/>
            </a:stretch>
          </p:blipFill>
          <p:spPr bwMode="auto">
            <a:xfrm>
              <a:off x="1143000" y="3886200"/>
              <a:ext cx="2095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762000" y="4495800"/>
              <a:ext cx="1041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vertikal</a:t>
              </a:r>
            </a:p>
          </p:txBody>
        </p:sp>
        <p:pic>
          <p:nvPicPr>
            <p:cNvPr id="60434" name="Picture 18" descr="right diagonal"/>
            <p:cNvPicPr>
              <a:picLocks noChangeAspect="1" noChangeArrowheads="1"/>
            </p:cNvPicPr>
            <p:nvPr/>
          </p:nvPicPr>
          <p:blipFill>
            <a:blip r:embed="rId4" cstate="print"/>
            <a:srcRect l="31250" t="17778" r="41667" b="44444"/>
            <a:stretch>
              <a:fillRect/>
            </a:stretch>
          </p:blipFill>
          <p:spPr bwMode="auto">
            <a:xfrm>
              <a:off x="2895600" y="3886200"/>
              <a:ext cx="400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2286000" y="4495800"/>
              <a:ext cx="20113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diagonal </a:t>
              </a:r>
              <a:r>
                <a:rPr lang="en-US" sz="1800" dirty="0" err="1"/>
                <a:t>kanan</a:t>
              </a:r>
              <a:r>
                <a:rPr lang="en-US" sz="1800" dirty="0"/>
                <a:t> </a:t>
              </a:r>
            </a:p>
          </p:txBody>
        </p:sp>
        <p:pic>
          <p:nvPicPr>
            <p:cNvPr id="60436" name="Picture 20" descr="horisontal"/>
            <p:cNvPicPr>
              <a:picLocks noChangeAspect="1" noChangeArrowheads="1"/>
            </p:cNvPicPr>
            <p:nvPr/>
          </p:nvPicPr>
          <p:blipFill>
            <a:blip r:embed="rId5" cstate="print"/>
            <a:srcRect l="16650" t="27119" r="39600" b="55679"/>
            <a:stretch>
              <a:fillRect/>
            </a:stretch>
          </p:blipFill>
          <p:spPr bwMode="auto">
            <a:xfrm>
              <a:off x="4953000" y="3962400"/>
              <a:ext cx="571500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7" name="Rectangle 21"/>
            <p:cNvSpPr>
              <a:spLocks noChangeArrowheads="1"/>
            </p:cNvSpPr>
            <p:nvPr/>
          </p:nvSpPr>
          <p:spPr bwMode="auto">
            <a:xfrm>
              <a:off x="4572000" y="4495800"/>
              <a:ext cx="14001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/>
                <a:t>horisontal </a:t>
              </a:r>
            </a:p>
          </p:txBody>
        </p:sp>
        <p:pic>
          <p:nvPicPr>
            <p:cNvPr id="60438" name="Picture 22" descr="left diagonal"/>
            <p:cNvPicPr>
              <a:picLocks noChangeAspect="1" noChangeArrowheads="1"/>
            </p:cNvPicPr>
            <p:nvPr/>
          </p:nvPicPr>
          <p:blipFill>
            <a:blip r:embed="rId6" cstate="print"/>
            <a:srcRect l="16667" t="14444" r="54167" b="41112"/>
            <a:stretch>
              <a:fillRect/>
            </a:stretch>
          </p:blipFill>
          <p:spPr bwMode="auto">
            <a:xfrm>
              <a:off x="6858000" y="3962400"/>
              <a:ext cx="3429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9" name="Rectangle 23"/>
            <p:cNvSpPr>
              <a:spLocks noChangeArrowheads="1"/>
            </p:cNvSpPr>
            <p:nvPr/>
          </p:nvSpPr>
          <p:spPr bwMode="auto">
            <a:xfrm>
              <a:off x="6403975" y="4495800"/>
              <a:ext cx="16732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/>
                <a:t>diagonal kiri </a:t>
              </a:r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762000" y="5121275"/>
              <a:ext cx="10969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Kode arah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      2</a:t>
              </a:r>
            </a:p>
          </p:txBody>
        </p:sp>
        <p:sp>
          <p:nvSpPr>
            <p:cNvPr id="60441" name="Text Box 25"/>
            <p:cNvSpPr txBox="1">
              <a:spLocks noChangeArrowheads="1"/>
            </p:cNvSpPr>
            <p:nvPr/>
          </p:nvSpPr>
          <p:spPr bwMode="auto">
            <a:xfrm>
              <a:off x="2590800" y="5197475"/>
              <a:ext cx="10969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Kode arah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      3</a:t>
              </a:r>
            </a:p>
          </p:txBody>
        </p:sp>
        <p:sp>
          <p:nvSpPr>
            <p:cNvPr id="60442" name="Text Box 26"/>
            <p:cNvSpPr txBox="1">
              <a:spLocks noChangeArrowheads="1"/>
            </p:cNvSpPr>
            <p:nvPr/>
          </p:nvSpPr>
          <p:spPr bwMode="auto">
            <a:xfrm>
              <a:off x="4648200" y="5197475"/>
              <a:ext cx="10969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Kode arah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      4</a:t>
              </a:r>
            </a:p>
          </p:txBody>
        </p:sp>
        <p:sp>
          <p:nvSpPr>
            <p:cNvPr id="60443" name="Text Box 27"/>
            <p:cNvSpPr txBox="1">
              <a:spLocks noChangeArrowheads="1"/>
            </p:cNvSpPr>
            <p:nvPr/>
          </p:nvSpPr>
          <p:spPr bwMode="auto">
            <a:xfrm>
              <a:off x="6781800" y="5181600"/>
              <a:ext cx="10969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Kode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arah</a:t>
              </a:r>
              <a:endParaRPr lang="en-US" sz="1400" dirty="0">
                <a:solidFill>
                  <a:srgbClr val="FF0000"/>
                </a:solidFill>
              </a:endParaRPr>
            </a:p>
            <a:p>
              <a:r>
                <a:rPr lang="en-US" sz="1400" dirty="0">
                  <a:solidFill>
                    <a:srgbClr val="FF0000"/>
                  </a:solidFill>
                </a:rPr>
                <a:t>      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5029200" cy="11398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Proses</a:t>
            </a:r>
            <a:r>
              <a:rPr lang="en-US" dirty="0">
                <a:solidFill>
                  <a:schemeClr val="bg1"/>
                </a:solidFill>
              </a:rPr>
              <a:t> Direction Feature Extraction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990600" y="2438400"/>
          <a:ext cx="2468563" cy="2162175"/>
        </p:xfrm>
        <a:graphic>
          <a:graphicData uri="http://schemas.openxmlformats.org/presentationml/2006/ole">
            <p:oleObj spid="_x0000_s146434" r:id="rId4" imgW="3552381" imgH="2952381" progId="PBrush">
              <p:embed/>
            </p:oleObj>
          </a:graphicData>
        </a:graphic>
      </p:graphicFrame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041400" y="4800600"/>
            <a:ext cx="238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Citra hasil preprocessing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3714750" y="3505200"/>
            <a:ext cx="1009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5029200" y="2514600"/>
          <a:ext cx="2667000" cy="2133600"/>
        </p:xfrm>
        <a:graphic>
          <a:graphicData uri="http://schemas.openxmlformats.org/presentationml/2006/ole">
            <p:oleObj spid="_x0000_s146435" r:id="rId5" imgW="3772427" imgH="2905531" progId="PBrush">
              <p:embed/>
            </p:oleObj>
          </a:graphicData>
        </a:graphic>
      </p:graphicFrame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5715000" y="4800600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Citra kode arah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683568" y="1700808"/>
            <a:ext cx="360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/>
              <a:t>Mengubah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arah</a:t>
            </a:r>
            <a:endParaRPr lang="en-US" sz="1800" dirty="0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657600" y="556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 sz="1800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4283968" y="1628800"/>
            <a:ext cx="528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/>
              <a:t>Membagi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bagian-bagian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endParaRPr lang="en-US" sz="1800" dirty="0"/>
          </a:p>
        </p:txBody>
      </p:sp>
      <p:grpSp>
        <p:nvGrpSpPr>
          <p:cNvPr id="2" name="Group 17"/>
          <p:cNvGrpSpPr/>
          <p:nvPr/>
        </p:nvGrpSpPr>
        <p:grpSpPr>
          <a:xfrm>
            <a:off x="5076056" y="2514600"/>
            <a:ext cx="2678832" cy="2133600"/>
            <a:chOff x="3048000" y="2514600"/>
            <a:chExt cx="2678832" cy="2133600"/>
          </a:xfrm>
        </p:grpSpPr>
        <p:sp>
          <p:nvSpPr>
            <p:cNvPr id="106515" name="Line 19"/>
            <p:cNvSpPr>
              <a:spLocks noChangeShapeType="1"/>
            </p:cNvSpPr>
            <p:nvPr/>
          </p:nvSpPr>
          <p:spPr bwMode="auto">
            <a:xfrm>
              <a:off x="3810000" y="2514600"/>
              <a:ext cx="0" cy="2133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516" name="Line 20"/>
            <p:cNvSpPr>
              <a:spLocks noChangeShapeType="1"/>
            </p:cNvSpPr>
            <p:nvPr/>
          </p:nvSpPr>
          <p:spPr bwMode="auto">
            <a:xfrm>
              <a:off x="4724400" y="2514600"/>
              <a:ext cx="0" cy="2133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517" name="Line 21"/>
            <p:cNvSpPr>
              <a:spLocks noChangeShapeType="1"/>
            </p:cNvSpPr>
            <p:nvPr/>
          </p:nvSpPr>
          <p:spPr bwMode="auto">
            <a:xfrm>
              <a:off x="3059832" y="3212976"/>
              <a:ext cx="2667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518" name="Line 22"/>
            <p:cNvSpPr>
              <a:spLocks noChangeShapeType="1"/>
            </p:cNvSpPr>
            <p:nvPr/>
          </p:nvSpPr>
          <p:spPr bwMode="auto">
            <a:xfrm>
              <a:off x="3048000" y="3962400"/>
              <a:ext cx="2667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1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2083 -2.2222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2726 -2.22222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03" grpId="1"/>
      <p:bldP spid="106503" grpId="2"/>
      <p:bldP spid="106504" grpId="0" animBg="1"/>
      <p:bldP spid="106504" grpId="1" animBg="1"/>
      <p:bldP spid="106504" grpId="2" animBg="1"/>
      <p:bldP spid="106507" grpId="0"/>
      <p:bldP spid="106507" grpId="1"/>
      <p:bldP spid="106507" grpId="2"/>
      <p:bldP spid="106508" grpId="0"/>
      <p:bldP spid="106508" grpId="1"/>
      <p:bldP spid="106508" grpId="2"/>
      <p:bldP spid="106509" grpId="0"/>
      <p:bldP spid="106510" grpId="0"/>
      <p:bldP spid="1065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66782" y="277813"/>
            <a:ext cx="4920018" cy="11398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Proses</a:t>
            </a:r>
            <a:r>
              <a:rPr lang="en-US" dirty="0">
                <a:solidFill>
                  <a:schemeClr val="bg1"/>
                </a:solidFill>
              </a:rPr>
              <a:t> Direction Feature Extraction</a:t>
            </a:r>
          </a:p>
        </p:txBody>
      </p:sp>
      <p:pic>
        <p:nvPicPr>
          <p:cNvPr id="108802" name="Picture 258"/>
          <p:cNvPicPr>
            <a:picLocks noChangeAspect="1" noChangeArrowheads="1"/>
          </p:cNvPicPr>
          <p:nvPr/>
        </p:nvPicPr>
        <p:blipFill>
          <a:blip r:embed="rId3" cstate="print"/>
          <a:srcRect r="65715" b="67857"/>
          <a:stretch>
            <a:fillRect/>
          </a:stretch>
        </p:blipFill>
        <p:spPr bwMode="auto">
          <a:xfrm>
            <a:off x="381000" y="3143250"/>
            <a:ext cx="1295400" cy="971550"/>
          </a:xfrm>
          <a:prstGeom prst="rect">
            <a:avLst/>
          </a:prstGeom>
          <a:noFill/>
        </p:spPr>
      </p:pic>
      <p:sp>
        <p:nvSpPr>
          <p:cNvPr id="108803" name="Text Box 259"/>
          <p:cNvSpPr txBox="1">
            <a:spLocks noChangeArrowheads="1"/>
          </p:cNvSpPr>
          <p:nvPr/>
        </p:nvSpPr>
        <p:spPr bwMode="auto">
          <a:xfrm>
            <a:off x="2438400" y="1676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Menentukan nilai vektor setiap bagian</a:t>
            </a:r>
          </a:p>
        </p:txBody>
      </p:sp>
      <p:sp>
        <p:nvSpPr>
          <p:cNvPr id="108805" name="Text Box 261"/>
          <p:cNvSpPr txBox="1">
            <a:spLocks noChangeArrowheads="1"/>
          </p:cNvSpPr>
          <p:nvPr/>
        </p:nvSpPr>
        <p:spPr bwMode="auto">
          <a:xfrm>
            <a:off x="2362200" y="3657600"/>
            <a:ext cx="594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Vektor 5 = Nilai yang menentukan ada tidaknya kode arah horisontal (4)</a:t>
            </a:r>
          </a:p>
        </p:txBody>
      </p:sp>
      <p:sp>
        <p:nvSpPr>
          <p:cNvPr id="108806" name="Text Box 262"/>
          <p:cNvSpPr txBox="1">
            <a:spLocks noChangeArrowheads="1"/>
          </p:cNvSpPr>
          <p:nvPr/>
        </p:nvSpPr>
        <p:spPr bwMode="auto">
          <a:xfrm>
            <a:off x="2362200" y="3017838"/>
            <a:ext cx="640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Vektor 3 = Nilai yang menentukan ada tidaknya kode arah diagonal kanan (3)</a:t>
            </a:r>
          </a:p>
        </p:txBody>
      </p:sp>
      <p:sp>
        <p:nvSpPr>
          <p:cNvPr id="108807" name="Text Box 263"/>
          <p:cNvSpPr txBox="1">
            <a:spLocks noChangeArrowheads="1"/>
          </p:cNvSpPr>
          <p:nvPr/>
        </p:nvSpPr>
        <p:spPr bwMode="auto">
          <a:xfrm>
            <a:off x="2362200" y="2362200"/>
            <a:ext cx="563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 err="1"/>
              <a:t>Vektor</a:t>
            </a:r>
            <a:r>
              <a:rPr lang="en-US" sz="1200" dirty="0"/>
              <a:t> 1 = </a:t>
            </a:r>
            <a:r>
              <a:rPr lang="en-US" sz="1200" dirty="0" err="1"/>
              <a:t>Nilai</a:t>
            </a:r>
            <a:r>
              <a:rPr lang="en-US" sz="1200" dirty="0"/>
              <a:t> yang </a:t>
            </a:r>
            <a:r>
              <a:rPr lang="en-US" sz="1200" dirty="0" err="1"/>
              <a:t>menentukan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tidaknya</a:t>
            </a:r>
            <a:r>
              <a:rPr lang="en-US" sz="1200" dirty="0"/>
              <a:t> </a:t>
            </a:r>
            <a:r>
              <a:rPr lang="en-US" sz="1200" dirty="0" err="1"/>
              <a:t>kode</a:t>
            </a:r>
            <a:r>
              <a:rPr lang="en-US" sz="1200" dirty="0"/>
              <a:t> </a:t>
            </a:r>
            <a:r>
              <a:rPr lang="en-US" sz="1200" dirty="0" err="1"/>
              <a:t>arah</a:t>
            </a:r>
            <a:r>
              <a:rPr lang="en-US" sz="1200" dirty="0"/>
              <a:t> </a:t>
            </a:r>
            <a:r>
              <a:rPr lang="en-US" sz="1200" dirty="0" err="1"/>
              <a:t>vertikal</a:t>
            </a:r>
            <a:r>
              <a:rPr lang="en-US" sz="1200" dirty="0"/>
              <a:t> (2)</a:t>
            </a:r>
          </a:p>
        </p:txBody>
      </p:sp>
      <p:sp>
        <p:nvSpPr>
          <p:cNvPr id="108809" name="Text Box 265"/>
          <p:cNvSpPr txBox="1">
            <a:spLocks noChangeArrowheads="1"/>
          </p:cNvSpPr>
          <p:nvPr/>
        </p:nvSpPr>
        <p:spPr bwMode="auto">
          <a:xfrm>
            <a:off x="2362200" y="4313238"/>
            <a:ext cx="601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Vektor 7 = Nilai yang menentukan ada tidaknya kode arah diagonal kiri (5)</a:t>
            </a:r>
          </a:p>
        </p:txBody>
      </p:sp>
      <p:sp>
        <p:nvSpPr>
          <p:cNvPr id="108810" name="Text Box 266"/>
          <p:cNvSpPr txBox="1">
            <a:spLocks noChangeArrowheads="1"/>
          </p:cNvSpPr>
          <p:nvPr/>
        </p:nvSpPr>
        <p:spPr bwMode="auto">
          <a:xfrm>
            <a:off x="2362200" y="26670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 err="1"/>
              <a:t>Vektor</a:t>
            </a:r>
            <a:r>
              <a:rPr lang="en-US" sz="1200" dirty="0"/>
              <a:t> 2 = </a:t>
            </a:r>
            <a:r>
              <a:rPr lang="en-US" sz="1200" dirty="0" err="1"/>
              <a:t>Panjang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piksel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kode</a:t>
            </a:r>
            <a:r>
              <a:rPr lang="en-US" sz="1200" dirty="0"/>
              <a:t> </a:t>
            </a:r>
            <a:r>
              <a:rPr lang="en-US" sz="1200" dirty="0" err="1"/>
              <a:t>arah</a:t>
            </a:r>
            <a:r>
              <a:rPr lang="en-US" sz="1200" dirty="0"/>
              <a:t> </a:t>
            </a:r>
            <a:r>
              <a:rPr lang="en-US" sz="1200" dirty="0" err="1"/>
              <a:t>vertikal</a:t>
            </a:r>
            <a:r>
              <a:rPr lang="en-US" sz="1200" dirty="0"/>
              <a:t> (2)</a:t>
            </a:r>
          </a:p>
        </p:txBody>
      </p:sp>
      <p:sp>
        <p:nvSpPr>
          <p:cNvPr id="108811" name="Text Box 267"/>
          <p:cNvSpPr txBox="1">
            <a:spLocks noChangeArrowheads="1"/>
          </p:cNvSpPr>
          <p:nvPr/>
        </p:nvSpPr>
        <p:spPr bwMode="auto">
          <a:xfrm>
            <a:off x="2362200" y="3322638"/>
            <a:ext cx="556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Vektor 4 = Panjang dari piksel dengan kode arah diagonal kanan (3)</a:t>
            </a:r>
          </a:p>
        </p:txBody>
      </p:sp>
      <p:sp>
        <p:nvSpPr>
          <p:cNvPr id="108812" name="Text Box 268"/>
          <p:cNvSpPr txBox="1">
            <a:spLocks noChangeArrowheads="1"/>
          </p:cNvSpPr>
          <p:nvPr/>
        </p:nvSpPr>
        <p:spPr bwMode="auto">
          <a:xfrm>
            <a:off x="2362200" y="4008438"/>
            <a:ext cx="518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Vektor 6 = Panjang dari piksel dengan kode arah horisontal (4)</a:t>
            </a:r>
          </a:p>
        </p:txBody>
      </p:sp>
      <p:sp>
        <p:nvSpPr>
          <p:cNvPr id="108813" name="Text Box 269"/>
          <p:cNvSpPr txBox="1">
            <a:spLocks noChangeArrowheads="1"/>
          </p:cNvSpPr>
          <p:nvPr/>
        </p:nvSpPr>
        <p:spPr bwMode="auto">
          <a:xfrm>
            <a:off x="2362200" y="4694238"/>
            <a:ext cx="541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Vektor 8 = Panjang dari piksel dengan kode arah diagonal kiri (5)</a:t>
            </a:r>
          </a:p>
        </p:txBody>
      </p:sp>
      <p:graphicFrame>
        <p:nvGraphicFramePr>
          <p:cNvPr id="108845" name="Group 301"/>
          <p:cNvGraphicFramePr>
            <a:graphicFrameLocks noGrp="1"/>
          </p:cNvGraphicFramePr>
          <p:nvPr>
            <p:ph idx="1"/>
          </p:nvPr>
        </p:nvGraphicFramePr>
        <p:xfrm>
          <a:off x="2133600" y="5410200"/>
          <a:ext cx="5257800" cy="457200"/>
        </p:xfrm>
        <a:graphic>
          <a:graphicData uri="http://schemas.openxmlformats.org/drawingml/2006/table">
            <a:tbl>
              <a:tblPr/>
              <a:tblGrid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846" name="Line 302"/>
          <p:cNvSpPr>
            <a:spLocks noChangeShapeType="1"/>
          </p:cNvSpPr>
          <p:nvPr/>
        </p:nvSpPr>
        <p:spPr bwMode="auto">
          <a:xfrm>
            <a:off x="1371600" y="4191000"/>
            <a:ext cx="6858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847" name="Text Box 303"/>
          <p:cNvSpPr txBox="1">
            <a:spLocks noChangeArrowheads="1"/>
          </p:cNvSpPr>
          <p:nvPr/>
        </p:nvSpPr>
        <p:spPr bwMode="auto">
          <a:xfrm>
            <a:off x="2209800" y="5486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1.0</a:t>
            </a:r>
          </a:p>
        </p:txBody>
      </p:sp>
      <p:sp>
        <p:nvSpPr>
          <p:cNvPr id="108848" name="Text Box 304"/>
          <p:cNvSpPr txBox="1">
            <a:spLocks noChangeArrowheads="1"/>
          </p:cNvSpPr>
          <p:nvPr/>
        </p:nvSpPr>
        <p:spPr bwMode="auto">
          <a:xfrm>
            <a:off x="2895600" y="5486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0.0</a:t>
            </a:r>
          </a:p>
        </p:txBody>
      </p:sp>
      <p:sp>
        <p:nvSpPr>
          <p:cNvPr id="108849" name="Text Box 305"/>
          <p:cNvSpPr txBox="1">
            <a:spLocks noChangeArrowheads="1"/>
          </p:cNvSpPr>
          <p:nvPr/>
        </p:nvSpPr>
        <p:spPr bwMode="auto">
          <a:xfrm>
            <a:off x="6858000" y="5486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0.0</a:t>
            </a:r>
          </a:p>
        </p:txBody>
      </p:sp>
      <p:sp>
        <p:nvSpPr>
          <p:cNvPr id="108850" name="Text Box 306"/>
          <p:cNvSpPr txBox="1">
            <a:spLocks noChangeArrowheads="1"/>
          </p:cNvSpPr>
          <p:nvPr/>
        </p:nvSpPr>
        <p:spPr bwMode="auto">
          <a:xfrm>
            <a:off x="3581400" y="5486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0.8</a:t>
            </a:r>
          </a:p>
        </p:txBody>
      </p:sp>
      <p:sp>
        <p:nvSpPr>
          <p:cNvPr id="108851" name="Text Box 307"/>
          <p:cNvSpPr txBox="1">
            <a:spLocks noChangeArrowheads="1"/>
          </p:cNvSpPr>
          <p:nvPr/>
        </p:nvSpPr>
        <p:spPr bwMode="auto">
          <a:xfrm>
            <a:off x="4114800" y="5486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0.083</a:t>
            </a:r>
          </a:p>
        </p:txBody>
      </p:sp>
      <p:sp>
        <p:nvSpPr>
          <p:cNvPr id="108852" name="Text Box 308"/>
          <p:cNvSpPr txBox="1">
            <a:spLocks noChangeArrowheads="1"/>
          </p:cNvSpPr>
          <p:nvPr/>
        </p:nvSpPr>
        <p:spPr bwMode="auto">
          <a:xfrm>
            <a:off x="4876800" y="5486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0.8</a:t>
            </a:r>
          </a:p>
        </p:txBody>
      </p:sp>
      <p:sp>
        <p:nvSpPr>
          <p:cNvPr id="108853" name="Text Box 309"/>
          <p:cNvSpPr txBox="1">
            <a:spLocks noChangeArrowheads="1"/>
          </p:cNvSpPr>
          <p:nvPr/>
        </p:nvSpPr>
        <p:spPr bwMode="auto">
          <a:xfrm>
            <a:off x="5486400" y="54864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0.33</a:t>
            </a:r>
          </a:p>
        </p:txBody>
      </p:sp>
      <p:sp>
        <p:nvSpPr>
          <p:cNvPr id="108854" name="Text Box 310"/>
          <p:cNvSpPr txBox="1">
            <a:spLocks noChangeArrowheads="1"/>
          </p:cNvSpPr>
          <p:nvPr/>
        </p:nvSpPr>
        <p:spPr bwMode="auto">
          <a:xfrm>
            <a:off x="6172200" y="5486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0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0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0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0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0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0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05" grpId="0"/>
      <p:bldP spid="108806" grpId="0"/>
      <p:bldP spid="108807" grpId="0"/>
      <p:bldP spid="108809" grpId="0"/>
      <p:bldP spid="108810" grpId="0"/>
      <p:bldP spid="108811" grpId="0"/>
      <p:bldP spid="108812" grpId="0"/>
      <p:bldP spid="108813" grpId="0"/>
      <p:bldP spid="108846" grpId="0" animBg="1"/>
      <p:bldP spid="108847" grpId="0"/>
      <p:bldP spid="108848" grpId="0"/>
      <p:bldP spid="108849" grpId="0"/>
      <p:bldP spid="108850" grpId="0"/>
      <p:bldP spid="108851" grpId="0"/>
      <p:bldP spid="108852" grpId="0"/>
      <p:bldP spid="108853" grpId="0"/>
      <p:bldP spid="1088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Modified Direction Feature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/>
          <a:lstStyle/>
          <a:p>
            <a:fld id="{4D7ADE5E-5A90-41B8-AC6C-8CBCB5C34D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Modified Direction Feature</a:t>
            </a:r>
            <a:r>
              <a:rPr lang="id-ID" dirty="0" smtClean="0">
                <a:solidFill>
                  <a:schemeClr val="bg1"/>
                </a:solidFill>
              </a:rPr>
              <a:t>[1]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Extraksi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yang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Direction Feature </a:t>
            </a:r>
            <a:r>
              <a:rPr lang="en-US" dirty="0" err="1" smtClean="0"/>
              <a:t>dan</a:t>
            </a:r>
            <a:r>
              <a:rPr lang="en-US" dirty="0" smtClean="0"/>
              <a:t> Transition Feature</a:t>
            </a:r>
          </a:p>
          <a:p>
            <a:r>
              <a:rPr lang="en-US" dirty="0" err="1" smtClean="0"/>
              <a:t>Ciri</a:t>
            </a:r>
            <a:r>
              <a:rPr lang="en-US" dirty="0" smtClean="0"/>
              <a:t> 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endParaRPr lang="en-US" dirty="0" smtClean="0"/>
          </a:p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:</a:t>
            </a:r>
          </a:p>
          <a:p>
            <a:pPr lvl="1"/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 err="1" smtClean="0"/>
              <a:t>ciri</a:t>
            </a:r>
            <a:r>
              <a:rPr lang="en-US" sz="2500" dirty="0" smtClean="0"/>
              <a:t> </a:t>
            </a:r>
            <a:r>
              <a:rPr lang="en-US" sz="2500" dirty="0" err="1" smtClean="0"/>
              <a:t>transisi</a:t>
            </a:r>
            <a:r>
              <a:rPr lang="en-US" sz="2500" dirty="0" smtClean="0"/>
              <a:t> </a:t>
            </a:r>
            <a:r>
              <a:rPr lang="en-US" sz="2500" dirty="0" err="1" smtClean="0"/>
              <a:t>dinyatakan</a:t>
            </a:r>
            <a:r>
              <a:rPr lang="en-US" sz="2500" dirty="0" smtClean="0"/>
              <a:t> </a:t>
            </a:r>
            <a:r>
              <a:rPr lang="id-ID" sz="2500" dirty="0" smtClean="0"/>
              <a:t>sebagai </a:t>
            </a:r>
            <a:r>
              <a:rPr lang="en-US" sz="2500" dirty="0" err="1" smtClean="0"/>
              <a:t>posisi</a:t>
            </a:r>
            <a:r>
              <a:rPr lang="en-US" sz="2500" dirty="0" smtClean="0"/>
              <a:t> </a:t>
            </a:r>
            <a:r>
              <a:rPr lang="en-US" sz="2500" dirty="0" err="1" smtClean="0"/>
              <a:t>terjadinya</a:t>
            </a:r>
            <a:r>
              <a:rPr lang="en-US" sz="2500" dirty="0" smtClean="0"/>
              <a:t> </a:t>
            </a:r>
            <a:r>
              <a:rPr lang="en-US" sz="2500" dirty="0" err="1" smtClean="0"/>
              <a:t>transisi</a:t>
            </a:r>
            <a:r>
              <a:rPr lang="en-US" sz="2500" dirty="0" smtClean="0"/>
              <a:t> </a:t>
            </a:r>
            <a:r>
              <a:rPr lang="id-ID" sz="2500" dirty="0" smtClean="0"/>
              <a:t> dari background ke foreground.</a:t>
            </a:r>
          </a:p>
          <a:p>
            <a:pPr lvl="1"/>
            <a:r>
              <a:rPr lang="en-US" sz="2500" dirty="0" smtClean="0"/>
              <a:t> </a:t>
            </a:r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 err="1" smtClean="0"/>
              <a:t>ciri</a:t>
            </a:r>
            <a:r>
              <a:rPr lang="en-US" sz="2500" dirty="0" smtClean="0"/>
              <a:t> </a:t>
            </a:r>
            <a:r>
              <a:rPr lang="en-US" sz="2500" dirty="0" err="1" smtClean="0"/>
              <a:t>arah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digunakan</a:t>
            </a:r>
            <a:r>
              <a:rPr lang="en-US" sz="2500" dirty="0" smtClean="0"/>
              <a:t> </a:t>
            </a:r>
            <a:r>
              <a:rPr lang="en-US" sz="2500" dirty="0" err="1" smtClean="0"/>
              <a:t>bersesuaian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nilai</a:t>
            </a:r>
            <a:r>
              <a:rPr lang="en-US" sz="2500" dirty="0" smtClean="0"/>
              <a:t> label </a:t>
            </a:r>
            <a:r>
              <a:rPr lang="en-US" sz="2500" dirty="0" err="1" smtClean="0"/>
              <a:t>arah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transisi</a:t>
            </a:r>
            <a:endParaRPr lang="id-ID" sz="2500" dirty="0" smtClean="0"/>
          </a:p>
          <a:p>
            <a:pPr lvl="1"/>
            <a:r>
              <a:rPr lang="id-ID" sz="2500" dirty="0" smtClean="0"/>
              <a:t>Perancangan vector ciri yang lebih flexible.</a:t>
            </a:r>
            <a:endParaRPr lang="en-US" sz="2500" dirty="0" smtClean="0"/>
          </a:p>
          <a:p>
            <a:pPr lvl="1"/>
            <a:r>
              <a:rPr lang="id-ID" dirty="0" smtClean="0"/>
              <a:t>Dapat dilakukan normalisasi nilai pada vector ciri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Extraksi Ciri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Warna : Color Moment, Histogram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Bentuk : Chain Code, Moment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Resume Materi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782" y="228600"/>
            <a:ext cx="4999266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Modified Direction Feature</a:t>
            </a:r>
            <a:r>
              <a:rPr lang="id-ID" dirty="0" smtClean="0">
                <a:solidFill>
                  <a:schemeClr val="bg1"/>
                </a:solidFill>
              </a:rPr>
              <a:t>[2]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Tahap awal dari proses MDF adalah menghasilkan matrik label arah pixel (proses Direction Feature)</a:t>
            </a:r>
          </a:p>
          <a:p>
            <a:r>
              <a:rPr lang="id-ID" dirty="0" smtClean="0"/>
              <a:t>Terdapat 2 vector ciri:</a:t>
            </a:r>
          </a:p>
          <a:p>
            <a:pPr lvl="1"/>
            <a:r>
              <a:rPr lang="id-ID" dirty="0" smtClean="0"/>
              <a:t>Ciri Arah = ukuran vector flexible</a:t>
            </a:r>
          </a:p>
          <a:p>
            <a:pPr lvl="1"/>
            <a:r>
              <a:rPr lang="id-ID" dirty="0" smtClean="0"/>
              <a:t>Ciri Transisi = ukuran vector flexible</a:t>
            </a:r>
          </a:p>
          <a:p>
            <a:r>
              <a:rPr lang="id-ID" dirty="0" smtClean="0"/>
              <a:t>Perhitungan nilai vector ciri dilakukan per-baris data dan dapat dilakukan sebanyak 4 kali (kiri -&gt; kanan, kanan -&gt; kiri, atas-&gt; bawah, bawah -&gt; atas)</a:t>
            </a:r>
          </a:p>
          <a:p>
            <a:r>
              <a:rPr lang="id-ID" dirty="0" smtClean="0"/>
              <a:t>Dapat dilakukan normalisasi bila diperlukan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84896" y="273050"/>
            <a:ext cx="5001904" cy="8699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Modified Direction Feature</a:t>
            </a:r>
            <a:r>
              <a:rPr lang="id-ID" dirty="0" smtClean="0">
                <a:solidFill>
                  <a:schemeClr val="bg1"/>
                </a:solidFill>
              </a:rPr>
              <a:t>[3]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</p:nvPr>
        </p:nvGraphicFramePr>
        <p:xfrm>
          <a:off x="609600" y="2438400"/>
          <a:ext cx="38862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"/>
                <a:gridCol w="388620"/>
                <a:gridCol w="388620"/>
                <a:gridCol w="388620"/>
                <a:gridCol w="388620"/>
                <a:gridCol w="388620"/>
                <a:gridCol w="388620"/>
                <a:gridCol w="388620"/>
                <a:gridCol w="388620"/>
                <a:gridCol w="3886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</p:nvPr>
        </p:nvGraphicFramePr>
        <p:xfrm>
          <a:off x="4800600" y="2438400"/>
          <a:ext cx="388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22510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Baris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VT1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VT2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VT3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VT4</a:t>
                      </a:r>
                      <a:endParaRPr lang="en-US" sz="1400" dirty="0"/>
                    </a:p>
                  </a:txBody>
                  <a:tcPr/>
                </a:tc>
              </a:tr>
              <a:tr h="22510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2510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2510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2510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...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2510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d-ID" dirty="0" smtClean="0"/>
              <a:t>Matrik Terlabel 10x10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dirty="0" smtClean="0"/>
              <a:t>Setting Arah Kiri -&gt; Kanan</a:t>
            </a:r>
          </a:p>
          <a:p>
            <a:r>
              <a:rPr lang="id-ID" dirty="0" smtClean="0"/>
              <a:t>Vector Transisi=4; Vector Ciri=4</a:t>
            </a:r>
            <a:endParaRPr lang="en-US" dirty="0"/>
          </a:p>
        </p:txBody>
      </p:sp>
      <p:graphicFrame>
        <p:nvGraphicFramePr>
          <p:cNvPr id="13" name="Content Placeholder 11"/>
          <p:cNvGraphicFramePr>
            <a:graphicFrameLocks/>
          </p:cNvGraphicFramePr>
          <p:nvPr/>
        </p:nvGraphicFramePr>
        <p:xfrm>
          <a:off x="4788024" y="4437112"/>
          <a:ext cx="388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25202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Baris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VC2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VC4</a:t>
                      </a:r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...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232012"/>
            <a:ext cx="5500048" cy="6412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Modified Direction Feature</a:t>
            </a:r>
            <a:r>
              <a:rPr lang="id-ID" dirty="0" smtClean="0">
                <a:solidFill>
                  <a:schemeClr val="bg1"/>
                </a:solidFill>
              </a:rPr>
              <a:t>[4]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Dalam penerapnnya dilakukan proses normalisasi data pada vector ciri untuk menyamakan range data</a:t>
            </a:r>
          </a:p>
          <a:p>
            <a:r>
              <a:rPr lang="id-ID" dirty="0" smtClean="0"/>
              <a:t>Misalkan kita ambil aturan:</a:t>
            </a:r>
          </a:p>
          <a:p>
            <a:pPr lvl="1"/>
            <a:r>
              <a:rPr lang="id-ID" dirty="0" smtClean="0"/>
              <a:t>VT= 1-Posisi VT/ Total penelusuran sesuai arah</a:t>
            </a:r>
          </a:p>
          <a:p>
            <a:pPr lvl="1"/>
            <a:r>
              <a:rPr lang="id-ID" dirty="0" smtClean="0"/>
              <a:t>VC= Nilai Arah /10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</p:nvPr>
        </p:nvGraphicFramePr>
        <p:xfrm>
          <a:off x="4845050" y="1589088"/>
          <a:ext cx="3886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Baris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VT1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VT2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VT3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VT4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...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22</a:t>
            </a:fld>
            <a:endParaRPr lang="id-ID"/>
          </a:p>
        </p:txBody>
      </p:sp>
      <p:graphicFrame>
        <p:nvGraphicFramePr>
          <p:cNvPr id="12" name="Content Placeholder 10"/>
          <p:cNvGraphicFramePr>
            <a:graphicFrameLocks/>
          </p:cNvGraphicFramePr>
          <p:nvPr/>
        </p:nvGraphicFramePr>
        <p:xfrm>
          <a:off x="4932040" y="4221088"/>
          <a:ext cx="3886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Baris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VC2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VC4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...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PENGENALAN HURUF BALI MENGGUNAKAN METODE </a:t>
            </a:r>
            <a:br>
              <a:rPr lang="id-ID" dirty="0" smtClean="0"/>
            </a:br>
            <a:r>
              <a:rPr lang="id-ID" dirty="0" smtClean="0"/>
              <a:t>MODIFIED DIRECTION FEATURE (MDF)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LEARNING VECTOR QUANTIZATION (LVQ)</a:t>
            </a:r>
            <a:r>
              <a:rPr lang="id-ID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sz="1800" dirty="0" smtClean="0"/>
              <a:t>Tjokorda Agung Budi Wirayuda</a:t>
            </a:r>
          </a:p>
          <a:p>
            <a:r>
              <a:rPr lang="id-ID" sz="1800" dirty="0" smtClean="0"/>
              <a:t>I Gede Rudy H.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id-ID" sz="1800" dirty="0" smtClean="0"/>
              <a:t>Retno Novi Dayawati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Implementasi Modified Direction Feature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/>
          <a:lstStyle/>
          <a:p>
            <a:fld id="{4D7ADE5E-5A90-41B8-AC6C-8CBCB5C34D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838" y="228600"/>
            <a:ext cx="5040209" cy="99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Gambaran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Umum</a:t>
            </a:r>
            <a:r>
              <a:rPr lang="en-US" dirty="0" smtClean="0">
                <a:solidFill>
                  <a:schemeClr val="bg1"/>
                </a:solidFill>
              </a:rPr>
              <a:t> Sistem-1 [Learning]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training2 cop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4606" y="2271817"/>
            <a:ext cx="3371850" cy="310139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2" name="Content Placeholder 11" descr="proses training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629"/>
            <a:ext cx="4648200" cy="438297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542" y="228600"/>
            <a:ext cx="5067505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Gambaran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Umum</a:t>
            </a:r>
            <a:r>
              <a:rPr lang="en-US" dirty="0" smtClean="0">
                <a:solidFill>
                  <a:schemeClr val="bg1"/>
                </a:solidFill>
              </a:rPr>
              <a:t> Sistem-2 [Testing]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7" descr="gamabr sistem copy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344816" cy="460822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Aksara</a:t>
            </a:r>
            <a:r>
              <a:rPr lang="en-US" dirty="0" smtClean="0">
                <a:solidFill>
                  <a:schemeClr val="bg1"/>
                </a:solidFill>
              </a:rPr>
              <a:t> Bali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762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518464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9" descr="crop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897933" cy="828675"/>
          </a:xfrm>
          <a:prstGeom prst="rect">
            <a:avLst/>
          </a:prstGeom>
          <a:noFill/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 rot="10800000" flipV="1">
            <a:off x="3962400" y="4800600"/>
            <a:ext cx="1933575" cy="762000"/>
          </a:xfrm>
          <a:prstGeom prst="rightArrow">
            <a:avLst>
              <a:gd name="adj1" fmla="val 50000"/>
              <a:gd name="adj2" fmla="val 45475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t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1371600" cy="13740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981200" y="2133600"/>
            <a:ext cx="1524000" cy="457200"/>
          </a:xfrm>
          <a:prstGeom prst="rightArrow">
            <a:avLst>
              <a:gd name="adj1" fmla="val 50000"/>
              <a:gd name="adj2" fmla="val 72973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4" descr="thresh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676400"/>
            <a:ext cx="1371600" cy="1371600"/>
          </a:xfrm>
          <a:prstGeom prst="rect">
            <a:avLst/>
          </a:prstGeom>
          <a:noFill/>
        </p:spPr>
      </p:pic>
      <p:pic>
        <p:nvPicPr>
          <p:cNvPr id="22" name="Picture 5" descr="normalisas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676400"/>
            <a:ext cx="1793631" cy="914400"/>
          </a:xfrm>
          <a:prstGeom prst="rect">
            <a:avLst/>
          </a:prstGeom>
          <a:noFill/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 rot="5400000">
            <a:off x="6705600" y="3352800"/>
            <a:ext cx="1524000" cy="609600"/>
          </a:xfrm>
          <a:prstGeom prst="rightArrow">
            <a:avLst>
              <a:gd name="adj1" fmla="val 50000"/>
              <a:gd name="adj2" fmla="val 56897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7" descr="thinn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724400"/>
            <a:ext cx="1718896" cy="876300"/>
          </a:xfrm>
          <a:prstGeom prst="rect">
            <a:avLst/>
          </a:prstGeom>
          <a:noFill/>
        </p:spPr>
      </p:pic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5181600" y="2057400"/>
            <a:ext cx="1371600" cy="533400"/>
          </a:xfrm>
          <a:prstGeom prst="rightArrow">
            <a:avLst>
              <a:gd name="adj1" fmla="val 50000"/>
              <a:gd name="adj2" fmla="val 55833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Perhitungan MDF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3066"/>
            <a:ext cx="8229600" cy="440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Pembentukan Vector Ciri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0522"/>
            <a:ext cx="8001000" cy="48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5CBD-4D3F-4637-ADD4-F53B39B0BDBA}" type="datetime1">
              <a:rPr lang="id-ID" smtClean="0"/>
              <a:pPr/>
              <a:t>05/08/2014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486" y="228600"/>
            <a:ext cx="5026561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Vector Ciri Akhir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enggabungan vektor copy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04864"/>
            <a:ext cx="76962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542" y="228600"/>
            <a:ext cx="5067505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Referensi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Pengenalan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Pola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Huruf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Jepang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(Kana)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Direction Feature Extraction Dan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Jaringan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Syaraf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Tiruan</a:t>
            </a:r>
            <a:r>
              <a:rPr lang="id-ID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Tjokorda Agung B</a:t>
            </a:r>
            <a:r>
              <a:rPr lang="id-ID" sz="1800" dirty="0" smtClean="0">
                <a:latin typeface="Calibri" pitchFamily="34" charset="0"/>
                <a:cs typeface="Calibri" pitchFamily="34" charset="0"/>
              </a:rPr>
              <a:t>udi W.,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Maria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Ludovika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Dewi</a:t>
            </a:r>
            <a:r>
              <a:rPr lang="id-ID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Adiwijaya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r>
              <a:rPr lang="id-ID" sz="1800" dirty="0" smtClean="0">
                <a:latin typeface="Calibri" pitchFamily="34" charset="0"/>
                <a:cs typeface="Calibri" pitchFamily="34" charset="0"/>
              </a:rPr>
              <a:t>Pengenalan Huruf Bali Menggunakan Metode Modified Direction Feature Extraction dan Learning Vector Quantization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id-ID" sz="1800" dirty="0" smtClean="0">
                <a:latin typeface="Calibri" pitchFamily="34" charset="0"/>
                <a:cs typeface="Calibri" pitchFamily="34" charset="0"/>
              </a:rPr>
              <a:t>Tjokorda Agung Budi Wirayuda, I Gede Rudy H., Retno Novi Dayawati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FFF8FCDA-9AC8-42D6-82CD-5DAD8A029ACE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Ciri Texture: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Statistical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GLCM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Local Binary Pattern, </a:t>
            </a:r>
            <a:r>
              <a:rPr lang="id-ID" b="1" dirty="0" smtClean="0">
                <a:solidFill>
                  <a:schemeClr val="tx2"/>
                </a:solidFill>
              </a:rPr>
              <a:t>Directional Feature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Local Directional Pattern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Spectral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Gabor Filter,ICA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Materi Pertemuan 10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>
            <p:ph idx="1"/>
          </p:nvPr>
        </p:nvGraphicFramePr>
        <p:xfrm>
          <a:off x="668338" y="1800225"/>
          <a:ext cx="8224837" cy="3429000"/>
        </p:xfrm>
        <a:graphic>
          <a:graphicData uri="http://schemas.openxmlformats.org/presentationml/2006/ole">
            <p:oleObj spid="_x0000_s116738" name="Visio" r:id="rId3" imgW="9070717" imgH="3780889" progId="Visio.Drawing.11">
              <p:embed/>
            </p:oleObj>
          </a:graphicData>
        </a:graphic>
      </p:graphicFrame>
      <p:sp>
        <p:nvSpPr>
          <p:cNvPr id="309254" name="Oval 6"/>
          <p:cNvSpPr>
            <a:spLocks noChangeArrowheads="1"/>
          </p:cNvSpPr>
          <p:nvPr/>
        </p:nvSpPr>
        <p:spPr bwMode="auto">
          <a:xfrm>
            <a:off x="377825" y="3213100"/>
            <a:ext cx="3097213" cy="5048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Oval 7"/>
          <p:cNvSpPr>
            <a:spLocks noChangeArrowheads="1"/>
          </p:cNvSpPr>
          <p:nvPr/>
        </p:nvSpPr>
        <p:spPr bwMode="auto">
          <a:xfrm>
            <a:off x="6499225" y="4005263"/>
            <a:ext cx="1655763" cy="5048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E8A-54AC-4685-A97C-6A902B5C6555}" type="datetime1">
              <a:rPr lang="id-ID" smtClean="0"/>
              <a:pPr/>
              <a:t>05/08/2014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4" grpId="0" animBg="1"/>
      <p:bldP spid="309255" grpId="0" animBg="1"/>
      <p:bldP spid="3092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338" y="228600"/>
            <a:ext cx="5084709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Direction Feature [1]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96952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Sesuai dengan namanya </a:t>
            </a:r>
            <a:r>
              <a:rPr lang="id-ID" i="1" dirty="0" smtClean="0"/>
              <a:t>Direction </a:t>
            </a:r>
            <a:r>
              <a:rPr lang="id-ID" dirty="0" smtClean="0"/>
              <a:t>yang berarti arah, mekanisme ektraksi ciri ini melakukan proses pencarian arah pergerakan pembentukan pixel</a:t>
            </a:r>
          </a:p>
          <a:p>
            <a:r>
              <a:rPr lang="id-ID" dirty="0" smtClean="0"/>
              <a:t>Dilakukan dengan labelisasi arah pada pixel foreground sesuai dengan kode arah (mirip dengan chain code) namun hasil akhirnya adalah matrik label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5576" y="4696544"/>
            <a:ext cx="7315200" cy="1828800"/>
            <a:chOff x="762000" y="3886200"/>
            <a:chExt cx="7315200" cy="1828800"/>
          </a:xfrm>
        </p:grpSpPr>
        <p:pic>
          <p:nvPicPr>
            <p:cNvPr id="6" name="Picture 14" descr="vertikal"/>
            <p:cNvPicPr>
              <a:picLocks noChangeAspect="1" noChangeArrowheads="1"/>
            </p:cNvPicPr>
            <p:nvPr/>
          </p:nvPicPr>
          <p:blipFill>
            <a:blip r:embed="rId2" cstate="print"/>
            <a:srcRect l="25053" t="10561" r="62558" b="38885"/>
            <a:stretch>
              <a:fillRect/>
            </a:stretch>
          </p:blipFill>
          <p:spPr bwMode="auto">
            <a:xfrm>
              <a:off x="1143000" y="3886200"/>
              <a:ext cx="2095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762000" y="4495800"/>
              <a:ext cx="1041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vertikal</a:t>
              </a:r>
            </a:p>
          </p:txBody>
        </p:sp>
        <p:pic>
          <p:nvPicPr>
            <p:cNvPr id="8" name="Picture 18" descr="right diagonal"/>
            <p:cNvPicPr>
              <a:picLocks noChangeAspect="1" noChangeArrowheads="1"/>
            </p:cNvPicPr>
            <p:nvPr/>
          </p:nvPicPr>
          <p:blipFill>
            <a:blip r:embed="rId3" cstate="print"/>
            <a:srcRect l="31250" t="17778" r="41667" b="44444"/>
            <a:stretch>
              <a:fillRect/>
            </a:stretch>
          </p:blipFill>
          <p:spPr bwMode="auto">
            <a:xfrm>
              <a:off x="2895600" y="3886200"/>
              <a:ext cx="400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2286000" y="4495800"/>
              <a:ext cx="20113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diagonal </a:t>
              </a:r>
              <a:r>
                <a:rPr lang="en-US" sz="1800" dirty="0" err="1"/>
                <a:t>kanan</a:t>
              </a:r>
              <a:r>
                <a:rPr lang="en-US" sz="1800" dirty="0"/>
                <a:t> </a:t>
              </a:r>
            </a:p>
          </p:txBody>
        </p:sp>
        <p:pic>
          <p:nvPicPr>
            <p:cNvPr id="10" name="Picture 20" descr="horisontal"/>
            <p:cNvPicPr>
              <a:picLocks noChangeAspect="1" noChangeArrowheads="1"/>
            </p:cNvPicPr>
            <p:nvPr/>
          </p:nvPicPr>
          <p:blipFill>
            <a:blip r:embed="rId4" cstate="print"/>
            <a:srcRect l="16650" t="27119" r="39600" b="55679"/>
            <a:stretch>
              <a:fillRect/>
            </a:stretch>
          </p:blipFill>
          <p:spPr bwMode="auto">
            <a:xfrm>
              <a:off x="4953000" y="3962400"/>
              <a:ext cx="571500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572000" y="4495800"/>
              <a:ext cx="14001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/>
                <a:t>horisontal </a:t>
              </a:r>
            </a:p>
          </p:txBody>
        </p:sp>
        <p:pic>
          <p:nvPicPr>
            <p:cNvPr id="12" name="Picture 22" descr="left diagonal"/>
            <p:cNvPicPr>
              <a:picLocks noChangeAspect="1" noChangeArrowheads="1"/>
            </p:cNvPicPr>
            <p:nvPr/>
          </p:nvPicPr>
          <p:blipFill>
            <a:blip r:embed="rId5" cstate="print"/>
            <a:srcRect l="16667" t="14444" r="54167" b="41112"/>
            <a:stretch>
              <a:fillRect/>
            </a:stretch>
          </p:blipFill>
          <p:spPr bwMode="auto">
            <a:xfrm>
              <a:off x="6858000" y="3962400"/>
              <a:ext cx="3429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6403975" y="4495800"/>
              <a:ext cx="16732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/>
                <a:t>diagonal kiri 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762000" y="5121275"/>
              <a:ext cx="10969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Kode arah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      2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590800" y="5197475"/>
              <a:ext cx="10969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Kode arah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      3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4648200" y="5197475"/>
              <a:ext cx="10969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Kode arah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      4</a:t>
              </a: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6781800" y="5181600"/>
              <a:ext cx="10969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Kode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arah</a:t>
              </a:r>
              <a:endParaRPr lang="en-US" sz="1400" dirty="0">
                <a:solidFill>
                  <a:srgbClr val="FF0000"/>
                </a:solidFill>
              </a:endParaRPr>
            </a:p>
            <a:p>
              <a:r>
                <a:rPr lang="en-US" sz="1400" dirty="0">
                  <a:solidFill>
                    <a:srgbClr val="FF0000"/>
                  </a:solidFill>
                </a:rPr>
                <a:t>      5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273050"/>
            <a:ext cx="5001904" cy="86995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Direction Feature [2]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d-ID" dirty="0" smtClean="0"/>
              <a:t>Matrik Citra Biner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Matrik Label</a:t>
            </a:r>
            <a:endParaRPr lang="en-US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1707654" cy="33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19442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Direction Feature [3]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Algoritma Rekursif:</a:t>
            </a:r>
          </a:p>
          <a:p>
            <a:pPr marL="880110" lvl="1" indent="-514350">
              <a:buFont typeface="+mj-lt"/>
              <a:buAutoNum type="arabicPeriod"/>
            </a:pPr>
            <a:r>
              <a:rPr lang="id-ID" dirty="0" smtClean="0"/>
              <a:t>Melakukan penelusuran citra secara sistematis, misalkan dari kiri ke kanan atau dari atas ke bawah.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piksel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label.</a:t>
            </a:r>
            <a:r>
              <a:rPr lang="id-ID" dirty="0" smtClean="0"/>
              <a:t>	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Memberi</a:t>
            </a:r>
            <a:r>
              <a:rPr lang="en-US" dirty="0" smtClean="0"/>
              <a:t> label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piksel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yang </a:t>
            </a:r>
            <a:r>
              <a:rPr lang="en-US" dirty="0" err="1" smtClean="0"/>
              <a:t>ditelusuri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.</a:t>
            </a:r>
            <a:endParaRPr lang="id-ID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tetangga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piksel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.</a:t>
            </a:r>
            <a:endParaRPr lang="id-ID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Ulangi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1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3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piksel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label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838" y="228600"/>
            <a:ext cx="5040209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Direction Feature [4]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40768"/>
          </a:xfrm>
        </p:spPr>
        <p:txBody>
          <a:bodyPr/>
          <a:lstStyle/>
          <a:p>
            <a:r>
              <a:rPr lang="id-ID" dirty="0" smtClean="0"/>
              <a:t>Catatan:</a:t>
            </a:r>
          </a:p>
          <a:p>
            <a:pPr lvl="1"/>
            <a:r>
              <a:rPr lang="id-ID" dirty="0" smtClean="0"/>
              <a:t>Hasil matrik label dipengaruhi oleh titik awal penelusuran dan aturan pemilihan pixel tetangga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3608" y="3717032"/>
          <a:ext cx="165618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"/>
                <a:gridCol w="414046"/>
                <a:gridCol w="414046"/>
                <a:gridCol w="41404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95936" y="3212976"/>
          <a:ext cx="165618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"/>
                <a:gridCol w="414046"/>
                <a:gridCol w="414046"/>
                <a:gridCol w="41404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67944" y="5157192"/>
          <a:ext cx="165618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"/>
                <a:gridCol w="414046"/>
                <a:gridCol w="414046"/>
                <a:gridCol w="41404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323528" y="2996952"/>
            <a:ext cx="2376264" cy="504056"/>
          </a:xfrm>
          <a:prstGeom prst="wedgeRectCallout">
            <a:avLst>
              <a:gd name="adj1" fmla="val 6369"/>
              <a:gd name="adj2" fmla="val 204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Titik awal penelusuran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940152" y="3068960"/>
            <a:ext cx="2376264" cy="1224136"/>
          </a:xfrm>
          <a:prstGeom prst="wedgeRectCallout">
            <a:avLst>
              <a:gd name="adj1" fmla="val -58752"/>
              <a:gd name="adj2" fmla="val -10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Diberikan kode 4 bila penelurusan searah jarum jam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6084168" y="5229200"/>
            <a:ext cx="2376264" cy="1224136"/>
          </a:xfrm>
          <a:prstGeom prst="wedgeRectCallout">
            <a:avLst>
              <a:gd name="adj1" fmla="val -58752"/>
              <a:gd name="adj2" fmla="val -10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Diberikan kode 4 bila penelurusan berlawanan jarum jam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1042</Words>
  <Application>Microsoft Office PowerPoint</Application>
  <PresentationFormat>On-screen Show (4:3)</PresentationFormat>
  <Paragraphs>339</Paragraphs>
  <Slides>32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template_informatika_slide</vt:lpstr>
      <vt:lpstr>Visio</vt:lpstr>
      <vt:lpstr>CIG4I3 SISTEM REKOGNISI Pertemuan 12: Ekstraksi Ciri Texture [3]</vt:lpstr>
      <vt:lpstr>Resume Materi</vt:lpstr>
      <vt:lpstr>Generic Process Block</vt:lpstr>
      <vt:lpstr>Materi Pertemuan 10</vt:lpstr>
      <vt:lpstr>Texture features</vt:lpstr>
      <vt:lpstr>Direction Feature [1]</vt:lpstr>
      <vt:lpstr>Direction Feature [2]</vt:lpstr>
      <vt:lpstr>Direction Feature [3]</vt:lpstr>
      <vt:lpstr>Direction Feature [4]</vt:lpstr>
      <vt:lpstr>Direction Feature [5]</vt:lpstr>
      <vt:lpstr>Direction Feature [6]</vt:lpstr>
      <vt:lpstr>Implementasi Direction Feature Extraction</vt:lpstr>
      <vt:lpstr>Perancangan Sistem</vt:lpstr>
      <vt:lpstr>Preprocessing</vt:lpstr>
      <vt:lpstr>Direction Feature Extraction</vt:lpstr>
      <vt:lpstr>Proses Direction Feature Extraction</vt:lpstr>
      <vt:lpstr>Proses Direction Feature Extraction</vt:lpstr>
      <vt:lpstr>Modified Direction Feature Extraction</vt:lpstr>
      <vt:lpstr>Modified Direction Feature[1]</vt:lpstr>
      <vt:lpstr>Modified Direction Feature[2]</vt:lpstr>
      <vt:lpstr>Modified Direction Feature[3]</vt:lpstr>
      <vt:lpstr>Modified Direction Feature[4]</vt:lpstr>
      <vt:lpstr>Implementasi Modified Direction Feature Extraction</vt:lpstr>
      <vt:lpstr>Gambaran Umum Sistem-1 [Learning]</vt:lpstr>
      <vt:lpstr>Gambaran Umum Sistem-2 [Testing]</vt:lpstr>
      <vt:lpstr>Aksara Bali</vt:lpstr>
      <vt:lpstr>Preprocessing</vt:lpstr>
      <vt:lpstr>Perhitungan MDF</vt:lpstr>
      <vt:lpstr>Pembentukan Vector Ciri</vt:lpstr>
      <vt:lpstr>Vector Ciri Akhir</vt:lpstr>
      <vt:lpstr>Referensi</vt:lpstr>
      <vt:lpstr>Slide 32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140</cp:revision>
  <dcterms:created xsi:type="dcterms:W3CDTF">2012-11-14T18:53:32Z</dcterms:created>
  <dcterms:modified xsi:type="dcterms:W3CDTF">2014-08-05T17:53:58Z</dcterms:modified>
</cp:coreProperties>
</file>