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3" name="Shape 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9" name="Shape 2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7" name="Shape 2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5" name="Shape 2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6" name="Shape 2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3" name="Shape 2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4" name="Shape 2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1" name="Shape 2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2" name="Shape 2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9" name="Shape 2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0" name="Shape 2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1" name="Shape 29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7" name="Shape 2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8" name="Shape 2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5" name="Shape 3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3" name="Shape 3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4" name="Shape 3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8" name="Shape 3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9" name="Shape 3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" name="Shape 32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media/image03.jpg" Type="http://schemas.openxmlformats.org/officeDocument/2006/relationships/image" Id="rId2"/><Relationship Target="../slideMasters/slideMaster1.xml" Type="http://schemas.openxmlformats.org/officeDocument/2006/relationships/slideMaster" Id="rId1"/><Relationship Target="../media/image02.png" Type="http://schemas.openxmlformats.org/officeDocument/2006/relationships/image" Id="rId3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media/image06.jpg" Type="http://schemas.openxmlformats.org/officeDocument/2006/relationships/image" Id="rId2"/><Relationship Target="../slideMasters/slideMaster1.xml" Type="http://schemas.openxmlformats.org/officeDocument/2006/relationships/slideMaster" Id="rId1"/><Relationship Target="../media/image04.png" Type="http://schemas.openxmlformats.org/officeDocument/2006/relationships/image" Id="rId3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media/image01.png" Type="http://schemas.openxmlformats.org/officeDocument/2006/relationships/image" Id="rId2"/><Relationship Target="../slideMasters/slideMaster1.xml" Type="http://schemas.openxmlformats.org/officeDocument/2006/relationships/slideMaster" Id="rId1"/><Relationship Target="../media/image00.jpg" Type="http://schemas.openxmlformats.org/officeDocument/2006/relationships/image" Id="rId3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 t="0" b="11855" r="17784" l="0"/>
          <a:stretch/>
        </p:blipFill>
        <p:spPr>
          <a:xfrm>
            <a:off y="3251531" x="43394"/>
            <a:ext cy="3094676" cx="384866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/>
          <p:nvPr>
            <p:ph type="ctrTitle"/>
          </p:nvPr>
        </p:nvSpPr>
        <p:spPr>
          <a:xfrm>
            <a:off y="1269241" x="1234683"/>
            <a:ext cy="765053" cx="790931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y="2227425" x="1234683"/>
            <a:ext cy="429767" cx="790931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Noto Symbol"/>
              <a:buNone/>
              <a:defRPr/>
            </a:lvl1pPr>
            <a:lvl2pPr algn="l" rtl="0" marR="0" indent="-60325" marL="593725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Merriweather Sans"/>
              <a:buChar char="–"/>
              <a:defRPr/>
            </a:lvl2pPr>
            <a:lvl3pPr algn="l" rtl="0" marR="0" indent="-73025" marL="822325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Noto Symbol"/>
              <a:buChar char="▪"/>
              <a:defRPr/>
            </a:lvl3pPr>
            <a:lvl4pPr algn="l" rtl="0" marR="0" indent="-85725" marL="1050925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–"/>
              <a:defRPr/>
            </a:lvl4pPr>
            <a:lvl5pPr algn="l" rtl="0" marR="0" indent="-90487" marL="1233488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Noto Symbol"/>
              <a:buChar char="▪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2" type="body"/>
          </p:nvPr>
        </p:nvSpPr>
        <p:spPr>
          <a:xfrm>
            <a:off y="2875083" x="1234683"/>
            <a:ext cy="378005" cx="791802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>
            <a:off y="0" x="0"/>
            <a:ext cy="1269241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5" name="Shape 2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16578" x="5589705"/>
            <a:ext cy="648609" cx="3264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ntent Slide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idx="1" type="body"/>
          </p:nvPr>
        </p:nvSpPr>
        <p:spPr>
          <a:xfrm>
            <a:off y="2009550" x="365760"/>
            <a:ext cy="4025490" cx="83264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40334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algn="l" rtl="0" indent="-60325" marL="593725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Merriweather Sans"/>
              <a:buChar char="–"/>
              <a:defRPr/>
            </a:lvl2pPr>
            <a:lvl3pPr algn="l" rtl="0" indent="-73025" marL="822325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Noto Symbol"/>
              <a:buChar char="▪"/>
              <a:defRPr/>
            </a:lvl3pPr>
            <a:lvl4pPr algn="l" rtl="0" indent="-85725" marL="1050925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–"/>
              <a:defRPr/>
            </a:lvl4pPr>
            <a:lvl5pPr algn="l" rtl="0" indent="-90487" marL="1233488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Noto Symbol"/>
              <a:buChar char="▪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>
            <a:off y="1242940" x="0"/>
            <a:ext cy="253054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Shape 31"/>
          <p:cNvSpPr txBox="1"/>
          <p:nvPr>
            <p:ph type="title"/>
          </p:nvPr>
        </p:nvSpPr>
        <p:spPr>
          <a:xfrm>
            <a:off y="1336416" x="365125"/>
            <a:ext cy="641239" cx="83264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y="6451600" x="5418162"/>
            <a:ext cy="365125" cx="331577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indent="0" mar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Only Blank Slide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/>
          <p:nvPr/>
        </p:nvSpPr>
        <p:spPr>
          <a:xfrm>
            <a:off y="1242940" x="0"/>
            <a:ext cy="253054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y="1336416" x="365125"/>
            <a:ext cy="641239" cx="83264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6451600" x="5418162"/>
            <a:ext cy="365125" cx="331577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indent="0" mar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ntent 2 Column Slide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idx="1" type="body"/>
          </p:nvPr>
        </p:nvSpPr>
        <p:spPr>
          <a:xfrm>
            <a:off y="2009550" x="374826"/>
            <a:ext cy="4002312" cx="40354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40334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algn="l" rtl="0" indent="-60325" marL="593725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Merriweather Sans"/>
              <a:buChar char="–"/>
              <a:defRPr/>
            </a:lvl2pPr>
            <a:lvl3pPr algn="l" rtl="0" indent="-73025" marL="822325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Noto Symbol"/>
              <a:buChar char="▪"/>
              <a:defRPr/>
            </a:lvl3pPr>
            <a:lvl4pPr algn="l" rtl="0" indent="-85725" marL="1050925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–"/>
              <a:defRPr/>
            </a:lvl4pPr>
            <a:lvl5pPr algn="l" rtl="0" indent="-90487" marL="1233488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Noto Symbol"/>
              <a:buChar char="▪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y="2009550" x="4738862"/>
            <a:ext cy="4002312" cx="40354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40334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algn="l" rtl="0" indent="-60325" marL="593725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Merriweather Sans"/>
              <a:buChar char="–"/>
              <a:defRPr/>
            </a:lvl2pPr>
            <a:lvl3pPr algn="l" rtl="0" indent="-73025" marL="822325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Noto Symbol"/>
              <a:buChar char="▪"/>
              <a:defRPr/>
            </a:lvl3pPr>
            <a:lvl4pPr algn="l" rtl="0" indent="-85725" marL="1050925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–"/>
              <a:defRPr/>
            </a:lvl4pPr>
            <a:lvl5pPr algn="l" rtl="0" indent="-90487" marL="1233488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Noto Symbol"/>
              <a:buChar char="▪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1242940" x="0"/>
            <a:ext cy="253054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Shape 45"/>
          <p:cNvSpPr txBox="1"/>
          <p:nvPr>
            <p:ph type="title"/>
          </p:nvPr>
        </p:nvSpPr>
        <p:spPr>
          <a:xfrm>
            <a:off y="1336416" x="365123"/>
            <a:ext cy="641239" cx="840916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3" type="body"/>
          </p:nvPr>
        </p:nvSpPr>
        <p:spPr>
          <a:xfrm>
            <a:off y="6451600" x="5418162"/>
            <a:ext cy="365125" cx="331577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indent="0" mar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mparison Slide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y="1645919" x="366888"/>
            <a:ext cy="789828" cx="403524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0" mar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rtl="0" indent="0" marL="457200">
              <a:spcBef>
                <a:spcPts val="0"/>
              </a:spcBef>
              <a:buFont typeface="Verdana"/>
              <a:buNone/>
              <a:defRPr/>
            </a:lvl2pPr>
            <a:lvl3pPr rtl="0" indent="0" marL="914400">
              <a:spcBef>
                <a:spcPts val="0"/>
              </a:spcBef>
              <a:buFont typeface="Verdana"/>
              <a:buNone/>
              <a:defRPr/>
            </a:lvl3pPr>
            <a:lvl4pPr rtl="0" indent="0" marL="1371600">
              <a:spcBef>
                <a:spcPts val="0"/>
              </a:spcBef>
              <a:buFont typeface="Verdana"/>
              <a:buNone/>
              <a:defRPr/>
            </a:lvl4pPr>
            <a:lvl5pPr rtl="0" indent="0" marL="1828800">
              <a:spcBef>
                <a:spcPts val="0"/>
              </a:spcBef>
              <a:buFont typeface="Verdana"/>
              <a:buNone/>
              <a:defRPr/>
            </a:lvl5pPr>
            <a:lvl6pPr rtl="0" indent="0" marL="2286000">
              <a:spcBef>
                <a:spcPts val="0"/>
              </a:spcBef>
              <a:buFont typeface="Verdana"/>
              <a:buNone/>
              <a:defRPr/>
            </a:lvl6pPr>
            <a:lvl7pPr rtl="0" indent="0" marL="2743200">
              <a:spcBef>
                <a:spcPts val="0"/>
              </a:spcBef>
              <a:buFont typeface="Verdana"/>
              <a:buNone/>
              <a:defRPr/>
            </a:lvl7pPr>
            <a:lvl8pPr rtl="0" indent="0" marL="3200400">
              <a:spcBef>
                <a:spcPts val="0"/>
              </a:spcBef>
              <a:buFont typeface="Verdana"/>
              <a:buNone/>
              <a:defRPr/>
            </a:lvl8pPr>
            <a:lvl9pPr rtl="0" indent="0" marL="3657600">
              <a:spcBef>
                <a:spcPts val="0"/>
              </a:spcBef>
              <a:buFont typeface="Verdana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y="1645919" x="4703762"/>
            <a:ext cy="789828" cx="40451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0" mar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rtl="0" indent="0" marL="457200">
              <a:spcBef>
                <a:spcPts val="0"/>
              </a:spcBef>
              <a:buFont typeface="Verdana"/>
              <a:buNone/>
              <a:defRPr/>
            </a:lvl2pPr>
            <a:lvl3pPr rtl="0" indent="0" marL="914400">
              <a:spcBef>
                <a:spcPts val="0"/>
              </a:spcBef>
              <a:buFont typeface="Verdana"/>
              <a:buNone/>
              <a:defRPr/>
            </a:lvl3pPr>
            <a:lvl4pPr rtl="0" indent="0" marL="1371600">
              <a:spcBef>
                <a:spcPts val="0"/>
              </a:spcBef>
              <a:buFont typeface="Verdana"/>
              <a:buNone/>
              <a:defRPr/>
            </a:lvl4pPr>
            <a:lvl5pPr rtl="0" indent="0" marL="1828800">
              <a:spcBef>
                <a:spcPts val="0"/>
              </a:spcBef>
              <a:buFont typeface="Verdana"/>
              <a:buNone/>
              <a:defRPr/>
            </a:lvl5pPr>
            <a:lvl6pPr rtl="0" indent="0" marL="2286000">
              <a:spcBef>
                <a:spcPts val="0"/>
              </a:spcBef>
              <a:buFont typeface="Verdana"/>
              <a:buNone/>
              <a:defRPr/>
            </a:lvl6pPr>
            <a:lvl7pPr rtl="0" indent="0" marL="2743200">
              <a:spcBef>
                <a:spcPts val="0"/>
              </a:spcBef>
              <a:buFont typeface="Verdana"/>
              <a:buNone/>
              <a:defRPr/>
            </a:lvl7pPr>
            <a:lvl8pPr rtl="0" indent="0" marL="3200400">
              <a:spcBef>
                <a:spcPts val="0"/>
              </a:spcBef>
              <a:buFont typeface="Verdana"/>
              <a:buNone/>
              <a:defRPr/>
            </a:lvl8pPr>
            <a:lvl9pPr rtl="0" indent="0" marL="3657600">
              <a:spcBef>
                <a:spcPts val="0"/>
              </a:spcBef>
              <a:buFont typeface="Verdana"/>
              <a:buNone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3" type="body"/>
          </p:nvPr>
        </p:nvSpPr>
        <p:spPr>
          <a:xfrm>
            <a:off y="2659063" x="357187"/>
            <a:ext cy="3352799" cx="40449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40334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algn="l" rtl="0" indent="-60325" marL="593725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Merriweather Sans"/>
              <a:buChar char="–"/>
              <a:defRPr/>
            </a:lvl2pPr>
            <a:lvl3pPr algn="l" rtl="0" indent="-73025" marL="822325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Noto Symbol"/>
              <a:buChar char="▪"/>
              <a:defRPr/>
            </a:lvl3pPr>
            <a:lvl4pPr algn="l" rtl="0" indent="-85725" marL="1050925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–"/>
              <a:defRPr/>
            </a:lvl4pPr>
            <a:lvl5pPr algn="l" rtl="0" indent="-90487" marL="1233488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Noto Symbol"/>
              <a:buChar char="▪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4" type="body"/>
          </p:nvPr>
        </p:nvSpPr>
        <p:spPr>
          <a:xfrm>
            <a:off y="2659063" x="4703762"/>
            <a:ext cy="3352799" cx="40449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40334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algn="l" rtl="0" indent="-60325" marL="593725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Merriweather Sans"/>
              <a:buChar char="–"/>
              <a:defRPr/>
            </a:lvl2pPr>
            <a:lvl3pPr algn="l" rtl="0" indent="-73025" marL="822325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Noto Symbol"/>
              <a:buChar char="▪"/>
              <a:defRPr/>
            </a:lvl3pPr>
            <a:lvl4pPr algn="l" rtl="0" indent="-85725" marL="1050925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–"/>
              <a:defRPr/>
            </a:lvl4pPr>
            <a:lvl5pPr algn="l" rtl="0" indent="-90487" marL="1233488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Noto Symbol"/>
              <a:buChar char="▪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/>
        </p:nvSpPr>
        <p:spPr>
          <a:xfrm>
            <a:off y="1242940" x="0"/>
            <a:ext cy="253054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Shape 55"/>
          <p:cNvSpPr txBox="1"/>
          <p:nvPr>
            <p:ph idx="5" type="body"/>
          </p:nvPr>
        </p:nvSpPr>
        <p:spPr>
          <a:xfrm>
            <a:off y="6451600" x="5418162"/>
            <a:ext cy="365125" cx="331577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indent="0" mar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ext, 1 Content Slide"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y="2009550" x="4678537"/>
            <a:ext cy="4002312" cx="40354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40334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algn="l" rtl="0" indent="-60325" marL="593725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Merriweather Sans"/>
              <a:buChar char="–"/>
              <a:defRPr/>
            </a:lvl2pPr>
            <a:lvl3pPr algn="l" rtl="0" indent="-73025" marL="822325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Noto Symbol"/>
              <a:buChar char="▪"/>
              <a:defRPr/>
            </a:lvl3pPr>
            <a:lvl4pPr algn="l" rtl="0" indent="-85725" marL="1050925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–"/>
              <a:defRPr/>
            </a:lvl4pPr>
            <a:lvl5pPr algn="l" rtl="0" indent="-90487" marL="1233488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Noto Symbol"/>
              <a:buChar char="▪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8" name="Shape 58"/>
          <p:cNvSpPr/>
          <p:nvPr>
            <p:ph idx="2" type="pic"/>
          </p:nvPr>
        </p:nvSpPr>
        <p:spPr>
          <a:xfrm>
            <a:off y="2009550" x="365125"/>
            <a:ext cy="4002312" cx="39973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/>
          <p:nvPr/>
        </p:nvSpPr>
        <p:spPr>
          <a:xfrm>
            <a:off y="1242940" x="0"/>
            <a:ext cy="253054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y="1336416" x="365125"/>
            <a:ext cy="641239" cx="83264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3" type="body"/>
          </p:nvPr>
        </p:nvSpPr>
        <p:spPr>
          <a:xfrm>
            <a:off y="6451600" x="5418162"/>
            <a:ext cy="365125" cx="331577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indent="0" mar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hanks Slide"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/>
        </p:nvSpPr>
        <p:spPr>
          <a:xfrm>
            <a:off y="4489330" x="434547"/>
            <a:ext cy="2119292" cx="83264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5400" lang="id-ID" i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</a:p>
        </p:txBody>
      </p:sp>
      <p:sp>
        <p:nvSpPr>
          <p:cNvPr id="66" name="Shape 66"/>
          <p:cNvSpPr/>
          <p:nvPr/>
        </p:nvSpPr>
        <p:spPr>
          <a:xfrm>
            <a:off y="4670967" x="-488"/>
            <a:ext cy="93681" cx="91419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 t="17910" b="13980" r="0" l="0"/>
          <a:stretch/>
        </p:blipFill>
        <p:spPr>
          <a:xfrm>
            <a:off y="0" x="-2565"/>
            <a:ext cy="4670966" cx="9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2945" x="154392"/>
            <a:ext cy="603780" cx="30391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28600" x="612647"/>
            <a:ext cy="990599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y="6248205" x="609600"/>
            <a:ext cy="365125" cx="542108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40334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algn="l" rtl="0" indent="-60325" marL="593725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Merriweather Sans"/>
              <a:buChar char="–"/>
              <a:defRPr/>
            </a:lvl2pPr>
            <a:lvl3pPr algn="l" rtl="0" indent="-73025" marL="822325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Noto Symbol"/>
              <a:buChar char="▪"/>
              <a:defRPr/>
            </a:lvl3pPr>
            <a:lvl4pPr algn="l" rtl="0" indent="-85725" marL="1050925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–"/>
              <a:defRPr/>
            </a:lvl4pPr>
            <a:lvl5pPr algn="l" rtl="0" indent="-90487" marL="1233488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Noto Symbol"/>
              <a:buChar char="▪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gradFill>
          <a:gsLst>
            <a:gs pos="0">
              <a:schemeClr val="lt1"/>
            </a:gs>
            <a:gs pos="100000">
              <a:srgbClr val="949494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y="2743200" x="1371600"/>
            <a:ext cy="1673224" cx="71231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chemeClr val="dk2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/>
          <p:nvPr/>
        </p:nvSpPr>
        <p:spPr>
          <a:xfrm>
            <a:off y="1524000" x="0"/>
            <a:ext cy="1143000" cx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8" name="Shape 78"/>
          <p:cNvSpPr txBox="1"/>
          <p:nvPr>
            <p:ph type="title"/>
          </p:nvPr>
        </p:nvSpPr>
        <p:spPr>
          <a:xfrm>
            <a:off y="1600200" x="1371600"/>
            <a:ext cy="990599" cx="76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pic>
        <p:nvPicPr>
          <p:cNvPr id="79" name="Shape 79"/>
          <p:cNvPicPr preferRelativeResize="0"/>
          <p:nvPr/>
        </p:nvPicPr>
        <p:blipFill rotWithShape="1">
          <a:blip r:embed="rId2">
            <a:alphaModFix/>
          </a:blip>
          <a:srcRect t="0" b="0" r="0" l="0"/>
          <a:stretch/>
        </p:blipFill>
        <p:spPr>
          <a:xfrm>
            <a:off y="0" x="2"/>
            <a:ext cy="1247774" cx="9143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6242667" x="2"/>
            <a:ext cy="609599" cx="9143998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y="6492875" x="129381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id-ID"/>
              <a:t> 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y="6492875" x="550068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9/28/2014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media/image00.jpg" Type="http://schemas.openxmlformats.org/officeDocument/2006/relationships/image" Id="rId2"/><Relationship Target="../slideLayouts/slideLayout9.xml" Type="http://schemas.openxmlformats.org/officeDocument/2006/relationships/slideLayout" Id="rId12"/><Relationship Target="../theme/theme2.xml" Type="http://schemas.openxmlformats.org/officeDocument/2006/relationships/theme" Id="rId13"/><Relationship Target="../media/image05.png" Type="http://schemas.openxmlformats.org/officeDocument/2006/relationships/image" Id="rId1"/><Relationship Target="../slideLayouts/slideLayout1.xml" Type="http://schemas.openxmlformats.org/officeDocument/2006/relationships/slideLayout" Id="rId4"/><Relationship Target="../slideLayouts/slideLayout7.xml" Type="http://schemas.openxmlformats.org/officeDocument/2006/relationships/slideLayout" Id="rId10"/><Relationship Target="../media/image01.png" Type="http://schemas.openxmlformats.org/officeDocument/2006/relationships/image" Id="rId3"/><Relationship Target="../slideLayouts/slideLayout8.xml" Type="http://schemas.openxmlformats.org/officeDocument/2006/relationships/slideLayout" Id="rId11"/><Relationship Target="../slideLayouts/slideLayout6.xml" Type="http://schemas.openxmlformats.org/officeDocument/2006/relationships/slideLayout" Id="rId9"/><Relationship Target="../slideLayouts/slideLayout3.xml" Type="http://schemas.openxmlformats.org/officeDocument/2006/relationships/slideLayout" Id="rId6"/><Relationship Target="../slideLayouts/slideLayout2.xml" Type="http://schemas.openxmlformats.org/officeDocument/2006/relationships/slideLayout" Id="rId5"/><Relationship Target="../slideLayouts/slideLayout5.xml" Type="http://schemas.openxmlformats.org/officeDocument/2006/relationships/slideLayout" Id="rId8"/><Relationship Target="../slideLayouts/slideLayout4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t="0" b="0" r="0" l="0"/>
          </a:stretch>
        </a:blip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0" x="0"/>
            <a:ext cy="6858000" cx="914399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Shape 10"/>
          <p:cNvSpPr txBox="1"/>
          <p:nvPr>
            <p:ph type="title"/>
          </p:nvPr>
        </p:nvSpPr>
        <p:spPr>
          <a:xfrm>
            <a:off y="1336416" x="365125"/>
            <a:ext cy="641239" cx="83264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pic>
        <p:nvPicPr>
          <p:cNvPr id="11" name="Shape 11"/>
          <p:cNvPicPr preferRelativeResize="0"/>
          <p:nvPr/>
        </p:nvPicPr>
        <p:blipFill rotWithShape="1">
          <a:blip r:embed="rId2">
            <a:alphaModFix/>
          </a:blip>
          <a:srcRect t="0" b="0" r="0" l="0"/>
          <a:stretch/>
        </p:blipFill>
        <p:spPr>
          <a:xfrm>
            <a:off y="6248401" x="0"/>
            <a:ext cy="609599" cx="914399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/>
          <p:nvPr/>
        </p:nvSpPr>
        <p:spPr>
          <a:xfrm rot="-5400000">
            <a:off y="5911057" x="9449594"/>
            <a:ext cy="184149" cx="17097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600" lang="id-ID" i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12-CRS-0106 REVISED 8 FEB 2013</a:t>
            </a:r>
          </a:p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977656" x="365125"/>
            <a:ext cy="4054844" cx="83264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40334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algn="l" rtl="0" marR="0" indent="-60325" marL="593725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Merriweather Sans"/>
              <a:buChar char="–"/>
              <a:defRPr/>
            </a:lvl2pPr>
            <a:lvl3pPr algn="l" rtl="0" marR="0" indent="-73025" marL="822325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Noto Symbol"/>
              <a:buChar char="▪"/>
              <a:defRPr/>
            </a:lvl3pPr>
            <a:lvl4pPr algn="l" rtl="0" marR="0" indent="-85725" marL="1050925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–"/>
              <a:defRPr/>
            </a:lvl4pPr>
            <a:lvl5pPr algn="l" rtl="0" marR="0" indent="-90487" marL="1233488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Noto Symbol"/>
              <a:buChar char="▪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pic>
        <p:nvPicPr>
          <p:cNvPr id="16" name="Shape 1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0" x="2"/>
            <a:ext cy="1247774" cx="9143993"/>
          </a:xfrm>
          <a:prstGeom prst="rect">
            <a:avLst/>
          </a:prstGeom>
          <a:noFill/>
          <a:ln>
            <a:noFill/>
          </a:ln>
        </p:spPr>
      </p:pic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www.acm.org/serving/se/code.htm" Type="http://schemas.openxmlformats.org/officeDocument/2006/relationships/hyperlink" TargetMode="External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www.utoronto.ca/writing/index.html" Type="http://schemas.openxmlformats.org/officeDocument/2006/relationships/hyperlink" TargetMode="External" Id="rId4"/><Relationship Target="http://cmpe.emu.edu.tr/aelci/Courses/D-598/Plagiarism-MBodur_May18.ppt" Type="http://schemas.openxmlformats.org/officeDocument/2006/relationships/hyperlink" TargetMode="External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www.is.cityu.edu.hk/research/resources/isworld/ethics/index.htm" Type="http://schemas.openxmlformats.org/officeDocument/2006/relationships/hyperlink" TargetMode="External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http://cmpe.emu.edu.tr/aelci/News/professional_conduct.htm" Type="http://schemas.openxmlformats.org/officeDocument/2006/relationships/hyperlink" TargetMode="External" Id="rId15"/><Relationship Target="http://www.ieee.org/portal/index.jsp?pageID=corp_level1&amp;path=about/whatis&amp;file=code.xml&amp;xsl=generic.xsl" Type="http://schemas.openxmlformats.org/officeDocument/2006/relationships/hyperlink" TargetMode="External" Id="rId14"/><Relationship Target="http://www.acm.org/serving/se/code.htm" Type="http://schemas.openxmlformats.org/officeDocument/2006/relationships/hyperlink" TargetMode="External" Id="rId12"/><Relationship Target="../notesSlides/notesSlide25.xml" Type="http://schemas.openxmlformats.org/officeDocument/2006/relationships/notesSlide" Id="rId2"/><Relationship Target="http://www.acm.org/serving/se/code.htm" Type="http://schemas.openxmlformats.org/officeDocument/2006/relationships/hyperlink" TargetMode="External" Id="rId13"/><Relationship Target="../slideLayouts/slideLayout8.xml" Type="http://schemas.openxmlformats.org/officeDocument/2006/relationships/slideLayout" Id="rId1"/><Relationship Target="http://www.acm.org/constitution/code.html" Type="http://schemas.openxmlformats.org/officeDocument/2006/relationships/hyperlink" TargetMode="External" Id="rId10"/><Relationship Target="http://www.is.cityu.edu.hk/staff/isrobert" Type="http://schemas.openxmlformats.org/officeDocument/2006/relationships/hyperlink" TargetMode="External" Id="rId4"/><Relationship Target="http://computer.org/certification/ethics.htm" Type="http://schemas.openxmlformats.org/officeDocument/2006/relationships/hyperlink" TargetMode="External" Id="rId11"/><Relationship Target="http://www.ifip.or.at/minutes/C99/C99_harmonization.htm" Type="http://schemas.openxmlformats.org/officeDocument/2006/relationships/hyperlink" TargetMode="External" Id="rId3"/><Relationship Target="http://www.acm.org/constitution/code.html" Type="http://schemas.openxmlformats.org/officeDocument/2006/relationships/hyperlink" TargetMode="External" Id="rId9"/><Relationship Target="http://www.is.cityu.edu.hk/research/resources/isworld/ethics/index.htm" Type="http://schemas.openxmlformats.org/officeDocument/2006/relationships/hyperlink" TargetMode="External" Id="rId6"/><Relationship Target="http://www.tamiu.edu/coba/faculty/kock.htm" Type="http://schemas.openxmlformats.org/officeDocument/2006/relationships/hyperlink" TargetMode="External" Id="rId5"/><Relationship Target="http://www.acm.org/serving/" Type="http://schemas.openxmlformats.org/officeDocument/2006/relationships/hyperlink" TargetMode="External" Id="rId8"/><Relationship Target="http://plone.aisnet.org/councils_governance/codeofconduct/" Type="http://schemas.openxmlformats.org/officeDocument/2006/relationships/hyperlink" TargetMode="External" Id="rId7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www.springer.com/sgw/cda/frontpage/0,11855,5-40385-70-35553605-0,00.html" Type="http://schemas.openxmlformats.org/officeDocument/2006/relationships/hyperlink" TargetMode="External" Id="rId4"/><Relationship Target="http://www.springer.com/sgw/cda/frontpage/0,11855,5-40385-70-35553605-0,00.html" Type="http://schemas.openxmlformats.org/officeDocument/2006/relationships/hyperlink" TargetMode="External" Id="rId3"/><Relationship Target="http://www.tbv.org.tr/channels" Type="http://schemas.openxmlformats.org/officeDocument/2006/relationships/hyperlink" TargetMode="External" Id="rId5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www.worldscinet.com/howtoorder/terms.html" Type="http://schemas.openxmlformats.org/officeDocument/2006/relationships/hyperlink" TargetMode="External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www.ifip.org/" Type="http://schemas.openxmlformats.org/officeDocument/2006/relationships/hyperlink" TargetMode="External" Id="rId10"/><Relationship Target="http://www.eff.org/" Type="http://schemas.openxmlformats.org/officeDocument/2006/relationships/hyperlink" TargetMode="External" Id="rId4"/><Relationship Target="http://www.w3c.org/" Type="http://schemas.openxmlformats.org/officeDocument/2006/relationships/hyperlink" TargetMode="External" Id="rId3"/><Relationship Target="http://www.bcs.org/" Type="http://schemas.openxmlformats.org/officeDocument/2006/relationships/hyperlink" TargetMode="External" Id="rId9"/><Relationship Target="http://www.cpsr.org/" Type="http://schemas.openxmlformats.org/officeDocument/2006/relationships/hyperlink" TargetMode="External" Id="rId6"/><Relationship Target="http://www.epic.org/" Type="http://schemas.openxmlformats.org/officeDocument/2006/relationships/hyperlink" TargetMode="External" Id="rId5"/><Relationship Target="http://www.ifip.org/" Type="http://schemas.openxmlformats.org/officeDocument/2006/relationships/hyperlink" TargetMode="External" Id="rId8"/><Relationship Target="http://www.ccsr.cse.dmu.ac.uk/" Type="http://schemas.openxmlformats.org/officeDocument/2006/relationships/hyperlink" TargetMode="External" Id="rId7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www.ncees.org/" Type="http://schemas.openxmlformats.org/officeDocument/2006/relationships/hyperlink" TargetMode="External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www.ieee.org/portal/site/mainsite/menuitem.818c0c39e85ef176fb2275875bac26c8/index.jsp?&amp;pName=corp_level1&amp;path=about/whatis&amp;file=code.xml&amp;xsl=generic.xsl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y="2743200" x="1371600"/>
            <a:ext cy="1843789" cx="712311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32750"/>
              <a:buFont typeface="Arial"/>
              <a:buChar char="•"/>
            </a:pPr>
            <a:r>
              <a:rPr strike="noStrike" u="none" b="0" cap="none" baseline="0" sz="2950" lang="id-ID" i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Codes of ethics, Conduct, and practice such as the ACM/IEEE, SE, AITP, IFIP and international societies</a:t>
            </a:r>
          </a:p>
        </p:txBody>
      </p:sp>
      <p:sp>
        <p:nvSpPr>
          <p:cNvPr id="85" name="Shape 85"/>
          <p:cNvSpPr txBox="1"/>
          <p:nvPr>
            <p:ph type="title"/>
          </p:nvPr>
        </p:nvSpPr>
        <p:spPr>
          <a:xfrm>
            <a:off y="1600200" x="1371600"/>
            <a:ext cy="990599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Verdana"/>
              <a:buNone/>
            </a:pPr>
            <a:r>
              <a:rPr strike="noStrike" u="none" b="0" cap="none" baseline="0" sz="4400" lang="id-ID" i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Fokus Materi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159" name="Shape 159"/>
          <p:cNvSpPr txBox="1"/>
          <p:nvPr>
            <p:ph type="title"/>
          </p:nvPr>
        </p:nvSpPr>
        <p:spPr>
          <a:xfrm>
            <a:off y="228600" x="3582648"/>
            <a:ext cy="990599" cx="518339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IEEE Code of Ethics</a:t>
            </a:r>
            <a:r>
              <a:rPr strike="noStrike" u="none" b="1" cap="none" baseline="0" sz="11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(continued)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1499016" x="566737"/>
            <a:ext cy="4749190" cx="8001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 to maintain and improve our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technical competence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and to undertake technological tasks for others only if qualified by training or experience, or after full disclosure of pertinent limitations;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7. to seek, accept, and offer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honest criticism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of technical work, to acknowledge and correct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errors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and to credit properly the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contributions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of others;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8. to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treat fairly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all persons regardless of such factors as race, religion, gender, disability, age, or national origin;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9. to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avoid injuring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others, their property, reputation, or employment by false or malicious action;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10. to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assist colleagues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and co-workers in their professional development and to support them in following this code of ethics.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Noto Symbol"/>
              <a:buNone/>
            </a:pPr>
            <a:r>
              <a:t/>
            </a:r>
            <a:endParaRPr strike="noStrike" u="none" b="0" cap="none" baseline="0" sz="17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166" name="Shape 166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167" name="Shape 167"/>
          <p:cNvSpPr txBox="1"/>
          <p:nvPr>
            <p:ph type="title"/>
          </p:nvPr>
        </p:nvSpPr>
        <p:spPr>
          <a:xfrm>
            <a:off y="228600" x="3657600"/>
            <a:ext cy="990599" cx="510844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ACM Code of Ethics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1499016" x="566737"/>
            <a:ext cy="4749189" cx="8001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9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ACM enacted in 1972:</a:t>
            </a:r>
          </a:p>
          <a:p>
            <a:pPr algn="l" rtl="0" lvl="1" marR="0" indent="-187325" marL="593725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Code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of Professional Conduct, and,</a:t>
            </a:r>
          </a:p>
          <a:p>
            <a:pPr algn="l" rtl="0" lvl="1" marR="0" indent="-187325" marL="593725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Procedures for its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Enforcement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9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It consisted of the following five canons, each of which was further stipulated in terms of Ethical Considerations and Disciplinary Rules:</a:t>
            </a:r>
          </a:p>
          <a:p>
            <a:pPr algn="l" rtl="0" lvl="1" marR="0" indent="-187325" marL="593725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ACM member shall act at all times with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integrity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algn="l" rtl="0" lvl="1" marR="0" indent="-187325" marL="593725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ACM member should strive to increase his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competence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and the competence and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prestige of the profession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algn="l" rtl="0" lvl="1" marR="0" indent="-187325" marL="593725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ACM member shall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accept responsibility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for his work.</a:t>
            </a:r>
          </a:p>
          <a:p>
            <a:pPr algn="l" rtl="0" lvl="1" marR="0" indent="-187325" marL="593725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ACM member shall act with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professional responsibility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algn="l" rtl="0" lvl="1" marR="0" indent="-187325" marL="593725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ACM member should use his special knowledge and skills for the advancement of </a:t>
            </a:r>
            <a:r>
              <a:rPr strike="noStrike" u="none" b="0" cap="none" baseline="0" sz="17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human welfare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174" name="Shape 174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175" name="Shape 175"/>
          <p:cNvSpPr txBox="1"/>
          <p:nvPr>
            <p:ph type="title"/>
          </p:nvPr>
        </p:nvSpPr>
        <p:spPr>
          <a:xfrm>
            <a:off y="228600" x="3642610"/>
            <a:ext cy="990599" cx="512343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ACM Code of Ethics</a:t>
            </a:r>
            <a:r>
              <a:rPr strike="noStrike" u="none" b="1" cap="none" baseline="0" sz="11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(continued)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1454046" x="566737"/>
            <a:ext cy="4565754" cx="8001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ACM Code of Ethics and Professional Conduct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was a</a:t>
            </a:r>
            <a:r>
              <a:rPr strike="noStrike" u="none" b="0" cap="none" baseline="0" sz="20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dopted by ACM Council in 1992 as a major overhaul of the earlier code.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It consists of a Preamble and four sections: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General Moral Imperatives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More Specific Professional Responsibilities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Organizational Leadership Imperatives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Compliance with the Code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Noto Symbo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183" name="Shape 183"/>
          <p:cNvSpPr txBox="1"/>
          <p:nvPr>
            <p:ph type="title"/>
          </p:nvPr>
        </p:nvSpPr>
        <p:spPr>
          <a:xfrm>
            <a:off y="228600" x="3687580"/>
            <a:ext cy="990599" cx="507846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General Moral Imperatives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20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 an ACM member I will ....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1.1 Contribute to society and human well-being.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1.2 Avoid harm to others.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1.3 Be honest and trustworthy.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1.4 Be fair and take action not to discriminate.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1.5 Honor property rights including copyrights and patent.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1.6 Give proper credit for intellectual property.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1.7 Respect the privacy of others.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1.8 Honor confidentiality.</a:t>
            </a: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190" name="Shape 190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191" name="Shape 191"/>
          <p:cNvSpPr txBox="1"/>
          <p:nvPr>
            <p:ph type="title"/>
          </p:nvPr>
        </p:nvSpPr>
        <p:spPr>
          <a:xfrm>
            <a:off y="228600" x="3657600"/>
            <a:ext cy="990599" cx="510844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400" lang="id-ID" i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More Specific Professional Responsibilities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1409075" x="612647"/>
            <a:ext cy="4686924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65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 an ACM computing professional I will ....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2.1 Strive to achieve the highest quality, effectiveness and dignity in both the process and products of professional work.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2.2 Acquire and maintain professional competence.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2.3 Know and respect existing laws pertaining to professional work.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2.4 Accept and provide appropriate professional review.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2.5 Give comprehensive and thorough evaluations of computer systems and their impacts, including analysis of possible risks.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2.6 Honor contracts, agreements, and assigned responsibilities.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2.7 Improve public understanding of computing and its consequences.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2.8 Access computing and communication resources only when authorized to do so.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198" name="Shape 198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199" name="Shape 199"/>
          <p:cNvSpPr txBox="1"/>
          <p:nvPr>
            <p:ph type="title"/>
          </p:nvPr>
        </p:nvSpPr>
        <p:spPr>
          <a:xfrm>
            <a:off y="228600" x="3627619"/>
            <a:ext cy="990599" cx="513842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Organizational Leadership Imperatives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65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 an ACM member and an organizational leader, I will ....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3.1 Articulate social responsibilities of members of an organizational unit and encourage full acceptance of those responsibilities.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3.2 Manage personnel and resources to design and build information systems that enhance the quality of working life.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3.3 Acknowledge and support proper and authorized uses of an organization's computing and communication resources.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3.4 Ensure that users and those who will be affected by a system have their needs clearly articulated during the assessment and design of requirements; later the system must be validated to meet requirements.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3.5 Articulate and support policies that protect the dignity of users and others affected by a computing system.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3.6 Create opportunities for members of the organization to learn the principles and limitations of computer systems.</a:t>
            </a:r>
            <a:r>
              <a:rPr strike="noStrike" u="none" b="0" cap="none" baseline="0" sz="16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207" name="Shape 207"/>
          <p:cNvSpPr txBox="1"/>
          <p:nvPr>
            <p:ph type="title"/>
          </p:nvPr>
        </p:nvSpPr>
        <p:spPr>
          <a:xfrm>
            <a:off y="228600" x="3687580"/>
            <a:ext cy="990599" cx="507846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Compliance with the Code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9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 an ACM member I will ....</a:t>
            </a:r>
            <a:r>
              <a:rPr strike="noStrike" u="none" b="0" cap="none" baseline="0" sz="19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9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4.1 Uphold and promote the principles of this Code.</a:t>
            </a:r>
            <a:r>
              <a:rPr strike="noStrike" u="none" b="0" cap="none" baseline="0" sz="19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9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4.2 Treat violations of this code as inconsistent with membership in the ACM.</a:t>
            </a: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214" name="Shape 214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215" name="Shape 215"/>
          <p:cNvSpPr txBox="1"/>
          <p:nvPr>
            <p:ph type="title"/>
          </p:nvPr>
        </p:nvSpPr>
        <p:spPr>
          <a:xfrm>
            <a:off y="228600" x="3702569"/>
            <a:ext cy="990599" cx="50634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4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ACM / IEEE Computer Society: SWE Code of Ethics &amp; Pro Practice</a:t>
            </a:r>
            <a:r>
              <a:rPr strike="noStrike" u="none" b="1" cap="none" baseline="0" sz="9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strike="noStrike" u="sng" b="1" cap="none" baseline="0" sz="9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ACM SWE CoE</a:t>
            </a:r>
            <a:r>
              <a:rPr strike="noStrike" u="none" b="1" cap="none" baseline="0" sz="9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1999)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1495230" x="457200"/>
            <a:ext cy="4752974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5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short version of the code summarizes aspirations at a high level of the abstraction; the clauses that are included in the full version give examples and details of how these aspirations change the way we act as software engineering professionals.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Software engineers shall commit themselves to making the analysis, specification, design, development, testing and maintenance of software a beneficial and respected profession.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... software engineers shall </a:t>
            </a:r>
            <a:r>
              <a:rPr strike="noStrike" u="none" b="0" cap="none" baseline="0" sz="1700" lang="id-ID" i="0">
                <a:solidFill>
                  <a:srgbClr val="A50021"/>
                </a:solidFill>
                <a:latin typeface="Verdana"/>
                <a:ea typeface="Verdana"/>
                <a:cs typeface="Verdana"/>
                <a:sym typeface="Verdana"/>
              </a:rPr>
              <a:t>adhere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to the following </a:t>
            </a:r>
            <a:r>
              <a:rPr strike="noStrike" u="none" b="0" cap="none" baseline="0" sz="1700" lang="id-ID" i="0">
                <a:solidFill>
                  <a:srgbClr val="A50021"/>
                </a:solidFill>
                <a:latin typeface="Verdana"/>
                <a:ea typeface="Verdana"/>
                <a:cs typeface="Verdana"/>
                <a:sym typeface="Verdana"/>
              </a:rPr>
              <a:t>Eight Principles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8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 PUBLIC - Software engineers shall act consistently with the public interest.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8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 CLIENT AND EMPLOYER - Software engineers shall act in a manner that is in the best interests of their client and employer consistent with the public interest.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8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 PRODUCT - Software engineers shall ensure that their products and related modifications meet the highest professional standards possible.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222" name="Shape 222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223" name="Shape 223"/>
          <p:cNvSpPr txBox="1"/>
          <p:nvPr>
            <p:ph type="title"/>
          </p:nvPr>
        </p:nvSpPr>
        <p:spPr>
          <a:xfrm>
            <a:off y="0" x="3642610"/>
            <a:ext cy="1216024" cx="493306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0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ACM / IEEE Computer Society: SWE Code of Ethics &amp; Pro Practice</a:t>
            </a:r>
            <a:r>
              <a:rPr strike="noStrike" u="none" b="1" cap="none" baseline="0" sz="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(cont’d)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y="1424066" x="566737"/>
            <a:ext cy="4824139" cx="8001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8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4. JUDGMENT - Software engineers shall maintain integrity and independence in their professional judgment.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8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5. MANAGEMENT - Software engineering managers and leaders shall subscribe to and promote an ethical approach to the management of software development and maintenance.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8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 PROFESSION - Software engineers shall advance the integrity and reputation of the profession consistent with the public interest.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8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7. COLLEAGUES - Software engineers shall be fair to and supportive of their colleagues.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8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8. SELF - Software engineers shall participate in lifelong learning regarding the practice of their profession and shall promote an ethical approach to the practice of the profession.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Noto Symbol"/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230" name="Shape 230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231" name="Shape 231"/>
          <p:cNvSpPr txBox="1"/>
          <p:nvPr>
            <p:ph type="title"/>
          </p:nvPr>
        </p:nvSpPr>
        <p:spPr>
          <a:xfrm>
            <a:off y="228600" x="3702569"/>
            <a:ext cy="990599" cx="50634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Court of Ethics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play of five scenes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On themes of professional responsibility in software engineering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by Graham Tritt, © 1988.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y="1269241" x="1234683"/>
            <a:ext cy="765053" cx="790931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IFG3A3 KEPROFESIAN BIDANG INFORMATIKA</a:t>
            </a:r>
            <a:b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Pertemuan 11: </a:t>
            </a:r>
            <a:b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trike="noStrike" u="none" b="1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Codes of ethics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y="2227425" x="1234683"/>
            <a:ext cy="429767" cx="790931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Author-Tim Dosen</a:t>
            </a:r>
          </a:p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y="2875083" x="1234683"/>
            <a:ext cy="378005" cx="791802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strike="noStrike" u="none" b="0" cap="none" baseline="0" sz="16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Prodi S1 Teknik Informatika</a:t>
            </a:r>
          </a:p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238" name="Shape 238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239" name="Shape 239"/>
          <p:cNvSpPr txBox="1"/>
          <p:nvPr>
            <p:ph type="title"/>
          </p:nvPr>
        </p:nvSpPr>
        <p:spPr>
          <a:xfrm>
            <a:off y="228600" x="3627619"/>
            <a:ext cy="990599" cx="513842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Plagiarism </a:t>
            </a:r>
            <a:r>
              <a:rPr strike="noStrike" u="sng" b="1" cap="none" baseline="0" sz="11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Bodur: Plagiarism Presentation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Toronto’s </a:t>
            </a:r>
            <a:r>
              <a:rPr strike="noStrike" u="sng" b="1" cap="none" baseline="0" sz="2100" lang="id-ID" i="1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Code of Behaviour on Academic Matters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trike="noStrike" u="none" b="0" cap="none" baseline="0" sz="21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defines plagiarism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as follows</a:t>
            </a:r>
            <a:r>
              <a:rPr strike="noStrike" u="none" b="1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br>
              <a:rPr strike="noStrike" u="none" b="1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trike="noStrike" u="none" b="1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</a:t>
            </a:r>
            <a:r>
              <a:rPr strike="noStrike" u="none" b="1" cap="none" baseline="0" sz="21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 represent an idea or work of another as one's own idea or expression in any academic examination, term test, or in connection with any other form of academic work”. 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CCFF33"/>
              </a:buClr>
              <a:buSzPct val="25000"/>
              <a:buFont typeface="Noto Symbol"/>
              <a:buNone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Furthermore, </a:t>
            </a:r>
            <a:r>
              <a:rPr strike="noStrike" u="none" b="0" cap="none" baseline="0" sz="21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committing plagiarism knowingly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is declared as an </a:t>
            </a:r>
            <a:r>
              <a:rPr strike="noStrike" u="none" b="0" cap="none" baseline="0" sz="21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offence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for a student.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CCFF33"/>
              </a:buClr>
              <a:buFont typeface="Noto Symbol"/>
              <a:buNone/>
            </a:pPr>
            <a:r>
              <a:t/>
            </a:r>
            <a:endParaRPr strike="noStrike" u="none" b="0" cap="none" baseline="0" sz="21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246" name="Shape 246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247" name="Shape 247"/>
          <p:cNvSpPr txBox="1"/>
          <p:nvPr>
            <p:ph type="title"/>
          </p:nvPr>
        </p:nvSpPr>
        <p:spPr>
          <a:xfrm>
            <a:off y="228600" x="3597637"/>
            <a:ext cy="990599" cx="516840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4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Conclusion:</a:t>
            </a:r>
            <a:br>
              <a:rPr strike="noStrike" u="none" b="1" cap="none" baseline="0" sz="34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trike="noStrike" u="none" b="1" cap="none" baseline="0" sz="34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Nature of Codes</a:t>
            </a:r>
            <a:r>
              <a:rPr strike="noStrike" u="none" b="1" cap="none" baseline="0" sz="10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strike="noStrike" u="sng" b="1" cap="none" baseline="0" sz="10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ISWorld</a:t>
            </a:r>
            <a:r>
              <a:rPr strike="noStrike" u="none" b="1" cap="none" baseline="0" sz="10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</p:txBody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Professional ethics concerns one's conduct and practice while working.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Any code is a formalisation of experience into </a:t>
            </a:r>
            <a:r>
              <a:rPr strike="noStrike" u="none" b="0" cap="none" baseline="0" sz="21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a set of rules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code is adopted by a community because its </a:t>
            </a:r>
            <a:r>
              <a:rPr strike="noStrike" u="none" b="0" cap="none" baseline="0" sz="21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members accept to adhere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and abide with their restrictions.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There is a distinction between a </a:t>
            </a:r>
            <a:r>
              <a:rPr strike="noStrike" u="none" b="0" cap="none" baseline="0" sz="2100" lang="id-ID" i="1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profession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such as Information Systems, and </a:t>
            </a:r>
            <a:r>
              <a:rPr strike="noStrike" u="none" b="0" cap="none" baseline="0" sz="2100" lang="id-ID" i="1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controlled profession</a:t>
            </a:r>
            <a:r>
              <a:rPr strike="noStrike" u="none" b="0" cap="none" baseline="0" sz="21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such as Medicine and Law, where the loss of membership may also imply the loss of the right to practice.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Professional ethics also </a:t>
            </a:r>
            <a:r>
              <a:rPr strike="noStrike" u="none" b="0" cap="none" baseline="0" sz="21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concerns professional indemnity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CE560C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No two codes of ethics are identical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They vary by cultural group, by profession and by discipline.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3" name="Shape 253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254" name="Shape 254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255" name="Shape 255"/>
          <p:cNvSpPr txBox="1"/>
          <p:nvPr>
            <p:ph type="title"/>
          </p:nvPr>
        </p:nvSpPr>
        <p:spPr>
          <a:xfrm>
            <a:off y="228600" x="3597637"/>
            <a:ext cy="990599" cx="516840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Conclusion:</a:t>
            </a:r>
            <a:br>
              <a:rPr strike="noStrike" u="none" b="1" cap="none" baseline="0" sz="32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trike="noStrike" u="none" b="1" cap="none" baseline="0" sz="32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Nature of Codes</a:t>
            </a:r>
            <a:r>
              <a:rPr strike="noStrike" u="none" b="1" cap="none" baseline="0" sz="12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(continued)</a:t>
            </a:r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9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Codes of Ethics are concerned with a range of issues, including: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625"/>
              <a:buFont typeface="Verdana"/>
              <a:buChar char="•"/>
            </a:pPr>
            <a:r>
              <a:rPr strike="noStrike" u="none" b="0" cap="none" baseline="0" sz="19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Academic honesty 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625"/>
              <a:buFont typeface="Verdana"/>
              <a:buChar char="•"/>
            </a:pPr>
            <a:r>
              <a:rPr strike="noStrike" u="none" b="0" cap="none" baseline="0" sz="19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Adherence to confidentiality agreements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625"/>
              <a:buFont typeface="Verdana"/>
              <a:buChar char="•"/>
            </a:pPr>
            <a:r>
              <a:rPr strike="noStrike" u="none" b="0" cap="none" baseline="0" sz="19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Data privacy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625"/>
              <a:buFont typeface="Verdana"/>
              <a:buChar char="•"/>
            </a:pPr>
            <a:r>
              <a:rPr strike="noStrike" u="none" b="0" cap="none" baseline="0" sz="19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Handling of human subjects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625"/>
              <a:buFont typeface="Verdana"/>
              <a:buChar char="•"/>
            </a:pPr>
            <a:r>
              <a:rPr strike="noStrike" u="none" b="0" cap="none" baseline="0" sz="19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Impartiality in data analysis and professional consulting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625"/>
              <a:buFont typeface="Verdana"/>
              <a:buChar char="•"/>
            </a:pPr>
            <a:r>
              <a:rPr strike="noStrike" u="none" b="0" cap="none" baseline="0" sz="19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Professional accountability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625"/>
              <a:buFont typeface="Verdana"/>
              <a:buChar char="•"/>
            </a:pPr>
            <a:r>
              <a:rPr strike="noStrike" u="none" b="0" cap="none" baseline="0" sz="19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Resolution of conflicts of interest 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625"/>
              <a:buFont typeface="Verdana"/>
              <a:buChar char="•"/>
            </a:pPr>
            <a:r>
              <a:rPr strike="noStrike" u="none" b="0" cap="none" baseline="0" sz="19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Software piracy, and 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625"/>
              <a:buFont typeface="Verdana"/>
              <a:buChar char="•"/>
            </a:pPr>
            <a:r>
              <a:rPr strike="noStrike" u="none" b="0" cap="none" baseline="0" sz="19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Plagiarism.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1" name="Shape 261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262" name="Shape 262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263" name="Shape 263"/>
          <p:cNvSpPr txBox="1"/>
          <p:nvPr>
            <p:ph type="title"/>
          </p:nvPr>
        </p:nvSpPr>
        <p:spPr>
          <a:xfrm>
            <a:off y="228600" x="3687580"/>
            <a:ext cy="990599" cx="507846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4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Advantages of a Code of Ethics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Code of Ethics enables us to: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Set out the </a:t>
            </a:r>
            <a:r>
              <a:rPr strike="noStrike" u="none" b="0" cap="none" baseline="0" sz="2100" lang="id-ID" i="0">
                <a:solidFill>
                  <a:srgbClr val="A50021"/>
                </a:solidFill>
                <a:latin typeface="Verdana"/>
                <a:ea typeface="Verdana"/>
                <a:cs typeface="Verdana"/>
                <a:sym typeface="Verdana"/>
              </a:rPr>
              <a:t>ideals and responsibilities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of the profession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Exert a </a:t>
            </a:r>
            <a:r>
              <a:rPr strike="noStrike" u="none" b="0" cap="none" baseline="0" sz="21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 facto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trike="noStrike" u="none" b="0" cap="none" baseline="0" sz="2100" lang="id-ID" i="0">
                <a:solidFill>
                  <a:srgbClr val="A50021"/>
                </a:solidFill>
                <a:latin typeface="Verdana"/>
                <a:ea typeface="Verdana"/>
                <a:cs typeface="Verdana"/>
                <a:sym typeface="Verdana"/>
              </a:rPr>
              <a:t>regulatory effect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protecting both clients and professionals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Improve the profile of the </a:t>
            </a:r>
            <a:r>
              <a:rPr strike="noStrike" u="none" b="0" cap="none" baseline="0" sz="2100" lang="id-ID" i="0">
                <a:solidFill>
                  <a:srgbClr val="A50021"/>
                </a:solidFill>
                <a:latin typeface="Verdana"/>
                <a:ea typeface="Verdana"/>
                <a:cs typeface="Verdana"/>
                <a:sym typeface="Verdana"/>
              </a:rPr>
              <a:t>profession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Motivate and</a:t>
            </a:r>
            <a:r>
              <a:rPr strike="noStrike" u="none" b="0" cap="none" baseline="0" sz="2100" lang="id-ID" i="0">
                <a:solidFill>
                  <a:srgbClr val="A50021"/>
                </a:solidFill>
                <a:latin typeface="Verdana"/>
                <a:ea typeface="Verdana"/>
                <a:cs typeface="Verdana"/>
                <a:sym typeface="Verdana"/>
              </a:rPr>
              <a:t> inspire</a:t>
            </a: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practitioners, by attempting to define their </a:t>
            </a:r>
            <a:r>
              <a:rPr strike="noStrike" u="none" b="0" cap="none" baseline="0" sz="21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raison d'être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Provide guidance on </a:t>
            </a:r>
            <a:r>
              <a:rPr strike="noStrike" u="none" b="0" cap="none" baseline="0" sz="2100" lang="id-ID" i="0">
                <a:solidFill>
                  <a:srgbClr val="A50021"/>
                </a:solidFill>
                <a:latin typeface="Verdana"/>
                <a:ea typeface="Verdana"/>
                <a:cs typeface="Verdana"/>
                <a:sym typeface="Verdana"/>
              </a:rPr>
              <a:t>acceptable conduct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Raise awareness and consciousness of</a:t>
            </a:r>
            <a:r>
              <a:rPr strike="noStrike" u="none" b="0" cap="none" baseline="0" sz="2100" lang="id-ID" i="0">
                <a:solidFill>
                  <a:srgbClr val="A50021"/>
                </a:solidFill>
                <a:latin typeface="Verdana"/>
                <a:ea typeface="Verdana"/>
                <a:cs typeface="Verdana"/>
                <a:sym typeface="Verdana"/>
              </a:rPr>
              <a:t> issues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rgbClr val="A5002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rgbClr val="A50021"/>
                </a:solidFill>
                <a:latin typeface="Verdana"/>
                <a:ea typeface="Verdana"/>
                <a:cs typeface="Verdana"/>
                <a:sym typeface="Verdana"/>
              </a:rPr>
              <a:t>Improve quality and consistency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9" name="Shape 269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271" name="Shape 271"/>
          <p:cNvSpPr txBox="1"/>
          <p:nvPr>
            <p:ph type="title"/>
          </p:nvPr>
        </p:nvSpPr>
        <p:spPr>
          <a:xfrm>
            <a:off y="139728" x="3657600"/>
            <a:ext cy="1143000" cx="530701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Disadvantages of a Code of Ethics</a:t>
            </a:r>
          </a:p>
        </p:txBody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On the other hand, we must also consider: 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Whether the so-called standards are obligatory, or are merely an aspiration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Whether such a code is desirable or feasible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Whether ethical values are universal or culturally relativistic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difficulty of providing universal guidance given the heterogeneous nature of the profession 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1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the point is of specifying responsibilities, given the limited regulatory function of a code.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Noto Symbol"/>
              <a:buNone/>
            </a:pPr>
            <a:r>
              <a:t/>
            </a:r>
            <a:endParaRPr strike="noStrike" u="none" b="0" cap="none" baseline="0" sz="21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7" name="Shape 277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278" name="Shape 278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279" name="Shape 279"/>
          <p:cNvSpPr txBox="1"/>
          <p:nvPr>
            <p:ph type="title"/>
          </p:nvPr>
        </p:nvSpPr>
        <p:spPr>
          <a:xfrm>
            <a:off y="228600" x="3552667"/>
            <a:ext cy="990599" cx="52133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References</a:t>
            </a:r>
          </a:p>
        </p:txBody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IFIP: Harmonization of Professional Standards (1998):</a:t>
            </a:r>
            <a:r>
              <a:rPr strike="noStrike" u="sng" b="0" cap="none" baseline="0" sz="1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http://www.ifip.or.at/minutes/C99/C99_harmonization.htm</a:t>
            </a: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sng" b="0" cap="none" baseline="0" sz="1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Robert Davison</a:t>
            </a: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and </a:t>
            </a:r>
            <a:r>
              <a:rPr strike="noStrike" u="sng" b="0" cap="none" baseline="0" sz="1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Ned Kock</a:t>
            </a:r>
            <a:r>
              <a:rPr strike="noStrike" u="none" b="1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Section Editors):</a:t>
            </a:r>
            <a:r>
              <a:rPr strike="noStrike" u="none" b="1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ISWorld Professional Ethics,</a:t>
            </a: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AIS Assoc. for Info Systems: </a:t>
            </a:r>
            <a:r>
              <a:rPr strike="noStrike" u="sng" b="0" cap="none" baseline="0" sz="1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6"/>
              </a:rPr>
              <a:t>http://www.is.cityu.edu.hk/research/resources/isworld/ethics/index.htm</a:t>
            </a: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(Contains extensive links to resources)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AIS Code of Research Conduct: </a:t>
            </a:r>
            <a:r>
              <a:rPr strike="noStrike" u="sng" b="0" cap="none" baseline="0" sz="1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7"/>
              </a:rPr>
              <a:t>http://plone.aisnet.org/councils_governance/codeofconduct/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ACM Computing &amp; Public Policy:</a:t>
            </a:r>
            <a:r>
              <a:rPr strike="noStrike" u="sng" b="0" cap="none" baseline="0" sz="1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8"/>
              </a:rPr>
              <a:t>http://www.acm.org/serving/</a:t>
            </a: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1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ACM </a:t>
            </a: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(1992). : </a:t>
            </a:r>
            <a:r>
              <a:rPr strike="noStrike" u="sng" b="0" cap="none" baseline="0" sz="1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9"/>
              </a:rPr>
              <a:t>ACM Code of Ethics and Professional Conduct</a:t>
            </a: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strike="noStrike" u="sng" b="0" cap="none" baseline="0" sz="1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10"/>
              </a:rPr>
              <a:t>http://www.acm.org/constitution/code.html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1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ACM/IEEE-Computer Society</a:t>
            </a: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strike="noStrike" u="sng" b="0" cap="none" baseline="0" sz="1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11"/>
              </a:rPr>
              <a:t>Software Engineering Code of Ethics and Professional Practice</a:t>
            </a: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at IEEE and at </a:t>
            </a:r>
            <a:r>
              <a:rPr strike="noStrike" u="sng" b="0" cap="none" baseline="0" sz="1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12"/>
              </a:rPr>
              <a:t>ACM</a:t>
            </a: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(1999):</a:t>
            </a:r>
            <a:r>
              <a:rPr strike="noStrike" u="sng" b="0" cap="none" baseline="0" sz="1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13"/>
              </a:rPr>
              <a:t>http://www.acm.org/serving/se/code.htm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IEEE Code of Ethics:  </a:t>
            </a:r>
            <a:r>
              <a:rPr strike="noStrike" u="sng" b="0" cap="none" baseline="0" sz="1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14"/>
              </a:rPr>
              <a:t>http://www.ieee.org/portal/index.jsp?pageID=corp_level1&amp;path=about/whatis&amp;file=code.xml&amp;xsl=generic.xsl</a:t>
            </a: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Professional Conduct links page:</a:t>
            </a:r>
            <a:r>
              <a:rPr strike="noStrike" u="sng" b="0" cap="none" baseline="0" sz="1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15"/>
              </a:rPr>
              <a:t>http://cmpe.emu.edu.tr/aelci/News/professional_conduct.htm</a:t>
            </a:r>
            <a:r>
              <a:rPr strike="noStrike" u="none" b="0" cap="none" baseline="0" sz="1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</a:p>
          <a:p>
            <a:pPr algn="l" rtl="0" lvl="0" marR="0" indent="-227174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14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5" name="Shape 285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286" name="Shape 286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287" name="Shape 287"/>
          <p:cNvSpPr txBox="1"/>
          <p:nvPr>
            <p:ph type="title"/>
          </p:nvPr>
        </p:nvSpPr>
        <p:spPr>
          <a:xfrm>
            <a:off y="228600" x="3687580"/>
            <a:ext cy="990599" cx="507846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References</a:t>
            </a:r>
            <a:r>
              <a:rPr strike="noStrike" u="none" b="1" cap="none" baseline="0" sz="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(continued)</a:t>
            </a:r>
          </a:p>
        </p:txBody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0000"/>
              <a:buFont typeface="Verdana"/>
              <a:buChar char="•"/>
            </a:pPr>
            <a:r>
              <a:rPr strike="noStrike" u="sng" b="0" cap="none" baseline="0" sz="1700" lang="id-ID" i="1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Ethics and Information Technology Journal</a:t>
            </a:r>
            <a:r>
              <a:rPr strike="noStrike" u="sng" b="0" cap="none" baseline="0" sz="17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 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(Editor-in-Chief: M.J.V.d. Hoven),</a:t>
            </a:r>
            <a:b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ISSN: 1388-1957 (print version), ISSN: 1572-8439 (electronic version), Springer Netherlands</a:t>
            </a:r>
            <a:r>
              <a:rPr strike="noStrike" u="none" b="0" cap="none" baseline="0" sz="13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Ethics and Information Technology</a:t>
            </a:r>
            <a:r>
              <a:rPr strike="noStrike" u="none" b="0" cap="none" baseline="0" sz="13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is a peer-reviewed journal dedicated to advancing the dialogue between moral philosophy and the field of information and communication technology (ICT).</a:t>
            </a:r>
            <a:r>
              <a:rPr strike="noStrike" u="none" b="0" cap="none" baseline="0" sz="12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5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Gözde Dedeoğlu: Etik ve Bilişim, TBD Publications no: 13 (2001), Ankara, ISBN: 975-96888-3-2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5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TBV: Meslek Etiği, </a:t>
            </a:r>
            <a:r>
              <a:rPr strike="noStrike" u="sng" b="0" cap="none" baseline="0" sz="15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http://www.tbv.org.tr/channels</a:t>
            </a:r>
            <a:r>
              <a:rPr strike="noStrike" u="none" b="0" cap="none" baseline="0" sz="15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5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Albert Bayet (Turkish translation by Vedat Günyol): Bilim Ahlakı, Türkiye İş Bankası Kültür Yayınları, No: Genel 471 (2000). ISBN 975-458-227-0. </a:t>
            </a:r>
            <a:r>
              <a:rPr strike="noStrike" u="none" b="0" cap="none" baseline="0" sz="13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Philosophical treatise of ethics in science and scientific ethic.</a:t>
            </a:r>
            <a:r>
              <a:rPr strike="noStrike" u="none" b="0" cap="none" baseline="0" sz="15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6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Atilla.Elci@EMU.edu.tr</a:t>
            </a:r>
          </a:p>
          <a:p>
            <a:pPr algn="l" rtl="0" lvl="0" marR="0" indent="-217487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15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3" name="Shape 293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294" name="Shape 294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295" name="Shape 295"/>
          <p:cNvSpPr txBox="1"/>
          <p:nvPr>
            <p:ph type="title"/>
          </p:nvPr>
        </p:nvSpPr>
        <p:spPr>
          <a:xfrm>
            <a:off y="228600" x="3717560"/>
            <a:ext cy="990599" cx="50484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4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NEED TO ENACT: </a:t>
            </a:r>
            <a:br>
              <a:rPr strike="noStrike" u="none" b="1" cap="none" baseline="0" sz="34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trike="noStrike" u="none" b="1" cap="none" baseline="0" sz="34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Fair Use Policies: 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Acceptable Use Policy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Netiquette Rules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Information Policy Statements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Freedom of Expression Statement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Cyber Rights Statement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Blocking &amp; Filtering Policy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Electronic Mail Policies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Internet Use Rights and Obligations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0" name="Shape 3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1" name="Shape 301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302" name="Shape 302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303" name="Shape 303"/>
          <p:cNvSpPr txBox="1"/>
          <p:nvPr>
            <p:ph type="title"/>
          </p:nvPr>
        </p:nvSpPr>
        <p:spPr>
          <a:xfrm>
            <a:off y="228600" x="3702569"/>
            <a:ext cy="990599" cx="50634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Purchasing: Terms &amp; Cond.’ns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Example: </a:t>
            </a:r>
            <a:b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World Scientific Publishing Co. </a:t>
            </a:r>
            <a:r>
              <a:rPr strike="noStrike" u="none" b="1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"Pay per View" </a:t>
            </a:r>
            <a:r>
              <a:rPr strike="noStrike" u="sng" b="1" cap="none" baseline="0" sz="2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Terms &amp; Conditions</a:t>
            </a:r>
            <a:r>
              <a:rPr strike="noStrike" u="none" b="1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algn="l" rtl="0" lvl="1" marR="0" indent="-187325" marL="593725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 Permitted Access and Use; User Responsibilities </a:t>
            </a:r>
          </a:p>
          <a:p>
            <a:pPr algn="l" rtl="0" lvl="1" marR="0" indent="-187325" marL="593725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20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4. Copyright; Prohibitions on Certain Uses 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9" name="Shape 309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310" name="Shape 310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311" name="Shape 311"/>
          <p:cNvSpPr txBox="1"/>
          <p:nvPr>
            <p:ph type="title"/>
          </p:nvPr>
        </p:nvSpPr>
        <p:spPr>
          <a:xfrm>
            <a:off y="228600" x="3732550"/>
            <a:ext cy="990599" cx="50334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ORGs</a:t>
            </a:r>
          </a:p>
        </p:txBody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sng" b="0" cap="none" baseline="0" sz="2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www.w3c.org</a:t>
            </a: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sng" b="0" cap="none" baseline="0" sz="2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www.eff.org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sng" b="0" cap="none" baseline="0" sz="2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www.epic.org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sng" b="0" cap="none" baseline="0" sz="2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6"/>
              </a:rPr>
              <a:t>www.cpsr.org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sng" b="0" cap="none" baseline="0" sz="2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7"/>
              </a:rPr>
              <a:t>www.ccsr.cse.dmu.ac.uk/</a:t>
            </a: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sng" b="0" cap="none" baseline="0" sz="2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8"/>
              </a:rPr>
              <a:t>www.ifip.org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sng" b="0" cap="none" baseline="0" sz="2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9"/>
              </a:rPr>
              <a:t>www.bcs.org</a:t>
            </a: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sng" b="0" cap="none" baseline="0" sz="24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10"/>
              </a:rPr>
              <a:t>http://www.ifip.org/</a:t>
            </a: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140334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28600" x="3712189"/>
            <a:ext cy="990599" cx="505385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Kode Etik Profesi</a:t>
            </a:r>
          </a:p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600200" x="612647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Kode etik profesi adalah pedoman sikap, tingkah laku dan perbuatan dalam melaksanakan tugas dan dalam kehidupan sehari-hari. 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Menyadari bahwa profesi sebagai bagian dari </a:t>
            </a:r>
            <a:r>
              <a:rPr strike="noStrike" u="none" b="1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MORAL COMMUNITY (MASYARAKAT MORAL)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Bentuk pengejawantahan pengaturan diri (</a:t>
            </a:r>
            <a:r>
              <a:rPr strike="noStrike" u="none" b="1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SELF REGULATION</a:t>
            </a: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 dari profesi</a:t>
            </a:r>
          </a:p>
          <a:p>
            <a:pPr algn="l" rtl="0" lvl="0" marR="0" indent="-346075" marL="346075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Contoh: SUMPAH HIPOKRATES, yang dipandang sebagai kode etik pertama untuk profesi dokter</a:t>
            </a:r>
          </a:p>
        </p:txBody>
      </p:sp>
      <p:sp>
        <p:nvSpPr>
          <p:cNvPr id="102" name="Shape 102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7" name="Shape 317"/>
          <p:cNvSpPr txBox="1"/>
          <p:nvPr>
            <p:ph idx="10" type="dt"/>
          </p:nvPr>
        </p:nvSpPr>
        <p:spPr>
          <a:xfrm>
            <a:off y="6356350" x="0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y="228600" x="3642610"/>
            <a:ext cy="990599" cx="512343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4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IFIP’s Harmonization of Professional Standards</a:t>
            </a:r>
            <a:r>
              <a:rPr strike="noStrike" u="none" b="1" cap="none" baseline="0" sz="16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(1998)</a:t>
            </a:r>
            <a:r>
              <a:rPr strike="noStrike" u="none" b="1" cap="none" baseline="0" sz="24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439055" x="612647"/>
            <a:ext cy="501283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purpose is to </a:t>
            </a:r>
            <a:r>
              <a:rPr strike="noStrike" u="none" b="1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clearly set out an international standard for professional practice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in information technology. </a:t>
            </a:r>
          </a:p>
          <a:p>
            <a:pPr algn="l" rtl="0" lvl="0" marR="0" indent="-346075" marL="346075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1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components of the standards are</a:t>
            </a: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algn="l" rtl="0" lvl="0" marR="0" indent="-346075" marL="346075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Ethics of professional practice:</a:t>
            </a:r>
            <a:r>
              <a:rPr strike="noStrike" u="none" b="0" cap="none" baseline="0" sz="15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Practitioners must publicly ascribe to the code of ethics published within the standard.</a:t>
            </a:r>
            <a:r>
              <a:rPr strike="noStrike" u="none" b="0" cap="none" baseline="0" sz="15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Established body of knowledge: </a:t>
            </a:r>
            <a:r>
              <a:rPr strike="noStrike" u="none" b="0" cap="none" baseline="0" sz="15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Practitioners must be aware of and have access to a well-documented current body of knowledge relevant to the domain of practice. </a:t>
            </a:r>
          </a:p>
          <a:p>
            <a:pPr algn="l" rtl="0" lvl="0" marR="0" indent="-346075" marL="346075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Education and training: </a:t>
            </a:r>
            <a:r>
              <a:rPr strike="noStrike" u="none" b="0" cap="none" baseline="0" sz="15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minimum level of mastery of the body of knowledge must be at the baccalaureate level.</a:t>
            </a:r>
            <a:r>
              <a:rPr strike="noStrike" u="none" b="0" cap="none" baseline="0" sz="15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</a:p>
          <a:p>
            <a:pPr algn="l" rtl="0" lvl="0" marR="0" indent="-234632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1300" i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l" rtl="0" lvl="0" marR="0" indent="-234632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1300" i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l" rtl="0" lvl="0" marR="0" indent="-234632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1300" i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l" rtl="0" lvl="0" marR="0" indent="-234632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1300" i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y="228600" x="3642610"/>
            <a:ext cy="990599" cx="512343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4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IFIP’s Harmonization of Professional Standards</a:t>
            </a:r>
            <a:r>
              <a:rPr strike="noStrike" u="none" b="1" cap="none" baseline="0" sz="16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(1998)</a:t>
            </a:r>
            <a:r>
              <a:rPr strike="noStrike" u="none" b="1" cap="none" baseline="0" sz="24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439055" x="612647"/>
            <a:ext cy="501283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00342" marL="3460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17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l" rtl="0" lvl="0" marR="0" indent="-346075" marL="346075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Professional experience: </a:t>
            </a:r>
            <a:r>
              <a:rPr strike="noStrike" u="none" b="0" cap="none" baseline="0" sz="15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addition to a demonstrated mastery of the body of knowledge a minimum of the equivalent of two years supervised experience is recommended before the practitioner operates unsupervised.</a:t>
            </a:r>
            <a:r>
              <a:rPr strike="noStrike" u="none" b="0" cap="none" baseline="0" sz="15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l" rtl="0" lvl="0" marR="0" indent="-346075" marL="346075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Best practice and proven methodologies: </a:t>
            </a:r>
            <a:r>
              <a:rPr strike="noStrike" u="none" b="0" cap="none" baseline="0" sz="15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Practitioners should be familiar with current best practice and relevant proven methodologies. </a:t>
            </a:r>
          </a:p>
          <a:p>
            <a:pPr algn="l" rtl="0" lvl="0" marR="0" indent="-346075" marL="346075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Maintenance of competence: </a:t>
            </a:r>
            <a:r>
              <a:rPr strike="noStrike" u="none" b="0" cap="none" baseline="0" sz="15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Practitioners must be able to provide evidence of their maintenance of competence.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strike="noStrike" u="none" b="1" cap="none" baseline="0" sz="1300" lang="id-ID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International Federation for Information Processing - IFIP</a:t>
            </a:r>
          </a:p>
          <a:p>
            <a:pPr algn="l" rtl="0" lvl="0" marR="0" indent="-234632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1300" i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l" rtl="0" lvl="0" marR="0" indent="-234632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1300" i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l" rtl="0" lvl="0" marR="0" indent="-234632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1300" i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l" rtl="0" lvl="0" marR="0" indent="-234632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1300" i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y="228600" x="3657600"/>
            <a:ext cy="990599" cx="510844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Definitions </a:t>
            </a:r>
            <a:r>
              <a:rPr strike="noStrike" u="none" b="1" cap="none" baseline="0" sz="11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Bodur: Ethics Presentation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439055" x="258635"/>
            <a:ext cy="4631960" cx="8507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7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National Council of Examiners for Engineering and Surveying (</a:t>
            </a:r>
            <a:r>
              <a:rPr strike="noStrike" u="sng" b="0" cap="none" baseline="0" sz="175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NCEES</a:t>
            </a:r>
            <a:r>
              <a:rPr strike="noStrike" u="none" b="0" cap="none" baseline="0" sz="17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):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250"/>
              <a:buFont typeface="Verdana"/>
              <a:buChar char="•"/>
            </a:pPr>
            <a:r>
              <a:rPr strike="noStrike" u="none" b="0" cap="none" baseline="0" sz="17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Engineering is considered to be a "profession" rather than an "occupation" because of several important characteristics:</a:t>
            </a:r>
          </a:p>
          <a:p>
            <a:pPr algn="l" rtl="0" lvl="1" marR="0" indent="-187325" marL="593725">
              <a:lnSpc>
                <a:spcPct val="75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96875"/>
              <a:buFont typeface="Merriweather Sans"/>
              <a:buChar char="–"/>
            </a:pP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special knowledge, </a:t>
            </a:r>
          </a:p>
          <a:p>
            <a:pPr algn="l" rtl="0" lvl="1" marR="0" indent="-187325" marL="593725">
              <a:lnSpc>
                <a:spcPct val="75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96875"/>
              <a:buFont typeface="Merriweather Sans"/>
              <a:buChar char="–"/>
            </a:pP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special privileges, </a:t>
            </a:r>
          </a:p>
          <a:p>
            <a:pPr algn="l" rtl="0" lvl="1" marR="0" indent="-187325" marL="593725">
              <a:lnSpc>
                <a:spcPct val="75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96875"/>
              <a:buFont typeface="Merriweather Sans"/>
              <a:buChar char="–"/>
            </a:pP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special responsibilities.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250"/>
              <a:buFont typeface="Verdana"/>
              <a:buChar char="•"/>
            </a:pPr>
            <a:r>
              <a:rPr strike="noStrike" u="none" b="0" cap="none" baseline="0" sz="17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Professions are based on a large knowledge base requiring extensive training. 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250"/>
              <a:buFont typeface="Verdana"/>
              <a:buChar char="•"/>
            </a:pPr>
            <a:r>
              <a:rPr strike="noStrike" u="none" b="0" cap="none" baseline="0" sz="17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Professional skills are important to the well-being of society.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250"/>
              <a:buFont typeface="Verdana"/>
              <a:buChar char="•"/>
            </a:pPr>
            <a:r>
              <a:rPr strike="noStrike" u="none" b="0" cap="none" baseline="0" sz="17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Professions are self-regulating, in that they control the training and evaluation processes that admit new persons to the field.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250"/>
              <a:buFont typeface="Verdana"/>
              <a:buChar char="•"/>
            </a:pPr>
            <a:r>
              <a:rPr strike="noStrike" u="none" b="0" cap="none" baseline="0" sz="17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Professionals have autonomy in the workplace; they are expected to utilize their independent judgment in carrying out their professional responsibilities. 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250"/>
              <a:buFont typeface="Verdana"/>
              <a:buChar char="•"/>
            </a:pPr>
            <a:r>
              <a:rPr strike="noStrike" u="none" b="0" cap="none" baseline="0" sz="17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Finally, professions are regulated by ethical standards.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y="1349116" x="374826"/>
            <a:ext cy="4662747" cx="40354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ACM Computing &amp; Public Policy: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ACM Code of Ethics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Software Engineering Code of Ethics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Software Engineering and Licensing Issues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ACM Privacy Policy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ACM Copyright Policy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ACM Statement of Non-endorsement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Committee on Computers and Public Policy</a:t>
            </a:r>
          </a:p>
          <a:p>
            <a:pPr algn="l" rtl="0" lvl="0" marR="0" indent="-202057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17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l" rtl="0" lvl="0" marR="0" indent="-202057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17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2" name="Shape 132"/>
          <p:cNvSpPr txBox="1"/>
          <p:nvPr>
            <p:ph idx="2" type="body"/>
          </p:nvPr>
        </p:nvSpPr>
        <p:spPr>
          <a:xfrm>
            <a:off y="1349116" x="4738862"/>
            <a:ext cy="4662747" cx="40354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1785"/>
              <a:buFont typeface="Verdana"/>
              <a:buChar char="•"/>
            </a:pPr>
            <a:r>
              <a:rPr strike="noStrike" u="none" b="0" cap="none" baseline="0" sz="20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Committee on the Status of Women in Computing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785"/>
              <a:buFont typeface="Verdana"/>
              <a:buChar char="•"/>
            </a:pPr>
            <a:r>
              <a:rPr strike="noStrike" u="none" b="0" cap="none" baseline="0" sz="20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Coalition to Diversify Computing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785"/>
              <a:buFont typeface="Verdana"/>
              <a:buChar char="•"/>
            </a:pPr>
            <a:r>
              <a:rPr strike="noStrike" u="none" b="0" cap="none" baseline="0" sz="20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RISKS Forum</a:t>
            </a:r>
          </a:p>
          <a:p>
            <a:pPr algn="l" rtl="0" lvl="0" marR="0" indent="-346075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1785"/>
              <a:buFont typeface="Verdana"/>
              <a:buChar char="•"/>
            </a:pPr>
            <a:r>
              <a:rPr strike="noStrike" u="none" b="0" cap="none" baseline="0" sz="20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ACM Association-Level Policy Activities on:</a:t>
            </a:r>
          </a:p>
          <a:p>
            <a:pPr algn="l" rtl="0" lvl="1" marR="0" indent="-187325" marL="593725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Electronic Voting Systems </a:t>
            </a:r>
          </a:p>
          <a:p>
            <a:pPr algn="l" rtl="0" lvl="1" marR="0" indent="-187325" marL="593725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Intellectual Property / Copyright Protection </a:t>
            </a:r>
          </a:p>
          <a:p>
            <a:pPr algn="l" rtl="0" lvl="1" marR="0" indent="-187325" marL="593725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Privacy </a:t>
            </a:r>
          </a:p>
          <a:p>
            <a:pPr algn="l" rtl="0" lvl="1" marR="0" indent="-187325" marL="593725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Research and Data Access </a:t>
            </a:r>
          </a:p>
          <a:p>
            <a:pPr algn="l" rtl="0" lvl="1" marR="0" indent="-187325" marL="593725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Merriweather Sans"/>
              <a:buChar char="–"/>
            </a:pPr>
            <a:r>
              <a:rPr strike="noStrike" u="none" b="0" cap="none" baseline="0" sz="17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Reliability of Computers </a:t>
            </a:r>
          </a:p>
          <a:p>
            <a:pPr algn="l" rtl="0" lvl="0" marR="0" indent="-171196" marL="346075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trike="noStrike" u="none" b="0" cap="none" baseline="0" sz="205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134" name="Shape 134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135" name="Shape 135"/>
          <p:cNvSpPr txBox="1"/>
          <p:nvPr>
            <p:ph type="title"/>
          </p:nvPr>
        </p:nvSpPr>
        <p:spPr>
          <a:xfrm>
            <a:off y="239842" x="3777521"/>
            <a:ext cy="641239" cx="499676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Variance in Ethical Concerns</a:t>
            </a:r>
          </a:p>
        </p:txBody>
      </p:sp>
      <p:sp>
        <p:nvSpPr>
          <p:cNvPr id="136" name="Shape 136"/>
          <p:cNvSpPr txBox="1"/>
          <p:nvPr>
            <p:ph idx="3" type="body"/>
          </p:nvPr>
        </p:nvSpPr>
        <p:spPr>
          <a:xfrm>
            <a:off y="6451600" x="5418162"/>
            <a:ext cy="365125" cx="331577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t/>
            </a:r>
            <a:endParaRPr strike="noStrike" u="none" b="0" cap="none" baseline="0" sz="105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143" name="Shape 143"/>
          <p:cNvSpPr txBox="1"/>
          <p:nvPr>
            <p:ph type="title"/>
          </p:nvPr>
        </p:nvSpPr>
        <p:spPr>
          <a:xfrm>
            <a:off y="228600" x="3672589"/>
            <a:ext cy="990599" cx="509345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Ethics for Computer, IT &amp; IS Pros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1409075" x="609600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Professional ethics concerns: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One's conduct of behaviour and practice while doing professional work,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Relations with peers in the work place,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Conduct of duties towards the employer,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Obligations towards the customer,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Responsibility for the future of the profession at large.</a:t>
            </a:r>
          </a:p>
          <a:p>
            <a:pPr algn="l" rtl="0" lvl="0" marR="0" indent="-346075" marL="346075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35000"/>
              <a:buFont typeface="Verdana"/>
              <a:buChar char="•"/>
            </a:pPr>
            <a:r>
              <a:rPr strike="noStrike" u="none" b="0" cap="none" baseline="0" sz="240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Responsibility for the wellbeing of the society at large.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idx="12" type="sldNum"/>
          </p:nvPr>
        </p:nvSpPr>
        <p:spPr>
          <a:xfrm>
            <a:off y="6451885" x="389908"/>
            <a:ext cy="365125" cx="358775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  <p:sp>
        <p:nvSpPr>
          <p:cNvPr id="150" name="Shape 150"/>
          <p:cNvSpPr txBox="1"/>
          <p:nvPr>
            <p:ph type="title"/>
          </p:nvPr>
        </p:nvSpPr>
        <p:spPr>
          <a:xfrm>
            <a:off y="0" x="3672589"/>
            <a:ext cy="1412874" cx="501420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8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IEEE Code of Ethics</a:t>
            </a:r>
            <a:r>
              <a:rPr strike="noStrike" u="none" b="1" cap="none" baseline="0" sz="11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strike="noStrike" u="sng" b="1" cap="none" baseline="0" sz="1100" lang="id-ID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IEEE CoE</a:t>
            </a:r>
            <a:r>
              <a:rPr strike="noStrike" u="none" b="1" cap="none" baseline="0" sz="110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2006)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1412875" x="457200"/>
            <a:ext cy="4730750" cx="8507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6075" marL="346075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We, the members of the IEEE, in recognition of the importance of our technologies in affecting the quality of life throughout the world, and in accepting a personal obligation to our profession, its members and the communities we serve, do hereby commit ourselves to the highest ethical and professional conduct and agree: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 to </a:t>
            </a:r>
            <a:r>
              <a:rPr strike="noStrike" u="none" b="0" cap="none" baseline="0" sz="155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accept responsibility</a:t>
            </a: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in making decisions consistent with the safety, health and welfare of the public, and to disclose promptly factors that might endanger the public or the environment;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 to avoid real or perceived </a:t>
            </a:r>
            <a:r>
              <a:rPr strike="noStrike" u="none" b="0" cap="none" baseline="0" sz="155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conflicts of interest</a:t>
            </a: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whenever possible, and to disclose them to affected parties when they do exist;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 to be </a:t>
            </a:r>
            <a:r>
              <a:rPr strike="noStrike" u="none" b="0" cap="none" baseline="0" sz="155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honest and realistic</a:t>
            </a: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in stating claims or estimates based on available data;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4. to </a:t>
            </a:r>
            <a:r>
              <a:rPr strike="noStrike" u="none" b="0" cap="none" baseline="0" sz="155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reject bribery</a:t>
            </a: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in all its forms;</a:t>
            </a:r>
          </a:p>
          <a:p>
            <a:pPr algn="l" rtl="0" lvl="0" marR="0" indent="-346075" marL="346075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5. to </a:t>
            </a:r>
            <a:r>
              <a:rPr strike="noStrike" u="none" b="0" cap="none" baseline="0" sz="1550" lang="id-ID" i="0">
                <a:solidFill>
                  <a:srgbClr val="CE560C"/>
                </a:solidFill>
                <a:latin typeface="Verdana"/>
                <a:ea typeface="Verdana"/>
                <a:cs typeface="Verdana"/>
                <a:sym typeface="Verdana"/>
              </a:rPr>
              <a:t>improve</a:t>
            </a:r>
            <a:r>
              <a:rPr strike="noStrike" u="none" b="0" cap="none" baseline="0" sz="1550" lang="id-ID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the understanding of technology, its appropriate application, and potential consequences;</a:t>
            </a:r>
          </a:p>
        </p:txBody>
      </p:sp>
      <p:sp>
        <p:nvSpPr>
          <p:cNvPr id="152" name="Shape 152"/>
          <p:cNvSpPr txBox="1"/>
          <p:nvPr>
            <p:ph idx="10" type="dt"/>
          </p:nvPr>
        </p:nvSpPr>
        <p:spPr>
          <a:xfrm>
            <a:off y="6451885" x="810595"/>
            <a:ext cy="365125" cx="1643062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050" lang="id-ID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28/09/2014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plate_informatika_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