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5" r:id="rId3"/>
    <p:sldId id="349" r:id="rId4"/>
    <p:sldId id="494" r:id="rId5"/>
    <p:sldId id="505" r:id="rId6"/>
    <p:sldId id="511" r:id="rId7"/>
    <p:sldId id="515" r:id="rId8"/>
    <p:sldId id="516" r:id="rId9"/>
    <p:sldId id="520" r:id="rId10"/>
    <p:sldId id="517" r:id="rId11"/>
    <p:sldId id="523" r:id="rId12"/>
    <p:sldId id="509" r:id="rId13"/>
    <p:sldId id="506" r:id="rId14"/>
    <p:sldId id="507" r:id="rId15"/>
    <p:sldId id="508" r:id="rId16"/>
    <p:sldId id="510" r:id="rId17"/>
    <p:sldId id="524" r:id="rId18"/>
    <p:sldId id="522" r:id="rId19"/>
    <p:sldId id="525" r:id="rId20"/>
    <p:sldId id="526" r:id="rId21"/>
    <p:sldId id="527" r:id="rId22"/>
    <p:sldId id="528" r:id="rId23"/>
    <p:sldId id="530" r:id="rId24"/>
    <p:sldId id="531" r:id="rId25"/>
    <p:sldId id="532" r:id="rId26"/>
    <p:sldId id="534" r:id="rId27"/>
    <p:sldId id="535" r:id="rId28"/>
    <p:sldId id="317" r:id="rId29"/>
    <p:sldId id="25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Representasi Data</a:t>
          </a:r>
          <a:endParaRPr lang="en-US" b="1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Transformasi</a:t>
          </a:r>
          <a:endParaRPr lang="en-US" b="1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Pre-Processing</a:t>
          </a:r>
          <a:endParaRPr lang="en-US" b="1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Data Properti/Descriptor</a:t>
          </a:r>
          <a:endParaRPr lang="en-US" b="1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Ektraksi Ciri</a:t>
          </a:r>
          <a:endParaRPr lang="en-US" b="1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</dgm:pt>
    <dgm:pt modelId="{28CC1A39-953F-4B74-9071-5AF2867D13E5}" type="sibTrans" cxnId="{E46722B9-00E5-40D8-BCC7-A998F948F0E2}">
      <dgm:prSet/>
      <dgm:spPr/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8EC6C-D172-457F-A8EB-86FA5475263A}" type="presOf" srcId="{F93EB7BF-CA65-4921-BAC3-AEF3D8445EDF}" destId="{C159907B-B5BD-4977-B43B-37C45CAE5B50}" srcOrd="0" destOrd="2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751355EE-7BE3-4E95-B798-3F136D2C9344}" type="presOf" srcId="{9AD33069-1EB5-41E0-AC46-CAEDA47F8D6E}" destId="{1F17E287-AB36-4E6C-9CEB-91D7AA56B468}" srcOrd="0" destOrd="1" presId="urn:microsoft.com/office/officeart/2005/8/layout/bProcess3"/>
    <dgm:cxn modelId="{E1B47C48-7151-444B-A0B4-AAA0BDA01257}" type="presOf" srcId="{2A044C55-1E17-41B3-A0FF-790AD4456DED}" destId="{916B558F-878F-47C1-9903-E6638DA3516C}" srcOrd="1" destOrd="0" presId="urn:microsoft.com/office/officeart/2005/8/layout/bProcess3"/>
    <dgm:cxn modelId="{04BBBE1E-5282-4FB8-9F47-13263FB9C012}" type="presOf" srcId="{2A02D7A8-E7D9-406F-897C-98B7280595CF}" destId="{0D069879-9731-44A6-91F7-AA88F19D1529}" srcOrd="0" destOrd="2" presId="urn:microsoft.com/office/officeart/2005/8/layout/bProcess3"/>
    <dgm:cxn modelId="{45FE097B-F1ED-4F5F-B5C5-534D5DB3B80A}" type="presOf" srcId="{6D414C37-C54A-4346-A1F7-437F45A3F99E}" destId="{6139EE24-1A30-4E91-BF05-FEB226E4ABF0}" srcOrd="1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A7D83B65-DAAD-4059-BDF7-24CFC1AB1E6E}" type="presOf" srcId="{3C211F05-0FD8-4D74-BDC7-18F48F6D2D70}" destId="{28A76BA2-CE39-40F1-A4C5-81D51AF7378C}" srcOrd="0" destOrd="0" presId="urn:microsoft.com/office/officeart/2005/8/layout/bProcess3"/>
    <dgm:cxn modelId="{899F907F-DDC8-4FDF-8E46-B3A7CD124280}" type="presOf" srcId="{6D414C37-C54A-4346-A1F7-437F45A3F99E}" destId="{585CEEB9-458C-4951-A43C-9C6433ECEEED}" srcOrd="0" destOrd="0" presId="urn:microsoft.com/office/officeart/2005/8/layout/bProcess3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D1CA1E99-9CBC-4690-BEB3-B9EB6D4A7521}" type="presOf" srcId="{D7E158A7-B090-4255-8EA8-E4F76C25A7C7}" destId="{C159907B-B5BD-4977-B43B-37C45CAE5B50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6FCE9D98-2440-441A-80E8-F4BC05B9010E}" type="presOf" srcId="{02F191FF-1E25-45E4-9294-59A6E04B14FC}" destId="{FA23A5D7-057B-42F8-9ADA-A583B329089E}" srcOrd="0" destOrd="0" presId="urn:microsoft.com/office/officeart/2005/8/layout/bProcess3"/>
    <dgm:cxn modelId="{CAFB9972-C6DC-4F48-A6F4-FDE0409D19E7}" type="presOf" srcId="{66CAFC22-B1CC-4859-BB60-F70219667C70}" destId="{F0A8AE22-6BE0-4D34-810C-1AAE81270BCF}" srcOrd="0" destOrd="0" presId="urn:microsoft.com/office/officeart/2005/8/layout/bProcess3"/>
    <dgm:cxn modelId="{8E7F11C4-38A3-49EA-BEBA-626FBFBCCB72}" type="presOf" srcId="{6F4E4A3F-CEF7-40B6-9C7E-D01A20733A58}" destId="{7EFEF708-8F0C-43CB-B147-38317F2D0D91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01EB7BA8-32CF-467D-B095-7ABA6270E733}" type="presOf" srcId="{D81C1965-16D9-4004-BD9A-8B13773A5B11}" destId="{03DB92FD-971A-4447-9565-D83770DC1DA9}" srcOrd="1" destOrd="0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107BE93C-0584-449F-92F4-48DEB239D8AC}" type="presOf" srcId="{AB5630F8-A97B-41D7-B8E1-48B3DFF49D89}" destId="{1F17E287-AB36-4E6C-9CEB-91D7AA56B468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C2F3898F-37C6-4167-8222-B1BC9AC0B033}" type="presOf" srcId="{4774A170-BC83-4D4D-9159-58BF4F6EC018}" destId="{FA23A5D7-057B-42F8-9ADA-A583B329089E}" srcOrd="0" destOrd="1" presId="urn:microsoft.com/office/officeart/2005/8/layout/bProcess3"/>
    <dgm:cxn modelId="{6B5AEB7D-D1B1-479A-8AD0-5D8362214ABA}" type="presOf" srcId="{60FBED60-2A8B-46B1-B1E5-5C26434C53E9}" destId="{D5076CD2-A739-4F40-B53A-A0B74283E97A}" srcOrd="0" destOrd="1" presId="urn:microsoft.com/office/officeart/2005/8/layout/bProcess3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BE76FAEB-8AFF-4E03-8659-5BA15086629D}" type="presOf" srcId="{2A044C55-1E17-41B3-A0FF-790AD4456DED}" destId="{CD4903A0-AEBB-44FC-9665-09BACE2B7C53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5F0467B6-41E6-4DEB-8875-6BDC5E7894D1}" type="presOf" srcId="{8237E78B-EDB8-4C75-B056-E72F987C0F1B}" destId="{C159907B-B5BD-4977-B43B-37C45CAE5B50}" srcOrd="0" destOrd="0" presId="urn:microsoft.com/office/officeart/2005/8/layout/bProcess3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A4E3F197-496E-4677-BC67-298CCA6A5D59}" type="presOf" srcId="{6F4E4A3F-CEF7-40B6-9C7E-D01A20733A58}" destId="{1F7550FC-7E11-4D99-848E-296B7D56A28A}" srcOrd="0" destOrd="0" presId="urn:microsoft.com/office/officeart/2005/8/layout/bProcess3"/>
    <dgm:cxn modelId="{DA885049-9EA1-40DE-BB21-58A8BE72AA0C}" type="presOf" srcId="{849DF771-AB40-4D52-9A53-4DC2A674C28C}" destId="{28A76BA2-CE39-40F1-A4C5-81D51AF7378C}" srcOrd="0" destOrd="1" presId="urn:microsoft.com/office/officeart/2005/8/layout/bProcess3"/>
    <dgm:cxn modelId="{C3F6046F-BA35-4B98-8C98-70D8ED870B7A}" type="presOf" srcId="{D81C1965-16D9-4004-BD9A-8B13773A5B11}" destId="{EB271FB8-10F7-4A64-AA4B-9C71191F5BEE}" srcOrd="0" destOrd="0" presId="urn:microsoft.com/office/officeart/2005/8/layout/bProcess3"/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256A5679-1C09-4755-90E9-547B60DA0350}" type="presOf" srcId="{255308ED-52CF-47D2-967C-91F9646CF87B}" destId="{0D069879-9731-44A6-91F7-AA88F19D1529}" srcOrd="0" destOrd="1" presId="urn:microsoft.com/office/officeart/2005/8/layout/bProcess3"/>
    <dgm:cxn modelId="{054ECB48-B10E-4410-98C6-F1CCC7A7CC89}" type="presOf" srcId="{ACCF0FA1-F1B5-4FC2-A236-B841E69CBAD8}" destId="{D5076CD2-A739-4F40-B53A-A0B74283E97A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617C095E-A7E4-4CF9-B7DA-21B20E2D9413}" type="presOf" srcId="{20AE7E1F-0CE8-4143-9327-B3C4859E3E2A}" destId="{0D069879-9731-44A6-91F7-AA88F19D1529}" srcOrd="0" destOrd="0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C2E499FB-A6E3-4C6C-989B-80D459F84828}" type="presOf" srcId="{66CAFC22-B1CC-4859-BB60-F70219667C70}" destId="{C8DF74E8-841C-4875-8698-8F7B3DA38942}" srcOrd="1" destOrd="0" presId="urn:microsoft.com/office/officeart/2005/8/layout/bProcess3"/>
    <dgm:cxn modelId="{17556AB9-640A-4E07-9578-9C5BC4D96094}" type="presOf" srcId="{43567839-9A0E-490F-8910-45854D863166}" destId="{D5076CD2-A739-4F40-B53A-A0B74283E97A}" srcOrd="0" destOrd="0" presId="urn:microsoft.com/office/officeart/2005/8/layout/bProcess3"/>
    <dgm:cxn modelId="{12189EEE-DE92-4947-8F28-BC48039AC2B6}" type="presOf" srcId="{4AC20ABC-EEA1-44AE-8FDE-B496B97CCA65}" destId="{1F17E287-AB36-4E6C-9CEB-91D7AA56B468}" srcOrd="0" destOrd="2" presId="urn:microsoft.com/office/officeart/2005/8/layout/bProcess3"/>
    <dgm:cxn modelId="{5FDF018F-4F97-4B96-888D-6978589B3216}" type="presOf" srcId="{1BE72C35-5FB2-4C42-99CA-D12EA205B916}" destId="{FA23A5D7-057B-42F8-9ADA-A583B329089E}" srcOrd="0" destOrd="2" presId="urn:microsoft.com/office/officeart/2005/8/layout/bProcess3"/>
    <dgm:cxn modelId="{CB5AA010-115F-444F-8326-F5F551EA9B6A}" type="presParOf" srcId="{2C5480F5-F6FE-4DBC-ADBD-DF0930B7CC3C}" destId="{0D069879-9731-44A6-91F7-AA88F19D1529}" srcOrd="0" destOrd="0" presId="urn:microsoft.com/office/officeart/2005/8/layout/bProcess3"/>
    <dgm:cxn modelId="{62CD5793-D7BF-4527-87C5-1E8DFCAD061D}" type="presParOf" srcId="{2C5480F5-F6FE-4DBC-ADBD-DF0930B7CC3C}" destId="{EB271FB8-10F7-4A64-AA4B-9C71191F5BEE}" srcOrd="1" destOrd="0" presId="urn:microsoft.com/office/officeart/2005/8/layout/bProcess3"/>
    <dgm:cxn modelId="{593F9666-AE95-405A-9AAD-24C222EE576B}" type="presParOf" srcId="{EB271FB8-10F7-4A64-AA4B-9C71191F5BEE}" destId="{03DB92FD-971A-4447-9565-D83770DC1DA9}" srcOrd="0" destOrd="0" presId="urn:microsoft.com/office/officeart/2005/8/layout/bProcess3"/>
    <dgm:cxn modelId="{3BDB924D-5198-49F1-9376-882872F8A263}" type="presParOf" srcId="{2C5480F5-F6FE-4DBC-ADBD-DF0930B7CC3C}" destId="{1F17E287-AB36-4E6C-9CEB-91D7AA56B468}" srcOrd="2" destOrd="0" presId="urn:microsoft.com/office/officeart/2005/8/layout/bProcess3"/>
    <dgm:cxn modelId="{3BEDCF1D-9D38-40E8-B0BC-C0A0EF521473}" type="presParOf" srcId="{2C5480F5-F6FE-4DBC-ADBD-DF0930B7CC3C}" destId="{CD4903A0-AEBB-44FC-9665-09BACE2B7C53}" srcOrd="3" destOrd="0" presId="urn:microsoft.com/office/officeart/2005/8/layout/bProcess3"/>
    <dgm:cxn modelId="{AA3F5380-1D1D-416B-B3F2-33D61BF4D9C4}" type="presParOf" srcId="{CD4903A0-AEBB-44FC-9665-09BACE2B7C53}" destId="{916B558F-878F-47C1-9903-E6638DA3516C}" srcOrd="0" destOrd="0" presId="urn:microsoft.com/office/officeart/2005/8/layout/bProcess3"/>
    <dgm:cxn modelId="{E7F86262-7EEE-46D6-877B-847A9246BC14}" type="presParOf" srcId="{2C5480F5-F6FE-4DBC-ADBD-DF0930B7CC3C}" destId="{28A76BA2-CE39-40F1-A4C5-81D51AF7378C}" srcOrd="4" destOrd="0" presId="urn:microsoft.com/office/officeart/2005/8/layout/bProcess3"/>
    <dgm:cxn modelId="{DD7BA386-4530-4B4E-9925-A5D220E08814}" type="presParOf" srcId="{2C5480F5-F6FE-4DBC-ADBD-DF0930B7CC3C}" destId="{F0A8AE22-6BE0-4D34-810C-1AAE81270BCF}" srcOrd="5" destOrd="0" presId="urn:microsoft.com/office/officeart/2005/8/layout/bProcess3"/>
    <dgm:cxn modelId="{8552C884-CAF1-40EB-9D7A-E7EADC9DE519}" type="presParOf" srcId="{F0A8AE22-6BE0-4D34-810C-1AAE81270BCF}" destId="{C8DF74E8-841C-4875-8698-8F7B3DA38942}" srcOrd="0" destOrd="0" presId="urn:microsoft.com/office/officeart/2005/8/layout/bProcess3"/>
    <dgm:cxn modelId="{A8877A4E-A519-482A-B10B-E10747AE27F9}" type="presParOf" srcId="{2C5480F5-F6FE-4DBC-ADBD-DF0930B7CC3C}" destId="{C159907B-B5BD-4977-B43B-37C45CAE5B50}" srcOrd="6" destOrd="0" presId="urn:microsoft.com/office/officeart/2005/8/layout/bProcess3"/>
    <dgm:cxn modelId="{72FBC38F-E89A-4B86-9A86-62CE5D5276D8}" type="presParOf" srcId="{2C5480F5-F6FE-4DBC-ADBD-DF0930B7CC3C}" destId="{1F7550FC-7E11-4D99-848E-296B7D56A28A}" srcOrd="7" destOrd="0" presId="urn:microsoft.com/office/officeart/2005/8/layout/bProcess3"/>
    <dgm:cxn modelId="{AAE14AC0-F5C4-4451-B519-3A2A9397FAC0}" type="presParOf" srcId="{1F7550FC-7E11-4D99-848E-296B7D56A28A}" destId="{7EFEF708-8F0C-43CB-B147-38317F2D0D91}" srcOrd="0" destOrd="0" presId="urn:microsoft.com/office/officeart/2005/8/layout/bProcess3"/>
    <dgm:cxn modelId="{888C29DC-EE4A-411D-B6E7-8935DEA25189}" type="presParOf" srcId="{2C5480F5-F6FE-4DBC-ADBD-DF0930B7CC3C}" destId="{D5076CD2-A739-4F40-B53A-A0B74283E97A}" srcOrd="8" destOrd="0" presId="urn:microsoft.com/office/officeart/2005/8/layout/bProcess3"/>
    <dgm:cxn modelId="{DFE5FBF5-E194-4FB3-B4A7-8C985FC6571D}" type="presParOf" srcId="{2C5480F5-F6FE-4DBC-ADBD-DF0930B7CC3C}" destId="{585CEEB9-458C-4951-A43C-9C6433ECEEED}" srcOrd="9" destOrd="0" presId="urn:microsoft.com/office/officeart/2005/8/layout/bProcess3"/>
    <dgm:cxn modelId="{E826CDFD-7AE0-4F6B-96EB-8D478E128254}" type="presParOf" srcId="{585CEEB9-458C-4951-A43C-9C6433ECEEED}" destId="{6139EE24-1A30-4E91-BF05-FEB226E4ABF0}" srcOrd="0" destOrd="0" presId="urn:microsoft.com/office/officeart/2005/8/layout/bProcess3"/>
    <dgm:cxn modelId="{314CDC13-531F-4DE1-8139-17DC450E20BA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Akuisisi Data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Primary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Secondary</a:t>
          </a:r>
          <a:endParaRPr lang="en-US" sz="11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Representasi Data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Pre-Processing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Transformasi</a:t>
          </a:r>
          <a:endParaRPr lang="en-US" sz="1100" b="1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Data Properti/Descriptor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Ektraksi Ciri</a:t>
          </a:r>
          <a:endParaRPr lang="en-US" sz="1100" b="1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Knowledge Based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Model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Clasifier</a:t>
          </a:r>
          <a:endParaRPr lang="en-US" sz="11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Recognition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Matching/Similarity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Used training Result</a:t>
          </a:r>
          <a:endParaRPr lang="en-US" sz="11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Result Analysis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Performance : accuration, precission, recall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etc</a:t>
          </a:r>
          <a:endParaRPr lang="en-US" sz="1100" kern="1200" dirty="0"/>
        </a:p>
      </dsp:txBody>
      <dsp:txXfrm>
        <a:off x="5736792" y="2586638"/>
        <a:ext cx="2329513" cy="139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F6F40-5867-B545-8240-654FC942E2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630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8F7348-AD67-4FFC-9C37-A1BE1B1A86B1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96029-39E6-4073-A1E6-76DBB7D9466C}" type="datetime1">
              <a:rPr lang="id-ID" altLang="zh-TW" smtClean="0"/>
              <a:t>06/08/2014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9AEA4-D77C-4926-9628-920755EF9A2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867A-EC08-4F21-A82F-FA0854116039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C0DF-3C46-4189-B6E5-2FF3050D4057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DD40-4CB1-405A-AA40-E909D820F7C7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E6BB-99C0-4404-B024-3287153E82E4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11E7-334D-4C0F-8A1F-C7C310B536DB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3111-9E94-4A7D-990F-2513ED936DD3}" type="datetime1">
              <a:rPr lang="id-ID" smtClean="0"/>
              <a:t>06/08/2014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F2B54A-6BC8-406B-A1E8-302822BCCE76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semmatabei\Downloads\Dropbox\Mac%20Data\Doc\Macintosh%20HD:Users:semmatabei:Downloads:Dropbox:Mac%20Data:Doc:Buku%20TA_Sem_Rev2.docx!OLE_LINK1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msu.edu/~cse803/Lectures/week06-texture-LS.ppt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mtClean="0"/>
              <a:t>Pertemuan 11: </a:t>
            </a:r>
            <a:r>
              <a:rPr lang="id-ID" dirty="0" smtClean="0"/>
              <a:t>Ekstraksi Ciri </a:t>
            </a:r>
            <a:r>
              <a:rPr lang="id-ID" smtClean="0"/>
              <a:t>Texture [2]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62E5DF7-AD2C-40AB-8318-15E1133FED44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LBP-Variance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37F-BDC4-4FD7-A44F-5934DA6D9540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LBP_Uniform_Sam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844675"/>
            <a:ext cx="593407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141663"/>
            <a:ext cx="5934075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1338" y="1916113"/>
            <a:ext cx="1914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Uniform codes </a:t>
            </a:r>
          </a:p>
          <a:p>
            <a:pPr algn="ctr"/>
            <a:r>
              <a:rPr lang="en-US"/>
              <a:t>(patterns)</a:t>
            </a:r>
            <a:endParaRPr lang="ru-R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6075" y="3660775"/>
            <a:ext cx="231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Rotation invariant </a:t>
            </a:r>
          </a:p>
          <a:p>
            <a:pPr algn="ctr"/>
            <a:r>
              <a:rPr lang="en-US"/>
              <a:t>codes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7704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b="1" dirty="0" smtClean="0"/>
              <a:t>Ciri Texture: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Statistical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GLCM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Local Binary Pattern, Directional Feature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accent1"/>
                </a:solidFill>
              </a:rPr>
              <a:t>Local Directional Pattern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Spectral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Gabor Filter,ICA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Materi Pertemuan 11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134" y="228600"/>
            <a:ext cx="5012914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Local Directional Pattern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656E-A373-4E6E-A3B0-6A7F6FE1F280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Local Directional Pattern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ekstrasi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appearance (</a:t>
            </a:r>
            <a:r>
              <a:rPr lang="en-US" dirty="0" err="1" smtClean="0"/>
              <a:t>Jabid</a:t>
            </a:r>
            <a:r>
              <a:rPr lang="en-US" dirty="0" smtClean="0"/>
              <a:t>, </a:t>
            </a:r>
            <a:r>
              <a:rPr lang="en-US" dirty="0" err="1" smtClean="0"/>
              <a:t>Kabir</a:t>
            </a:r>
            <a:r>
              <a:rPr lang="en-US" dirty="0" smtClean="0"/>
              <a:t>, &amp; </a:t>
            </a:r>
            <a:r>
              <a:rPr lang="en-US" dirty="0" err="1" smtClean="0"/>
              <a:t>Chae</a:t>
            </a:r>
            <a:r>
              <a:rPr lang="en-US" dirty="0" smtClean="0"/>
              <a:t>, October 2010). </a:t>
            </a:r>
            <a:endParaRPr lang="id-ID" dirty="0" smtClean="0"/>
          </a:p>
          <a:p>
            <a:r>
              <a:rPr lang="en-US" dirty="0" err="1" smtClean="0"/>
              <a:t>Fitur</a:t>
            </a:r>
            <a:r>
              <a:rPr lang="en-US" dirty="0" smtClean="0"/>
              <a:t> LDP </a:t>
            </a:r>
            <a:r>
              <a:rPr lang="en-US" dirty="0" err="1" smtClean="0"/>
              <a:t>mengandung</a:t>
            </a:r>
            <a:r>
              <a:rPr lang="en-US" dirty="0" smtClean="0"/>
              <a:t> data </a:t>
            </a:r>
            <a:r>
              <a:rPr lang="en-US" dirty="0" err="1" smtClean="0"/>
              <a:t>kurva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  <a:endParaRPr lang="id-ID" dirty="0" smtClean="0"/>
          </a:p>
          <a:p>
            <a:pPr lvl="1"/>
            <a:r>
              <a:rPr lang="id-ID" dirty="0" smtClean="0"/>
              <a:t>Fitur LDP didapatkan dengan cara </a:t>
            </a:r>
            <a:r>
              <a:rPr lang="en-US" dirty="0" err="1" smtClean="0"/>
              <a:t>mengalikan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i="1" dirty="0" smtClean="0"/>
              <a:t>pixel</a:t>
            </a:r>
            <a:r>
              <a:rPr lang="en-US" dirty="0" smtClean="0"/>
              <a:t> </a:t>
            </a:r>
            <a:r>
              <a:rPr lang="en-US" dirty="0" err="1" smtClean="0"/>
              <a:t>tetangga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id-ID" dirty="0" smtClean="0"/>
              <a:t> 8 kernel arah</a:t>
            </a:r>
            <a:r>
              <a:rPr lang="en-US" dirty="0" smtClean="0"/>
              <a:t> (</a:t>
            </a:r>
            <a:r>
              <a:rPr lang="en-US" i="1" dirty="0" smtClean="0"/>
              <a:t>Kirsch edge masks</a:t>
            </a:r>
            <a:r>
              <a:rPr lang="en-US" dirty="0" smtClean="0"/>
              <a:t>)</a:t>
            </a:r>
            <a:endParaRPr lang="id-ID" dirty="0" smtClean="0"/>
          </a:p>
          <a:p>
            <a:pPr lvl="1"/>
            <a:r>
              <a:rPr lang="id-ID" dirty="0" smtClean="0"/>
              <a:t>Ha</a:t>
            </a:r>
            <a:r>
              <a:rPr lang="en-US" dirty="0" err="1" smtClean="0"/>
              <a:t>silnya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id-ID" dirty="0" smtClean="0"/>
              <a:t> dan ditransformasikan menjadi bilangan desimal -&gt; Kode LDP</a:t>
            </a:r>
          </a:p>
          <a:p>
            <a:pPr lvl="1"/>
            <a:r>
              <a:rPr lang="id-ID" dirty="0" smtClean="0"/>
              <a:t>Dilakukan pembangunan histogram LDP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386" y="449658"/>
            <a:ext cx="5080413" cy="669458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Poetsen One"/>
                <a:cs typeface="Poetsen One"/>
              </a:rPr>
              <a:t>Kode</a:t>
            </a:r>
            <a:r>
              <a:rPr lang="en-US" dirty="0" smtClean="0">
                <a:solidFill>
                  <a:schemeClr val="bg1"/>
                </a:solidFill>
                <a:latin typeface="Poetsen One"/>
                <a:cs typeface="Poetsen One"/>
              </a:rPr>
              <a:t> LDP</a:t>
            </a:r>
            <a:endParaRPr lang="en-US" dirty="0">
              <a:solidFill>
                <a:schemeClr val="bg1"/>
              </a:solidFill>
              <a:latin typeface="Poetsen One"/>
              <a:cs typeface="Poetsen One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6" y="4194305"/>
            <a:ext cx="36861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78407" y="4327655"/>
            <a:ext cx="3752850" cy="14097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938510" y="1523999"/>
            <a:ext cx="6713578" cy="2368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7706" y="5986225"/>
            <a:ext cx="2658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3A485C"/>
                </a:solidFill>
                <a:latin typeface="Poetsen One"/>
                <a:cs typeface="Poetsen One"/>
              </a:rPr>
              <a:t>Kirsch </a:t>
            </a:r>
            <a:r>
              <a:rPr lang="nl-NL" dirty="0" smtClean="0">
                <a:solidFill>
                  <a:srgbClr val="3A485C"/>
                </a:solidFill>
                <a:latin typeface="Poetsen One"/>
                <a:cs typeface="Poetsen One"/>
              </a:rPr>
              <a:t>Compass Kernel</a:t>
            </a:r>
            <a:endParaRPr lang="en-US" dirty="0">
              <a:solidFill>
                <a:srgbClr val="3A485C"/>
              </a:solidFill>
              <a:latin typeface="Poetsen One"/>
              <a:cs typeface="Poetsen One"/>
            </a:endParaRPr>
          </a:p>
        </p:txBody>
      </p:sp>
      <p:cxnSp>
        <p:nvCxnSpPr>
          <p:cNvPr id="8" name="Straight Arrow Connector 7"/>
          <p:cNvCxnSpPr>
            <a:endCxn id="5" idx="0"/>
          </p:cNvCxnSpPr>
          <p:nvPr/>
        </p:nvCxnSpPr>
        <p:spPr>
          <a:xfrm>
            <a:off x="2397974" y="3335664"/>
            <a:ext cx="0" cy="858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4241061" y="5032505"/>
            <a:ext cx="4373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62072" y="5990237"/>
            <a:ext cx="247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Poetsen One"/>
                <a:cs typeface="Poetsen One"/>
              </a:rPr>
              <a:t>Posisi</a:t>
            </a:r>
            <a:r>
              <a:rPr lang="en-US" dirty="0" smtClean="0">
                <a:latin typeface="Poetsen One"/>
                <a:cs typeface="Poetsen One"/>
              </a:rPr>
              <a:t> </a:t>
            </a:r>
            <a:r>
              <a:rPr lang="en-US" dirty="0" err="1" smtClean="0">
                <a:latin typeface="Poetsen One"/>
                <a:cs typeface="Poetsen One"/>
              </a:rPr>
              <a:t>hasil</a:t>
            </a:r>
            <a:r>
              <a:rPr lang="en-US" dirty="0" smtClean="0">
                <a:latin typeface="Poetsen One"/>
                <a:cs typeface="Poetsen One"/>
              </a:rPr>
              <a:t> </a:t>
            </a:r>
            <a:r>
              <a:rPr lang="en-US" dirty="0" err="1" smtClean="0">
                <a:latin typeface="Poetsen One"/>
                <a:cs typeface="Poetsen One"/>
              </a:rPr>
              <a:t>konvolusi</a:t>
            </a:r>
            <a:endParaRPr lang="en-US" dirty="0">
              <a:latin typeface="Poetsen One"/>
              <a:cs typeface="Poetsen On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7783" y="599023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Poetsen One"/>
                <a:cs typeface="Poetsen One"/>
              </a:rPr>
              <a:t>Arah</a:t>
            </a:r>
            <a:r>
              <a:rPr lang="en-US" dirty="0" smtClean="0">
                <a:latin typeface="Poetsen One"/>
                <a:cs typeface="Poetsen One"/>
              </a:rPr>
              <a:t> </a:t>
            </a:r>
            <a:r>
              <a:rPr lang="en-US" dirty="0" err="1" smtClean="0">
                <a:latin typeface="Poetsen One"/>
                <a:cs typeface="Poetsen One"/>
              </a:rPr>
              <a:t>biner</a:t>
            </a:r>
            <a:endParaRPr lang="en-US" dirty="0">
              <a:latin typeface="Poetsen One"/>
              <a:cs typeface="Poetsen On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1264" y="2233081"/>
            <a:ext cx="313012" cy="36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78637" y="2204043"/>
            <a:ext cx="313012" cy="36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121478" y="3335664"/>
            <a:ext cx="0" cy="1000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1"/>
          </p:cNvCxnSpPr>
          <p:nvPr/>
        </p:nvCxnSpPr>
        <p:spPr>
          <a:xfrm>
            <a:off x="6278637" y="2385481"/>
            <a:ext cx="313012" cy="1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3"/>
            <a:endCxn id="6" idx="3"/>
          </p:cNvCxnSpPr>
          <p:nvPr/>
        </p:nvCxnSpPr>
        <p:spPr>
          <a:xfrm flipH="1">
            <a:off x="8431257" y="2708434"/>
            <a:ext cx="220831" cy="2324071"/>
          </a:xfrm>
          <a:prstGeom prst="bentConnector3">
            <a:avLst>
              <a:gd name="adj1" fmla="val -10351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535689" y="3892869"/>
            <a:ext cx="0" cy="443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54146" y="1967398"/>
            <a:ext cx="75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oetsen One"/>
                <a:cs typeface="Poetsen One"/>
              </a:rPr>
              <a:t>K=3</a:t>
            </a:r>
            <a:endParaRPr lang="en-US" dirty="0">
              <a:latin typeface="Poetsen One"/>
              <a:cs typeface="Poetsen One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A0D3-D3AC-40FD-9440-38EC97207775}" type="datetime1">
              <a:rPr lang="id-ID" smtClean="0"/>
              <a:t>06/08/2014</a:t>
            </a:fld>
            <a:endParaRPr lang="id-ID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80290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Poetsen One"/>
                <a:cs typeface="Poetsen One"/>
              </a:rPr>
              <a:t>Kemungkinan</a:t>
            </a:r>
            <a:r>
              <a:rPr lang="en-US" dirty="0" smtClean="0">
                <a:latin typeface="Poetsen One"/>
                <a:cs typeface="Poetsen One"/>
              </a:rPr>
              <a:t> </a:t>
            </a:r>
            <a:r>
              <a:rPr lang="en-US" dirty="0" err="1" smtClean="0">
                <a:latin typeface="Poetsen One"/>
                <a:cs typeface="Poetsen One"/>
              </a:rPr>
              <a:t>nilai</a:t>
            </a:r>
            <a:r>
              <a:rPr lang="en-US" dirty="0" smtClean="0">
                <a:latin typeface="Poetsen One"/>
                <a:cs typeface="Poetsen One"/>
              </a:rPr>
              <a:t> </a:t>
            </a:r>
            <a:r>
              <a:rPr lang="en-US" dirty="0" err="1" smtClean="0">
                <a:latin typeface="Poetsen One"/>
                <a:cs typeface="Poetsen One"/>
              </a:rPr>
              <a:t>kode</a:t>
            </a:r>
            <a:r>
              <a:rPr lang="en-US" dirty="0" smtClean="0">
                <a:latin typeface="Poetsen One"/>
                <a:cs typeface="Poetsen One"/>
              </a:rPr>
              <a:t> LDP</a:t>
            </a:r>
            <a:endParaRPr lang="en-US" dirty="0">
              <a:latin typeface="Poetsen One"/>
              <a:cs typeface="Poetsen On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7600" y="449658"/>
            <a:ext cx="5029200" cy="573924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Poetsen One"/>
                <a:cs typeface="Poetsen One"/>
              </a:rPr>
              <a:t>Kode</a:t>
            </a:r>
            <a:r>
              <a:rPr lang="en-US" dirty="0" smtClean="0">
                <a:solidFill>
                  <a:schemeClr val="bg1"/>
                </a:solidFill>
                <a:latin typeface="Poetsen One"/>
                <a:cs typeface="Poetsen One"/>
              </a:rPr>
              <a:t> LDP</a:t>
            </a:r>
            <a:endParaRPr lang="en-US" dirty="0">
              <a:solidFill>
                <a:schemeClr val="bg1"/>
              </a:solidFill>
              <a:latin typeface="Poetsen One"/>
              <a:cs typeface="Poetsen One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9129227"/>
              </p:ext>
            </p:extLst>
          </p:nvPr>
        </p:nvGraphicFramePr>
        <p:xfrm>
          <a:off x="1270601" y="2252068"/>
          <a:ext cx="5486400" cy="1600200"/>
        </p:xfrm>
        <a:graphic>
          <a:graphicData uri="http://schemas.openxmlformats.org/presentationml/2006/ole">
            <p:oleObj spid="_x0000_s146434" name="Document" r:id="rId3" imgW="5476320" imgH="1590840" progId="Word.Document.12">
              <p:link updateAutomatic="1"/>
            </p:oleObj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030261"/>
              </p:ext>
            </p:extLst>
          </p:nvPr>
        </p:nvGraphicFramePr>
        <p:xfrm>
          <a:off x="670540" y="4633752"/>
          <a:ext cx="7646626" cy="641900"/>
        </p:xfrm>
        <a:graphic>
          <a:graphicData uri="http://schemas.openxmlformats.org/drawingml/2006/table">
            <a:tbl>
              <a:tblPr/>
              <a:tblGrid>
                <a:gridCol w="825488"/>
                <a:gridCol w="825488"/>
                <a:gridCol w="825488"/>
                <a:gridCol w="825488"/>
                <a:gridCol w="825488"/>
                <a:gridCol w="825488"/>
                <a:gridCol w="825488"/>
                <a:gridCol w="825488"/>
                <a:gridCol w="1042722"/>
              </a:tblGrid>
              <a:tr h="64190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Poetsen One"/>
                          <a:cs typeface="Poetsen One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Poetsen One"/>
                          <a:cs typeface="Poetsen One"/>
                        </a:rPr>
                        <a:t>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Poetsen One"/>
                          <a:cs typeface="Poetsen One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Poetsen One"/>
                          <a:cs typeface="Poetsen One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Poetsen One"/>
                          <a:cs typeface="Poetsen One"/>
                        </a:rPr>
                        <a:t>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Poetsen One"/>
                          <a:cs typeface="Poetsen One"/>
                        </a:rPr>
                        <a:t>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Poetsen One"/>
                          <a:cs typeface="Poetsen One"/>
                        </a:rPr>
                        <a:t>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Poetsen One"/>
                          <a:cs typeface="Poetsen One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Poetsen One"/>
                          <a:cs typeface="Poetsen One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853" y="411401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Poetsen One"/>
                <a:cs typeface="Poetsen One"/>
              </a:rPr>
              <a:t>Misal</a:t>
            </a:r>
            <a:r>
              <a:rPr lang="en-US" dirty="0" smtClean="0">
                <a:latin typeface="Poetsen One"/>
                <a:cs typeface="Poetsen One"/>
              </a:rPr>
              <a:t> k=3</a:t>
            </a:r>
            <a:endParaRPr lang="en-US" dirty="0">
              <a:latin typeface="Poetsen One"/>
              <a:cs typeface="Poetsen On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8004" y="5668891"/>
            <a:ext cx="315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Poetsen One"/>
                <a:cs typeface="Poetsen One"/>
              </a:rPr>
              <a:t>56 </a:t>
            </a:r>
            <a:r>
              <a:rPr lang="en-US" sz="3200" dirty="0" err="1" smtClean="0">
                <a:solidFill>
                  <a:srgbClr val="800000"/>
                </a:solidFill>
                <a:latin typeface="Poetsen One"/>
                <a:cs typeface="Poetsen One"/>
              </a:rPr>
              <a:t>kombinasi</a:t>
            </a:r>
            <a:endParaRPr lang="en-US" sz="3200" dirty="0">
              <a:solidFill>
                <a:srgbClr val="800000"/>
              </a:solidFill>
              <a:latin typeface="Poetsen One"/>
              <a:cs typeface="Poetsen One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ADC7-FF69-4EE7-91C1-9580BC157827}" type="datetime1">
              <a:rPr lang="id-ID" smtClean="0"/>
              <a:t>06/08/2014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66782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FaceDetectionTA\LDP\bin\Debug\ParsedOld\neutral_7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86" t="28466" r="22928" b="20005"/>
          <a:stretch/>
        </p:blipFill>
        <p:spPr bwMode="auto">
          <a:xfrm>
            <a:off x="647441" y="1576695"/>
            <a:ext cx="2199375" cy="2668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8954367"/>
              </p:ext>
            </p:extLst>
          </p:nvPr>
        </p:nvGraphicFramePr>
        <p:xfrm>
          <a:off x="3165002" y="1591656"/>
          <a:ext cx="2793777" cy="517716"/>
        </p:xfrm>
        <a:graphic>
          <a:graphicData uri="http://schemas.openxmlformats.org/drawingml/2006/table">
            <a:tbl>
              <a:tblPr/>
              <a:tblGrid>
                <a:gridCol w="301601"/>
                <a:gridCol w="301601"/>
                <a:gridCol w="301601"/>
                <a:gridCol w="301601"/>
                <a:gridCol w="301601"/>
                <a:gridCol w="301601"/>
                <a:gridCol w="301601"/>
                <a:gridCol w="301601"/>
                <a:gridCol w="380969"/>
              </a:tblGrid>
              <a:tr h="258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627975" y="556873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3A485C"/>
                </a:solidFill>
                <a:latin typeface="Poetsen One"/>
                <a:cs typeface="Poetsen One"/>
              </a:rPr>
              <a:t>Histogram LDP</a:t>
            </a:r>
            <a:endParaRPr lang="en-US" dirty="0">
              <a:solidFill>
                <a:srgbClr val="3A485C"/>
              </a:solidFill>
              <a:latin typeface="Poetsen One"/>
              <a:cs typeface="Poetsen One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730071"/>
              </p:ext>
            </p:extLst>
          </p:nvPr>
        </p:nvGraphicFramePr>
        <p:xfrm>
          <a:off x="647441" y="1576695"/>
          <a:ext cx="2199372" cy="2666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196"/>
                <a:gridCol w="314196"/>
                <a:gridCol w="314196"/>
                <a:gridCol w="314196"/>
                <a:gridCol w="314196"/>
                <a:gridCol w="314196"/>
                <a:gridCol w="314196"/>
              </a:tblGrid>
              <a:tr h="3809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86686" y="1519961"/>
            <a:ext cx="111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Kode</a:t>
            </a:r>
            <a:r>
              <a:rPr lang="en-US" sz="1600" dirty="0" smtClean="0"/>
              <a:t> LDP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986686" y="1826249"/>
            <a:ext cx="84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Jumlah</a:t>
            </a:r>
            <a:endParaRPr lang="en-US" sz="16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6195499"/>
              </p:ext>
            </p:extLst>
          </p:nvPr>
        </p:nvGraphicFramePr>
        <p:xfrm>
          <a:off x="3165002" y="2261772"/>
          <a:ext cx="2793777" cy="517716"/>
        </p:xfrm>
        <a:graphic>
          <a:graphicData uri="http://schemas.openxmlformats.org/drawingml/2006/table">
            <a:tbl>
              <a:tblPr/>
              <a:tblGrid>
                <a:gridCol w="301601"/>
                <a:gridCol w="301601"/>
                <a:gridCol w="301601"/>
                <a:gridCol w="301601"/>
                <a:gridCol w="301601"/>
                <a:gridCol w="301601"/>
                <a:gridCol w="301601"/>
                <a:gridCol w="301601"/>
                <a:gridCol w="380969"/>
              </a:tblGrid>
              <a:tr h="258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0342265"/>
              </p:ext>
            </p:extLst>
          </p:nvPr>
        </p:nvGraphicFramePr>
        <p:xfrm>
          <a:off x="3165002" y="3782869"/>
          <a:ext cx="2793777" cy="517716"/>
        </p:xfrm>
        <a:graphic>
          <a:graphicData uri="http://schemas.openxmlformats.org/drawingml/2006/table">
            <a:tbl>
              <a:tblPr/>
              <a:tblGrid>
                <a:gridCol w="301601"/>
                <a:gridCol w="301601"/>
                <a:gridCol w="301601"/>
                <a:gridCol w="301601"/>
                <a:gridCol w="301601"/>
                <a:gridCol w="301601"/>
                <a:gridCol w="301601"/>
                <a:gridCol w="301601"/>
                <a:gridCol w="380969"/>
              </a:tblGrid>
              <a:tr h="258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2692400" y="4098298"/>
            <a:ext cx="47260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511896" y="3867924"/>
            <a:ext cx="334917" cy="36112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27975" y="1576695"/>
            <a:ext cx="334917" cy="36112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48939" y="1576695"/>
            <a:ext cx="334917" cy="36112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50" name="Elbow Connector 49"/>
          <p:cNvCxnSpPr>
            <a:stCxn id="39" idx="0"/>
            <a:endCxn id="5" idx="0"/>
          </p:cNvCxnSpPr>
          <p:nvPr/>
        </p:nvCxnSpPr>
        <p:spPr>
          <a:xfrm rot="16200000" flipH="1">
            <a:off x="2671181" y="-299053"/>
            <a:ext cx="14961" cy="3766456"/>
          </a:xfrm>
          <a:prstGeom prst="bentConnector3">
            <a:avLst>
              <a:gd name="adj1" fmla="val -2554134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0" idx="0"/>
            <a:endCxn id="25" idx="1"/>
          </p:cNvCxnSpPr>
          <p:nvPr/>
        </p:nvCxnSpPr>
        <p:spPr>
          <a:xfrm rot="16200000" flipH="1">
            <a:off x="1668732" y="1024360"/>
            <a:ext cx="943935" cy="2048604"/>
          </a:xfrm>
          <a:prstGeom prst="bentConnector4">
            <a:avLst>
              <a:gd name="adj1" fmla="val -24218"/>
              <a:gd name="adj2" fmla="val 94277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1229791"/>
              </p:ext>
            </p:extLst>
          </p:nvPr>
        </p:nvGraphicFramePr>
        <p:xfrm>
          <a:off x="446560" y="4704292"/>
          <a:ext cx="2411566" cy="258858"/>
        </p:xfrm>
        <a:graphic>
          <a:graphicData uri="http://schemas.openxmlformats.org/drawingml/2006/table">
            <a:tbl>
              <a:tblPr/>
              <a:tblGrid>
                <a:gridCol w="261300"/>
                <a:gridCol w="261300"/>
                <a:gridCol w="261300"/>
                <a:gridCol w="261300"/>
                <a:gridCol w="261300"/>
                <a:gridCol w="261300"/>
                <a:gridCol w="261300"/>
                <a:gridCol w="252403"/>
                <a:gridCol w="330063"/>
              </a:tblGrid>
              <a:tr h="25885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79" name="Elbow Connector 78"/>
          <p:cNvCxnSpPr/>
          <p:nvPr/>
        </p:nvCxnSpPr>
        <p:spPr>
          <a:xfrm>
            <a:off x="1408348" y="1701180"/>
            <a:ext cx="1756656" cy="1538693"/>
          </a:xfrm>
          <a:prstGeom prst="bentConnector3">
            <a:avLst>
              <a:gd name="adj1" fmla="val 86543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>
            <a:off x="5991133" y="4009887"/>
            <a:ext cx="1691338" cy="703419"/>
          </a:xfrm>
          <a:prstGeom prst="bentConnector3">
            <a:avLst>
              <a:gd name="adj1" fmla="val 96801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ight Brace 85"/>
          <p:cNvSpPr/>
          <p:nvPr/>
        </p:nvSpPr>
        <p:spPr>
          <a:xfrm rot="5400000">
            <a:off x="4413544" y="2399787"/>
            <a:ext cx="432292" cy="61055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2839312"/>
              </p:ext>
            </p:extLst>
          </p:nvPr>
        </p:nvGraphicFramePr>
        <p:xfrm>
          <a:off x="2860771" y="4713306"/>
          <a:ext cx="2428168" cy="258858"/>
        </p:xfrm>
        <a:graphic>
          <a:graphicData uri="http://schemas.openxmlformats.org/drawingml/2006/table">
            <a:tbl>
              <a:tblPr/>
              <a:tblGrid>
                <a:gridCol w="263099"/>
                <a:gridCol w="263099"/>
                <a:gridCol w="263099"/>
                <a:gridCol w="263099"/>
                <a:gridCol w="263099"/>
                <a:gridCol w="263099"/>
                <a:gridCol w="263099"/>
                <a:gridCol w="254140"/>
                <a:gridCol w="332335"/>
              </a:tblGrid>
              <a:tr h="25885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6484402"/>
              </p:ext>
            </p:extLst>
          </p:nvPr>
        </p:nvGraphicFramePr>
        <p:xfrm>
          <a:off x="6415452" y="4731834"/>
          <a:ext cx="2428168" cy="258858"/>
        </p:xfrm>
        <a:graphic>
          <a:graphicData uri="http://schemas.openxmlformats.org/drawingml/2006/table">
            <a:tbl>
              <a:tblPr/>
              <a:tblGrid>
                <a:gridCol w="263099"/>
                <a:gridCol w="263099"/>
                <a:gridCol w="263099"/>
                <a:gridCol w="263099"/>
                <a:gridCol w="263099"/>
                <a:gridCol w="263099"/>
                <a:gridCol w="263099"/>
                <a:gridCol w="254140"/>
                <a:gridCol w="332335"/>
              </a:tblGrid>
              <a:tr h="258858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0B0"/>
                    </a:solidFill>
                  </a:tcPr>
                </a:tc>
              </a:tr>
            </a:tbl>
          </a:graphicData>
        </a:graphic>
      </p:graphicFrame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3777-1DAC-4A4E-A90B-87C7BAA09DC8}" type="datetime1">
              <a:rPr lang="id-ID" smtClean="0"/>
              <a:t>06/08/2014</a:t>
            </a:fld>
            <a:endParaRPr lang="id-ID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49099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38" grpId="0" animBg="1"/>
      <p:bldP spid="39" grpId="0" animBg="1"/>
      <p:bldP spid="40" grpId="0" animBg="1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Parameter dalam LDP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515B-522A-4DBF-BF3A-44E1A95E5131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K= jumlah kode respon tepi maksimal yang digunakan dalam pembentukan histogram LDP</a:t>
            </a:r>
          </a:p>
          <a:p>
            <a:r>
              <a:rPr lang="id-ID" dirty="0" smtClean="0"/>
              <a:t>Region = pembagian citra menjadi region-region</a:t>
            </a:r>
          </a:p>
          <a:p>
            <a:r>
              <a:rPr lang="id-ID" dirty="0" smtClean="0"/>
              <a:t>Misalkan dalam sebuah citra yang diproses diatur:</a:t>
            </a:r>
          </a:p>
          <a:p>
            <a:pPr lvl="1"/>
            <a:r>
              <a:rPr lang="id-ID" dirty="0" smtClean="0"/>
              <a:t>K=3 -&gt; 56 kode LDP (kombinasi 3 dari 8)</a:t>
            </a:r>
          </a:p>
          <a:p>
            <a:pPr lvl="1"/>
            <a:r>
              <a:rPr lang="id-ID" dirty="0" smtClean="0"/>
              <a:t>Region = 5 x 5 (citra dibagi menjadi 5 region)</a:t>
            </a:r>
          </a:p>
          <a:p>
            <a:pPr lvl="1"/>
            <a:r>
              <a:rPr lang="id-ID" dirty="0" smtClean="0"/>
              <a:t>Maka diperoleh sebanyak 25 histogram LDP , dimana setiap histogram mengandung nilai sebanyak 56 -&gt; total diperoleh vektor ciri dengan ukuran 25x56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7704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b="1" dirty="0" smtClean="0"/>
              <a:t>Ciri Texture: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accent1"/>
                </a:solidFill>
              </a:rPr>
              <a:t>Additional</a:t>
            </a:r>
            <a:r>
              <a:rPr lang="id-ID" b="1" dirty="0" smtClean="0">
                <a:solidFill>
                  <a:schemeClr val="accent1"/>
                </a:solidFill>
              </a:rPr>
              <a:t>: Laws’ Texture Energy </a:t>
            </a:r>
            <a:r>
              <a:rPr lang="id-ID" b="1" dirty="0" smtClean="0">
                <a:solidFill>
                  <a:schemeClr val="accent1"/>
                </a:solidFill>
              </a:rPr>
              <a:t>Features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accent1"/>
                </a:solidFill>
              </a:rPr>
              <a:t>Topology and Relasional</a:t>
            </a:r>
            <a:endParaRPr lang="id-ID" b="1" dirty="0" smtClean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Materi Pertemuan 11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4" y="228600"/>
            <a:ext cx="5135744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Laws</a:t>
            </a:r>
            <a:r>
              <a:rPr lang="ja-JP" altLang="en-US" smtClean="0">
                <a:solidFill>
                  <a:schemeClr val="bg1"/>
                </a:solidFill>
                <a:latin typeface="Arial" pitchFamily="34" charset="0"/>
              </a:rPr>
              <a:t>’</a:t>
            </a:r>
            <a:r>
              <a:rPr lang="en-US" altLang="ja-JP" dirty="0" smtClean="0">
                <a:solidFill>
                  <a:schemeClr val="bg1"/>
                </a:solidFill>
              </a:rPr>
              <a:t> Texture Energy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D911-B51F-4767-B0AF-BA5B253A0370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Signal-processing-based </a:t>
            </a:r>
            <a:r>
              <a:rPr lang="en-US" dirty="0" smtClean="0">
                <a:latin typeface="Times New Roman" charset="0"/>
              </a:rPr>
              <a:t>algorithms use texture filters</a:t>
            </a:r>
            <a:r>
              <a:rPr lang="id-ID" dirty="0" smtClean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   applied to the image to create filtered images from which</a:t>
            </a:r>
            <a:r>
              <a:rPr lang="id-ID" dirty="0" smtClean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   texture features are computed</a:t>
            </a:r>
            <a:r>
              <a:rPr lang="en-US" dirty="0" smtClean="0">
                <a:latin typeface="Times New Roman" charset="0"/>
              </a:rPr>
              <a:t>.</a:t>
            </a:r>
            <a:endParaRPr lang="id-ID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The </a:t>
            </a:r>
            <a:r>
              <a:rPr lang="en-US" dirty="0" smtClean="0">
                <a:latin typeface="Times New Roman" charset="0"/>
              </a:rPr>
              <a:t>Laws Algorithm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latin typeface="Times New Roman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Filter</a:t>
            </a:r>
            <a:r>
              <a:rPr lang="en-US" dirty="0" smtClean="0">
                <a:latin typeface="Times New Roman" charset="0"/>
              </a:rPr>
              <a:t> the input image using texture filters.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latin typeface="Times New Roman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Compute texture energy</a:t>
            </a:r>
            <a:r>
              <a:rPr lang="en-US" dirty="0" smtClean="0">
                <a:latin typeface="Times New Roman" charset="0"/>
              </a:rPr>
              <a:t> by summing the absolute</a:t>
            </a:r>
            <a:r>
              <a:rPr lang="id-ID" dirty="0" smtClean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value of filtering results in local neighborhoods  around each pixel.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latin typeface="Times New Roman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Combine features</a:t>
            </a:r>
            <a:r>
              <a:rPr lang="en-US" dirty="0" smtClean="0">
                <a:latin typeface="Times New Roman" charset="0"/>
              </a:rPr>
              <a:t> to achieve rotational invariance.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4" y="228600"/>
            <a:ext cx="5135744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Laws</a:t>
            </a:r>
            <a:r>
              <a:rPr lang="ja-JP" altLang="en-US" smtClean="0">
                <a:solidFill>
                  <a:schemeClr val="bg1"/>
                </a:solidFill>
                <a:latin typeface="Arial" pitchFamily="34" charset="0"/>
              </a:rPr>
              <a:t>’</a:t>
            </a:r>
            <a:r>
              <a:rPr lang="en-US" altLang="ja-JP" dirty="0" smtClean="0">
                <a:solidFill>
                  <a:schemeClr val="bg1"/>
                </a:solidFill>
              </a:rPr>
              <a:t> Texture Energy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B42A-2997-4B23-BED4-5E80FA139B20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19</a:t>
            </a:fld>
            <a:endParaRPr lang="id-ID"/>
          </a:p>
        </p:txBody>
      </p:sp>
      <p:pic>
        <p:nvPicPr>
          <p:cNvPr id="6" name="Picture 4" descr="H:\Book\Chapters\Figures\Fig7\lawsRow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0596" y="1690269"/>
            <a:ext cx="7523827" cy="394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Extraksi Ciri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Warna : Color Moment, Histogram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Bentuk : Chain Code, Moment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Resume Materi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4" y="228600"/>
            <a:ext cx="5135744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Laws</a:t>
            </a:r>
            <a:r>
              <a:rPr lang="ja-JP" altLang="en-US" smtClean="0">
                <a:solidFill>
                  <a:schemeClr val="bg1"/>
                </a:solidFill>
                <a:latin typeface="Arial" pitchFamily="34" charset="0"/>
              </a:rPr>
              <a:t>’</a:t>
            </a:r>
            <a:r>
              <a:rPr lang="en-US" altLang="ja-JP" dirty="0" smtClean="0">
                <a:solidFill>
                  <a:schemeClr val="bg1"/>
                </a:solidFill>
              </a:rPr>
              <a:t> Texture Energy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2BC5-9AFB-4B0F-A925-6659E99B4778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M</a:t>
            </a:r>
            <a:r>
              <a:rPr lang="id-ID" dirty="0" smtClean="0">
                <a:latin typeface="Times New Roman" charset="0"/>
              </a:rPr>
              <a:t>ask Creation</a:t>
            </a:r>
            <a:endParaRPr lang="en-US" dirty="0" smtClean="0">
              <a:latin typeface="Times New Roman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4" descr="H:\Book\Chapters\Figures\Fig7\lawsMultip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773" y="2221552"/>
            <a:ext cx="81692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4" y="228600"/>
            <a:ext cx="5135744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Laws</a:t>
            </a:r>
            <a:r>
              <a:rPr lang="ja-JP" altLang="en-US" smtClean="0">
                <a:solidFill>
                  <a:schemeClr val="bg1"/>
                </a:solidFill>
                <a:latin typeface="Arial" pitchFamily="34" charset="0"/>
              </a:rPr>
              <a:t>’</a:t>
            </a:r>
            <a:r>
              <a:rPr lang="en-US" altLang="ja-JP" dirty="0" smtClean="0">
                <a:solidFill>
                  <a:schemeClr val="bg1"/>
                </a:solidFill>
              </a:rPr>
              <a:t> Texture Energy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D0E0-8C9F-4601-BE98-4CE5A117939D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M</a:t>
            </a:r>
            <a:r>
              <a:rPr lang="id-ID" dirty="0" smtClean="0">
                <a:latin typeface="Times New Roman" charset="0"/>
              </a:rPr>
              <a:t>ask Creation: </a:t>
            </a:r>
            <a:r>
              <a:rPr lang="en-US" dirty="0" smtClean="0">
                <a:latin typeface="Times New Roman" charset="0"/>
              </a:rPr>
              <a:t>9D feature vector for pixel </a:t>
            </a:r>
            <a:endParaRPr lang="id-ID" dirty="0" smtClean="0">
              <a:latin typeface="Times New Roman" charset="0"/>
            </a:endParaRPr>
          </a:p>
          <a:p>
            <a:pPr lvl="1">
              <a:defRPr/>
            </a:pPr>
            <a:r>
              <a:rPr lang="en-US" dirty="0" smtClean="0"/>
              <a:t>Subtract mean neighborhood intensity from pixel</a:t>
            </a:r>
          </a:p>
          <a:p>
            <a:pPr lvl="1">
              <a:defRPr/>
            </a:pPr>
            <a:r>
              <a:rPr lang="en-US" dirty="0" smtClean="0"/>
              <a:t>Dot product 16  5x5 masks with neighborhood </a:t>
            </a:r>
          </a:p>
          <a:p>
            <a:pPr lvl="1">
              <a:defRPr/>
            </a:pPr>
            <a:r>
              <a:rPr lang="en-US" dirty="0" smtClean="0"/>
              <a:t>9 features defined as follows:</a:t>
            </a:r>
          </a:p>
          <a:p>
            <a:endParaRPr lang="en-US" dirty="0" smtClean="0">
              <a:latin typeface="Times New Roman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1028" descr="H:\Book\Chapters\Figures\Fig7\nineFromSixte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3658" y="3270250"/>
            <a:ext cx="52578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56" y="228600"/>
            <a:ext cx="5149391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Laws</a:t>
            </a:r>
            <a:r>
              <a:rPr lang="ja-JP" altLang="en-US" smtClean="0">
                <a:solidFill>
                  <a:schemeClr val="bg1"/>
                </a:solidFill>
                <a:latin typeface="Arial" pitchFamily="34" charset="0"/>
              </a:rPr>
              <a:t>’</a:t>
            </a:r>
            <a:r>
              <a:rPr lang="en-US" altLang="ja-JP" dirty="0" smtClean="0">
                <a:solidFill>
                  <a:schemeClr val="bg1"/>
                </a:solidFill>
              </a:rPr>
              <a:t> Texture Energy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9080-9573-407B-8332-97DB4EBD6CDB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22</a:t>
            </a:fld>
            <a:endParaRPr lang="id-ID"/>
          </a:p>
        </p:txBody>
      </p:sp>
      <p:pic>
        <p:nvPicPr>
          <p:cNvPr id="6" name="Picture 3" descr="H:\Book\Chapters\Figures\Fig7\table7.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3293" y="2115403"/>
            <a:ext cx="8352886" cy="333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56" y="228600"/>
            <a:ext cx="5149391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Laws</a:t>
            </a:r>
            <a:r>
              <a:rPr lang="ja-JP" altLang="en-US" smtClean="0">
                <a:solidFill>
                  <a:schemeClr val="bg1"/>
                </a:solidFill>
                <a:latin typeface="Arial" pitchFamily="34" charset="0"/>
              </a:rPr>
              <a:t>’</a:t>
            </a:r>
            <a:r>
              <a:rPr lang="en-US" altLang="ja-JP" dirty="0" smtClean="0">
                <a:solidFill>
                  <a:schemeClr val="bg1"/>
                </a:solidFill>
              </a:rPr>
              <a:t> Texture Energy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FAD-3138-4C3A-9D32-36465074A10B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99" t="16406" r="27501" b="5225"/>
          <a:stretch>
            <a:fillRect/>
          </a:stretch>
        </p:blipFill>
        <p:spPr bwMode="auto">
          <a:xfrm>
            <a:off x="3352800" y="1371600"/>
            <a:ext cx="4102100" cy="485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33600" y="1371600"/>
            <a:ext cx="7477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water</a:t>
            </a:r>
          </a:p>
          <a:p>
            <a:pPr>
              <a:defRPr/>
            </a:pPr>
            <a:endParaRPr lang="en-US" sz="200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tiger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33600" y="2895600"/>
            <a:ext cx="7334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fence</a:t>
            </a:r>
          </a:p>
          <a:p>
            <a:pPr>
              <a:defRPr/>
            </a:pPr>
            <a:endParaRPr lang="en-US" sz="200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flag</a:t>
            </a:r>
          </a:p>
          <a:p>
            <a:pPr>
              <a:defRPr/>
            </a:pPr>
            <a:endParaRPr lang="en-US" sz="200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grass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52600" y="4953000"/>
            <a:ext cx="1555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small flowers</a:t>
            </a:r>
          </a:p>
          <a:p>
            <a:pPr>
              <a:defRPr/>
            </a:pPr>
            <a:endParaRPr lang="en-US" sz="200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big flowers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895600" y="1600199"/>
            <a:ext cx="1447800" cy="39237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819400" y="3733800"/>
            <a:ext cx="1143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895600" y="4191000"/>
            <a:ext cx="1524000" cy="152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895600" y="3124200"/>
            <a:ext cx="14478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276600" y="4953000"/>
            <a:ext cx="1295400" cy="228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124200" y="5715000"/>
            <a:ext cx="106680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971800" y="2156345"/>
            <a:ext cx="1447800" cy="221729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684895" y="381000"/>
            <a:ext cx="51997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Topological </a:t>
            </a:r>
            <a:r>
              <a:rPr kumimoji="1" lang="en-US" altLang="zh-TW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Structures</a:t>
            </a:r>
            <a:endParaRPr kumimoji="1" lang="zh-TW" altLang="en-US" sz="3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62000" y="2209800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Graph</a:t>
            </a:r>
            <a:r>
              <a:rPr kumimoji="1" lang="en-US" altLang="zh-TW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1" lang="en-US" altLang="zh-TW" sz="280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zh-TW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zh-TW" sz="280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1" lang="en-US" altLang="zh-TW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zh-TW" sz="28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zh-TW" sz="2800">
                <a:latin typeface="Times New Roman" pitchFamily="18" charset="0"/>
                <a:cs typeface="Times New Roman" pitchFamily="18" charset="0"/>
              </a:rPr>
              <a:t>), where</a:t>
            </a:r>
          </a:p>
          <a:p>
            <a:pPr eaLnBrk="1" hangingPunct="1">
              <a:spcBef>
                <a:spcPct val="20000"/>
              </a:spcBef>
            </a:pPr>
            <a:r>
              <a:rPr kumimoji="1" lang="zh-TW" altLang="en-US" sz="280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1" lang="en-US" altLang="zh-TW" sz="280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1" lang="en-US" altLang="zh-TW" sz="2800">
                <a:latin typeface="Times New Roman" pitchFamily="18" charset="0"/>
                <a:cs typeface="Times New Roman" pitchFamily="18" charset="0"/>
              </a:rPr>
              <a:t>: set of nodes, </a:t>
            </a:r>
            <a:r>
              <a:rPr kumimoji="1" lang="en-US" altLang="zh-TW" sz="28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zh-TW" sz="2800">
                <a:latin typeface="Times New Roman" pitchFamily="18" charset="0"/>
                <a:cs typeface="Times New Roman" pitchFamily="18" charset="0"/>
              </a:rPr>
              <a:t>: set of arcs</a:t>
            </a:r>
            <a:endParaRPr kumimoji="1" lang="en-US" altLang="zh-TW" sz="2800">
              <a:latin typeface="Times New Roman" pitchFamily="18" charset="0"/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762000" y="33528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 b="1">
                <a:solidFill>
                  <a:srgbClr val="0000FF"/>
                </a:solidFill>
                <a:latin typeface="Times New Roman" pitchFamily="18" charset="0"/>
              </a:rPr>
              <a:t>Attributed </a:t>
            </a:r>
            <a:r>
              <a:rPr kumimoji="1" lang="en-US" altLang="zh-TW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(or weighted) graph</a:t>
            </a:r>
            <a:r>
              <a:rPr kumimoji="1" lang="en-US" altLang="zh-TW" sz="2800">
                <a:latin typeface="Times New Roman" pitchFamily="18" charset="0"/>
                <a:cs typeface="Times New Roman" pitchFamily="18" charset="0"/>
              </a:rPr>
              <a:t>: values are  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TW" sz="2800">
                <a:latin typeface="Times New Roman" pitchFamily="18" charset="0"/>
                <a:cs typeface="Times New Roman" pitchFamily="18" charset="0"/>
              </a:rPr>
              <a:t>             assigned to nodes, arcs, or both.</a:t>
            </a: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057400"/>
            <a:ext cx="1600200" cy="1117600"/>
          </a:xfrm>
          <a:prstGeom prst="rect">
            <a:avLst/>
          </a:prstGeom>
          <a:noFill/>
        </p:spPr>
      </p:pic>
      <p:sp>
        <p:nvSpPr>
          <p:cNvPr id="13327" name="Rectangle 3"/>
          <p:cNvSpPr>
            <a:spLocks noChangeArrowheads="1"/>
          </p:cNvSpPr>
          <p:nvPr/>
        </p:nvSpPr>
        <p:spPr bwMode="auto">
          <a:xfrm>
            <a:off x="762000" y="10668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>
                <a:latin typeface="Times New Roman" pitchFamily="18" charset="0"/>
                <a:cs typeface="Times New Roman" pitchFamily="18" charset="0"/>
              </a:rPr>
              <a:t>Images are described as a set of elements and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TW" sz="2800">
                <a:latin typeface="Times New Roman" pitchFamily="18" charset="0"/>
                <a:cs typeface="Times New Roman" pitchFamily="18" charset="0"/>
              </a:rPr>
              <a:t>Their relations.</a:t>
            </a:r>
          </a:p>
        </p:txBody>
      </p:sp>
      <p:sp>
        <p:nvSpPr>
          <p:cNvPr id="13328" name="Rectangle 3"/>
          <p:cNvSpPr>
            <a:spLocks noChangeArrowheads="1"/>
          </p:cNvSpPr>
          <p:nvPr/>
        </p:nvSpPr>
        <p:spPr bwMode="auto">
          <a:xfrm>
            <a:off x="762000" y="44958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 b="1">
                <a:solidFill>
                  <a:srgbClr val="0000FF"/>
                </a:solidFill>
                <a:latin typeface="Times New Roman" pitchFamily="18" charset="0"/>
              </a:rPr>
              <a:t>Region adjacency</a:t>
            </a:r>
            <a:r>
              <a:rPr kumimoji="1" lang="en-US" altLang="zh-TW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graph</a:t>
            </a:r>
            <a:r>
              <a:rPr kumimoji="1" lang="en-US" altLang="zh-TW" sz="28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572000"/>
            <a:ext cx="3124200" cy="1776413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94FE-27BF-4711-9263-F932AC39D818}" type="datetime1">
              <a:rPr lang="id-ID" altLang="zh-TW" smtClean="0"/>
              <a:t>06/08/2014</a:t>
            </a:fld>
            <a:endParaRPr lang="en-US" altLang="zh-TW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EA4-D77C-4926-9628-920755EF9A2E}" type="slidenum">
              <a:rPr lang="zh-TW" altLang="en-US" smtClean="0"/>
              <a:pPr/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3"/>
          <p:cNvSpPr>
            <a:spLocks noChangeArrowheads="1"/>
          </p:cNvSpPr>
          <p:nvPr/>
        </p:nvSpPr>
        <p:spPr bwMode="auto">
          <a:xfrm>
            <a:off x="3684895" y="381000"/>
            <a:ext cx="514520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Relational </a:t>
            </a:r>
            <a:r>
              <a:rPr kumimoji="1" lang="en-US" altLang="zh-TW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</a:p>
        </p:txBody>
      </p:sp>
      <p:pic>
        <p:nvPicPr>
          <p:cNvPr id="788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00" y="1591101"/>
            <a:ext cx="31242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923381"/>
            <a:ext cx="5486400" cy="2992438"/>
          </a:xfrm>
          <a:prstGeom prst="rect">
            <a:avLst/>
          </a:prstGeom>
          <a:noFill/>
        </p:spPr>
      </p:pic>
      <p:sp>
        <p:nvSpPr>
          <p:cNvPr id="78858" name="Rectangle 3"/>
          <p:cNvSpPr>
            <a:spLocks noChangeArrowheads="1"/>
          </p:cNvSpPr>
          <p:nvPr/>
        </p:nvSpPr>
        <p:spPr bwMode="auto">
          <a:xfrm>
            <a:off x="5650173" y="1591101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 dirty="0">
                <a:latin typeface="Times New Roman" pitchFamily="18" charset="0"/>
                <a:cs typeface="Times New Roman" pitchFamily="18" charset="0"/>
              </a:rPr>
              <a:t>Table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54FA-C619-40C5-94AE-AF88A7965ABC}" type="datetime1">
              <a:rPr lang="id-ID" altLang="zh-TW" smtClean="0"/>
              <a:t>06/08/2014</a:t>
            </a:fld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EA4-D77C-4926-9628-920755EF9A2E}" type="slidenum">
              <a:rPr lang="zh-TW" altLang="en-US" smtClean="0"/>
              <a:pPr/>
              <a:t>25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kumimoji="1" lang="en-US" altLang="zh-TW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Relational </a:t>
            </a:r>
            <a:r>
              <a:rPr kumimoji="1" lang="en-US" altLang="zh-TW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6029-39E6-4073-A1E6-76DBB7D9466C}" type="datetime1">
              <a:rPr lang="id-ID" altLang="zh-TW" smtClean="0"/>
              <a:t>06/08/2014</a:t>
            </a:fld>
            <a:endParaRPr lang="en-US" altLang="zh-TW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EA4-D77C-4926-9628-920755EF9A2E}" type="slidenum">
              <a:rPr lang="zh-TW" altLang="en-US" smtClean="0"/>
              <a:pPr/>
              <a:t>26</a:t>
            </a:fld>
            <a:endParaRPr lang="en-US" altLang="zh-TW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08" y="1664367"/>
            <a:ext cx="5944115" cy="169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25" y="3559175"/>
            <a:ext cx="56546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kumimoji="1" lang="en-US" altLang="zh-TW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Relational </a:t>
            </a:r>
            <a:r>
              <a:rPr kumimoji="1" lang="en-US" altLang="zh-TW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6029-39E6-4073-A1E6-76DBB7D9466C}" type="datetime1">
              <a:rPr lang="id-ID" altLang="zh-TW" smtClean="0"/>
              <a:t>06/08/2014</a:t>
            </a:fld>
            <a:endParaRPr lang="en-US" altLang="zh-TW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EA4-D77C-4926-9628-920755EF9A2E}" type="slidenum">
              <a:rPr lang="zh-TW" altLang="en-US" smtClean="0"/>
              <a:pPr/>
              <a:t>27</a:t>
            </a:fld>
            <a:endParaRPr lang="en-US" altLang="zh-TW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08" y="1676212"/>
            <a:ext cx="3439123" cy="139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3426" y="1676212"/>
            <a:ext cx="3558093" cy="431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976" y="228600"/>
            <a:ext cx="465807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Sumber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58B-7501-4903-BDDB-A88587D533CC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28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Russian Summer School In Information Retrieval: CBIR, Natalia Vassilieva , HP Labs Russia, 2008</a:t>
            </a:r>
          </a:p>
          <a:p>
            <a:r>
              <a:rPr lang="id-ID" dirty="0" smtClean="0"/>
              <a:t>Bahan Slide dapat diakses di Nawapak Eua-anant:gear.kku.ac.th/~nawapak</a:t>
            </a:r>
          </a:p>
          <a:p>
            <a:r>
              <a:rPr lang="id-ID" i="1" dirty="0" smtClean="0">
                <a:hlinkClick r:id="rId2"/>
              </a:rPr>
              <a:t>www.cse.msu.edu/~cse803/Lectures/week06-texture-LS.ppt</a:t>
            </a:r>
            <a:endParaRPr lang="id-ID" i="1" dirty="0" smtClean="0"/>
          </a:p>
          <a:p>
            <a:r>
              <a:rPr lang="en-US" dirty="0" smtClean="0"/>
              <a:t>www.csie.ntnu.edu.tw/.../</a:t>
            </a:r>
            <a:r>
              <a:rPr lang="en-US" dirty="0" smtClean="0"/>
              <a:t>Ch4-Data</a:t>
            </a:r>
            <a:r>
              <a:rPr lang="id-ID" dirty="0" smtClean="0"/>
              <a:t>_</a:t>
            </a:r>
            <a:r>
              <a:rPr lang="en-US" dirty="0" smtClean="0"/>
              <a:t>Structure</a:t>
            </a:r>
            <a:r>
              <a:rPr lang="id-ID" dirty="0" smtClean="0"/>
              <a:t>_ </a:t>
            </a:r>
            <a:r>
              <a:rPr lang="en-US" dirty="0" smtClean="0"/>
              <a:t>for</a:t>
            </a:r>
            <a:r>
              <a:rPr lang="id-ID" dirty="0" smtClean="0"/>
              <a:t>_</a:t>
            </a:r>
            <a:r>
              <a:rPr lang="en-US" dirty="0" smtClean="0"/>
              <a:t>Image</a:t>
            </a:r>
            <a:r>
              <a:rPr lang="id-ID" dirty="0" smtClean="0"/>
              <a:t>_</a:t>
            </a:r>
            <a:r>
              <a:rPr lang="en-US" dirty="0" smtClean="0"/>
              <a:t>A</a:t>
            </a:r>
            <a:r>
              <a:rPr lang="id-ID" dirty="0" smtClean="0"/>
              <a:t>nalysis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AEFF1702-0AC6-47FE-AC9A-0C51B732CC9C}" type="datetime1">
              <a:rPr lang="id-ID" smtClean="0"/>
              <a:t>06/08/2014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184-ACCB-4948-B424-8A32CF0C0895}" type="datetime1">
              <a:rPr lang="id-ID" smtClean="0"/>
              <a:t>06/08/2014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7704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b="1" dirty="0" smtClean="0"/>
              <a:t>Ciri Texture: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Statistical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GLCM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accent1"/>
                </a:solidFill>
              </a:rPr>
              <a:t>Local Binary Pattern</a:t>
            </a:r>
            <a:r>
              <a:rPr lang="id-ID" b="1" dirty="0" smtClean="0"/>
              <a:t>, Directional Feature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Local Directional Pattern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Spectral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Gabor Filter,ICA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Materi Pertemuan 11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>
            <p:ph idx="1"/>
          </p:nvPr>
        </p:nvGraphicFramePr>
        <p:xfrm>
          <a:off x="668338" y="1800225"/>
          <a:ext cx="8224837" cy="3429000"/>
        </p:xfrm>
        <a:graphic>
          <a:graphicData uri="http://schemas.openxmlformats.org/presentationml/2006/ole">
            <p:oleObj spid="_x0000_s116738" name="Visio" r:id="rId3" imgW="9070717" imgH="3780889" progId="Visio.Drawing.11">
              <p:embed/>
            </p:oleObj>
          </a:graphicData>
        </a:graphic>
      </p:graphicFrame>
      <p:sp>
        <p:nvSpPr>
          <p:cNvPr id="309254" name="Oval 6"/>
          <p:cNvSpPr>
            <a:spLocks noChangeArrowheads="1"/>
          </p:cNvSpPr>
          <p:nvPr/>
        </p:nvSpPr>
        <p:spPr bwMode="auto">
          <a:xfrm>
            <a:off x="377825" y="3213100"/>
            <a:ext cx="3097213" cy="50482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Oval 7"/>
          <p:cNvSpPr>
            <a:spLocks noChangeArrowheads="1"/>
          </p:cNvSpPr>
          <p:nvPr/>
        </p:nvSpPr>
        <p:spPr bwMode="auto">
          <a:xfrm>
            <a:off x="6499225" y="4005263"/>
            <a:ext cx="1655763" cy="50482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BFA1-0422-446F-93A5-17FDD234F79B}" type="datetime1">
              <a:rPr lang="id-ID" smtClean="0"/>
              <a:t>06/08/2014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4" grpId="0" animBg="1"/>
      <p:bldP spid="309255" grpId="0" animBg="1"/>
      <p:bldP spid="3092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Local Binary Pattern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C03E-A910-4C7A-9C6A-72A69A4F7CFB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841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each pixel p, create an 8-bit number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7</a:t>
            </a:r>
            <a:r>
              <a:rPr lang="en-US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8</a:t>
            </a:r>
            <a:r>
              <a:rPr lang="en-US" dirty="0" smtClean="0"/>
              <a:t>,</a:t>
            </a:r>
            <a:r>
              <a:rPr lang="id-ID" dirty="0" smtClean="0"/>
              <a:t> w</a:t>
            </a:r>
            <a:r>
              <a:rPr lang="en-US" dirty="0" smtClean="0"/>
              <a:t>here b</a:t>
            </a:r>
            <a:r>
              <a:rPr lang="en-US" sz="2000" dirty="0" smtClean="0"/>
              <a:t>i </a:t>
            </a:r>
            <a:r>
              <a:rPr lang="en-US" dirty="0" smtClean="0"/>
              <a:t>= 0 if neighbor </a:t>
            </a:r>
            <a:r>
              <a:rPr lang="en-US" dirty="0" err="1" smtClean="0"/>
              <a:t>i</a:t>
            </a:r>
            <a:r>
              <a:rPr lang="en-US" dirty="0" smtClean="0"/>
              <a:t> has value less than or equal to p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dirty="0" smtClean="0"/>
              <a:t>s</a:t>
            </a:r>
            <a:r>
              <a:rPr lang="id-ID" altLang="ja-JP" dirty="0" smtClean="0"/>
              <a:t> </a:t>
            </a:r>
            <a:r>
              <a:rPr lang="en-US" dirty="0" smtClean="0"/>
              <a:t>value and  1 otherwise.</a:t>
            </a:r>
          </a:p>
          <a:p>
            <a:r>
              <a:rPr lang="en-US" dirty="0" smtClean="0"/>
              <a:t>Represent the texture in the image (or a region) by the</a:t>
            </a:r>
            <a:r>
              <a:rPr lang="id-ID" dirty="0" smtClean="0"/>
              <a:t> h</a:t>
            </a:r>
            <a:r>
              <a:rPr lang="en-US" dirty="0" err="1" smtClean="0"/>
              <a:t>istogram</a:t>
            </a:r>
            <a:r>
              <a:rPr lang="en-US" dirty="0" smtClean="0"/>
              <a:t> of these numbers.</a:t>
            </a:r>
          </a:p>
          <a:p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4013560"/>
            <a:ext cx="1946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1 1 1 1 1 1 0 0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800600" y="424216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10596" y="3685900"/>
          <a:ext cx="3406563" cy="1432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21"/>
                <a:gridCol w="1135521"/>
                <a:gridCol w="1135521"/>
              </a:tblGrid>
              <a:tr h="47733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103</a:t>
                      </a:r>
                      <a:endParaRPr lang="en-US" dirty="0"/>
                    </a:p>
                  </a:txBody>
                  <a:tcPr/>
                </a:tc>
              </a:tr>
              <a:tr h="47733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47733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Elbow Connector 17"/>
          <p:cNvCxnSpPr/>
          <p:nvPr/>
        </p:nvCxnSpPr>
        <p:spPr>
          <a:xfrm>
            <a:off x="996287" y="3507475"/>
            <a:ext cx="3521122" cy="1610436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>
            <a:off x="748683" y="3507475"/>
            <a:ext cx="3768728" cy="1801504"/>
          </a:xfrm>
          <a:prstGeom prst="bentConnector3">
            <a:avLst>
              <a:gd name="adj1" fmla="val 10866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Local Binary Pattern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95C4-7321-4F0A-BE99-C439E3D602D7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4761" cy="449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</a:rPr>
              <a:t>Fids (Flexible Image Database</a:t>
            </a:r>
            <a:r>
              <a:rPr lang="id-ID" dirty="0" smtClean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System) is retrieving images</a:t>
            </a:r>
            <a:r>
              <a:rPr lang="id-ID" dirty="0" smtClean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similar to the query image</a:t>
            </a:r>
            <a:r>
              <a:rPr lang="id-ID" dirty="0" smtClean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using LBP texture as the</a:t>
            </a:r>
            <a:r>
              <a:rPr lang="id-ID" dirty="0" smtClean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texture measure and comparing</a:t>
            </a:r>
            <a:r>
              <a:rPr lang="id-ID" dirty="0" smtClean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their LBP histograms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69" r="64999" b="37500"/>
          <a:stretch>
            <a:fillRect/>
          </a:stretch>
        </p:blipFill>
        <p:spPr bwMode="auto">
          <a:xfrm>
            <a:off x="5013448" y="1406857"/>
            <a:ext cx="3597151" cy="468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Local Binary Pattern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DCC7-A207-4AB4-8E79-6CED26806718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74152" cy="910988"/>
          </a:xfrm>
        </p:spPr>
        <p:txBody>
          <a:bodyPr/>
          <a:lstStyle/>
          <a:p>
            <a:r>
              <a:rPr lang="en-US" dirty="0" smtClean="0"/>
              <a:t>Low-level</a:t>
            </a:r>
            <a:r>
              <a:rPr lang="id-ID" dirty="0" smtClean="0"/>
              <a:t> </a:t>
            </a:r>
            <a:r>
              <a:rPr lang="en-US" dirty="0" smtClean="0"/>
              <a:t>measures don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dirty="0" smtClean="0"/>
              <a:t>t</a:t>
            </a:r>
            <a:r>
              <a:rPr lang="id-ID" altLang="ja-JP" dirty="0" smtClean="0"/>
              <a:t> </a:t>
            </a:r>
            <a:r>
              <a:rPr lang="en-US" dirty="0" smtClean="0"/>
              <a:t>always find</a:t>
            </a:r>
            <a:r>
              <a:rPr lang="id-ID" dirty="0" smtClean="0"/>
              <a:t> </a:t>
            </a:r>
            <a:r>
              <a:rPr lang="en-US" dirty="0" smtClean="0"/>
              <a:t>semantically</a:t>
            </a:r>
            <a:r>
              <a:rPr lang="id-ID" dirty="0" smtClean="0"/>
              <a:t> </a:t>
            </a:r>
            <a:r>
              <a:rPr lang="en-US" dirty="0" smtClean="0"/>
              <a:t>similar images.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69" r="48750" b="37500"/>
          <a:stretch>
            <a:fillRect/>
          </a:stretch>
        </p:blipFill>
        <p:spPr bwMode="auto">
          <a:xfrm>
            <a:off x="1608254" y="2409874"/>
            <a:ext cx="6607698" cy="371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0" y="228600"/>
            <a:ext cx="505764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LBP-Variance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C77A-7D72-41C0-B026-3C46904FAFDC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Original LBP filter</a:t>
            </a:r>
            <a:endParaRPr lang="ru-RU"/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755650" y="4221163"/>
          <a:ext cx="7777163" cy="1800225"/>
        </p:xfrm>
        <a:graphic>
          <a:graphicData uri="http://schemas.openxmlformats.org/drawingml/2006/table">
            <a:tbl>
              <a:tblPr/>
              <a:tblGrid>
                <a:gridCol w="2592388"/>
                <a:gridCol w="2592387"/>
                <a:gridCol w="2592388"/>
              </a:tblGrid>
              <a:tr h="180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43" descr="LBP_Layout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206875"/>
            <a:ext cx="1809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4" descr="LBP_Layouts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206875"/>
            <a:ext cx="1809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5" descr="LBP_Layouts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206875"/>
            <a:ext cx="1809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755650" y="3789363"/>
            <a:ext cx="2532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Advanced LBP filters</a:t>
            </a:r>
            <a:endParaRPr lang="ru-RU"/>
          </a:p>
        </p:txBody>
      </p:sp>
      <p:pic>
        <p:nvPicPr>
          <p:cNvPr id="12" name="Picture 47" descr="LBP_Original_Example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133600"/>
            <a:ext cx="5840413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816</Words>
  <Application>Microsoft Office PowerPoint</Application>
  <PresentationFormat>On-screen Show (4:3)</PresentationFormat>
  <Paragraphs>285</Paragraphs>
  <Slides>29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template_informatika_slide</vt:lpstr>
      <vt:lpstr>\\localhost\Users\semmatabei\Downloads\Dropbox\Mac Data\Doc\Macintosh HD:Users:semmatabei:Downloads:Dropbox:Mac Data:Doc:Buku TA_Sem_Rev2.docx!OLE_LINK1</vt:lpstr>
      <vt:lpstr>Visio</vt:lpstr>
      <vt:lpstr>CIG4I3 SISTEM REKOGNISI Pertemuan 11: Ekstraksi Ciri Texture [2]</vt:lpstr>
      <vt:lpstr>Resume Materi</vt:lpstr>
      <vt:lpstr>Generic Process Block</vt:lpstr>
      <vt:lpstr>Materi Pertemuan 11</vt:lpstr>
      <vt:lpstr>Texture features</vt:lpstr>
      <vt:lpstr>Local Binary Pattern</vt:lpstr>
      <vt:lpstr>Local Binary Pattern</vt:lpstr>
      <vt:lpstr>Local Binary Pattern</vt:lpstr>
      <vt:lpstr>LBP-Variance</vt:lpstr>
      <vt:lpstr>LBP-Variance</vt:lpstr>
      <vt:lpstr>Materi Pertemuan 11</vt:lpstr>
      <vt:lpstr>Local Directional Pattern</vt:lpstr>
      <vt:lpstr>Kode LDP</vt:lpstr>
      <vt:lpstr>Kode LDP</vt:lpstr>
      <vt:lpstr>Slide 15</vt:lpstr>
      <vt:lpstr>Parameter dalam LDP</vt:lpstr>
      <vt:lpstr>Materi Pertemuan 11</vt:lpstr>
      <vt:lpstr>Laws’ Texture Energy Features</vt:lpstr>
      <vt:lpstr>Laws’ Texture Energy Features</vt:lpstr>
      <vt:lpstr>Laws’ Texture Energy Features</vt:lpstr>
      <vt:lpstr>Laws’ Texture Energy Features</vt:lpstr>
      <vt:lpstr>Laws’ Texture Energy Features</vt:lpstr>
      <vt:lpstr>Laws’ Texture Energy Features</vt:lpstr>
      <vt:lpstr>Slide 24</vt:lpstr>
      <vt:lpstr>Slide 25</vt:lpstr>
      <vt:lpstr>Relational Structures</vt:lpstr>
      <vt:lpstr>Relational Structures</vt:lpstr>
      <vt:lpstr>Sumber</vt:lpstr>
      <vt:lpstr>Slide 29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142</cp:revision>
  <dcterms:created xsi:type="dcterms:W3CDTF">2012-11-14T18:53:32Z</dcterms:created>
  <dcterms:modified xsi:type="dcterms:W3CDTF">2014-08-05T18:36:43Z</dcterms:modified>
</cp:coreProperties>
</file>