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56" r:id="rId2"/>
    <p:sldId id="440" r:id="rId3"/>
    <p:sldId id="410" r:id="rId4"/>
    <p:sldId id="445" r:id="rId5"/>
    <p:sldId id="509" r:id="rId6"/>
    <p:sldId id="510" r:id="rId7"/>
    <p:sldId id="511" r:id="rId8"/>
    <p:sldId id="512" r:id="rId9"/>
    <p:sldId id="513" r:id="rId10"/>
    <p:sldId id="514" r:id="rId11"/>
    <p:sldId id="515" r:id="rId12"/>
    <p:sldId id="446" r:id="rId13"/>
    <p:sldId id="516" r:id="rId14"/>
    <p:sldId id="517" r:id="rId15"/>
    <p:sldId id="518" r:id="rId16"/>
    <p:sldId id="525" r:id="rId17"/>
    <p:sldId id="520" r:id="rId18"/>
    <p:sldId id="521" r:id="rId19"/>
    <p:sldId id="522" r:id="rId20"/>
    <p:sldId id="523" r:id="rId21"/>
    <p:sldId id="524" r:id="rId22"/>
    <p:sldId id="526" r:id="rId23"/>
    <p:sldId id="535" r:id="rId24"/>
    <p:sldId id="536" r:id="rId25"/>
    <p:sldId id="537" r:id="rId26"/>
    <p:sldId id="538" r:id="rId27"/>
    <p:sldId id="539" r:id="rId28"/>
    <p:sldId id="414" r:id="rId29"/>
    <p:sldId id="258" r:id="rId30"/>
    <p:sldId id="527" r:id="rId31"/>
    <p:sldId id="528" r:id="rId32"/>
    <p:sldId id="529" r:id="rId33"/>
    <p:sldId id="530" r:id="rId34"/>
    <p:sldId id="531" r:id="rId35"/>
    <p:sldId id="532" r:id="rId36"/>
    <p:sldId id="533" r:id="rId37"/>
    <p:sldId id="534" r:id="rId3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Verdana" charset="0"/>
        <a:ea typeface="ＭＳ Ｐゴシック" charset="0"/>
        <a:cs typeface="ＭＳ Ｐゴシック" charset="0"/>
      </a:defRPr>
    </a:lvl5pPr>
    <a:lvl6pPr marL="2286000" algn="l" defTabSz="457200" rtl="0" eaLnBrk="1" latinLnBrk="0" hangingPunct="1">
      <a:defRPr kern="1200">
        <a:solidFill>
          <a:schemeClr val="tx1"/>
        </a:solidFill>
        <a:latin typeface="Verdana" charset="0"/>
        <a:ea typeface="ＭＳ Ｐゴシック" charset="0"/>
        <a:cs typeface="ＭＳ Ｐゴシック" charset="0"/>
      </a:defRPr>
    </a:lvl6pPr>
    <a:lvl7pPr marL="2743200" algn="l" defTabSz="457200" rtl="0" eaLnBrk="1" latinLnBrk="0" hangingPunct="1">
      <a:defRPr kern="1200">
        <a:solidFill>
          <a:schemeClr val="tx1"/>
        </a:solidFill>
        <a:latin typeface="Verdana" charset="0"/>
        <a:ea typeface="ＭＳ Ｐゴシック" charset="0"/>
        <a:cs typeface="ＭＳ Ｐゴシック" charset="0"/>
      </a:defRPr>
    </a:lvl7pPr>
    <a:lvl8pPr marL="3200400" algn="l" defTabSz="457200" rtl="0" eaLnBrk="1" latinLnBrk="0" hangingPunct="1">
      <a:defRPr kern="1200">
        <a:solidFill>
          <a:schemeClr val="tx1"/>
        </a:solidFill>
        <a:latin typeface="Verdana" charset="0"/>
        <a:ea typeface="ＭＳ Ｐゴシック" charset="0"/>
        <a:cs typeface="ＭＳ Ｐゴシック" charset="0"/>
      </a:defRPr>
    </a:lvl8pPr>
    <a:lvl9pPr marL="3657600" algn="l" defTabSz="457200" rtl="0" eaLnBrk="1" latinLnBrk="0" hangingPunct="1">
      <a:defRPr kern="1200">
        <a:solidFill>
          <a:schemeClr val="tx1"/>
        </a:solidFill>
        <a:latin typeface="Verdana"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88351" autoAdjust="0"/>
  </p:normalViewPr>
  <p:slideViewPr>
    <p:cSldViewPr snapToGrid="0" snapToObjects="1">
      <p:cViewPr varScale="1">
        <p:scale>
          <a:sx n="64" d="100"/>
          <a:sy n="64" d="100"/>
        </p:scale>
        <p:origin x="-1566" y="-102"/>
      </p:cViewPr>
      <p:guideLst>
        <p:guide orient="horz" pos="2160"/>
        <p:guide pos="2880"/>
      </p:guideLst>
    </p:cSldViewPr>
  </p:slideViewPr>
  <p:outlineViewPr>
    <p:cViewPr>
      <p:scale>
        <a:sx n="33" d="100"/>
        <a:sy n="33" d="100"/>
      </p:scale>
      <p:origin x="48" y="19566"/>
    </p:cViewPr>
  </p:outlineViewPr>
  <p:notesTextViewPr>
    <p:cViewPr>
      <p:scale>
        <a:sx n="100" d="100"/>
        <a:sy n="100" d="100"/>
      </p:scale>
      <p:origin x="0" y="0"/>
    </p:cViewPr>
  </p:notesTextViewPr>
  <p:notesViewPr>
    <p:cSldViewPr snapToGrid="0" snapToObjects="1">
      <p:cViewPr varScale="1">
        <p:scale>
          <a:sx n="56" d="100"/>
          <a:sy n="56" d="100"/>
        </p:scale>
        <p:origin x="-2886"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id-ID"/>
  <c:chart>
    <c:plotArea>
      <c:layout/>
      <c:barChart>
        <c:barDir val="col"/>
        <c:grouping val="clustered"/>
        <c:ser>
          <c:idx val="0"/>
          <c:order val="0"/>
          <c:tx>
            <c:v>Angkatan Kerja</c:v>
          </c:tx>
          <c:cat>
            <c:numRef>
              <c:f>Sheet1!$N$4:$N$9</c:f>
              <c:numCache>
                <c:formatCode>General</c:formatCode>
                <c:ptCount val="6"/>
                <c:pt idx="0">
                  <c:v>2008</c:v>
                </c:pt>
                <c:pt idx="1">
                  <c:v>2009</c:v>
                </c:pt>
                <c:pt idx="2">
                  <c:v>2010</c:v>
                </c:pt>
                <c:pt idx="3">
                  <c:v>2011</c:v>
                </c:pt>
                <c:pt idx="4">
                  <c:v>2012</c:v>
                </c:pt>
                <c:pt idx="5">
                  <c:v>2013</c:v>
                </c:pt>
              </c:numCache>
            </c:numRef>
          </c:cat>
          <c:val>
            <c:numRef>
              <c:f>Sheet1!$P$4:$P$9</c:f>
              <c:numCache>
                <c:formatCode>General</c:formatCode>
                <c:ptCount val="6"/>
                <c:pt idx="0">
                  <c:v>111.48</c:v>
                </c:pt>
                <c:pt idx="1">
                  <c:v>113.74</c:v>
                </c:pt>
                <c:pt idx="2">
                  <c:v>116</c:v>
                </c:pt>
                <c:pt idx="3">
                  <c:v>119.4</c:v>
                </c:pt>
                <c:pt idx="4">
                  <c:v>120.41</c:v>
                </c:pt>
                <c:pt idx="5">
                  <c:v>121.19</c:v>
                </c:pt>
              </c:numCache>
            </c:numRef>
          </c:val>
        </c:ser>
        <c:ser>
          <c:idx val="1"/>
          <c:order val="1"/>
          <c:tx>
            <c:v>Bekerja</c:v>
          </c:tx>
          <c:cat>
            <c:numRef>
              <c:f>Sheet1!$N$4:$N$9</c:f>
              <c:numCache>
                <c:formatCode>General</c:formatCode>
                <c:ptCount val="6"/>
                <c:pt idx="0">
                  <c:v>2008</c:v>
                </c:pt>
                <c:pt idx="1">
                  <c:v>2009</c:v>
                </c:pt>
                <c:pt idx="2">
                  <c:v>2010</c:v>
                </c:pt>
                <c:pt idx="3">
                  <c:v>2011</c:v>
                </c:pt>
                <c:pt idx="4">
                  <c:v>2012</c:v>
                </c:pt>
                <c:pt idx="5">
                  <c:v>2013</c:v>
                </c:pt>
              </c:numCache>
            </c:numRef>
          </c:cat>
          <c:val>
            <c:numRef>
              <c:f>Sheet1!$Q$4:$Q$9</c:f>
              <c:numCache>
                <c:formatCode>General</c:formatCode>
                <c:ptCount val="6"/>
                <c:pt idx="0">
                  <c:v>102.05</c:v>
                </c:pt>
                <c:pt idx="1">
                  <c:v>104.49</c:v>
                </c:pt>
                <c:pt idx="2">
                  <c:v>107.41</c:v>
                </c:pt>
                <c:pt idx="3">
                  <c:v>111.28</c:v>
                </c:pt>
                <c:pt idx="4">
                  <c:v>112.8</c:v>
                </c:pt>
                <c:pt idx="5">
                  <c:v>114.02</c:v>
                </c:pt>
              </c:numCache>
            </c:numRef>
          </c:val>
        </c:ser>
        <c:ser>
          <c:idx val="2"/>
          <c:order val="2"/>
          <c:tx>
            <c:v>Pengangguran</c:v>
          </c:tx>
          <c:cat>
            <c:numRef>
              <c:f>Sheet1!$N$4:$N$9</c:f>
              <c:numCache>
                <c:formatCode>General</c:formatCode>
                <c:ptCount val="6"/>
                <c:pt idx="0">
                  <c:v>2008</c:v>
                </c:pt>
                <c:pt idx="1">
                  <c:v>2009</c:v>
                </c:pt>
                <c:pt idx="2">
                  <c:v>2010</c:v>
                </c:pt>
                <c:pt idx="3">
                  <c:v>2011</c:v>
                </c:pt>
                <c:pt idx="4">
                  <c:v>2012</c:v>
                </c:pt>
                <c:pt idx="5">
                  <c:v>2013</c:v>
                </c:pt>
              </c:numCache>
            </c:numRef>
          </c:cat>
          <c:val>
            <c:numRef>
              <c:f>Sheet1!$R$4:$R$9</c:f>
              <c:numCache>
                <c:formatCode>General</c:formatCode>
                <c:ptCount val="6"/>
                <c:pt idx="0">
                  <c:v>9.43</c:v>
                </c:pt>
                <c:pt idx="1">
                  <c:v>9.26</c:v>
                </c:pt>
                <c:pt idx="2">
                  <c:v>8.59</c:v>
                </c:pt>
                <c:pt idx="3">
                  <c:v>8.1199999999999992</c:v>
                </c:pt>
                <c:pt idx="4">
                  <c:v>7.61</c:v>
                </c:pt>
                <c:pt idx="5">
                  <c:v>7.17</c:v>
                </c:pt>
              </c:numCache>
            </c:numRef>
          </c:val>
        </c:ser>
        <c:axId val="108941696"/>
        <c:axId val="108944768"/>
      </c:barChart>
      <c:catAx>
        <c:axId val="108941696"/>
        <c:scaling>
          <c:orientation val="minMax"/>
        </c:scaling>
        <c:axPos val="b"/>
        <c:numFmt formatCode="General" sourceLinked="1"/>
        <c:tickLblPos val="nextTo"/>
        <c:crossAx val="108944768"/>
        <c:crosses val="autoZero"/>
        <c:auto val="1"/>
        <c:lblAlgn val="ctr"/>
        <c:lblOffset val="100"/>
      </c:catAx>
      <c:valAx>
        <c:axId val="108944768"/>
        <c:scaling>
          <c:orientation val="minMax"/>
        </c:scaling>
        <c:axPos val="l"/>
        <c:majorGridlines/>
        <c:numFmt formatCode="General" sourceLinked="1"/>
        <c:tickLblPos val="nextTo"/>
        <c:crossAx val="108941696"/>
        <c:crosses val="autoZero"/>
        <c:crossBetween val="between"/>
      </c:valAx>
    </c:plotArea>
    <c:legend>
      <c:legendPos val="r"/>
      <c:layout/>
    </c:legend>
    <c:plotVisOnly val="1"/>
  </c:chart>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0DB9219-4A66-4B41-AFAD-B4DCC55121D3}" type="datetimeFigureOut">
              <a:rPr lang="en-US" smtClean="0"/>
              <a:pPr/>
              <a:t>9/23/2014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A99D96-90C2-44B4-8DCF-3216EB4C3627}" type="slidenum">
              <a:rPr lang="en-US" smtClean="0"/>
              <a:pPr/>
              <a:t>‹#›</a:t>
            </a:fld>
            <a:endParaRPr lang="en-US"/>
          </a:p>
        </p:txBody>
      </p:sp>
    </p:spTree>
    <p:extLst>
      <p:ext uri="{BB962C8B-B14F-4D97-AF65-F5344CB8AC3E}">
        <p14:creationId xmlns:p14="http://schemas.microsoft.com/office/powerpoint/2010/main" xmlns="" val="3374085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796F5A-DA36-4202-8F3F-DA89D0431918}" type="datetimeFigureOut">
              <a:rPr lang="en-US" smtClean="0"/>
              <a:pPr/>
              <a:t>9/23/2014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4BABC4-D3F8-4FEC-A081-17F891AA9F9F}" type="slidenum">
              <a:rPr lang="en-US" smtClean="0"/>
              <a:pPr/>
              <a:t>‹#›</a:t>
            </a:fld>
            <a:endParaRPr lang="en-US"/>
          </a:p>
        </p:txBody>
      </p:sp>
    </p:spTree>
    <p:extLst>
      <p:ext uri="{BB962C8B-B14F-4D97-AF65-F5344CB8AC3E}">
        <p14:creationId xmlns:p14="http://schemas.microsoft.com/office/powerpoint/2010/main" xmlns="" val="2167849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50" name="Picture 2" descr="C:\Users\Mystogan\Downloads\Compressed\2917_internet_ppt\template_main.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r="17785" b="11855"/>
          <a:stretch/>
        </p:blipFill>
        <p:spPr bwMode="auto">
          <a:xfrm>
            <a:off x="43394" y="3251531"/>
            <a:ext cx="3848669" cy="309467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
          <p:cNvSpPr>
            <a:spLocks noGrp="1" noChangeArrowheads="1"/>
          </p:cNvSpPr>
          <p:nvPr>
            <p:ph type="ctrTitle"/>
          </p:nvPr>
        </p:nvSpPr>
        <p:spPr>
          <a:xfrm>
            <a:off x="1234684" y="1269242"/>
            <a:ext cx="7909316" cy="765053"/>
          </a:xfrm>
          <a:prstGeom prst="rect">
            <a:avLst/>
          </a:prstGeom>
        </p:spPr>
        <p:txBody>
          <a:bodyPr/>
          <a:lstStyle>
            <a:lvl1pPr algn="l">
              <a:lnSpc>
                <a:spcPct val="90000"/>
              </a:lnSpc>
              <a:defRPr sz="2800" b="1">
                <a:solidFill>
                  <a:schemeClr val="tx1"/>
                </a:solidFill>
                <a:latin typeface="+mn-lt"/>
              </a:defRPr>
            </a:lvl1pPr>
          </a:lstStyle>
          <a:p>
            <a:r>
              <a:rPr lang="en-US" dirty="0" smtClean="0"/>
              <a:t>Click to edit Master title style</a:t>
            </a:r>
            <a:endParaRPr lang="en-US" dirty="0"/>
          </a:p>
        </p:txBody>
      </p:sp>
      <p:sp>
        <p:nvSpPr>
          <p:cNvPr id="10" name="Rectangle 3"/>
          <p:cNvSpPr>
            <a:spLocks noGrp="1" noChangeArrowheads="1"/>
          </p:cNvSpPr>
          <p:nvPr>
            <p:ph type="subTitle" idx="1"/>
          </p:nvPr>
        </p:nvSpPr>
        <p:spPr>
          <a:xfrm>
            <a:off x="1234684" y="2227425"/>
            <a:ext cx="7909316" cy="429768"/>
          </a:xfrm>
          <a:prstGeom prst="rect">
            <a:avLst/>
          </a:prstGeom>
        </p:spPr>
        <p:txBody>
          <a:bodyPr/>
          <a:lstStyle>
            <a:lvl1pPr marL="0" indent="0">
              <a:lnSpc>
                <a:spcPct val="90000"/>
              </a:lnSpc>
              <a:buFont typeface="Wingdings" pitchFamily="28" charset="2"/>
              <a:buNone/>
              <a:defRPr sz="2000" b="0" baseline="0">
                <a:solidFill>
                  <a:schemeClr val="tx1"/>
                </a:solidFill>
                <a:latin typeface="Verdana"/>
                <a:cs typeface="Verdana"/>
              </a:defRPr>
            </a:lvl1pPr>
          </a:lstStyle>
          <a:p>
            <a:r>
              <a:rPr lang="en-US" dirty="0" smtClean="0"/>
              <a:t>Click to edit Master subtitle style</a:t>
            </a:r>
            <a:endParaRPr lang="en-US" dirty="0"/>
          </a:p>
        </p:txBody>
      </p:sp>
      <p:sp>
        <p:nvSpPr>
          <p:cNvPr id="7" name="Text Placeholder 15"/>
          <p:cNvSpPr>
            <a:spLocks noGrp="1"/>
          </p:cNvSpPr>
          <p:nvPr>
            <p:ph type="body" sz="quarter" idx="13"/>
          </p:nvPr>
        </p:nvSpPr>
        <p:spPr>
          <a:xfrm>
            <a:off x="1234684" y="2875084"/>
            <a:ext cx="7918022" cy="378005"/>
          </a:xfrm>
          <a:prstGeom prst="rect">
            <a:avLst/>
          </a:prstGeom>
        </p:spPr>
        <p:txBody>
          <a:bodyPr/>
          <a:lstStyle>
            <a:lvl1pPr marL="0" indent="0">
              <a:buFontTx/>
              <a:buNone/>
              <a:defRPr sz="1600">
                <a:solidFill>
                  <a:schemeClr val="tx1"/>
                </a:solidFill>
                <a:latin typeface="Verdana"/>
              </a:defRPr>
            </a:lvl1pPr>
          </a:lstStyle>
          <a:p>
            <a:pPr lvl="0"/>
            <a:r>
              <a:rPr lang="en-US" dirty="0" smtClean="0"/>
              <a:t>Click to edit Master text styles</a:t>
            </a:r>
          </a:p>
        </p:txBody>
      </p:sp>
      <p:sp>
        <p:nvSpPr>
          <p:cNvPr id="11" name="Date Placeholder 1"/>
          <p:cNvSpPr>
            <a:spLocks noGrp="1"/>
          </p:cNvSpPr>
          <p:nvPr>
            <p:ph type="dt" sz="half" idx="14"/>
          </p:nvPr>
        </p:nvSpPr>
        <p:spPr/>
        <p:txBody>
          <a:bodyPr/>
          <a:lstStyle>
            <a:lvl1pPr>
              <a:defRPr>
                <a:solidFill>
                  <a:schemeClr val="tx1"/>
                </a:solidFill>
              </a:defRPr>
            </a:lvl1pPr>
          </a:lstStyle>
          <a:p>
            <a:pPr>
              <a:defRPr/>
            </a:pPr>
            <a:fld id="{C55C0A71-D899-4B2F-A5F2-F2511E232DA3}" type="datetime1">
              <a:rPr lang="id-ID" smtClean="0"/>
              <a:pPr>
                <a:defRPr/>
              </a:pPr>
              <a:t>23/09/2014</a:t>
            </a:fld>
            <a:endParaRPr lang="en-US" dirty="0"/>
          </a:p>
        </p:txBody>
      </p:sp>
      <p:sp>
        <p:nvSpPr>
          <p:cNvPr id="12" name="Slide Number Placeholder 2"/>
          <p:cNvSpPr>
            <a:spLocks noGrp="1"/>
          </p:cNvSpPr>
          <p:nvPr>
            <p:ph type="sldNum" sz="quarter" idx="15"/>
          </p:nvPr>
        </p:nvSpPr>
        <p:spPr/>
        <p:txBody>
          <a:bodyPr/>
          <a:lstStyle>
            <a:lvl1pPr>
              <a:defRPr>
                <a:solidFill>
                  <a:schemeClr val="tx1"/>
                </a:solidFill>
              </a:defRPr>
            </a:lvl1pPr>
          </a:lstStyle>
          <a:p>
            <a:pPr>
              <a:defRPr/>
            </a:pPr>
            <a:fld id="{FA0FCE97-1E5D-3942-9893-29D29393C492}" type="slidenum">
              <a:rPr lang="en-US" smtClean="0"/>
              <a:pPr>
                <a:defRPr/>
              </a:pPr>
              <a:t>‹#›</a:t>
            </a:fld>
            <a:endParaRPr lang="en-US" dirty="0"/>
          </a:p>
        </p:txBody>
      </p:sp>
      <p:sp>
        <p:nvSpPr>
          <p:cNvPr id="2" name="Rectangle 1"/>
          <p:cNvSpPr/>
          <p:nvPr userDrawn="1"/>
        </p:nvSpPr>
        <p:spPr>
          <a:xfrm>
            <a:off x="0" y="0"/>
            <a:ext cx="9144000" cy="1269242"/>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pic>
        <p:nvPicPr>
          <p:cNvPr id="1026" name="Picture 2" descr="C:\Users\Mystogan\Pictures\Untitled-1.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5589705" y="216578"/>
            <a:ext cx="3264827" cy="6486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936245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B5F4820F-7B05-4045-AF24-D1CA332D8686}" type="slidenum">
              <a:rPr lang="en-US"/>
              <a:pPr>
                <a:defRPr/>
              </a:pPr>
              <a:t>‹#›</a:t>
            </a:fld>
            <a:endParaRPr lang="en-US"/>
          </a:p>
        </p:txBody>
      </p:sp>
    </p:spTree>
  </p:cSld>
  <p:clrMapOvr>
    <a:masterClrMapping/>
  </p:clrMapOvr>
  <p:transition>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65760" y="2009550"/>
            <a:ext cx="8326438" cy="402549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1F2884EB-C6E3-684C-A39B-0E652C4E0E60}" type="slidenum">
              <a:rPr lang="en-US"/>
              <a:pPr>
                <a:defRPr/>
              </a:pPr>
              <a:t>‹#›</a:t>
            </a:fld>
            <a:endParaRPr lang="en-US" dirty="0"/>
          </a:p>
        </p:txBody>
      </p:sp>
      <p:sp>
        <p:nvSpPr>
          <p:cNvPr id="6" name="Date Placeholder 2"/>
          <p:cNvSpPr>
            <a:spLocks noGrp="1"/>
          </p:cNvSpPr>
          <p:nvPr>
            <p:ph type="dt" sz="half" idx="16"/>
          </p:nvPr>
        </p:nvSpPr>
        <p:spPr/>
        <p:txBody>
          <a:bodyPr/>
          <a:lstStyle>
            <a:lvl1pPr>
              <a:defRPr/>
            </a:lvl1pPr>
          </a:lstStyle>
          <a:p>
            <a:pPr>
              <a:defRPr/>
            </a:pPr>
            <a:fld id="{DA200808-71FB-4CCE-BA2F-73816524683F}" type="datetime1">
              <a:rPr lang="id-ID" smtClean="0"/>
              <a:pPr>
                <a:defRPr/>
              </a:pPr>
              <a:t>23/09/2014</a:t>
            </a:fld>
            <a:endParaRPr lang="en-US" dirty="0"/>
          </a:p>
        </p:txBody>
      </p:sp>
      <p:sp>
        <p:nvSpPr>
          <p:cNvPr id="2" name="Rectangle 1"/>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21"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775188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Blank Slide">
    <p:spTree>
      <p:nvGrpSpPr>
        <p:cNvPr id="1" name=""/>
        <p:cNvGrpSpPr/>
        <p:nvPr/>
      </p:nvGrpSpPr>
      <p:grpSpPr>
        <a:xfrm>
          <a:off x="0" y="0"/>
          <a:ext cx="0" cy="0"/>
          <a:chOff x="0" y="0"/>
          <a:chExt cx="0" cy="0"/>
        </a:xfrm>
      </p:grpSpPr>
      <p:sp>
        <p:nvSpPr>
          <p:cNvPr id="3" name="Slide Number Placeholder 1"/>
          <p:cNvSpPr>
            <a:spLocks noGrp="1"/>
          </p:cNvSpPr>
          <p:nvPr>
            <p:ph type="sldNum" sz="quarter" idx="10"/>
          </p:nvPr>
        </p:nvSpPr>
        <p:spPr/>
        <p:txBody>
          <a:bodyPr/>
          <a:lstStyle>
            <a:lvl1pPr>
              <a:defRPr/>
            </a:lvl1pPr>
          </a:lstStyle>
          <a:p>
            <a:pPr>
              <a:defRPr/>
            </a:pPr>
            <a:fld id="{F0540D16-EBF5-0D44-A21F-B32E9F609578}" type="slidenum">
              <a:rPr lang="en-US"/>
              <a:pPr>
                <a:defRPr/>
              </a:pPr>
              <a:t>‹#›</a:t>
            </a:fld>
            <a:endParaRPr lang="en-US" dirty="0"/>
          </a:p>
        </p:txBody>
      </p:sp>
      <p:sp>
        <p:nvSpPr>
          <p:cNvPr id="4" name="Date Placeholder 2"/>
          <p:cNvSpPr>
            <a:spLocks noGrp="1"/>
          </p:cNvSpPr>
          <p:nvPr>
            <p:ph type="dt" sz="half" idx="11"/>
          </p:nvPr>
        </p:nvSpPr>
        <p:spPr/>
        <p:txBody>
          <a:bodyPr/>
          <a:lstStyle>
            <a:lvl1pPr>
              <a:defRPr/>
            </a:lvl1pPr>
          </a:lstStyle>
          <a:p>
            <a:pPr>
              <a:defRPr/>
            </a:pPr>
            <a:fld id="{ACF01E01-1A0B-4720-B0B6-464F0EA342A1}" type="datetime1">
              <a:rPr lang="id-ID" smtClean="0"/>
              <a:pPr>
                <a:defRPr/>
              </a:pPr>
              <a:t>23/09/2014</a:t>
            </a:fld>
            <a:endParaRPr lang="en-US" dirty="0"/>
          </a:p>
        </p:txBody>
      </p:sp>
      <p:sp>
        <p:nvSpPr>
          <p:cNvPr id="6" name="Rectangle 5"/>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82104517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10"/>
          <p:cNvSpPr>
            <a:spLocks noGrp="1"/>
          </p:cNvSpPr>
          <p:nvPr>
            <p:ph sz="quarter" idx="24"/>
          </p:nvPr>
        </p:nvSpPr>
        <p:spPr>
          <a:xfrm>
            <a:off x="4738863" y="2009550"/>
            <a:ext cx="4035425" cy="4002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1"/>
          <p:cNvSpPr>
            <a:spLocks noGrp="1"/>
          </p:cNvSpPr>
          <p:nvPr>
            <p:ph type="sldNum" sz="quarter" idx="25"/>
          </p:nvPr>
        </p:nvSpPr>
        <p:spPr/>
        <p:txBody>
          <a:bodyPr/>
          <a:lstStyle>
            <a:lvl1pPr>
              <a:defRPr/>
            </a:lvl1pPr>
          </a:lstStyle>
          <a:p>
            <a:pPr>
              <a:defRPr/>
            </a:pPr>
            <a:fld id="{C8467590-0BC9-4B4A-95A3-307D97AD4B4F}" type="slidenum">
              <a:rPr lang="en-US"/>
              <a:pPr>
                <a:defRPr/>
              </a:pPr>
              <a:t>‹#›</a:t>
            </a:fld>
            <a:endParaRPr lang="en-US" dirty="0"/>
          </a:p>
        </p:txBody>
      </p:sp>
      <p:sp>
        <p:nvSpPr>
          <p:cNvPr id="7" name="Date Placeholder 2"/>
          <p:cNvSpPr>
            <a:spLocks noGrp="1"/>
          </p:cNvSpPr>
          <p:nvPr>
            <p:ph type="dt" sz="half" idx="26"/>
          </p:nvPr>
        </p:nvSpPr>
        <p:spPr/>
        <p:txBody>
          <a:bodyPr/>
          <a:lstStyle>
            <a:lvl1pPr>
              <a:defRPr/>
            </a:lvl1pPr>
          </a:lstStyle>
          <a:p>
            <a:pPr>
              <a:defRPr/>
            </a:pPr>
            <a:fld id="{B79E082B-A1DC-447D-8F87-E55FB359333A}" type="datetime1">
              <a:rPr lang="id-ID" smtClean="0"/>
              <a:pPr>
                <a:defRPr/>
              </a:pPr>
              <a:t>23/09/2014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5124" y="1336417"/>
            <a:ext cx="8409163" cy="641239"/>
          </a:xfrm>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372396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Slide">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4045126"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1"/>
          <p:cNvSpPr>
            <a:spLocks noGrp="1"/>
          </p:cNvSpPr>
          <p:nvPr>
            <p:ph type="sldNum" sz="quarter" idx="26"/>
          </p:nvPr>
        </p:nvSpPr>
        <p:spPr/>
        <p:txBody>
          <a:bodyPr/>
          <a:lstStyle>
            <a:lvl1pPr>
              <a:defRPr/>
            </a:lvl1pPr>
          </a:lstStyle>
          <a:p>
            <a:pPr>
              <a:defRPr/>
            </a:pPr>
            <a:fld id="{E5D3C417-35D1-DE4B-9003-F2E94344F58E}" type="slidenum">
              <a:rPr lang="en-US"/>
              <a:pPr>
                <a:defRPr/>
              </a:pPr>
              <a:t>‹#›</a:t>
            </a:fld>
            <a:endParaRPr lang="en-US" dirty="0"/>
          </a:p>
        </p:txBody>
      </p:sp>
      <p:sp>
        <p:nvSpPr>
          <p:cNvPr id="9" name="Date Placeholder 2"/>
          <p:cNvSpPr>
            <a:spLocks noGrp="1"/>
          </p:cNvSpPr>
          <p:nvPr>
            <p:ph type="dt" sz="half" idx="27"/>
          </p:nvPr>
        </p:nvSpPr>
        <p:spPr/>
        <p:txBody>
          <a:bodyPr/>
          <a:lstStyle>
            <a:lvl1pPr>
              <a:defRPr/>
            </a:lvl1pPr>
          </a:lstStyle>
          <a:p>
            <a:pPr>
              <a:defRPr/>
            </a:pPr>
            <a:fld id="{3EEFC6D6-12BE-4327-AF76-3DFBC18EADD0}" type="datetime1">
              <a:rPr lang="id-ID" smtClean="0"/>
              <a:pPr>
                <a:defRPr/>
              </a:pPr>
              <a:t>23/09/2014</a:t>
            </a:fld>
            <a:endParaRPr lang="en-US" dirty="0"/>
          </a:p>
        </p:txBody>
      </p:sp>
      <p:sp>
        <p:nvSpPr>
          <p:cNvPr id="11" name="Rectangle 10"/>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0"/>
          <p:cNvSpPr>
            <a:spLocks noGrp="1"/>
          </p:cNvSpPr>
          <p:nvPr>
            <p:ph type="body" sz="quarter" idx="28"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108250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1 Content Slide">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2009550"/>
            <a:ext cx="4035425" cy="40023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Picture Placeholder 10"/>
          <p:cNvSpPr>
            <a:spLocks noGrp="1"/>
          </p:cNvSpPr>
          <p:nvPr>
            <p:ph type="pic" sz="quarter" idx="22"/>
          </p:nvPr>
        </p:nvSpPr>
        <p:spPr>
          <a:xfrm>
            <a:off x="365125" y="2009550"/>
            <a:ext cx="3997325" cy="40023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C2DA4596-0E95-4845-A51E-381771D71C5B}" type="slidenum">
              <a:rPr lang="en-US"/>
              <a:pPr>
                <a:defRPr/>
              </a:pPr>
              <a:t>‹#›</a:t>
            </a:fld>
            <a:endParaRPr lang="en-US" dirty="0"/>
          </a:p>
        </p:txBody>
      </p:sp>
      <p:sp>
        <p:nvSpPr>
          <p:cNvPr id="7" name="Date Placeholder 2"/>
          <p:cNvSpPr>
            <a:spLocks noGrp="1"/>
          </p:cNvSpPr>
          <p:nvPr>
            <p:ph type="dt" sz="half" idx="24"/>
          </p:nvPr>
        </p:nvSpPr>
        <p:spPr/>
        <p:txBody>
          <a:bodyPr/>
          <a:lstStyle>
            <a:lvl1pPr>
              <a:defRPr/>
            </a:lvl1pPr>
          </a:lstStyle>
          <a:p>
            <a:pPr>
              <a:defRPr/>
            </a:pPr>
            <a:fld id="{BE24EE4B-B349-4FCC-850F-2D7751ADF9F2}" type="datetime1">
              <a:rPr lang="id-ID" smtClean="0"/>
              <a:pPr>
                <a:defRPr/>
              </a:pPr>
              <a:t>23/09/2014</a:t>
            </a:fld>
            <a:endParaRPr lang="en-US" dirty="0"/>
          </a:p>
        </p:txBody>
      </p:sp>
      <p:sp>
        <p:nvSpPr>
          <p:cNvPr id="9" name="Rectangle 8"/>
          <p:cNvSpPr/>
          <p:nvPr userDrawn="1"/>
        </p:nvSpPr>
        <p:spPr>
          <a:xfrm>
            <a:off x="0" y="1242940"/>
            <a:ext cx="9144000" cy="25305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Text Placeholder 20"/>
          <p:cNvSpPr>
            <a:spLocks noGrp="1"/>
          </p:cNvSpPr>
          <p:nvPr>
            <p:ph type="body" sz="quarter" idx="17" hasCustomPrompt="1"/>
          </p:nvPr>
        </p:nvSpPr>
        <p:spPr>
          <a:xfrm>
            <a:off x="5418163" y="6451600"/>
            <a:ext cx="3315778" cy="365125"/>
          </a:xfrm>
        </p:spPr>
        <p:txBody>
          <a:bodyPr anchor="ctr"/>
          <a:lstStyle>
            <a:lvl1pPr marL="0" indent="0" algn="r">
              <a:buFontTx/>
              <a:buNone/>
              <a:defRPr sz="1050">
                <a:solidFill>
                  <a:schemeClr val="bg1"/>
                </a:solidFill>
              </a:defRPr>
            </a:lvl1pPr>
            <a:lvl2pPr>
              <a:defRPr sz="1050">
                <a:solidFill>
                  <a:schemeClr val="bg1"/>
                </a:solidFill>
              </a:defRPr>
            </a:lvl2pPr>
            <a:lvl3pPr>
              <a:defRPr sz="1050">
                <a:solidFill>
                  <a:schemeClr val="bg1"/>
                </a:solidFill>
              </a:defRPr>
            </a:lvl3pPr>
            <a:lvl4pPr>
              <a:defRPr sz="1050">
                <a:solidFill>
                  <a:schemeClr val="bg1"/>
                </a:solidFill>
              </a:defRPr>
            </a:lvl4pPr>
            <a:lvl5pPr>
              <a:defRPr sz="1050">
                <a:solidFill>
                  <a:schemeClr val="bg1"/>
                </a:solidFill>
              </a:defRPr>
            </a:lvl5pPr>
          </a:lstStyle>
          <a:p>
            <a:pPr lvl="0"/>
            <a:r>
              <a:rPr lang="en-US" dirty="0" err="1" smtClean="0"/>
              <a:t>Kode</a:t>
            </a:r>
            <a:r>
              <a:rPr lang="en-US" dirty="0" smtClean="0"/>
              <a:t> </a:t>
            </a:r>
            <a:r>
              <a:rPr lang="en-US" dirty="0" err="1" smtClean="0"/>
              <a:t>dan</a:t>
            </a:r>
            <a:r>
              <a:rPr lang="en-US" dirty="0" smtClean="0"/>
              <a:t> </a:t>
            </a:r>
            <a:r>
              <a:rPr lang="en-US" dirty="0" err="1" smtClean="0"/>
              <a:t>Nama</a:t>
            </a:r>
            <a:r>
              <a:rPr lang="en-US" dirty="0" smtClean="0"/>
              <a:t> </a:t>
            </a:r>
            <a:r>
              <a:rPr lang="en-US" dirty="0" err="1" smtClean="0"/>
              <a:t>mata</a:t>
            </a:r>
            <a:r>
              <a:rPr lang="en-US" dirty="0" smtClean="0"/>
              <a:t> </a:t>
            </a:r>
            <a:r>
              <a:rPr lang="en-US" dirty="0" err="1" smtClean="0"/>
              <a:t>Kuliah</a:t>
            </a:r>
            <a:endParaRPr lang="en-US" dirty="0"/>
          </a:p>
        </p:txBody>
      </p:sp>
    </p:spTree>
    <p:extLst>
      <p:ext uri="{BB962C8B-B14F-4D97-AF65-F5344CB8AC3E}">
        <p14:creationId xmlns:p14="http://schemas.microsoft.com/office/powerpoint/2010/main" xmlns="" val="24661985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sp>
        <p:nvSpPr>
          <p:cNvPr id="6" name="Title 1"/>
          <p:cNvSpPr txBox="1">
            <a:spLocks/>
          </p:cNvSpPr>
          <p:nvPr userDrawn="1"/>
        </p:nvSpPr>
        <p:spPr bwMode="auto">
          <a:xfrm>
            <a:off x="434548" y="4489331"/>
            <a:ext cx="8326438" cy="21192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a:lstStyle>
          <a:p>
            <a:pPr algn="ctr"/>
            <a:r>
              <a:rPr lang="en-US" sz="5400" dirty="0" smtClean="0">
                <a:solidFill>
                  <a:srgbClr val="C00000"/>
                </a:solidFill>
                <a:latin typeface="Brush Script Std" pitchFamily="66" charset="0"/>
              </a:rPr>
              <a:t>THANK YOU</a:t>
            </a:r>
            <a:endParaRPr lang="en-US" sz="5400" dirty="0">
              <a:solidFill>
                <a:srgbClr val="C00000"/>
              </a:solidFill>
              <a:latin typeface="Brush Script Std" pitchFamily="66" charset="0"/>
            </a:endParaRPr>
          </a:p>
        </p:txBody>
      </p:sp>
      <p:sp>
        <p:nvSpPr>
          <p:cNvPr id="16" name="Rectangle 15"/>
          <p:cNvSpPr/>
          <p:nvPr userDrawn="1"/>
        </p:nvSpPr>
        <p:spPr>
          <a:xfrm>
            <a:off x="-489" y="4670967"/>
            <a:ext cx="9141923" cy="93681"/>
          </a:xfrm>
          <a:prstGeom prst="rect">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74" name="Picture 2" descr="C:\Users\Mystogan\Pictures\red-digital-background.jpg"/>
          <p:cNvPicPr>
            <a:picLocks noChangeAspect="1" noChangeArrowheads="1"/>
          </p:cNvPicPr>
          <p:nvPr userDrawn="1"/>
        </p:nvPicPr>
        <p:blipFill rotWithShape="1">
          <a:blip r:embed="rId2">
            <a:extLst>
              <a:ext uri="{28A0092B-C50C-407E-A947-70E740481C1C}">
                <a14:useLocalDpi xmlns:a14="http://schemas.microsoft.com/office/drawing/2010/main" xmlns="" val="0"/>
              </a:ext>
            </a:extLst>
          </a:blip>
          <a:srcRect t="17910" b="13980"/>
          <a:stretch/>
        </p:blipFill>
        <p:spPr bwMode="auto">
          <a:xfrm>
            <a:off x="-2566" y="0"/>
            <a:ext cx="9144000" cy="4670967"/>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Mystogan\Pictures\logo-white.pn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154392" y="142946"/>
            <a:ext cx="3039184" cy="60378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7725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E6706C8-3EB5-46A5-9E5A-E6E5C0C9C4E2}" type="datetime1">
              <a:rPr lang="id-ID" smtClean="0"/>
              <a:pPr/>
              <a:t>23/09/2014</a:t>
            </a:fld>
            <a:endParaRPr lang="id-ID"/>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F302563-E7AF-4054-B59A-0FF0C3D1AC5E}" type="slidenum">
              <a:rPr lang="id-ID" smtClean="0"/>
              <a:pPr/>
              <a:t>‹#›</a:t>
            </a:fld>
            <a:endParaRPr lang="id-ID"/>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dirty="0" smtClean="0"/>
              <a:t>Click to edit Master title style</a:t>
            </a:r>
            <a:endParaRPr kumimoji="0" lang="en-US" dirty="0"/>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xmlns=""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Mystogan\Pictures\75_big.jpg"/>
          <p:cNvPicPr>
            <a:picLocks noChangeAspect="1" noChangeArrowheads="1"/>
          </p:cNvPicPr>
          <p:nvPr userDrawn="1"/>
        </p:nvPicPr>
        <p:blipFill>
          <a:blip r:embed="rId3">
            <a:extLst>
              <a:ext uri="{28A0092B-C50C-407E-A947-70E740481C1C}">
                <a14:useLocalDpi xmlns:a14="http://schemas.microsoft.com/office/drawing/2010/main" xmlns="" val="0"/>
              </a:ext>
            </a:extLst>
          </a:blip>
          <a:srcRect/>
          <a:stretch>
            <a:fillRect/>
          </a:stretch>
        </p:blipFill>
        <p:spPr bwMode="auto">
          <a:xfrm>
            <a:off x="3" y="6242667"/>
            <a:ext cx="9143999"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Slide Number Placeholder 1"/>
          <p:cNvSpPr txBox="1">
            <a:spLocks/>
          </p:cNvSpPr>
          <p:nvPr userDrawn="1"/>
        </p:nvSpPr>
        <p:spPr>
          <a:xfrm>
            <a:off x="129381" y="6492875"/>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2B1F015-1154-6F45-9F5A-29B4836DF7ED}" type="slidenum">
              <a:rPr kumimoji="0" 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Date Placeholder 2"/>
          <p:cNvSpPr txBox="1">
            <a:spLocks/>
          </p:cNvSpPr>
          <p:nvPr userDrawn="1"/>
        </p:nvSpPr>
        <p:spPr>
          <a:xfrm>
            <a:off x="550069" y="6492875"/>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49DE922-2F34-1241-8A40-1B6D2996FA4E}" type="datetime1">
              <a:rPr kumimoji="0" lang="en-US" sz="1050" b="0" i="0" u="none" strike="noStrike" kern="1200" cap="none" spc="0" normalizeH="0" baseline="0" noProof="0" smtClean="0">
                <a:ln>
                  <a:noFill/>
                </a:ln>
                <a:solidFill>
                  <a:schemeClr val="bg1"/>
                </a:solidFill>
                <a:effectLst/>
                <a:uLnTx/>
                <a:uFillTx/>
                <a:latin typeface="+mn-lt"/>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9/23/2014</a:t>
            </a:fld>
            <a:endParaRPr kumimoji="0" lang="en-US" sz="1050" b="0" i="0" u="none" strike="noStrike" kern="1200" cap="none" spc="0" normalizeH="0" baseline="0" noProof="0" dirty="0">
              <a:ln>
                <a:noFill/>
              </a:ln>
              <a:solidFill>
                <a:schemeClr val="bg1"/>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3999" cy="685800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6" name="Title Placeholder 9"/>
          <p:cNvSpPr>
            <a:spLocks noGrp="1" noChangeAspect="1"/>
          </p:cNvSpPr>
          <p:nvPr>
            <p:ph type="title"/>
          </p:nvPr>
        </p:nvSpPr>
        <p:spPr bwMode="auto">
          <a:xfrm>
            <a:off x="365125" y="1336417"/>
            <a:ext cx="8326438" cy="6412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US" dirty="0"/>
          </a:p>
        </p:txBody>
      </p:sp>
      <p:pic>
        <p:nvPicPr>
          <p:cNvPr id="5" name="Picture 2" descr="C:\Users\Mystogan\Pictures\75_big.jpg"/>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0" y="6248401"/>
            <a:ext cx="9143999" cy="609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Slide Number Placeholder 1"/>
          <p:cNvSpPr>
            <a:spLocks noGrp="1"/>
          </p:cNvSpPr>
          <p:nvPr>
            <p:ph type="sldNum" sz="quarter" idx="4"/>
          </p:nvPr>
        </p:nvSpPr>
        <p:spPr>
          <a:xfrm>
            <a:off x="389908" y="6451886"/>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02B1F015-1154-6F45-9F5A-29B4836DF7ED}" type="slidenum">
              <a:rPr lang="en-US" smtClean="0"/>
              <a:pPr>
                <a:defRPr/>
              </a:pPr>
              <a:t>‹#›</a:t>
            </a:fld>
            <a:endParaRPr lang="en-US" dirty="0"/>
          </a:p>
        </p:txBody>
      </p:sp>
      <p:sp>
        <p:nvSpPr>
          <p:cNvPr id="3" name="Date Placeholder 2"/>
          <p:cNvSpPr>
            <a:spLocks noGrp="1"/>
          </p:cNvSpPr>
          <p:nvPr>
            <p:ph type="dt" sz="half" idx="2"/>
          </p:nvPr>
        </p:nvSpPr>
        <p:spPr>
          <a:xfrm>
            <a:off x="810596" y="6451886"/>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bg1"/>
                </a:solidFill>
                <a:latin typeface="+mn-lt"/>
                <a:ea typeface="+mn-ea"/>
                <a:cs typeface="+mn-cs"/>
              </a:defRPr>
            </a:lvl1pPr>
          </a:lstStyle>
          <a:p>
            <a:pPr>
              <a:defRPr/>
            </a:pPr>
            <a:fld id="{E646BD87-1AE9-43FA-8E33-631CEEBBACBD}" type="datetime1">
              <a:rPr lang="id-ID" smtClean="0"/>
              <a:pPr>
                <a:defRPr/>
              </a:pPr>
              <a:t>23/09/2014</a:t>
            </a:fld>
            <a:endParaRPr lang="en-US" dirty="0"/>
          </a:p>
        </p:txBody>
      </p:sp>
      <p:sp>
        <p:nvSpPr>
          <p:cNvPr id="1030"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1" name="Text Placeholder 11"/>
          <p:cNvSpPr>
            <a:spLocks noGrp="1"/>
          </p:cNvSpPr>
          <p:nvPr>
            <p:ph type="body" idx="1"/>
          </p:nvPr>
        </p:nvSpPr>
        <p:spPr bwMode="auto">
          <a:xfrm>
            <a:off x="365125" y="1977656"/>
            <a:ext cx="8326438" cy="40548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3"/>
          <p:cNvPicPr>
            <a:picLocks noChangeAspect="1" noChangeArrowheads="1"/>
          </p:cNvPicPr>
          <p:nvPr/>
        </p:nvPicPr>
        <p:blipFill>
          <a:blip r:embed="rId14">
            <a:extLst>
              <a:ext uri="{28A0092B-C50C-407E-A947-70E740481C1C}">
                <a14:useLocalDpi xmlns:a14="http://schemas.microsoft.com/office/drawing/2010/main" xmlns="" val="0"/>
              </a:ext>
            </a:extLst>
          </a:blip>
          <a:stretch>
            <a:fillRect/>
          </a:stretch>
        </p:blipFill>
        <p:spPr bwMode="auto">
          <a:xfrm>
            <a:off x="3" y="0"/>
            <a:ext cx="9143993" cy="1247774"/>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8"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Lst>
  <p:timing>
    <p:tnLst>
      <p:par>
        <p:cTn id="1" dur="indefinite" restart="never" nodeType="tmRoot"/>
      </p:par>
    </p:tnLst>
  </p:timing>
  <p:hf hdr="0" ftr="0"/>
  <p:txStyles>
    <p:titleStyle>
      <a:lvl1pPr algn="l" defTabSz="457200" rtl="0" eaLnBrk="1" fontAlgn="base" hangingPunct="1">
        <a:spcBef>
          <a:spcPct val="0"/>
        </a:spcBef>
        <a:spcAft>
          <a:spcPct val="0"/>
        </a:spcAft>
        <a:defRPr sz="2800" b="1" kern="1200">
          <a:solidFill>
            <a:schemeClr val="tx1">
              <a:lumMod val="75000"/>
              <a:lumOff val="25000"/>
            </a:schemeClr>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15"/>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http://www.entrepreneurmag.co.za/advice/starting-a-business/start-up-advice/avoid-start-up-pitfalls/"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hyperlink" Target="http://www.entrepreneurmag.co.za/category/advice/starting-a-business/"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ctrTitle"/>
          </p:nvPr>
        </p:nvSpPr>
        <p:spPr/>
        <p:txBody>
          <a:bodyPr>
            <a:noAutofit/>
          </a:bodyPr>
          <a:lstStyle/>
          <a:p>
            <a:r>
              <a:rPr lang="id-ID" sz="2000" dirty="0" smtClean="0"/>
              <a:t>IFG3A3 KEPROFESIAN BIDANG INFORMATIKA</a:t>
            </a:r>
            <a:br>
              <a:rPr lang="id-ID" sz="2000" dirty="0" smtClean="0"/>
            </a:br>
            <a:r>
              <a:rPr lang="id-ID" sz="2000" dirty="0" smtClean="0"/>
              <a:t>Pertemuan </a:t>
            </a:r>
            <a:r>
              <a:rPr lang="id-ID" sz="2000" dirty="0" smtClean="0"/>
              <a:t>10: </a:t>
            </a:r>
            <a:r>
              <a:rPr lang="id-ID" sz="2000" dirty="0" smtClean="0"/>
              <a:t/>
            </a:r>
            <a:br>
              <a:rPr lang="id-ID" sz="2000" dirty="0" smtClean="0"/>
            </a:br>
            <a:r>
              <a:rPr lang="id-ID" sz="2000" dirty="0" smtClean="0"/>
              <a:t>Bisnis ICT Bagian </a:t>
            </a:r>
            <a:r>
              <a:rPr lang="id-ID" sz="2000" dirty="0" smtClean="0"/>
              <a:t>2</a:t>
            </a:r>
            <a:endParaRPr lang="id-ID" sz="2000" dirty="0" smtClean="0"/>
          </a:p>
        </p:txBody>
      </p:sp>
      <p:sp>
        <p:nvSpPr>
          <p:cNvPr id="11" name="Subtitle 10"/>
          <p:cNvSpPr>
            <a:spLocks noGrp="1"/>
          </p:cNvSpPr>
          <p:nvPr>
            <p:ph type="subTitle" idx="1"/>
          </p:nvPr>
        </p:nvSpPr>
        <p:spPr/>
        <p:txBody>
          <a:bodyPr/>
          <a:lstStyle/>
          <a:p>
            <a:r>
              <a:rPr lang="en-US" dirty="0" smtClean="0"/>
              <a:t>Author-</a:t>
            </a:r>
            <a:r>
              <a:rPr lang="id-ID" dirty="0" smtClean="0"/>
              <a:t>Tim Dosen</a:t>
            </a:r>
            <a:endParaRPr lang="en-US" dirty="0"/>
          </a:p>
        </p:txBody>
      </p:sp>
      <p:sp>
        <p:nvSpPr>
          <p:cNvPr id="12" name="Text Placeholder 11"/>
          <p:cNvSpPr>
            <a:spLocks noGrp="1"/>
          </p:cNvSpPr>
          <p:nvPr>
            <p:ph type="body" sz="quarter" idx="13"/>
          </p:nvPr>
        </p:nvSpPr>
        <p:spPr/>
        <p:txBody>
          <a:bodyPr/>
          <a:lstStyle/>
          <a:p>
            <a:r>
              <a:rPr lang="en-US" dirty="0" smtClean="0"/>
              <a:t>P</a:t>
            </a:r>
            <a:r>
              <a:rPr lang="id-ID" smtClean="0"/>
              <a:t>rodi S1 Teknik Informatika</a:t>
            </a:r>
            <a:endParaRPr lang="en-US" dirty="0"/>
          </a:p>
        </p:txBody>
      </p:sp>
      <p:sp>
        <p:nvSpPr>
          <p:cNvPr id="5" name="Date Placeholder 4"/>
          <p:cNvSpPr>
            <a:spLocks noGrp="1"/>
          </p:cNvSpPr>
          <p:nvPr>
            <p:ph type="dt" sz="half" idx="14"/>
          </p:nvPr>
        </p:nvSpPr>
        <p:spPr/>
        <p:txBody>
          <a:bodyPr/>
          <a:lstStyle/>
          <a:p>
            <a:pPr>
              <a:defRPr/>
            </a:pPr>
            <a:fld id="{2493FADF-5BE8-4B16-ACFA-E1BA539F1E15}" type="datetime1">
              <a:rPr lang="id-ID" smtClean="0"/>
              <a:pPr>
                <a:defRPr/>
              </a:pPr>
              <a:t>23/09/2014</a:t>
            </a:fld>
            <a:endParaRPr lang="en-US" dirty="0"/>
          </a:p>
        </p:txBody>
      </p:sp>
      <p:sp>
        <p:nvSpPr>
          <p:cNvPr id="7" name="Slide Number Placeholder 6"/>
          <p:cNvSpPr>
            <a:spLocks noGrp="1"/>
          </p:cNvSpPr>
          <p:nvPr>
            <p:ph type="sldNum" sz="quarter" idx="15"/>
          </p:nvPr>
        </p:nvSpPr>
        <p:spPr/>
        <p:txBody>
          <a:bodyPr/>
          <a:lstStyle/>
          <a:p>
            <a:pPr>
              <a:defRPr/>
            </a:pPr>
            <a:fld id="{FA0FCE97-1E5D-3942-9893-29D29393C492}" type="slidenum">
              <a:rPr lang="en-US" smtClean="0"/>
              <a:pPr>
                <a:defRPr/>
              </a:pPr>
              <a:t>1</a:t>
            </a:fld>
            <a:endParaRPr lang="en-US" dirty="0"/>
          </a:p>
        </p:txBody>
      </p:sp>
    </p:spTree>
    <p:extLst>
      <p:ext uri="{BB962C8B-B14F-4D97-AF65-F5344CB8AC3E}">
        <p14:creationId xmlns:p14="http://schemas.microsoft.com/office/powerpoint/2010/main" xmlns="" val="1191294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3642610" y="180975"/>
            <a:ext cx="5501390" cy="844550"/>
          </a:xfrm>
        </p:spPr>
        <p:txBody>
          <a:bodyPr/>
          <a:lstStyle/>
          <a:p>
            <a:pPr eaLnBrk="1" hangingPunct="1"/>
            <a:r>
              <a:rPr lang="en-US" dirty="0" err="1" smtClean="0">
                <a:solidFill>
                  <a:schemeClr val="bg1"/>
                </a:solidFill>
              </a:rPr>
              <a:t>Siapa</a:t>
            </a:r>
            <a:r>
              <a:rPr lang="en-US" dirty="0" smtClean="0">
                <a:solidFill>
                  <a:schemeClr val="bg1"/>
                </a:solidFill>
              </a:rPr>
              <a:t> </a:t>
            </a:r>
            <a:r>
              <a:rPr lang="en-US" dirty="0" err="1" smtClean="0">
                <a:solidFill>
                  <a:schemeClr val="bg1"/>
                </a:solidFill>
              </a:rPr>
              <a:t>Penyerap</a:t>
            </a:r>
            <a:r>
              <a:rPr lang="en-US" dirty="0" smtClean="0">
                <a:solidFill>
                  <a:schemeClr val="bg1"/>
                </a:solidFill>
              </a:rPr>
              <a:t> </a:t>
            </a:r>
            <a:r>
              <a:rPr lang="en-US" dirty="0" err="1" smtClean="0">
                <a:solidFill>
                  <a:schemeClr val="bg1"/>
                </a:solidFill>
              </a:rPr>
              <a:t>Tenaga</a:t>
            </a:r>
            <a:r>
              <a:rPr lang="en-US" dirty="0" smtClean="0">
                <a:solidFill>
                  <a:schemeClr val="bg1"/>
                </a:solidFill>
              </a:rPr>
              <a:t> </a:t>
            </a:r>
            <a:r>
              <a:rPr lang="en-US" dirty="0" err="1" smtClean="0">
                <a:solidFill>
                  <a:schemeClr val="bg1"/>
                </a:solidFill>
              </a:rPr>
              <a:t>Kerja</a:t>
            </a:r>
            <a:r>
              <a:rPr lang="en-US" dirty="0" smtClean="0">
                <a:solidFill>
                  <a:schemeClr val="bg1"/>
                </a:solidFill>
              </a:rPr>
              <a:t> </a:t>
            </a:r>
            <a:r>
              <a:rPr lang="en-US" dirty="0" err="1" smtClean="0">
                <a:solidFill>
                  <a:schemeClr val="bg1"/>
                </a:solidFill>
              </a:rPr>
              <a:t>Terbanyak</a:t>
            </a:r>
            <a:endParaRPr lang="en-US" dirty="0" smtClean="0">
              <a:solidFill>
                <a:schemeClr val="bg1"/>
              </a:solidFill>
            </a:endParaRPr>
          </a:p>
        </p:txBody>
      </p:sp>
      <p:graphicFrame>
        <p:nvGraphicFramePr>
          <p:cNvPr id="5" name="Content Placeholder 4"/>
          <p:cNvGraphicFramePr>
            <a:graphicFrameLocks noGrp="1"/>
          </p:cNvGraphicFramePr>
          <p:nvPr>
            <p:ph idx="4294967295"/>
          </p:nvPr>
        </p:nvGraphicFramePr>
        <p:xfrm>
          <a:off x="1295400" y="1828800"/>
          <a:ext cx="6781800" cy="3331211"/>
        </p:xfrm>
        <a:graphic>
          <a:graphicData uri="http://schemas.openxmlformats.org/drawingml/2006/table">
            <a:tbl>
              <a:tblPr/>
              <a:tblGrid>
                <a:gridCol w="3352800"/>
                <a:gridCol w="3429000"/>
              </a:tblGrid>
              <a:tr h="82232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99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3300"/>
                          </a:solidFill>
                          <a:effectLst/>
                          <a:latin typeface="Century Gothic" pitchFamily="34" charset="0"/>
                        </a:rPr>
                        <a:t>Jumlah Tenaga Kerja</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3300"/>
                          </a:solidFill>
                          <a:effectLst/>
                          <a:latin typeface="Century Gothic" pitchFamily="34" charset="0"/>
                        </a:rPr>
                        <a:t>(Orang)</a:t>
                      </a:r>
                      <a:r>
                        <a:rPr kumimoji="0" lang="en-US" sz="2400" b="1" i="0" u="none" strike="noStrike" cap="none" normalizeH="0" baseline="0" smtClean="0">
                          <a:ln>
                            <a:noFill/>
                          </a:ln>
                          <a:solidFill>
                            <a:srgbClr val="FF9966"/>
                          </a:solidFill>
                          <a:effectLst/>
                          <a:latin typeface="Century Gothic" pitchFamily="34"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191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Usaha Mikro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83.647.711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r>
              <a:tr h="14700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Usaha Kecil,</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Usaha Menengah</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Usaha Besar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663300"/>
                        </a:solidFill>
                        <a:effectLst/>
                        <a:latin typeface="Arial"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10.024.773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7E7"/>
                    </a:solidFill>
                  </a:tcPr>
                </a:tc>
              </a:tr>
              <a:tr h="5191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Total yg Bekerja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 93.672.484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r>
            </a:tbl>
          </a:graphicData>
        </a:graphic>
      </p:graphicFrame>
      <p:sp>
        <p:nvSpPr>
          <p:cNvPr id="12308" name="Title 1"/>
          <p:cNvSpPr txBox="1">
            <a:spLocks/>
          </p:cNvSpPr>
          <p:nvPr/>
        </p:nvSpPr>
        <p:spPr bwMode="auto">
          <a:xfrm>
            <a:off x="609600" y="4953000"/>
            <a:ext cx="8229600" cy="1630363"/>
          </a:xfrm>
          <a:prstGeom prst="rect">
            <a:avLst/>
          </a:prstGeom>
          <a:noFill/>
          <a:ln w="9525">
            <a:noFill/>
            <a:miter lim="800000"/>
            <a:headEnd/>
            <a:tailEnd/>
          </a:ln>
        </p:spPr>
        <p:txBody>
          <a:bodyPr anchor="ctr"/>
          <a:lstStyle/>
          <a:p>
            <a:pPr algn="ctr" eaLnBrk="0" hangingPunct="0"/>
            <a:r>
              <a:rPr lang="en-US" sz="4000" b="1">
                <a:latin typeface="Century Gothic" pitchFamily="34" charset="0"/>
                <a:ea typeface="ＭＳ Ｐゴシック" pitchFamily="-106" charset="-128"/>
              </a:rPr>
              <a:t>Usaha Mikro Menyerap 89,3% Tenaga Kerja Indonesia</a:t>
            </a:r>
          </a:p>
        </p:txBody>
      </p:sp>
    </p:spTree>
  </p:cSld>
  <p:clrMapOvr>
    <a:masterClrMapping/>
  </p:clrMapOvr>
  <p:transition>
    <p:blind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3657600" y="219075"/>
            <a:ext cx="5181600" cy="869950"/>
          </a:xfrm>
        </p:spPr>
        <p:txBody>
          <a:bodyPr/>
          <a:lstStyle/>
          <a:p>
            <a:pPr eaLnBrk="1" hangingPunct="1"/>
            <a:r>
              <a:rPr lang="en-US" sz="3600" dirty="0" err="1" smtClean="0">
                <a:solidFill>
                  <a:schemeClr val="bg1"/>
                </a:solidFill>
              </a:rPr>
              <a:t>Bagaimana</a:t>
            </a:r>
            <a:r>
              <a:rPr lang="en-US" sz="3600" dirty="0" smtClean="0">
                <a:solidFill>
                  <a:schemeClr val="bg1"/>
                </a:solidFill>
              </a:rPr>
              <a:t> </a:t>
            </a:r>
            <a:r>
              <a:rPr lang="en-US" sz="3600" dirty="0" err="1" smtClean="0">
                <a:solidFill>
                  <a:schemeClr val="bg1"/>
                </a:solidFill>
              </a:rPr>
              <a:t>Produktivitas</a:t>
            </a:r>
            <a:endParaRPr lang="en-US" sz="3600" dirty="0" smtClean="0">
              <a:solidFill>
                <a:schemeClr val="bg1"/>
              </a:solidFill>
            </a:endParaRPr>
          </a:p>
        </p:txBody>
      </p:sp>
      <p:graphicFrame>
        <p:nvGraphicFramePr>
          <p:cNvPr id="19491" name="Group 35"/>
          <p:cNvGraphicFramePr>
            <a:graphicFrameLocks noGrp="1"/>
          </p:cNvGraphicFramePr>
          <p:nvPr>
            <p:ph idx="4294967295"/>
          </p:nvPr>
        </p:nvGraphicFramePr>
        <p:xfrm>
          <a:off x="1143000" y="2133600"/>
          <a:ext cx="7315200" cy="2895600"/>
        </p:xfrm>
        <a:graphic>
          <a:graphicData uri="http://schemas.openxmlformats.org/drawingml/2006/table">
            <a:tbl>
              <a:tblPr/>
              <a:tblGrid>
                <a:gridCol w="3733800"/>
                <a:gridCol w="3581400"/>
              </a:tblGrid>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99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3300"/>
                          </a:solidFill>
                          <a:effectLst/>
                          <a:latin typeface="Century Gothic" pitchFamily="34" charset="0"/>
                        </a:rPr>
                        <a:t>Produktivitas</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3300"/>
                          </a:solidFill>
                          <a:effectLst/>
                          <a:latin typeface="Century Gothic" pitchFamily="34" charset="0"/>
                        </a:rPr>
                        <a:t>(Rupiah/Tenaga Kerja)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Usaha Mikro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chemeClr val="tx1"/>
                          </a:solidFill>
                          <a:effectLst/>
                          <a:latin typeface="Century Gothic" pitchFamily="34" charset="0"/>
                        </a:rPr>
                        <a:t>Dibawah 11,57 Juta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Usaha Kecil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11,57 Juta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7E7"/>
                    </a:solidFill>
                  </a:tcPr>
                </a:tc>
              </a:tr>
              <a:tr h="51752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Usaha Menengah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38,71 Juta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r>
              <a:tr h="45720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Usaha Besar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5E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2,22 Milyar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5E5"/>
                    </a:solidFill>
                  </a:tcPr>
                </a:tc>
              </a:tr>
            </a:tbl>
          </a:graphicData>
        </a:graphic>
      </p:graphicFrame>
      <p:sp>
        <p:nvSpPr>
          <p:cNvPr id="13335" name="Title 1"/>
          <p:cNvSpPr txBox="1">
            <a:spLocks/>
          </p:cNvSpPr>
          <p:nvPr/>
        </p:nvSpPr>
        <p:spPr bwMode="auto">
          <a:xfrm>
            <a:off x="609600" y="4876800"/>
            <a:ext cx="8229600" cy="1630363"/>
          </a:xfrm>
          <a:prstGeom prst="rect">
            <a:avLst/>
          </a:prstGeom>
          <a:noFill/>
          <a:ln w="9525">
            <a:noFill/>
            <a:miter lim="800000"/>
            <a:headEnd/>
            <a:tailEnd/>
          </a:ln>
        </p:spPr>
        <p:txBody>
          <a:bodyPr anchor="ctr"/>
          <a:lstStyle/>
          <a:p>
            <a:pPr algn="ctr" eaLnBrk="0" hangingPunct="0"/>
            <a:r>
              <a:rPr lang="en-US" sz="4000" b="1">
                <a:latin typeface="Century Gothic" pitchFamily="34" charset="0"/>
                <a:ea typeface="ＭＳ Ｐゴシック" pitchFamily="-106" charset="-128"/>
              </a:rPr>
              <a:t>Agar Bisa Memberikan Kontribusi yang lebih besar</a:t>
            </a:r>
          </a:p>
        </p:txBody>
      </p:sp>
    </p:spTree>
  </p:cSld>
  <p:clrMapOvr>
    <a:masterClrMapping/>
  </p:clrMapOvr>
  <p:transition>
    <p:blinds/>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5108448" cy="990600"/>
          </a:xfrm>
        </p:spPr>
        <p:txBody>
          <a:bodyPr>
            <a:normAutofit/>
          </a:bodyPr>
          <a:lstStyle/>
          <a:p>
            <a:r>
              <a:rPr lang="en-US" dirty="0" err="1" smtClean="0">
                <a:solidFill>
                  <a:schemeClr val="bg1"/>
                </a:solidFill>
              </a:rPr>
              <a:t>Faktor</a:t>
            </a:r>
            <a:r>
              <a:rPr lang="en-US" dirty="0" smtClean="0">
                <a:solidFill>
                  <a:schemeClr val="bg1"/>
                </a:solidFill>
              </a:rPr>
              <a:t> yang </a:t>
            </a:r>
            <a:r>
              <a:rPr lang="en-US" dirty="0" err="1" smtClean="0">
                <a:solidFill>
                  <a:schemeClr val="bg1"/>
                </a:solidFill>
              </a:rPr>
              <a:t>menimbulkan</a:t>
            </a:r>
            <a:r>
              <a:rPr lang="en-US" dirty="0" smtClean="0">
                <a:solidFill>
                  <a:schemeClr val="bg1"/>
                </a:solidFill>
              </a:rPr>
              <a:t> </a:t>
            </a:r>
            <a:r>
              <a:rPr lang="en-US" dirty="0" err="1" smtClean="0">
                <a:solidFill>
                  <a:schemeClr val="bg1"/>
                </a:solidFill>
              </a:rPr>
              <a:t>monopoli</a:t>
            </a:r>
            <a:endParaRPr lang="en-US" dirty="0" smtClean="0">
              <a:solidFill>
                <a:schemeClr val="bg1"/>
              </a:solidFill>
            </a:endParaRPr>
          </a:p>
        </p:txBody>
      </p:sp>
      <p:sp>
        <p:nvSpPr>
          <p:cNvPr id="3" name="Slide Number Placeholder 2"/>
          <p:cNvSpPr>
            <a:spLocks noGrp="1"/>
          </p:cNvSpPr>
          <p:nvPr>
            <p:ph type="sldNum" sz="quarter" idx="12"/>
          </p:nvPr>
        </p:nvSpPr>
        <p:spPr/>
        <p:txBody>
          <a:bodyPr>
            <a:normAutofit/>
          </a:bodyPr>
          <a:lstStyle/>
          <a:p>
            <a:fld id="{7F302563-E7AF-4054-B59A-0FF0C3D1AC5E}" type="slidenum">
              <a:rPr lang="id-ID" smtClean="0"/>
              <a:pPr/>
              <a:t>12</a:t>
            </a:fld>
            <a:endParaRPr lang="id-ID"/>
          </a:p>
        </p:txBody>
      </p:sp>
      <p:sp>
        <p:nvSpPr>
          <p:cNvPr id="4" name="Content Placeholder 3"/>
          <p:cNvSpPr>
            <a:spLocks noGrp="1"/>
          </p:cNvSpPr>
          <p:nvPr>
            <p:ph sz="quarter" idx="1"/>
          </p:nvPr>
        </p:nvSpPr>
        <p:spPr/>
        <p:txBody>
          <a:bodyPr>
            <a:normAutofit lnSpcReduction="10000"/>
          </a:bodyPr>
          <a:lstStyle/>
          <a:p>
            <a:r>
              <a:rPr lang="en-US" dirty="0" err="1" smtClean="0"/>
              <a:t>Ada</a:t>
            </a:r>
            <a:r>
              <a:rPr lang="en-US" dirty="0" smtClean="0"/>
              <a:t> 3 </a:t>
            </a:r>
            <a:r>
              <a:rPr lang="en-US" dirty="0" err="1" smtClean="0"/>
              <a:t>faktor</a:t>
            </a:r>
            <a:r>
              <a:rPr lang="en-US" dirty="0" smtClean="0"/>
              <a:t> yang </a:t>
            </a:r>
            <a:r>
              <a:rPr lang="en-US" dirty="0" err="1" smtClean="0"/>
              <a:t>menyebabkan</a:t>
            </a:r>
            <a:r>
              <a:rPr lang="en-US" dirty="0" smtClean="0"/>
              <a:t> </a:t>
            </a:r>
            <a:r>
              <a:rPr lang="en-US" dirty="0" err="1" smtClean="0"/>
              <a:t>wujudnya</a:t>
            </a:r>
            <a:r>
              <a:rPr lang="en-US" dirty="0" smtClean="0"/>
              <a:t> </a:t>
            </a:r>
            <a:r>
              <a:rPr lang="en-US" dirty="0" err="1" smtClean="0"/>
              <a:t>pasar</a:t>
            </a:r>
            <a:r>
              <a:rPr lang="en-US" dirty="0" smtClean="0"/>
              <a:t> </a:t>
            </a:r>
            <a:r>
              <a:rPr lang="en-US" dirty="0" err="1" smtClean="0"/>
              <a:t>monopoli</a:t>
            </a:r>
            <a:r>
              <a:rPr lang="en-US" dirty="0" smtClean="0"/>
              <a:t> :</a:t>
            </a:r>
          </a:p>
          <a:p>
            <a:pPr marL="514350" indent="-514350">
              <a:buFont typeface="+mj-lt"/>
              <a:buAutoNum type="arabicPeriod"/>
            </a:pPr>
            <a:r>
              <a:rPr lang="en-US" dirty="0" smtClean="0"/>
              <a:t>Perusahaan </a:t>
            </a:r>
            <a:r>
              <a:rPr lang="en-US" dirty="0" err="1" smtClean="0"/>
              <a:t>monopoli</a:t>
            </a:r>
            <a:r>
              <a:rPr lang="en-US" dirty="0" smtClean="0"/>
              <a:t> </a:t>
            </a:r>
            <a:r>
              <a:rPr lang="en-US" dirty="0" err="1" smtClean="0"/>
              <a:t>mempunyai</a:t>
            </a:r>
            <a:r>
              <a:rPr lang="en-US" dirty="0" smtClean="0"/>
              <a:t> </a:t>
            </a:r>
            <a:r>
              <a:rPr lang="en-US" dirty="0" err="1" smtClean="0"/>
              <a:t>suatu</a:t>
            </a:r>
            <a:r>
              <a:rPr lang="en-US" dirty="0" smtClean="0"/>
              <a:t> </a:t>
            </a:r>
            <a:r>
              <a:rPr lang="en-US" dirty="0" err="1" smtClean="0"/>
              <a:t>sumber</a:t>
            </a:r>
            <a:r>
              <a:rPr lang="en-US" dirty="0" smtClean="0"/>
              <a:t> </a:t>
            </a:r>
            <a:r>
              <a:rPr lang="en-US" dirty="0" err="1" smtClean="0"/>
              <a:t>daya</a:t>
            </a:r>
            <a:r>
              <a:rPr lang="en-US" dirty="0" smtClean="0"/>
              <a:t> </a:t>
            </a:r>
            <a:r>
              <a:rPr lang="en-US" dirty="0" err="1" smtClean="0"/>
              <a:t>tertentu</a:t>
            </a:r>
            <a:r>
              <a:rPr lang="en-US" dirty="0" smtClean="0"/>
              <a:t> yang </a:t>
            </a:r>
            <a:r>
              <a:rPr lang="en-US" dirty="0" err="1" smtClean="0"/>
              <a:t>unik</a:t>
            </a:r>
            <a:r>
              <a:rPr lang="en-US" dirty="0" smtClean="0"/>
              <a:t> </a:t>
            </a:r>
            <a:r>
              <a:rPr lang="en-US" dirty="0" err="1" smtClean="0"/>
              <a:t>dan</a:t>
            </a:r>
            <a:r>
              <a:rPr lang="en-US" dirty="0" smtClean="0"/>
              <a:t> </a:t>
            </a:r>
            <a:r>
              <a:rPr lang="en-US" dirty="0" err="1" smtClean="0"/>
              <a:t>tidak</a:t>
            </a:r>
            <a:r>
              <a:rPr lang="en-US" dirty="0" smtClean="0"/>
              <a:t> </a:t>
            </a:r>
            <a:r>
              <a:rPr lang="en-US" dirty="0" err="1" smtClean="0"/>
              <a:t>dimiliki</a:t>
            </a:r>
            <a:r>
              <a:rPr lang="en-US" dirty="0" smtClean="0"/>
              <a:t> </a:t>
            </a:r>
            <a:r>
              <a:rPr lang="en-US" dirty="0" err="1" smtClean="0"/>
              <a:t>oleh</a:t>
            </a:r>
            <a:r>
              <a:rPr lang="en-US" dirty="0" smtClean="0"/>
              <a:t> </a:t>
            </a:r>
            <a:r>
              <a:rPr lang="en-US" dirty="0" err="1" smtClean="0"/>
              <a:t>perusahaan</a:t>
            </a:r>
            <a:r>
              <a:rPr lang="en-US" dirty="0" smtClean="0"/>
              <a:t> lain.</a:t>
            </a:r>
          </a:p>
          <a:p>
            <a:pPr marL="514350" indent="-514350">
              <a:buFont typeface="+mj-lt"/>
              <a:buAutoNum type="arabicPeriod"/>
            </a:pPr>
            <a:r>
              <a:rPr lang="en-US" dirty="0" smtClean="0"/>
              <a:t>Perusahaan </a:t>
            </a:r>
            <a:r>
              <a:rPr lang="en-US" dirty="0" err="1" smtClean="0"/>
              <a:t>monopoli</a:t>
            </a:r>
            <a:r>
              <a:rPr lang="en-US" dirty="0" smtClean="0"/>
              <a:t> </a:t>
            </a:r>
            <a:r>
              <a:rPr lang="en-US" dirty="0" err="1" smtClean="0"/>
              <a:t>pada</a:t>
            </a:r>
            <a:r>
              <a:rPr lang="en-US" dirty="0" smtClean="0"/>
              <a:t> </a:t>
            </a:r>
            <a:r>
              <a:rPr lang="en-US" dirty="0" err="1" smtClean="0"/>
              <a:t>umumnya</a:t>
            </a:r>
            <a:r>
              <a:rPr lang="en-US" dirty="0" smtClean="0"/>
              <a:t> </a:t>
            </a:r>
            <a:r>
              <a:rPr lang="en-US" dirty="0" err="1" smtClean="0"/>
              <a:t>dapat</a:t>
            </a:r>
            <a:r>
              <a:rPr lang="en-US" dirty="0" smtClean="0"/>
              <a:t> </a:t>
            </a:r>
            <a:r>
              <a:rPr lang="en-US" dirty="0" err="1" smtClean="0"/>
              <a:t>menikmati</a:t>
            </a:r>
            <a:r>
              <a:rPr lang="en-US" dirty="0" smtClean="0"/>
              <a:t> </a:t>
            </a:r>
            <a:r>
              <a:rPr lang="en-US" dirty="0" err="1" smtClean="0"/>
              <a:t>skala</a:t>
            </a:r>
            <a:r>
              <a:rPr lang="en-US" dirty="0" smtClean="0"/>
              <a:t> </a:t>
            </a:r>
            <a:r>
              <a:rPr lang="en-US" dirty="0" err="1" smtClean="0"/>
              <a:t>ekonomi</a:t>
            </a:r>
            <a:r>
              <a:rPr lang="en-US" dirty="0" smtClean="0"/>
              <a:t> </a:t>
            </a:r>
            <a:r>
              <a:rPr lang="en-US" dirty="0" err="1" smtClean="0"/>
              <a:t>hingga</a:t>
            </a:r>
            <a:r>
              <a:rPr lang="en-US" dirty="0" smtClean="0"/>
              <a:t> </a:t>
            </a:r>
            <a:r>
              <a:rPr lang="en-US" dirty="0" err="1" smtClean="0"/>
              <a:t>ketingkat</a:t>
            </a:r>
            <a:r>
              <a:rPr lang="en-US" dirty="0" smtClean="0"/>
              <a:t> </a:t>
            </a:r>
            <a:r>
              <a:rPr lang="en-US" dirty="0" err="1" smtClean="0"/>
              <a:t>produksi</a:t>
            </a:r>
            <a:r>
              <a:rPr lang="en-US" dirty="0" smtClean="0"/>
              <a:t> yang </a:t>
            </a:r>
            <a:r>
              <a:rPr lang="en-US" dirty="0" err="1" smtClean="0"/>
              <a:t>sangat</a:t>
            </a:r>
            <a:r>
              <a:rPr lang="en-US" dirty="0" smtClean="0"/>
              <a:t> </a:t>
            </a:r>
            <a:r>
              <a:rPr lang="en-US" dirty="0" err="1" smtClean="0"/>
              <a:t>tinggi</a:t>
            </a:r>
            <a:r>
              <a:rPr lang="en-US" dirty="0" smtClean="0"/>
              <a:t>.</a:t>
            </a:r>
          </a:p>
          <a:p>
            <a:pPr marL="514350" indent="-514350">
              <a:buFont typeface="+mj-lt"/>
              <a:buAutoNum type="arabicPeriod"/>
            </a:pPr>
            <a:r>
              <a:rPr lang="en-US" dirty="0" err="1" smtClean="0"/>
              <a:t>Monopoli</a:t>
            </a:r>
            <a:r>
              <a:rPr lang="en-US" dirty="0" smtClean="0"/>
              <a:t> </a:t>
            </a:r>
            <a:r>
              <a:rPr lang="en-US" dirty="0" err="1" smtClean="0"/>
              <a:t>wujud</a:t>
            </a:r>
            <a:r>
              <a:rPr lang="en-US" dirty="0" smtClean="0"/>
              <a:t> </a:t>
            </a:r>
            <a:r>
              <a:rPr lang="en-US" dirty="0" err="1" smtClean="0"/>
              <a:t>dan</a:t>
            </a:r>
            <a:r>
              <a:rPr lang="en-US" dirty="0" smtClean="0"/>
              <a:t> </a:t>
            </a:r>
            <a:r>
              <a:rPr lang="en-US" dirty="0" err="1" smtClean="0"/>
              <a:t>berkembang</a:t>
            </a:r>
            <a:r>
              <a:rPr lang="en-US" dirty="0" smtClean="0"/>
              <a:t> </a:t>
            </a:r>
            <a:r>
              <a:rPr lang="en-US" dirty="0" err="1" smtClean="0"/>
              <a:t>melalui</a:t>
            </a:r>
            <a:r>
              <a:rPr lang="en-US" dirty="0" smtClean="0"/>
              <a:t> undang-2 </a:t>
            </a:r>
            <a:r>
              <a:rPr lang="en-US" dirty="0" err="1" smtClean="0"/>
              <a:t>yaitu</a:t>
            </a:r>
            <a:r>
              <a:rPr lang="en-US" dirty="0" smtClean="0"/>
              <a:t> </a:t>
            </a:r>
            <a:r>
              <a:rPr lang="en-US" dirty="0" err="1" smtClean="0"/>
              <a:t>pemerintah</a:t>
            </a:r>
            <a:r>
              <a:rPr lang="en-US" dirty="0" smtClean="0"/>
              <a:t> </a:t>
            </a:r>
            <a:r>
              <a:rPr lang="en-US" dirty="0" err="1" smtClean="0"/>
              <a:t>memberi</a:t>
            </a:r>
            <a:r>
              <a:rPr lang="en-US" dirty="0" smtClean="0"/>
              <a:t> </a:t>
            </a:r>
            <a:r>
              <a:rPr lang="en-US" dirty="0" err="1" smtClean="0"/>
              <a:t>hak</a:t>
            </a:r>
            <a:r>
              <a:rPr lang="en-US" dirty="0" smtClean="0"/>
              <a:t> </a:t>
            </a:r>
            <a:r>
              <a:rPr lang="en-US" dirty="0" err="1" smtClean="0"/>
              <a:t>monopoli</a:t>
            </a:r>
            <a:r>
              <a:rPr lang="en-US" dirty="0" smtClean="0"/>
              <a:t> </a:t>
            </a:r>
            <a:r>
              <a:rPr lang="en-US" dirty="0" err="1" smtClean="0"/>
              <a:t>kepada</a:t>
            </a:r>
            <a:r>
              <a:rPr lang="en-US" dirty="0" smtClean="0"/>
              <a:t> </a:t>
            </a:r>
            <a:r>
              <a:rPr lang="en-US" dirty="0" err="1" smtClean="0"/>
              <a:t>perusahaan</a:t>
            </a:r>
            <a:r>
              <a:rPr lang="en-US" dirty="0" smtClean="0"/>
              <a:t> </a:t>
            </a:r>
            <a:r>
              <a:rPr lang="en-US" dirty="0" err="1" smtClean="0"/>
              <a:t>tersebut</a:t>
            </a:r>
            <a:r>
              <a:rPr lang="en-US" dirty="0" smtClean="0"/>
              <a:t>.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p:txBody>
          <a:bodyPr/>
          <a:lstStyle/>
          <a:p>
            <a:pPr eaLnBrk="1" hangingPunct="1"/>
            <a:r>
              <a:rPr lang="id-ID" dirty="0" smtClean="0"/>
              <a:t>Seorang Wirausaha</a:t>
            </a:r>
          </a:p>
        </p:txBody>
      </p:sp>
      <p:sp>
        <p:nvSpPr>
          <p:cNvPr id="13315" name="Content Placeholder 2"/>
          <p:cNvSpPr>
            <a:spLocks noGrp="1"/>
          </p:cNvSpPr>
          <p:nvPr>
            <p:ph idx="4294967295"/>
          </p:nvPr>
        </p:nvSpPr>
        <p:spPr/>
        <p:txBody>
          <a:bodyPr/>
          <a:lstStyle/>
          <a:p>
            <a:pPr eaLnBrk="1" hangingPunct="1"/>
            <a:r>
              <a:rPr lang="id-ID" smtClean="0"/>
              <a:t>Menggeluti usaha tidak sekedar ala kadarnya, akan tetapi dengan keberanian, kegigihan sehingga usahanya </a:t>
            </a:r>
            <a:r>
              <a:rPr lang="en-US" sz="4400" smtClean="0"/>
              <a:t>tumbuh</a:t>
            </a:r>
            <a:endParaRPr lang="id-ID" smtClean="0"/>
          </a:p>
          <a:p>
            <a:pPr eaLnBrk="1" hangingPunct="1"/>
            <a:r>
              <a:rPr lang="id-ID" smtClean="0"/>
              <a:t>Bersahabat dengan </a:t>
            </a:r>
            <a:r>
              <a:rPr lang="en-US" sz="4400" smtClean="0"/>
              <a:t>ketidakpastian</a:t>
            </a:r>
            <a:endParaRPr lang="id-ID" smtClean="0"/>
          </a:p>
          <a:p>
            <a:pPr eaLnBrk="1" hangingPunct="1"/>
            <a:r>
              <a:rPr lang="id-ID" smtClean="0"/>
              <a:t>Menjalankan usaha yang RIIL, bukan spekulatif</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blinds(horizontal)">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blinds(horizontal)">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blinds(horizontal)">
                                      <p:cBhvr>
                                        <p:cTn id="1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57600" y="228600"/>
            <a:ext cx="5108448" cy="990600"/>
          </a:xfrm>
        </p:spPr>
        <p:txBody>
          <a:bodyPr/>
          <a:lstStyle/>
          <a:p>
            <a:pPr eaLnBrk="1" hangingPunct="1"/>
            <a:r>
              <a:rPr lang="en-US" sz="2000" dirty="0" smtClean="0">
                <a:solidFill>
                  <a:schemeClr val="bg1"/>
                </a:solidFill>
              </a:rPr>
              <a:t>1. Usaha Yang </a:t>
            </a:r>
            <a:r>
              <a:rPr lang="en-US" sz="2000" dirty="0" err="1" smtClean="0">
                <a:solidFill>
                  <a:schemeClr val="bg1"/>
                </a:solidFill>
              </a:rPr>
              <a:t>Sesungguhnya</a:t>
            </a:r>
            <a:endParaRPr lang="en-US" sz="2000" dirty="0" smtClean="0">
              <a:solidFill>
                <a:schemeClr val="bg1"/>
              </a:solidFill>
            </a:endParaRPr>
          </a:p>
        </p:txBody>
      </p:sp>
      <p:sp>
        <p:nvSpPr>
          <p:cNvPr id="14339" name="Rectangle 3"/>
          <p:cNvSpPr>
            <a:spLocks noGrp="1" noChangeArrowheads="1"/>
          </p:cNvSpPr>
          <p:nvPr>
            <p:ph type="body" idx="1"/>
          </p:nvPr>
        </p:nvSpPr>
        <p:spPr/>
        <p:txBody>
          <a:bodyPr>
            <a:normAutofit fontScale="92500" lnSpcReduction="20000"/>
          </a:bodyPr>
          <a:lstStyle/>
          <a:p>
            <a:pPr marL="514350" indent="-514350" eaLnBrk="1" hangingPunct="1">
              <a:buFont typeface="+mj-lt"/>
              <a:buAutoNum type="arabicPeriod"/>
            </a:pPr>
            <a:r>
              <a:rPr lang="en-US" sz="2800" dirty="0" err="1" smtClean="0"/>
              <a:t>Didasarkan</a:t>
            </a:r>
            <a:r>
              <a:rPr lang="en-US" sz="2800" dirty="0" smtClean="0"/>
              <a:t> motif </a:t>
            </a:r>
            <a:r>
              <a:rPr lang="en-US" sz="2800" dirty="0" err="1" smtClean="0"/>
              <a:t>untuk</a:t>
            </a:r>
            <a:r>
              <a:rPr lang="en-US" sz="2800" dirty="0" smtClean="0"/>
              <a:t> </a:t>
            </a:r>
            <a:r>
              <a:rPr lang="en-US" sz="2800" dirty="0" err="1" smtClean="0"/>
              <a:t>melayani</a:t>
            </a:r>
            <a:r>
              <a:rPr lang="en-US" sz="2800" dirty="0" smtClean="0"/>
              <a:t> </a:t>
            </a:r>
            <a:r>
              <a:rPr lang="en-US" sz="2800" dirty="0" err="1" smtClean="0"/>
              <a:t>dan</a:t>
            </a:r>
            <a:r>
              <a:rPr lang="en-US" sz="2800" dirty="0" smtClean="0"/>
              <a:t> </a:t>
            </a:r>
            <a:r>
              <a:rPr lang="en-US" sz="2800" dirty="0" err="1" smtClean="0"/>
              <a:t>memperoleh</a:t>
            </a:r>
            <a:r>
              <a:rPr lang="en-US" sz="2800" dirty="0" smtClean="0"/>
              <a:t> </a:t>
            </a:r>
            <a:r>
              <a:rPr lang="en-US" sz="2800" dirty="0" err="1" smtClean="0"/>
              <a:t>kemandirian</a:t>
            </a:r>
            <a:endParaRPr lang="en-US" sz="2800" dirty="0" smtClean="0"/>
          </a:p>
          <a:p>
            <a:pPr marL="514350" indent="-514350" eaLnBrk="1" hangingPunct="1">
              <a:buFont typeface="+mj-lt"/>
              <a:buAutoNum type="arabicPeriod"/>
            </a:pPr>
            <a:r>
              <a:rPr lang="en-US" sz="2800" dirty="0" err="1" smtClean="0"/>
              <a:t>Dengan</a:t>
            </a:r>
            <a:r>
              <a:rPr lang="en-US" sz="2800" dirty="0" smtClean="0"/>
              <a:t> </a:t>
            </a:r>
            <a:r>
              <a:rPr lang="en-US" sz="2800" dirty="0" err="1" smtClean="0"/>
              <a:t>ketulusan</a:t>
            </a:r>
            <a:r>
              <a:rPr lang="en-US" sz="2800" dirty="0" smtClean="0"/>
              <a:t>, </a:t>
            </a:r>
            <a:r>
              <a:rPr lang="en-US" sz="2800" dirty="0" err="1" smtClean="0"/>
              <a:t>kerjakeras</a:t>
            </a:r>
            <a:r>
              <a:rPr lang="en-US" sz="2800" dirty="0" smtClean="0"/>
              <a:t> </a:t>
            </a:r>
            <a:r>
              <a:rPr lang="en-US" sz="2800" dirty="0" err="1" smtClean="0"/>
              <a:t>dan</a:t>
            </a:r>
            <a:r>
              <a:rPr lang="en-US" sz="2800" dirty="0" smtClean="0"/>
              <a:t> </a:t>
            </a:r>
            <a:r>
              <a:rPr lang="en-US" sz="2800" dirty="0" err="1" smtClean="0"/>
              <a:t>inovasi</a:t>
            </a:r>
            <a:endParaRPr lang="en-US" sz="2800" dirty="0" smtClean="0"/>
          </a:p>
          <a:p>
            <a:pPr marL="514350" indent="-514350" eaLnBrk="1" hangingPunct="1">
              <a:buFont typeface="+mj-lt"/>
              <a:buAutoNum type="arabicPeriod"/>
            </a:pPr>
            <a:r>
              <a:rPr lang="en-US" sz="2800" dirty="0" err="1" smtClean="0"/>
              <a:t>Bukan</a:t>
            </a:r>
            <a:r>
              <a:rPr lang="en-US" sz="2800" dirty="0" smtClean="0"/>
              <a:t> </a:t>
            </a:r>
            <a:r>
              <a:rPr lang="en-US" sz="2800" dirty="0" err="1" smtClean="0"/>
              <a:t>jalan</a:t>
            </a:r>
            <a:r>
              <a:rPr lang="en-US" sz="2800" dirty="0" smtClean="0"/>
              <a:t> </a:t>
            </a:r>
            <a:r>
              <a:rPr lang="en-US" sz="2800" dirty="0" err="1" smtClean="0"/>
              <a:t>pintas</a:t>
            </a:r>
            <a:r>
              <a:rPr lang="en-US" sz="2800" dirty="0" smtClean="0"/>
              <a:t>, </a:t>
            </a:r>
            <a:r>
              <a:rPr lang="en-US" sz="2800" dirty="0" err="1" smtClean="0"/>
              <a:t>cara</a:t>
            </a:r>
            <a:r>
              <a:rPr lang="en-US" sz="2800" dirty="0" smtClean="0"/>
              <a:t> </a:t>
            </a:r>
            <a:r>
              <a:rPr lang="en-US" sz="2800" dirty="0" err="1" smtClean="0"/>
              <a:t>cepat</a:t>
            </a:r>
            <a:r>
              <a:rPr lang="en-US" sz="2800" dirty="0" smtClean="0"/>
              <a:t> </a:t>
            </a:r>
            <a:r>
              <a:rPr lang="en-US" sz="2800" dirty="0" err="1" smtClean="0"/>
              <a:t>menjadi</a:t>
            </a:r>
            <a:r>
              <a:rPr lang="en-US" sz="2800" dirty="0" smtClean="0"/>
              <a:t> </a:t>
            </a:r>
            <a:r>
              <a:rPr lang="en-US" sz="2800" dirty="0" err="1" smtClean="0"/>
              <a:t>kaya</a:t>
            </a:r>
            <a:endParaRPr lang="en-US" sz="2800" dirty="0" smtClean="0"/>
          </a:p>
          <a:p>
            <a:pPr marL="514350" indent="-514350" eaLnBrk="1" hangingPunct="1">
              <a:buFont typeface="+mj-lt"/>
              <a:buAutoNum type="arabicPeriod"/>
            </a:pPr>
            <a:r>
              <a:rPr lang="en-US" sz="2800" dirty="0" err="1" smtClean="0"/>
              <a:t>Membangun</a:t>
            </a:r>
            <a:r>
              <a:rPr lang="en-US" sz="2800" dirty="0" smtClean="0"/>
              <a:t> </a:t>
            </a:r>
            <a:r>
              <a:rPr lang="en-US" sz="2800" dirty="0" err="1" smtClean="0"/>
              <a:t>secara</a:t>
            </a:r>
            <a:r>
              <a:rPr lang="en-US" sz="2800" dirty="0" smtClean="0"/>
              <a:t> </a:t>
            </a:r>
            <a:r>
              <a:rPr lang="en-US" sz="2800" dirty="0" err="1" smtClean="0"/>
              <a:t>bertahap</a:t>
            </a:r>
            <a:endParaRPr lang="en-US" sz="2800" dirty="0" smtClean="0"/>
          </a:p>
          <a:p>
            <a:pPr marL="514350" indent="-514350" eaLnBrk="1" hangingPunct="1">
              <a:buFont typeface="+mj-lt"/>
              <a:buAutoNum type="arabicPeriod"/>
            </a:pPr>
            <a:r>
              <a:rPr lang="en-US" sz="2800" dirty="0" err="1" smtClean="0"/>
              <a:t>Menjaga</a:t>
            </a:r>
            <a:r>
              <a:rPr lang="en-US" sz="2800" dirty="0" smtClean="0"/>
              <a:t> </a:t>
            </a:r>
            <a:r>
              <a:rPr lang="en-US" sz="2800" dirty="0" err="1" smtClean="0"/>
              <a:t>nama</a:t>
            </a:r>
            <a:r>
              <a:rPr lang="en-US" sz="2800" dirty="0" smtClean="0"/>
              <a:t> </a:t>
            </a:r>
            <a:r>
              <a:rPr lang="en-US" sz="2800" dirty="0" err="1" smtClean="0"/>
              <a:t>baik</a:t>
            </a:r>
            <a:r>
              <a:rPr lang="en-US" sz="2800" dirty="0" smtClean="0"/>
              <a:t>, </a:t>
            </a:r>
            <a:r>
              <a:rPr lang="en-US" sz="2800" dirty="0" err="1" smtClean="0"/>
              <a:t>membangun</a:t>
            </a:r>
            <a:r>
              <a:rPr lang="en-US" sz="2800" dirty="0" smtClean="0"/>
              <a:t> </a:t>
            </a:r>
            <a:r>
              <a:rPr lang="en-US" sz="2800" dirty="0" err="1" smtClean="0"/>
              <a:t>reputasi</a:t>
            </a:r>
            <a:endParaRPr lang="en-US" sz="2800" dirty="0" smtClean="0"/>
          </a:p>
          <a:p>
            <a:pPr marL="514350" indent="-514350" eaLnBrk="1" hangingPunct="1">
              <a:buFont typeface="+mj-lt"/>
              <a:buAutoNum type="arabicPeriod"/>
            </a:pPr>
            <a:r>
              <a:rPr lang="en-US" sz="2800" dirty="0" err="1" smtClean="0"/>
              <a:t>Bukan</a:t>
            </a:r>
            <a:r>
              <a:rPr lang="en-US" sz="2800" dirty="0" smtClean="0"/>
              <a:t> </a:t>
            </a:r>
            <a:r>
              <a:rPr lang="en-US" sz="2800" dirty="0" err="1" smtClean="0"/>
              <a:t>sekedar</a:t>
            </a:r>
            <a:r>
              <a:rPr lang="en-US" sz="2800" dirty="0" smtClean="0"/>
              <a:t> </a:t>
            </a:r>
            <a:r>
              <a:rPr lang="en-US" sz="2800" i="1" dirty="0" smtClean="0"/>
              <a:t>passive income</a:t>
            </a:r>
            <a:r>
              <a:rPr lang="en-US" sz="2800" dirty="0" smtClean="0"/>
              <a:t>, </a:t>
            </a:r>
            <a:r>
              <a:rPr lang="en-US" sz="2800" dirty="0" err="1" smtClean="0"/>
              <a:t>tetapi</a:t>
            </a:r>
            <a:r>
              <a:rPr lang="en-US" sz="2800" dirty="0" smtClean="0"/>
              <a:t> </a:t>
            </a:r>
            <a:r>
              <a:rPr lang="en-US" sz="2800" dirty="0" err="1" smtClean="0"/>
              <a:t>riil</a:t>
            </a:r>
            <a:endParaRPr lang="en-US" sz="2800" dirty="0" smtClean="0"/>
          </a:p>
          <a:p>
            <a:pPr marL="514350" indent="-514350" eaLnBrk="1" hangingPunct="1">
              <a:buFont typeface="+mj-lt"/>
              <a:buAutoNum type="arabicPeriod"/>
            </a:pPr>
            <a:r>
              <a:rPr lang="en-US" sz="2800" dirty="0" err="1" smtClean="0"/>
              <a:t>Pendidikan</a:t>
            </a:r>
            <a:r>
              <a:rPr lang="en-US" sz="2800" dirty="0" smtClean="0"/>
              <a:t>, </a:t>
            </a:r>
            <a:r>
              <a:rPr lang="en-US" sz="2800" dirty="0" err="1" smtClean="0"/>
              <a:t>persahabatan</a:t>
            </a:r>
            <a:r>
              <a:rPr lang="en-US" sz="2800" dirty="0" smtClean="0"/>
              <a:t>, </a:t>
            </a:r>
            <a:r>
              <a:rPr lang="en-US" sz="2800" dirty="0" err="1" smtClean="0"/>
              <a:t>spiritualitas</a:t>
            </a:r>
            <a:r>
              <a:rPr lang="en-US" sz="2800" dirty="0" smtClean="0"/>
              <a:t> </a:t>
            </a:r>
            <a:r>
              <a:rPr lang="en-US" sz="2800" dirty="0" err="1" smtClean="0"/>
              <a:t>sangat</a:t>
            </a:r>
            <a:r>
              <a:rPr lang="en-US" sz="2800" dirty="0" smtClean="0"/>
              <a:t> </a:t>
            </a:r>
            <a:r>
              <a:rPr lang="en-US" sz="2800" dirty="0" err="1" smtClean="0"/>
              <a:t>penting</a:t>
            </a:r>
            <a:r>
              <a:rPr lang="en-US" sz="28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blinds(horizontal)">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12" dur="500"/>
                                        <p:tgtEl>
                                          <p:spTgt spid="143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7" dur="500"/>
                                        <p:tgtEl>
                                          <p:spTgt spid="143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22" dur="500"/>
                                        <p:tgtEl>
                                          <p:spTgt spid="143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4339">
                                            <p:txEl>
                                              <p:pRg st="4" end="4"/>
                                            </p:txEl>
                                          </p:spTgt>
                                        </p:tgtEl>
                                        <p:attrNameLst>
                                          <p:attrName>style.visibility</p:attrName>
                                        </p:attrNameLst>
                                      </p:cBhvr>
                                      <p:to>
                                        <p:strVal val="visible"/>
                                      </p:to>
                                    </p:set>
                                    <p:animEffect transition="in" filter="blinds(horizontal)">
                                      <p:cBhvr>
                                        <p:cTn id="27" dur="500"/>
                                        <p:tgtEl>
                                          <p:spTgt spid="143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339">
                                            <p:txEl>
                                              <p:pRg st="5" end="5"/>
                                            </p:txEl>
                                          </p:spTgt>
                                        </p:tgtEl>
                                        <p:attrNameLst>
                                          <p:attrName>style.visibility</p:attrName>
                                        </p:attrNameLst>
                                      </p:cBhvr>
                                      <p:to>
                                        <p:strVal val="visible"/>
                                      </p:to>
                                    </p:set>
                                    <p:animEffect transition="in" filter="blinds(horizontal)">
                                      <p:cBhvr>
                                        <p:cTn id="32" dur="500"/>
                                        <p:tgtEl>
                                          <p:spTgt spid="143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339">
                                            <p:txEl>
                                              <p:pRg st="6" end="6"/>
                                            </p:txEl>
                                          </p:spTgt>
                                        </p:tgtEl>
                                        <p:attrNameLst>
                                          <p:attrName>style.visibility</p:attrName>
                                        </p:attrNameLst>
                                      </p:cBhvr>
                                      <p:to>
                                        <p:strVal val="visible"/>
                                      </p:to>
                                    </p:set>
                                    <p:animEffect transition="in" filter="blinds(horizontal)">
                                      <p:cBhvr>
                                        <p:cTn id="37" dur="500"/>
                                        <p:tgtEl>
                                          <p:spTgt spid="143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672590" y="228600"/>
            <a:ext cx="5093458" cy="990600"/>
          </a:xfrm>
        </p:spPr>
        <p:txBody>
          <a:bodyPr/>
          <a:lstStyle/>
          <a:p>
            <a:pPr eaLnBrk="1" hangingPunct="1"/>
            <a:r>
              <a:rPr lang="en-US" dirty="0" smtClean="0">
                <a:solidFill>
                  <a:schemeClr val="bg1"/>
                </a:solidFill>
              </a:rPr>
              <a:t>2. Usaha </a:t>
            </a:r>
            <a:r>
              <a:rPr lang="en-US" dirty="0" err="1" smtClean="0">
                <a:solidFill>
                  <a:schemeClr val="bg1"/>
                </a:solidFill>
              </a:rPr>
              <a:t>Spekulatif</a:t>
            </a:r>
            <a:endParaRPr lang="en-US" dirty="0" smtClean="0">
              <a:solidFill>
                <a:schemeClr val="bg1"/>
              </a:solidFill>
            </a:endParaRPr>
          </a:p>
        </p:txBody>
      </p:sp>
      <p:sp>
        <p:nvSpPr>
          <p:cNvPr id="15363" name="Rectangle 3"/>
          <p:cNvSpPr>
            <a:spLocks noGrp="1" noChangeArrowheads="1"/>
          </p:cNvSpPr>
          <p:nvPr>
            <p:ph type="body" idx="1"/>
          </p:nvPr>
        </p:nvSpPr>
        <p:spPr/>
        <p:txBody>
          <a:bodyPr/>
          <a:lstStyle/>
          <a:p>
            <a:pPr marL="457200" indent="-457200" eaLnBrk="1" hangingPunct="1">
              <a:buFont typeface="+mj-lt"/>
              <a:buAutoNum type="arabicPeriod"/>
            </a:pPr>
            <a:r>
              <a:rPr lang="en-US" dirty="0" err="1" smtClean="0"/>
              <a:t>Didasarkan</a:t>
            </a:r>
            <a:r>
              <a:rPr lang="en-US" dirty="0" smtClean="0"/>
              <a:t> motif </a:t>
            </a:r>
            <a:r>
              <a:rPr lang="en-US" dirty="0" err="1" smtClean="0"/>
              <a:t>ingin</a:t>
            </a:r>
            <a:r>
              <a:rPr lang="en-US" dirty="0" smtClean="0"/>
              <a:t> </a:t>
            </a:r>
            <a:r>
              <a:rPr lang="en-US" dirty="0" err="1" smtClean="0"/>
              <a:t>cepat</a:t>
            </a:r>
            <a:r>
              <a:rPr lang="en-US" dirty="0" smtClean="0"/>
              <a:t> </a:t>
            </a:r>
            <a:r>
              <a:rPr lang="en-US" dirty="0" err="1" smtClean="0"/>
              <a:t>kaya</a:t>
            </a:r>
            <a:endParaRPr lang="en-US" dirty="0" smtClean="0"/>
          </a:p>
          <a:p>
            <a:pPr marL="457200" indent="-457200" eaLnBrk="1" hangingPunct="1">
              <a:buFont typeface="+mj-lt"/>
              <a:buAutoNum type="arabicPeriod"/>
            </a:pPr>
            <a:r>
              <a:rPr lang="en-US" dirty="0" err="1" smtClean="0"/>
              <a:t>Mengedepankan</a:t>
            </a:r>
            <a:r>
              <a:rPr lang="en-US" dirty="0" smtClean="0"/>
              <a:t> </a:t>
            </a:r>
            <a:r>
              <a:rPr lang="en-US" dirty="0" err="1" smtClean="0"/>
              <a:t>cara-cara</a:t>
            </a:r>
            <a:r>
              <a:rPr lang="en-US" dirty="0" smtClean="0"/>
              <a:t> instant</a:t>
            </a:r>
          </a:p>
          <a:p>
            <a:pPr marL="457200" indent="-457200" eaLnBrk="1" hangingPunct="1">
              <a:buFont typeface="+mj-lt"/>
              <a:buAutoNum type="arabicPeriod"/>
            </a:pPr>
            <a:r>
              <a:rPr lang="en-US" dirty="0" err="1" smtClean="0"/>
              <a:t>Mendewa-dewakan</a:t>
            </a:r>
            <a:r>
              <a:rPr lang="en-US" dirty="0" smtClean="0"/>
              <a:t> “</a:t>
            </a:r>
            <a:r>
              <a:rPr lang="en-US" i="1" dirty="0" smtClean="0"/>
              <a:t>passive income</a:t>
            </a:r>
            <a:r>
              <a:rPr lang="en-US" dirty="0" smtClean="0"/>
              <a:t>”</a:t>
            </a:r>
          </a:p>
          <a:p>
            <a:pPr marL="457200" indent="-457200" eaLnBrk="1" hangingPunct="1">
              <a:buFont typeface="+mj-lt"/>
              <a:buAutoNum type="arabicPeriod"/>
            </a:pPr>
            <a:r>
              <a:rPr lang="en-US" dirty="0" err="1" smtClean="0"/>
              <a:t>Tidak</a:t>
            </a:r>
            <a:r>
              <a:rPr lang="en-US" dirty="0" smtClean="0"/>
              <a:t> </a:t>
            </a:r>
            <a:r>
              <a:rPr lang="en-US" dirty="0" err="1" smtClean="0"/>
              <a:t>peduli</a:t>
            </a:r>
            <a:r>
              <a:rPr lang="en-US" dirty="0" smtClean="0"/>
              <a:t> </a:t>
            </a:r>
            <a:r>
              <a:rPr lang="en-US" dirty="0" err="1" smtClean="0"/>
              <a:t>kerugian</a:t>
            </a:r>
            <a:r>
              <a:rPr lang="en-US" dirty="0" smtClean="0"/>
              <a:t> </a:t>
            </a:r>
            <a:r>
              <a:rPr lang="en-US" dirty="0" err="1" smtClean="0"/>
              <a:t>pihak</a:t>
            </a:r>
            <a:r>
              <a:rPr lang="en-US" dirty="0" smtClean="0"/>
              <a:t> lain, yang </a:t>
            </a:r>
            <a:r>
              <a:rPr lang="en-US" dirty="0" err="1" smtClean="0"/>
              <a:t>penting</a:t>
            </a:r>
            <a:r>
              <a:rPr lang="en-US" dirty="0" smtClean="0"/>
              <a:t>, “</a:t>
            </a:r>
            <a:r>
              <a:rPr lang="en-US" dirty="0" err="1" smtClean="0"/>
              <a:t>saya</a:t>
            </a:r>
            <a:r>
              <a:rPr lang="en-US" dirty="0" smtClean="0"/>
              <a:t> </a:t>
            </a:r>
            <a:r>
              <a:rPr lang="en-US" dirty="0" err="1" smtClean="0"/>
              <a:t>untung</a:t>
            </a:r>
            <a:r>
              <a:rPr lang="en-US" dirty="0" smtClean="0"/>
              <a:t>”</a:t>
            </a:r>
          </a:p>
          <a:p>
            <a:pPr marL="457200" indent="-457200" eaLnBrk="1" hangingPunct="1">
              <a:buFont typeface="+mj-lt"/>
              <a:buAutoNum type="arabicPeriod"/>
            </a:pPr>
            <a:r>
              <a:rPr lang="en-US" dirty="0" err="1" smtClean="0"/>
              <a:t>Pendidikan</a:t>
            </a:r>
            <a:r>
              <a:rPr lang="en-US" dirty="0" smtClean="0"/>
              <a:t> </a:t>
            </a:r>
            <a:r>
              <a:rPr lang="en-US" dirty="0" err="1" smtClean="0"/>
              <a:t>dan</a:t>
            </a:r>
            <a:r>
              <a:rPr lang="en-US" dirty="0" smtClean="0"/>
              <a:t> </a:t>
            </a:r>
            <a:r>
              <a:rPr lang="en-US" dirty="0" err="1" smtClean="0"/>
              <a:t>kehidupan</a:t>
            </a:r>
            <a:r>
              <a:rPr lang="en-US" dirty="0" smtClean="0"/>
              <a:t> spiritual </a:t>
            </a:r>
            <a:r>
              <a:rPr lang="en-US" dirty="0" err="1" smtClean="0"/>
              <a:t>tidak</a:t>
            </a:r>
            <a:r>
              <a:rPr lang="en-US" dirty="0" smtClean="0"/>
              <a:t> </a:t>
            </a:r>
            <a:r>
              <a:rPr lang="en-US" dirty="0" err="1" smtClean="0"/>
              <a:t>dianggap</a:t>
            </a:r>
            <a:r>
              <a:rPr lang="en-US" dirty="0" smtClean="0"/>
              <a:t> </a:t>
            </a:r>
            <a:r>
              <a:rPr lang="en-US" dirty="0" err="1" smtClean="0"/>
              <a:t>penting</a:t>
            </a:r>
            <a:endParaRPr lang="en-U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blinds(horizontal)">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blinds(horizontal)">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blinds(horizontal)">
                                      <p:cBhvr>
                                        <p:cTn id="17" dur="500"/>
                                        <p:tgtEl>
                                          <p:spTgt spid="153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363">
                                            <p:txEl>
                                              <p:pRg st="3" end="3"/>
                                            </p:txEl>
                                          </p:spTgt>
                                        </p:tgtEl>
                                        <p:attrNameLst>
                                          <p:attrName>style.visibility</p:attrName>
                                        </p:attrNameLst>
                                      </p:cBhvr>
                                      <p:to>
                                        <p:strVal val="visible"/>
                                      </p:to>
                                    </p:set>
                                    <p:animEffect transition="in" filter="blinds(horizontal)">
                                      <p:cBhvr>
                                        <p:cTn id="22" dur="500"/>
                                        <p:tgtEl>
                                          <p:spTgt spid="153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Effect transition="in" filter="blinds(horizontal)">
                                      <p:cBhvr>
                                        <p:cTn id="27"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3717561" y="239843"/>
            <a:ext cx="4974002" cy="641239"/>
          </a:xfrm>
        </p:spPr>
        <p:txBody>
          <a:bodyPr/>
          <a:lstStyle/>
          <a:p>
            <a:pPr eaLnBrk="1" hangingPunct="1"/>
            <a:r>
              <a:rPr lang="id-ID" dirty="0" smtClean="0">
                <a:solidFill>
                  <a:schemeClr val="bg1"/>
                </a:solidFill>
              </a:rPr>
              <a:t>Pilihan Entrepreneurship </a:t>
            </a:r>
          </a:p>
        </p:txBody>
      </p:sp>
      <p:sp>
        <p:nvSpPr>
          <p:cNvPr id="3" name="Content Placeholder 2"/>
          <p:cNvSpPr>
            <a:spLocks noGrp="1"/>
          </p:cNvSpPr>
          <p:nvPr>
            <p:ph idx="4294967295"/>
          </p:nvPr>
        </p:nvSpPr>
        <p:spPr>
          <a:xfrm>
            <a:off x="365125" y="1588957"/>
            <a:ext cx="8326438" cy="4443543"/>
          </a:xfrm>
        </p:spPr>
        <p:txBody>
          <a:bodyPr>
            <a:normAutofit fontScale="85000" lnSpcReduction="20000"/>
          </a:bodyPr>
          <a:lstStyle/>
          <a:p>
            <a:pPr eaLnBrk="1" hangingPunct="1">
              <a:defRPr/>
            </a:pPr>
            <a:r>
              <a:rPr lang="id-ID" sz="2600" dirty="0" smtClean="0"/>
              <a:t>Karyawan: </a:t>
            </a:r>
            <a:r>
              <a:rPr lang="en-US" sz="2600" dirty="0" smtClean="0"/>
              <a:t>B</a:t>
            </a:r>
            <a:r>
              <a:rPr lang="id-ID" sz="2600" dirty="0" smtClean="0"/>
              <a:t>ekerja pada orang lain</a:t>
            </a:r>
            <a:r>
              <a:rPr lang="en-US" sz="2600" dirty="0" smtClean="0"/>
              <a:t>,</a:t>
            </a:r>
            <a:r>
              <a:rPr lang="id-ID" sz="2600" dirty="0" smtClean="0"/>
              <a:t> </a:t>
            </a:r>
            <a:r>
              <a:rPr lang="id-ID" sz="2600" i="1" dirty="0" smtClean="0"/>
              <a:t>professional executive</a:t>
            </a:r>
            <a:r>
              <a:rPr lang="id-ID" sz="2600" dirty="0" smtClean="0"/>
              <a:t> (</a:t>
            </a:r>
            <a:r>
              <a:rPr lang="id-ID" sz="2600" i="1" dirty="0" smtClean="0"/>
              <a:t>decision maker</a:t>
            </a:r>
            <a:r>
              <a:rPr lang="id-ID" sz="2600" dirty="0" smtClean="0"/>
              <a:t>)</a:t>
            </a:r>
          </a:p>
          <a:p>
            <a:pPr eaLnBrk="1" hangingPunct="1">
              <a:defRPr/>
            </a:pPr>
            <a:r>
              <a:rPr lang="id-ID" sz="2600" i="1" dirty="0" smtClean="0"/>
              <a:t>Intrapreneur: </a:t>
            </a:r>
            <a:r>
              <a:rPr lang="en-US" sz="2600" dirty="0" smtClean="0"/>
              <a:t>K</a:t>
            </a:r>
            <a:r>
              <a:rPr lang="id-ID" sz="2600" dirty="0" smtClean="0"/>
              <a:t>aryawan</a:t>
            </a:r>
            <a:r>
              <a:rPr lang="en-US" sz="2600" dirty="0" smtClean="0"/>
              <a:t> </a:t>
            </a:r>
            <a:r>
              <a:rPr lang="en-US" sz="2600" dirty="0" err="1" smtClean="0"/>
              <a:t>dengan</a:t>
            </a:r>
            <a:r>
              <a:rPr lang="en-US" sz="2600" dirty="0" smtClean="0"/>
              <a:t> </a:t>
            </a:r>
            <a:r>
              <a:rPr lang="en-US" sz="2600" dirty="0" err="1" smtClean="0"/>
              <a:t>jiwa</a:t>
            </a:r>
            <a:r>
              <a:rPr lang="en-US" sz="2600" dirty="0" smtClean="0"/>
              <a:t> </a:t>
            </a:r>
            <a:r>
              <a:rPr lang="en-US" sz="2600" dirty="0" err="1" smtClean="0"/>
              <a:t>kewirausahaan</a:t>
            </a:r>
            <a:r>
              <a:rPr lang="en-US" sz="2600" dirty="0" smtClean="0"/>
              <a:t> (</a:t>
            </a:r>
            <a:r>
              <a:rPr lang="en-US" sz="2600" dirty="0" err="1" smtClean="0"/>
              <a:t>inovatif</a:t>
            </a:r>
            <a:r>
              <a:rPr lang="en-US" sz="2600" dirty="0" smtClean="0"/>
              <a:t> </a:t>
            </a:r>
            <a:r>
              <a:rPr lang="en-US" sz="2600" dirty="0" err="1" smtClean="0"/>
              <a:t>dan</a:t>
            </a:r>
            <a:r>
              <a:rPr lang="en-US" sz="2600" dirty="0" smtClean="0"/>
              <a:t> </a:t>
            </a:r>
            <a:r>
              <a:rPr lang="en-US" sz="2600" dirty="0" err="1" smtClean="0"/>
              <a:t>tajam</a:t>
            </a:r>
            <a:r>
              <a:rPr lang="en-US" sz="2600" dirty="0" smtClean="0"/>
              <a:t> </a:t>
            </a:r>
            <a:r>
              <a:rPr lang="en-US" sz="2600" dirty="0" err="1" smtClean="0"/>
              <a:t>dalam</a:t>
            </a:r>
            <a:r>
              <a:rPr lang="en-US" sz="2600" dirty="0" smtClean="0"/>
              <a:t> </a:t>
            </a:r>
            <a:r>
              <a:rPr lang="en-US" sz="2600" dirty="0" err="1" smtClean="0"/>
              <a:t>melihat</a:t>
            </a:r>
            <a:r>
              <a:rPr lang="en-US" sz="2600" dirty="0" smtClean="0"/>
              <a:t> </a:t>
            </a:r>
            <a:r>
              <a:rPr lang="en-US" sz="2600" dirty="0" err="1" smtClean="0"/>
              <a:t>peluang</a:t>
            </a:r>
            <a:r>
              <a:rPr lang="en-US" sz="2600" dirty="0" smtClean="0"/>
              <a:t>).</a:t>
            </a:r>
            <a:r>
              <a:rPr lang="id-ID" sz="2600" dirty="0" smtClean="0"/>
              <a:t> </a:t>
            </a:r>
            <a:r>
              <a:rPr lang="en-US" sz="2600" dirty="0" smtClean="0"/>
              <a:t>Y</a:t>
            </a:r>
            <a:r>
              <a:rPr lang="id-ID" sz="2600" dirty="0" smtClean="0"/>
              <a:t>ang </a:t>
            </a:r>
            <a:r>
              <a:rPr lang="en-US" sz="2600" dirty="0" err="1" smtClean="0"/>
              <a:t>di</a:t>
            </a:r>
            <a:r>
              <a:rPr lang="id-ID" sz="2600" dirty="0" smtClean="0"/>
              <a:t>cari adalah kemerdekaan dan akses terhadap </a:t>
            </a:r>
            <a:r>
              <a:rPr lang="id-ID" sz="2600" i="1" dirty="0" smtClean="0"/>
              <a:t>resources </a:t>
            </a:r>
            <a:endParaRPr lang="id-ID" sz="2600" dirty="0" smtClean="0"/>
          </a:p>
          <a:p>
            <a:pPr eaLnBrk="1" hangingPunct="1">
              <a:defRPr/>
            </a:pPr>
            <a:r>
              <a:rPr lang="id-ID" sz="2600" i="1" dirty="0" smtClean="0"/>
              <a:t>Entrepreneur: </a:t>
            </a:r>
            <a:r>
              <a:rPr lang="en-US" sz="2600" i="1" dirty="0" smtClean="0"/>
              <a:t>M</a:t>
            </a:r>
            <a:r>
              <a:rPr lang="id-ID" sz="2600" dirty="0" smtClean="0"/>
              <a:t>emiliki usaha yang dikembangkan sendiri</a:t>
            </a:r>
            <a:r>
              <a:rPr lang="en-US" sz="2600" dirty="0" smtClean="0"/>
              <a:t>, </a:t>
            </a:r>
            <a:r>
              <a:rPr lang="en-US" sz="2600" dirty="0" err="1" smtClean="0"/>
              <a:t>pengambil</a:t>
            </a:r>
            <a:r>
              <a:rPr lang="en-US" sz="2600" dirty="0" smtClean="0"/>
              <a:t> </a:t>
            </a:r>
            <a:r>
              <a:rPr lang="en-US" sz="2600" dirty="0" err="1" smtClean="0"/>
              <a:t>resiko</a:t>
            </a:r>
            <a:endParaRPr lang="id-ID" sz="2600" dirty="0" smtClean="0"/>
          </a:p>
          <a:p>
            <a:pPr eaLnBrk="1" hangingPunct="1">
              <a:defRPr/>
            </a:pPr>
            <a:r>
              <a:rPr lang="id-ID" sz="2600" i="1" dirty="0" smtClean="0"/>
              <a:t>Social entrepreneur</a:t>
            </a:r>
            <a:r>
              <a:rPr lang="id-ID" sz="2600" dirty="0" smtClean="0"/>
              <a:t>: </a:t>
            </a:r>
            <a:r>
              <a:rPr lang="en-US" sz="2600" dirty="0" smtClean="0"/>
              <a:t>P</a:t>
            </a:r>
            <a:r>
              <a:rPr lang="id-ID" sz="2600" dirty="0" smtClean="0"/>
              <a:t>elaku kegiatan sosial berwatak </a:t>
            </a:r>
            <a:r>
              <a:rPr lang="id-ID" sz="2600" i="1" dirty="0" smtClean="0"/>
              <a:t>entrepreneur</a:t>
            </a:r>
            <a:endParaRPr lang="en-US" sz="2600" i="1" dirty="0" smtClean="0"/>
          </a:p>
          <a:p>
            <a:pPr eaLnBrk="1" hangingPunct="1">
              <a:defRPr/>
            </a:pPr>
            <a:r>
              <a:rPr lang="en-US" sz="2600" i="1" dirty="0" smtClean="0"/>
              <a:t>Eco-</a:t>
            </a:r>
            <a:r>
              <a:rPr lang="en-US" sz="2600" i="1" dirty="0" err="1" smtClean="0"/>
              <a:t>Preneur</a:t>
            </a:r>
            <a:r>
              <a:rPr lang="en-US" sz="2600" dirty="0" smtClean="0"/>
              <a:t>: </a:t>
            </a:r>
            <a:r>
              <a:rPr lang="en-US" sz="2600" dirty="0" err="1" smtClean="0"/>
              <a:t>Wirausaha</a:t>
            </a:r>
            <a:r>
              <a:rPr lang="en-US" sz="2600" dirty="0" smtClean="0"/>
              <a:t> </a:t>
            </a:r>
            <a:r>
              <a:rPr lang="en-US" sz="2600" dirty="0" err="1" smtClean="0"/>
              <a:t>dalam</a:t>
            </a:r>
            <a:r>
              <a:rPr lang="en-US" sz="2600" dirty="0" smtClean="0"/>
              <a:t> </a:t>
            </a:r>
            <a:r>
              <a:rPr lang="en-US" sz="2600" dirty="0" err="1" smtClean="0"/>
              <a:t>bidang</a:t>
            </a:r>
            <a:r>
              <a:rPr lang="en-US" sz="2600" dirty="0" smtClean="0"/>
              <a:t> </a:t>
            </a:r>
            <a:r>
              <a:rPr lang="en-US" sz="2600" dirty="0" err="1" smtClean="0"/>
              <a:t>lingkungan</a:t>
            </a:r>
            <a:r>
              <a:rPr lang="en-US" sz="2600" dirty="0" smtClean="0"/>
              <a:t> </a:t>
            </a:r>
            <a:r>
              <a:rPr lang="en-US" sz="2600" dirty="0" err="1" smtClean="0"/>
              <a:t>hidup</a:t>
            </a:r>
            <a:endParaRPr lang="id-ID" sz="2600" i="1" dirty="0" smtClean="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597638" y="68262"/>
            <a:ext cx="5479687" cy="922338"/>
          </a:xfrm>
          <a:prstGeom prst="rect">
            <a:avLst/>
          </a:prstGeom>
          <a:noFill/>
          <a:ln w="9525">
            <a:noFill/>
            <a:miter lim="800000"/>
            <a:headEnd/>
            <a:tailEnd/>
          </a:ln>
        </p:spPr>
        <p:txBody>
          <a:bodyPr anchor="ctr"/>
          <a:lstStyle/>
          <a:p>
            <a:r>
              <a:rPr lang="en-US" sz="2800" i="1" dirty="0">
                <a:solidFill>
                  <a:schemeClr val="bg1"/>
                </a:solidFill>
                <a:latin typeface="Impact" pitchFamily="34" charset="0"/>
              </a:rPr>
              <a:t>Illusionary Wealth</a:t>
            </a:r>
            <a:r>
              <a:rPr lang="en-US" sz="2800" dirty="0">
                <a:solidFill>
                  <a:schemeClr val="bg1"/>
                </a:solidFill>
                <a:latin typeface="Impact" pitchFamily="34" charset="0"/>
              </a:rPr>
              <a:t>  Vs.  </a:t>
            </a:r>
            <a:r>
              <a:rPr lang="en-US" sz="2800" i="1" dirty="0">
                <a:solidFill>
                  <a:schemeClr val="bg1"/>
                </a:solidFill>
                <a:latin typeface="Impact" pitchFamily="34" charset="0"/>
              </a:rPr>
              <a:t>Intrinsic Wealth</a:t>
            </a:r>
            <a:endParaRPr lang="en-US" sz="2800" dirty="0">
              <a:solidFill>
                <a:schemeClr val="bg1"/>
              </a:solidFill>
              <a:latin typeface="Impact" pitchFamily="34" charset="0"/>
            </a:endParaRPr>
          </a:p>
        </p:txBody>
      </p:sp>
      <p:graphicFrame>
        <p:nvGraphicFramePr>
          <p:cNvPr id="32854" name="Group 86"/>
          <p:cNvGraphicFramePr>
            <a:graphicFrameLocks noGrp="1"/>
          </p:cNvGraphicFramePr>
          <p:nvPr/>
        </p:nvGraphicFramePr>
        <p:xfrm>
          <a:off x="112895" y="1289153"/>
          <a:ext cx="9001125" cy="4989787"/>
        </p:xfrm>
        <a:graphic>
          <a:graphicData uri="http://schemas.openxmlformats.org/drawingml/2006/table">
            <a:tbl>
              <a:tblPr/>
              <a:tblGrid>
                <a:gridCol w="4495800"/>
                <a:gridCol w="4505325"/>
              </a:tblGrid>
              <a:tr h="72314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7D7D"/>
                          </a:solidFill>
                          <a:effectLst/>
                          <a:latin typeface="Arial" charset="0"/>
                          <a:cs typeface="Times New Roman" pitchFamily="18" charset="0"/>
                        </a:rPr>
                        <a:t>Illusionary Wealth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FF7D7D"/>
                          </a:solidFill>
                          <a:effectLst/>
                          <a:latin typeface="Arial" charset="0"/>
                          <a:cs typeface="Times New Roman" pitchFamily="18" charset="0"/>
                        </a:rPr>
                        <a:t>Wealth = Money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32757A"/>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7D7D"/>
                          </a:solidFill>
                          <a:effectLst/>
                          <a:latin typeface="Arial" charset="0"/>
                          <a:cs typeface="Times New Roman" pitchFamily="18" charset="0"/>
                        </a:rPr>
                        <a:t>Intrinsic Wealth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7D7D"/>
                          </a:solidFill>
                          <a:effectLst/>
                          <a:latin typeface="Arial" charset="0"/>
                          <a:cs typeface="Times New Roman" pitchFamily="18" charset="0"/>
                        </a:rPr>
                        <a:t>Wealth = Well Being</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32757A"/>
                    </a:solidFill>
                  </a:tcPr>
                </a:tc>
              </a:tr>
              <a:tr h="77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dirty="0" smtClean="0">
                          <a:ln>
                            <a:noFill/>
                          </a:ln>
                          <a:solidFill>
                            <a:srgbClr val="663300"/>
                          </a:solidFill>
                          <a:effectLst/>
                          <a:latin typeface="Arial" charset="0"/>
                          <a:cs typeface="Times New Roman" pitchFamily="18" charset="0"/>
                        </a:rPr>
                        <a:t>Illusionary wealth, magic</a:t>
                      </a:r>
                      <a:r>
                        <a:rPr kumimoji="0" lang="en-US" sz="1600" b="1" i="0" u="none" strike="noStrike" cap="none" normalizeH="0" baseline="0" dirty="0" smtClean="0">
                          <a:ln>
                            <a:noFill/>
                          </a:ln>
                          <a:solidFill>
                            <a:srgbClr val="663300"/>
                          </a:solidFill>
                          <a:effectLst/>
                          <a:latin typeface="Arial"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663300"/>
                          </a:solidFill>
                          <a:effectLst/>
                          <a:latin typeface="Arial" charset="0"/>
                          <a:cs typeface="Times New Roman" pitchFamily="18" charset="0"/>
                        </a:rPr>
                        <a:t>(</a:t>
                      </a:r>
                      <a:r>
                        <a:rPr kumimoji="0" lang="en-US" sz="1600" b="1" i="0" u="none" strike="noStrike" cap="none" normalizeH="0" baseline="0" dirty="0" err="1" smtClean="0">
                          <a:ln>
                            <a:noFill/>
                          </a:ln>
                          <a:solidFill>
                            <a:srgbClr val="663300"/>
                          </a:solidFill>
                          <a:effectLst/>
                          <a:latin typeface="Arial" charset="0"/>
                          <a:cs typeface="Times New Roman" pitchFamily="18" charset="0"/>
                        </a:rPr>
                        <a:t>Kehidupan</a:t>
                      </a:r>
                      <a:r>
                        <a:rPr kumimoji="0" lang="en-US" sz="1600" b="1" i="0" u="none" strike="noStrike" cap="none" normalizeH="0" baseline="0" dirty="0" smtClean="0">
                          <a:ln>
                            <a:noFill/>
                          </a:ln>
                          <a:solidFill>
                            <a:srgbClr val="663300"/>
                          </a:solidFill>
                          <a:effectLst/>
                          <a:latin typeface="Arial" charset="0"/>
                          <a:cs typeface="Times New Roman" pitchFamily="18" charset="0"/>
                        </a:rPr>
                        <a:t> yang </a:t>
                      </a:r>
                      <a:r>
                        <a:rPr kumimoji="0" lang="en-US" sz="1600" b="1" i="0" u="none" strike="noStrike" cap="none" normalizeH="0" baseline="0" dirty="0" err="1" smtClean="0">
                          <a:ln>
                            <a:noFill/>
                          </a:ln>
                          <a:solidFill>
                            <a:srgbClr val="663300"/>
                          </a:solidFill>
                          <a:effectLst/>
                          <a:latin typeface="Arial" charset="0"/>
                          <a:cs typeface="Times New Roman" pitchFamily="18" charset="0"/>
                        </a:rPr>
                        <a:t>bisa</a:t>
                      </a:r>
                      <a:r>
                        <a:rPr kumimoji="0" lang="en-US" sz="1600" b="1" i="0" u="none" strike="noStrike" cap="none" normalizeH="0" baseline="0" dirty="0" smtClean="0">
                          <a:ln>
                            <a:noFill/>
                          </a:ln>
                          <a:solidFill>
                            <a:srgbClr val="663300"/>
                          </a:solidFill>
                          <a:effectLst/>
                          <a:latin typeface="Arial" charset="0"/>
                          <a:cs typeface="Times New Roman" pitchFamily="18" charset="0"/>
                        </a:rPr>
                        <a:t> </a:t>
                      </a:r>
                      <a:r>
                        <a:rPr kumimoji="0" lang="en-US" sz="1600" b="1" i="0" u="none" strike="noStrike" cap="none" normalizeH="0" baseline="0" dirty="0" err="1" smtClean="0">
                          <a:ln>
                            <a:noFill/>
                          </a:ln>
                          <a:solidFill>
                            <a:srgbClr val="663300"/>
                          </a:solidFill>
                          <a:effectLst/>
                          <a:latin typeface="Arial" charset="0"/>
                          <a:cs typeface="Times New Roman" pitchFamily="18" charset="0"/>
                        </a:rPr>
                        <a:t>didapat</a:t>
                      </a:r>
                      <a:r>
                        <a:rPr kumimoji="0" lang="en-US" sz="1600" b="1" i="0" u="none" strike="noStrike" cap="none" normalizeH="0" baseline="0" dirty="0" smtClean="0">
                          <a:ln>
                            <a:noFill/>
                          </a:ln>
                          <a:solidFill>
                            <a:srgbClr val="663300"/>
                          </a:solidFill>
                          <a:effectLst/>
                          <a:latin typeface="Arial" charset="0"/>
                          <a:cs typeface="Times New Roman" pitchFamily="18" charset="0"/>
                        </a:rPr>
                        <a:t> </a:t>
                      </a:r>
                      <a:r>
                        <a:rPr kumimoji="0" lang="en-US" sz="1600" b="1" i="0" u="none" strike="noStrike" cap="none" normalizeH="0" baseline="0" dirty="0" err="1" smtClean="0">
                          <a:ln>
                            <a:noFill/>
                          </a:ln>
                          <a:solidFill>
                            <a:srgbClr val="663300"/>
                          </a:solidFill>
                          <a:effectLst/>
                          <a:latin typeface="Arial" charset="0"/>
                          <a:cs typeface="Times New Roman" pitchFamily="18" charset="0"/>
                        </a:rPr>
                        <a:t>melalui</a:t>
                      </a:r>
                      <a:r>
                        <a:rPr kumimoji="0" lang="en-US" sz="1600" b="1" i="0" u="none" strike="noStrike" cap="none" normalizeH="0" baseline="0" dirty="0" smtClean="0">
                          <a:ln>
                            <a:noFill/>
                          </a:ln>
                          <a:solidFill>
                            <a:srgbClr val="663300"/>
                          </a:solidFill>
                          <a:effectLst/>
                          <a:latin typeface="Arial" charset="0"/>
                          <a:cs typeface="Times New Roman" pitchFamily="18" charset="0"/>
                        </a:rPr>
                        <a:t> </a:t>
                      </a:r>
                      <a:r>
                        <a:rPr kumimoji="0" lang="en-US" sz="1600" b="1" i="0" u="none" strike="noStrike" cap="none" normalizeH="0" baseline="0" dirty="0" err="1" smtClean="0">
                          <a:ln>
                            <a:noFill/>
                          </a:ln>
                          <a:solidFill>
                            <a:srgbClr val="663300"/>
                          </a:solidFill>
                          <a:effectLst/>
                          <a:latin typeface="Arial" charset="0"/>
                          <a:cs typeface="Times New Roman" pitchFamily="18" charset="0"/>
                        </a:rPr>
                        <a:t>spekulasi</a:t>
                      </a:r>
                      <a:r>
                        <a:rPr kumimoji="0" lang="en-US" sz="1600" b="1" i="0" u="none" strike="noStrike" cap="none" normalizeH="0" baseline="0" dirty="0" smtClean="0">
                          <a:ln>
                            <a:noFill/>
                          </a:ln>
                          <a:solidFill>
                            <a:srgbClr val="663300"/>
                          </a:solidFill>
                          <a:effectLst/>
                          <a:latin typeface="Arial" charset="0"/>
                          <a:cs typeface="Times New Roman" pitchFamily="18" charset="0"/>
                        </a:rPr>
                        <a:t>).</a:t>
                      </a:r>
                      <a:endParaRPr kumimoji="0" lang="en-US" sz="1600" b="1" i="0" u="none" strike="noStrike" cap="none" normalizeH="0" baseline="0" dirty="0" smtClean="0">
                        <a:ln>
                          <a:noFill/>
                        </a:ln>
                        <a:solidFill>
                          <a:srgbClr val="663300"/>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1" u="none" strike="noStrike" cap="none" normalizeH="0" baseline="0" smtClean="0">
                          <a:ln>
                            <a:noFill/>
                          </a:ln>
                          <a:solidFill>
                            <a:srgbClr val="663300"/>
                          </a:solidFill>
                          <a:effectLst/>
                          <a:latin typeface="Arial" charset="0"/>
                          <a:cs typeface="Times New Roman" pitchFamily="18" charset="0"/>
                        </a:rPr>
                        <a:t>Intrinsic wealth</a:t>
                      </a:r>
                      <a:r>
                        <a:rPr kumimoji="0" lang="en-US" sz="1600" b="1" i="0" u="none" strike="noStrike" cap="none" normalizeH="0" baseline="0" smtClean="0">
                          <a:ln>
                            <a:noFill/>
                          </a:ln>
                          <a:solidFill>
                            <a:srgbClr val="663300"/>
                          </a:solidFill>
                          <a:effectLst/>
                          <a:latin typeface="Arial"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663300"/>
                          </a:solidFill>
                          <a:effectLst/>
                          <a:latin typeface="Arial" charset="0"/>
                          <a:cs typeface="Times New Roman" pitchFamily="18" charset="0"/>
                        </a:rPr>
                        <a:t>(Kehidupan yang artistik,  </a:t>
                      </a:r>
                      <a:r>
                        <a:rPr kumimoji="0" lang="en-US" sz="1600" b="1" i="1" u="none" strike="noStrike" cap="none" normalizeH="0" baseline="0" smtClean="0">
                          <a:ln>
                            <a:noFill/>
                          </a:ln>
                          <a:solidFill>
                            <a:srgbClr val="663300"/>
                          </a:solidFill>
                          <a:effectLst/>
                          <a:latin typeface="Arial" charset="0"/>
                          <a:cs typeface="Times New Roman" pitchFamily="18" charset="0"/>
                        </a:rPr>
                        <a:t>spiritual, intelligence, intellectual</a:t>
                      </a:r>
                      <a:r>
                        <a:rPr kumimoji="0" lang="en-US" sz="1600" b="1" i="0" u="none" strike="noStrike" cap="none" normalizeH="0" baseline="0" smtClean="0">
                          <a:ln>
                            <a:noFill/>
                          </a:ln>
                          <a:solidFill>
                            <a:srgbClr val="663300"/>
                          </a:solidFill>
                          <a:effectLst/>
                          <a:latin typeface="Arial" charset="0"/>
                          <a:cs typeface="Times New Roman" pitchFamily="18" charset="0"/>
                        </a:rPr>
                        <a:t>)</a:t>
                      </a:r>
                      <a:endParaRPr kumimoji="0" lang="en-US" sz="1600" b="1" i="0" u="none" strike="noStrike" cap="none" normalizeH="0" baseline="0" smtClean="0">
                        <a:ln>
                          <a:noFill/>
                        </a:ln>
                        <a:solidFill>
                          <a:srgbClr val="663300"/>
                        </a:solidFill>
                        <a:effectLst/>
                        <a:latin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7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663300"/>
                          </a:solidFill>
                          <a:effectLst/>
                          <a:latin typeface="Arial" charset="0"/>
                          <a:cs typeface="Times New Roman" pitchFamily="18" charset="0"/>
                        </a:rPr>
                        <a:t>Tingkat pengembalian (</a:t>
                      </a:r>
                      <a:r>
                        <a:rPr kumimoji="0" lang="en-US" sz="1600" b="1" i="1" u="none" strike="noStrike" cap="none" normalizeH="0" baseline="0" smtClean="0">
                          <a:ln>
                            <a:noFill/>
                          </a:ln>
                          <a:solidFill>
                            <a:srgbClr val="663300"/>
                          </a:solidFill>
                          <a:effectLst/>
                          <a:latin typeface="Arial" charset="0"/>
                          <a:cs typeface="Times New Roman" pitchFamily="18" charset="0"/>
                        </a:rPr>
                        <a:t>rate of return</a:t>
                      </a:r>
                      <a:r>
                        <a:rPr kumimoji="0" lang="en-US" sz="1600" b="1" i="0" u="none" strike="noStrike" cap="none" normalizeH="0" baseline="0" smtClean="0">
                          <a:ln>
                            <a:noFill/>
                          </a:ln>
                          <a:solidFill>
                            <a:srgbClr val="663300"/>
                          </a:solidFill>
                          <a:effectLst/>
                          <a:latin typeface="Arial" charset="0"/>
                          <a:cs typeface="Times New Roman" pitchFamily="18" charset="0"/>
                        </a:rPr>
                        <a:t>), kinerja ekonomi (</a:t>
                      </a:r>
                      <a:r>
                        <a:rPr kumimoji="0" lang="en-US" sz="1600" b="1" i="1" u="none" strike="noStrike" cap="none" normalizeH="0" baseline="0" smtClean="0">
                          <a:ln>
                            <a:noFill/>
                          </a:ln>
                          <a:solidFill>
                            <a:srgbClr val="663300"/>
                          </a:solidFill>
                          <a:effectLst/>
                          <a:latin typeface="Arial" charset="0"/>
                          <a:cs typeface="Times New Roman" pitchFamily="18" charset="0"/>
                        </a:rPr>
                        <a:t>economic performance</a:t>
                      </a:r>
                      <a:r>
                        <a:rPr kumimoji="0" lang="en-US" sz="1600" b="1" i="0" u="none" strike="noStrike" cap="none" normalizeH="0" baseline="0" smtClean="0">
                          <a:ln>
                            <a:noFill/>
                          </a:ln>
                          <a:solidFill>
                            <a:srgbClr val="663300"/>
                          </a:solidFill>
                          <a:effectLst/>
                          <a:latin typeface="Arial" charset="0"/>
                          <a:cs typeface="Times New Roman" pitchFamily="18" charset="0"/>
                        </a:rPr>
                        <a:t>), peringkat (</a:t>
                      </a:r>
                      <a:r>
                        <a:rPr kumimoji="0" lang="en-US" sz="1600" b="1" i="1" u="none" strike="noStrike" cap="none" normalizeH="0" baseline="0" smtClean="0">
                          <a:ln>
                            <a:noFill/>
                          </a:ln>
                          <a:solidFill>
                            <a:srgbClr val="663300"/>
                          </a:solidFill>
                          <a:effectLst/>
                          <a:latin typeface="Arial" charset="0"/>
                          <a:cs typeface="Times New Roman" pitchFamily="18" charset="0"/>
                        </a:rPr>
                        <a:t>rating &amp; scoring</a:t>
                      </a:r>
                      <a:r>
                        <a:rPr kumimoji="0" lang="en-US" sz="1600" b="1" i="0" u="none" strike="noStrike" cap="none" normalizeH="0" baseline="0" smtClean="0">
                          <a:ln>
                            <a:noFill/>
                          </a:ln>
                          <a:solidFill>
                            <a:srgbClr val="663300"/>
                          </a:solidFill>
                          <a:effectLst/>
                          <a:latin typeface="Arial" charset="0"/>
                          <a:cs typeface="Times New Roman" pitchFamily="18" charset="0"/>
                        </a:rPr>
                        <a: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663300"/>
                          </a:solidFill>
                          <a:effectLst/>
                          <a:latin typeface="Arial" charset="0"/>
                          <a:cs typeface="Times New Roman" pitchFamily="18" charset="0"/>
                        </a:rPr>
                        <a:t>Kontribusi ekonomi dalam jangka panjang terhadap manusia dan alam/habitatnya.</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778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663300"/>
                          </a:solidFill>
                          <a:effectLst/>
                          <a:latin typeface="Arial" charset="0"/>
                          <a:cs typeface="Times New Roman" pitchFamily="18" charset="0"/>
                        </a:rPr>
                        <a:t>Aset yang terus meningkat nilainya, penampilan yang berlebih (</a:t>
                      </a:r>
                      <a:r>
                        <a:rPr kumimoji="0" lang="en-US" sz="1600" b="1" i="1" u="none" strike="noStrike" cap="none" normalizeH="0" baseline="0" smtClean="0">
                          <a:ln>
                            <a:noFill/>
                          </a:ln>
                          <a:solidFill>
                            <a:srgbClr val="663300"/>
                          </a:solidFill>
                          <a:effectLst/>
                          <a:latin typeface="Arial" charset="0"/>
                          <a:cs typeface="Times New Roman" pitchFamily="18" charset="0"/>
                        </a:rPr>
                        <a:t>over valued asset, handsome performance</a:t>
                      </a:r>
                      <a:r>
                        <a:rPr kumimoji="0" lang="en-US" sz="1600" b="1" i="0" u="none" strike="noStrike" cap="none" normalizeH="0" baseline="0" smtClean="0">
                          <a:ln>
                            <a:noFill/>
                          </a:ln>
                          <a:solidFill>
                            <a:srgbClr val="663300"/>
                          </a:solidFill>
                          <a:effectLst/>
                          <a:latin typeface="Arial" charset="0"/>
                          <a:cs typeface="Times New Roman" pitchFamily="18" charset="0"/>
                        </a:rPr>
                        <a: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663300"/>
                          </a:solidFill>
                          <a:effectLst/>
                          <a:latin typeface="Arial" charset="0"/>
                          <a:cs typeface="Times New Roman" pitchFamily="18" charset="0"/>
                        </a:rPr>
                        <a:t>Saling memelihara/menjaga.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smtClean="0">
                          <a:ln>
                            <a:noFill/>
                          </a:ln>
                          <a:solidFill>
                            <a:srgbClr val="663300"/>
                          </a:solidFill>
                          <a:effectLst/>
                          <a:latin typeface="Arial" charset="0"/>
                          <a:cs typeface="Times New Roman" pitchFamily="18" charset="0"/>
                        </a:rPr>
                        <a:t>(mengurangi ketergantungan pada uang), mengutamakan tata nilai.</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5481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663300"/>
                          </a:solidFill>
                          <a:effectLst/>
                          <a:latin typeface="Arial" charset="0"/>
                          <a:cs typeface="Times New Roman" pitchFamily="18" charset="0"/>
                        </a:rPr>
                        <a:t>Yang kaya semakin kaya, uang bisa memperbesar uang.</a:t>
                      </a:r>
                      <a:endParaRPr kumimoji="0" lang="en-US" sz="1600" b="1" i="0" u="none" strike="noStrike" cap="none" normalizeH="0" baseline="0" smtClean="0">
                        <a:ln>
                          <a:noFill/>
                        </a:ln>
                        <a:solidFill>
                          <a:srgbClr val="663300"/>
                        </a:solidFill>
                        <a:effectLst/>
                        <a:latin typeface="Arial"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rgbClr val="663300"/>
                          </a:solidFill>
                          <a:effectLst/>
                          <a:latin typeface="Arial" charset="0"/>
                          <a:cs typeface="Times New Roman" pitchFamily="18" charset="0"/>
                        </a:rPr>
                        <a:t>Kekayaan yang diperoleh dari kerja keras, inovasi, persaingan.</a:t>
                      </a:r>
                      <a:endParaRPr kumimoji="0" lang="en-US" sz="1600" b="1" i="0" u="none" strike="noStrike" cap="none" normalizeH="0" baseline="0" smtClean="0">
                        <a:ln>
                          <a:noFill/>
                        </a:ln>
                        <a:solidFill>
                          <a:srgbClr val="663300"/>
                        </a:solidFill>
                        <a:effectLst/>
                        <a:latin typeface="Arial"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r h="121863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663300"/>
                          </a:solidFill>
                          <a:effectLst/>
                          <a:latin typeface="Arial" charset="0"/>
                          <a:cs typeface="Times New Roman" pitchFamily="18" charset="0"/>
                        </a:rPr>
                        <a:t>“</a:t>
                      </a:r>
                      <a:r>
                        <a:rPr kumimoji="0" lang="es-ES" sz="1600" b="1" i="0" u="none" strike="noStrike" cap="none" normalizeH="0" baseline="0" dirty="0" err="1" smtClean="0">
                          <a:ln>
                            <a:noFill/>
                          </a:ln>
                          <a:solidFill>
                            <a:srgbClr val="663300"/>
                          </a:solidFill>
                          <a:effectLst/>
                          <a:latin typeface="Arial" charset="0"/>
                          <a:cs typeface="Times New Roman" pitchFamily="18" charset="0"/>
                        </a:rPr>
                        <a:t>Jangan</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bekerja</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untuk</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uang</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buatlah</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uang</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bekerja</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untuk</a:t>
                      </a:r>
                      <a:r>
                        <a:rPr kumimoji="0" lang="es-ES" sz="1600" b="1" i="0" u="none" strike="noStrike" cap="none" normalizeH="0" baseline="0" dirty="0" smtClean="0">
                          <a:ln>
                            <a:noFill/>
                          </a:ln>
                          <a:solidFill>
                            <a:srgbClr val="663300"/>
                          </a:solidFill>
                          <a:effectLst/>
                          <a:latin typeface="Arial" charset="0"/>
                          <a:cs typeface="Times New Roman" pitchFamily="18" charset="0"/>
                        </a:rPr>
                        <a:t> Anda.” </a:t>
                      </a:r>
                      <a:r>
                        <a:rPr kumimoji="0" lang="es-ES" sz="1600" b="1" i="0" u="none" strike="noStrike" cap="none" normalizeH="0" baseline="0" dirty="0" err="1" smtClean="0">
                          <a:ln>
                            <a:noFill/>
                          </a:ln>
                          <a:solidFill>
                            <a:srgbClr val="663300"/>
                          </a:solidFill>
                          <a:effectLst/>
                          <a:latin typeface="Arial" charset="0"/>
                          <a:cs typeface="Times New Roman" pitchFamily="18" charset="0"/>
                        </a:rPr>
                        <a:t>Bekerja</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hari</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ini</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untuk</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hari</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ini</a:t>
                      </a:r>
                      <a:r>
                        <a:rPr kumimoji="0" lang="es-ES" sz="1600" b="1" i="0" u="none" strike="noStrike" cap="none" normalizeH="0" baseline="0" dirty="0" smtClean="0">
                          <a:ln>
                            <a:noFill/>
                          </a:ln>
                          <a:solidFill>
                            <a:srgbClr val="663300"/>
                          </a:solidFill>
                          <a:effectLst/>
                          <a:latin typeface="Arial" charset="0"/>
                          <a:cs typeface="Times New Roman" pitchFamily="18" charset="0"/>
                        </a:rPr>
                        <a:t>.</a:t>
                      </a:r>
                      <a:endParaRPr kumimoji="0" lang="en-US" sz="1600" b="1" i="0" u="none" strike="noStrike" cap="none" normalizeH="0" baseline="0" dirty="0" smtClean="0">
                        <a:ln>
                          <a:noFill/>
                        </a:ln>
                        <a:solidFill>
                          <a:srgbClr val="663300"/>
                        </a:solidFill>
                        <a:effectLst/>
                        <a:latin typeface="Arial"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663300"/>
                          </a:solidFill>
                          <a:effectLst/>
                          <a:latin typeface="Arial" charset="0"/>
                          <a:cs typeface="Times New Roman" pitchFamily="18" charset="0"/>
                        </a:rPr>
                        <a:t>“</a:t>
                      </a:r>
                      <a:r>
                        <a:rPr kumimoji="0" lang="es-ES" sz="1600" b="1" i="0" u="none" strike="noStrike" cap="none" normalizeH="0" baseline="0" dirty="0" err="1" smtClean="0">
                          <a:ln>
                            <a:noFill/>
                          </a:ln>
                          <a:solidFill>
                            <a:srgbClr val="663300"/>
                          </a:solidFill>
                          <a:effectLst/>
                          <a:latin typeface="Arial" charset="0"/>
                          <a:cs typeface="Times New Roman" pitchFamily="18" charset="0"/>
                        </a:rPr>
                        <a:t>Jangan</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berilusi</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bekerja</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keraslah</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hidup</a:t>
                      </a:r>
                      <a:r>
                        <a:rPr kumimoji="0" lang="es-ES" sz="1600" b="1" i="0" u="none" strike="noStrike" cap="none" normalizeH="0" baseline="0" dirty="0" smtClean="0">
                          <a:ln>
                            <a:noFill/>
                          </a:ln>
                          <a:solidFill>
                            <a:srgbClr val="663300"/>
                          </a:solidFill>
                          <a:effectLst/>
                          <a:latin typeface="Arial" charset="0"/>
                          <a:cs typeface="Times New Roman" pitchFamily="18" charset="0"/>
                        </a:rPr>
                        <a:t> yang </a:t>
                      </a:r>
                      <a:r>
                        <a:rPr kumimoji="0" lang="es-ES" sz="1600" b="1" i="0" u="none" strike="noStrike" cap="none" normalizeH="0" baseline="0" dirty="0" err="1" smtClean="0">
                          <a:ln>
                            <a:noFill/>
                          </a:ln>
                          <a:solidFill>
                            <a:srgbClr val="663300"/>
                          </a:solidFill>
                          <a:effectLst/>
                          <a:latin typeface="Arial" charset="0"/>
                          <a:cs typeface="Times New Roman" pitchFamily="18" charset="0"/>
                        </a:rPr>
                        <a:t>hemat</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es-ES" sz="1600" b="1" i="0" u="none" strike="noStrike" cap="none" normalizeH="0" baseline="0" dirty="0" err="1" smtClean="0">
                          <a:ln>
                            <a:noFill/>
                          </a:ln>
                          <a:solidFill>
                            <a:srgbClr val="663300"/>
                          </a:solidFill>
                          <a:effectLst/>
                          <a:latin typeface="Arial" charset="0"/>
                          <a:cs typeface="Times New Roman" pitchFamily="18" charset="0"/>
                        </a:rPr>
                        <a:t>nikmati</a:t>
                      </a:r>
                      <a:r>
                        <a:rPr kumimoji="0" lang="es-ES" sz="1600" b="1" i="0" u="none" strike="noStrike" cap="none" normalizeH="0" baseline="0" dirty="0" smtClean="0">
                          <a:ln>
                            <a:noFill/>
                          </a:ln>
                          <a:solidFill>
                            <a:srgbClr val="663300"/>
                          </a:solidFill>
                          <a:effectLst/>
                          <a:latin typeface="Arial" charset="0"/>
                          <a:cs typeface="Times New Roman" pitchFamily="18" charset="0"/>
                        </a:rPr>
                        <a:t> pada </a:t>
                      </a:r>
                      <a:r>
                        <a:rPr kumimoji="0" lang="es-ES" sz="1600" b="1" i="0" u="none" strike="noStrike" cap="none" normalizeH="0" baseline="0" dirty="0" err="1" smtClean="0">
                          <a:ln>
                            <a:noFill/>
                          </a:ln>
                          <a:solidFill>
                            <a:srgbClr val="663300"/>
                          </a:solidFill>
                          <a:effectLst/>
                          <a:latin typeface="Arial" charset="0"/>
                          <a:cs typeface="Times New Roman" pitchFamily="18" charset="0"/>
                        </a:rPr>
                        <a:t>masanya</a:t>
                      </a:r>
                      <a:r>
                        <a:rPr kumimoji="0" lang="es-ES" sz="1600" b="1" i="0" u="none" strike="noStrike" cap="none" normalizeH="0" baseline="0" dirty="0" smtClean="0">
                          <a:ln>
                            <a:noFill/>
                          </a:ln>
                          <a:solidFill>
                            <a:srgbClr val="663300"/>
                          </a:solidFill>
                          <a:effectLst/>
                          <a:latin typeface="Arial" charset="0"/>
                          <a:cs typeface="Times New Roman" pitchFamily="18" charset="0"/>
                        </a:rPr>
                        <a:t>.” </a:t>
                      </a:r>
                      <a:r>
                        <a:rPr kumimoji="0" lang="sv-SE" sz="1600" b="1" i="0" u="none" strike="noStrike" cap="none" normalizeH="0" baseline="0" dirty="0" smtClean="0">
                          <a:ln>
                            <a:noFill/>
                          </a:ln>
                          <a:solidFill>
                            <a:srgbClr val="663300"/>
                          </a:solidFill>
                          <a:effectLst/>
                          <a:latin typeface="Arial" charset="0"/>
                          <a:cs typeface="Times New Roman" pitchFamily="18" charset="0"/>
                        </a:rPr>
                        <a:t>Bekerja sekarang, nikmati hari tua, dan sisakan untuk generasi yang akan datang.</a:t>
                      </a:r>
                      <a:endParaRPr kumimoji="0" lang="en-US" sz="1600" b="1" i="0" u="none" strike="noStrike" cap="none" normalizeH="0" baseline="0" dirty="0" smtClean="0">
                        <a:ln>
                          <a:noFill/>
                        </a:ln>
                        <a:solidFill>
                          <a:srgbClr val="663300"/>
                        </a:solidFill>
                        <a:effectLst/>
                        <a:latin typeface="Arial" charset="0"/>
                        <a:cs typeface="Times New Roman" pitchFamily="18"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blind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02570" y="228600"/>
            <a:ext cx="5063478" cy="990600"/>
          </a:xfrm>
        </p:spPr>
        <p:txBody>
          <a:bodyPr/>
          <a:lstStyle/>
          <a:p>
            <a:pPr eaLnBrk="1" hangingPunct="1"/>
            <a:r>
              <a:rPr lang="en-US" dirty="0" err="1" smtClean="0">
                <a:solidFill>
                  <a:schemeClr val="bg1"/>
                </a:solidFill>
              </a:rPr>
              <a:t>Kata</a:t>
            </a:r>
            <a:r>
              <a:rPr lang="en-US" dirty="0" smtClean="0">
                <a:solidFill>
                  <a:schemeClr val="bg1"/>
                </a:solidFill>
              </a:rPr>
              <a:t> </a:t>
            </a:r>
            <a:r>
              <a:rPr lang="en-US" dirty="0" err="1" smtClean="0">
                <a:solidFill>
                  <a:schemeClr val="bg1"/>
                </a:solidFill>
              </a:rPr>
              <a:t>Kuncinya</a:t>
            </a:r>
            <a:endParaRPr lang="en-US" dirty="0" smtClean="0">
              <a:solidFill>
                <a:schemeClr val="bg1"/>
              </a:solidFill>
            </a:endParaRPr>
          </a:p>
        </p:txBody>
      </p:sp>
      <p:sp>
        <p:nvSpPr>
          <p:cNvPr id="17411" name="Rectangle 3"/>
          <p:cNvSpPr>
            <a:spLocks noGrp="1" noChangeArrowheads="1"/>
          </p:cNvSpPr>
          <p:nvPr>
            <p:ph type="body" idx="1"/>
          </p:nvPr>
        </p:nvSpPr>
        <p:spPr/>
        <p:txBody>
          <a:bodyPr>
            <a:normAutofit fontScale="85000" lnSpcReduction="10000"/>
          </a:bodyPr>
          <a:lstStyle/>
          <a:p>
            <a:pPr eaLnBrk="1" hangingPunct="1">
              <a:buFontTx/>
              <a:buNone/>
            </a:pPr>
            <a:r>
              <a:rPr lang="en-US" sz="2800" dirty="0" err="1" smtClean="0"/>
              <a:t>Tumbuh</a:t>
            </a:r>
            <a:r>
              <a:rPr lang="en-US" sz="2800" dirty="0" smtClean="0"/>
              <a:t>,..</a:t>
            </a:r>
          </a:p>
          <a:p>
            <a:pPr eaLnBrk="1" hangingPunct="1">
              <a:buFontTx/>
              <a:buNone/>
            </a:pPr>
            <a:r>
              <a:rPr lang="en-US" sz="2800" dirty="0" err="1" smtClean="0"/>
              <a:t>Ingatlah</a:t>
            </a:r>
            <a:r>
              <a:rPr lang="en-US" sz="2800" dirty="0" smtClean="0"/>
              <a:t> </a:t>
            </a:r>
            <a:r>
              <a:rPr lang="en-US" sz="2800" dirty="0" err="1" smtClean="0"/>
              <a:t>tujuan</a:t>
            </a:r>
            <a:r>
              <a:rPr lang="en-US" sz="2800" dirty="0" smtClean="0"/>
              <a:t> </a:t>
            </a:r>
            <a:r>
              <a:rPr lang="en-US" sz="2800" dirty="0" err="1" smtClean="0"/>
              <a:t>hidup</a:t>
            </a:r>
            <a:r>
              <a:rPr lang="en-US" sz="2800" dirty="0" smtClean="0"/>
              <a:t> </a:t>
            </a:r>
            <a:r>
              <a:rPr lang="en-US" sz="2800" dirty="0" err="1" smtClean="0"/>
              <a:t>kita</a:t>
            </a:r>
            <a:r>
              <a:rPr lang="en-US" sz="2800" dirty="0" smtClean="0"/>
              <a:t> </a:t>
            </a:r>
            <a:r>
              <a:rPr lang="en-US" sz="2800" dirty="0" err="1" smtClean="0"/>
              <a:t>bukanlah</a:t>
            </a:r>
            <a:r>
              <a:rPr lang="en-US" sz="2800" dirty="0" smtClean="0"/>
              <a:t> </a:t>
            </a:r>
            <a:r>
              <a:rPr lang="en-US" sz="2800" dirty="0" err="1" smtClean="0"/>
              <a:t>menjadi</a:t>
            </a:r>
            <a:r>
              <a:rPr lang="en-US" sz="2800" dirty="0" smtClean="0"/>
              <a:t> </a:t>
            </a:r>
            <a:r>
              <a:rPr lang="en-US" sz="2800" dirty="0" err="1" smtClean="0"/>
              <a:t>kaya</a:t>
            </a:r>
            <a:r>
              <a:rPr lang="en-US" sz="2800" dirty="0" smtClean="0"/>
              <a:t>,.. </a:t>
            </a:r>
            <a:r>
              <a:rPr lang="en-US" sz="2800" dirty="0" err="1" smtClean="0"/>
              <a:t>Melainkan</a:t>
            </a:r>
            <a:r>
              <a:rPr lang="en-US" sz="2800" dirty="0" smtClean="0"/>
              <a:t> </a:t>
            </a:r>
            <a:r>
              <a:rPr lang="en-US" sz="2800" dirty="0" err="1" smtClean="0"/>
              <a:t>tumbuh</a:t>
            </a:r>
            <a:r>
              <a:rPr lang="en-US" sz="2800" dirty="0" smtClean="0"/>
              <a:t>. </a:t>
            </a:r>
            <a:r>
              <a:rPr lang="en-US" sz="2800" dirty="0" err="1" smtClean="0"/>
              <a:t>Untuk</a:t>
            </a:r>
            <a:r>
              <a:rPr lang="en-US" sz="2800" dirty="0" smtClean="0"/>
              <a:t> </a:t>
            </a:r>
            <a:r>
              <a:rPr lang="en-US" sz="2800" dirty="0" err="1" smtClean="0"/>
              <a:t>tumbuh</a:t>
            </a:r>
            <a:r>
              <a:rPr lang="en-US" sz="2800" dirty="0" smtClean="0"/>
              <a:t>, </a:t>
            </a:r>
            <a:r>
              <a:rPr lang="en-US" sz="2800" dirty="0" err="1" smtClean="0"/>
              <a:t>Anda</a:t>
            </a:r>
            <a:r>
              <a:rPr lang="en-US" sz="2800" dirty="0" smtClean="0"/>
              <a:t> </a:t>
            </a:r>
            <a:r>
              <a:rPr lang="en-US" sz="2800" dirty="0" err="1" smtClean="0"/>
              <a:t>harus</a:t>
            </a:r>
            <a:r>
              <a:rPr lang="en-US" sz="2800" dirty="0" smtClean="0"/>
              <a:t> </a:t>
            </a:r>
            <a:r>
              <a:rPr lang="en-US" sz="2800" dirty="0" err="1" smtClean="0"/>
              <a:t>percaya</a:t>
            </a:r>
            <a:r>
              <a:rPr lang="en-US" sz="2800" dirty="0" smtClean="0"/>
              <a:t>, </a:t>
            </a:r>
            <a:r>
              <a:rPr lang="en-US" sz="2800" dirty="0" err="1" smtClean="0"/>
              <a:t>mau</a:t>
            </a:r>
            <a:r>
              <a:rPr lang="en-US" sz="2800" dirty="0" smtClean="0"/>
              <a:t>, </a:t>
            </a:r>
            <a:r>
              <a:rPr lang="en-US" sz="2800" dirty="0" err="1" smtClean="0"/>
              <a:t>mampu</a:t>
            </a:r>
            <a:r>
              <a:rPr lang="en-US" sz="2800" dirty="0" smtClean="0"/>
              <a:t>, </a:t>
            </a:r>
            <a:r>
              <a:rPr lang="en-US" sz="2800" dirty="0" err="1" smtClean="0"/>
              <a:t>dan</a:t>
            </a:r>
            <a:r>
              <a:rPr lang="en-US" sz="2800" dirty="0" smtClean="0"/>
              <a:t> </a:t>
            </a:r>
            <a:r>
              <a:rPr lang="en-US" sz="2800" dirty="0" err="1" smtClean="0"/>
              <a:t>dipelihara</a:t>
            </a:r>
            <a:r>
              <a:rPr lang="en-US" sz="2800" dirty="0" smtClean="0"/>
              <a:t>,..</a:t>
            </a:r>
          </a:p>
          <a:p>
            <a:pPr eaLnBrk="1" hangingPunct="1">
              <a:buFontTx/>
              <a:buNone/>
            </a:pPr>
            <a:r>
              <a:rPr lang="en-US" sz="2800" dirty="0" err="1" smtClean="0"/>
              <a:t>Kaya</a:t>
            </a:r>
            <a:r>
              <a:rPr lang="en-US" sz="2800" dirty="0" smtClean="0"/>
              <a:t> </a:t>
            </a:r>
            <a:r>
              <a:rPr lang="en-US" sz="2800" dirty="0" err="1" smtClean="0"/>
              <a:t>adalah</a:t>
            </a:r>
            <a:r>
              <a:rPr lang="en-US" sz="2800" dirty="0" smtClean="0"/>
              <a:t> </a:t>
            </a:r>
            <a:r>
              <a:rPr lang="en-US" sz="2800" dirty="0" err="1" smtClean="0"/>
              <a:t>akibat</a:t>
            </a:r>
            <a:r>
              <a:rPr lang="en-US" sz="2800" dirty="0" smtClean="0"/>
              <a:t>,..</a:t>
            </a:r>
          </a:p>
          <a:p>
            <a:pPr eaLnBrk="1" hangingPunct="1">
              <a:buFontTx/>
              <a:buNone/>
            </a:pPr>
            <a:r>
              <a:rPr lang="en-US" sz="2800" dirty="0" smtClean="0"/>
              <a:t>	</a:t>
            </a:r>
            <a:r>
              <a:rPr lang="en-US" sz="2800" dirty="0" err="1" smtClean="0"/>
              <a:t>Bukan</a:t>
            </a:r>
            <a:r>
              <a:rPr lang="en-US" sz="2800" dirty="0" smtClean="0"/>
              <a:t> </a:t>
            </a:r>
            <a:r>
              <a:rPr lang="en-US" sz="2800" dirty="0" err="1" smtClean="0"/>
              <a:t>tujuan</a:t>
            </a:r>
            <a:r>
              <a:rPr lang="en-US" sz="2800" dirty="0" smtClean="0"/>
              <a:t>,..</a:t>
            </a:r>
          </a:p>
          <a:p>
            <a:pPr eaLnBrk="1" hangingPunct="1">
              <a:buFontTx/>
              <a:buNone/>
            </a:pPr>
            <a:r>
              <a:rPr lang="en-US" sz="2800" dirty="0" smtClean="0"/>
              <a:t>	</a:t>
            </a:r>
            <a:r>
              <a:rPr lang="en-US" sz="2800" dirty="0" err="1" smtClean="0"/>
              <a:t>Kaya</a:t>
            </a:r>
            <a:r>
              <a:rPr lang="en-US" sz="2800" dirty="0" smtClean="0"/>
              <a:t> yang </a:t>
            </a:r>
            <a:r>
              <a:rPr lang="en-US" sz="2800" dirty="0" err="1" smtClean="0"/>
              <a:t>bermartabat</a:t>
            </a:r>
            <a:r>
              <a:rPr lang="en-US" sz="2800" dirty="0" smtClean="0"/>
              <a:t>, </a:t>
            </a:r>
            <a:r>
              <a:rPr lang="en-US" sz="2800" dirty="0" err="1" smtClean="0"/>
              <a:t>bukan</a:t>
            </a:r>
            <a:r>
              <a:rPr lang="en-US" sz="2800" dirty="0" smtClean="0"/>
              <a:t> </a:t>
            </a:r>
            <a:r>
              <a:rPr lang="en-US" sz="2800" dirty="0" err="1" smtClean="0"/>
              <a:t>sekedar</a:t>
            </a:r>
            <a:r>
              <a:rPr lang="en-US" sz="2800" dirty="0" smtClean="0"/>
              <a:t> </a:t>
            </a:r>
            <a:r>
              <a:rPr lang="en-US" sz="2800" dirty="0" err="1" smtClean="0"/>
              <a:t>kaya</a:t>
            </a:r>
            <a:r>
              <a:rPr lang="en-US" sz="2800" dirty="0" smtClean="0"/>
              <a:t>,..</a:t>
            </a:r>
          </a:p>
          <a:p>
            <a:pPr eaLnBrk="1" hangingPunct="1">
              <a:buFontTx/>
              <a:buNone/>
            </a:pPr>
            <a:r>
              <a:rPr lang="en-US" sz="2800" dirty="0" err="1" smtClean="0"/>
              <a:t>Yaitu</a:t>
            </a:r>
            <a:r>
              <a:rPr lang="en-US" sz="2800" dirty="0" smtClean="0"/>
              <a:t>: </a:t>
            </a:r>
            <a:r>
              <a:rPr lang="en-US" sz="2800" dirty="0" err="1" smtClean="0"/>
              <a:t>Kaya</a:t>
            </a:r>
            <a:r>
              <a:rPr lang="en-US" sz="2800" dirty="0" smtClean="0"/>
              <a:t> </a:t>
            </a:r>
            <a:r>
              <a:rPr lang="en-US" sz="2800" dirty="0" err="1" smtClean="0"/>
              <a:t>melalui</a:t>
            </a:r>
            <a:r>
              <a:rPr lang="en-US" sz="2800" dirty="0" smtClean="0"/>
              <a:t> </a:t>
            </a:r>
            <a:r>
              <a:rPr lang="en-US" sz="2800" dirty="0" err="1" smtClean="0"/>
              <a:t>proses</a:t>
            </a:r>
            <a:r>
              <a:rPr lang="en-US" sz="2800" dirty="0" smtClean="0"/>
              <a:t> </a:t>
            </a:r>
            <a:r>
              <a:rPr lang="en-US" sz="2800" dirty="0" err="1" smtClean="0"/>
              <a:t>kemandirian</a:t>
            </a:r>
            <a:r>
              <a:rPr lang="en-US" sz="2800" dirty="0" smtClean="0"/>
              <a:t> (</a:t>
            </a:r>
            <a:r>
              <a:rPr lang="en-US" sz="2800" dirty="0" err="1" smtClean="0"/>
              <a:t>kewirausahaan</a:t>
            </a:r>
            <a:r>
              <a:rPr lang="en-US" sz="2800"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blinds(horizontal)">
                                      <p:cBhvr>
                                        <p:cTn id="7" dur="500"/>
                                        <p:tgtEl>
                                          <p:spTgt spid="174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blinds(horizontal)">
                                      <p:cBhvr>
                                        <p:cTn id="12" dur="500"/>
                                        <p:tgtEl>
                                          <p:spTgt spid="174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Effect transition="in" filter="blinds(horizontal)">
                                      <p:cBhvr>
                                        <p:cTn id="17" dur="500"/>
                                        <p:tgtEl>
                                          <p:spTgt spid="174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Effect transition="in" filter="blinds(horizontal)">
                                      <p:cBhvr>
                                        <p:cTn id="22" dur="500"/>
                                        <p:tgtEl>
                                          <p:spTgt spid="174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Effect transition="in" filter="blinds(horizontal)">
                                      <p:cBhvr>
                                        <p:cTn id="27" dur="500"/>
                                        <p:tgtEl>
                                          <p:spTgt spid="174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7411">
                                            <p:txEl>
                                              <p:pRg st="5" end="5"/>
                                            </p:txEl>
                                          </p:spTgt>
                                        </p:tgtEl>
                                        <p:attrNameLst>
                                          <p:attrName>style.visibility</p:attrName>
                                        </p:attrNameLst>
                                      </p:cBhvr>
                                      <p:to>
                                        <p:strVal val="visible"/>
                                      </p:to>
                                    </p:set>
                                    <p:animEffect transition="in" filter="blinds(horizontal)">
                                      <p:cBhvr>
                                        <p:cTn id="32"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717560" y="228600"/>
            <a:ext cx="5048487" cy="990600"/>
          </a:xfrm>
        </p:spPr>
        <p:txBody>
          <a:bodyPr/>
          <a:lstStyle/>
          <a:p>
            <a:pPr eaLnBrk="1" hangingPunct="1"/>
            <a:r>
              <a:rPr lang="en-US" dirty="0" err="1" smtClean="0">
                <a:solidFill>
                  <a:schemeClr val="bg1"/>
                </a:solidFill>
              </a:rPr>
              <a:t>Bersahabat</a:t>
            </a:r>
            <a:r>
              <a:rPr lang="en-US" dirty="0" smtClean="0">
                <a:solidFill>
                  <a:schemeClr val="bg1"/>
                </a:solidFill>
              </a:rPr>
              <a:t> </a:t>
            </a:r>
            <a:r>
              <a:rPr lang="en-US" dirty="0" err="1" smtClean="0">
                <a:solidFill>
                  <a:schemeClr val="bg1"/>
                </a:solidFill>
              </a:rPr>
              <a:t>Dengan</a:t>
            </a:r>
            <a:r>
              <a:rPr lang="en-US" dirty="0" smtClean="0">
                <a:solidFill>
                  <a:schemeClr val="bg1"/>
                </a:solidFill>
              </a:rPr>
              <a:t> </a:t>
            </a:r>
            <a:r>
              <a:rPr lang="en-US" dirty="0" err="1" smtClean="0">
                <a:solidFill>
                  <a:schemeClr val="bg1"/>
                </a:solidFill>
              </a:rPr>
              <a:t>Ketidakpastian</a:t>
            </a:r>
            <a:endParaRPr lang="en-US" dirty="0" smtClean="0">
              <a:solidFill>
                <a:schemeClr val="bg1"/>
              </a:solidFill>
            </a:endParaRPr>
          </a:p>
        </p:txBody>
      </p:sp>
      <p:sp>
        <p:nvSpPr>
          <p:cNvPr id="18435" name="Rectangle 3"/>
          <p:cNvSpPr>
            <a:spLocks noGrp="1" noChangeArrowheads="1"/>
          </p:cNvSpPr>
          <p:nvPr>
            <p:ph type="body" idx="1"/>
          </p:nvPr>
        </p:nvSpPr>
        <p:spPr/>
        <p:txBody>
          <a:bodyPr/>
          <a:lstStyle/>
          <a:p>
            <a:pPr marL="3657600" indent="-3657600" eaLnBrk="1" hangingPunct="1">
              <a:lnSpc>
                <a:spcPct val="80000"/>
              </a:lnSpc>
              <a:buFontTx/>
              <a:buNone/>
            </a:pPr>
            <a:r>
              <a:rPr lang="en-US" sz="2800" smtClean="0"/>
              <a:t>Karyawan	Menolak ketidakpastian, butuh rasa aman dan nyaman</a:t>
            </a:r>
          </a:p>
          <a:p>
            <a:pPr marL="3657600" indent="-3657600" eaLnBrk="1" hangingPunct="1">
              <a:lnSpc>
                <a:spcPct val="80000"/>
              </a:lnSpc>
              <a:buFontTx/>
              <a:buNone/>
            </a:pPr>
            <a:endParaRPr lang="en-US" sz="2800" smtClean="0"/>
          </a:p>
          <a:p>
            <a:pPr marL="3657600" indent="-3657600" eaLnBrk="1" hangingPunct="1">
              <a:lnSpc>
                <a:spcPct val="80000"/>
              </a:lnSpc>
              <a:buFontTx/>
              <a:buNone/>
            </a:pPr>
            <a:r>
              <a:rPr lang="en-US" sz="2800" smtClean="0"/>
              <a:t>Wirausaha	Bersahabat dengan </a:t>
            </a:r>
            <a:r>
              <a:rPr lang="en-US" sz="2800" i="1" smtClean="0"/>
              <a:t>uncertainties</a:t>
            </a:r>
            <a:r>
              <a:rPr lang="en-US" sz="2800" smtClean="0"/>
              <a:t> </a:t>
            </a:r>
          </a:p>
          <a:p>
            <a:pPr marL="3657600" indent="-3657600" eaLnBrk="1" hangingPunct="1">
              <a:lnSpc>
                <a:spcPct val="80000"/>
              </a:lnSpc>
              <a:buFontTx/>
              <a:buNone/>
            </a:pPr>
            <a:r>
              <a:rPr lang="en-US" sz="2800" smtClean="0"/>
              <a:t>	(kalau tidak bekerja keras, berani menghadapi risiko rugi, tidak bisa memberi makan keluarga dan karyawan)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blinds(horizontal)">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blinds(horizontal)">
                                      <p:cBhvr>
                                        <p:cTn id="12" dur="500"/>
                                        <p:tgtEl>
                                          <p:spTgt spid="18435">
                                            <p:txEl>
                                              <p:pRg st="2" end="2"/>
                                            </p:txEl>
                                          </p:spTgt>
                                        </p:tgtEl>
                                      </p:cBhvr>
                                    </p:animEffect>
                                  </p:childTnLst>
                                </p:cTn>
                              </p:par>
                            </p:childTnLst>
                          </p:cTn>
                        </p:par>
                        <p:par>
                          <p:cTn id="13" fill="hold">
                            <p:stCondLst>
                              <p:cond delay="500"/>
                            </p:stCondLst>
                            <p:childTnLst>
                              <p:par>
                                <p:cTn id="14" presetID="3" presetClass="entr" presetSubtype="10" fill="hold" grpId="0" nodeType="afterEffect">
                                  <p:stCondLst>
                                    <p:cond delay="0"/>
                                  </p:stCondLst>
                                  <p:childTnLst>
                                    <p:set>
                                      <p:cBhvr>
                                        <p:cTn id="15" dur="1" fill="hold">
                                          <p:stCondLst>
                                            <p:cond delay="0"/>
                                          </p:stCondLst>
                                        </p:cTn>
                                        <p:tgtEl>
                                          <p:spTgt spid="18435">
                                            <p:txEl>
                                              <p:pRg st="3" end="3"/>
                                            </p:txEl>
                                          </p:spTgt>
                                        </p:tgtEl>
                                        <p:attrNameLst>
                                          <p:attrName>style.visibility</p:attrName>
                                        </p:attrNameLst>
                                      </p:cBhvr>
                                      <p:to>
                                        <p:strVal val="visible"/>
                                      </p:to>
                                    </p:set>
                                    <p:animEffect transition="in" filter="blinds(horizontal)">
                                      <p:cBhvr>
                                        <p:cTn id="16" dur="500"/>
                                        <p:tgtEl>
                                          <p:spTgt spid="184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114" y="228600"/>
            <a:ext cx="5093934" cy="990600"/>
          </a:xfrm>
        </p:spPr>
        <p:txBody>
          <a:bodyPr/>
          <a:lstStyle/>
          <a:p>
            <a:r>
              <a:rPr lang="id-ID" dirty="0" smtClean="0">
                <a:solidFill>
                  <a:schemeClr val="bg1"/>
                </a:solidFill>
              </a:rPr>
              <a:t>Trend Bisnis ICT</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23/09/2014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a:t>
            </a:fld>
            <a:endParaRPr lang="id-ID"/>
          </a:p>
        </p:txBody>
      </p:sp>
      <p:pic>
        <p:nvPicPr>
          <p:cNvPr id="1026" name="Picture 2"/>
          <p:cNvPicPr>
            <a:picLocks noGrp="1" noChangeAspect="1" noChangeArrowheads="1"/>
          </p:cNvPicPr>
          <p:nvPr>
            <p:ph sz="quarter" idx="1"/>
          </p:nvPr>
        </p:nvPicPr>
        <p:blipFill>
          <a:blip r:embed="rId2"/>
          <a:srcRect/>
          <a:stretch>
            <a:fillRect/>
          </a:stretch>
        </p:blipFill>
        <p:spPr bwMode="auto">
          <a:xfrm>
            <a:off x="389909" y="1501775"/>
            <a:ext cx="3282206" cy="1915982"/>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3067132" y="5008208"/>
            <a:ext cx="1495426" cy="932008"/>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4476823" y="3207894"/>
            <a:ext cx="4482059" cy="2600377"/>
          </a:xfrm>
          <a:prstGeom prst="rect">
            <a:avLst/>
          </a:prstGeom>
          <a:noFill/>
          <a:ln w="9525">
            <a:noFill/>
            <a:miter lim="800000"/>
            <a:headEnd/>
            <a:tailEnd/>
          </a:ln>
        </p:spPr>
      </p:pic>
      <p:pic>
        <p:nvPicPr>
          <p:cNvPr id="1030" name="Picture 6"/>
          <p:cNvPicPr>
            <a:picLocks noChangeAspect="1" noChangeArrowheads="1"/>
          </p:cNvPicPr>
          <p:nvPr/>
        </p:nvPicPr>
        <p:blipFill>
          <a:blip r:embed="rId5"/>
          <a:srcRect/>
          <a:stretch>
            <a:fillRect/>
          </a:stretch>
        </p:blipFill>
        <p:spPr bwMode="auto">
          <a:xfrm>
            <a:off x="3957568" y="1571625"/>
            <a:ext cx="1485900" cy="1238250"/>
          </a:xfrm>
          <a:prstGeom prst="rect">
            <a:avLst/>
          </a:prstGeom>
          <a:noFill/>
          <a:ln w="9525">
            <a:noFill/>
            <a:miter lim="800000"/>
            <a:headEnd/>
            <a:tailEnd/>
          </a:ln>
        </p:spPr>
      </p:pic>
      <p:pic>
        <p:nvPicPr>
          <p:cNvPr id="1032" name="Picture 8"/>
          <p:cNvPicPr>
            <a:picLocks noChangeAspect="1" noChangeArrowheads="1"/>
          </p:cNvPicPr>
          <p:nvPr/>
        </p:nvPicPr>
        <p:blipFill>
          <a:blip r:embed="rId6"/>
          <a:srcRect/>
          <a:stretch>
            <a:fillRect/>
          </a:stretch>
        </p:blipFill>
        <p:spPr bwMode="auto">
          <a:xfrm>
            <a:off x="5744432" y="1501775"/>
            <a:ext cx="1790700" cy="1238250"/>
          </a:xfrm>
          <a:prstGeom prst="rect">
            <a:avLst/>
          </a:prstGeom>
          <a:noFill/>
          <a:ln w="9525">
            <a:noFill/>
            <a:miter lim="800000"/>
            <a:headEnd/>
            <a:tailEnd/>
          </a:ln>
        </p:spPr>
      </p:pic>
      <p:pic>
        <p:nvPicPr>
          <p:cNvPr id="1033" name="Picture 9"/>
          <p:cNvPicPr>
            <a:picLocks noChangeAspect="1" noChangeArrowheads="1"/>
          </p:cNvPicPr>
          <p:nvPr/>
        </p:nvPicPr>
        <p:blipFill>
          <a:blip r:embed="rId7"/>
          <a:srcRect/>
          <a:stretch>
            <a:fillRect/>
          </a:stretch>
        </p:blipFill>
        <p:spPr bwMode="auto">
          <a:xfrm>
            <a:off x="452368" y="3429000"/>
            <a:ext cx="3505200" cy="1304925"/>
          </a:xfrm>
          <a:prstGeom prst="rect">
            <a:avLst/>
          </a:prstGeom>
          <a:noFill/>
          <a:ln w="9525">
            <a:noFill/>
            <a:miter lim="800000"/>
            <a:headEnd/>
            <a:tailEnd/>
          </a:ln>
        </p:spPr>
      </p:pic>
      <p:pic>
        <p:nvPicPr>
          <p:cNvPr id="1034" name="Picture 10"/>
          <p:cNvPicPr>
            <a:picLocks noChangeAspect="1" noChangeArrowheads="1"/>
          </p:cNvPicPr>
          <p:nvPr/>
        </p:nvPicPr>
        <p:blipFill>
          <a:blip r:embed="rId8"/>
          <a:srcRect/>
          <a:stretch>
            <a:fillRect/>
          </a:stretch>
        </p:blipFill>
        <p:spPr bwMode="auto">
          <a:xfrm>
            <a:off x="7733130" y="1239863"/>
            <a:ext cx="1410869" cy="1677975"/>
          </a:xfrm>
          <a:prstGeom prst="rect">
            <a:avLst/>
          </a:prstGeom>
          <a:noFill/>
          <a:ln w="9525">
            <a:noFill/>
            <a:miter lim="800000"/>
            <a:headEnd/>
            <a:tailEnd/>
          </a:ln>
        </p:spPr>
      </p:pic>
      <p:pic>
        <p:nvPicPr>
          <p:cNvPr id="1035" name="Picture 11"/>
          <p:cNvPicPr>
            <a:picLocks noChangeAspect="1" noChangeArrowheads="1"/>
          </p:cNvPicPr>
          <p:nvPr/>
        </p:nvPicPr>
        <p:blipFill>
          <a:blip r:embed="rId9"/>
          <a:srcRect/>
          <a:stretch>
            <a:fillRect/>
          </a:stretch>
        </p:blipFill>
        <p:spPr bwMode="auto">
          <a:xfrm>
            <a:off x="241172" y="5141521"/>
            <a:ext cx="2990850" cy="66675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6"/>
          <p:cNvSpPr>
            <a:spLocks noGrp="1"/>
          </p:cNvSpPr>
          <p:nvPr>
            <p:ph type="title" idx="4294967295"/>
          </p:nvPr>
        </p:nvSpPr>
        <p:spPr/>
        <p:txBody>
          <a:bodyPr/>
          <a:lstStyle/>
          <a:p>
            <a:pPr eaLnBrk="1" hangingPunct="1"/>
            <a:r>
              <a:rPr lang="id-ID" smtClean="0"/>
              <a:t>Entrepreneurial Mindset</a:t>
            </a:r>
          </a:p>
        </p:txBody>
      </p:sp>
      <p:sp>
        <p:nvSpPr>
          <p:cNvPr id="19459" name="Content Placeholder 7"/>
          <p:cNvSpPr>
            <a:spLocks noGrp="1"/>
          </p:cNvSpPr>
          <p:nvPr>
            <p:ph idx="4294967295"/>
          </p:nvPr>
        </p:nvSpPr>
        <p:spPr/>
        <p:txBody>
          <a:bodyPr/>
          <a:lstStyle/>
          <a:p>
            <a:pPr eaLnBrk="1" hangingPunct="1"/>
            <a:r>
              <a:rPr lang="id-ID" smtClean="0"/>
              <a:t>Action Oriented</a:t>
            </a:r>
          </a:p>
          <a:p>
            <a:pPr eaLnBrk="1" hangingPunct="1"/>
            <a:r>
              <a:rPr lang="id-ID" smtClean="0"/>
              <a:t>Berpikir Simpel</a:t>
            </a:r>
          </a:p>
          <a:p>
            <a:pPr eaLnBrk="1" hangingPunct="1"/>
            <a:r>
              <a:rPr lang="id-ID" smtClean="0"/>
              <a:t>Selalu Mencari Peluang Baru </a:t>
            </a:r>
          </a:p>
          <a:p>
            <a:pPr eaLnBrk="1" hangingPunct="1"/>
            <a:r>
              <a:rPr lang="id-ID" smtClean="0"/>
              <a:t>Mengejar Peluang dengan Disiplin Tinggi</a:t>
            </a:r>
          </a:p>
          <a:p>
            <a:pPr eaLnBrk="1" hangingPunct="1"/>
            <a:r>
              <a:rPr lang="en-US" smtClean="0"/>
              <a:t>Hanya m</a:t>
            </a:r>
            <a:r>
              <a:rPr lang="id-ID" smtClean="0"/>
              <a:t>engambil Peluang Terbaik </a:t>
            </a:r>
          </a:p>
          <a:p>
            <a:pPr eaLnBrk="1" hangingPunct="1"/>
            <a:r>
              <a:rPr lang="id-ID" smtClean="0"/>
              <a:t>Fokus pada Eksekusi </a:t>
            </a:r>
          </a:p>
          <a:p>
            <a:pPr eaLnBrk="1" hangingPunct="1"/>
            <a:r>
              <a:rPr lang="en-US" smtClean="0"/>
              <a:t>Memfokuskan</a:t>
            </a:r>
            <a:r>
              <a:rPr lang="id-ID" smtClean="0"/>
              <a:t> Energi setiap orang dalam bisnis</a:t>
            </a:r>
          </a:p>
          <a:p>
            <a:pPr eaLnBrk="1" hangingPunct="1">
              <a:buFontTx/>
              <a:buNone/>
            </a:pPr>
            <a:endParaRPr lang="id-ID" smtClean="0"/>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27" dur="5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blinds(horizontal)">
                                      <p:cBhvr>
                                        <p:cTn id="32" dur="500"/>
                                        <p:tgtEl>
                                          <p:spTgt spid="194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blinds(horizontal)">
                                      <p:cBhvr>
                                        <p:cTn id="37" dur="500"/>
                                        <p:tgtEl>
                                          <p:spTgt spid="194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57200" y="2971800"/>
            <a:ext cx="8229600" cy="990600"/>
          </a:xfrm>
        </p:spPr>
        <p:txBody>
          <a:bodyPr/>
          <a:lstStyle/>
          <a:p>
            <a:pPr algn="ctr" eaLnBrk="1" hangingPunct="1">
              <a:buFontTx/>
              <a:buNone/>
            </a:pPr>
            <a:r>
              <a:rPr lang="en-US" sz="4400" b="1" smtClean="0"/>
              <a:t>Success = f (choice)</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620" y="228600"/>
            <a:ext cx="5138428" cy="990600"/>
          </a:xfrm>
        </p:spPr>
        <p:txBody>
          <a:bodyPr/>
          <a:lstStyle/>
          <a:p>
            <a:r>
              <a:rPr lang="id-ID" dirty="0" smtClean="0">
                <a:solidFill>
                  <a:schemeClr val="bg1"/>
                </a:solidFill>
              </a:rPr>
              <a:t>Enterpreneur Pitfall</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24/09/2014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22</a:t>
            </a:fld>
            <a:endParaRPr lang="id-ID"/>
          </a:p>
        </p:txBody>
      </p:sp>
      <p:sp>
        <p:nvSpPr>
          <p:cNvPr id="5" name="Content Placeholder 4"/>
          <p:cNvSpPr>
            <a:spLocks noGrp="1"/>
          </p:cNvSpPr>
          <p:nvPr>
            <p:ph sz="quarter" idx="1"/>
          </p:nvPr>
        </p:nvSpPr>
        <p:spPr/>
        <p:txBody>
          <a:bodyPr/>
          <a:lstStyle/>
          <a:p>
            <a:pPr lvl="1"/>
            <a:r>
              <a:rPr lang="en-US" b="1" dirty="0" smtClean="0"/>
              <a:t>Mistake #1: Marketing</a:t>
            </a:r>
          </a:p>
          <a:p>
            <a:pPr lvl="1"/>
            <a:r>
              <a:rPr lang="en-US" b="1" dirty="0" smtClean="0"/>
              <a:t>Mistake #2: Competition</a:t>
            </a:r>
          </a:p>
          <a:p>
            <a:pPr lvl="1"/>
            <a:r>
              <a:rPr lang="en-US" b="1" dirty="0" smtClean="0"/>
              <a:t>Mistake #3: Free Internet </a:t>
            </a:r>
            <a:r>
              <a:rPr lang="en-US" b="1" dirty="0" err="1" smtClean="0"/>
              <a:t>programmes</a:t>
            </a:r>
            <a:endParaRPr lang="en-US" b="1" dirty="0" smtClean="0"/>
          </a:p>
          <a:p>
            <a:pPr lvl="1"/>
            <a:r>
              <a:rPr lang="en-US" b="1" dirty="0" smtClean="0"/>
              <a:t>Mistake #4: Fragmented business opportunities</a:t>
            </a:r>
          </a:p>
          <a:p>
            <a:pPr lvl="1"/>
            <a:r>
              <a:rPr lang="en-US" b="1" dirty="0" smtClean="0"/>
              <a:t>Mistake #5: Quick and easy money</a:t>
            </a:r>
          </a:p>
          <a:p>
            <a:pPr lvl="1"/>
            <a:r>
              <a:rPr lang="en-US" b="1" dirty="0" smtClean="0"/>
              <a:t>Mistake #6: Procrastinating</a:t>
            </a:r>
            <a:endParaRPr lang="en-US" dirty="0" smtClean="0"/>
          </a:p>
          <a:p>
            <a:pPr lvl="1"/>
            <a:r>
              <a:rPr lang="en-US" b="1" dirty="0" smtClean="0"/>
              <a:t>Mistake #7: Expenditure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1843790"/>
          </a:xfrm>
        </p:spPr>
        <p:txBody>
          <a:bodyPr>
            <a:normAutofit fontScale="92500" lnSpcReduction="10000"/>
          </a:bodyPr>
          <a:lstStyle/>
          <a:p>
            <a:pPr lvl="0">
              <a:buFont typeface="Arial" pitchFamily="34" charset="0"/>
              <a:buChar char="•"/>
            </a:pPr>
            <a:r>
              <a:rPr lang="en-US" sz="2900" dirty="0" smtClean="0"/>
              <a:t>Entrepreneurship: prospects and pitfalls </a:t>
            </a:r>
          </a:p>
          <a:p>
            <a:pPr lvl="0">
              <a:buFont typeface="Arial" pitchFamily="34" charset="0"/>
              <a:buChar char="•"/>
            </a:pPr>
            <a:r>
              <a:rPr lang="en-US" sz="2900" b="1" dirty="0" smtClean="0"/>
              <a:t>Use of engineering economics in dealing with finances</a:t>
            </a:r>
            <a:endParaRPr lang="en-US" b="1" dirty="0" smtClean="0"/>
          </a:p>
        </p:txBody>
      </p:sp>
      <p:sp>
        <p:nvSpPr>
          <p:cNvPr id="5" name="Title 4"/>
          <p:cNvSpPr>
            <a:spLocks noGrp="1"/>
          </p:cNvSpPr>
          <p:nvPr>
            <p:ph type="title"/>
          </p:nvPr>
        </p:nvSpPr>
        <p:spPr/>
        <p:txBody>
          <a:bodyPr>
            <a:normAutofit/>
          </a:bodyPr>
          <a:lstStyle/>
          <a:p>
            <a:r>
              <a:rPr lang="id-ID" dirty="0" smtClean="0"/>
              <a:t>Fokus Materi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12630" y="228600"/>
            <a:ext cx="5153418" cy="990600"/>
          </a:xfrm>
        </p:spPr>
        <p:txBody>
          <a:bodyPr/>
          <a:lstStyle/>
          <a:p>
            <a:r>
              <a:rPr lang="id-ID" dirty="0" smtClean="0">
                <a:solidFill>
                  <a:schemeClr val="bg1"/>
                </a:solidFill>
              </a:rPr>
              <a:t>Start-up Ecosistem</a:t>
            </a:r>
            <a:endParaRPr lang="en-US" dirty="0">
              <a:solidFill>
                <a:schemeClr val="bg1"/>
              </a:solidFill>
            </a:endParaRPr>
          </a:p>
        </p:txBody>
      </p:sp>
      <p:sp>
        <p:nvSpPr>
          <p:cNvPr id="5" name="Content Placeholder 4"/>
          <p:cNvSpPr>
            <a:spLocks noGrp="1"/>
          </p:cNvSpPr>
          <p:nvPr>
            <p:ph sz="quarter" idx="1"/>
          </p:nvPr>
        </p:nvSpPr>
        <p:spPr/>
        <p:txBody>
          <a:bodyPr/>
          <a:lstStyle/>
          <a:p>
            <a:endParaRPr lang="en-US" b="1" dirty="0" smtClean="0"/>
          </a:p>
          <a:p>
            <a:endParaRPr lang="en-US" b="1" dirty="0" smtClean="0"/>
          </a:p>
          <a:p>
            <a:endParaRPr lang="en-US" dirty="0"/>
          </a:p>
        </p:txBody>
      </p:sp>
      <p:sp>
        <p:nvSpPr>
          <p:cNvPr id="6" name="Rounded Rectangle 5"/>
          <p:cNvSpPr/>
          <p:nvPr/>
        </p:nvSpPr>
        <p:spPr>
          <a:xfrm>
            <a:off x="612648" y="2248525"/>
            <a:ext cx="2640218" cy="10343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Entrepreneurs</a:t>
            </a:r>
            <a:endParaRPr lang="en-US" b="1" dirty="0" smtClean="0"/>
          </a:p>
        </p:txBody>
      </p:sp>
      <p:sp>
        <p:nvSpPr>
          <p:cNvPr id="7" name="Rounded Rectangle 6"/>
          <p:cNvSpPr/>
          <p:nvPr/>
        </p:nvSpPr>
        <p:spPr>
          <a:xfrm>
            <a:off x="612648" y="3435246"/>
            <a:ext cx="2640218" cy="10343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id-ID" b="1" dirty="0" smtClean="0"/>
              <a:t>Sponsors</a:t>
            </a:r>
            <a:endParaRPr lang="en-US" b="1" dirty="0"/>
          </a:p>
        </p:txBody>
      </p:sp>
      <p:sp>
        <p:nvSpPr>
          <p:cNvPr id="8" name="Rounded Rectangle 7"/>
          <p:cNvSpPr/>
          <p:nvPr/>
        </p:nvSpPr>
        <p:spPr>
          <a:xfrm>
            <a:off x="5921664" y="1731364"/>
            <a:ext cx="2640218" cy="10343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514350" indent="-514350" algn="ctr"/>
            <a:r>
              <a:rPr lang="id-ID" b="1" dirty="0" smtClean="0"/>
              <a:t>F</a:t>
            </a:r>
            <a:r>
              <a:rPr lang="en-US" b="1" dirty="0" err="1" smtClean="0"/>
              <a:t>inanciers</a:t>
            </a:r>
            <a:endParaRPr lang="en-US" b="1" dirty="0" smtClean="0"/>
          </a:p>
        </p:txBody>
      </p:sp>
      <p:sp>
        <p:nvSpPr>
          <p:cNvPr id="9" name="Rounded Rectangle 8"/>
          <p:cNvSpPr/>
          <p:nvPr/>
        </p:nvSpPr>
        <p:spPr>
          <a:xfrm>
            <a:off x="5921664" y="3010524"/>
            <a:ext cx="2640218" cy="10343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514350" indent="-514350" algn="ctr"/>
            <a:r>
              <a:rPr lang="en-US" b="1" dirty="0" smtClean="0"/>
              <a:t>Development </a:t>
            </a:r>
            <a:r>
              <a:rPr lang="en-US" b="1" dirty="0" smtClean="0"/>
              <a:t>Finance Institutions</a:t>
            </a:r>
          </a:p>
        </p:txBody>
      </p:sp>
      <p:sp>
        <p:nvSpPr>
          <p:cNvPr id="10" name="Rounded Rectangle 9"/>
          <p:cNvSpPr/>
          <p:nvPr/>
        </p:nvSpPr>
        <p:spPr>
          <a:xfrm>
            <a:off x="5921664" y="4317167"/>
            <a:ext cx="2640218" cy="103432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514350" indent="-514350" algn="ctr"/>
            <a:r>
              <a:rPr lang="en-US" b="1" dirty="0" smtClean="0"/>
              <a:t>Commercial </a:t>
            </a:r>
            <a:r>
              <a:rPr lang="en-US" b="1" dirty="0" smtClean="0"/>
              <a:t>banks</a:t>
            </a:r>
          </a:p>
        </p:txBody>
      </p:sp>
      <p:sp>
        <p:nvSpPr>
          <p:cNvPr id="11" name="Chevron 10"/>
          <p:cNvSpPr/>
          <p:nvPr/>
        </p:nvSpPr>
        <p:spPr>
          <a:xfrm>
            <a:off x="3717562" y="2918085"/>
            <a:ext cx="614597" cy="709535"/>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a:off x="4177260" y="2928078"/>
            <a:ext cx="614597" cy="709535"/>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a:off x="4619469" y="2918085"/>
            <a:ext cx="614597" cy="709535"/>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a:off x="5079167" y="2928078"/>
            <a:ext cx="614597" cy="709535"/>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580" y="228600"/>
            <a:ext cx="5078468" cy="990600"/>
          </a:xfrm>
        </p:spPr>
        <p:txBody>
          <a:bodyPr/>
          <a:lstStyle/>
          <a:p>
            <a:r>
              <a:rPr lang="id-ID" dirty="0" smtClean="0">
                <a:solidFill>
                  <a:schemeClr val="bg1"/>
                </a:solidFill>
              </a:rPr>
              <a:t>Start Your : Business Plan</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24/09/2014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25</a:t>
            </a:fld>
            <a:endParaRPr lang="id-ID"/>
          </a:p>
        </p:txBody>
      </p:sp>
      <p:sp>
        <p:nvSpPr>
          <p:cNvPr id="5" name="Content Placeholder 4"/>
          <p:cNvSpPr>
            <a:spLocks noGrp="1"/>
          </p:cNvSpPr>
          <p:nvPr>
            <p:ph sz="quarter" idx="1"/>
          </p:nvPr>
        </p:nvSpPr>
        <p:spPr>
          <a:xfrm>
            <a:off x="612648" y="1600200"/>
            <a:ext cx="8153400" cy="1982449"/>
          </a:xfrm>
        </p:spPr>
        <p:txBody>
          <a:bodyPr/>
          <a:lstStyle/>
          <a:p>
            <a:r>
              <a:rPr lang="id-ID" dirty="0" smtClean="0"/>
              <a:t>3 Bagian Utama:</a:t>
            </a:r>
          </a:p>
          <a:p>
            <a:pPr marL="868362" lvl="1" indent="-457200">
              <a:buFont typeface="+mj-lt"/>
              <a:buAutoNum type="arabicPeriod"/>
            </a:pPr>
            <a:r>
              <a:rPr lang="id-ID" dirty="0" smtClean="0"/>
              <a:t>Konsep Bisnis</a:t>
            </a:r>
          </a:p>
          <a:p>
            <a:pPr marL="868362" lvl="1" indent="-457200">
              <a:buFont typeface="+mj-lt"/>
              <a:buAutoNum type="arabicPeriod"/>
            </a:pPr>
            <a:r>
              <a:rPr lang="id-ID" dirty="0" smtClean="0"/>
              <a:t>Pasar</a:t>
            </a:r>
          </a:p>
          <a:p>
            <a:pPr marL="868362" lvl="1" indent="-457200">
              <a:buFont typeface="+mj-lt"/>
              <a:buAutoNum type="arabicPeriod"/>
            </a:pPr>
            <a:r>
              <a:rPr lang="id-ID" dirty="0" smtClean="0"/>
              <a:t>Rencana Keuangan</a:t>
            </a:r>
          </a:p>
        </p:txBody>
      </p:sp>
      <p:sp>
        <p:nvSpPr>
          <p:cNvPr id="6" name="Oval 5"/>
          <p:cNvSpPr/>
          <p:nvPr/>
        </p:nvSpPr>
        <p:spPr>
          <a:xfrm>
            <a:off x="4514403" y="1600200"/>
            <a:ext cx="1621436" cy="1274164"/>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t>Peluang</a:t>
            </a:r>
            <a:endParaRPr lang="en-US" dirty="0"/>
          </a:p>
        </p:txBody>
      </p:sp>
      <p:sp>
        <p:nvSpPr>
          <p:cNvPr id="7" name="Oval 6"/>
          <p:cNvSpPr/>
          <p:nvPr/>
        </p:nvSpPr>
        <p:spPr>
          <a:xfrm>
            <a:off x="7075357" y="1600200"/>
            <a:ext cx="1601448" cy="1274164"/>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t>Sumber Daya</a:t>
            </a:r>
            <a:endParaRPr lang="en-US" dirty="0"/>
          </a:p>
        </p:txBody>
      </p:sp>
      <p:sp>
        <p:nvSpPr>
          <p:cNvPr id="8" name="Oval 7"/>
          <p:cNvSpPr/>
          <p:nvPr/>
        </p:nvSpPr>
        <p:spPr>
          <a:xfrm>
            <a:off x="5768983" y="3582649"/>
            <a:ext cx="1708745" cy="1274164"/>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id-ID" dirty="0" smtClean="0"/>
              <a:t>Tim</a:t>
            </a:r>
            <a:endParaRPr lang="en-US" dirty="0"/>
          </a:p>
        </p:txBody>
      </p:sp>
      <p:sp>
        <p:nvSpPr>
          <p:cNvPr id="9" name="Isosceles Triangle 8"/>
          <p:cNvSpPr/>
          <p:nvPr/>
        </p:nvSpPr>
        <p:spPr>
          <a:xfrm>
            <a:off x="6135839" y="5366479"/>
            <a:ext cx="1039183" cy="599606"/>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 name="Straight Connector 10"/>
          <p:cNvCxnSpPr/>
          <p:nvPr/>
        </p:nvCxnSpPr>
        <p:spPr>
          <a:xfrm flipV="1">
            <a:off x="4272197" y="5066675"/>
            <a:ext cx="4493851" cy="29981"/>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6" idx="4"/>
            <a:endCxn id="8" idx="1"/>
          </p:cNvCxnSpPr>
          <p:nvPr/>
        </p:nvCxnSpPr>
        <p:spPr>
          <a:xfrm>
            <a:off x="5325121" y="2874364"/>
            <a:ext cx="694102" cy="89488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endCxn id="7" idx="2"/>
          </p:cNvCxnSpPr>
          <p:nvPr/>
        </p:nvCxnSpPr>
        <p:spPr>
          <a:xfrm>
            <a:off x="6019223" y="2218544"/>
            <a:ext cx="1056134" cy="18738"/>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7" idx="4"/>
            <a:endCxn id="8" idx="7"/>
          </p:cNvCxnSpPr>
          <p:nvPr/>
        </p:nvCxnSpPr>
        <p:spPr>
          <a:xfrm flipH="1">
            <a:off x="7227488" y="2874364"/>
            <a:ext cx="648593" cy="89488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580" y="228600"/>
            <a:ext cx="5078468" cy="990600"/>
          </a:xfrm>
        </p:spPr>
        <p:txBody>
          <a:bodyPr/>
          <a:lstStyle/>
          <a:p>
            <a:r>
              <a:rPr lang="id-ID" dirty="0" smtClean="0">
                <a:solidFill>
                  <a:schemeClr val="bg1"/>
                </a:solidFill>
              </a:rPr>
              <a:t>Rencana Bisnis</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24/09/2014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26</a:t>
            </a:fld>
            <a:endParaRPr lang="id-ID"/>
          </a:p>
        </p:txBody>
      </p:sp>
      <p:sp>
        <p:nvSpPr>
          <p:cNvPr id="5" name="Content Placeholder 4"/>
          <p:cNvSpPr>
            <a:spLocks noGrp="1"/>
          </p:cNvSpPr>
          <p:nvPr>
            <p:ph sz="quarter" idx="1"/>
          </p:nvPr>
        </p:nvSpPr>
        <p:spPr/>
        <p:txBody>
          <a:bodyPr/>
          <a:lstStyle/>
          <a:p>
            <a:r>
              <a:rPr lang="id-ID" dirty="0" smtClean="0"/>
              <a:t>Detail Bagian Utama / Isi dari rencana bisnis</a:t>
            </a:r>
          </a:p>
          <a:p>
            <a:pPr marL="868362" lvl="1" indent="-457200">
              <a:buFont typeface="+mj-lt"/>
              <a:buAutoNum type="arabicPeriod"/>
            </a:pPr>
            <a:r>
              <a:rPr lang="id-ID" dirty="0" smtClean="0"/>
              <a:t>Ringkasan Eksekutif</a:t>
            </a:r>
          </a:p>
          <a:p>
            <a:pPr marL="868362" lvl="1" indent="-457200">
              <a:buFont typeface="+mj-lt"/>
              <a:buAutoNum type="arabicPeriod"/>
            </a:pPr>
            <a:r>
              <a:rPr lang="id-ID" dirty="0" smtClean="0"/>
              <a:t>Konsep Bisnis (Industri, struktur bisnis, cara berbisnis)</a:t>
            </a:r>
          </a:p>
          <a:p>
            <a:pPr marL="868362" lvl="1" indent="-457200">
              <a:buFont typeface="+mj-lt"/>
              <a:buAutoNum type="arabicPeriod"/>
            </a:pPr>
            <a:r>
              <a:rPr lang="id-ID" dirty="0" smtClean="0"/>
              <a:t>Gambaran Pasar : data pendukung yang meyakinkan</a:t>
            </a:r>
          </a:p>
          <a:p>
            <a:pPr marL="868362" lvl="1" indent="-457200">
              <a:buFont typeface="+mj-lt"/>
              <a:buAutoNum type="arabicPeriod"/>
            </a:pPr>
            <a:r>
              <a:rPr lang="id-ID" dirty="0" smtClean="0"/>
              <a:t>Target Pasar : </a:t>
            </a:r>
            <a:r>
              <a:rPr lang="id-ID" dirty="0" smtClean="0"/>
              <a:t>data pendukung yang meyakinkan</a:t>
            </a:r>
          </a:p>
          <a:p>
            <a:pPr marL="868362" lvl="1" indent="-457200">
              <a:buFont typeface="+mj-lt"/>
              <a:buAutoNum type="arabicPeriod"/>
            </a:pPr>
            <a:r>
              <a:rPr lang="id-ID" dirty="0" smtClean="0"/>
              <a:t>Pesaing dan Kondisi Persaingan : perkiraan kompetitor, keunggulan/differentiasi usaha anda</a:t>
            </a:r>
          </a:p>
          <a:p>
            <a:pPr marL="868362" lvl="1" indent="-457200">
              <a:buFont typeface="+mj-lt"/>
              <a:buAutoNum type="arabicPeriod"/>
            </a:pPr>
            <a:r>
              <a:rPr lang="id-ID" dirty="0" smtClean="0"/>
              <a:t>Organisasi dan Manajemen : struktur , badan hukum</a:t>
            </a:r>
          </a:p>
          <a:p>
            <a:pPr marL="868362" lvl="1" indent="-457200">
              <a:buFont typeface="+mj-lt"/>
              <a:buAutoNum type="arabicPeriod"/>
            </a:pPr>
            <a:r>
              <a:rPr lang="id-ID" dirty="0" smtClean="0"/>
              <a:t>Rencana Keuangan : Cash Flow, BEP</a:t>
            </a:r>
          </a:p>
          <a:p>
            <a:pPr marL="868362" lvl="1" indent="-457200">
              <a:buFont typeface="+mj-lt"/>
              <a:buAutoNum type="arabicPeriod"/>
            </a:pPr>
            <a:r>
              <a:rPr lang="id-ID" dirty="0" smtClean="0"/>
              <a:t>Lampiran</a:t>
            </a:r>
          </a:p>
          <a:p>
            <a:pPr marL="620712" indent="-457200">
              <a:buFont typeface="Arial" pitchFamily="34" charset="0"/>
              <a:buChar char="•"/>
            </a:pPr>
            <a:r>
              <a:rPr lang="id-ID" dirty="0" smtClean="0"/>
              <a:t>Umumnya : 15-20 halaman</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2550" y="228600"/>
            <a:ext cx="5033497" cy="990600"/>
          </a:xfrm>
        </p:spPr>
        <p:txBody>
          <a:bodyPr/>
          <a:lstStyle/>
          <a:p>
            <a:r>
              <a:rPr lang="id-ID" dirty="0" smtClean="0">
                <a:solidFill>
                  <a:schemeClr val="bg1"/>
                </a:solidFill>
              </a:rPr>
              <a:t>Reminder: Tugas </a:t>
            </a:r>
            <a:r>
              <a:rPr lang="id-ID" dirty="0" smtClean="0">
                <a:solidFill>
                  <a:schemeClr val="bg1"/>
                </a:solidFill>
              </a:rPr>
              <a:t>Business Plan</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24/09/2014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27</a:t>
            </a:fld>
            <a:endParaRPr lang="id-ID"/>
          </a:p>
        </p:txBody>
      </p:sp>
      <p:sp>
        <p:nvSpPr>
          <p:cNvPr id="5" name="Content Placeholder 4"/>
          <p:cNvSpPr>
            <a:spLocks noGrp="1"/>
          </p:cNvSpPr>
          <p:nvPr>
            <p:ph sz="quarter" idx="1"/>
          </p:nvPr>
        </p:nvSpPr>
        <p:spPr/>
        <p:txBody>
          <a:bodyPr/>
          <a:lstStyle/>
          <a:p>
            <a:r>
              <a:rPr lang="id-ID" dirty="0" smtClean="0"/>
              <a:t>Bayangkan anda dan rekan-rekan ingin mendirikan sebuah perusahaan di bidang ICT </a:t>
            </a:r>
            <a:r>
              <a:rPr lang="id-ID" b="1" dirty="0" smtClean="0"/>
              <a:t>(start-up company).</a:t>
            </a:r>
          </a:p>
          <a:p>
            <a:r>
              <a:rPr lang="id-ID" dirty="0" smtClean="0"/>
              <a:t>Anda membutuhkan investor untuk menjalankan/memulai </a:t>
            </a:r>
            <a:r>
              <a:rPr lang="id-ID" b="1" dirty="0" smtClean="0"/>
              <a:t>start-up company</a:t>
            </a:r>
          </a:p>
          <a:p>
            <a:r>
              <a:rPr lang="id-ID" b="1" dirty="0" smtClean="0"/>
              <a:t>Tugas anda dan rekan-rekan</a:t>
            </a:r>
            <a:r>
              <a:rPr lang="id-ID" dirty="0" smtClean="0"/>
              <a:t> adalah untuk membuat sebuah proposal bisnis dengan target mendapatkan </a:t>
            </a:r>
            <a:r>
              <a:rPr lang="id-ID" b="1" dirty="0" smtClean="0"/>
              <a:t>investor</a:t>
            </a:r>
          </a:p>
          <a:p>
            <a:r>
              <a:rPr lang="id-ID" b="1" dirty="0" smtClean="0"/>
              <a:t>Waktu pengerjaan tugas 2 minggu.</a:t>
            </a:r>
            <a:endParaRPr lang="en-US"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6628" y="228600"/>
            <a:ext cx="5079419" cy="990600"/>
          </a:xfrm>
        </p:spPr>
        <p:txBody>
          <a:bodyPr/>
          <a:lstStyle/>
          <a:p>
            <a:r>
              <a:rPr lang="id-ID" dirty="0" smtClean="0">
                <a:solidFill>
                  <a:schemeClr val="bg1"/>
                </a:solidFill>
              </a:rPr>
              <a:t>Reference</a:t>
            </a:r>
            <a:endParaRPr lang="en-US" dirty="0">
              <a:solidFill>
                <a:schemeClr val="bg1"/>
              </a:solidFill>
            </a:endParaRPr>
          </a:p>
        </p:txBody>
      </p:sp>
      <p:sp>
        <p:nvSpPr>
          <p:cNvPr id="3" name="Date Placeholder 2"/>
          <p:cNvSpPr>
            <a:spLocks noGrp="1"/>
          </p:cNvSpPr>
          <p:nvPr>
            <p:ph type="dt" sz="half" idx="10"/>
          </p:nvPr>
        </p:nvSpPr>
        <p:spPr/>
        <p:txBody>
          <a:bodyPr/>
          <a:lstStyle/>
          <a:p>
            <a:fld id="{E3A505F4-D283-4B13-9B89-05CBC1F73B11}" type="datetime1">
              <a:rPr lang="id-ID" smtClean="0"/>
              <a:pPr/>
              <a:t>24/09/2014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28</a:t>
            </a:fld>
            <a:endParaRPr lang="id-ID"/>
          </a:p>
        </p:txBody>
      </p:sp>
      <p:sp>
        <p:nvSpPr>
          <p:cNvPr id="5" name="Content Placeholder 4"/>
          <p:cNvSpPr>
            <a:spLocks noGrp="1"/>
          </p:cNvSpPr>
          <p:nvPr>
            <p:ph sz="quarter" idx="1"/>
          </p:nvPr>
        </p:nvSpPr>
        <p:spPr/>
        <p:txBody>
          <a:bodyPr>
            <a:normAutofit/>
          </a:bodyPr>
          <a:lstStyle/>
          <a:p>
            <a:r>
              <a:rPr lang="id-ID" dirty="0" smtClean="0"/>
              <a:t>http://www.bps.go.id</a:t>
            </a:r>
          </a:p>
          <a:p>
            <a:r>
              <a:rPr lang="en-US" dirty="0" smtClean="0"/>
              <a:t>M</a:t>
            </a:r>
            <a:r>
              <a:rPr lang="id-ID" dirty="0" smtClean="0"/>
              <a:t>odul KewirausahaanUntuk Program Strata 1, Bank Mandiri Bab 1 dan 13</a:t>
            </a:r>
          </a:p>
          <a:p>
            <a:r>
              <a:rPr lang="en-US" dirty="0" smtClean="0">
                <a:hlinkClick r:id="rId2"/>
              </a:rPr>
              <a:t>http://www.entrepreneurmag.co.za/advice/starting-a-business/start-up-advice/avoid-start-up-pitfalls/</a:t>
            </a:r>
            <a:endParaRPr lang="en-US" dirty="0" smtClean="0"/>
          </a:p>
          <a:p>
            <a:endParaRPr lang="id-ID" dirty="0" smtClean="0"/>
          </a:p>
          <a:p>
            <a:endParaRPr lang="id-ID"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4294967295"/>
          </p:nvPr>
        </p:nvSpPr>
        <p:spPr>
          <a:xfrm>
            <a:off x="0" y="6356350"/>
            <a:ext cx="1643063" cy="365125"/>
          </a:xfrm>
        </p:spPr>
        <p:txBody>
          <a:bodyPr/>
          <a:lstStyle/>
          <a:p>
            <a:pPr>
              <a:defRPr/>
            </a:pPr>
            <a:fld id="{F62B7023-B96E-4715-8577-31A8EF07A55D}" type="datetime1">
              <a:rPr lang="id-ID" smtClean="0"/>
              <a:pPr>
                <a:defRPr/>
              </a:pPr>
              <a:t>23/09/2014</a:t>
            </a:fld>
            <a:endParaRPr lang="en-US" dirty="0"/>
          </a:p>
        </p:txBody>
      </p:sp>
    </p:spTree>
    <p:extLst>
      <p:ext uri="{BB962C8B-B14F-4D97-AF65-F5344CB8AC3E}">
        <p14:creationId xmlns:p14="http://schemas.microsoft.com/office/powerpoint/2010/main" xmlns="" val="1666288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a:xfrm>
            <a:off x="1371600" y="2743200"/>
            <a:ext cx="7123113" cy="1843790"/>
          </a:xfrm>
        </p:spPr>
        <p:txBody>
          <a:bodyPr>
            <a:normAutofit fontScale="92500" lnSpcReduction="10000"/>
          </a:bodyPr>
          <a:lstStyle/>
          <a:p>
            <a:pPr lvl="0">
              <a:buFont typeface="Arial" pitchFamily="34" charset="0"/>
              <a:buChar char="•"/>
            </a:pPr>
            <a:r>
              <a:rPr lang="en-US" sz="2900" b="1" dirty="0" smtClean="0"/>
              <a:t>Entrepreneurship: prospects and pitfalls </a:t>
            </a:r>
          </a:p>
          <a:p>
            <a:pPr lvl="0">
              <a:buFont typeface="Arial" pitchFamily="34" charset="0"/>
              <a:buChar char="•"/>
            </a:pPr>
            <a:r>
              <a:rPr lang="en-US" sz="2900" dirty="0" smtClean="0"/>
              <a:t>Use of engineering economics in dealing with finances</a:t>
            </a:r>
            <a:endParaRPr lang="en-US" dirty="0" smtClean="0"/>
          </a:p>
        </p:txBody>
      </p:sp>
      <p:sp>
        <p:nvSpPr>
          <p:cNvPr id="5" name="Title 4"/>
          <p:cNvSpPr>
            <a:spLocks noGrp="1"/>
          </p:cNvSpPr>
          <p:nvPr>
            <p:ph type="title"/>
          </p:nvPr>
        </p:nvSpPr>
        <p:spPr/>
        <p:txBody>
          <a:bodyPr>
            <a:normAutofit/>
          </a:bodyPr>
          <a:lstStyle/>
          <a:p>
            <a:r>
              <a:rPr lang="id-ID" dirty="0" smtClean="0"/>
              <a:t>Fokus Materi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570" y="228600"/>
            <a:ext cx="5063478" cy="990600"/>
          </a:xfrm>
        </p:spPr>
        <p:txBody>
          <a:bodyPr/>
          <a:lstStyle/>
          <a:p>
            <a:r>
              <a:rPr lang="en-US" b="1" dirty="0" smtClean="0">
                <a:solidFill>
                  <a:schemeClr val="bg1"/>
                </a:solidFill>
              </a:rPr>
              <a:t>Mistake #1: Marketing</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r>
              <a:rPr lang="en-US" dirty="0" smtClean="0"/>
              <a:t>5</a:t>
            </a:r>
            <a:endParaRPr lang="id-ID" dirty="0"/>
          </a:p>
        </p:txBody>
      </p:sp>
      <p:sp>
        <p:nvSpPr>
          <p:cNvPr id="4" name="Content Placeholder 3"/>
          <p:cNvSpPr>
            <a:spLocks noGrp="1"/>
          </p:cNvSpPr>
          <p:nvPr>
            <p:ph sz="quarter" idx="1"/>
          </p:nvPr>
        </p:nvSpPr>
        <p:spPr/>
        <p:txBody>
          <a:bodyPr>
            <a:normAutofit fontScale="92500"/>
          </a:bodyPr>
          <a:lstStyle/>
          <a:p>
            <a:r>
              <a:rPr lang="en-US" dirty="0" smtClean="0"/>
              <a:t>Starting a business without knowing your target market and how to communicate with them wastes time and money. Less is always more and if you can’t say what you need to say about your product in one minute, then you don’t know your market or your industry well enough.</a:t>
            </a:r>
          </a:p>
          <a:p>
            <a:r>
              <a:rPr lang="en-US" b="1" dirty="0" smtClean="0"/>
              <a:t>Fix:</a:t>
            </a:r>
            <a:r>
              <a:rPr lang="en-US" dirty="0" smtClean="0"/>
              <a:t> You need to be prepared to sell yourself and your business. State the products/services that are available in a clear and concise manner. You have less than 60 seconds to make an impression whether you experience a chance encounter with an investor or meet with a curious customer.</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620" y="228600"/>
            <a:ext cx="5138428" cy="990600"/>
          </a:xfrm>
        </p:spPr>
        <p:txBody>
          <a:bodyPr/>
          <a:lstStyle/>
          <a:p>
            <a:r>
              <a:rPr lang="en-US" b="1" dirty="0" smtClean="0">
                <a:solidFill>
                  <a:schemeClr val="bg1"/>
                </a:solidFill>
              </a:rPr>
              <a:t>Mistake #2: Competition</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r>
              <a:rPr lang="en-US" dirty="0" smtClean="0"/>
              <a:t>6</a:t>
            </a:r>
            <a:endParaRPr lang="id-ID" dirty="0"/>
          </a:p>
        </p:txBody>
      </p:sp>
      <p:sp>
        <p:nvSpPr>
          <p:cNvPr id="4" name="Content Placeholder 3"/>
          <p:cNvSpPr>
            <a:spLocks noGrp="1"/>
          </p:cNvSpPr>
          <p:nvPr>
            <p:ph sz="quarter" idx="1"/>
          </p:nvPr>
        </p:nvSpPr>
        <p:spPr/>
        <p:txBody>
          <a:bodyPr>
            <a:normAutofit fontScale="92500" lnSpcReduction="20000"/>
          </a:bodyPr>
          <a:lstStyle/>
          <a:p>
            <a:r>
              <a:rPr lang="en-US" dirty="0" smtClean="0"/>
              <a:t>Selecting the incorrect business venture where there is already market saturation, high competition and inadequate demand can result in failure to differentiate your offering for competitor products and penetrate the marketplace. Entrepreneurs need to investigate their industry carefully and select a market segment with higher demand than supply.</a:t>
            </a:r>
          </a:p>
          <a:p>
            <a:r>
              <a:rPr lang="en-US" b="1" dirty="0" smtClean="0"/>
              <a:t>Fix:</a:t>
            </a:r>
            <a:r>
              <a:rPr lang="en-US" dirty="0" smtClean="0"/>
              <a:t> A business that is built on your strengths and talents will guarantee a greater chance of success. It is also imperative that you’re managing the day-to-day operations and building and developing your company, keeping abreast of industry trends and developments and being aware of the competition </a:t>
            </a:r>
            <a:r>
              <a:rPr lang="en-US" dirty="0" err="1" smtClean="0"/>
              <a:t>behaviour</a:t>
            </a:r>
            <a:r>
              <a:rPr lang="en-US" dirty="0" smtClean="0"/>
              <a:t> and how they work.</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02570" y="228600"/>
            <a:ext cx="5063478" cy="990600"/>
          </a:xfrm>
        </p:spPr>
        <p:txBody>
          <a:bodyPr>
            <a:normAutofit/>
          </a:bodyPr>
          <a:lstStyle/>
          <a:p>
            <a:pPr lvl="0"/>
            <a:r>
              <a:rPr lang="en-US" b="1" dirty="0" smtClean="0">
                <a:solidFill>
                  <a:schemeClr val="bg1"/>
                </a:solidFill>
              </a:rPr>
              <a:t>Mistake #3: Free Internet </a:t>
            </a:r>
            <a:r>
              <a:rPr lang="en-US" b="1" dirty="0" err="1" smtClean="0">
                <a:solidFill>
                  <a:schemeClr val="bg1"/>
                </a:solidFill>
              </a:rPr>
              <a:t>programmes</a:t>
            </a:r>
            <a:endParaRPr lang="en-US" dirty="0" smtClean="0">
              <a:solidFill>
                <a:schemeClr val="bg1"/>
              </a:solidFill>
            </a:endParaRPr>
          </a:p>
        </p:txBody>
      </p:sp>
      <p:sp>
        <p:nvSpPr>
          <p:cNvPr id="3" name="Slide Number Placeholder 2"/>
          <p:cNvSpPr>
            <a:spLocks noGrp="1"/>
          </p:cNvSpPr>
          <p:nvPr>
            <p:ph type="sldNum" sz="quarter" idx="12"/>
          </p:nvPr>
        </p:nvSpPr>
        <p:spPr/>
        <p:txBody>
          <a:bodyPr>
            <a:normAutofit/>
          </a:bodyPr>
          <a:lstStyle/>
          <a:p>
            <a:r>
              <a:rPr lang="en-US" dirty="0" smtClean="0"/>
              <a:t>7</a:t>
            </a:r>
            <a:endParaRPr lang="id-ID" dirty="0"/>
          </a:p>
        </p:txBody>
      </p:sp>
      <p:sp>
        <p:nvSpPr>
          <p:cNvPr id="4" name="Content Placeholder 3"/>
          <p:cNvSpPr>
            <a:spLocks noGrp="1"/>
          </p:cNvSpPr>
          <p:nvPr>
            <p:ph sz="quarter" idx="1"/>
          </p:nvPr>
        </p:nvSpPr>
        <p:spPr/>
        <p:txBody>
          <a:bodyPr/>
          <a:lstStyle/>
          <a:p>
            <a:r>
              <a:rPr lang="en-US" dirty="0" smtClean="0"/>
              <a:t>Internet scams in the form of a ‘free’ business set-up </a:t>
            </a:r>
            <a:r>
              <a:rPr lang="en-US" dirty="0" err="1" smtClean="0"/>
              <a:t>programmes</a:t>
            </a:r>
            <a:r>
              <a:rPr lang="en-US" dirty="0" smtClean="0"/>
              <a:t> will not make you money. Hard work and dedication is required in order for your business to be successful.</a:t>
            </a:r>
          </a:p>
          <a:p>
            <a:r>
              <a:rPr lang="en-US" b="1" dirty="0" smtClean="0"/>
              <a:t>Fix:</a:t>
            </a:r>
            <a:r>
              <a:rPr lang="en-US" dirty="0" smtClean="0"/>
              <a:t> If you require large sums of capital to launch your company, go back to the drawing board. Scale down expensive plans and simplify the idea until it becomes more manageable.</a:t>
            </a:r>
          </a:p>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7540" y="228600"/>
            <a:ext cx="5018507" cy="990600"/>
          </a:xfrm>
        </p:spPr>
        <p:txBody>
          <a:bodyPr>
            <a:noAutofit/>
          </a:bodyPr>
          <a:lstStyle/>
          <a:p>
            <a:pPr lvl="0"/>
            <a:r>
              <a:rPr lang="en-US" sz="2400" b="1" dirty="0" smtClean="0"/>
              <a:t>Mistake #4: Fragmented business opportunities</a:t>
            </a:r>
            <a:endParaRPr lang="en-US" sz="2400" dirty="0"/>
          </a:p>
        </p:txBody>
      </p:sp>
      <p:sp>
        <p:nvSpPr>
          <p:cNvPr id="3" name="Slide Number Placeholder 2"/>
          <p:cNvSpPr>
            <a:spLocks noGrp="1"/>
          </p:cNvSpPr>
          <p:nvPr>
            <p:ph type="sldNum" sz="quarter" idx="12"/>
          </p:nvPr>
        </p:nvSpPr>
        <p:spPr/>
        <p:txBody>
          <a:bodyPr>
            <a:normAutofit/>
          </a:bodyPr>
          <a:lstStyle/>
          <a:p>
            <a:r>
              <a:rPr lang="en-US" dirty="0" smtClean="0"/>
              <a:t>8</a:t>
            </a:r>
            <a:endParaRPr lang="id-ID" dirty="0"/>
          </a:p>
        </p:txBody>
      </p:sp>
      <p:sp>
        <p:nvSpPr>
          <p:cNvPr id="4" name="Content Placeholder 3"/>
          <p:cNvSpPr>
            <a:spLocks noGrp="1"/>
          </p:cNvSpPr>
          <p:nvPr>
            <p:ph sz="quarter" idx="1"/>
          </p:nvPr>
        </p:nvSpPr>
        <p:spPr/>
        <p:txBody>
          <a:bodyPr>
            <a:normAutofit lnSpcReduction="10000"/>
          </a:bodyPr>
          <a:lstStyle/>
          <a:p>
            <a:r>
              <a:rPr lang="en-US" dirty="0" smtClean="0"/>
              <a:t>By </a:t>
            </a:r>
            <a:r>
              <a:rPr lang="en-US" u="sng" dirty="0" smtClean="0">
                <a:hlinkClick r:id="rId2"/>
              </a:rPr>
              <a:t>starting one business venture</a:t>
            </a:r>
            <a:r>
              <a:rPr lang="en-US" dirty="0" smtClean="0"/>
              <a:t>, failing after a month and then embarking on the next prospect is how many beginners lose large sums of money and valuable time. Create your own business opportunity and corner your own market.</a:t>
            </a:r>
          </a:p>
          <a:p>
            <a:r>
              <a:rPr lang="en-US" b="1" dirty="0" smtClean="0"/>
              <a:t>Fix:</a:t>
            </a:r>
            <a:r>
              <a:rPr lang="en-US" dirty="0" smtClean="0"/>
              <a:t> Avoid being side-tracked by attempting to juggle various ventures at the same time. This will cause you to spread yourself thin at work and limit both your effectiveness and productivity. If you feel the need to jump into another project, you might want to relook your original concept and work on refining your ideas.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610" y="228600"/>
            <a:ext cx="5123438" cy="990600"/>
          </a:xfrm>
        </p:spPr>
        <p:txBody>
          <a:bodyPr>
            <a:normAutofit/>
          </a:bodyPr>
          <a:lstStyle/>
          <a:p>
            <a:pPr lvl="0"/>
            <a:r>
              <a:rPr lang="en-US" b="1" dirty="0" smtClean="0">
                <a:solidFill>
                  <a:schemeClr val="bg1"/>
                </a:solidFill>
              </a:rPr>
              <a:t>Mistake #5: Quick and easy money</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r>
              <a:rPr lang="en-US" dirty="0" smtClean="0"/>
              <a:t>9</a:t>
            </a:r>
            <a:endParaRPr lang="id-ID" dirty="0"/>
          </a:p>
        </p:txBody>
      </p:sp>
      <p:sp>
        <p:nvSpPr>
          <p:cNvPr id="4" name="Content Placeholder 3"/>
          <p:cNvSpPr>
            <a:spLocks noGrp="1"/>
          </p:cNvSpPr>
          <p:nvPr>
            <p:ph sz="quarter" idx="1"/>
          </p:nvPr>
        </p:nvSpPr>
        <p:spPr/>
        <p:txBody>
          <a:bodyPr>
            <a:normAutofit/>
          </a:bodyPr>
          <a:lstStyle/>
          <a:p>
            <a:r>
              <a:rPr lang="en-US" dirty="0" smtClean="0"/>
              <a:t>Another pitfall that first-time entrepreneurs can fall into when starting up a business is thinking that money can be generated over a short period of time without putting in long hours and hard work.</a:t>
            </a:r>
          </a:p>
          <a:p>
            <a:r>
              <a:rPr lang="en-US" b="1" dirty="0" smtClean="0"/>
              <a:t>Fix:</a:t>
            </a:r>
            <a:r>
              <a:rPr lang="en-US" dirty="0" smtClean="0"/>
              <a:t> Only make purchases which are necessary and keep all costs in check by maintaining low overheads and managing your cash flow effectively. Your money is the lifeblood of your company and its ultimate survival will depend on your ability to budget effectively.</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2630" y="228600"/>
            <a:ext cx="5153418" cy="990600"/>
          </a:xfrm>
        </p:spPr>
        <p:txBody>
          <a:bodyPr>
            <a:normAutofit/>
          </a:bodyPr>
          <a:lstStyle/>
          <a:p>
            <a:pPr lvl="0"/>
            <a:r>
              <a:rPr lang="en-US" b="1" dirty="0" smtClean="0">
                <a:solidFill>
                  <a:schemeClr val="bg1"/>
                </a:solidFill>
              </a:rPr>
              <a:t>Mistake #6: Procrastinating</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r>
              <a:rPr lang="en-US" dirty="0" smtClean="0"/>
              <a:t>10</a:t>
            </a:r>
            <a:endParaRPr lang="id-ID" dirty="0"/>
          </a:p>
        </p:txBody>
      </p:sp>
      <p:sp>
        <p:nvSpPr>
          <p:cNvPr id="4" name="Content Placeholder 3"/>
          <p:cNvSpPr>
            <a:spLocks noGrp="1"/>
          </p:cNvSpPr>
          <p:nvPr>
            <p:ph sz="quarter" idx="1"/>
          </p:nvPr>
        </p:nvSpPr>
        <p:spPr/>
        <p:txBody>
          <a:bodyPr>
            <a:normAutofit lnSpcReduction="10000"/>
          </a:bodyPr>
          <a:lstStyle/>
          <a:p>
            <a:r>
              <a:rPr lang="en-US" dirty="0" smtClean="0"/>
              <a:t>Entrepreneurs must not wait too long to launch their product. Procrastination could result in a competitor launching first. Don’t spend months or years waiting for the right time to execute</a:t>
            </a:r>
            <a:br>
              <a:rPr lang="en-US" dirty="0" smtClean="0"/>
            </a:br>
            <a:r>
              <a:rPr lang="en-US" dirty="0" smtClean="0"/>
              <a:t>your plans.</a:t>
            </a:r>
          </a:p>
          <a:p>
            <a:r>
              <a:rPr lang="en-US" b="1" dirty="0" smtClean="0"/>
              <a:t>Fix:</a:t>
            </a:r>
            <a:r>
              <a:rPr lang="en-US" dirty="0" smtClean="0"/>
              <a:t> Develop a strategy and timeline and then focus on achieving the goals and objectives by scheduling tasks on a day-to-day basis so that they are executed by the intended deadline. Once you have launched your enterprise, you will learn to make decisions under pressure and not to repeat mistakes.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7580" y="228600"/>
            <a:ext cx="5078468" cy="990600"/>
          </a:xfrm>
        </p:spPr>
        <p:txBody>
          <a:bodyPr>
            <a:normAutofit/>
          </a:bodyPr>
          <a:lstStyle/>
          <a:p>
            <a:pPr lvl="0"/>
            <a:r>
              <a:rPr lang="en-US" b="1" dirty="0" smtClean="0">
                <a:solidFill>
                  <a:schemeClr val="bg1"/>
                </a:solidFill>
              </a:rPr>
              <a:t>Mistake #7: Expenditure</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r>
              <a:rPr lang="en-US" dirty="0" smtClean="0"/>
              <a:t>11</a:t>
            </a:r>
            <a:endParaRPr lang="id-ID" dirty="0"/>
          </a:p>
        </p:txBody>
      </p:sp>
      <p:sp>
        <p:nvSpPr>
          <p:cNvPr id="4" name="Content Placeholder 3"/>
          <p:cNvSpPr>
            <a:spLocks noGrp="1"/>
          </p:cNvSpPr>
          <p:nvPr>
            <p:ph sz="quarter" idx="1"/>
          </p:nvPr>
        </p:nvSpPr>
        <p:spPr/>
        <p:txBody>
          <a:bodyPr>
            <a:normAutofit lnSpcReduction="10000"/>
          </a:bodyPr>
          <a:lstStyle/>
          <a:p>
            <a:r>
              <a:rPr lang="en-US" dirty="0" smtClean="0"/>
              <a:t>Starting out small, but efficient, is the way to go. Hire only the employees you need and consider a home office until your business starts to grow. Forget about elaborate offices, fancy cars and extravagant expense accounts.</a:t>
            </a:r>
          </a:p>
          <a:p>
            <a:r>
              <a:rPr lang="en-US" b="1" dirty="0" smtClean="0"/>
              <a:t>Fix:</a:t>
            </a:r>
            <a:r>
              <a:rPr lang="en-US" dirty="0" smtClean="0"/>
              <a:t> Capital should only be injected into items that will yield a return on investment in the long run, such as the correct equipment and technologies for your business to run efficiently, administrative and professional costs (accounting and legal fees), and sales and marketing costs such as training and networking events.</a:t>
            </a:r>
          </a:p>
          <a:p>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2590" y="228600"/>
            <a:ext cx="5093458" cy="990600"/>
          </a:xfrm>
        </p:spPr>
        <p:txBody>
          <a:bodyPr>
            <a:normAutofit/>
          </a:bodyPr>
          <a:lstStyle/>
          <a:p>
            <a:r>
              <a:rPr lang="en-US" b="1" dirty="0" smtClean="0">
                <a:solidFill>
                  <a:schemeClr val="bg1"/>
                </a:solidFill>
              </a:rPr>
              <a:t>Setting specific goals</a:t>
            </a:r>
            <a:endParaRPr lang="en-US" dirty="0">
              <a:solidFill>
                <a:schemeClr val="bg1"/>
              </a:solidFill>
            </a:endParaRPr>
          </a:p>
        </p:txBody>
      </p:sp>
      <p:sp>
        <p:nvSpPr>
          <p:cNvPr id="3" name="Slide Number Placeholder 2"/>
          <p:cNvSpPr>
            <a:spLocks noGrp="1"/>
          </p:cNvSpPr>
          <p:nvPr>
            <p:ph type="sldNum" sz="quarter" idx="12"/>
          </p:nvPr>
        </p:nvSpPr>
        <p:spPr/>
        <p:txBody>
          <a:bodyPr>
            <a:normAutofit/>
          </a:bodyPr>
          <a:lstStyle/>
          <a:p>
            <a:r>
              <a:rPr lang="en-US" dirty="0" smtClean="0"/>
              <a:t>12</a:t>
            </a:r>
            <a:endParaRPr lang="id-ID" dirty="0"/>
          </a:p>
        </p:txBody>
      </p:sp>
      <p:sp>
        <p:nvSpPr>
          <p:cNvPr id="4" name="Content Placeholder 3"/>
          <p:cNvSpPr>
            <a:spLocks noGrp="1"/>
          </p:cNvSpPr>
          <p:nvPr>
            <p:ph sz="quarter" idx="1"/>
          </p:nvPr>
        </p:nvSpPr>
        <p:spPr/>
        <p:txBody>
          <a:bodyPr>
            <a:normAutofit fontScale="85000" lnSpcReduction="20000"/>
          </a:bodyPr>
          <a:lstStyle/>
          <a:p>
            <a:r>
              <a:rPr lang="en-US" dirty="0" smtClean="0"/>
              <a:t>All entrepreneurs have to contend with tough competition and therefore must remain proactive in their efforts to stay ahead and learn new things. In order to avoid failure it is advisable to hire an expert who can guide you through the formative stages of the business and help develop it into a mature and successful operation. Business coaching is one of many highly effective business tools for assisting start-ups, increasing productivity and building and sustaining growth.</a:t>
            </a:r>
          </a:p>
          <a:p>
            <a:r>
              <a:rPr lang="en-US" dirty="0" smtClean="0"/>
              <a:t>In my experience, entrepreneurs who undergo coaching before launching a new business are more likely to set specific and manageable goals, which are structured and formal, than their counterparts who do not seek the necessary advice. Coaches are also equipped to measure and evaluate their accomplishments over a specific period of time.</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610" y="228600"/>
            <a:ext cx="5123438" cy="990600"/>
          </a:xfrm>
        </p:spPr>
        <p:txBody>
          <a:bodyPr/>
          <a:lstStyle/>
          <a:p>
            <a:r>
              <a:rPr lang="id-ID" dirty="0" smtClean="0">
                <a:solidFill>
                  <a:schemeClr val="bg1"/>
                </a:solidFill>
              </a:rPr>
              <a:t>Kewirausahaan</a:t>
            </a:r>
            <a:endParaRPr lang="en-US" dirty="0">
              <a:solidFill>
                <a:schemeClr val="bg1"/>
              </a:solidFill>
            </a:endParaRPr>
          </a:p>
        </p:txBody>
      </p:sp>
      <p:sp>
        <p:nvSpPr>
          <p:cNvPr id="3" name="Date Placeholder 2"/>
          <p:cNvSpPr>
            <a:spLocks noGrp="1"/>
          </p:cNvSpPr>
          <p:nvPr>
            <p:ph type="dt" sz="half" idx="10"/>
          </p:nvPr>
        </p:nvSpPr>
        <p:spPr/>
        <p:txBody>
          <a:bodyPr/>
          <a:lstStyle/>
          <a:p>
            <a:fld id="{3E6706C8-3EB5-46A5-9E5A-E6E5C0C9C4E2}" type="datetime1">
              <a:rPr lang="id-ID" smtClean="0"/>
              <a:pPr/>
              <a:t>23/09/2014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4</a:t>
            </a:fld>
            <a:endParaRPr lang="id-ID"/>
          </a:p>
        </p:txBody>
      </p:sp>
      <p:sp>
        <p:nvSpPr>
          <p:cNvPr id="5" name="Content Placeholder 4"/>
          <p:cNvSpPr>
            <a:spLocks noGrp="1"/>
          </p:cNvSpPr>
          <p:nvPr>
            <p:ph sz="quarter" idx="1"/>
          </p:nvPr>
        </p:nvSpPr>
        <p:spPr/>
        <p:txBody>
          <a:bodyPr/>
          <a:lstStyle/>
          <a:p>
            <a:r>
              <a:rPr lang="en-US" i="1" dirty="0" smtClean="0"/>
              <a:t>A</a:t>
            </a:r>
            <a:r>
              <a:rPr lang="id-ID" i="1" dirty="0" smtClean="0"/>
              <a:t>wareness </a:t>
            </a:r>
            <a:r>
              <a:rPr lang="id-ID" dirty="0" smtClean="0"/>
              <a:t>Terhadap Kewirausahaan:</a:t>
            </a:r>
          </a:p>
          <a:p>
            <a:pPr lvl="1"/>
            <a:r>
              <a:rPr lang="id-ID" dirty="0" smtClean="0"/>
              <a:t>Krisis Moneter 1998: Banyak usaha yang harus gulung-tikar, PHK besar-besaran. </a:t>
            </a:r>
          </a:p>
          <a:p>
            <a:pPr lvl="1"/>
            <a:r>
              <a:rPr lang="id-ID" dirty="0" smtClean="0"/>
              <a:t>Meskipun pola pengelolaan UMKM yang sangat </a:t>
            </a:r>
            <a:r>
              <a:rPr lang="id-ID" dirty="0" smtClean="0"/>
              <a:t>sederhana namun UMKM menjadi andalan bagi bangsa Indonesia saat itu.</a:t>
            </a:r>
            <a:endParaRPr lang="en-US" dirty="0" smtClean="0"/>
          </a:p>
          <a:p>
            <a:pPr lvl="1"/>
            <a:r>
              <a:rPr lang="id-ID" dirty="0" smtClean="0">
                <a:latin typeface="Calibri" pitchFamily="34" charset="0"/>
              </a:rPr>
              <a:t>Ekonomi UMKM menjadi tumpuan dan menjadi pilihan penting bagi para sarjana untuk hidup lebih sejahtera, mandiri dan menolong banyak orang mengatasi pengangguran</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id-ID" dirty="0" smtClean="0"/>
              <a:t>Positif</a:t>
            </a:r>
            <a:endParaRPr lang="en-US" dirty="0"/>
          </a:p>
        </p:txBody>
      </p:sp>
      <p:sp>
        <p:nvSpPr>
          <p:cNvPr id="7" name="Text Placeholder 6"/>
          <p:cNvSpPr>
            <a:spLocks noGrp="1"/>
          </p:cNvSpPr>
          <p:nvPr>
            <p:ph type="body" idx="17"/>
          </p:nvPr>
        </p:nvSpPr>
        <p:spPr/>
        <p:txBody>
          <a:bodyPr/>
          <a:lstStyle/>
          <a:p>
            <a:r>
              <a:rPr lang="id-ID" dirty="0" smtClean="0"/>
              <a:t>Negatif</a:t>
            </a:r>
            <a:endParaRPr lang="en-US" dirty="0"/>
          </a:p>
        </p:txBody>
      </p:sp>
      <p:sp>
        <p:nvSpPr>
          <p:cNvPr id="8" name="Content Placeholder 7"/>
          <p:cNvSpPr>
            <a:spLocks noGrp="1"/>
          </p:cNvSpPr>
          <p:nvPr>
            <p:ph sz="quarter" idx="24"/>
          </p:nvPr>
        </p:nvSpPr>
        <p:spPr/>
        <p:txBody>
          <a:bodyPr/>
          <a:lstStyle/>
          <a:p>
            <a:pPr marL="533400" indent="-533400">
              <a:lnSpc>
                <a:spcPct val="80000"/>
              </a:lnSpc>
              <a:buFontTx/>
              <a:buAutoNum type="arabicPeriod"/>
            </a:pPr>
            <a:r>
              <a:rPr lang="en-US" sz="1800" dirty="0" err="1" smtClean="0"/>
              <a:t>Tahan</a:t>
            </a:r>
            <a:r>
              <a:rPr lang="en-US" sz="1800" dirty="0" smtClean="0"/>
              <a:t> </a:t>
            </a:r>
            <a:r>
              <a:rPr lang="en-US" sz="1800" dirty="0" err="1" smtClean="0"/>
              <a:t>banting</a:t>
            </a:r>
            <a:endParaRPr lang="en-US" sz="1800" dirty="0" smtClean="0"/>
          </a:p>
          <a:p>
            <a:pPr marL="533400" indent="-533400">
              <a:lnSpc>
                <a:spcPct val="80000"/>
              </a:lnSpc>
              <a:buFontTx/>
              <a:buAutoNum type="arabicPeriod"/>
            </a:pPr>
            <a:r>
              <a:rPr lang="en-US" sz="1800" dirty="0" err="1" smtClean="0"/>
              <a:t>Flexibel</a:t>
            </a:r>
            <a:endParaRPr lang="en-US" sz="1800" dirty="0" smtClean="0"/>
          </a:p>
          <a:p>
            <a:pPr marL="533400" indent="-533400">
              <a:lnSpc>
                <a:spcPct val="80000"/>
              </a:lnSpc>
              <a:buFontTx/>
              <a:buAutoNum type="arabicPeriod"/>
            </a:pPr>
            <a:r>
              <a:rPr lang="en-US" sz="1800" dirty="0" err="1" smtClean="0"/>
              <a:t>Mandiri</a:t>
            </a:r>
            <a:endParaRPr lang="en-US" sz="1800" dirty="0" smtClean="0"/>
          </a:p>
          <a:p>
            <a:pPr marL="533400" indent="-533400">
              <a:lnSpc>
                <a:spcPct val="80000"/>
              </a:lnSpc>
              <a:buFontTx/>
              <a:buAutoNum type="arabicPeriod"/>
            </a:pPr>
            <a:r>
              <a:rPr lang="en-US" sz="1800" dirty="0" err="1" smtClean="0"/>
              <a:t>Efisien</a:t>
            </a:r>
            <a:r>
              <a:rPr lang="en-US" sz="1800" dirty="0" smtClean="0"/>
              <a:t> (</a:t>
            </a:r>
            <a:r>
              <a:rPr lang="en-US" sz="1800" dirty="0" err="1" smtClean="0"/>
              <a:t>dikerjakan</a:t>
            </a:r>
            <a:r>
              <a:rPr lang="en-US" sz="1800" dirty="0" smtClean="0"/>
              <a:t> </a:t>
            </a:r>
            <a:r>
              <a:rPr lang="en-US" sz="1800" dirty="0" err="1" smtClean="0"/>
              <a:t>seluruh</a:t>
            </a:r>
            <a:r>
              <a:rPr lang="en-US" sz="1800" dirty="0" smtClean="0"/>
              <a:t> </a:t>
            </a:r>
            <a:r>
              <a:rPr lang="en-US" sz="1800" dirty="0" err="1" smtClean="0"/>
              <a:t>anggota</a:t>
            </a:r>
            <a:r>
              <a:rPr lang="en-US" sz="1800" dirty="0" smtClean="0"/>
              <a:t> </a:t>
            </a:r>
            <a:r>
              <a:rPr lang="en-US" sz="1800" dirty="0" err="1" smtClean="0"/>
              <a:t>keluarga</a:t>
            </a:r>
            <a:r>
              <a:rPr lang="en-US" sz="1800" dirty="0" smtClean="0"/>
              <a:t>)</a:t>
            </a:r>
          </a:p>
          <a:p>
            <a:pPr marL="533400" indent="-533400">
              <a:lnSpc>
                <a:spcPct val="80000"/>
              </a:lnSpc>
              <a:buFontTx/>
              <a:buAutoNum type="arabicPeriod"/>
            </a:pPr>
            <a:r>
              <a:rPr lang="en-US" sz="1800" dirty="0" smtClean="0"/>
              <a:t>Self (or family) financing</a:t>
            </a:r>
          </a:p>
          <a:p>
            <a:pPr marL="533400" indent="-533400">
              <a:lnSpc>
                <a:spcPct val="80000"/>
              </a:lnSpc>
              <a:buNone/>
            </a:pPr>
            <a:endParaRPr lang="en-US" sz="1800" dirty="0"/>
          </a:p>
        </p:txBody>
      </p:sp>
      <p:sp>
        <p:nvSpPr>
          <p:cNvPr id="9" name="Content Placeholder 8"/>
          <p:cNvSpPr>
            <a:spLocks noGrp="1"/>
          </p:cNvSpPr>
          <p:nvPr>
            <p:ph sz="quarter" idx="25"/>
          </p:nvPr>
        </p:nvSpPr>
        <p:spPr/>
        <p:txBody>
          <a:bodyPr>
            <a:normAutofit/>
          </a:bodyPr>
          <a:lstStyle/>
          <a:p>
            <a:pPr marL="533400" indent="-533400">
              <a:lnSpc>
                <a:spcPct val="80000"/>
              </a:lnSpc>
              <a:buFontTx/>
              <a:buAutoNum type="arabicPeriod"/>
            </a:pPr>
            <a:r>
              <a:rPr lang="en-US" sz="1800" dirty="0" smtClean="0"/>
              <a:t>Informal</a:t>
            </a:r>
          </a:p>
          <a:p>
            <a:pPr marL="533400" indent="-533400">
              <a:lnSpc>
                <a:spcPct val="80000"/>
              </a:lnSpc>
              <a:buFontTx/>
              <a:buAutoNum type="arabicPeriod"/>
            </a:pPr>
            <a:r>
              <a:rPr lang="en-US" sz="1800" dirty="0" err="1" smtClean="0"/>
              <a:t>Skala</a:t>
            </a:r>
            <a:r>
              <a:rPr lang="en-US" sz="1800" dirty="0" smtClean="0"/>
              <a:t> </a:t>
            </a:r>
            <a:r>
              <a:rPr lang="en-US" sz="1800" dirty="0" err="1" smtClean="0"/>
              <a:t>ekonomi</a:t>
            </a:r>
            <a:r>
              <a:rPr lang="en-US" sz="1800" dirty="0" smtClean="0"/>
              <a:t> </a:t>
            </a:r>
            <a:r>
              <a:rPr lang="en-US" sz="1800" dirty="0" err="1" smtClean="0"/>
              <a:t>rendah</a:t>
            </a:r>
            <a:endParaRPr lang="en-US" sz="1800" dirty="0" smtClean="0"/>
          </a:p>
          <a:p>
            <a:pPr marL="533400" indent="-533400">
              <a:lnSpc>
                <a:spcPct val="80000"/>
              </a:lnSpc>
              <a:buFontTx/>
              <a:buAutoNum type="arabicPeriod"/>
            </a:pPr>
            <a:r>
              <a:rPr lang="en-US" sz="1800" dirty="0" err="1" smtClean="0"/>
              <a:t>TIdak</a:t>
            </a:r>
            <a:r>
              <a:rPr lang="en-US" sz="1800" dirty="0" smtClean="0"/>
              <a:t> </a:t>
            </a:r>
            <a:r>
              <a:rPr lang="en-US" sz="1800" dirty="0" err="1" smtClean="0"/>
              <a:t>ada</a:t>
            </a:r>
            <a:r>
              <a:rPr lang="en-US" sz="1800" dirty="0" smtClean="0"/>
              <a:t> </a:t>
            </a:r>
            <a:r>
              <a:rPr lang="en-US" sz="1800" dirty="0" err="1" smtClean="0"/>
              <a:t>standar</a:t>
            </a:r>
            <a:r>
              <a:rPr lang="en-US" sz="1800" dirty="0" smtClean="0"/>
              <a:t> </a:t>
            </a:r>
            <a:r>
              <a:rPr lang="en-US" sz="1800" dirty="0" err="1" smtClean="0"/>
              <a:t>dan</a:t>
            </a:r>
            <a:r>
              <a:rPr lang="en-US" sz="1800" dirty="0" smtClean="0"/>
              <a:t> SOP</a:t>
            </a:r>
          </a:p>
          <a:p>
            <a:pPr marL="533400" indent="-533400">
              <a:lnSpc>
                <a:spcPct val="80000"/>
              </a:lnSpc>
              <a:buFontTx/>
              <a:buAutoNum type="arabicPeriod"/>
            </a:pPr>
            <a:r>
              <a:rPr lang="en-US" sz="1800" dirty="0" err="1" smtClean="0"/>
              <a:t>Belum</a:t>
            </a:r>
            <a:r>
              <a:rPr lang="en-US" sz="1800" dirty="0" smtClean="0"/>
              <a:t> </a:t>
            </a:r>
            <a:r>
              <a:rPr lang="en-US" sz="1800" dirty="0" err="1" smtClean="0"/>
              <a:t>menerapkan</a:t>
            </a:r>
            <a:r>
              <a:rPr lang="en-US" sz="1800" dirty="0" smtClean="0"/>
              <a:t> </a:t>
            </a:r>
            <a:r>
              <a:rPr lang="en-US" sz="1800" dirty="0" err="1" smtClean="0"/>
              <a:t>prinsip-prinsip</a:t>
            </a:r>
            <a:r>
              <a:rPr lang="en-US" sz="1800" dirty="0" smtClean="0"/>
              <a:t> </a:t>
            </a:r>
            <a:r>
              <a:rPr lang="en-US" sz="1800" dirty="0" err="1" smtClean="0"/>
              <a:t>manajemen</a:t>
            </a:r>
            <a:endParaRPr lang="en-US" sz="1800" dirty="0" smtClean="0"/>
          </a:p>
          <a:p>
            <a:pPr marL="533400" indent="-533400">
              <a:lnSpc>
                <a:spcPct val="80000"/>
              </a:lnSpc>
              <a:buFontTx/>
              <a:buAutoNum type="arabicPeriod"/>
            </a:pPr>
            <a:r>
              <a:rPr lang="en-US" sz="1800" dirty="0" err="1" smtClean="0"/>
              <a:t>Tidak</a:t>
            </a:r>
            <a:r>
              <a:rPr lang="en-US" sz="1800" dirty="0" smtClean="0"/>
              <a:t> </a:t>
            </a:r>
            <a:r>
              <a:rPr lang="en-US" sz="1800" dirty="0" err="1" smtClean="0"/>
              <a:t>disiapkan</a:t>
            </a:r>
            <a:r>
              <a:rPr lang="en-US" sz="1800" dirty="0" smtClean="0"/>
              <a:t> </a:t>
            </a:r>
            <a:r>
              <a:rPr lang="en-US" sz="1800" dirty="0" err="1" smtClean="0"/>
              <a:t>untuk</a:t>
            </a:r>
            <a:r>
              <a:rPr lang="en-US" sz="1800" dirty="0" smtClean="0"/>
              <a:t> </a:t>
            </a:r>
            <a:r>
              <a:rPr lang="en-US" sz="1800" dirty="0" err="1" smtClean="0"/>
              <a:t>menjadi</a:t>
            </a:r>
            <a:r>
              <a:rPr lang="en-US" sz="1800" dirty="0" smtClean="0"/>
              <a:t> </a:t>
            </a:r>
            <a:r>
              <a:rPr lang="en-US" sz="1800" dirty="0" err="1" smtClean="0"/>
              <a:t>besar</a:t>
            </a:r>
            <a:r>
              <a:rPr lang="en-US" sz="1800" dirty="0" smtClean="0"/>
              <a:t> </a:t>
            </a:r>
            <a:r>
              <a:rPr lang="en-US" sz="1800" dirty="0" err="1" smtClean="0"/>
              <a:t>atau</a:t>
            </a:r>
            <a:r>
              <a:rPr lang="en-US" sz="1800" dirty="0" smtClean="0"/>
              <a:t> </a:t>
            </a:r>
            <a:r>
              <a:rPr lang="en-US" sz="1800" dirty="0" err="1" smtClean="0"/>
              <a:t>tumbuh</a:t>
            </a:r>
            <a:endParaRPr lang="en-US" sz="1800" dirty="0" smtClean="0"/>
          </a:p>
          <a:p>
            <a:pPr marL="533400" indent="-533400">
              <a:lnSpc>
                <a:spcPct val="80000"/>
              </a:lnSpc>
              <a:buFontTx/>
              <a:buAutoNum type="arabicPeriod"/>
            </a:pPr>
            <a:r>
              <a:rPr lang="en-US" sz="1800" dirty="0" err="1" smtClean="0"/>
              <a:t>Pengembangan</a:t>
            </a:r>
            <a:r>
              <a:rPr lang="en-US" sz="1800" dirty="0" smtClean="0"/>
              <a:t> </a:t>
            </a:r>
            <a:r>
              <a:rPr lang="en-US" sz="1800" dirty="0" err="1" smtClean="0"/>
              <a:t>terbatas</a:t>
            </a:r>
            <a:endParaRPr lang="en-US" sz="1800" dirty="0" smtClean="0"/>
          </a:p>
        </p:txBody>
      </p:sp>
      <p:sp>
        <p:nvSpPr>
          <p:cNvPr id="4" name="Slide Number Placeholder 3"/>
          <p:cNvSpPr>
            <a:spLocks noGrp="1"/>
          </p:cNvSpPr>
          <p:nvPr>
            <p:ph type="sldNum" sz="quarter" idx="26"/>
          </p:nvPr>
        </p:nvSpPr>
        <p:spPr/>
        <p:txBody>
          <a:bodyPr/>
          <a:lstStyle/>
          <a:p>
            <a:fld id="{7F302563-E7AF-4054-B59A-0FF0C3D1AC5E}" type="slidenum">
              <a:rPr lang="id-ID" smtClean="0"/>
              <a:pPr/>
              <a:t>5</a:t>
            </a:fld>
            <a:endParaRPr lang="id-ID"/>
          </a:p>
        </p:txBody>
      </p:sp>
      <p:sp>
        <p:nvSpPr>
          <p:cNvPr id="3" name="Date Placeholder 2"/>
          <p:cNvSpPr>
            <a:spLocks noGrp="1"/>
          </p:cNvSpPr>
          <p:nvPr>
            <p:ph type="dt" sz="half" idx="27"/>
          </p:nvPr>
        </p:nvSpPr>
        <p:spPr/>
        <p:txBody>
          <a:bodyPr/>
          <a:lstStyle/>
          <a:p>
            <a:fld id="{3E6706C8-3EB5-46A5-9E5A-E6E5C0C9C4E2}" type="datetime1">
              <a:rPr lang="id-ID" smtClean="0"/>
              <a:pPr/>
              <a:t>23/09/2014</a:t>
            </a:fld>
            <a:endParaRPr lang="id-ID"/>
          </a:p>
        </p:txBody>
      </p:sp>
      <p:sp>
        <p:nvSpPr>
          <p:cNvPr id="10" name="Text Placeholder 9"/>
          <p:cNvSpPr>
            <a:spLocks noGrp="1"/>
          </p:cNvSpPr>
          <p:nvPr>
            <p:ph type="body" sz="quarter" idx="28"/>
          </p:nvPr>
        </p:nvSpPr>
        <p:spPr/>
        <p:txBody>
          <a:bodyPr/>
          <a:lstStyle/>
          <a:p>
            <a:endParaRPr lang="en-US"/>
          </a:p>
        </p:txBody>
      </p:sp>
      <p:sp>
        <p:nvSpPr>
          <p:cNvPr id="2" name="Title 1"/>
          <p:cNvSpPr>
            <a:spLocks noGrp="1"/>
          </p:cNvSpPr>
          <p:nvPr>
            <p:ph type="title" idx="4294967295"/>
          </p:nvPr>
        </p:nvSpPr>
        <p:spPr>
          <a:xfrm>
            <a:off x="4065588" y="228600"/>
            <a:ext cx="5078412" cy="990600"/>
          </a:xfrm>
        </p:spPr>
        <p:txBody>
          <a:bodyPr/>
          <a:lstStyle/>
          <a:p>
            <a:r>
              <a:rPr lang="id-ID" dirty="0" smtClean="0">
                <a:solidFill>
                  <a:schemeClr val="bg1"/>
                </a:solidFill>
              </a:rPr>
              <a:t>Karakteristik UMKM</a:t>
            </a: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702570" y="228600"/>
            <a:ext cx="5063478" cy="990600"/>
          </a:xfrm>
        </p:spPr>
        <p:txBody>
          <a:bodyPr/>
          <a:lstStyle/>
          <a:p>
            <a:r>
              <a:rPr lang="id-ID" dirty="0" smtClean="0">
                <a:solidFill>
                  <a:schemeClr val="bg1"/>
                </a:solidFill>
              </a:rPr>
              <a:t>Statistik Singkat [1]</a:t>
            </a:r>
            <a:endParaRPr lang="en-US" dirty="0">
              <a:solidFill>
                <a:schemeClr val="bg1"/>
              </a:solidFill>
            </a:endParaRPr>
          </a:p>
        </p:txBody>
      </p:sp>
      <p:sp>
        <p:nvSpPr>
          <p:cNvPr id="7" name="Date Placeholder 6"/>
          <p:cNvSpPr>
            <a:spLocks noGrp="1"/>
          </p:cNvSpPr>
          <p:nvPr>
            <p:ph type="dt" sz="half" idx="10"/>
          </p:nvPr>
        </p:nvSpPr>
        <p:spPr/>
        <p:txBody>
          <a:bodyPr/>
          <a:lstStyle/>
          <a:p>
            <a:pPr>
              <a:defRPr/>
            </a:pPr>
            <a:fld id="{3EEFC6D6-12BE-4327-AF76-3DFBC18EADD0}" type="datetime1">
              <a:rPr lang="id-ID" smtClean="0"/>
              <a:pPr>
                <a:defRPr/>
              </a:pPr>
              <a:t>24/09/2014</a:t>
            </a:fld>
            <a:endParaRPr lang="en-US" dirty="0"/>
          </a:p>
        </p:txBody>
      </p:sp>
      <p:sp>
        <p:nvSpPr>
          <p:cNvPr id="6" name="Slide Number Placeholder 5"/>
          <p:cNvSpPr>
            <a:spLocks noGrp="1"/>
          </p:cNvSpPr>
          <p:nvPr>
            <p:ph type="sldNum" sz="quarter" idx="12"/>
          </p:nvPr>
        </p:nvSpPr>
        <p:spPr/>
        <p:txBody>
          <a:bodyPr/>
          <a:lstStyle/>
          <a:p>
            <a:pPr>
              <a:defRPr/>
            </a:pPr>
            <a:fld id="{E5D3C417-35D1-DE4B-9003-F2E94344F58E}" type="slidenum">
              <a:rPr lang="en-US" smtClean="0"/>
              <a:pPr>
                <a:defRPr/>
              </a:pPr>
              <a:t>6</a:t>
            </a:fld>
            <a:endParaRPr lang="en-US" dirty="0"/>
          </a:p>
        </p:txBody>
      </p:sp>
      <p:graphicFrame>
        <p:nvGraphicFramePr>
          <p:cNvPr id="11" name="Content Placeholder 10"/>
          <p:cNvGraphicFramePr>
            <a:graphicFrameLocks noGrp="1"/>
          </p:cNvGraphicFramePr>
          <p:nvPr>
            <p:ph sz="quarter" idx="1"/>
          </p:nvPr>
        </p:nvGraphicFramePr>
        <p:xfrm>
          <a:off x="612773" y="1600200"/>
          <a:ext cx="3089798" cy="2123440"/>
        </p:xfrm>
        <a:graphic>
          <a:graphicData uri="http://schemas.openxmlformats.org/drawingml/2006/table">
            <a:tbl>
              <a:tblPr firstRow="1" bandRow="1">
                <a:tableStyleId>{93296810-A885-4BE3-A3E7-6D5BEEA58F35}</a:tableStyleId>
              </a:tblPr>
              <a:tblGrid>
                <a:gridCol w="1544899"/>
                <a:gridCol w="1544899"/>
              </a:tblGrid>
              <a:tr h="370840">
                <a:tc>
                  <a:txBody>
                    <a:bodyPr/>
                    <a:lstStyle/>
                    <a:p>
                      <a:r>
                        <a:rPr lang="id-ID" dirty="0" smtClean="0"/>
                        <a:t>Tahun</a:t>
                      </a:r>
                      <a:endParaRPr lang="en-US" dirty="0"/>
                    </a:p>
                  </a:txBody>
                  <a:tcPr/>
                </a:tc>
                <a:tc>
                  <a:txBody>
                    <a:bodyPr/>
                    <a:lstStyle/>
                    <a:p>
                      <a:r>
                        <a:rPr lang="id-ID" dirty="0" smtClean="0"/>
                        <a:t>Jumlah Penduduk</a:t>
                      </a:r>
                      <a:endParaRPr lang="en-US" dirty="0"/>
                    </a:p>
                  </a:txBody>
                  <a:tcPr/>
                </a:tc>
              </a:tr>
              <a:tr h="370840">
                <a:tc>
                  <a:txBody>
                    <a:bodyPr/>
                    <a:lstStyle/>
                    <a:p>
                      <a:r>
                        <a:rPr lang="id-ID" dirty="0" smtClean="0"/>
                        <a:t>2008</a:t>
                      </a:r>
                      <a:endParaRPr lang="en-US" dirty="0"/>
                    </a:p>
                  </a:txBody>
                  <a:tcPr/>
                </a:tc>
                <a:tc>
                  <a:txBody>
                    <a:bodyPr/>
                    <a:lstStyle/>
                    <a:p>
                      <a:r>
                        <a:rPr lang="id-ID" dirty="0" smtClean="0"/>
                        <a:t>228 juta</a:t>
                      </a:r>
                      <a:endParaRPr lang="en-US" dirty="0"/>
                    </a:p>
                  </a:txBody>
                  <a:tcPr/>
                </a:tc>
              </a:tr>
              <a:tr h="370840">
                <a:tc>
                  <a:txBody>
                    <a:bodyPr/>
                    <a:lstStyle/>
                    <a:p>
                      <a:r>
                        <a:rPr lang="id-ID" dirty="0" smtClean="0"/>
                        <a:t>2009</a:t>
                      </a:r>
                      <a:endParaRPr lang="en-US" dirty="0"/>
                    </a:p>
                  </a:txBody>
                  <a:tcPr/>
                </a:tc>
                <a:tc>
                  <a:txBody>
                    <a:bodyPr/>
                    <a:lstStyle/>
                    <a:p>
                      <a:r>
                        <a:rPr lang="id-ID" dirty="0" smtClean="0"/>
                        <a:t>231 juta</a:t>
                      </a:r>
                      <a:endParaRPr lang="en-US" dirty="0"/>
                    </a:p>
                  </a:txBody>
                  <a:tcPr/>
                </a:tc>
              </a:tr>
              <a:tr h="370840">
                <a:tc>
                  <a:txBody>
                    <a:bodyPr/>
                    <a:lstStyle/>
                    <a:p>
                      <a:r>
                        <a:rPr lang="id-ID" dirty="0" smtClean="0"/>
                        <a:t>2010</a:t>
                      </a:r>
                      <a:endParaRPr lang="en-US" dirty="0"/>
                    </a:p>
                  </a:txBody>
                  <a:tcPr/>
                </a:tc>
                <a:tc>
                  <a:txBody>
                    <a:bodyPr/>
                    <a:lstStyle/>
                    <a:p>
                      <a:r>
                        <a:rPr lang="id-ID" dirty="0" smtClean="0"/>
                        <a:t>234 juta</a:t>
                      </a:r>
                      <a:endParaRPr lang="en-US" dirty="0"/>
                    </a:p>
                  </a:txBody>
                  <a:tcPr/>
                </a:tc>
              </a:tr>
              <a:tr h="370840">
                <a:tc>
                  <a:txBody>
                    <a:bodyPr/>
                    <a:lstStyle/>
                    <a:p>
                      <a:r>
                        <a:rPr lang="id-ID" dirty="0" smtClean="0"/>
                        <a:t>2011</a:t>
                      </a:r>
                      <a:endParaRPr lang="en-US" dirty="0"/>
                    </a:p>
                  </a:txBody>
                  <a:tcPr/>
                </a:tc>
                <a:tc>
                  <a:txBody>
                    <a:bodyPr/>
                    <a:lstStyle/>
                    <a:p>
                      <a:r>
                        <a:rPr lang="id-ID" dirty="0" smtClean="0"/>
                        <a:t>247 juta</a:t>
                      </a:r>
                      <a:endParaRPr lang="en-US" dirty="0"/>
                    </a:p>
                  </a:txBody>
                  <a:tcPr/>
                </a:tc>
              </a:tr>
            </a:tbl>
          </a:graphicData>
        </a:graphic>
      </p:graphicFrame>
      <p:graphicFrame>
        <p:nvGraphicFramePr>
          <p:cNvPr id="12" name="Content Placeholder 10"/>
          <p:cNvGraphicFramePr>
            <a:graphicFrameLocks/>
          </p:cNvGraphicFramePr>
          <p:nvPr/>
        </p:nvGraphicFramePr>
        <p:xfrm>
          <a:off x="4731869" y="1600200"/>
          <a:ext cx="3089798" cy="2865120"/>
        </p:xfrm>
        <a:graphic>
          <a:graphicData uri="http://schemas.openxmlformats.org/drawingml/2006/table">
            <a:tbl>
              <a:tblPr firstRow="1" bandRow="1">
                <a:tableStyleId>{F5AB1C69-6EDB-4FF4-983F-18BD219EF322}</a:tableStyleId>
              </a:tblPr>
              <a:tblGrid>
                <a:gridCol w="1544899"/>
                <a:gridCol w="1544899"/>
              </a:tblGrid>
              <a:tr h="370840">
                <a:tc>
                  <a:txBody>
                    <a:bodyPr/>
                    <a:lstStyle/>
                    <a:p>
                      <a:r>
                        <a:rPr lang="id-ID" dirty="0" smtClean="0"/>
                        <a:t>Tahun</a:t>
                      </a:r>
                      <a:endParaRPr lang="en-US" dirty="0"/>
                    </a:p>
                  </a:txBody>
                  <a:tcPr/>
                </a:tc>
                <a:tc>
                  <a:txBody>
                    <a:bodyPr/>
                    <a:lstStyle/>
                    <a:p>
                      <a:r>
                        <a:rPr lang="id-ID" dirty="0" smtClean="0"/>
                        <a:t>Angkatan Kerja</a:t>
                      </a:r>
                      <a:endParaRPr lang="en-US" dirty="0"/>
                    </a:p>
                  </a:txBody>
                  <a:tcPr/>
                </a:tc>
              </a:tr>
              <a:tr h="370840">
                <a:tc>
                  <a:txBody>
                    <a:bodyPr/>
                    <a:lstStyle/>
                    <a:p>
                      <a:r>
                        <a:rPr lang="id-ID" dirty="0" smtClean="0"/>
                        <a:t>2008</a:t>
                      </a:r>
                      <a:endParaRPr lang="en-US" dirty="0"/>
                    </a:p>
                  </a:txBody>
                  <a:tcPr/>
                </a:tc>
                <a:tc>
                  <a:txBody>
                    <a:bodyPr/>
                    <a:lstStyle/>
                    <a:p>
                      <a:r>
                        <a:rPr lang="id-ID" dirty="0" smtClean="0"/>
                        <a:t>111,48 juta</a:t>
                      </a:r>
                      <a:endParaRPr lang="en-US" dirty="0"/>
                    </a:p>
                  </a:txBody>
                  <a:tcPr/>
                </a:tc>
              </a:tr>
              <a:tr h="370840">
                <a:tc>
                  <a:txBody>
                    <a:bodyPr/>
                    <a:lstStyle/>
                    <a:p>
                      <a:r>
                        <a:rPr lang="id-ID" dirty="0" smtClean="0"/>
                        <a:t>2009</a:t>
                      </a:r>
                      <a:endParaRPr lang="en-US" dirty="0"/>
                    </a:p>
                  </a:txBody>
                  <a:tcPr/>
                </a:tc>
                <a:tc>
                  <a:txBody>
                    <a:bodyPr/>
                    <a:lstStyle/>
                    <a:p>
                      <a:r>
                        <a:rPr lang="id-ID" dirty="0" smtClean="0"/>
                        <a:t>113,74 juta</a:t>
                      </a:r>
                      <a:endParaRPr lang="en-US" dirty="0"/>
                    </a:p>
                  </a:txBody>
                  <a:tcPr/>
                </a:tc>
              </a:tr>
              <a:tr h="370840">
                <a:tc>
                  <a:txBody>
                    <a:bodyPr/>
                    <a:lstStyle/>
                    <a:p>
                      <a:r>
                        <a:rPr lang="id-ID" dirty="0" smtClean="0"/>
                        <a:t>2010</a:t>
                      </a:r>
                      <a:endParaRPr lang="en-US" dirty="0"/>
                    </a:p>
                  </a:txBody>
                  <a:tcPr/>
                </a:tc>
                <a:tc>
                  <a:txBody>
                    <a:bodyPr/>
                    <a:lstStyle/>
                    <a:p>
                      <a:r>
                        <a:rPr lang="id-ID" dirty="0" smtClean="0"/>
                        <a:t>116,00</a:t>
                      </a:r>
                      <a:r>
                        <a:rPr lang="id-ID" baseline="0" dirty="0" smtClean="0"/>
                        <a:t> juta</a:t>
                      </a:r>
                      <a:endParaRPr lang="en-US" dirty="0"/>
                    </a:p>
                  </a:txBody>
                  <a:tcPr/>
                </a:tc>
              </a:tr>
              <a:tr h="370840">
                <a:tc>
                  <a:txBody>
                    <a:bodyPr/>
                    <a:lstStyle/>
                    <a:p>
                      <a:r>
                        <a:rPr lang="id-ID" dirty="0" smtClean="0"/>
                        <a:t>2011</a:t>
                      </a:r>
                      <a:endParaRPr lang="en-US" dirty="0"/>
                    </a:p>
                  </a:txBody>
                  <a:tcPr/>
                </a:tc>
                <a:tc>
                  <a:txBody>
                    <a:bodyPr/>
                    <a:lstStyle/>
                    <a:p>
                      <a:r>
                        <a:rPr lang="id-ID" dirty="0" smtClean="0"/>
                        <a:t>119,40</a:t>
                      </a:r>
                      <a:r>
                        <a:rPr lang="id-ID" baseline="0" dirty="0" smtClean="0"/>
                        <a:t> juta</a:t>
                      </a:r>
                      <a:endParaRPr lang="en-US" dirty="0"/>
                    </a:p>
                  </a:txBody>
                  <a:tcPr/>
                </a:tc>
              </a:tr>
              <a:tr h="370840">
                <a:tc>
                  <a:txBody>
                    <a:bodyPr/>
                    <a:lstStyle/>
                    <a:p>
                      <a:r>
                        <a:rPr lang="id-ID" dirty="0" smtClean="0"/>
                        <a:t>2012</a:t>
                      </a:r>
                      <a:endParaRPr lang="en-US" dirty="0"/>
                    </a:p>
                  </a:txBody>
                  <a:tcPr/>
                </a:tc>
                <a:tc>
                  <a:txBody>
                    <a:bodyPr/>
                    <a:lstStyle/>
                    <a:p>
                      <a:r>
                        <a:rPr lang="id-ID" dirty="0" smtClean="0"/>
                        <a:t>120,41</a:t>
                      </a:r>
                      <a:r>
                        <a:rPr lang="id-ID" baseline="0" dirty="0" smtClean="0"/>
                        <a:t> juta</a:t>
                      </a:r>
                      <a:endParaRPr lang="en-US" dirty="0"/>
                    </a:p>
                  </a:txBody>
                  <a:tcPr/>
                </a:tc>
              </a:tr>
              <a:tr h="370840">
                <a:tc>
                  <a:txBody>
                    <a:bodyPr/>
                    <a:lstStyle/>
                    <a:p>
                      <a:r>
                        <a:rPr lang="id-ID" dirty="0" smtClean="0"/>
                        <a:t>2013</a:t>
                      </a:r>
                      <a:endParaRPr lang="en-US" dirty="0"/>
                    </a:p>
                  </a:txBody>
                  <a:tcPr/>
                </a:tc>
                <a:tc>
                  <a:txBody>
                    <a:bodyPr/>
                    <a:lstStyle/>
                    <a:p>
                      <a:r>
                        <a:rPr lang="id-ID" dirty="0" smtClean="0"/>
                        <a:t>121,19 juta</a:t>
                      </a:r>
                      <a:endParaRPr lang="en-US" dirty="0"/>
                    </a:p>
                  </a:txBody>
                  <a:tcPr/>
                </a:tc>
              </a:tr>
            </a:tbl>
          </a:graphicData>
        </a:graphic>
      </p:graphicFrame>
      <p:sp>
        <p:nvSpPr>
          <p:cNvPr id="14" name="TextBox 13"/>
          <p:cNvSpPr txBox="1"/>
          <p:nvPr/>
        </p:nvSpPr>
        <p:spPr>
          <a:xfrm>
            <a:off x="4731869" y="4742318"/>
            <a:ext cx="3752564" cy="646331"/>
          </a:xfrm>
          <a:prstGeom prst="rect">
            <a:avLst/>
          </a:prstGeom>
          <a:ln>
            <a:noFill/>
          </a:ln>
        </p:spPr>
        <p:txBody>
          <a:bodyPr wrap="square" rtlCol="0">
            <a:spAutoFit/>
          </a:bodyPr>
          <a:lstStyle/>
          <a:p>
            <a:r>
              <a:rPr lang="id-ID" dirty="0" smtClean="0"/>
              <a:t>Laju pertambahan angkatan kerja rata-rata 1,942 juta</a:t>
            </a:r>
            <a:endParaRPr lang="en-US" dirty="0" smtClean="0"/>
          </a:p>
        </p:txBody>
      </p:sp>
      <p:sp>
        <p:nvSpPr>
          <p:cNvPr id="15" name="TextBox 14"/>
          <p:cNvSpPr txBox="1"/>
          <p:nvPr/>
        </p:nvSpPr>
        <p:spPr>
          <a:xfrm>
            <a:off x="389909" y="4142154"/>
            <a:ext cx="3312662" cy="923330"/>
          </a:xfrm>
          <a:prstGeom prst="rect">
            <a:avLst/>
          </a:prstGeom>
          <a:ln>
            <a:noFill/>
          </a:ln>
        </p:spPr>
        <p:txBody>
          <a:bodyPr wrap="square" rtlCol="0">
            <a:spAutoFit/>
          </a:bodyPr>
          <a:lstStyle/>
          <a:p>
            <a:r>
              <a:rPr lang="id-ID" dirty="0" smtClean="0"/>
              <a:t>Laju pertambahan jumlah penduduk rata-rata 6,34 juta</a:t>
            </a:r>
            <a:endParaRPr lang="en-U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560" y="228600"/>
            <a:ext cx="5048487" cy="990600"/>
          </a:xfrm>
        </p:spPr>
        <p:txBody>
          <a:bodyPr/>
          <a:lstStyle/>
          <a:p>
            <a:r>
              <a:rPr lang="id-ID" dirty="0" smtClean="0">
                <a:solidFill>
                  <a:schemeClr val="bg1"/>
                </a:solidFill>
              </a:rPr>
              <a:t>Statistik Singkat </a:t>
            </a:r>
            <a:r>
              <a:rPr lang="id-ID" dirty="0" smtClean="0">
                <a:solidFill>
                  <a:schemeClr val="bg1"/>
                </a:solidFill>
              </a:rPr>
              <a:t>[2]</a:t>
            </a:r>
            <a:endParaRPr lang="en-US" dirty="0"/>
          </a:p>
        </p:txBody>
      </p:sp>
      <p:sp>
        <p:nvSpPr>
          <p:cNvPr id="3" name="Date Placeholder 2"/>
          <p:cNvSpPr>
            <a:spLocks noGrp="1"/>
          </p:cNvSpPr>
          <p:nvPr>
            <p:ph type="dt" sz="half" idx="10"/>
          </p:nvPr>
        </p:nvSpPr>
        <p:spPr/>
        <p:txBody>
          <a:bodyPr/>
          <a:lstStyle/>
          <a:p>
            <a:fld id="{3E6706C8-3EB5-46A5-9E5A-E6E5C0C9C4E2}" type="datetime1">
              <a:rPr lang="id-ID" smtClean="0"/>
              <a:pPr/>
              <a:t>24/09/2014</a:t>
            </a:fld>
            <a:endParaRPr lang="id-ID"/>
          </a:p>
        </p:txBody>
      </p:sp>
      <p:sp>
        <p:nvSpPr>
          <p:cNvPr id="4" name="Slide Number Placeholder 3"/>
          <p:cNvSpPr>
            <a:spLocks noGrp="1"/>
          </p:cNvSpPr>
          <p:nvPr>
            <p:ph type="sldNum" sz="quarter" idx="12"/>
          </p:nvPr>
        </p:nvSpPr>
        <p:spPr/>
        <p:txBody>
          <a:bodyPr/>
          <a:lstStyle/>
          <a:p>
            <a:fld id="{7F302563-E7AF-4054-B59A-0FF0C3D1AC5E}" type="slidenum">
              <a:rPr lang="id-ID" smtClean="0"/>
              <a:pPr/>
              <a:t>7</a:t>
            </a:fld>
            <a:endParaRPr lang="id-ID"/>
          </a:p>
        </p:txBody>
      </p:sp>
      <p:graphicFrame>
        <p:nvGraphicFramePr>
          <p:cNvPr id="6" name="Content Placeholder 5"/>
          <p:cNvGraphicFramePr>
            <a:graphicFrameLocks noGrp="1"/>
          </p:cNvGraphicFramePr>
          <p:nvPr>
            <p:ph sz="quarter" idx="1"/>
          </p:nvPr>
        </p:nvGraphicFramePr>
        <p:xfrm>
          <a:off x="194872" y="1440305"/>
          <a:ext cx="5831174"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026046" y="2113613"/>
            <a:ext cx="3117954" cy="2031325"/>
          </a:xfrm>
          <a:prstGeom prst="rect">
            <a:avLst/>
          </a:prstGeom>
          <a:ln>
            <a:noFill/>
          </a:ln>
        </p:spPr>
        <p:txBody>
          <a:bodyPr wrap="square" rtlCol="0">
            <a:spAutoFit/>
          </a:bodyPr>
          <a:lstStyle/>
          <a:p>
            <a:r>
              <a:rPr lang="id-ID" dirty="0" smtClean="0"/>
              <a:t>Rata-rata Persentase Bekerja vs Angkatan Kerja telah mencapai 92%, namun ini berarti ada 8% pengangguran atau sekitar 8,36 juta orang</a:t>
            </a:r>
            <a:endParaRPr lang="en-US"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44"/>
          <p:cNvSpPr>
            <a:spLocks noGrp="1" noChangeArrowheads="1"/>
          </p:cNvSpPr>
          <p:nvPr>
            <p:ph type="title" idx="4294967295"/>
          </p:nvPr>
        </p:nvSpPr>
        <p:spPr>
          <a:xfrm>
            <a:off x="3657600" y="239843"/>
            <a:ext cx="5257800" cy="1143000"/>
          </a:xfrm>
        </p:spPr>
        <p:txBody>
          <a:bodyPr/>
          <a:lstStyle/>
          <a:p>
            <a:pPr eaLnBrk="1" hangingPunct="1"/>
            <a:r>
              <a:rPr lang="en-US" sz="2000" dirty="0" err="1" smtClean="0">
                <a:solidFill>
                  <a:schemeClr val="bg1"/>
                </a:solidFill>
              </a:rPr>
              <a:t>Lulusan</a:t>
            </a:r>
            <a:r>
              <a:rPr lang="en-US" sz="2000" dirty="0" smtClean="0">
                <a:solidFill>
                  <a:schemeClr val="bg1"/>
                </a:solidFill>
              </a:rPr>
              <a:t> Diploma &amp; </a:t>
            </a:r>
            <a:r>
              <a:rPr lang="en-US" sz="2000" dirty="0" err="1" smtClean="0">
                <a:solidFill>
                  <a:schemeClr val="bg1"/>
                </a:solidFill>
              </a:rPr>
              <a:t>Universitas</a:t>
            </a:r>
            <a:r>
              <a:rPr lang="en-US" sz="2000" dirty="0" smtClean="0">
                <a:solidFill>
                  <a:schemeClr val="bg1"/>
                </a:solidFill>
              </a:rPr>
              <a:t> Yang </a:t>
            </a:r>
            <a:r>
              <a:rPr lang="en-US" sz="2000" dirty="0" err="1" smtClean="0">
                <a:solidFill>
                  <a:schemeClr val="bg1"/>
                </a:solidFill>
              </a:rPr>
              <a:t>Menganggur</a:t>
            </a:r>
            <a:endParaRPr lang="en-US" sz="2000" dirty="0" smtClean="0">
              <a:solidFill>
                <a:schemeClr val="bg1"/>
              </a:solidFill>
            </a:endParaRPr>
          </a:p>
        </p:txBody>
      </p:sp>
      <p:graphicFrame>
        <p:nvGraphicFramePr>
          <p:cNvPr id="125982" name="Group 30"/>
          <p:cNvGraphicFramePr>
            <a:graphicFrameLocks noGrp="1"/>
          </p:cNvGraphicFramePr>
          <p:nvPr>
            <p:ph sz="half" idx="4294967295"/>
          </p:nvPr>
        </p:nvGraphicFramePr>
        <p:xfrm>
          <a:off x="304800" y="1382843"/>
          <a:ext cx="8610600" cy="1796098"/>
        </p:xfrm>
        <a:graphic>
          <a:graphicData uri="http://schemas.openxmlformats.org/drawingml/2006/table">
            <a:tbl>
              <a:tblPr/>
              <a:tblGrid>
                <a:gridCol w="2105025"/>
                <a:gridCol w="1858963"/>
                <a:gridCol w="1858962"/>
                <a:gridCol w="2787650"/>
              </a:tblGrid>
              <a:tr h="4492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rgbClr val="66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663300"/>
                          </a:solidFill>
                          <a:effectLst/>
                          <a:latin typeface="Arial" charset="0"/>
                        </a:rPr>
                        <a:t>2007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3300"/>
                          </a:solidFill>
                          <a:effectLst/>
                          <a:latin typeface="Arial" charset="0"/>
                        </a:rPr>
                        <a:t>2008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663300"/>
                          </a:solidFill>
                          <a:effectLst/>
                          <a:latin typeface="Arial" charset="0"/>
                        </a:rPr>
                        <a:t>2009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663300"/>
                          </a:solidFill>
                          <a:effectLst/>
                          <a:latin typeface="Arial" charset="0"/>
                        </a:rPr>
                        <a:t>Diploma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663300"/>
                          </a:solidFill>
                          <a:effectLst/>
                          <a:latin typeface="Arial" charset="0"/>
                        </a:rPr>
                        <a:t>1.228.000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663300"/>
                          </a:solidFill>
                          <a:effectLst/>
                          <a:latin typeface="Arial" charset="0"/>
                        </a:rPr>
                        <a:t>1.514.000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663300"/>
                          </a:solidFill>
                          <a:effectLst/>
                          <a:latin typeface="Arial" charset="0"/>
                        </a:rPr>
                        <a:t>1.424.000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2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663300"/>
                          </a:solidFill>
                          <a:effectLst/>
                          <a:latin typeface="Arial" charset="0"/>
                        </a:rPr>
                        <a:t>Universitas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663300"/>
                          </a:solidFill>
                          <a:effectLst/>
                          <a:latin typeface="Arial" charset="0"/>
                        </a:rPr>
                        <a:t>1.260.000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3300"/>
                          </a:solidFill>
                          <a:effectLst/>
                          <a:latin typeface="Arial" charset="0"/>
                        </a:rPr>
                        <a:t>1.319.000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663300"/>
                          </a:solidFill>
                          <a:effectLst/>
                          <a:latin typeface="Arial" charset="0"/>
                        </a:rPr>
                        <a:t>1.198.000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266" name="Rectangle 114"/>
          <p:cNvSpPr>
            <a:spLocks noChangeArrowheads="1"/>
          </p:cNvSpPr>
          <p:nvPr/>
        </p:nvSpPr>
        <p:spPr bwMode="auto">
          <a:xfrm>
            <a:off x="914400" y="3484991"/>
            <a:ext cx="7910513" cy="762000"/>
          </a:xfrm>
          <a:prstGeom prst="rect">
            <a:avLst/>
          </a:prstGeom>
          <a:noFill/>
          <a:ln w="9525">
            <a:noFill/>
            <a:miter lim="800000"/>
            <a:headEnd/>
            <a:tailEnd/>
          </a:ln>
        </p:spPr>
        <p:txBody>
          <a:bodyPr anchor="ctr"/>
          <a:lstStyle/>
          <a:p>
            <a:pPr algn="ctr" eaLnBrk="0" hangingPunct="0"/>
            <a:r>
              <a:rPr lang="en-US" sz="2800" b="1" dirty="0" err="1">
                <a:ea typeface="ＭＳ Ｐゴシック" pitchFamily="-106" charset="-128"/>
              </a:rPr>
              <a:t>Tahun</a:t>
            </a:r>
            <a:r>
              <a:rPr lang="en-US" sz="2800" b="1" dirty="0">
                <a:ea typeface="ＭＳ Ｐゴシック" pitchFamily="-106" charset="-128"/>
              </a:rPr>
              <a:t> 2009: 1.198.000 </a:t>
            </a:r>
            <a:r>
              <a:rPr lang="en-US" sz="2800" b="1" dirty="0" err="1">
                <a:ea typeface="ＭＳ Ｐゴシック" pitchFamily="-106" charset="-128"/>
              </a:rPr>
              <a:t>Sarjana</a:t>
            </a:r>
            <a:r>
              <a:rPr lang="en-US" sz="2800" b="1" dirty="0">
                <a:ea typeface="ＭＳ Ｐゴシック" pitchFamily="-106" charset="-128"/>
              </a:rPr>
              <a:t> </a:t>
            </a:r>
            <a:r>
              <a:rPr lang="en-US" sz="2800" b="1" dirty="0" err="1">
                <a:ea typeface="ＭＳ Ｐゴシック" pitchFamily="-106" charset="-128"/>
              </a:rPr>
              <a:t>menganggur</a:t>
            </a:r>
            <a:endParaRPr lang="en-US" sz="2800" b="1" dirty="0">
              <a:ea typeface="ＭＳ Ｐゴシック" pitchFamily="-106" charset="-128"/>
            </a:endParaRPr>
          </a:p>
        </p:txBody>
      </p:sp>
      <p:sp>
        <p:nvSpPr>
          <p:cNvPr id="10267" name="Rectangle 123"/>
          <p:cNvSpPr>
            <a:spLocks noChangeArrowheads="1"/>
          </p:cNvSpPr>
          <p:nvPr/>
        </p:nvSpPr>
        <p:spPr bwMode="auto">
          <a:xfrm>
            <a:off x="3657600" y="4495800"/>
            <a:ext cx="2362200" cy="2057400"/>
          </a:xfrm>
          <a:prstGeom prst="rect">
            <a:avLst/>
          </a:prstGeom>
          <a:noFill/>
          <a:ln w="9525">
            <a:noFill/>
            <a:miter lim="800000"/>
            <a:headEnd/>
            <a:tailEnd/>
          </a:ln>
        </p:spPr>
        <p:txBody>
          <a:bodyPr anchor="ctr"/>
          <a:lstStyle/>
          <a:p>
            <a:pPr algn="ctr" eaLnBrk="0" hangingPunct="0"/>
            <a:endParaRPr lang="id-ID" sz="2800" b="1">
              <a:solidFill>
                <a:srgbClr val="FFFFFF"/>
              </a:solidFill>
              <a:ea typeface="ＭＳ Ｐゴシック" pitchFamily="-106" charset="-128"/>
            </a:endParaRPr>
          </a:p>
        </p:txBody>
      </p:sp>
      <p:pic>
        <p:nvPicPr>
          <p:cNvPr id="1026" name="Picture 2"/>
          <p:cNvPicPr>
            <a:picLocks noChangeAspect="1" noChangeArrowheads="1"/>
          </p:cNvPicPr>
          <p:nvPr/>
        </p:nvPicPr>
        <p:blipFill>
          <a:blip r:embed="rId2"/>
          <a:srcRect/>
          <a:stretch>
            <a:fillRect/>
          </a:stretch>
        </p:blipFill>
        <p:spPr bwMode="auto">
          <a:xfrm>
            <a:off x="6991350" y="3940941"/>
            <a:ext cx="1924050" cy="2371725"/>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3381375" y="4495800"/>
            <a:ext cx="2638425" cy="1733550"/>
          </a:xfrm>
          <a:prstGeom prst="rect">
            <a:avLst/>
          </a:prstGeom>
          <a:noFill/>
          <a:ln w="9525">
            <a:noFill/>
            <a:miter lim="800000"/>
            <a:headEnd/>
            <a:tailEnd/>
          </a:ln>
        </p:spPr>
      </p:pic>
      <p:pic>
        <p:nvPicPr>
          <p:cNvPr id="1028" name="Picture 4"/>
          <p:cNvPicPr>
            <a:picLocks noChangeAspect="1" noChangeArrowheads="1"/>
          </p:cNvPicPr>
          <p:nvPr/>
        </p:nvPicPr>
        <p:blipFill>
          <a:blip r:embed="rId4"/>
          <a:srcRect/>
          <a:stretch>
            <a:fillRect/>
          </a:stretch>
        </p:blipFill>
        <p:spPr bwMode="auto">
          <a:xfrm>
            <a:off x="285750" y="4246991"/>
            <a:ext cx="2857500" cy="1600200"/>
          </a:xfrm>
          <a:prstGeom prst="rect">
            <a:avLst/>
          </a:prstGeom>
          <a:noFill/>
          <a:ln w="9525">
            <a:noFill/>
            <a:miter lim="800000"/>
            <a:headEnd/>
            <a:tailEnd/>
          </a:ln>
        </p:spPr>
      </p:pic>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702570" y="238125"/>
            <a:ext cx="5441430" cy="806450"/>
          </a:xfrm>
        </p:spPr>
        <p:txBody>
          <a:bodyPr/>
          <a:lstStyle/>
          <a:p>
            <a:pPr eaLnBrk="1" hangingPunct="1"/>
            <a:r>
              <a:rPr lang="en-US" sz="3200" dirty="0" err="1" smtClean="0">
                <a:solidFill>
                  <a:schemeClr val="bg1"/>
                </a:solidFill>
              </a:rPr>
              <a:t>Jumlah</a:t>
            </a:r>
            <a:r>
              <a:rPr lang="en-US" sz="3200" dirty="0" smtClean="0">
                <a:solidFill>
                  <a:schemeClr val="bg1"/>
                </a:solidFill>
              </a:rPr>
              <a:t> Usaha </a:t>
            </a:r>
            <a:r>
              <a:rPr lang="en-US" sz="3200" dirty="0" err="1" smtClean="0">
                <a:solidFill>
                  <a:schemeClr val="bg1"/>
                </a:solidFill>
              </a:rPr>
              <a:t>di</a:t>
            </a:r>
            <a:r>
              <a:rPr lang="en-US" sz="3200" dirty="0" smtClean="0">
                <a:solidFill>
                  <a:schemeClr val="bg1"/>
                </a:solidFill>
              </a:rPr>
              <a:t> Indonesia</a:t>
            </a:r>
          </a:p>
        </p:txBody>
      </p:sp>
      <p:graphicFrame>
        <p:nvGraphicFramePr>
          <p:cNvPr id="17442" name="Group 34"/>
          <p:cNvGraphicFramePr>
            <a:graphicFrameLocks noGrp="1"/>
          </p:cNvGraphicFramePr>
          <p:nvPr>
            <p:ph idx="4294967295"/>
          </p:nvPr>
        </p:nvGraphicFramePr>
        <p:xfrm>
          <a:off x="1295400" y="1981200"/>
          <a:ext cx="7315200" cy="2896553"/>
        </p:xfrm>
        <a:graphic>
          <a:graphicData uri="http://schemas.openxmlformats.org/drawingml/2006/table">
            <a:tbl>
              <a:tblPr/>
              <a:tblGrid>
                <a:gridCol w="3657600"/>
                <a:gridCol w="3657600"/>
              </a:tblGrid>
              <a:tr h="7874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9966"/>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3300"/>
                          </a:solidFill>
                          <a:effectLst/>
                          <a:latin typeface="Century Gothic" pitchFamily="34" charset="0"/>
                        </a:rPr>
                        <a:t>Jumlah Usaha</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663300"/>
                          </a:solidFill>
                          <a:effectLst/>
                          <a:latin typeface="Century Gothic" pitchFamily="34" charset="0"/>
                        </a:rPr>
                        <a:t>(Unit)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00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Usaha Mikro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50.700.000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r>
              <a:tr h="500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Usaha Kecil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     520.220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7E7"/>
                    </a:solidFill>
                  </a:tcPr>
                </a:tc>
              </a:tr>
              <a:tr h="51911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Usaha Menengah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       39.660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BCB"/>
                    </a:solidFill>
                  </a:tcPr>
                </a:tc>
              </a:tr>
              <a:tr h="500063">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Usaha Besar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5E5"/>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000000"/>
                          </a:solidFill>
                          <a:effectLst/>
                          <a:latin typeface="Century Gothic" pitchFamily="34" charset="0"/>
                        </a:rPr>
                        <a:t>         4.370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5E5"/>
                    </a:solidFill>
                  </a:tcPr>
                </a:tc>
              </a:tr>
            </a:tbl>
          </a:graphicData>
        </a:graphic>
      </p:graphicFrame>
    </p:spTree>
  </p:cSld>
  <p:clrMapOvr>
    <a:masterClrMapping/>
  </p:clrMapOvr>
  <p:transition>
    <p:blinds/>
  </p:transition>
  <p:timing>
    <p:tnLst>
      <p:par>
        <p:cTn id="1" dur="indefinite" restart="never" nodeType="tmRoot"/>
      </p:par>
    </p:tnLst>
  </p:timing>
</p:sld>
</file>

<file path=ppt/theme/theme1.xml><?xml version="1.0" encoding="utf-8"?>
<a:theme xmlns:a="http://schemas.openxmlformats.org/drawingml/2006/main" name="template_informatika_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1754</TotalTime>
  <Words>1847</Words>
  <Application>Microsoft Office PowerPoint</Application>
  <PresentationFormat>On-screen Show (4:3)</PresentationFormat>
  <Paragraphs>275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template_informatika_slide</vt:lpstr>
      <vt:lpstr>IFG3A3 KEPROFESIAN BIDANG INFORMATIKA Pertemuan 10:  Bisnis ICT Bagian 2</vt:lpstr>
      <vt:lpstr>Trend Bisnis ICT</vt:lpstr>
      <vt:lpstr>Fokus Materi </vt:lpstr>
      <vt:lpstr>Kewirausahaan</vt:lpstr>
      <vt:lpstr>Karakteristik UMKM</vt:lpstr>
      <vt:lpstr>Statistik Singkat [1]</vt:lpstr>
      <vt:lpstr>Statistik Singkat [2]</vt:lpstr>
      <vt:lpstr>Lulusan Diploma &amp; Universitas Yang Menganggur</vt:lpstr>
      <vt:lpstr>Jumlah Usaha di Indonesia</vt:lpstr>
      <vt:lpstr>Siapa Penyerap Tenaga Kerja Terbanyak</vt:lpstr>
      <vt:lpstr>Bagaimana Produktivitas</vt:lpstr>
      <vt:lpstr>Faktor yang menimbulkan monopoli</vt:lpstr>
      <vt:lpstr>Seorang Wirausaha</vt:lpstr>
      <vt:lpstr>1. Usaha Yang Sesungguhnya</vt:lpstr>
      <vt:lpstr>2. Usaha Spekulatif</vt:lpstr>
      <vt:lpstr>Pilihan Entrepreneurship </vt:lpstr>
      <vt:lpstr>Slide 17</vt:lpstr>
      <vt:lpstr>Kata Kuncinya</vt:lpstr>
      <vt:lpstr>Bersahabat Dengan Ketidakpastian</vt:lpstr>
      <vt:lpstr>Entrepreneurial Mindset</vt:lpstr>
      <vt:lpstr>Slide 21</vt:lpstr>
      <vt:lpstr>Enterpreneur Pitfall</vt:lpstr>
      <vt:lpstr>Fokus Materi </vt:lpstr>
      <vt:lpstr>Start-up Ecosistem</vt:lpstr>
      <vt:lpstr>Start Your : Business Plan</vt:lpstr>
      <vt:lpstr>Rencana Bisnis</vt:lpstr>
      <vt:lpstr>Reminder: Tugas Business Plan</vt:lpstr>
      <vt:lpstr>Reference</vt:lpstr>
      <vt:lpstr>Slide 29</vt:lpstr>
      <vt:lpstr>Mistake #1: Marketing</vt:lpstr>
      <vt:lpstr>Mistake #2: Competition</vt:lpstr>
      <vt:lpstr>Mistake #3: Free Internet programmes</vt:lpstr>
      <vt:lpstr>Mistake #4: Fragmented business opportunities</vt:lpstr>
      <vt:lpstr>Mistake #5: Quick and easy money</vt:lpstr>
      <vt:lpstr>Mistake #6: Procrastinating</vt:lpstr>
      <vt:lpstr>Mistake #7: Expenditure</vt:lpstr>
      <vt:lpstr>Setting specific goals</vt:lpstr>
    </vt:vector>
  </TitlesOfParts>
  <Company>IEEE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Engel, Lisa Lisa.</dc:creator>
  <cp:lastModifiedBy>Tjokorda Agung Budi Wirayuda</cp:lastModifiedBy>
  <cp:revision>163</cp:revision>
  <dcterms:created xsi:type="dcterms:W3CDTF">2012-11-14T18:53:32Z</dcterms:created>
  <dcterms:modified xsi:type="dcterms:W3CDTF">2014-09-23T17:38:18Z</dcterms:modified>
</cp:coreProperties>
</file>