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65" r:id="rId3"/>
    <p:sldId id="349" r:id="rId4"/>
    <p:sldId id="494" r:id="rId5"/>
    <p:sldId id="504" r:id="rId6"/>
    <p:sldId id="531" r:id="rId7"/>
    <p:sldId id="532" r:id="rId8"/>
    <p:sldId id="529" r:id="rId9"/>
    <p:sldId id="533" r:id="rId10"/>
    <p:sldId id="505" r:id="rId11"/>
    <p:sldId id="520" r:id="rId12"/>
    <p:sldId id="506" r:id="rId13"/>
    <p:sldId id="507" r:id="rId14"/>
    <p:sldId id="522" r:id="rId15"/>
    <p:sldId id="523" r:id="rId16"/>
    <p:sldId id="508" r:id="rId17"/>
    <p:sldId id="509" r:id="rId18"/>
    <p:sldId id="524" r:id="rId19"/>
    <p:sldId id="526" r:id="rId20"/>
    <p:sldId id="510" r:id="rId21"/>
    <p:sldId id="525" r:id="rId22"/>
    <p:sldId id="535" r:id="rId23"/>
    <p:sldId id="511" r:id="rId24"/>
    <p:sldId id="512" r:id="rId25"/>
    <p:sldId id="513" r:id="rId26"/>
    <p:sldId id="514" r:id="rId27"/>
    <p:sldId id="515" r:id="rId28"/>
    <p:sldId id="516" r:id="rId29"/>
    <p:sldId id="518" r:id="rId30"/>
    <p:sldId id="519" r:id="rId31"/>
    <p:sldId id="534" r:id="rId32"/>
    <p:sldId id="258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38095-E6F0-41A1-B9CC-A842DA5B7886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</dgm:pt>
    <dgm:pt modelId="{20AE7E1F-0CE8-4143-9327-B3C4859E3E2A}">
      <dgm:prSet phldrT="[Text]"/>
      <dgm:spPr/>
      <dgm:t>
        <a:bodyPr/>
        <a:lstStyle/>
        <a:p>
          <a:r>
            <a:rPr lang="id-ID" dirty="0" smtClean="0"/>
            <a:t>Akuisisi Data</a:t>
          </a:r>
          <a:endParaRPr lang="en-US" dirty="0"/>
        </a:p>
      </dgm:t>
    </dgm:pt>
    <dgm:pt modelId="{C547C38C-1F97-4CD7-AA64-F8EA4DB9C3FF}" type="parTrans" cxnId="{A1C3F9E9-E74B-4C05-9781-497B9A78F055}">
      <dgm:prSet/>
      <dgm:spPr/>
      <dgm:t>
        <a:bodyPr/>
        <a:lstStyle/>
        <a:p>
          <a:endParaRPr lang="en-US"/>
        </a:p>
      </dgm:t>
    </dgm:pt>
    <dgm:pt modelId="{D81C1965-16D9-4004-BD9A-8B13773A5B11}" type="sibTrans" cxnId="{A1C3F9E9-E74B-4C05-9781-497B9A78F055}">
      <dgm:prSet/>
      <dgm:spPr/>
      <dgm:t>
        <a:bodyPr/>
        <a:lstStyle/>
        <a:p>
          <a:endParaRPr lang="en-US"/>
        </a:p>
      </dgm:t>
    </dgm:pt>
    <dgm:pt modelId="{AB5630F8-A97B-41D7-B8E1-48B3DFF49D89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Representasi Data</a:t>
          </a:r>
          <a:endParaRPr lang="en-US" b="1" dirty="0"/>
        </a:p>
      </dgm:t>
    </dgm:pt>
    <dgm:pt modelId="{7CEC7132-8EF2-4C17-BBAC-D93805B87A64}" type="parTrans" cxnId="{01A3C64F-2F16-42F8-8614-B3F39D0ED0F9}">
      <dgm:prSet/>
      <dgm:spPr/>
      <dgm:t>
        <a:bodyPr/>
        <a:lstStyle/>
        <a:p>
          <a:endParaRPr lang="en-US"/>
        </a:p>
      </dgm:t>
    </dgm:pt>
    <dgm:pt modelId="{2A044C55-1E17-41B3-A0FF-790AD4456DED}" type="sibTrans" cxnId="{01A3C64F-2F16-42F8-8614-B3F39D0ED0F9}">
      <dgm:prSet/>
      <dgm:spPr/>
      <dgm:t>
        <a:bodyPr/>
        <a:lstStyle/>
        <a:p>
          <a:endParaRPr lang="en-US"/>
        </a:p>
      </dgm:t>
    </dgm:pt>
    <dgm:pt modelId="{02F191FF-1E25-45E4-9294-59A6E04B14FC}">
      <dgm:prSet phldrT="[Text]"/>
      <dgm:spPr/>
      <dgm:t>
        <a:bodyPr/>
        <a:lstStyle/>
        <a:p>
          <a:r>
            <a:rPr lang="id-ID" dirty="0" smtClean="0"/>
            <a:t>Result Analysis</a:t>
          </a:r>
          <a:endParaRPr lang="en-US" dirty="0"/>
        </a:p>
      </dgm:t>
    </dgm:pt>
    <dgm:pt modelId="{DF8A7061-9CF5-4DC0-ACB4-6BE0688E54D9}" type="parTrans" cxnId="{171F7321-CD8E-4154-9114-3C5952DBD0B2}">
      <dgm:prSet/>
      <dgm:spPr/>
      <dgm:t>
        <a:bodyPr/>
        <a:lstStyle/>
        <a:p>
          <a:endParaRPr lang="en-US"/>
        </a:p>
      </dgm:t>
    </dgm:pt>
    <dgm:pt modelId="{BA899818-B3CF-4951-9BDB-0DCB906EFFA9}" type="sibTrans" cxnId="{171F7321-CD8E-4154-9114-3C5952DBD0B2}">
      <dgm:prSet/>
      <dgm:spPr/>
      <dgm:t>
        <a:bodyPr/>
        <a:lstStyle/>
        <a:p>
          <a:endParaRPr lang="en-US"/>
        </a:p>
      </dgm:t>
    </dgm:pt>
    <dgm:pt modelId="{43567839-9A0E-490F-8910-45854D863166}">
      <dgm:prSet phldrT="[Text]"/>
      <dgm:spPr/>
      <dgm:t>
        <a:bodyPr/>
        <a:lstStyle/>
        <a:p>
          <a:r>
            <a:rPr lang="id-ID" dirty="0" smtClean="0"/>
            <a:t>Recognition Process</a:t>
          </a:r>
          <a:endParaRPr lang="en-US" dirty="0"/>
        </a:p>
      </dgm:t>
    </dgm:pt>
    <dgm:pt modelId="{1E042A38-12CE-4C29-9679-0CF6A6B56959}" type="parTrans" cxnId="{9B374535-81DF-48BD-A247-D0F0EA7D0438}">
      <dgm:prSet/>
      <dgm:spPr/>
      <dgm:t>
        <a:bodyPr/>
        <a:lstStyle/>
        <a:p>
          <a:endParaRPr lang="en-US"/>
        </a:p>
      </dgm:t>
    </dgm:pt>
    <dgm:pt modelId="{6D414C37-C54A-4346-A1F7-437F45A3F99E}" type="sibTrans" cxnId="{9B374535-81DF-48BD-A247-D0F0EA7D0438}">
      <dgm:prSet/>
      <dgm:spPr/>
      <dgm:t>
        <a:bodyPr/>
        <a:lstStyle/>
        <a:p>
          <a:endParaRPr lang="en-US"/>
        </a:p>
      </dgm:t>
    </dgm:pt>
    <dgm:pt modelId="{4AC20ABC-EEA1-44AE-8FDE-B496B97CCA65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Transformasi</a:t>
          </a:r>
          <a:endParaRPr lang="en-US" b="1" dirty="0"/>
        </a:p>
      </dgm:t>
    </dgm:pt>
    <dgm:pt modelId="{D7B51E38-988A-49E1-A5A3-9E9E65CFF846}" type="parTrans" cxnId="{B8D32530-7889-4806-9D68-930ACDBED92D}">
      <dgm:prSet/>
      <dgm:spPr/>
      <dgm:t>
        <a:bodyPr/>
        <a:lstStyle/>
        <a:p>
          <a:endParaRPr lang="en-US"/>
        </a:p>
      </dgm:t>
    </dgm:pt>
    <dgm:pt modelId="{B5D4911A-1ECD-460E-9EE8-FB29E6E3276D}" type="sibTrans" cxnId="{B8D32530-7889-4806-9D68-930ACDBED92D}">
      <dgm:prSet/>
      <dgm:spPr/>
      <dgm:t>
        <a:bodyPr/>
        <a:lstStyle/>
        <a:p>
          <a:endParaRPr lang="en-US"/>
        </a:p>
      </dgm:t>
    </dgm:pt>
    <dgm:pt modelId="{9AD33069-1EB5-41E0-AC46-CAEDA47F8D6E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Pre-Processing</a:t>
          </a:r>
          <a:endParaRPr lang="en-US" b="1" dirty="0"/>
        </a:p>
      </dgm:t>
    </dgm:pt>
    <dgm:pt modelId="{400301E0-643F-4722-8B08-4BB5449C29C8}" type="parTrans" cxnId="{0C416954-0E6D-44F6-B5C5-6F5D5896B692}">
      <dgm:prSet/>
      <dgm:spPr/>
      <dgm:t>
        <a:bodyPr/>
        <a:lstStyle/>
        <a:p>
          <a:endParaRPr lang="en-US"/>
        </a:p>
      </dgm:t>
    </dgm:pt>
    <dgm:pt modelId="{22A73CCF-222C-45CB-8A66-CCF10F312D09}" type="sibTrans" cxnId="{0C416954-0E6D-44F6-B5C5-6F5D5896B692}">
      <dgm:prSet/>
      <dgm:spPr/>
      <dgm:t>
        <a:bodyPr/>
        <a:lstStyle/>
        <a:p>
          <a:endParaRPr lang="en-US"/>
        </a:p>
      </dgm:t>
    </dgm:pt>
    <dgm:pt modelId="{3C211F05-0FD8-4D74-BDC7-18F48F6D2D70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Data Properti/Descriptor</a:t>
          </a:r>
          <a:endParaRPr lang="en-US" b="1" dirty="0"/>
        </a:p>
      </dgm:t>
    </dgm:pt>
    <dgm:pt modelId="{BAB775E4-9964-4990-88E2-32383DB85C38}" type="parTrans" cxnId="{6A549AD3-3F1C-4745-9644-8571C8B76050}">
      <dgm:prSet/>
      <dgm:spPr/>
      <dgm:t>
        <a:bodyPr/>
        <a:lstStyle/>
        <a:p>
          <a:endParaRPr lang="en-US"/>
        </a:p>
      </dgm:t>
    </dgm:pt>
    <dgm:pt modelId="{66CAFC22-B1CC-4859-BB60-F70219667C70}" type="sibTrans" cxnId="{6A549AD3-3F1C-4745-9644-8571C8B76050}">
      <dgm:prSet/>
      <dgm:spPr/>
      <dgm:t>
        <a:bodyPr/>
        <a:lstStyle/>
        <a:p>
          <a:endParaRPr lang="en-US"/>
        </a:p>
      </dgm:t>
    </dgm:pt>
    <dgm:pt modelId="{849DF771-AB40-4D52-9A53-4DC2A674C28C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Ektraksi Ciri</a:t>
          </a:r>
          <a:endParaRPr lang="en-US" b="1" dirty="0"/>
        </a:p>
      </dgm:t>
    </dgm:pt>
    <dgm:pt modelId="{3796BE59-2C18-4037-9C72-54028C5423F8}" type="parTrans" cxnId="{A003A4AE-DB5C-4BDE-B0CF-7C2DB10E495D}">
      <dgm:prSet/>
      <dgm:spPr/>
      <dgm:t>
        <a:bodyPr/>
        <a:lstStyle/>
        <a:p>
          <a:endParaRPr lang="en-US"/>
        </a:p>
      </dgm:t>
    </dgm:pt>
    <dgm:pt modelId="{43FAD2E2-DE50-4745-B1F5-05271F5F19BF}" type="sibTrans" cxnId="{A003A4AE-DB5C-4BDE-B0CF-7C2DB10E495D}">
      <dgm:prSet/>
      <dgm:spPr/>
      <dgm:t>
        <a:bodyPr/>
        <a:lstStyle/>
        <a:p>
          <a:endParaRPr lang="en-US"/>
        </a:p>
      </dgm:t>
    </dgm:pt>
    <dgm:pt modelId="{8237E78B-EDB8-4C75-B056-E72F987C0F1B}">
      <dgm:prSet phldrT="[Text]"/>
      <dgm:spPr/>
      <dgm:t>
        <a:bodyPr/>
        <a:lstStyle/>
        <a:p>
          <a:r>
            <a:rPr lang="id-ID" dirty="0" smtClean="0"/>
            <a:t>Knowledge Based</a:t>
          </a:r>
          <a:endParaRPr lang="en-US" dirty="0"/>
        </a:p>
      </dgm:t>
    </dgm:pt>
    <dgm:pt modelId="{3DFBAF3C-BF46-4B19-80EC-A3755F56B749}" type="parTrans" cxnId="{F7D175D9-FD12-42D6-9113-2369F14CBC1E}">
      <dgm:prSet/>
      <dgm:spPr/>
      <dgm:t>
        <a:bodyPr/>
        <a:lstStyle/>
        <a:p>
          <a:endParaRPr lang="en-US"/>
        </a:p>
      </dgm:t>
    </dgm:pt>
    <dgm:pt modelId="{6F4E4A3F-CEF7-40B6-9C7E-D01A20733A58}" type="sibTrans" cxnId="{F7D175D9-FD12-42D6-9113-2369F14CBC1E}">
      <dgm:prSet/>
      <dgm:spPr/>
      <dgm:t>
        <a:bodyPr/>
        <a:lstStyle/>
        <a:p>
          <a:endParaRPr lang="en-US"/>
        </a:p>
      </dgm:t>
    </dgm:pt>
    <dgm:pt modelId="{D7E158A7-B090-4255-8EA8-E4F76C25A7C7}">
      <dgm:prSet phldrT="[Text]"/>
      <dgm:spPr/>
      <dgm:t>
        <a:bodyPr/>
        <a:lstStyle/>
        <a:p>
          <a:r>
            <a:rPr lang="id-ID" dirty="0" smtClean="0"/>
            <a:t>Model</a:t>
          </a:r>
          <a:endParaRPr lang="en-US" dirty="0"/>
        </a:p>
      </dgm:t>
    </dgm:pt>
    <dgm:pt modelId="{AB61B085-FFCC-4688-B2DB-00514846AD11}" type="parTrans" cxnId="{3F2DD5A4-5449-4C2C-808E-691E064DCBBD}">
      <dgm:prSet/>
      <dgm:spPr/>
      <dgm:t>
        <a:bodyPr/>
        <a:lstStyle/>
        <a:p>
          <a:endParaRPr lang="en-US"/>
        </a:p>
      </dgm:t>
    </dgm:pt>
    <dgm:pt modelId="{1CF485FC-29FF-4FB1-8780-444F7BF22414}" type="sibTrans" cxnId="{3F2DD5A4-5449-4C2C-808E-691E064DCBBD}">
      <dgm:prSet/>
      <dgm:spPr/>
      <dgm:t>
        <a:bodyPr/>
        <a:lstStyle/>
        <a:p>
          <a:endParaRPr lang="en-US"/>
        </a:p>
      </dgm:t>
    </dgm:pt>
    <dgm:pt modelId="{F93EB7BF-CA65-4921-BAC3-AEF3D8445EDF}">
      <dgm:prSet phldrT="[Text]"/>
      <dgm:spPr/>
      <dgm:t>
        <a:bodyPr/>
        <a:lstStyle/>
        <a:p>
          <a:r>
            <a:rPr lang="id-ID" dirty="0" smtClean="0"/>
            <a:t>Clasifier</a:t>
          </a:r>
          <a:endParaRPr lang="en-US" dirty="0"/>
        </a:p>
      </dgm:t>
    </dgm:pt>
    <dgm:pt modelId="{1DFF7654-96A2-4EAD-8DE4-365421F8602E}" type="parTrans" cxnId="{88A60B62-3640-4D9F-A07F-91DE27C5CC51}">
      <dgm:prSet/>
      <dgm:spPr/>
      <dgm:t>
        <a:bodyPr/>
        <a:lstStyle/>
        <a:p>
          <a:endParaRPr lang="en-US"/>
        </a:p>
      </dgm:t>
    </dgm:pt>
    <dgm:pt modelId="{1C52544E-0982-4625-A326-8F32F16C8D50}" type="sibTrans" cxnId="{88A60B62-3640-4D9F-A07F-91DE27C5CC51}">
      <dgm:prSet/>
      <dgm:spPr/>
      <dgm:t>
        <a:bodyPr/>
        <a:lstStyle/>
        <a:p>
          <a:endParaRPr lang="en-US"/>
        </a:p>
      </dgm:t>
    </dgm:pt>
    <dgm:pt modelId="{60FBED60-2A8B-46B1-B1E5-5C26434C53E9}">
      <dgm:prSet phldrT="[Text]"/>
      <dgm:spPr/>
      <dgm:t>
        <a:bodyPr/>
        <a:lstStyle/>
        <a:p>
          <a:r>
            <a:rPr lang="id-ID" dirty="0" smtClean="0"/>
            <a:t>Matching/Similarity</a:t>
          </a:r>
          <a:endParaRPr lang="en-US" dirty="0"/>
        </a:p>
      </dgm:t>
    </dgm:pt>
    <dgm:pt modelId="{894B08B6-4194-465F-9304-C4F13749094C}" type="parTrans" cxnId="{AA4F505E-43B8-426C-A743-DC190156FC58}">
      <dgm:prSet/>
      <dgm:spPr/>
      <dgm:t>
        <a:bodyPr/>
        <a:lstStyle/>
        <a:p>
          <a:endParaRPr lang="en-US"/>
        </a:p>
      </dgm:t>
    </dgm:pt>
    <dgm:pt modelId="{7F17ACE6-80E0-4D6A-B49F-DD742F089005}" type="sibTrans" cxnId="{AA4F505E-43B8-426C-A743-DC190156FC58}">
      <dgm:prSet/>
      <dgm:spPr/>
      <dgm:t>
        <a:bodyPr/>
        <a:lstStyle/>
        <a:p>
          <a:endParaRPr lang="en-US"/>
        </a:p>
      </dgm:t>
    </dgm:pt>
    <dgm:pt modelId="{ACCF0FA1-F1B5-4FC2-A236-B841E69CBAD8}">
      <dgm:prSet phldrT="[Text]"/>
      <dgm:spPr/>
      <dgm:t>
        <a:bodyPr/>
        <a:lstStyle/>
        <a:p>
          <a:r>
            <a:rPr lang="id-ID" dirty="0" smtClean="0"/>
            <a:t>Used training Result</a:t>
          </a:r>
          <a:endParaRPr lang="en-US" dirty="0"/>
        </a:p>
      </dgm:t>
    </dgm:pt>
    <dgm:pt modelId="{9CC67AE0-ABAE-4AD4-8FCC-1CEEEF905A9C}" type="parTrans" cxnId="{A1244E8B-1EF1-4C9B-8256-DDC2E30B11E0}">
      <dgm:prSet/>
      <dgm:spPr/>
      <dgm:t>
        <a:bodyPr/>
        <a:lstStyle/>
        <a:p>
          <a:endParaRPr lang="en-US"/>
        </a:p>
      </dgm:t>
    </dgm:pt>
    <dgm:pt modelId="{642B7791-FBD5-4147-A405-0A813343DCF6}" type="sibTrans" cxnId="{A1244E8B-1EF1-4C9B-8256-DDC2E30B11E0}">
      <dgm:prSet/>
      <dgm:spPr/>
      <dgm:t>
        <a:bodyPr/>
        <a:lstStyle/>
        <a:p>
          <a:endParaRPr lang="en-US"/>
        </a:p>
      </dgm:t>
    </dgm:pt>
    <dgm:pt modelId="{4774A170-BC83-4D4D-9159-58BF4F6EC018}">
      <dgm:prSet/>
      <dgm:spPr/>
      <dgm:t>
        <a:bodyPr/>
        <a:lstStyle/>
        <a:p>
          <a:r>
            <a:rPr lang="id-ID" dirty="0" smtClean="0"/>
            <a:t>Performance : accuration, precission, recall</a:t>
          </a:r>
          <a:endParaRPr lang="en-US" dirty="0"/>
        </a:p>
      </dgm:t>
    </dgm:pt>
    <dgm:pt modelId="{79B1AB34-C402-4BBB-BCC2-CEED4FFAB016}" type="parTrans" cxnId="{35777EF3-B084-4D0B-BC1C-6A40871CD294}">
      <dgm:prSet/>
      <dgm:spPr/>
      <dgm:t>
        <a:bodyPr/>
        <a:lstStyle/>
        <a:p>
          <a:endParaRPr lang="en-US"/>
        </a:p>
      </dgm:t>
    </dgm:pt>
    <dgm:pt modelId="{CE80617B-9026-4F7C-A969-8DF6C7309A4F}" type="sibTrans" cxnId="{35777EF3-B084-4D0B-BC1C-6A40871CD294}">
      <dgm:prSet/>
      <dgm:spPr/>
      <dgm:t>
        <a:bodyPr/>
        <a:lstStyle/>
        <a:p>
          <a:endParaRPr lang="en-US"/>
        </a:p>
      </dgm:t>
    </dgm:pt>
    <dgm:pt modelId="{1BE72C35-5FB2-4C42-99CA-D12EA205B916}">
      <dgm:prSet/>
      <dgm:spPr/>
      <dgm:t>
        <a:bodyPr/>
        <a:lstStyle/>
        <a:p>
          <a:r>
            <a:rPr lang="id-ID" dirty="0" smtClean="0"/>
            <a:t>etc</a:t>
          </a:r>
          <a:endParaRPr lang="en-US" dirty="0"/>
        </a:p>
      </dgm:t>
    </dgm:pt>
    <dgm:pt modelId="{636DBD2F-76EB-47B1-876E-E0749DE690AB}" type="parTrans" cxnId="{C0FB8D3B-1FD5-4AF6-BD2A-505137765F8F}">
      <dgm:prSet/>
      <dgm:spPr/>
      <dgm:t>
        <a:bodyPr/>
        <a:lstStyle/>
        <a:p>
          <a:endParaRPr lang="en-US"/>
        </a:p>
      </dgm:t>
    </dgm:pt>
    <dgm:pt modelId="{210A5106-0889-4583-B0A1-0A37C8C3229C}" type="sibTrans" cxnId="{C0FB8D3B-1FD5-4AF6-BD2A-505137765F8F}">
      <dgm:prSet/>
      <dgm:spPr/>
      <dgm:t>
        <a:bodyPr/>
        <a:lstStyle/>
        <a:p>
          <a:endParaRPr lang="en-US"/>
        </a:p>
      </dgm:t>
    </dgm:pt>
    <dgm:pt modelId="{255308ED-52CF-47D2-967C-91F9646CF87B}">
      <dgm:prSet phldrT="[Text]"/>
      <dgm:spPr/>
      <dgm:t>
        <a:bodyPr/>
        <a:lstStyle/>
        <a:p>
          <a:r>
            <a:rPr lang="id-ID" dirty="0" smtClean="0"/>
            <a:t>Primary</a:t>
          </a:r>
          <a:endParaRPr lang="en-US" dirty="0"/>
        </a:p>
      </dgm:t>
    </dgm:pt>
    <dgm:pt modelId="{82090F68-3AAF-432A-A326-2D3F2374D715}" type="parTrans" cxnId="{D4853FCB-0878-4146-95BD-897CB01A85F9}">
      <dgm:prSet/>
      <dgm:spPr/>
    </dgm:pt>
    <dgm:pt modelId="{850DEB23-6461-41D0-A9F6-D139DA3CCC35}" type="sibTrans" cxnId="{D4853FCB-0878-4146-95BD-897CB01A85F9}">
      <dgm:prSet/>
      <dgm:spPr/>
      <dgm:t>
        <a:bodyPr/>
        <a:lstStyle/>
        <a:p>
          <a:endParaRPr lang="en-US"/>
        </a:p>
      </dgm:t>
    </dgm:pt>
    <dgm:pt modelId="{2A02D7A8-E7D9-406F-897C-98B7280595CF}">
      <dgm:prSet phldrT="[Text]"/>
      <dgm:spPr/>
      <dgm:t>
        <a:bodyPr/>
        <a:lstStyle/>
        <a:p>
          <a:r>
            <a:rPr lang="id-ID" dirty="0" smtClean="0"/>
            <a:t>Secondary</a:t>
          </a:r>
          <a:endParaRPr lang="en-US" dirty="0"/>
        </a:p>
      </dgm:t>
    </dgm:pt>
    <dgm:pt modelId="{0E594C0C-8EA5-465D-97CC-D1A297C9F139}" type="parTrans" cxnId="{E46722B9-00E5-40D8-BCC7-A998F948F0E2}">
      <dgm:prSet/>
      <dgm:spPr/>
    </dgm:pt>
    <dgm:pt modelId="{28CC1A39-953F-4B74-9071-5AF2867D13E5}" type="sibTrans" cxnId="{E46722B9-00E5-40D8-BCC7-A998F948F0E2}">
      <dgm:prSet/>
      <dgm:spPr/>
    </dgm:pt>
    <dgm:pt modelId="{2C5480F5-F6FE-4DBC-ADBD-DF0930B7CC3C}" type="pres">
      <dgm:prSet presAssocID="{CF138095-E6F0-41A1-B9CC-A842DA5B7886}" presName="Name0" presStyleCnt="0">
        <dgm:presLayoutVars>
          <dgm:dir/>
          <dgm:resizeHandles val="exact"/>
        </dgm:presLayoutVars>
      </dgm:prSet>
      <dgm:spPr/>
    </dgm:pt>
    <dgm:pt modelId="{0D069879-9731-44A6-91F7-AA88F19D1529}" type="pres">
      <dgm:prSet presAssocID="{20AE7E1F-0CE8-4143-9327-B3C4859E3E2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71FB8-10F7-4A64-AA4B-9C71191F5BEE}" type="pres">
      <dgm:prSet presAssocID="{D81C1965-16D9-4004-BD9A-8B13773A5B1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3DB92FD-971A-4447-9565-D83770DC1DA9}" type="pres">
      <dgm:prSet presAssocID="{D81C1965-16D9-4004-BD9A-8B13773A5B1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1F17E287-AB36-4E6C-9CEB-91D7AA56B468}" type="pres">
      <dgm:prSet presAssocID="{AB5630F8-A97B-41D7-B8E1-48B3DFF49D8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03A0-AEBB-44FC-9665-09BACE2B7C53}" type="pres">
      <dgm:prSet presAssocID="{2A044C55-1E17-41B3-A0FF-790AD4456DE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16B558F-878F-47C1-9903-E6638DA3516C}" type="pres">
      <dgm:prSet presAssocID="{2A044C55-1E17-41B3-A0FF-790AD4456DED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28A76BA2-CE39-40F1-A4C5-81D51AF7378C}" type="pres">
      <dgm:prSet presAssocID="{3C211F05-0FD8-4D74-BDC7-18F48F6D2D7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8AE22-6BE0-4D34-810C-1AAE81270BCF}" type="pres">
      <dgm:prSet presAssocID="{66CAFC22-B1CC-4859-BB60-F70219667C7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8DF74E8-841C-4875-8698-8F7B3DA38942}" type="pres">
      <dgm:prSet presAssocID="{66CAFC22-B1CC-4859-BB60-F70219667C70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C159907B-B5BD-4977-B43B-37C45CAE5B50}" type="pres">
      <dgm:prSet presAssocID="{8237E78B-EDB8-4C75-B056-E72F987C0F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550FC-7E11-4D99-848E-296B7D56A28A}" type="pres">
      <dgm:prSet presAssocID="{6F4E4A3F-CEF7-40B6-9C7E-D01A20733A5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EFEF708-8F0C-43CB-B147-38317F2D0D91}" type="pres">
      <dgm:prSet presAssocID="{6F4E4A3F-CEF7-40B6-9C7E-D01A20733A58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D5076CD2-A739-4F40-B53A-A0B74283E97A}" type="pres">
      <dgm:prSet presAssocID="{43567839-9A0E-490F-8910-45854D8631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CEEB9-458C-4951-A43C-9C6433ECEEED}" type="pres">
      <dgm:prSet presAssocID="{6D414C37-C54A-4346-A1F7-437F45A3F99E}" presName="sibTrans" presStyleLbl="sibTrans1D1" presStyleIdx="4" presStyleCnt="5"/>
      <dgm:spPr/>
      <dgm:t>
        <a:bodyPr/>
        <a:lstStyle/>
        <a:p>
          <a:endParaRPr lang="en-US"/>
        </a:p>
      </dgm:t>
    </dgm:pt>
    <dgm:pt modelId="{6139EE24-1A30-4E91-BF05-FEB226E4ABF0}" type="pres">
      <dgm:prSet presAssocID="{6D414C37-C54A-4346-A1F7-437F45A3F99E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FA23A5D7-057B-42F8-9ADA-A583B329089E}" type="pres">
      <dgm:prSet presAssocID="{02F191FF-1E25-45E4-9294-59A6E04B14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8EC6C-D172-457F-A8EB-86FA5475263A}" type="presOf" srcId="{F93EB7BF-CA65-4921-BAC3-AEF3D8445EDF}" destId="{C159907B-B5BD-4977-B43B-37C45CAE5B50}" srcOrd="0" destOrd="2" presId="urn:microsoft.com/office/officeart/2005/8/layout/bProcess3"/>
    <dgm:cxn modelId="{B8D32530-7889-4806-9D68-930ACDBED92D}" srcId="{AB5630F8-A97B-41D7-B8E1-48B3DFF49D89}" destId="{4AC20ABC-EEA1-44AE-8FDE-B496B97CCA65}" srcOrd="1" destOrd="0" parTransId="{D7B51E38-988A-49E1-A5A3-9E9E65CFF846}" sibTransId="{B5D4911A-1ECD-460E-9EE8-FB29E6E3276D}"/>
    <dgm:cxn modelId="{35777EF3-B084-4D0B-BC1C-6A40871CD294}" srcId="{02F191FF-1E25-45E4-9294-59A6E04B14FC}" destId="{4774A170-BC83-4D4D-9159-58BF4F6EC018}" srcOrd="0" destOrd="0" parTransId="{79B1AB34-C402-4BBB-BCC2-CEED4FFAB016}" sibTransId="{CE80617B-9026-4F7C-A969-8DF6C7309A4F}"/>
    <dgm:cxn modelId="{751355EE-7BE3-4E95-B798-3F136D2C9344}" type="presOf" srcId="{9AD33069-1EB5-41E0-AC46-CAEDA47F8D6E}" destId="{1F17E287-AB36-4E6C-9CEB-91D7AA56B468}" srcOrd="0" destOrd="1" presId="urn:microsoft.com/office/officeart/2005/8/layout/bProcess3"/>
    <dgm:cxn modelId="{E1B47C48-7151-444B-A0B4-AAA0BDA01257}" type="presOf" srcId="{2A044C55-1E17-41B3-A0FF-790AD4456DED}" destId="{916B558F-878F-47C1-9903-E6638DA3516C}" srcOrd="1" destOrd="0" presId="urn:microsoft.com/office/officeart/2005/8/layout/bProcess3"/>
    <dgm:cxn modelId="{04BBBE1E-5282-4FB8-9F47-13263FB9C012}" type="presOf" srcId="{2A02D7A8-E7D9-406F-897C-98B7280595CF}" destId="{0D069879-9731-44A6-91F7-AA88F19D1529}" srcOrd="0" destOrd="2" presId="urn:microsoft.com/office/officeart/2005/8/layout/bProcess3"/>
    <dgm:cxn modelId="{45FE097B-F1ED-4F5F-B5C5-534D5DB3B80A}" type="presOf" srcId="{6D414C37-C54A-4346-A1F7-437F45A3F99E}" destId="{6139EE24-1A30-4E91-BF05-FEB226E4ABF0}" srcOrd="1" destOrd="0" presId="urn:microsoft.com/office/officeart/2005/8/layout/bProcess3"/>
    <dgm:cxn modelId="{9B374535-81DF-48BD-A247-D0F0EA7D0438}" srcId="{CF138095-E6F0-41A1-B9CC-A842DA5B7886}" destId="{43567839-9A0E-490F-8910-45854D863166}" srcOrd="4" destOrd="0" parTransId="{1E042A38-12CE-4C29-9679-0CF6A6B56959}" sibTransId="{6D414C37-C54A-4346-A1F7-437F45A3F99E}"/>
    <dgm:cxn modelId="{01A3C64F-2F16-42F8-8614-B3F39D0ED0F9}" srcId="{CF138095-E6F0-41A1-B9CC-A842DA5B7886}" destId="{AB5630F8-A97B-41D7-B8E1-48B3DFF49D89}" srcOrd="1" destOrd="0" parTransId="{7CEC7132-8EF2-4C17-BBAC-D93805B87A64}" sibTransId="{2A044C55-1E17-41B3-A0FF-790AD4456DED}"/>
    <dgm:cxn modelId="{AA4F505E-43B8-426C-A743-DC190156FC58}" srcId="{43567839-9A0E-490F-8910-45854D863166}" destId="{60FBED60-2A8B-46B1-B1E5-5C26434C53E9}" srcOrd="0" destOrd="0" parTransId="{894B08B6-4194-465F-9304-C4F13749094C}" sibTransId="{7F17ACE6-80E0-4D6A-B49F-DD742F089005}"/>
    <dgm:cxn modelId="{6A549AD3-3F1C-4745-9644-8571C8B76050}" srcId="{CF138095-E6F0-41A1-B9CC-A842DA5B7886}" destId="{3C211F05-0FD8-4D74-BDC7-18F48F6D2D70}" srcOrd="2" destOrd="0" parTransId="{BAB775E4-9964-4990-88E2-32383DB85C38}" sibTransId="{66CAFC22-B1CC-4859-BB60-F70219667C70}"/>
    <dgm:cxn modelId="{A7D83B65-DAAD-4059-BDF7-24CFC1AB1E6E}" type="presOf" srcId="{3C211F05-0FD8-4D74-BDC7-18F48F6D2D70}" destId="{28A76BA2-CE39-40F1-A4C5-81D51AF7378C}" srcOrd="0" destOrd="0" presId="urn:microsoft.com/office/officeart/2005/8/layout/bProcess3"/>
    <dgm:cxn modelId="{899F907F-DDC8-4FDF-8E46-B3A7CD124280}" type="presOf" srcId="{6D414C37-C54A-4346-A1F7-437F45A3F99E}" destId="{585CEEB9-458C-4951-A43C-9C6433ECEEED}" srcOrd="0" destOrd="0" presId="urn:microsoft.com/office/officeart/2005/8/layout/bProcess3"/>
    <dgm:cxn modelId="{E46722B9-00E5-40D8-BCC7-A998F948F0E2}" srcId="{20AE7E1F-0CE8-4143-9327-B3C4859E3E2A}" destId="{2A02D7A8-E7D9-406F-897C-98B7280595CF}" srcOrd="1" destOrd="0" parTransId="{0E594C0C-8EA5-465D-97CC-D1A297C9F139}" sibTransId="{28CC1A39-953F-4B74-9071-5AF2867D13E5}"/>
    <dgm:cxn modelId="{D1CA1E99-9CBC-4690-BEB3-B9EB6D4A7521}" type="presOf" srcId="{D7E158A7-B090-4255-8EA8-E4F76C25A7C7}" destId="{C159907B-B5BD-4977-B43B-37C45CAE5B50}" srcOrd="0" destOrd="1" presId="urn:microsoft.com/office/officeart/2005/8/layout/bProcess3"/>
    <dgm:cxn modelId="{D4853FCB-0878-4146-95BD-897CB01A85F9}" srcId="{20AE7E1F-0CE8-4143-9327-B3C4859E3E2A}" destId="{255308ED-52CF-47D2-967C-91F9646CF87B}" srcOrd="0" destOrd="0" parTransId="{82090F68-3AAF-432A-A326-2D3F2374D715}" sibTransId="{850DEB23-6461-41D0-A9F6-D139DA3CCC35}"/>
    <dgm:cxn modelId="{6FCE9D98-2440-441A-80E8-F4BC05B9010E}" type="presOf" srcId="{02F191FF-1E25-45E4-9294-59A6E04B14FC}" destId="{FA23A5D7-057B-42F8-9ADA-A583B329089E}" srcOrd="0" destOrd="0" presId="urn:microsoft.com/office/officeart/2005/8/layout/bProcess3"/>
    <dgm:cxn modelId="{CAFB9972-C6DC-4F48-A6F4-FDE0409D19E7}" type="presOf" srcId="{66CAFC22-B1CC-4859-BB60-F70219667C70}" destId="{F0A8AE22-6BE0-4D34-810C-1AAE81270BCF}" srcOrd="0" destOrd="0" presId="urn:microsoft.com/office/officeart/2005/8/layout/bProcess3"/>
    <dgm:cxn modelId="{8E7F11C4-38A3-49EA-BEBA-626FBFBCCB72}" type="presOf" srcId="{6F4E4A3F-CEF7-40B6-9C7E-D01A20733A58}" destId="{7EFEF708-8F0C-43CB-B147-38317F2D0D91}" srcOrd="1" destOrd="0" presId="urn:microsoft.com/office/officeart/2005/8/layout/bProcess3"/>
    <dgm:cxn modelId="{171F7321-CD8E-4154-9114-3C5952DBD0B2}" srcId="{CF138095-E6F0-41A1-B9CC-A842DA5B7886}" destId="{02F191FF-1E25-45E4-9294-59A6E04B14FC}" srcOrd="5" destOrd="0" parTransId="{DF8A7061-9CF5-4DC0-ACB4-6BE0688E54D9}" sibTransId="{BA899818-B3CF-4951-9BDB-0DCB906EFFA9}"/>
    <dgm:cxn modelId="{01EB7BA8-32CF-467D-B095-7ABA6270E733}" type="presOf" srcId="{D81C1965-16D9-4004-BD9A-8B13773A5B11}" destId="{03DB92FD-971A-4447-9565-D83770DC1DA9}" srcOrd="1" destOrd="0" presId="urn:microsoft.com/office/officeart/2005/8/layout/bProcess3"/>
    <dgm:cxn modelId="{A1244E8B-1EF1-4C9B-8256-DDC2E30B11E0}" srcId="{43567839-9A0E-490F-8910-45854D863166}" destId="{ACCF0FA1-F1B5-4FC2-A236-B841E69CBAD8}" srcOrd="1" destOrd="0" parTransId="{9CC67AE0-ABAE-4AD4-8FCC-1CEEEF905A9C}" sibTransId="{642B7791-FBD5-4147-A405-0A813343DCF6}"/>
    <dgm:cxn modelId="{107BE93C-0584-449F-92F4-48DEB239D8AC}" type="presOf" srcId="{AB5630F8-A97B-41D7-B8E1-48B3DFF49D89}" destId="{1F17E287-AB36-4E6C-9CEB-91D7AA56B468}" srcOrd="0" destOrd="0" presId="urn:microsoft.com/office/officeart/2005/8/layout/bProcess3"/>
    <dgm:cxn modelId="{C0FB8D3B-1FD5-4AF6-BD2A-505137765F8F}" srcId="{02F191FF-1E25-45E4-9294-59A6E04B14FC}" destId="{1BE72C35-5FB2-4C42-99CA-D12EA205B916}" srcOrd="1" destOrd="0" parTransId="{636DBD2F-76EB-47B1-876E-E0749DE690AB}" sibTransId="{210A5106-0889-4583-B0A1-0A37C8C3229C}"/>
    <dgm:cxn modelId="{C2F3898F-37C6-4167-8222-B1BC9AC0B033}" type="presOf" srcId="{4774A170-BC83-4D4D-9159-58BF4F6EC018}" destId="{FA23A5D7-057B-42F8-9ADA-A583B329089E}" srcOrd="0" destOrd="1" presId="urn:microsoft.com/office/officeart/2005/8/layout/bProcess3"/>
    <dgm:cxn modelId="{6B5AEB7D-D1B1-479A-8AD0-5D8362214ABA}" type="presOf" srcId="{60FBED60-2A8B-46B1-B1E5-5C26434C53E9}" destId="{D5076CD2-A739-4F40-B53A-A0B74283E97A}" srcOrd="0" destOrd="1" presId="urn:microsoft.com/office/officeart/2005/8/layout/bProcess3"/>
    <dgm:cxn modelId="{3F2DD5A4-5449-4C2C-808E-691E064DCBBD}" srcId="{8237E78B-EDB8-4C75-B056-E72F987C0F1B}" destId="{D7E158A7-B090-4255-8EA8-E4F76C25A7C7}" srcOrd="0" destOrd="0" parTransId="{AB61B085-FFCC-4688-B2DB-00514846AD11}" sibTransId="{1CF485FC-29FF-4FB1-8780-444F7BF22414}"/>
    <dgm:cxn modelId="{BE76FAEB-8AFF-4E03-8659-5BA15086629D}" type="presOf" srcId="{2A044C55-1E17-41B3-A0FF-790AD4456DED}" destId="{CD4903A0-AEBB-44FC-9665-09BACE2B7C53}" srcOrd="0" destOrd="0" presId="urn:microsoft.com/office/officeart/2005/8/layout/bProcess3"/>
    <dgm:cxn modelId="{D75A77C9-C5DB-4163-94ED-26021D001048}" type="presOf" srcId="{CF138095-E6F0-41A1-B9CC-A842DA5B7886}" destId="{2C5480F5-F6FE-4DBC-ADBD-DF0930B7CC3C}" srcOrd="0" destOrd="0" presId="urn:microsoft.com/office/officeart/2005/8/layout/bProcess3"/>
    <dgm:cxn modelId="{5F0467B6-41E6-4DEB-8875-6BDC5E7894D1}" type="presOf" srcId="{8237E78B-EDB8-4C75-B056-E72F987C0F1B}" destId="{C159907B-B5BD-4977-B43B-37C45CAE5B50}" srcOrd="0" destOrd="0" presId="urn:microsoft.com/office/officeart/2005/8/layout/bProcess3"/>
    <dgm:cxn modelId="{88A60B62-3640-4D9F-A07F-91DE27C5CC51}" srcId="{8237E78B-EDB8-4C75-B056-E72F987C0F1B}" destId="{F93EB7BF-CA65-4921-BAC3-AEF3D8445EDF}" srcOrd="1" destOrd="0" parTransId="{1DFF7654-96A2-4EAD-8DE4-365421F8602E}" sibTransId="{1C52544E-0982-4625-A326-8F32F16C8D50}"/>
    <dgm:cxn modelId="{A4E3F197-496E-4677-BC67-298CCA6A5D59}" type="presOf" srcId="{6F4E4A3F-CEF7-40B6-9C7E-D01A20733A58}" destId="{1F7550FC-7E11-4D99-848E-296B7D56A28A}" srcOrd="0" destOrd="0" presId="urn:microsoft.com/office/officeart/2005/8/layout/bProcess3"/>
    <dgm:cxn modelId="{DA885049-9EA1-40DE-BB21-58A8BE72AA0C}" type="presOf" srcId="{849DF771-AB40-4D52-9A53-4DC2A674C28C}" destId="{28A76BA2-CE39-40F1-A4C5-81D51AF7378C}" srcOrd="0" destOrd="1" presId="urn:microsoft.com/office/officeart/2005/8/layout/bProcess3"/>
    <dgm:cxn modelId="{C3F6046F-BA35-4B98-8C98-70D8ED870B7A}" type="presOf" srcId="{D81C1965-16D9-4004-BD9A-8B13773A5B11}" destId="{EB271FB8-10F7-4A64-AA4B-9C71191F5BEE}" srcOrd="0" destOrd="0" presId="urn:microsoft.com/office/officeart/2005/8/layout/bProcess3"/>
    <dgm:cxn modelId="{A003A4AE-DB5C-4BDE-B0CF-7C2DB10E495D}" srcId="{3C211F05-0FD8-4D74-BDC7-18F48F6D2D70}" destId="{849DF771-AB40-4D52-9A53-4DC2A674C28C}" srcOrd="0" destOrd="0" parTransId="{3796BE59-2C18-4037-9C72-54028C5423F8}" sibTransId="{43FAD2E2-DE50-4745-B1F5-05271F5F19BF}"/>
    <dgm:cxn modelId="{256A5679-1C09-4755-90E9-547B60DA0350}" type="presOf" srcId="{255308ED-52CF-47D2-967C-91F9646CF87B}" destId="{0D069879-9731-44A6-91F7-AA88F19D1529}" srcOrd="0" destOrd="1" presId="urn:microsoft.com/office/officeart/2005/8/layout/bProcess3"/>
    <dgm:cxn modelId="{054ECB48-B10E-4410-98C6-F1CCC7A7CC89}" type="presOf" srcId="{ACCF0FA1-F1B5-4FC2-A236-B841E69CBAD8}" destId="{D5076CD2-A739-4F40-B53A-A0B74283E97A}" srcOrd="0" destOrd="2" presId="urn:microsoft.com/office/officeart/2005/8/layout/bProcess3"/>
    <dgm:cxn modelId="{F7D175D9-FD12-42D6-9113-2369F14CBC1E}" srcId="{CF138095-E6F0-41A1-B9CC-A842DA5B7886}" destId="{8237E78B-EDB8-4C75-B056-E72F987C0F1B}" srcOrd="3" destOrd="0" parTransId="{3DFBAF3C-BF46-4B19-80EC-A3755F56B749}" sibTransId="{6F4E4A3F-CEF7-40B6-9C7E-D01A20733A58}"/>
    <dgm:cxn modelId="{0C416954-0E6D-44F6-B5C5-6F5D5896B692}" srcId="{AB5630F8-A97B-41D7-B8E1-48B3DFF49D89}" destId="{9AD33069-1EB5-41E0-AC46-CAEDA47F8D6E}" srcOrd="0" destOrd="0" parTransId="{400301E0-643F-4722-8B08-4BB5449C29C8}" sibTransId="{22A73CCF-222C-45CB-8A66-CCF10F312D09}"/>
    <dgm:cxn modelId="{617C095E-A7E4-4CF9-B7DA-21B20E2D9413}" type="presOf" srcId="{20AE7E1F-0CE8-4143-9327-B3C4859E3E2A}" destId="{0D069879-9731-44A6-91F7-AA88F19D1529}" srcOrd="0" destOrd="0" presId="urn:microsoft.com/office/officeart/2005/8/layout/bProcess3"/>
    <dgm:cxn modelId="{A1C3F9E9-E74B-4C05-9781-497B9A78F055}" srcId="{CF138095-E6F0-41A1-B9CC-A842DA5B7886}" destId="{20AE7E1F-0CE8-4143-9327-B3C4859E3E2A}" srcOrd="0" destOrd="0" parTransId="{C547C38C-1F97-4CD7-AA64-F8EA4DB9C3FF}" sibTransId="{D81C1965-16D9-4004-BD9A-8B13773A5B11}"/>
    <dgm:cxn modelId="{C2E499FB-A6E3-4C6C-989B-80D459F84828}" type="presOf" srcId="{66CAFC22-B1CC-4859-BB60-F70219667C70}" destId="{C8DF74E8-841C-4875-8698-8F7B3DA38942}" srcOrd="1" destOrd="0" presId="urn:microsoft.com/office/officeart/2005/8/layout/bProcess3"/>
    <dgm:cxn modelId="{17556AB9-640A-4E07-9578-9C5BC4D96094}" type="presOf" srcId="{43567839-9A0E-490F-8910-45854D863166}" destId="{D5076CD2-A739-4F40-B53A-A0B74283E97A}" srcOrd="0" destOrd="0" presId="urn:microsoft.com/office/officeart/2005/8/layout/bProcess3"/>
    <dgm:cxn modelId="{12189EEE-DE92-4947-8F28-BC48039AC2B6}" type="presOf" srcId="{4AC20ABC-EEA1-44AE-8FDE-B496B97CCA65}" destId="{1F17E287-AB36-4E6C-9CEB-91D7AA56B468}" srcOrd="0" destOrd="2" presId="urn:microsoft.com/office/officeart/2005/8/layout/bProcess3"/>
    <dgm:cxn modelId="{5FDF018F-4F97-4B96-888D-6978589B3216}" type="presOf" srcId="{1BE72C35-5FB2-4C42-99CA-D12EA205B916}" destId="{FA23A5D7-057B-42F8-9ADA-A583B329089E}" srcOrd="0" destOrd="2" presId="urn:microsoft.com/office/officeart/2005/8/layout/bProcess3"/>
    <dgm:cxn modelId="{CB5AA010-115F-444F-8326-F5F551EA9B6A}" type="presParOf" srcId="{2C5480F5-F6FE-4DBC-ADBD-DF0930B7CC3C}" destId="{0D069879-9731-44A6-91F7-AA88F19D1529}" srcOrd="0" destOrd="0" presId="urn:microsoft.com/office/officeart/2005/8/layout/bProcess3"/>
    <dgm:cxn modelId="{62CD5793-D7BF-4527-87C5-1E8DFCAD061D}" type="presParOf" srcId="{2C5480F5-F6FE-4DBC-ADBD-DF0930B7CC3C}" destId="{EB271FB8-10F7-4A64-AA4B-9C71191F5BEE}" srcOrd="1" destOrd="0" presId="urn:microsoft.com/office/officeart/2005/8/layout/bProcess3"/>
    <dgm:cxn modelId="{593F9666-AE95-405A-9AAD-24C222EE576B}" type="presParOf" srcId="{EB271FB8-10F7-4A64-AA4B-9C71191F5BEE}" destId="{03DB92FD-971A-4447-9565-D83770DC1DA9}" srcOrd="0" destOrd="0" presId="urn:microsoft.com/office/officeart/2005/8/layout/bProcess3"/>
    <dgm:cxn modelId="{3BDB924D-5198-49F1-9376-882872F8A263}" type="presParOf" srcId="{2C5480F5-F6FE-4DBC-ADBD-DF0930B7CC3C}" destId="{1F17E287-AB36-4E6C-9CEB-91D7AA56B468}" srcOrd="2" destOrd="0" presId="urn:microsoft.com/office/officeart/2005/8/layout/bProcess3"/>
    <dgm:cxn modelId="{3BEDCF1D-9D38-40E8-B0BC-C0A0EF521473}" type="presParOf" srcId="{2C5480F5-F6FE-4DBC-ADBD-DF0930B7CC3C}" destId="{CD4903A0-AEBB-44FC-9665-09BACE2B7C53}" srcOrd="3" destOrd="0" presId="urn:microsoft.com/office/officeart/2005/8/layout/bProcess3"/>
    <dgm:cxn modelId="{AA3F5380-1D1D-416B-B3F2-33D61BF4D9C4}" type="presParOf" srcId="{CD4903A0-AEBB-44FC-9665-09BACE2B7C53}" destId="{916B558F-878F-47C1-9903-E6638DA3516C}" srcOrd="0" destOrd="0" presId="urn:microsoft.com/office/officeart/2005/8/layout/bProcess3"/>
    <dgm:cxn modelId="{E7F86262-7EEE-46D6-877B-847A9246BC14}" type="presParOf" srcId="{2C5480F5-F6FE-4DBC-ADBD-DF0930B7CC3C}" destId="{28A76BA2-CE39-40F1-A4C5-81D51AF7378C}" srcOrd="4" destOrd="0" presId="urn:microsoft.com/office/officeart/2005/8/layout/bProcess3"/>
    <dgm:cxn modelId="{DD7BA386-4530-4B4E-9925-A5D220E08814}" type="presParOf" srcId="{2C5480F5-F6FE-4DBC-ADBD-DF0930B7CC3C}" destId="{F0A8AE22-6BE0-4D34-810C-1AAE81270BCF}" srcOrd="5" destOrd="0" presId="urn:microsoft.com/office/officeart/2005/8/layout/bProcess3"/>
    <dgm:cxn modelId="{8552C884-CAF1-40EB-9D7A-E7EADC9DE519}" type="presParOf" srcId="{F0A8AE22-6BE0-4D34-810C-1AAE81270BCF}" destId="{C8DF74E8-841C-4875-8698-8F7B3DA38942}" srcOrd="0" destOrd="0" presId="urn:microsoft.com/office/officeart/2005/8/layout/bProcess3"/>
    <dgm:cxn modelId="{A8877A4E-A519-482A-B10B-E10747AE27F9}" type="presParOf" srcId="{2C5480F5-F6FE-4DBC-ADBD-DF0930B7CC3C}" destId="{C159907B-B5BD-4977-B43B-37C45CAE5B50}" srcOrd="6" destOrd="0" presId="urn:microsoft.com/office/officeart/2005/8/layout/bProcess3"/>
    <dgm:cxn modelId="{72FBC38F-E89A-4B86-9A86-62CE5D5276D8}" type="presParOf" srcId="{2C5480F5-F6FE-4DBC-ADBD-DF0930B7CC3C}" destId="{1F7550FC-7E11-4D99-848E-296B7D56A28A}" srcOrd="7" destOrd="0" presId="urn:microsoft.com/office/officeart/2005/8/layout/bProcess3"/>
    <dgm:cxn modelId="{AAE14AC0-F5C4-4451-B519-3A2A9397FAC0}" type="presParOf" srcId="{1F7550FC-7E11-4D99-848E-296B7D56A28A}" destId="{7EFEF708-8F0C-43CB-B147-38317F2D0D91}" srcOrd="0" destOrd="0" presId="urn:microsoft.com/office/officeart/2005/8/layout/bProcess3"/>
    <dgm:cxn modelId="{888C29DC-EE4A-411D-B6E7-8935DEA25189}" type="presParOf" srcId="{2C5480F5-F6FE-4DBC-ADBD-DF0930B7CC3C}" destId="{D5076CD2-A739-4F40-B53A-A0B74283E97A}" srcOrd="8" destOrd="0" presId="urn:microsoft.com/office/officeart/2005/8/layout/bProcess3"/>
    <dgm:cxn modelId="{DFE5FBF5-E194-4FB3-B4A7-8C985FC6571D}" type="presParOf" srcId="{2C5480F5-F6FE-4DBC-ADBD-DF0930B7CC3C}" destId="{585CEEB9-458C-4951-A43C-9C6433ECEEED}" srcOrd="9" destOrd="0" presId="urn:microsoft.com/office/officeart/2005/8/layout/bProcess3"/>
    <dgm:cxn modelId="{E826CDFD-7AE0-4F6B-96EB-8D478E128254}" type="presParOf" srcId="{585CEEB9-458C-4951-A43C-9C6433ECEEED}" destId="{6139EE24-1A30-4E91-BF05-FEB226E4ABF0}" srcOrd="0" destOrd="0" presId="urn:microsoft.com/office/officeart/2005/8/layout/bProcess3"/>
    <dgm:cxn modelId="{314CDC13-531F-4DE1-8139-17DC450E20BA}" type="presParOf" srcId="{2C5480F5-F6FE-4DBC-ADBD-DF0930B7CC3C}" destId="{FA23A5D7-057B-42F8-9ADA-A583B329089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271FB8-10F7-4A64-AA4B-9C71191F5BEE}">
      <dsp:nvSpPr>
        <dsp:cNvPr id="0" name=""/>
        <dsp:cNvSpPr/>
      </dsp:nvSpPr>
      <dsp:spPr>
        <a:xfrm>
          <a:off x="2333902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1349317"/>
        <a:ext cx="26789" cy="5357"/>
      </dsp:txXfrm>
    </dsp:sp>
    <dsp:sp modelId="{0D069879-9731-44A6-91F7-AA88F19D1529}">
      <dsp:nvSpPr>
        <dsp:cNvPr id="0" name=""/>
        <dsp:cNvSpPr/>
      </dsp:nvSpPr>
      <dsp:spPr>
        <a:xfrm>
          <a:off x="6188" y="653142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Akuisisi Data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Primary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Secondary</a:t>
          </a:r>
          <a:endParaRPr lang="en-US" sz="1100" kern="1200" dirty="0"/>
        </a:p>
      </dsp:txBody>
      <dsp:txXfrm>
        <a:off x="6188" y="653142"/>
        <a:ext cx="2329513" cy="1397708"/>
      </dsp:txXfrm>
    </dsp:sp>
    <dsp:sp modelId="{CD4903A0-AEBB-44FC-9665-09BACE2B7C53}">
      <dsp:nvSpPr>
        <dsp:cNvPr id="0" name=""/>
        <dsp:cNvSpPr/>
      </dsp:nvSpPr>
      <dsp:spPr>
        <a:xfrm>
          <a:off x="5199204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1349317"/>
        <a:ext cx="26789" cy="5357"/>
      </dsp:txXfrm>
    </dsp:sp>
    <dsp:sp modelId="{1F17E287-AB36-4E6C-9CEB-91D7AA56B468}">
      <dsp:nvSpPr>
        <dsp:cNvPr id="0" name=""/>
        <dsp:cNvSpPr/>
      </dsp:nvSpPr>
      <dsp:spPr>
        <a:xfrm>
          <a:off x="2871490" y="653142"/>
          <a:ext cx="2329513" cy="1397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Representasi Data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Pre-Processing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Transformasi</a:t>
          </a:r>
          <a:endParaRPr lang="en-US" sz="1100" b="1" kern="1200" dirty="0"/>
        </a:p>
      </dsp:txBody>
      <dsp:txXfrm>
        <a:off x="2871490" y="653142"/>
        <a:ext cx="2329513" cy="1397708"/>
      </dsp:txXfrm>
    </dsp:sp>
    <dsp:sp modelId="{F0A8AE22-6BE0-4D34-810C-1AAE81270BCF}">
      <dsp:nvSpPr>
        <dsp:cNvPr id="0" name=""/>
        <dsp:cNvSpPr/>
      </dsp:nvSpPr>
      <dsp:spPr>
        <a:xfrm>
          <a:off x="1170945" y="2049050"/>
          <a:ext cx="5730604" cy="505188"/>
        </a:xfrm>
        <a:custGeom>
          <a:avLst/>
          <a:gdLst/>
          <a:ahLst/>
          <a:cxnLst/>
          <a:rect l="0" t="0" r="0" b="0"/>
          <a:pathLst>
            <a:path>
              <a:moveTo>
                <a:pt x="5730604" y="0"/>
              </a:moveTo>
              <a:lnTo>
                <a:pt x="5730604" y="269694"/>
              </a:lnTo>
              <a:lnTo>
                <a:pt x="0" y="269694"/>
              </a:lnTo>
              <a:lnTo>
                <a:pt x="0" y="50518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92357" y="2298965"/>
        <a:ext cx="287779" cy="5357"/>
      </dsp:txXfrm>
    </dsp:sp>
    <dsp:sp modelId="{28A76BA2-CE39-40F1-A4C5-81D51AF7378C}">
      <dsp:nvSpPr>
        <dsp:cNvPr id="0" name=""/>
        <dsp:cNvSpPr/>
      </dsp:nvSpPr>
      <dsp:spPr>
        <a:xfrm>
          <a:off x="5736792" y="653142"/>
          <a:ext cx="2329513" cy="1397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Data Properti/Descriptor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Ektraksi Ciri</a:t>
          </a:r>
          <a:endParaRPr lang="en-US" sz="1100" b="1" kern="1200" dirty="0"/>
        </a:p>
      </dsp:txBody>
      <dsp:txXfrm>
        <a:off x="5736792" y="653142"/>
        <a:ext cx="2329513" cy="1397708"/>
      </dsp:txXfrm>
    </dsp:sp>
    <dsp:sp modelId="{1F7550FC-7E11-4D99-848E-296B7D56A28A}">
      <dsp:nvSpPr>
        <dsp:cNvPr id="0" name=""/>
        <dsp:cNvSpPr/>
      </dsp:nvSpPr>
      <dsp:spPr>
        <a:xfrm>
          <a:off x="2333902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3282813"/>
        <a:ext cx="26789" cy="5357"/>
      </dsp:txXfrm>
    </dsp:sp>
    <dsp:sp modelId="{C159907B-B5BD-4977-B43B-37C45CAE5B50}">
      <dsp:nvSpPr>
        <dsp:cNvPr id="0" name=""/>
        <dsp:cNvSpPr/>
      </dsp:nvSpPr>
      <dsp:spPr>
        <a:xfrm>
          <a:off x="6188" y="2586638"/>
          <a:ext cx="2329513" cy="1397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Knowledge Based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Model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Clasifier</a:t>
          </a:r>
          <a:endParaRPr lang="en-US" sz="1100" kern="1200" dirty="0"/>
        </a:p>
      </dsp:txBody>
      <dsp:txXfrm>
        <a:off x="6188" y="2586638"/>
        <a:ext cx="2329513" cy="1397708"/>
      </dsp:txXfrm>
    </dsp:sp>
    <dsp:sp modelId="{585CEEB9-458C-4951-A43C-9C6433ECEEED}">
      <dsp:nvSpPr>
        <dsp:cNvPr id="0" name=""/>
        <dsp:cNvSpPr/>
      </dsp:nvSpPr>
      <dsp:spPr>
        <a:xfrm>
          <a:off x="5199204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3282813"/>
        <a:ext cx="26789" cy="5357"/>
      </dsp:txXfrm>
    </dsp:sp>
    <dsp:sp modelId="{D5076CD2-A739-4F40-B53A-A0B74283E97A}">
      <dsp:nvSpPr>
        <dsp:cNvPr id="0" name=""/>
        <dsp:cNvSpPr/>
      </dsp:nvSpPr>
      <dsp:spPr>
        <a:xfrm>
          <a:off x="2871490" y="2586638"/>
          <a:ext cx="2329513" cy="1397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Recognition Process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Matching/Similarity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Used training Result</a:t>
          </a:r>
          <a:endParaRPr lang="en-US" sz="1100" kern="1200" dirty="0"/>
        </a:p>
      </dsp:txBody>
      <dsp:txXfrm>
        <a:off x="2871490" y="2586638"/>
        <a:ext cx="2329513" cy="1397708"/>
      </dsp:txXfrm>
    </dsp:sp>
    <dsp:sp modelId="{FA23A5D7-057B-42F8-9ADA-A583B329089E}">
      <dsp:nvSpPr>
        <dsp:cNvPr id="0" name=""/>
        <dsp:cNvSpPr/>
      </dsp:nvSpPr>
      <dsp:spPr>
        <a:xfrm>
          <a:off x="5736792" y="2586638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Result Analysis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Performance : accuration, precission, recall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etc</a:t>
          </a:r>
          <a:endParaRPr lang="en-US" sz="1100" kern="1200" dirty="0"/>
        </a:p>
      </dsp:txBody>
      <dsp:txXfrm>
        <a:off x="5736792" y="2586638"/>
        <a:ext cx="2329513" cy="139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511D5-0F59-4108-93D2-37E8A5052F0D}" type="slidenum">
              <a:rPr lang="ru-RU"/>
              <a:pPr/>
              <a:t>20</a:t>
            </a:fld>
            <a:endParaRPr lang="ru-RU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См. Стр. 952 чудо-книги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511D5-0F59-4108-93D2-37E8A5052F0D}" type="slidenum">
              <a:rPr lang="ru-RU"/>
              <a:pPr/>
              <a:t>21</a:t>
            </a:fld>
            <a:endParaRPr lang="ru-RU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См. Стр. 952 чудо-книги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8359074-ADD6-4D77-94D5-E43FC6B23255}" type="datetime1">
              <a:rPr lang="id-ID" smtClean="0"/>
              <a:t>06/08/2014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447800"/>
            <a:ext cx="4059238" cy="458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447800"/>
            <a:ext cx="4060825" cy="458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95288" y="6550025"/>
            <a:ext cx="6961187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58/51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5288" y="6550025"/>
            <a:ext cx="6961187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58/51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A74A-9E69-4481-BB13-9A3909B1B989}" type="datetime1">
              <a:rPr lang="id-ID" smtClean="0"/>
              <a:t>06/08/2014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9B467-7F5B-4E51-9283-5BDF1078D926}" type="datetime1">
              <a:rPr lang="id-ID" smtClean="0"/>
              <a:t>06/08/2014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1CC6-4DE5-4DC5-A1DF-DFB509A17DDD}" type="datetime1">
              <a:rPr lang="id-ID" smtClean="0"/>
              <a:t>06/08/2014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F9B08-AB62-4D17-9B70-8413D8B677E6}" type="datetime1">
              <a:rPr lang="id-ID" smtClean="0"/>
              <a:t>06/08/2014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D223-4384-4702-9544-B92A896EC415}" type="datetime1">
              <a:rPr lang="id-ID" smtClean="0"/>
              <a:t>06/08/2014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9C3B-AA3C-4205-9D7C-4CE9E85EC0A6}" type="datetime1">
              <a:rPr lang="id-ID" smtClean="0"/>
              <a:t>06/08/2014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58/51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302563-E7AF-4054-B59A-0FF0C3D1AC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2667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29381" y="6492875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1F015-1154-6F45-9F5A-29B4836DF7E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550069" y="6492875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DE922-2F34-1241-8A40-1B6D2996FA4E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8/6/2014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B24FFD-2EF6-4CEE-BF3F-E4161C3E3736}" type="datetime1">
              <a:rPr lang="id-ID" smtClean="0"/>
              <a:t>06/08/2014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msu.edu/~cse803/Lectures/week06-texture-LS.ppt" TargetMode="Externa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CIG4I3 SISTEM REKOGNISI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Pertemuan 10: Ekstraksi Ciri Texture [1]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63A6FFD-781F-4ED2-A96E-B63F8BB5B581}" type="datetime1">
              <a:rPr lang="id-ID" smtClean="0"/>
              <a:t>06/08/2014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2190" y="228600"/>
            <a:ext cx="5053857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Texture features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9253" name="Object 5"/>
          <p:cNvGraphicFramePr>
            <a:graphicFrameLocks noChangeAspect="1"/>
          </p:cNvGraphicFramePr>
          <p:nvPr>
            <p:ph idx="1"/>
          </p:nvPr>
        </p:nvGraphicFramePr>
        <p:xfrm>
          <a:off x="668338" y="1800225"/>
          <a:ext cx="8224837" cy="3429000"/>
        </p:xfrm>
        <a:graphic>
          <a:graphicData uri="http://schemas.openxmlformats.org/presentationml/2006/ole">
            <p:oleObj spid="_x0000_s116738" name="Visio" r:id="rId3" imgW="9070717" imgH="3780889" progId="Visio.Drawing.11">
              <p:embed/>
            </p:oleObj>
          </a:graphicData>
        </a:graphic>
      </p:graphicFrame>
      <p:sp>
        <p:nvSpPr>
          <p:cNvPr id="309254" name="Oval 6"/>
          <p:cNvSpPr>
            <a:spLocks noChangeArrowheads="1"/>
          </p:cNvSpPr>
          <p:nvPr/>
        </p:nvSpPr>
        <p:spPr bwMode="auto">
          <a:xfrm>
            <a:off x="377825" y="3213100"/>
            <a:ext cx="3097213" cy="50482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5" name="Oval 7"/>
          <p:cNvSpPr>
            <a:spLocks noChangeArrowheads="1"/>
          </p:cNvSpPr>
          <p:nvPr/>
        </p:nvSpPr>
        <p:spPr bwMode="auto">
          <a:xfrm>
            <a:off x="6499225" y="4005263"/>
            <a:ext cx="1655763" cy="50482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D706-2F26-4B2B-AEBB-C83B7F06E377}" type="datetime1">
              <a:rPr lang="id-ID" smtClean="0"/>
              <a:t>06/08/2014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4" grpId="0" animBg="1"/>
      <p:bldP spid="309255" grpId="0" animBg="1"/>
      <p:bldP spid="30925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08448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Texture features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F114-C600-40A5-B60B-C8A901EC0DAF}" type="datetime1">
              <a:rPr lang="id-ID" smtClean="0"/>
              <a:t>06/08/2014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 smtClean="0">
                <a:latin typeface="Times New Roman" charset="0"/>
              </a:rPr>
              <a:t>Texture is a description of the spatial arrangement of color </a:t>
            </a:r>
            <a:r>
              <a:rPr lang="en-US" b="1" dirty="0" smtClean="0">
                <a:latin typeface="Times New Roman" charset="0"/>
              </a:rPr>
              <a:t>or</a:t>
            </a:r>
            <a:r>
              <a:rPr lang="id-ID" b="1" dirty="0" smtClean="0">
                <a:latin typeface="Times New Roman" charset="0"/>
              </a:rPr>
              <a:t> </a:t>
            </a:r>
            <a:r>
              <a:rPr lang="en-US" b="1" dirty="0" smtClean="0">
                <a:latin typeface="Times New Roman" charset="0"/>
              </a:rPr>
              <a:t>intensities </a:t>
            </a:r>
            <a:r>
              <a:rPr lang="en-US" b="1" dirty="0" smtClean="0">
                <a:latin typeface="Times New Roman" charset="0"/>
              </a:rPr>
              <a:t>in an image or a selected region of an image.</a:t>
            </a:r>
          </a:p>
          <a:p>
            <a:r>
              <a:rPr lang="id-ID" dirty="0" smtClean="0"/>
              <a:t>Mark </a:t>
            </a:r>
            <a:r>
              <a:rPr lang="id-ID" dirty="0" smtClean="0"/>
              <a:t>Nixon, dan Alberto Aguado, pada bukunya yang berjudul </a:t>
            </a:r>
            <a:r>
              <a:rPr lang="id-ID" i="1" dirty="0" smtClean="0"/>
              <a:t>Feature Extraction &amp; Image Processing</a:t>
            </a:r>
            <a:r>
              <a:rPr lang="id-ID" dirty="0" smtClean="0"/>
              <a:t>[7], </a:t>
            </a:r>
            <a:endParaRPr lang="id-ID" dirty="0" smtClean="0"/>
          </a:p>
          <a:p>
            <a:pPr lvl="1"/>
            <a:r>
              <a:rPr lang="id-ID" dirty="0" smtClean="0"/>
              <a:t>Pendekatan </a:t>
            </a:r>
            <a:r>
              <a:rPr lang="id-ID" dirty="0" smtClean="0"/>
              <a:t>Struktural atau Spektral memiliki tingkat detail yang baik karena diekstraksi melalui komponen frekuensi, tetapi kekurangannya domain ini sangat rentan terhadap </a:t>
            </a:r>
            <a:r>
              <a:rPr lang="id-ID" i="1" dirty="0" smtClean="0"/>
              <a:t>noise</a:t>
            </a:r>
            <a:r>
              <a:rPr lang="id-ID" dirty="0" smtClean="0"/>
              <a:t>. </a:t>
            </a:r>
          </a:p>
          <a:p>
            <a:r>
              <a:rPr lang="id-ID" dirty="0" smtClean="0"/>
              <a:t>Alternatif pendekatan lain yang juga memiliki detail baik adalah dengan memperhitungkan statistika dari citra.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84896" y="228600"/>
            <a:ext cx="5081152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Texture features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447800"/>
            <a:ext cx="8272463" cy="541338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General statistics</a:t>
            </a:r>
            <a:endParaRPr lang="ru-RU">
              <a:solidFill>
                <a:schemeClr val="accent1"/>
              </a:solidFill>
            </a:endParaRP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611188" y="197485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Based on intensity histogram of the whole image or its regions: </a:t>
            </a:r>
            <a:endParaRPr lang="ru-RU" sz="2000"/>
          </a:p>
        </p:txBody>
      </p:sp>
      <p:pic>
        <p:nvPicPr>
          <p:cNvPr id="3102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492375"/>
            <a:ext cx="2303463" cy="304800"/>
          </a:xfrm>
          <a:prstGeom prst="rect">
            <a:avLst/>
          </a:prstGeom>
          <a:noFill/>
        </p:spPr>
      </p:pic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2987675" y="2435225"/>
            <a:ext cx="5903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/>
              <a:t>– histogram of intensity, L – number of intensity levels.</a:t>
            </a:r>
            <a:endParaRPr lang="ru-RU" sz="1800"/>
          </a:p>
        </p:txBody>
      </p:sp>
      <p:pic>
        <p:nvPicPr>
          <p:cNvPr id="3102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781300"/>
            <a:ext cx="2592387" cy="831850"/>
          </a:xfrm>
          <a:prstGeom prst="rect">
            <a:avLst/>
          </a:prstGeom>
          <a:noFill/>
        </p:spPr>
      </p:pic>
      <p:sp>
        <p:nvSpPr>
          <p:cNvPr id="310280" name="Rectangle 8"/>
          <p:cNvSpPr>
            <a:spLocks noChangeArrowheads="1"/>
          </p:cNvSpPr>
          <p:nvPr/>
        </p:nvSpPr>
        <p:spPr bwMode="auto">
          <a:xfrm>
            <a:off x="3132138" y="2990850"/>
            <a:ext cx="5903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/>
              <a:t>– central moment of order n.</a:t>
            </a:r>
            <a:endParaRPr lang="ru-RU" sz="1800"/>
          </a:p>
        </p:txBody>
      </p:sp>
      <p:pic>
        <p:nvPicPr>
          <p:cNvPr id="3102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500438"/>
            <a:ext cx="1400175" cy="723900"/>
          </a:xfrm>
          <a:prstGeom prst="rect">
            <a:avLst/>
          </a:prstGeom>
          <a:noFill/>
        </p:spPr>
      </p:pic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1979613" y="3643313"/>
            <a:ext cx="5903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/>
              <a:t>– average intensity.</a:t>
            </a:r>
            <a:endParaRPr lang="ru-RU" sz="1800"/>
          </a:p>
        </p:txBody>
      </p:sp>
      <p:pic>
        <p:nvPicPr>
          <p:cNvPr id="31028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550" y="4522788"/>
            <a:ext cx="1190625" cy="352425"/>
          </a:xfrm>
          <a:prstGeom prst="rect">
            <a:avLst/>
          </a:prstGeom>
          <a:noFill/>
        </p:spPr>
      </p:pic>
      <p:sp>
        <p:nvSpPr>
          <p:cNvPr id="310284" name="Rectangle 12"/>
          <p:cNvSpPr>
            <a:spLocks noChangeArrowheads="1"/>
          </p:cNvSpPr>
          <p:nvPr/>
        </p:nvSpPr>
        <p:spPr bwMode="auto">
          <a:xfrm>
            <a:off x="1908175" y="4508500"/>
            <a:ext cx="5903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/>
              <a:t>– variance, is a measure of contrast.</a:t>
            </a:r>
            <a:endParaRPr lang="ru-RU" sz="1800"/>
          </a:p>
        </p:txBody>
      </p:sp>
      <p:sp>
        <p:nvSpPr>
          <p:cNvPr id="310285" name="Line 13"/>
          <p:cNvSpPr>
            <a:spLocks noChangeShapeType="1"/>
          </p:cNvSpPr>
          <p:nvPr/>
        </p:nvSpPr>
        <p:spPr bwMode="auto">
          <a:xfrm>
            <a:off x="539750" y="4365625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1028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4941888"/>
            <a:ext cx="1466850" cy="590550"/>
          </a:xfrm>
          <a:prstGeom prst="rect">
            <a:avLst/>
          </a:prstGeom>
          <a:noFill/>
        </p:spPr>
      </p:pic>
      <p:sp>
        <p:nvSpPr>
          <p:cNvPr id="310287" name="Rectangle 15"/>
          <p:cNvSpPr>
            <a:spLocks noChangeArrowheads="1"/>
          </p:cNvSpPr>
          <p:nvPr/>
        </p:nvSpPr>
        <p:spPr bwMode="auto">
          <a:xfrm>
            <a:off x="2124075" y="5006975"/>
            <a:ext cx="5903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/>
              <a:t>, R=0 where intensity is equal.</a:t>
            </a:r>
            <a:endParaRPr lang="ru-RU" sz="1800"/>
          </a:p>
        </p:txBody>
      </p:sp>
      <p:pic>
        <p:nvPicPr>
          <p:cNvPr id="310288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5661025"/>
            <a:ext cx="2266950" cy="666750"/>
          </a:xfrm>
          <a:prstGeom prst="rect">
            <a:avLst/>
          </a:prstGeom>
          <a:noFill/>
        </p:spPr>
      </p:pic>
      <p:sp>
        <p:nvSpPr>
          <p:cNvPr id="310289" name="Rectangle 17"/>
          <p:cNvSpPr>
            <a:spLocks noChangeArrowheads="1"/>
          </p:cNvSpPr>
          <p:nvPr/>
        </p:nvSpPr>
        <p:spPr bwMode="auto">
          <a:xfrm>
            <a:off x="2916238" y="5799138"/>
            <a:ext cx="5903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/>
              <a:t>– a measure of histogram assimetry.</a:t>
            </a:r>
            <a:endParaRPr lang="ru-RU" sz="180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0757-A18A-48EF-9588-1E3CCC49FAA7}" type="datetime1">
              <a:rPr lang="id-ID" smtClean="0"/>
              <a:t>06/08/2014</a:t>
            </a:fld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952" y="228600"/>
            <a:ext cx="5122096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Texture features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447800"/>
            <a:ext cx="8272463" cy="541338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General statistics (2)</a:t>
            </a:r>
            <a:endParaRPr lang="ru-RU">
              <a:solidFill>
                <a:schemeClr val="accent1"/>
              </a:solidFill>
            </a:endParaRP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2052638" y="2211388"/>
            <a:ext cx="5903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/>
              <a:t>– a measure of contrast of homogeneity </a:t>
            </a:r>
            <a:br>
              <a:rPr lang="en-US" sz="1800"/>
            </a:br>
            <a:r>
              <a:rPr lang="en-US" sz="1800"/>
              <a:t>   (max for homogeneous areas ).</a:t>
            </a:r>
            <a:endParaRPr lang="ru-RU" sz="1800"/>
          </a:p>
        </p:txBody>
      </p:sp>
      <p:pic>
        <p:nvPicPr>
          <p:cNvPr id="3113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89138"/>
            <a:ext cx="1368425" cy="820737"/>
          </a:xfrm>
          <a:prstGeom prst="rect">
            <a:avLst/>
          </a:prstGeom>
          <a:noFill/>
        </p:spPr>
      </p:pic>
      <p:pic>
        <p:nvPicPr>
          <p:cNvPr id="3113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924175"/>
            <a:ext cx="2085975" cy="714375"/>
          </a:xfrm>
          <a:prstGeom prst="rect">
            <a:avLst/>
          </a:prstGeom>
          <a:noFill/>
        </p:spPr>
      </p:pic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2771775" y="3074988"/>
            <a:ext cx="5903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/>
              <a:t>– entropy, a measure of variability</a:t>
            </a:r>
            <a:br>
              <a:rPr lang="en-US" sz="1800"/>
            </a:br>
            <a:r>
              <a:rPr lang="en-US" sz="1800"/>
              <a:t> (0 for homogeneous areas ).</a:t>
            </a:r>
            <a:endParaRPr lang="ru-RU" sz="18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8313" y="4195763"/>
            <a:ext cx="8496300" cy="1695450"/>
            <a:chOff x="295" y="2643"/>
            <a:chExt cx="5352" cy="1068"/>
          </a:xfrm>
        </p:grpSpPr>
        <p:pic>
          <p:nvPicPr>
            <p:cNvPr id="311305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5" y="2643"/>
              <a:ext cx="5352" cy="1068"/>
            </a:xfrm>
            <a:prstGeom prst="rect">
              <a:avLst/>
            </a:prstGeom>
            <a:noFill/>
          </p:spPr>
        </p:pic>
        <p:sp>
          <p:nvSpPr>
            <p:cNvPr id="311306" name="Rectangle 10"/>
            <p:cNvSpPr>
              <a:spLocks noChangeArrowheads="1"/>
            </p:cNvSpPr>
            <p:nvPr/>
          </p:nvSpPr>
          <p:spPr bwMode="auto">
            <a:xfrm>
              <a:off x="386" y="2750"/>
              <a:ext cx="77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/>
                <a:t>Texture</a:t>
              </a:r>
              <a:endParaRPr lang="ru-RU" sz="1800"/>
            </a:p>
          </p:txBody>
        </p:sp>
        <p:sp>
          <p:nvSpPr>
            <p:cNvPr id="311307" name="Rectangle 11"/>
            <p:cNvSpPr>
              <a:spLocks noChangeArrowheads="1"/>
            </p:cNvSpPr>
            <p:nvPr/>
          </p:nvSpPr>
          <p:spPr bwMode="auto">
            <a:xfrm>
              <a:off x="1157" y="2750"/>
              <a:ext cx="77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/>
                <a:t>Average</a:t>
              </a:r>
              <a:endParaRPr lang="ru-RU" sz="1800"/>
            </a:p>
          </p:txBody>
        </p:sp>
        <p:sp>
          <p:nvSpPr>
            <p:cNvPr id="311308" name="Rectangle 12"/>
            <p:cNvSpPr>
              <a:spLocks noChangeArrowheads="1"/>
            </p:cNvSpPr>
            <p:nvPr/>
          </p:nvSpPr>
          <p:spPr bwMode="auto">
            <a:xfrm>
              <a:off x="1928" y="2704"/>
              <a:ext cx="861" cy="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0"/>
                </a:spcBef>
              </a:pPr>
              <a:r>
                <a:rPr lang="en-US" sz="1800"/>
                <a:t>Deviation</a:t>
              </a:r>
              <a:endParaRPr lang="ru-RU" sz="1800"/>
            </a:p>
          </p:txBody>
        </p:sp>
        <p:sp>
          <p:nvSpPr>
            <p:cNvPr id="311309" name="Rectangle 13"/>
            <p:cNvSpPr>
              <a:spLocks noChangeArrowheads="1"/>
            </p:cNvSpPr>
            <p:nvPr/>
          </p:nvSpPr>
          <p:spPr bwMode="auto">
            <a:xfrm>
              <a:off x="2745" y="2704"/>
              <a:ext cx="861" cy="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0"/>
                </a:spcBef>
              </a:pPr>
              <a:r>
                <a:rPr lang="en-US" sz="1800"/>
                <a:t>R</a:t>
              </a:r>
              <a:endParaRPr lang="ru-RU" sz="1800"/>
            </a:p>
          </p:txBody>
        </p:sp>
        <p:sp>
          <p:nvSpPr>
            <p:cNvPr id="311310" name="Rectangle 14"/>
            <p:cNvSpPr>
              <a:spLocks noChangeArrowheads="1"/>
            </p:cNvSpPr>
            <p:nvPr/>
          </p:nvSpPr>
          <p:spPr bwMode="auto">
            <a:xfrm>
              <a:off x="3651" y="2704"/>
              <a:ext cx="544" cy="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0"/>
                </a:spcBef>
              </a:pPr>
              <a:r>
                <a:rPr lang="el-GR" sz="1800"/>
                <a:t>μ</a:t>
              </a:r>
              <a:r>
                <a:rPr lang="en-US" sz="1800" baseline="-25000"/>
                <a:t>3</a:t>
              </a:r>
              <a:endParaRPr lang="el-GR" sz="1800" baseline="-25000"/>
            </a:p>
          </p:txBody>
        </p:sp>
        <p:sp>
          <p:nvSpPr>
            <p:cNvPr id="311311" name="Rectangle 15"/>
            <p:cNvSpPr>
              <a:spLocks noChangeArrowheads="1"/>
            </p:cNvSpPr>
            <p:nvPr/>
          </p:nvSpPr>
          <p:spPr bwMode="auto">
            <a:xfrm>
              <a:off x="4060" y="2704"/>
              <a:ext cx="861" cy="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0"/>
                </a:spcBef>
              </a:pPr>
              <a:r>
                <a:rPr lang="en-US" sz="1800" dirty="0" smtClean="0"/>
                <a:t>U</a:t>
              </a:r>
              <a:r>
                <a:rPr lang="id-ID" sz="1800" dirty="0" smtClean="0"/>
                <a:t>niform</a:t>
              </a:r>
              <a:endParaRPr lang="ru-RU" sz="1800" dirty="0"/>
            </a:p>
          </p:txBody>
        </p:sp>
        <p:sp>
          <p:nvSpPr>
            <p:cNvPr id="311312" name="Rectangle 16"/>
            <p:cNvSpPr>
              <a:spLocks noChangeArrowheads="1"/>
            </p:cNvSpPr>
            <p:nvPr/>
          </p:nvSpPr>
          <p:spPr bwMode="auto">
            <a:xfrm>
              <a:off x="4832" y="2704"/>
              <a:ext cx="724" cy="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0"/>
                </a:spcBef>
              </a:pPr>
              <a:r>
                <a:rPr lang="en-US" sz="1800"/>
                <a:t>Entropy</a:t>
              </a:r>
              <a:endParaRPr lang="ru-RU" sz="1800"/>
            </a:p>
          </p:txBody>
        </p:sp>
        <p:sp>
          <p:nvSpPr>
            <p:cNvPr id="311313" name="Rectangle 17"/>
            <p:cNvSpPr>
              <a:spLocks noChangeArrowheads="1"/>
            </p:cNvSpPr>
            <p:nvPr/>
          </p:nvSpPr>
          <p:spPr bwMode="auto">
            <a:xfrm>
              <a:off x="386" y="3113"/>
              <a:ext cx="770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0"/>
                </a:spcBef>
              </a:pPr>
              <a:r>
                <a:rPr lang="en-US" sz="1800"/>
                <a:t>Smooth</a:t>
              </a:r>
              <a:endParaRPr lang="ru-RU" sz="1800"/>
            </a:p>
          </p:txBody>
        </p:sp>
        <p:sp>
          <p:nvSpPr>
            <p:cNvPr id="311314" name="Rectangle 18"/>
            <p:cNvSpPr>
              <a:spLocks noChangeArrowheads="1"/>
            </p:cNvSpPr>
            <p:nvPr/>
          </p:nvSpPr>
          <p:spPr bwMode="auto">
            <a:xfrm>
              <a:off x="386" y="3294"/>
              <a:ext cx="770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0"/>
                </a:spcBef>
              </a:pPr>
              <a:r>
                <a:rPr lang="en-US" sz="1800"/>
                <a:t>  Rough</a:t>
              </a:r>
              <a:endParaRPr lang="ru-RU" sz="1800"/>
            </a:p>
          </p:txBody>
        </p:sp>
        <p:sp>
          <p:nvSpPr>
            <p:cNvPr id="311315" name="Rectangle 19"/>
            <p:cNvSpPr>
              <a:spLocks noChangeArrowheads="1"/>
            </p:cNvSpPr>
            <p:nvPr/>
          </p:nvSpPr>
          <p:spPr bwMode="auto">
            <a:xfrm>
              <a:off x="340" y="3521"/>
              <a:ext cx="998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0"/>
                </a:spcBef>
              </a:pPr>
              <a:r>
                <a:rPr lang="en-US" sz="1800"/>
                <a:t>   Regular</a:t>
              </a:r>
              <a:endParaRPr lang="ru-RU" sz="1800"/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73C3-8168-442C-BBC5-4BED9E3D00CE}" type="datetime1">
              <a:rPr lang="id-ID" smtClean="0"/>
              <a:t>06/08/2014</a:t>
            </a:fld>
            <a:endParaRPr lang="id-ID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96" y="228600"/>
            <a:ext cx="5081152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Texture features</a:t>
            </a:r>
            <a:r>
              <a:rPr lang="id-ID" dirty="0" smtClean="0">
                <a:solidFill>
                  <a:schemeClr val="bg1"/>
                </a:solidFill>
              </a:rPr>
              <a:t>-GLCM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B15A-AD23-46D5-AEA2-0E81DCCE3284}" type="datetime1">
              <a:rPr lang="id-ID" smtClean="0"/>
              <a:t>06/08/2014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GLCM: Salah satu teknik untuk memperoleh ciri statistik adalah dengan menghitung kemunculan hubungan ketetanggaan antara dua intensitas piksel pada orientasi sudut dan jarak atau </a:t>
            </a:r>
            <a:r>
              <a:rPr lang="id-ID" i="1" dirty="0" smtClean="0"/>
              <a:t>range</a:t>
            </a:r>
            <a:r>
              <a:rPr lang="id-ID" dirty="0" smtClean="0"/>
              <a:t> tertentu. </a:t>
            </a:r>
          </a:p>
          <a:p>
            <a:r>
              <a:rPr lang="id-ID" dirty="0" smtClean="0"/>
              <a:t>Pendekatan ini bekerja dengan membentuk sebuah matriks kookurensi yang disebut </a:t>
            </a:r>
            <a:r>
              <a:rPr lang="id-ID" i="1" dirty="0" smtClean="0"/>
              <a:t>Gray Level Co-occurrence Matrix</a:t>
            </a:r>
            <a:r>
              <a:rPr lang="id-ID" dirty="0" smtClean="0"/>
              <a:t> (GLCM) dari citra </a:t>
            </a:r>
            <a:r>
              <a:rPr lang="id-ID" i="1" dirty="0" smtClean="0"/>
              <a:t>grayscale</a:t>
            </a:r>
            <a:r>
              <a:rPr lang="id-ID" dirty="0" smtClean="0"/>
              <a:t>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96" y="228600"/>
            <a:ext cx="5081152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Texture features</a:t>
            </a:r>
            <a:r>
              <a:rPr lang="id-ID" dirty="0" smtClean="0">
                <a:solidFill>
                  <a:schemeClr val="bg1"/>
                </a:solidFill>
              </a:rPr>
              <a:t>-GLCM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4212-FCAB-46FB-815E-65448389C57A}" type="datetime1">
              <a:rPr lang="id-ID" smtClean="0"/>
              <a:t>06/08/2014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692618" cy="4495800"/>
          </a:xfrm>
        </p:spPr>
        <p:txBody>
          <a:bodyPr/>
          <a:lstStyle/>
          <a:p>
            <a:r>
              <a:rPr lang="id-ID" dirty="0" smtClean="0"/>
              <a:t>Kookurensi berarti kejadian bersama, yaitu jumlah kejadian satu level nilai intensitas piksel bertetangga dengan satu level nilai intensitas piksel lain dalam jarak (d) dan orientasi sudut (θ) tertentu. </a:t>
            </a:r>
          </a:p>
          <a:p>
            <a:pPr lvl="1"/>
            <a:r>
              <a:rPr lang="id-ID" dirty="0" smtClean="0"/>
              <a:t>Orientasi pada umumnya dibentuk dalam empat arah sudut dengan interval sudut 45°, yaitu 0°, 45°, 90°, dan 135°. </a:t>
            </a:r>
          </a:p>
          <a:p>
            <a:pPr lvl="1"/>
            <a:r>
              <a:rPr lang="id-ID" dirty="0" smtClean="0"/>
              <a:t>Jarak ditetapkan dalam ukuran pixel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6104735" y="1844108"/>
            <a:ext cx="2661313" cy="235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3474" y="228600"/>
            <a:ext cx="5092573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Texture </a:t>
            </a:r>
            <a:r>
              <a:rPr lang="en-US" dirty="0" smtClean="0">
                <a:solidFill>
                  <a:schemeClr val="bg1"/>
                </a:solidFill>
              </a:rPr>
              <a:t>features</a:t>
            </a:r>
            <a:r>
              <a:rPr lang="id-ID" dirty="0" smtClean="0">
                <a:solidFill>
                  <a:schemeClr val="bg1"/>
                </a:solidFill>
              </a:rPr>
              <a:t>-GLCM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411163" y="1362075"/>
            <a:ext cx="610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accent1"/>
                </a:solidFill>
              </a:rPr>
              <a:t>Grey Level Co</a:t>
            </a:r>
            <a:r>
              <a:rPr lang="ru-RU" sz="2400">
                <a:solidFill>
                  <a:schemeClr val="accent1"/>
                </a:solidFill>
              </a:rPr>
              <a:t>-</a:t>
            </a:r>
            <a:r>
              <a:rPr lang="en-US" sz="2400">
                <a:solidFill>
                  <a:schemeClr val="accent1"/>
                </a:solidFill>
              </a:rPr>
              <a:t>occurrence Matrices</a:t>
            </a:r>
            <a:r>
              <a:rPr lang="ru-RU" sz="2400">
                <a:solidFill>
                  <a:schemeClr val="accent1"/>
                </a:solidFill>
              </a:rPr>
              <a:t> (</a:t>
            </a:r>
            <a:r>
              <a:rPr lang="en-US" sz="2400">
                <a:solidFill>
                  <a:schemeClr val="accent1"/>
                </a:solidFill>
              </a:rPr>
              <a:t>GLCM</a:t>
            </a:r>
            <a:r>
              <a:rPr lang="ru-RU" sz="2400">
                <a:solidFill>
                  <a:schemeClr val="accent1"/>
                </a:solidFill>
              </a:rPr>
              <a:t>)</a:t>
            </a:r>
            <a:r>
              <a:rPr lang="en-US" sz="2400">
                <a:solidFill>
                  <a:schemeClr val="accent1"/>
                </a:solidFill>
              </a:rPr>
              <a:t>:</a:t>
            </a:r>
            <a:r>
              <a:rPr lang="ru-RU" sz="24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2327" name="Object 7"/>
          <p:cNvGraphicFramePr>
            <a:graphicFrameLocks noChangeAspect="1"/>
          </p:cNvGraphicFramePr>
          <p:nvPr/>
        </p:nvGraphicFramePr>
        <p:xfrm>
          <a:off x="650875" y="2814638"/>
          <a:ext cx="7121525" cy="1062037"/>
        </p:xfrm>
        <a:graphic>
          <a:graphicData uri="http://schemas.openxmlformats.org/presentationml/2006/ole">
            <p:oleObj spid="_x0000_s117762" name="Equation" r:id="rId3" imgW="2831760" imgH="419040" progId="Equation.3">
              <p:embed/>
            </p:oleObj>
          </a:graphicData>
        </a:graphic>
      </p:graphicFrame>
      <p:sp>
        <p:nvSpPr>
          <p:cNvPr id="312328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2329" name="Rectangle 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2330" name="Rectangle 10"/>
          <p:cNvSpPr>
            <a:spLocks noChangeArrowheads="1"/>
          </p:cNvSpPr>
          <p:nvPr/>
        </p:nvSpPr>
        <p:spPr bwMode="auto">
          <a:xfrm>
            <a:off x="395288" y="192405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latin typeface="Tahoma" pitchFamily="34" charset="0"/>
              </a:rPr>
              <a:t>GLCM - matrix of frequencies at which two pixels, separated by a certain vector, occur in the image</a:t>
            </a:r>
            <a:r>
              <a:rPr lang="ru-RU" sz="1800">
                <a:latin typeface="Tahoma" pitchFamily="34" charset="0"/>
              </a:rPr>
              <a:t>. </a:t>
            </a:r>
          </a:p>
        </p:txBody>
      </p:sp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2332" name="Object 12"/>
          <p:cNvGraphicFramePr>
            <a:graphicFrameLocks noChangeAspect="1"/>
          </p:cNvGraphicFramePr>
          <p:nvPr/>
        </p:nvGraphicFramePr>
        <p:xfrm>
          <a:off x="620713" y="4292600"/>
          <a:ext cx="863600" cy="323850"/>
        </p:xfrm>
        <a:graphic>
          <a:graphicData uri="http://schemas.openxmlformats.org/presentationml/2006/ole">
            <p:oleObj spid="_x0000_s117763" name="Equation" r:id="rId4" imgW="533169" imgH="203112" progId="Equation.3">
              <p:embed/>
            </p:oleObj>
          </a:graphicData>
        </a:graphic>
      </p:graphicFrame>
      <p:sp>
        <p:nvSpPr>
          <p:cNvPr id="312333" name="Rectangle 13"/>
          <p:cNvSpPr>
            <a:spLocks noChangeArrowheads="1"/>
          </p:cNvSpPr>
          <p:nvPr/>
        </p:nvSpPr>
        <p:spPr bwMode="auto">
          <a:xfrm>
            <a:off x="1628775" y="4276725"/>
            <a:ext cx="2044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>
                <a:latin typeface="Tahoma" pitchFamily="34" charset="0"/>
              </a:rPr>
              <a:t>– </a:t>
            </a:r>
            <a:r>
              <a:rPr lang="en-US">
                <a:latin typeface="Tahoma" pitchFamily="34" charset="0"/>
              </a:rPr>
              <a:t>separation vector</a:t>
            </a:r>
            <a:r>
              <a:rPr lang="ru-RU">
                <a:latin typeface="Tahoma" pitchFamily="34" charset="0"/>
              </a:rPr>
              <a:t>; </a:t>
            </a:r>
          </a:p>
        </p:txBody>
      </p:sp>
      <p:sp>
        <p:nvSpPr>
          <p:cNvPr id="312334" name="Rectangle 14"/>
          <p:cNvSpPr>
            <a:spLocks noChangeArrowheads="1"/>
          </p:cNvSpPr>
          <p:nvPr/>
        </p:nvSpPr>
        <p:spPr bwMode="auto">
          <a:xfrm>
            <a:off x="620713" y="4781550"/>
            <a:ext cx="463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Tahoma" pitchFamily="34" charset="0"/>
              </a:rPr>
              <a:t>I</a:t>
            </a:r>
            <a:r>
              <a:rPr lang="ru-RU">
                <a:latin typeface="Tahoma" pitchFamily="34" charset="0"/>
              </a:rPr>
              <a:t>(</a:t>
            </a:r>
            <a:r>
              <a:rPr lang="en-US">
                <a:latin typeface="Tahoma" pitchFamily="34" charset="0"/>
              </a:rPr>
              <a:t>p</a:t>
            </a:r>
            <a:r>
              <a:rPr lang="ru-RU">
                <a:latin typeface="Tahoma" pitchFamily="34" charset="0"/>
              </a:rPr>
              <a:t>,</a:t>
            </a:r>
            <a:r>
              <a:rPr lang="en-US">
                <a:latin typeface="Tahoma" pitchFamily="34" charset="0"/>
              </a:rPr>
              <a:t>q</a:t>
            </a:r>
            <a:r>
              <a:rPr lang="ru-RU">
                <a:latin typeface="Tahoma" pitchFamily="34" charset="0"/>
              </a:rPr>
              <a:t>)       – </a:t>
            </a:r>
            <a:r>
              <a:rPr lang="en-US">
                <a:latin typeface="Tahoma" pitchFamily="34" charset="0"/>
              </a:rPr>
              <a:t>intensity of a pixel in position</a:t>
            </a:r>
            <a:r>
              <a:rPr lang="ru-RU">
                <a:latin typeface="Tahoma" pitchFamily="34" charset="0"/>
              </a:rPr>
              <a:t> (</a:t>
            </a:r>
            <a:r>
              <a:rPr lang="en-US">
                <a:latin typeface="Tahoma" pitchFamily="34" charset="0"/>
              </a:rPr>
              <a:t>p</a:t>
            </a:r>
            <a:r>
              <a:rPr lang="ru-RU">
                <a:latin typeface="Tahoma" pitchFamily="34" charset="0"/>
              </a:rPr>
              <a:t>, </a:t>
            </a:r>
            <a:r>
              <a:rPr lang="en-US">
                <a:latin typeface="Tahoma" pitchFamily="34" charset="0"/>
              </a:rPr>
              <a:t>q</a:t>
            </a:r>
            <a:r>
              <a:rPr lang="ru-RU">
                <a:latin typeface="Tahoma" pitchFamily="34" charset="0"/>
              </a:rPr>
              <a:t>). 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3216-529A-4023-8874-63753F3BA3F3}" type="datetime1">
              <a:rPr lang="id-ID" smtClean="0"/>
              <a:t>06/08/2014</a:t>
            </a:fld>
            <a:endParaRPr lang="id-ID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542" y="228600"/>
            <a:ext cx="5067505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GLCM – an example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13350" name="Picture 6" descr="im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4316" y="1272822"/>
            <a:ext cx="6006697" cy="496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351" name="Rectangle 7"/>
          <p:cNvSpPr>
            <a:spLocks noChangeArrowheads="1"/>
          </p:cNvSpPr>
          <p:nvPr/>
        </p:nvSpPr>
        <p:spPr bwMode="auto">
          <a:xfrm>
            <a:off x="-252413" y="37163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3352" name="Object 8"/>
          <p:cNvGraphicFramePr>
            <a:graphicFrameLocks noChangeAspect="1"/>
          </p:cNvGraphicFramePr>
          <p:nvPr/>
        </p:nvGraphicFramePr>
        <p:xfrm>
          <a:off x="271866" y="4951413"/>
          <a:ext cx="1822450" cy="422275"/>
        </p:xfrm>
        <a:graphic>
          <a:graphicData uri="http://schemas.openxmlformats.org/presentationml/2006/ole">
            <p:oleObj spid="_x0000_s118786" name="Equation" r:id="rId4" imgW="812520" imgH="190440" progId="Equation.3">
              <p:embed/>
            </p:oleObj>
          </a:graphicData>
        </a:graphic>
      </p:graphicFrame>
      <p:sp>
        <p:nvSpPr>
          <p:cNvPr id="313353" name="Rectangle 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3354" name="Oval 10"/>
          <p:cNvSpPr>
            <a:spLocks noChangeArrowheads="1"/>
          </p:cNvSpPr>
          <p:nvPr/>
        </p:nvSpPr>
        <p:spPr bwMode="auto">
          <a:xfrm>
            <a:off x="5795963" y="5373688"/>
            <a:ext cx="504825" cy="287337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3355" name="Oval 11"/>
          <p:cNvSpPr>
            <a:spLocks noChangeArrowheads="1"/>
          </p:cNvSpPr>
          <p:nvPr/>
        </p:nvSpPr>
        <p:spPr bwMode="auto">
          <a:xfrm>
            <a:off x="5795963" y="5589588"/>
            <a:ext cx="504825" cy="287337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3356" name="Oval 12"/>
          <p:cNvSpPr>
            <a:spLocks noChangeArrowheads="1"/>
          </p:cNvSpPr>
          <p:nvPr/>
        </p:nvSpPr>
        <p:spPr bwMode="auto">
          <a:xfrm>
            <a:off x="5795963" y="5878513"/>
            <a:ext cx="504825" cy="287337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13357" name="AutoShape 13"/>
          <p:cNvCxnSpPr>
            <a:cxnSpLocks noChangeShapeType="1"/>
            <a:stCxn id="313354" idx="3"/>
            <a:endCxn id="313358" idx="4"/>
          </p:cNvCxnSpPr>
          <p:nvPr/>
        </p:nvCxnSpPr>
        <p:spPr bwMode="auto">
          <a:xfrm rot="5400000">
            <a:off x="4300538" y="4278313"/>
            <a:ext cx="220662" cy="2919412"/>
          </a:xfrm>
          <a:prstGeom prst="curvedConnector3">
            <a:avLst>
              <a:gd name="adj1" fmla="val 198560"/>
            </a:avLst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313358" name="Oval 14"/>
          <p:cNvSpPr>
            <a:spLocks noChangeArrowheads="1"/>
          </p:cNvSpPr>
          <p:nvPr/>
        </p:nvSpPr>
        <p:spPr bwMode="auto">
          <a:xfrm>
            <a:off x="2806700" y="5551488"/>
            <a:ext cx="287338" cy="287337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313359" name="AutoShape 15"/>
          <p:cNvCxnSpPr>
            <a:cxnSpLocks noChangeShapeType="1"/>
            <a:stCxn id="313355" idx="3"/>
            <a:endCxn id="313358" idx="4"/>
          </p:cNvCxnSpPr>
          <p:nvPr/>
        </p:nvCxnSpPr>
        <p:spPr bwMode="auto">
          <a:xfrm rot="5400000">
            <a:off x="4408488" y="4386263"/>
            <a:ext cx="4762" cy="2919412"/>
          </a:xfrm>
          <a:prstGeom prst="curvedConnector3">
            <a:avLst>
              <a:gd name="adj1" fmla="val 5466667"/>
            </a:avLst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313360" name="AutoShape 16"/>
          <p:cNvCxnSpPr>
            <a:cxnSpLocks noChangeShapeType="1"/>
            <a:stCxn id="313356" idx="3"/>
            <a:endCxn id="313358" idx="4"/>
          </p:cNvCxnSpPr>
          <p:nvPr/>
        </p:nvCxnSpPr>
        <p:spPr bwMode="auto">
          <a:xfrm rot="16200000" flipV="1">
            <a:off x="4268787" y="4530726"/>
            <a:ext cx="284163" cy="2919412"/>
          </a:xfrm>
          <a:prstGeom prst="curvedConnector3">
            <a:avLst>
              <a:gd name="adj1" fmla="val -91620"/>
            </a:avLst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F391-918D-4D27-98E8-EC941FF2D443}" type="datetime1">
              <a:rPr lang="id-ID" smtClean="0"/>
              <a:t>06/08/2014</a:t>
            </a:fld>
            <a:endParaRPr lang="id-ID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190" y="228600"/>
            <a:ext cx="5053857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GLCM – an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6D78-F8A3-4DBB-AA93-C5101551191F}" type="datetime1">
              <a:rPr lang="id-ID" smtClean="0"/>
              <a:t>06/08/2014</a:t>
            </a:fld>
            <a:endParaRPr lang="id-ID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877" y="1533104"/>
            <a:ext cx="627797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190" y="228600"/>
            <a:ext cx="5053857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GLCM – descriptors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D4FC-80E2-46D3-8058-97F9226DD74A}" type="datetime1">
              <a:rPr lang="id-ID" smtClean="0"/>
              <a:t>06/08/2014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Matrik GLCM diproses lebih lanjut dengan menghitung ciri statistik yang merepresentasikan citra yang diamati</a:t>
            </a:r>
          </a:p>
          <a:p>
            <a:r>
              <a:rPr lang="id-ID" dirty="0" smtClean="0"/>
              <a:t>Robert M. Haralick, K. Shanmugam, dan Its’hak Dinstein dalam penelitian mengenai tekstur pada </a:t>
            </a:r>
            <a:r>
              <a:rPr lang="id-ID" i="1" dirty="0" smtClean="0"/>
              <a:t>paper</a:t>
            </a:r>
            <a:r>
              <a:rPr lang="id-ID" dirty="0" smtClean="0"/>
              <a:t> yang berjudul </a:t>
            </a:r>
            <a:r>
              <a:rPr lang="id-ID" i="1" dirty="0" smtClean="0"/>
              <a:t>Textural Features for Images Classification</a:t>
            </a:r>
            <a:r>
              <a:rPr lang="id-ID" dirty="0" smtClean="0"/>
              <a:t>[15], mengusulkan 14 jenis ciri tekstural yang dapat diekstraksi dari matriks kookurensi,</a:t>
            </a:r>
          </a:p>
          <a:p>
            <a:pPr lvl="1"/>
            <a:r>
              <a:rPr lang="id-ID" i="1" dirty="0" smtClean="0"/>
              <a:t>Angular Second Moment</a:t>
            </a:r>
            <a:r>
              <a:rPr lang="id-ID" dirty="0" smtClean="0"/>
              <a:t>, </a:t>
            </a:r>
            <a:r>
              <a:rPr lang="id-ID" i="1" dirty="0" smtClean="0"/>
              <a:t>Contrast</a:t>
            </a:r>
            <a:r>
              <a:rPr lang="id-ID" dirty="0" smtClean="0"/>
              <a:t>, </a:t>
            </a:r>
            <a:r>
              <a:rPr lang="id-ID" i="1" dirty="0" smtClean="0"/>
              <a:t>Correlation</a:t>
            </a:r>
            <a:r>
              <a:rPr lang="id-ID" dirty="0" smtClean="0"/>
              <a:t>, </a:t>
            </a:r>
            <a:r>
              <a:rPr lang="id-ID" i="1" dirty="0" smtClean="0"/>
              <a:t>Variance</a:t>
            </a:r>
            <a:r>
              <a:rPr lang="id-ID" dirty="0" smtClean="0"/>
              <a:t>, </a:t>
            </a:r>
            <a:r>
              <a:rPr lang="id-ID" i="1" dirty="0" smtClean="0"/>
              <a:t>Inverse Difference Moment</a:t>
            </a:r>
            <a:r>
              <a:rPr lang="id-ID" dirty="0" smtClean="0"/>
              <a:t>, </a:t>
            </a:r>
            <a:r>
              <a:rPr lang="id-ID" i="1" dirty="0" smtClean="0"/>
              <a:t>Sum Average</a:t>
            </a:r>
            <a:r>
              <a:rPr lang="id-ID" dirty="0" smtClean="0"/>
              <a:t>, </a:t>
            </a:r>
            <a:r>
              <a:rPr lang="id-ID" i="1" dirty="0" smtClean="0"/>
              <a:t>Sum Variance</a:t>
            </a:r>
            <a:r>
              <a:rPr lang="id-ID" dirty="0" smtClean="0"/>
              <a:t>, </a:t>
            </a:r>
            <a:r>
              <a:rPr lang="id-ID" i="1" dirty="0" smtClean="0"/>
              <a:t>Sum Entropy</a:t>
            </a:r>
            <a:r>
              <a:rPr lang="id-ID" dirty="0" smtClean="0"/>
              <a:t>, </a:t>
            </a:r>
            <a:r>
              <a:rPr lang="id-ID" i="1" dirty="0" smtClean="0"/>
              <a:t>Entropy</a:t>
            </a:r>
            <a:r>
              <a:rPr lang="id-ID" dirty="0" smtClean="0"/>
              <a:t>, </a:t>
            </a:r>
            <a:r>
              <a:rPr lang="id-ID" i="1" dirty="0" smtClean="0"/>
              <a:t>Difference Variance</a:t>
            </a:r>
            <a:r>
              <a:rPr lang="id-ID" dirty="0" smtClean="0"/>
              <a:t>, </a:t>
            </a:r>
            <a:r>
              <a:rPr lang="id-ID" i="1" dirty="0" smtClean="0"/>
              <a:t>Difference Entropy</a:t>
            </a:r>
            <a:r>
              <a:rPr lang="id-ID" dirty="0" smtClean="0"/>
              <a:t>, </a:t>
            </a:r>
            <a:r>
              <a:rPr lang="id-ID" i="1" dirty="0" smtClean="0"/>
              <a:t>Information Measures of Correlation</a:t>
            </a:r>
            <a:r>
              <a:rPr lang="id-ID" dirty="0" smtClean="0"/>
              <a:t>, dan </a:t>
            </a:r>
            <a:r>
              <a:rPr lang="id-ID" i="1" dirty="0" smtClean="0"/>
              <a:t>Maximal Correlation Coefficient</a:t>
            </a:r>
            <a:r>
              <a:rPr lang="id-ID" dirty="0" smtClean="0"/>
              <a:t>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id-ID" b="1" dirty="0" smtClean="0"/>
              <a:t>Extraksi Ciri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2"/>
                </a:solidFill>
              </a:rPr>
              <a:t>Warna : Color Moment, Histogram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2"/>
                </a:solidFill>
              </a:rPr>
              <a:t>Bentuk : Chain Code, Moment</a:t>
            </a:r>
            <a:endParaRPr lang="id-ID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Resume Materi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952" y="228600"/>
            <a:ext cx="5122096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GLCM – descriptors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4374" name="Object 6"/>
          <p:cNvGraphicFramePr>
            <a:graphicFrameLocks noChangeAspect="1"/>
          </p:cNvGraphicFramePr>
          <p:nvPr/>
        </p:nvGraphicFramePr>
        <p:xfrm>
          <a:off x="820738" y="2276475"/>
          <a:ext cx="2455862" cy="646113"/>
        </p:xfrm>
        <a:graphic>
          <a:graphicData uri="http://schemas.openxmlformats.org/presentationml/2006/ole">
            <p:oleObj spid="_x0000_s119810" name="Equation" r:id="rId4" imgW="1269720" imgH="330120" progId="Equation.3">
              <p:embed/>
            </p:oleObj>
          </a:graphicData>
        </a:graphic>
      </p:graphicFrame>
      <p:graphicFrame>
        <p:nvGraphicFramePr>
          <p:cNvPr id="314375" name="Object 7"/>
          <p:cNvGraphicFramePr>
            <a:graphicFrameLocks noChangeAspect="1"/>
          </p:cNvGraphicFramePr>
          <p:nvPr/>
        </p:nvGraphicFramePr>
        <p:xfrm>
          <a:off x="803275" y="2997200"/>
          <a:ext cx="3751263" cy="677863"/>
        </p:xfrm>
        <a:graphic>
          <a:graphicData uri="http://schemas.openxmlformats.org/presentationml/2006/ole">
            <p:oleObj spid="_x0000_s119811" name="Equation" r:id="rId5" imgW="1841400" imgH="330120" progId="Equation.3">
              <p:embed/>
            </p:oleObj>
          </a:graphicData>
        </a:graphic>
      </p:graphicFrame>
      <p:graphicFrame>
        <p:nvGraphicFramePr>
          <p:cNvPr id="314376" name="Object 8"/>
          <p:cNvGraphicFramePr>
            <a:graphicFrameLocks noChangeAspect="1"/>
          </p:cNvGraphicFramePr>
          <p:nvPr/>
        </p:nvGraphicFramePr>
        <p:xfrm>
          <a:off x="828675" y="3833813"/>
          <a:ext cx="3317875" cy="674687"/>
        </p:xfrm>
        <a:graphic>
          <a:graphicData uri="http://schemas.openxmlformats.org/presentationml/2006/ole">
            <p:oleObj spid="_x0000_s119812" name="Equation" r:id="rId6" imgW="1638000" imgH="330120" progId="Equation.3">
              <p:embed/>
            </p:oleObj>
          </a:graphicData>
        </a:graphic>
      </p:graphicFrame>
      <p:graphicFrame>
        <p:nvGraphicFramePr>
          <p:cNvPr id="314377" name="Object 9"/>
          <p:cNvGraphicFramePr>
            <a:graphicFrameLocks noChangeAspect="1"/>
          </p:cNvGraphicFramePr>
          <p:nvPr/>
        </p:nvGraphicFramePr>
        <p:xfrm>
          <a:off x="828675" y="4508500"/>
          <a:ext cx="5256213" cy="841375"/>
        </p:xfrm>
        <a:graphic>
          <a:graphicData uri="http://schemas.openxmlformats.org/presentationml/2006/ole">
            <p:oleObj spid="_x0000_s119813" name="Equation" r:id="rId7" imgW="2450880" imgH="393480" progId="Equation.3">
              <p:embed/>
            </p:oleObj>
          </a:graphicData>
        </a:graphic>
      </p:graphicFrame>
      <p:sp>
        <p:nvSpPr>
          <p:cNvPr id="314378" name="Rectangle 10"/>
          <p:cNvSpPr>
            <a:spLocks noChangeArrowheads="1"/>
          </p:cNvSpPr>
          <p:nvPr/>
        </p:nvSpPr>
        <p:spPr bwMode="auto">
          <a:xfrm>
            <a:off x="468313" y="1535113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accent1"/>
                </a:solidFill>
                <a:latin typeface="Tahoma" pitchFamily="34" charset="0"/>
              </a:rPr>
              <a:t>Statistical parameters calculated from GLCM values</a:t>
            </a:r>
            <a:r>
              <a:rPr lang="ru-RU" sz="2000">
                <a:solidFill>
                  <a:schemeClr val="accent1"/>
                </a:solidFill>
                <a:latin typeface="Tahoma" pitchFamily="34" charset="0"/>
              </a:rPr>
              <a:t>: </a:t>
            </a:r>
          </a:p>
        </p:txBody>
      </p:sp>
      <p:sp>
        <p:nvSpPr>
          <p:cNvPr id="314379" name="Rectangle 11"/>
          <p:cNvSpPr>
            <a:spLocks noChangeArrowheads="1"/>
          </p:cNvSpPr>
          <p:nvPr/>
        </p:nvSpPr>
        <p:spPr bwMode="auto">
          <a:xfrm>
            <a:off x="3203575" y="2276475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F5F5F"/>
                </a:solidFill>
              </a:rPr>
              <a:t> – is minimal</a:t>
            </a:r>
            <a:r>
              <a:rPr lang="ru-RU" sz="1800">
                <a:solidFill>
                  <a:srgbClr val="5F5F5F"/>
                </a:solidFill>
              </a:rPr>
              <a:t> </a:t>
            </a:r>
            <a:r>
              <a:rPr lang="en-US" sz="1800">
                <a:solidFill>
                  <a:srgbClr val="5F5F5F"/>
                </a:solidFill>
              </a:rPr>
              <a:t>when all elements are equal</a:t>
            </a:r>
            <a:endParaRPr lang="ru-RU" sz="1800">
              <a:solidFill>
                <a:srgbClr val="5F5F5F"/>
              </a:solidFill>
            </a:endParaRPr>
          </a:p>
        </p:txBody>
      </p:sp>
      <p:sp>
        <p:nvSpPr>
          <p:cNvPr id="314380" name="Rectangle 12"/>
          <p:cNvSpPr>
            <a:spLocks noChangeArrowheads="1"/>
          </p:cNvSpPr>
          <p:nvPr/>
        </p:nvSpPr>
        <p:spPr bwMode="auto">
          <a:xfrm>
            <a:off x="4483100" y="3063875"/>
            <a:ext cx="4248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F5F5F"/>
                </a:solidFill>
                <a:latin typeface="Tahoma" pitchFamily="34" charset="0"/>
              </a:rPr>
              <a:t> – a measure of chaos, </a:t>
            </a:r>
            <a:br>
              <a:rPr lang="en-US">
                <a:solidFill>
                  <a:srgbClr val="5F5F5F"/>
                </a:solidFill>
                <a:latin typeface="Tahoma" pitchFamily="34" charset="0"/>
              </a:rPr>
            </a:br>
            <a:r>
              <a:rPr lang="en-US">
                <a:solidFill>
                  <a:srgbClr val="5F5F5F"/>
                </a:solidFill>
                <a:latin typeface="Tahoma" pitchFamily="34" charset="0"/>
              </a:rPr>
              <a:t>    is maximal when all elements are equal</a:t>
            </a:r>
            <a:endParaRPr lang="ru-RU">
              <a:solidFill>
                <a:srgbClr val="5F5F5F"/>
              </a:solidFill>
              <a:latin typeface="Tahoma" pitchFamily="34" charset="0"/>
            </a:endParaRPr>
          </a:p>
        </p:txBody>
      </p:sp>
      <p:sp>
        <p:nvSpPr>
          <p:cNvPr id="314381" name="Rectangle 13"/>
          <p:cNvSpPr>
            <a:spLocks noChangeArrowheads="1"/>
          </p:cNvSpPr>
          <p:nvPr/>
        </p:nvSpPr>
        <p:spPr bwMode="auto">
          <a:xfrm>
            <a:off x="4284663" y="3927475"/>
            <a:ext cx="4248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F5F5F"/>
                </a:solidFill>
                <a:latin typeface="Tahoma" pitchFamily="34" charset="0"/>
              </a:rPr>
              <a:t>– has small values when big elements are </a:t>
            </a:r>
            <a:br>
              <a:rPr lang="en-US">
                <a:solidFill>
                  <a:srgbClr val="5F5F5F"/>
                </a:solidFill>
                <a:latin typeface="Tahoma" pitchFamily="34" charset="0"/>
              </a:rPr>
            </a:br>
            <a:r>
              <a:rPr lang="en-US">
                <a:solidFill>
                  <a:srgbClr val="5F5F5F"/>
                </a:solidFill>
                <a:latin typeface="Tahoma" pitchFamily="34" charset="0"/>
              </a:rPr>
              <a:t>   near the main diagonal</a:t>
            </a:r>
            <a:endParaRPr lang="ru-RU">
              <a:solidFill>
                <a:srgbClr val="5F5F5F"/>
              </a:solidFill>
              <a:latin typeface="Tahoma" pitchFamily="34" charset="0"/>
            </a:endParaRPr>
          </a:p>
        </p:txBody>
      </p:sp>
      <p:sp>
        <p:nvSpPr>
          <p:cNvPr id="314384" name="Rectangle 16"/>
          <p:cNvSpPr>
            <a:spLocks noChangeArrowheads="1"/>
          </p:cNvSpPr>
          <p:nvPr/>
        </p:nvSpPr>
        <p:spPr bwMode="auto">
          <a:xfrm>
            <a:off x="4284663" y="5440363"/>
            <a:ext cx="4248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F5F5F"/>
                </a:solidFill>
                <a:latin typeface="Tahoma" pitchFamily="34" charset="0"/>
              </a:rPr>
              <a:t>– has small values when big elements are </a:t>
            </a:r>
            <a:br>
              <a:rPr lang="en-US">
                <a:solidFill>
                  <a:srgbClr val="5F5F5F"/>
                </a:solidFill>
                <a:latin typeface="Tahoma" pitchFamily="34" charset="0"/>
              </a:rPr>
            </a:br>
            <a:r>
              <a:rPr lang="en-US">
                <a:solidFill>
                  <a:srgbClr val="5F5F5F"/>
                </a:solidFill>
                <a:latin typeface="Tahoma" pitchFamily="34" charset="0"/>
              </a:rPr>
              <a:t>   far from the main diagonal</a:t>
            </a:r>
            <a:endParaRPr lang="ru-RU">
              <a:solidFill>
                <a:srgbClr val="5F5F5F"/>
              </a:solidFill>
              <a:latin typeface="Tahoma" pitchFamily="34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C3BF-2DE8-4D81-9699-18A2966B0D85}" type="datetime1">
              <a:rPr lang="id-ID" smtClean="0"/>
              <a:t>06/08/2014</a:t>
            </a:fld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952" y="228600"/>
            <a:ext cx="5122096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GLCM – descriptors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378" name="Rectangle 10"/>
          <p:cNvSpPr>
            <a:spLocks noChangeArrowheads="1"/>
          </p:cNvSpPr>
          <p:nvPr/>
        </p:nvSpPr>
        <p:spPr bwMode="auto">
          <a:xfrm>
            <a:off x="468313" y="1535113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accent1"/>
                </a:solidFill>
                <a:latin typeface="Tahoma" pitchFamily="34" charset="0"/>
              </a:rPr>
              <a:t>Statistical parameters calculated from GLCM values</a:t>
            </a:r>
            <a:r>
              <a:rPr lang="ru-RU" sz="2000">
                <a:solidFill>
                  <a:schemeClr val="accent1"/>
                </a:solidFill>
                <a:latin typeface="Tahoma" pitchFamily="34" charset="0"/>
              </a:rPr>
              <a:t>: </a:t>
            </a:r>
          </a:p>
        </p:txBody>
      </p:sp>
      <p:sp>
        <p:nvSpPr>
          <p:cNvPr id="314379" name="Rectangle 11"/>
          <p:cNvSpPr>
            <a:spLocks noChangeArrowheads="1"/>
          </p:cNvSpPr>
          <p:nvPr/>
        </p:nvSpPr>
        <p:spPr bwMode="auto">
          <a:xfrm>
            <a:off x="3439236" y="1998166"/>
            <a:ext cx="53268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solidFill>
                  <a:srgbClr val="5F5F5F"/>
                </a:solidFill>
              </a:rPr>
              <a:t> – </a:t>
            </a:r>
            <a:r>
              <a:rPr lang="en-US" sz="1800" dirty="0" smtClean="0">
                <a:solidFill>
                  <a:srgbClr val="5F5F5F"/>
                </a:solidFill>
              </a:rPr>
              <a:t>A</a:t>
            </a:r>
            <a:r>
              <a:rPr lang="id-ID" sz="1800" dirty="0" smtClean="0">
                <a:solidFill>
                  <a:srgbClr val="5F5F5F"/>
                </a:solidFill>
              </a:rPr>
              <a:t>SM = Angular Second Moment, </a:t>
            </a:r>
            <a:r>
              <a:rPr lang="id-ID" dirty="0" smtClean="0"/>
              <a:t>menunjukkan ukuran sifat homogenitas dari citra (makin tinggi makin seragam).</a:t>
            </a:r>
            <a:endParaRPr lang="ru-RU" sz="1800" dirty="0">
              <a:solidFill>
                <a:srgbClr val="5F5F5F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E653-1BBD-456C-AEE9-2A15E239704C}" type="datetime1">
              <a:rPr lang="id-ID" smtClean="0"/>
              <a:t>06/08/2014</a:t>
            </a:fld>
            <a:endParaRPr lang="id-ID"/>
          </a:p>
        </p:txBody>
      </p:sp>
      <p:pic>
        <p:nvPicPr>
          <p:cNvPr id="14746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004" y="2071755"/>
            <a:ext cx="2730571" cy="720725"/>
          </a:xfrm>
          <a:prstGeom prst="rect">
            <a:avLst/>
          </a:prstGeom>
          <a:noFill/>
        </p:spPr>
      </p:pic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7465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" y="3657849"/>
            <a:ext cx="3863375" cy="791072"/>
          </a:xfrm>
          <a:prstGeom prst="rect">
            <a:avLst/>
          </a:prstGeom>
          <a:noFill/>
        </p:spPr>
      </p:pic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7467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908" y="5158854"/>
            <a:ext cx="3876649" cy="706272"/>
          </a:xfrm>
          <a:prstGeom prst="rect">
            <a:avLst/>
          </a:prstGeom>
          <a:noFill/>
        </p:spPr>
      </p:pic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558352" y="3123813"/>
            <a:ext cx="436009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solidFill>
                  <a:srgbClr val="5F5F5F"/>
                </a:solidFill>
              </a:rPr>
              <a:t> – </a:t>
            </a:r>
            <a:r>
              <a:rPr lang="en-US" sz="1800" dirty="0" smtClean="0">
                <a:solidFill>
                  <a:srgbClr val="5F5F5F"/>
                </a:solidFill>
              </a:rPr>
              <a:t>C</a:t>
            </a:r>
            <a:r>
              <a:rPr lang="id-ID" sz="1800" dirty="0" smtClean="0">
                <a:solidFill>
                  <a:srgbClr val="5F5F5F"/>
                </a:solidFill>
              </a:rPr>
              <a:t>orrelation =</a:t>
            </a:r>
            <a:r>
              <a:rPr lang="id-ID" dirty="0" smtClean="0"/>
              <a:t>menunjukkan ukuran ketergantungan linear derajat keabuan citra sehingga dapat memberikan petunjuk adanya struktur linear dalam citra</a:t>
            </a:r>
            <a:endParaRPr lang="ru-RU" sz="1800" dirty="0">
              <a:solidFill>
                <a:srgbClr val="5F5F5F"/>
              </a:solidFill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4558352" y="4569980"/>
            <a:ext cx="436009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solidFill>
                  <a:srgbClr val="5F5F5F"/>
                </a:solidFill>
              </a:rPr>
              <a:t> – </a:t>
            </a:r>
            <a:r>
              <a:rPr lang="id-ID" sz="1800" dirty="0" smtClean="0">
                <a:solidFill>
                  <a:srgbClr val="5F5F5F"/>
                </a:solidFill>
              </a:rPr>
              <a:t>Variance = </a:t>
            </a:r>
            <a:r>
              <a:rPr lang="id-ID" dirty="0" smtClean="0"/>
              <a:t>VAR menunjukkan variasi atau dispersi elemen-elemen matriks kookurensi. Citra dengan dispersi derajat keabuan kecil akan memiliki variansi yang kecil pula.</a:t>
            </a:r>
          </a:p>
          <a:p>
            <a:endParaRPr lang="ru-RU" sz="1800" dirty="0">
              <a:solidFill>
                <a:srgbClr val="5F5F5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360" y="228600"/>
            <a:ext cx="5176687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GLCM Descriptor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9C3B-AA3C-4205-9D7C-4CE9E85EC0A6}" type="datetime1">
              <a:rPr lang="id-ID" smtClean="0"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22</a:t>
            </a:fld>
            <a:endParaRPr lang="id-ID"/>
          </a:p>
        </p:txBody>
      </p:sp>
      <p:pic>
        <p:nvPicPr>
          <p:cNvPr id="6" name="Picture 4" descr="co_occur_matric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9908" y="1600200"/>
            <a:ext cx="7989817" cy="4495800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938" y="228600"/>
            <a:ext cx="5202110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Texture features: Tamura features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22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23" name="Rectangle 7"/>
          <p:cNvSpPr>
            <a:spLocks noChangeArrowheads="1"/>
          </p:cNvSpPr>
          <p:nvPr/>
        </p:nvSpPr>
        <p:spPr bwMode="auto">
          <a:xfrm>
            <a:off x="468313" y="1463675"/>
            <a:ext cx="6086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accent1"/>
                </a:solidFill>
                <a:latin typeface="Tahoma" pitchFamily="34" charset="0"/>
              </a:rPr>
              <a:t>Features, which are important for visual perception</a:t>
            </a:r>
            <a:r>
              <a:rPr lang="ru-RU" sz="2000">
                <a:solidFill>
                  <a:schemeClr val="accent1"/>
                </a:solidFill>
                <a:latin typeface="Tahoma" pitchFamily="34" charset="0"/>
              </a:rPr>
              <a:t>:</a:t>
            </a:r>
            <a:r>
              <a:rPr lang="ru-RU" sz="20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16424" name="Rectangle 8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25" name="Rectangle 9"/>
          <p:cNvSpPr>
            <a:spLocks noChangeArrowheads="1"/>
          </p:cNvSpPr>
          <p:nvPr/>
        </p:nvSpPr>
        <p:spPr bwMode="auto">
          <a:xfrm>
            <a:off x="757238" y="2205038"/>
            <a:ext cx="31670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400">
                <a:cs typeface="Arial" charset="0"/>
              </a:rPr>
              <a:t>Coarseness</a:t>
            </a:r>
            <a:endParaRPr lang="ru-RU" sz="2400">
              <a:cs typeface="Arial" charset="0"/>
            </a:endParaRPr>
          </a:p>
          <a:p>
            <a:pPr marL="228600" indent="-22860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400">
                <a:cs typeface="Arial" charset="0"/>
              </a:rPr>
              <a:t>Contrast</a:t>
            </a:r>
            <a:endParaRPr lang="ru-RU" sz="2400">
              <a:cs typeface="Arial" charset="0"/>
            </a:endParaRPr>
          </a:p>
          <a:p>
            <a:pPr marL="228600" indent="-22860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400">
                <a:cs typeface="Arial" charset="0"/>
              </a:rPr>
              <a:t>Directionality</a:t>
            </a:r>
            <a:endParaRPr lang="ru-RU" sz="2400">
              <a:cs typeface="Arial" charset="0"/>
            </a:endParaRPr>
          </a:p>
          <a:p>
            <a:pPr marL="228600" indent="-22860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400">
                <a:cs typeface="Arial" charset="0"/>
              </a:rPr>
              <a:t>Line-likeness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400">
                <a:cs typeface="Arial" charset="0"/>
              </a:rPr>
              <a:t>Regularity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400">
                <a:cs typeface="Arial" charset="0"/>
              </a:rPr>
              <a:t>Roughness</a:t>
            </a:r>
            <a:endParaRPr lang="ru-RU" sz="2400">
              <a:cs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63938" y="2189163"/>
            <a:ext cx="4815787" cy="1384300"/>
            <a:chOff x="2925" y="1379"/>
            <a:chExt cx="2450" cy="872"/>
          </a:xfrm>
        </p:grpSpPr>
        <p:sp>
          <p:nvSpPr>
            <p:cNvPr id="316427" name="AutoShape 11"/>
            <p:cNvSpPr>
              <a:spLocks/>
            </p:cNvSpPr>
            <p:nvPr/>
          </p:nvSpPr>
          <p:spPr bwMode="auto">
            <a:xfrm>
              <a:off x="2925" y="1389"/>
              <a:ext cx="136" cy="862"/>
            </a:xfrm>
            <a:prstGeom prst="rightBrace">
              <a:avLst>
                <a:gd name="adj1" fmla="val 52819"/>
                <a:gd name="adj2" fmla="val 50000"/>
              </a:avLst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endParaRPr lang="id-ID" sz="1400">
                <a:solidFill>
                  <a:schemeClr val="accent2"/>
                </a:solidFill>
                <a:latin typeface="Tahoma" pitchFamily="34" charset="0"/>
              </a:endParaRPr>
            </a:p>
          </p:txBody>
        </p:sp>
        <p:sp>
          <p:nvSpPr>
            <p:cNvPr id="316428" name="Rectangle 12"/>
            <p:cNvSpPr>
              <a:spLocks noChangeArrowheads="1"/>
            </p:cNvSpPr>
            <p:nvPr/>
          </p:nvSpPr>
          <p:spPr bwMode="auto">
            <a:xfrm>
              <a:off x="3153" y="1589"/>
              <a:ext cx="2222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0"/>
                </a:spcBef>
              </a:pPr>
              <a:r>
                <a:rPr lang="en-US" dirty="0">
                  <a:latin typeface="Tahoma" pitchFamily="34" charset="0"/>
                </a:rPr>
                <a:t>Coarseness</a:t>
              </a:r>
              <a:r>
                <a:rPr lang="ru-RU" dirty="0">
                  <a:latin typeface="Tahoma" pitchFamily="34" charset="0"/>
                </a:rPr>
                <a:t>-</a:t>
              </a:r>
              <a:r>
                <a:rPr lang="en-US" dirty="0" err="1">
                  <a:latin typeface="Tahoma" pitchFamily="34" charset="0"/>
                </a:rPr>
                <a:t>coNtrast</a:t>
              </a:r>
              <a:r>
                <a:rPr lang="ru-RU" dirty="0">
                  <a:latin typeface="Tahoma" pitchFamily="34" charset="0"/>
                </a:rPr>
                <a:t>-</a:t>
              </a:r>
              <a:r>
                <a:rPr lang="en-US" dirty="0">
                  <a:latin typeface="Tahoma" pitchFamily="34" charset="0"/>
                </a:rPr>
                <a:t>Directionality</a:t>
              </a:r>
              <a:r>
                <a:rPr lang="ru-RU" dirty="0">
                  <a:latin typeface="Tahoma" pitchFamily="34" charset="0"/>
                </a:rPr>
                <a:t> </a:t>
              </a:r>
              <a:r>
                <a:rPr lang="en-US" dirty="0">
                  <a:latin typeface="Tahoma" pitchFamily="34" charset="0"/>
                </a:rPr>
                <a:t>– points in 3-D space</a:t>
              </a:r>
              <a:r>
                <a:rPr lang="ru-RU" dirty="0">
                  <a:latin typeface="Tahoma" pitchFamily="34" charset="0"/>
                </a:rPr>
                <a:t> </a:t>
              </a:r>
              <a:r>
                <a:rPr lang="en-US" dirty="0">
                  <a:latin typeface="Tahoma" pitchFamily="34" charset="0"/>
                </a:rPr>
                <a:t>CND</a:t>
              </a:r>
              <a:r>
                <a:rPr lang="ru-RU" sz="1400" dirty="0">
                  <a:latin typeface="Tahoma" pitchFamily="34" charset="0"/>
                </a:rPr>
                <a:t> </a:t>
              </a:r>
            </a:p>
          </p:txBody>
        </p:sp>
        <p:sp>
          <p:nvSpPr>
            <p:cNvPr id="316429" name="Rectangle 13"/>
            <p:cNvSpPr>
              <a:spLocks noChangeArrowheads="1"/>
            </p:cNvSpPr>
            <p:nvPr/>
          </p:nvSpPr>
          <p:spPr bwMode="auto">
            <a:xfrm>
              <a:off x="3152" y="1379"/>
              <a:ext cx="11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accent2"/>
                  </a:solidFill>
                  <a:latin typeface="Tahoma" pitchFamily="34" charset="0"/>
                </a:rPr>
                <a:t>Tamura image:</a:t>
              </a:r>
              <a:r>
                <a:rPr lang="ru-RU" sz="1800">
                  <a:solidFill>
                    <a:schemeClr val="accent2"/>
                  </a:solidFill>
                  <a:latin typeface="Tahoma" pitchFamily="34" charset="0"/>
                </a:rPr>
                <a:t> 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965575" y="3436938"/>
            <a:ext cx="3990975" cy="1216025"/>
            <a:chOff x="3178" y="2165"/>
            <a:chExt cx="2514" cy="766"/>
          </a:xfrm>
        </p:grpSpPr>
        <p:sp>
          <p:nvSpPr>
            <p:cNvPr id="316431" name="Rectangle 15"/>
            <p:cNvSpPr>
              <a:spLocks noChangeArrowheads="1"/>
            </p:cNvSpPr>
            <p:nvPr/>
          </p:nvSpPr>
          <p:spPr bwMode="auto">
            <a:xfrm>
              <a:off x="3198" y="2432"/>
              <a:ext cx="2494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28600" indent="-228600">
                <a:lnSpc>
                  <a:spcPct val="90000"/>
                </a:lnSpc>
                <a:spcBef>
                  <a:spcPct val="30000"/>
                </a:spcBef>
                <a:spcAft>
                  <a:spcPct val="20000"/>
                </a:spcAft>
                <a:buClr>
                  <a:schemeClr val="tx1"/>
                </a:buClr>
                <a:buSzPct val="85000"/>
                <a:buFont typeface="Wingdings" pitchFamily="2" charset="2"/>
                <a:buChar char="§"/>
              </a:pPr>
              <a:r>
                <a:rPr lang="en-US">
                  <a:cs typeface="Arial" charset="0"/>
                </a:rPr>
                <a:t>Euclidean distance in</a:t>
              </a:r>
              <a:r>
                <a:rPr lang="ru-RU">
                  <a:cs typeface="Arial" charset="0"/>
                </a:rPr>
                <a:t> </a:t>
              </a:r>
              <a:r>
                <a:rPr lang="en-US">
                  <a:cs typeface="Arial" charset="0"/>
                </a:rPr>
                <a:t>3D</a:t>
              </a:r>
              <a:r>
                <a:rPr lang="ru-RU">
                  <a:cs typeface="Arial" charset="0"/>
                </a:rPr>
                <a:t> (</a:t>
              </a:r>
              <a:r>
                <a:rPr lang="en-US">
                  <a:cs typeface="Arial" charset="0"/>
                </a:rPr>
                <a:t>QBIC</a:t>
              </a:r>
              <a:r>
                <a:rPr lang="ru-RU">
                  <a:cs typeface="Arial" charset="0"/>
                </a:rPr>
                <a:t>)</a:t>
              </a:r>
            </a:p>
            <a:p>
              <a:pPr marL="228600" indent="-228600">
                <a:lnSpc>
                  <a:spcPct val="90000"/>
                </a:lnSpc>
                <a:spcBef>
                  <a:spcPct val="30000"/>
                </a:spcBef>
                <a:spcAft>
                  <a:spcPct val="20000"/>
                </a:spcAft>
                <a:buClr>
                  <a:schemeClr val="tx1"/>
                </a:buClr>
                <a:buSzPct val="85000"/>
                <a:buFont typeface="Wingdings" pitchFamily="2" charset="2"/>
                <a:buChar char="§"/>
              </a:pPr>
              <a:r>
                <a:rPr lang="en-US">
                  <a:cs typeface="Arial" charset="0"/>
                </a:rPr>
                <a:t>3D histogram (Mars)</a:t>
              </a:r>
              <a:endParaRPr lang="ru-RU">
                <a:cs typeface="Arial" charset="0"/>
              </a:endParaRPr>
            </a:p>
          </p:txBody>
        </p:sp>
        <p:sp>
          <p:nvSpPr>
            <p:cNvPr id="316432" name="Rectangle 16"/>
            <p:cNvSpPr>
              <a:spLocks noChangeArrowheads="1"/>
            </p:cNvSpPr>
            <p:nvPr/>
          </p:nvSpPr>
          <p:spPr bwMode="auto">
            <a:xfrm>
              <a:off x="3178" y="2165"/>
              <a:ext cx="7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accent2"/>
                  </a:solidFill>
                  <a:latin typeface="Tahoma" pitchFamily="34" charset="0"/>
                </a:rPr>
                <a:t>Features:</a:t>
              </a:r>
              <a:r>
                <a:rPr lang="ru-RU" sz="1800">
                  <a:solidFill>
                    <a:schemeClr val="accent2"/>
                  </a:solidFill>
                  <a:latin typeface="Tahoma" pitchFamily="34" charset="0"/>
                </a:rPr>
                <a:t> </a:t>
              </a:r>
            </a:p>
          </p:txBody>
        </p: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ED11-C700-4B96-9503-F1A686CE7740}" type="datetime1">
              <a:rPr lang="id-ID" smtClean="0"/>
              <a:t>06/08/2014</a:t>
            </a:fld>
            <a:endParaRPr lang="id-ID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2190" y="228600"/>
            <a:ext cx="5053857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Texture features: spectral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44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7445" name="Object 5"/>
          <p:cNvGraphicFramePr>
            <a:graphicFrameLocks noChangeAspect="1"/>
          </p:cNvGraphicFramePr>
          <p:nvPr>
            <p:ph idx="1"/>
          </p:nvPr>
        </p:nvGraphicFramePr>
        <p:xfrm>
          <a:off x="668338" y="1800225"/>
          <a:ext cx="8224837" cy="3429000"/>
        </p:xfrm>
        <a:graphic>
          <a:graphicData uri="http://schemas.openxmlformats.org/presentationml/2006/ole">
            <p:oleObj spid="_x0000_s120834" name="Visio" r:id="rId3" imgW="9070717" imgH="3780889" progId="Visio.Drawing.11">
              <p:embed/>
            </p:oleObj>
          </a:graphicData>
        </a:graphic>
      </p:graphicFrame>
      <p:sp>
        <p:nvSpPr>
          <p:cNvPr id="317446" name="Oval 6"/>
          <p:cNvSpPr>
            <a:spLocks noChangeArrowheads="1"/>
          </p:cNvSpPr>
          <p:nvPr/>
        </p:nvSpPr>
        <p:spPr bwMode="auto">
          <a:xfrm>
            <a:off x="6499225" y="3933825"/>
            <a:ext cx="1655763" cy="50482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DDE1-2B21-4D61-B8AA-B03C062598DE}" type="datetime1">
              <a:rPr lang="id-ID" smtClean="0"/>
              <a:t>06/08/2014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53134" y="272955"/>
            <a:ext cx="5390866" cy="6412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Texture features: wavelet based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1846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04838" y="1719263"/>
          <a:ext cx="1806575" cy="557212"/>
        </p:xfrm>
        <a:graphic>
          <a:graphicData uri="http://schemas.openxmlformats.org/presentationml/2006/ole">
            <p:oleObj spid="_x0000_s121858" name="Equation" r:id="rId3" imgW="1079280" imgH="330120" progId="Equation.3">
              <p:embed/>
            </p:oleObj>
          </a:graphicData>
        </a:graphic>
      </p:graphicFrame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470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471" name="Rectangle 7"/>
          <p:cNvSpPr>
            <a:spLocks noChangeArrowheads="1"/>
          </p:cNvSpPr>
          <p:nvPr/>
        </p:nvSpPr>
        <p:spPr bwMode="auto">
          <a:xfrm>
            <a:off x="468313" y="1339850"/>
            <a:ext cx="5343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Wavelet analysis</a:t>
            </a:r>
            <a:r>
              <a:rPr lang="ru-RU" sz="2000"/>
              <a:t> – </a:t>
            </a:r>
            <a:r>
              <a:rPr lang="en-US" sz="2000"/>
              <a:t>decomposition of a signal</a:t>
            </a:r>
            <a:r>
              <a:rPr lang="ru-RU" sz="2000"/>
              <a:t>: </a:t>
            </a:r>
          </a:p>
        </p:txBody>
      </p:sp>
      <p:sp>
        <p:nvSpPr>
          <p:cNvPr id="318472" name="Rectangle 8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473" name="Rectangle 9"/>
          <p:cNvSpPr>
            <a:spLocks noChangeArrowheads="1"/>
          </p:cNvSpPr>
          <p:nvPr/>
        </p:nvSpPr>
        <p:spPr bwMode="auto">
          <a:xfrm>
            <a:off x="468313" y="2289175"/>
            <a:ext cx="183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latin typeface="Tahoma" pitchFamily="34" charset="0"/>
              </a:rPr>
              <a:t>Basis functions</a:t>
            </a:r>
            <a:r>
              <a:rPr lang="ru-RU" sz="1800">
                <a:latin typeface="Tahoma" pitchFamily="34" charset="0"/>
              </a:rPr>
              <a:t>: </a:t>
            </a:r>
          </a:p>
        </p:txBody>
      </p:sp>
      <p:graphicFrame>
        <p:nvGraphicFramePr>
          <p:cNvPr id="318474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625475" y="2649538"/>
          <a:ext cx="2362200" cy="850900"/>
        </p:xfrm>
        <a:graphic>
          <a:graphicData uri="http://schemas.openxmlformats.org/presentationml/2006/ole">
            <p:oleObj spid="_x0000_s121859" name="Equation" r:id="rId4" imgW="1244520" imgH="444240" progId="Equation.3">
              <p:embed/>
            </p:oleObj>
          </a:graphicData>
        </a:graphic>
      </p:graphicFrame>
      <p:sp>
        <p:nvSpPr>
          <p:cNvPr id="318475" name="Rectangle 11"/>
          <p:cNvSpPr>
            <a:spLocks noChangeArrowheads="1"/>
          </p:cNvSpPr>
          <p:nvPr/>
        </p:nvSpPr>
        <p:spPr bwMode="auto">
          <a:xfrm>
            <a:off x="2757488" y="2720975"/>
            <a:ext cx="181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Tahoma" pitchFamily="34" charset="0"/>
              </a:rPr>
              <a:t>– </a:t>
            </a:r>
            <a:r>
              <a:rPr lang="ru-RU">
                <a:latin typeface="Tahoma" pitchFamily="34" charset="0"/>
              </a:rPr>
              <a:t> </a:t>
            </a:r>
            <a:r>
              <a:rPr lang="en-US">
                <a:latin typeface="Tahoma" pitchFamily="34" charset="0"/>
              </a:rPr>
              <a:t>scaling function</a:t>
            </a:r>
            <a:endParaRPr lang="ru-RU">
              <a:latin typeface="Tahoma" pitchFamily="34" charset="0"/>
            </a:endParaRPr>
          </a:p>
        </p:txBody>
      </p:sp>
      <p:sp>
        <p:nvSpPr>
          <p:cNvPr id="318476" name="Rectangle 12"/>
          <p:cNvSpPr>
            <a:spLocks noChangeArrowheads="1"/>
          </p:cNvSpPr>
          <p:nvPr/>
        </p:nvSpPr>
        <p:spPr bwMode="auto">
          <a:xfrm>
            <a:off x="468313" y="3644900"/>
            <a:ext cx="431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accent2"/>
                </a:solidFill>
                <a:latin typeface="Tahoma" pitchFamily="34" charset="0"/>
              </a:rPr>
              <a:t>A set of basis functions – filters bank</a:t>
            </a:r>
            <a:endParaRPr lang="ru-RU" sz="2000">
              <a:solidFill>
                <a:schemeClr val="accent2"/>
              </a:solidFill>
              <a:latin typeface="Tahoma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73088" y="4195763"/>
            <a:ext cx="7424737" cy="2112962"/>
            <a:chOff x="340" y="2689"/>
            <a:chExt cx="4677" cy="1331"/>
          </a:xfrm>
        </p:grpSpPr>
        <p:sp>
          <p:nvSpPr>
            <p:cNvPr id="318478" name="Rectangle 14"/>
            <p:cNvSpPr>
              <a:spLocks noChangeArrowheads="1"/>
            </p:cNvSpPr>
            <p:nvPr/>
          </p:nvSpPr>
          <p:spPr bwMode="auto">
            <a:xfrm>
              <a:off x="340" y="3113"/>
              <a:ext cx="862" cy="19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latin typeface="Times New Roman" pitchFamily="18" charset="0"/>
                </a:rPr>
                <a:t>Filter</a:t>
              </a:r>
              <a:r>
                <a:rPr lang="ru-RU" sz="2000">
                  <a:latin typeface="Times New Roman" pitchFamily="18" charset="0"/>
                </a:rPr>
                <a:t> 1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318479" name="AutoShape 15"/>
            <p:cNvSpPr>
              <a:spLocks noChangeArrowheads="1"/>
            </p:cNvSpPr>
            <p:nvPr/>
          </p:nvSpPr>
          <p:spPr bwMode="auto">
            <a:xfrm>
              <a:off x="1859" y="3144"/>
              <a:ext cx="136" cy="136"/>
            </a:xfrm>
            <a:prstGeom prst="flowChartSummingJunction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80" name="AutoShape 16"/>
            <p:cNvSpPr>
              <a:spLocks noChangeArrowheads="1"/>
            </p:cNvSpPr>
            <p:nvPr/>
          </p:nvSpPr>
          <p:spPr bwMode="auto">
            <a:xfrm>
              <a:off x="1202" y="3158"/>
              <a:ext cx="635" cy="91"/>
            </a:xfrm>
            <a:prstGeom prst="rightArrow">
              <a:avLst>
                <a:gd name="adj1" fmla="val 50000"/>
                <a:gd name="adj2" fmla="val 174451"/>
              </a:avLst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81" name="Rectangle 17"/>
            <p:cNvSpPr>
              <a:spLocks noChangeArrowheads="1"/>
            </p:cNvSpPr>
            <p:nvPr/>
          </p:nvSpPr>
          <p:spPr bwMode="auto">
            <a:xfrm>
              <a:off x="340" y="3369"/>
              <a:ext cx="862" cy="19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latin typeface="Times New Roman" pitchFamily="18" charset="0"/>
                </a:rPr>
                <a:t>Filter 2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318482" name="Rectangle 18"/>
            <p:cNvSpPr>
              <a:spLocks noChangeArrowheads="1"/>
            </p:cNvSpPr>
            <p:nvPr/>
          </p:nvSpPr>
          <p:spPr bwMode="auto">
            <a:xfrm>
              <a:off x="340" y="3777"/>
              <a:ext cx="862" cy="19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latin typeface="Times New Roman" pitchFamily="18" charset="0"/>
                </a:rPr>
                <a:t>Filter N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318483" name="Rectangle 19"/>
            <p:cNvSpPr>
              <a:spLocks noChangeArrowheads="1"/>
            </p:cNvSpPr>
            <p:nvPr/>
          </p:nvSpPr>
          <p:spPr bwMode="auto">
            <a:xfrm>
              <a:off x="1383" y="2689"/>
              <a:ext cx="1089" cy="19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latin typeface="Times New Roman" pitchFamily="18" charset="0"/>
                </a:rPr>
                <a:t>Image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318484" name="Rectangle 20"/>
            <p:cNvSpPr>
              <a:spLocks noChangeArrowheads="1"/>
            </p:cNvSpPr>
            <p:nvPr/>
          </p:nvSpPr>
          <p:spPr bwMode="auto">
            <a:xfrm>
              <a:off x="2653" y="3113"/>
              <a:ext cx="862" cy="19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latin typeface="Times New Roman" pitchFamily="18" charset="0"/>
                </a:rPr>
                <a:t>Energy 1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318485" name="Rectangle 21"/>
            <p:cNvSpPr>
              <a:spLocks noChangeArrowheads="1"/>
            </p:cNvSpPr>
            <p:nvPr/>
          </p:nvSpPr>
          <p:spPr bwMode="auto">
            <a:xfrm>
              <a:off x="2653" y="3369"/>
              <a:ext cx="862" cy="19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latin typeface="Times New Roman" pitchFamily="18" charset="0"/>
                </a:rPr>
                <a:t>Energy 2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318486" name="Rectangle 22"/>
            <p:cNvSpPr>
              <a:spLocks noChangeArrowheads="1"/>
            </p:cNvSpPr>
            <p:nvPr/>
          </p:nvSpPr>
          <p:spPr bwMode="auto">
            <a:xfrm>
              <a:off x="2653" y="3777"/>
              <a:ext cx="862" cy="19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latin typeface="Times New Roman" pitchFamily="18" charset="0"/>
                </a:rPr>
                <a:t>Energy N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318487" name="AutoShape 23"/>
            <p:cNvSpPr>
              <a:spLocks noChangeArrowheads="1"/>
            </p:cNvSpPr>
            <p:nvPr/>
          </p:nvSpPr>
          <p:spPr bwMode="auto">
            <a:xfrm>
              <a:off x="2018" y="3158"/>
              <a:ext cx="635" cy="91"/>
            </a:xfrm>
            <a:prstGeom prst="rightArrow">
              <a:avLst>
                <a:gd name="adj1" fmla="val 50000"/>
                <a:gd name="adj2" fmla="val 174451"/>
              </a:avLst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88" name="AutoShape 24"/>
            <p:cNvSpPr>
              <a:spLocks noChangeArrowheads="1"/>
            </p:cNvSpPr>
            <p:nvPr/>
          </p:nvSpPr>
          <p:spPr bwMode="auto">
            <a:xfrm>
              <a:off x="1859" y="3400"/>
              <a:ext cx="136" cy="136"/>
            </a:xfrm>
            <a:prstGeom prst="flowChartSummingJunction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89" name="AutoShape 25"/>
            <p:cNvSpPr>
              <a:spLocks noChangeArrowheads="1"/>
            </p:cNvSpPr>
            <p:nvPr/>
          </p:nvSpPr>
          <p:spPr bwMode="auto">
            <a:xfrm>
              <a:off x="1202" y="3422"/>
              <a:ext cx="635" cy="91"/>
            </a:xfrm>
            <a:prstGeom prst="rightArrow">
              <a:avLst>
                <a:gd name="adj1" fmla="val 50000"/>
                <a:gd name="adj2" fmla="val 174451"/>
              </a:avLst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90" name="AutoShape 26"/>
            <p:cNvSpPr>
              <a:spLocks noChangeArrowheads="1"/>
            </p:cNvSpPr>
            <p:nvPr/>
          </p:nvSpPr>
          <p:spPr bwMode="auto">
            <a:xfrm>
              <a:off x="2018" y="3422"/>
              <a:ext cx="635" cy="91"/>
            </a:xfrm>
            <a:prstGeom prst="rightArrow">
              <a:avLst>
                <a:gd name="adj1" fmla="val 50000"/>
                <a:gd name="adj2" fmla="val 174451"/>
              </a:avLst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91" name="AutoShape 27"/>
            <p:cNvSpPr>
              <a:spLocks noChangeArrowheads="1"/>
            </p:cNvSpPr>
            <p:nvPr/>
          </p:nvSpPr>
          <p:spPr bwMode="auto">
            <a:xfrm>
              <a:off x="1859" y="3808"/>
              <a:ext cx="136" cy="136"/>
            </a:xfrm>
            <a:prstGeom prst="flowChartSummingJunction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92" name="AutoShape 28"/>
            <p:cNvSpPr>
              <a:spLocks noChangeArrowheads="1"/>
            </p:cNvSpPr>
            <p:nvPr/>
          </p:nvSpPr>
          <p:spPr bwMode="auto">
            <a:xfrm>
              <a:off x="1202" y="3830"/>
              <a:ext cx="635" cy="91"/>
            </a:xfrm>
            <a:prstGeom prst="rightArrow">
              <a:avLst>
                <a:gd name="adj1" fmla="val 50000"/>
                <a:gd name="adj2" fmla="val 174451"/>
              </a:avLst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93" name="AutoShape 29"/>
            <p:cNvSpPr>
              <a:spLocks noChangeArrowheads="1"/>
            </p:cNvSpPr>
            <p:nvPr/>
          </p:nvSpPr>
          <p:spPr bwMode="auto">
            <a:xfrm>
              <a:off x="2018" y="3830"/>
              <a:ext cx="635" cy="91"/>
            </a:xfrm>
            <a:prstGeom prst="rightArrow">
              <a:avLst>
                <a:gd name="adj1" fmla="val 50000"/>
                <a:gd name="adj2" fmla="val 174451"/>
              </a:avLst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94" name="AutoShape 30"/>
            <p:cNvSpPr>
              <a:spLocks noChangeArrowheads="1"/>
            </p:cNvSpPr>
            <p:nvPr/>
          </p:nvSpPr>
          <p:spPr bwMode="auto">
            <a:xfrm rot="5400000">
              <a:off x="1836" y="2954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95" name="AutoShape 31"/>
            <p:cNvSpPr>
              <a:spLocks/>
            </p:cNvSpPr>
            <p:nvPr/>
          </p:nvSpPr>
          <p:spPr bwMode="auto">
            <a:xfrm>
              <a:off x="3651" y="3022"/>
              <a:ext cx="136" cy="998"/>
            </a:xfrm>
            <a:prstGeom prst="rightBrace">
              <a:avLst>
                <a:gd name="adj1" fmla="val 61152"/>
                <a:gd name="adj2" fmla="val 50000"/>
              </a:avLst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96" name="Rectangle 32"/>
            <p:cNvSpPr>
              <a:spLocks noChangeArrowheads="1"/>
            </p:cNvSpPr>
            <p:nvPr/>
          </p:nvSpPr>
          <p:spPr bwMode="auto">
            <a:xfrm>
              <a:off x="3878" y="3385"/>
              <a:ext cx="11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accent2"/>
                  </a:solidFill>
                  <a:latin typeface="Tahoma" pitchFamily="34" charset="0"/>
                </a:rPr>
                <a:t>Feature vector</a:t>
              </a:r>
              <a:endParaRPr lang="ru-RU" sz="2000">
                <a:solidFill>
                  <a:schemeClr val="accent2"/>
                </a:solidFill>
                <a:latin typeface="Tahoma" pitchFamily="34" charset="0"/>
              </a:endParaRPr>
            </a:p>
          </p:txBody>
        </p:sp>
      </p:grpSp>
      <p:sp>
        <p:nvSpPr>
          <p:cNvPr id="318497" name="Rectangle 33"/>
          <p:cNvSpPr>
            <a:spLocks noChangeArrowheads="1"/>
          </p:cNvSpPr>
          <p:nvPr/>
        </p:nvSpPr>
        <p:spPr bwMode="auto">
          <a:xfrm>
            <a:off x="2973388" y="3154363"/>
            <a:ext cx="1814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Tahoma" pitchFamily="34" charset="0"/>
              </a:rPr>
              <a:t>– </a:t>
            </a:r>
            <a:r>
              <a:rPr lang="ru-RU">
                <a:latin typeface="Tahoma" pitchFamily="34" charset="0"/>
              </a:rPr>
              <a:t> </a:t>
            </a:r>
            <a:r>
              <a:rPr lang="en-US">
                <a:latin typeface="Tahoma" pitchFamily="34" charset="0"/>
              </a:rPr>
              <a:t>mother wavelet</a:t>
            </a:r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542" y="228600"/>
            <a:ext cx="5067505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Texture features: Gabor filters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468313" y="1463675"/>
            <a:ext cx="3700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Mother wavelet</a:t>
            </a:r>
            <a:r>
              <a:rPr lang="ru-RU" sz="2000"/>
              <a:t>: </a:t>
            </a:r>
            <a:r>
              <a:rPr lang="en-US" sz="2000"/>
              <a:t>Gabor function</a:t>
            </a:r>
            <a:endParaRPr lang="ru-RU" sz="2000"/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4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9497" name="Object 9"/>
          <p:cNvGraphicFramePr>
            <a:graphicFrameLocks noChangeAspect="1"/>
          </p:cNvGraphicFramePr>
          <p:nvPr/>
        </p:nvGraphicFramePr>
        <p:xfrm>
          <a:off x="539750" y="2205038"/>
          <a:ext cx="4895850" cy="869950"/>
        </p:xfrm>
        <a:graphic>
          <a:graphicData uri="http://schemas.openxmlformats.org/presentationml/2006/ole">
            <p:oleObj spid="_x0000_s122882" name="Equation" r:id="rId3" imgW="2628900" imgH="469900" progId="Equation.3">
              <p:embed/>
            </p:oleObj>
          </a:graphicData>
        </a:graphic>
      </p:graphicFrame>
      <p:graphicFrame>
        <p:nvGraphicFramePr>
          <p:cNvPr id="319498" name="Object 10"/>
          <p:cNvGraphicFramePr>
            <a:graphicFrameLocks noChangeAspect="1"/>
          </p:cNvGraphicFramePr>
          <p:nvPr/>
        </p:nvGraphicFramePr>
        <p:xfrm>
          <a:off x="611188" y="4075113"/>
          <a:ext cx="6337300" cy="1154112"/>
        </p:xfrm>
        <a:graphic>
          <a:graphicData uri="http://schemas.openxmlformats.org/presentationml/2006/ole">
            <p:oleObj spid="_x0000_s122883" name="Equation" r:id="rId4" imgW="3403600" imgH="622300" progId="Equation.3">
              <p:embed/>
            </p:oleObj>
          </a:graphicData>
        </a:graphic>
      </p:graphicFrame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468313" y="3536950"/>
            <a:ext cx="156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Tahoma" pitchFamily="34" charset="0"/>
              </a:rPr>
              <a:t>Filters bank</a:t>
            </a:r>
            <a:r>
              <a:rPr lang="ru-RU" sz="2000">
                <a:latin typeface="Tahoma" pitchFamily="34" charset="0"/>
              </a:rPr>
              <a:t>:</a:t>
            </a:r>
          </a:p>
        </p:txBody>
      </p:sp>
      <p:sp>
        <p:nvSpPr>
          <p:cNvPr id="319500" name="Rectangle 12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9501" name="Object 13"/>
          <p:cNvGraphicFramePr>
            <a:graphicFrameLocks noChangeAspect="1"/>
          </p:cNvGraphicFramePr>
          <p:nvPr/>
        </p:nvGraphicFramePr>
        <p:xfrm>
          <a:off x="611188" y="5300663"/>
          <a:ext cx="1079500" cy="287337"/>
        </p:xfrm>
        <a:graphic>
          <a:graphicData uri="http://schemas.openxmlformats.org/presentationml/2006/ole">
            <p:oleObj spid="_x0000_s122884" name="Equation" r:id="rId5" imgW="609336" imgH="165028" progId="Equation.3">
              <p:embed/>
            </p:oleObj>
          </a:graphicData>
        </a:graphic>
      </p:graphicFrame>
      <p:sp>
        <p:nvSpPr>
          <p:cNvPr id="319502" name="Rectangle 1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9503" name="Object 15"/>
          <p:cNvGraphicFramePr>
            <a:graphicFrameLocks noChangeAspect="1"/>
          </p:cNvGraphicFramePr>
          <p:nvPr/>
        </p:nvGraphicFramePr>
        <p:xfrm>
          <a:off x="611188" y="5661025"/>
          <a:ext cx="1873250" cy="381000"/>
        </p:xfrm>
        <a:graphic>
          <a:graphicData uri="http://schemas.openxmlformats.org/presentationml/2006/ole">
            <p:oleObj spid="_x0000_s122885" name="Equation" r:id="rId6" imgW="1168400" imgH="241300" progId="Equation.3">
              <p:embed/>
            </p:oleObj>
          </a:graphicData>
        </a:graphic>
      </p:graphicFrame>
      <p:sp>
        <p:nvSpPr>
          <p:cNvPr id="319504" name="Rectangle 16"/>
          <p:cNvSpPr>
            <a:spLocks noChangeArrowheads="1"/>
          </p:cNvSpPr>
          <p:nvPr/>
        </p:nvSpPr>
        <p:spPr bwMode="auto">
          <a:xfrm>
            <a:off x="4122738" y="5300663"/>
            <a:ext cx="50006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latin typeface="Tahoma" pitchFamily="34" charset="0"/>
              </a:rPr>
              <a:t>К – </a:t>
            </a:r>
            <a:r>
              <a:rPr lang="en-US" sz="1400">
                <a:latin typeface="Tahoma" pitchFamily="34" charset="0"/>
              </a:rPr>
              <a:t>a number of directions</a:t>
            </a:r>
            <a:r>
              <a:rPr lang="ru-RU" sz="1400">
                <a:latin typeface="Tahoma" pitchFamily="34" charset="0"/>
              </a:rPr>
              <a:t>, </a:t>
            </a:r>
          </a:p>
          <a:p>
            <a:pPr>
              <a:spcBef>
                <a:spcPct val="0"/>
              </a:spcBef>
            </a:pPr>
            <a:r>
              <a:rPr lang="en-US" sz="1400">
                <a:latin typeface="Tahoma" pitchFamily="34" charset="0"/>
              </a:rPr>
              <a:t>S</a:t>
            </a:r>
            <a:r>
              <a:rPr lang="ru-RU" sz="1400">
                <a:latin typeface="Tahoma" pitchFamily="34" charset="0"/>
              </a:rPr>
              <a:t> – </a:t>
            </a:r>
            <a:r>
              <a:rPr lang="en-US" sz="1400">
                <a:latin typeface="Tahoma" pitchFamily="34" charset="0"/>
              </a:rPr>
              <a:t>a number of scales</a:t>
            </a:r>
            <a:r>
              <a:rPr lang="ru-RU" sz="1400">
                <a:latin typeface="Tahoma" pitchFamily="34" charset="0"/>
              </a:rPr>
              <a:t>,</a:t>
            </a:r>
          </a:p>
          <a:p>
            <a:pPr>
              <a:spcBef>
                <a:spcPct val="0"/>
              </a:spcBef>
            </a:pPr>
            <a:r>
              <a:rPr lang="en-US" sz="1400" i="1">
                <a:latin typeface="Tahoma" pitchFamily="34" charset="0"/>
              </a:rPr>
              <a:t>U</a:t>
            </a:r>
            <a:r>
              <a:rPr lang="en-US" sz="1400" i="1" baseline="-25000">
                <a:latin typeface="Tahoma" pitchFamily="34" charset="0"/>
              </a:rPr>
              <a:t>h</a:t>
            </a:r>
            <a:r>
              <a:rPr lang="ru-RU" sz="1400">
                <a:latin typeface="Tahoma" pitchFamily="34" charset="0"/>
              </a:rPr>
              <a:t>, </a:t>
            </a:r>
            <a:r>
              <a:rPr lang="en-US" sz="1400" i="1">
                <a:latin typeface="Tahoma" pitchFamily="34" charset="0"/>
              </a:rPr>
              <a:t>U</a:t>
            </a:r>
            <a:r>
              <a:rPr lang="en-US" sz="1400" i="1" baseline="-25000">
                <a:latin typeface="Tahoma" pitchFamily="34" charset="0"/>
              </a:rPr>
              <a:t>l</a:t>
            </a:r>
            <a:r>
              <a:rPr lang="en-US" sz="1400" i="1">
                <a:latin typeface="Tahoma" pitchFamily="34" charset="0"/>
              </a:rPr>
              <a:t> </a:t>
            </a:r>
            <a:r>
              <a:rPr lang="ru-RU" sz="1400">
                <a:latin typeface="Tahoma" pitchFamily="34" charset="0"/>
              </a:rPr>
              <a:t>– </a:t>
            </a:r>
            <a:r>
              <a:rPr lang="en-US" sz="1400">
                <a:latin typeface="Tahoma" pitchFamily="34" charset="0"/>
              </a:rPr>
              <a:t>max and min of frequencies taken into consideration</a:t>
            </a:r>
            <a:r>
              <a:rPr lang="ru-RU" sz="1400">
                <a:latin typeface="Tahoma" pitchFamily="34" charset="0"/>
              </a:rPr>
              <a:t>.</a:t>
            </a:r>
          </a:p>
        </p:txBody>
      </p:sp>
      <p:pic>
        <p:nvPicPr>
          <p:cNvPr id="319505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1844675"/>
            <a:ext cx="3024188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8AC6-5CDA-4680-83E5-447C3C33A485}" type="datetime1">
              <a:rPr lang="id-ID" smtClean="0"/>
              <a:t>06/08/2014</a:t>
            </a:fld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66782" y="228600"/>
            <a:ext cx="4999266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Texture features: ICA filters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5292725" y="4510088"/>
            <a:ext cx="35290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zh-CN" sz="1400">
                <a:latin typeface="Tahoma" pitchFamily="34" charset="0"/>
                <a:ea typeface="宋体" charset="-122"/>
              </a:rPr>
              <a:t>H. Borgne, A. Guerin-Dugue, A. Antoniadis. Representation of images for classification with independent features. </a:t>
            </a:r>
            <a:r>
              <a:rPr lang="ru-RU" altLang="zh-CN" sz="1400">
                <a:latin typeface="Tahoma" pitchFamily="34" charset="0"/>
              </a:rPr>
              <a:t>Pattern Recognition Letters</a:t>
            </a:r>
            <a:r>
              <a:rPr lang="en-US" altLang="zh-CN" sz="1400">
                <a:latin typeface="Tahoma" pitchFamily="34" charset="0"/>
                <a:ea typeface="宋体" charset="-122"/>
              </a:rPr>
              <a:t>, v</a:t>
            </a:r>
            <a:r>
              <a:rPr lang="ru-RU" altLang="zh-CN" sz="1400">
                <a:latin typeface="Tahoma" pitchFamily="34" charset="0"/>
              </a:rPr>
              <a:t>ol. 25</a:t>
            </a:r>
            <a:r>
              <a:rPr lang="en-US" altLang="zh-CN" sz="1400">
                <a:latin typeface="Tahoma" pitchFamily="34" charset="0"/>
                <a:ea typeface="宋体" charset="-122"/>
              </a:rPr>
              <a:t>, p</a:t>
            </a:r>
            <a:r>
              <a:rPr lang="ru-RU" altLang="zh-CN" sz="1400">
                <a:latin typeface="Tahoma" pitchFamily="34" charset="0"/>
              </a:rPr>
              <a:t>. 141-154</a:t>
            </a:r>
            <a:r>
              <a:rPr lang="en-US" altLang="zh-CN" sz="1400">
                <a:latin typeface="Tahoma" pitchFamily="34" charset="0"/>
                <a:ea typeface="宋体" charset="-122"/>
              </a:rPr>
              <a:t>, 2004</a:t>
            </a:r>
            <a:r>
              <a:rPr lang="ru-RU" altLang="zh-CN" sz="1400">
                <a:latin typeface="Tahoma" pitchFamily="34" charset="0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213" y="2133600"/>
            <a:ext cx="4103687" cy="4110038"/>
            <a:chOff x="431" y="1344"/>
            <a:chExt cx="2585" cy="2589"/>
          </a:xfrm>
        </p:grpSpPr>
        <p:sp>
          <p:nvSpPr>
            <p:cNvPr id="320517" name="Line 5"/>
            <p:cNvSpPr>
              <a:spLocks noChangeShapeType="1"/>
            </p:cNvSpPr>
            <p:nvPr/>
          </p:nvSpPr>
          <p:spPr bwMode="auto">
            <a:xfrm>
              <a:off x="431" y="2553"/>
              <a:ext cx="258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lgDash"/>
              <a:round/>
              <a:headEnd/>
              <a:tailEnd/>
            </a:ln>
            <a:effectLst/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320518" name="AutoShape 6"/>
            <p:cNvSpPr>
              <a:spLocks noChangeArrowheads="1"/>
            </p:cNvSpPr>
            <p:nvPr/>
          </p:nvSpPr>
          <p:spPr bwMode="auto">
            <a:xfrm>
              <a:off x="1128" y="3053"/>
              <a:ext cx="616" cy="251"/>
            </a:xfrm>
            <a:prstGeom prst="rightArrow">
              <a:avLst>
                <a:gd name="adj1" fmla="val 50000"/>
                <a:gd name="adj2" fmla="val 61355"/>
              </a:avLst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19" name="AutoShape 7"/>
            <p:cNvSpPr>
              <a:spLocks noChangeArrowheads="1"/>
            </p:cNvSpPr>
            <p:nvPr/>
          </p:nvSpPr>
          <p:spPr bwMode="auto">
            <a:xfrm>
              <a:off x="1128" y="1844"/>
              <a:ext cx="616" cy="250"/>
            </a:xfrm>
            <a:prstGeom prst="rightArrow">
              <a:avLst>
                <a:gd name="adj1" fmla="val 50000"/>
                <a:gd name="adj2" fmla="val 61600"/>
              </a:avLst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0" name="Rectangle 8"/>
            <p:cNvSpPr>
              <a:spLocks noChangeArrowheads="1"/>
            </p:cNvSpPr>
            <p:nvPr/>
          </p:nvSpPr>
          <p:spPr bwMode="auto">
            <a:xfrm>
              <a:off x="1230" y="1427"/>
              <a:ext cx="287" cy="23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1" name="Text Box 9"/>
            <p:cNvSpPr txBox="1">
              <a:spLocks noChangeArrowheads="1"/>
            </p:cNvSpPr>
            <p:nvPr/>
          </p:nvSpPr>
          <p:spPr bwMode="auto">
            <a:xfrm>
              <a:off x="703" y="2177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r-FR" sz="1400">
                  <a:latin typeface="Tahoma" pitchFamily="34" charset="0"/>
                </a:rPr>
                <a:t>I</a:t>
              </a:r>
              <a:r>
                <a:rPr lang="fr-FR" sz="1400" baseline="-25000">
                  <a:latin typeface="Tahoma" pitchFamily="34" charset="0"/>
                </a:rPr>
                <a:t>1</a:t>
              </a:r>
              <a:endParaRPr lang="fr-FR" sz="1400">
                <a:latin typeface="Tahoma" pitchFamily="34" charset="0"/>
              </a:endParaRPr>
            </a:p>
          </p:txBody>
        </p:sp>
        <p:pic>
          <p:nvPicPr>
            <p:cNvPr id="320522" name="Picture 10"/>
            <p:cNvPicPr preferRelativeResize="0">
              <a:picLocks noChangeArrowheads="1"/>
            </p:cNvPicPr>
            <p:nvPr/>
          </p:nvPicPr>
          <p:blipFill>
            <a:blip r:embed="rId2"/>
            <a:srcRect l="12889" t="7108" r="9987" b="12416"/>
            <a:stretch>
              <a:fillRect/>
            </a:stretch>
          </p:blipFill>
          <p:spPr bwMode="auto">
            <a:xfrm>
              <a:off x="537" y="1678"/>
              <a:ext cx="493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0523" name="Pictur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7" y="2887"/>
              <a:ext cx="493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0524" name="Text Box 12"/>
            <p:cNvSpPr txBox="1">
              <a:spLocks noChangeArrowheads="1"/>
            </p:cNvSpPr>
            <p:nvPr/>
          </p:nvSpPr>
          <p:spPr bwMode="auto">
            <a:xfrm>
              <a:off x="703" y="3370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r-FR">
                  <a:latin typeface="Tahoma" pitchFamily="34" charset="0"/>
                </a:rPr>
                <a:t>I</a:t>
              </a:r>
              <a:r>
                <a:rPr lang="fr-FR" baseline="-25000">
                  <a:latin typeface="Tahoma" pitchFamily="34" charset="0"/>
                </a:rPr>
                <a:t>2</a:t>
              </a:r>
              <a:endParaRPr lang="fr-FR">
                <a:latin typeface="Tahoma" pitchFamily="34" charset="0"/>
              </a:endParaRP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271" y="1469"/>
              <a:ext cx="408" cy="2210"/>
              <a:chOff x="1550" y="960"/>
              <a:chExt cx="544" cy="2928"/>
            </a:xfrm>
          </p:grpSpPr>
          <p:pic>
            <p:nvPicPr>
              <p:cNvPr id="320526" name="Picture 14" descr="filterline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50" y="960"/>
                <a:ext cx="263" cy="2304"/>
              </a:xfrm>
              <a:prstGeom prst="rect">
                <a:avLst/>
              </a:prstGeom>
              <a:noFill/>
            </p:spPr>
          </p:pic>
          <p:pic>
            <p:nvPicPr>
              <p:cNvPr id="320527" name="Picture 15" descr="flt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51" y="3648"/>
                <a:ext cx="260" cy="240"/>
              </a:xfrm>
              <a:prstGeom prst="rect">
                <a:avLst/>
              </a:prstGeom>
              <a:noFill/>
            </p:spPr>
          </p:pic>
          <p:sp>
            <p:nvSpPr>
              <p:cNvPr id="320528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1649" y="3177"/>
                <a:ext cx="352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fr-FR" sz="3600">
                    <a:latin typeface="Tahoma" pitchFamily="34" charset="0"/>
                  </a:rPr>
                  <a:t>…</a:t>
                </a:r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824" y="1344"/>
              <a:ext cx="1151" cy="2418"/>
              <a:chOff x="2062" y="864"/>
              <a:chExt cx="1346" cy="2784"/>
            </a:xfrm>
          </p:grpSpPr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2062" y="864"/>
                <a:ext cx="1346" cy="1296"/>
                <a:chOff x="2062" y="864"/>
                <a:chExt cx="1346" cy="1296"/>
              </a:xfrm>
            </p:grpSpPr>
            <p:grpSp>
              <p:nvGrpSpPr>
                <p:cNvPr id="6" name="Group 19"/>
                <p:cNvGrpSpPr>
                  <a:grpSpLocks/>
                </p:cNvGrpSpPr>
                <p:nvPr/>
              </p:nvGrpSpPr>
              <p:grpSpPr bwMode="auto">
                <a:xfrm>
                  <a:off x="2062" y="864"/>
                  <a:ext cx="1346" cy="1296"/>
                  <a:chOff x="3600" y="2352"/>
                  <a:chExt cx="1301" cy="1276"/>
                </a:xfrm>
              </p:grpSpPr>
              <p:sp>
                <p:nvSpPr>
                  <p:cNvPr id="3205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767" y="2352"/>
                    <a:ext cx="1134" cy="113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533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719" y="2400"/>
                    <a:ext cx="1134" cy="113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534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671" y="2448"/>
                    <a:ext cx="1134" cy="113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320535" name="Picture 23" descr="histo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3600" y="2496"/>
                    <a:ext cx="1149" cy="113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320536" name="Rectangle 24"/>
                <p:cNvSpPr>
                  <a:spLocks noChangeArrowheads="1"/>
                </p:cNvSpPr>
                <p:nvPr/>
              </p:nvSpPr>
              <p:spPr bwMode="auto">
                <a:xfrm>
                  <a:off x="2935" y="1258"/>
                  <a:ext cx="23" cy="71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>
                <a:off x="2064" y="2352"/>
                <a:ext cx="1344" cy="1296"/>
                <a:chOff x="2064" y="2352"/>
                <a:chExt cx="1344" cy="1296"/>
              </a:xfrm>
            </p:grpSpPr>
            <p:grpSp>
              <p:nvGrpSpPr>
                <p:cNvPr id="8" name="Group 26"/>
                <p:cNvGrpSpPr>
                  <a:grpSpLocks/>
                </p:cNvGrpSpPr>
                <p:nvPr/>
              </p:nvGrpSpPr>
              <p:grpSpPr bwMode="auto">
                <a:xfrm>
                  <a:off x="2064" y="2352"/>
                  <a:ext cx="1344" cy="1296"/>
                  <a:chOff x="3241" y="2592"/>
                  <a:chExt cx="1301" cy="1278"/>
                </a:xfrm>
              </p:grpSpPr>
              <p:sp>
                <p:nvSpPr>
                  <p:cNvPr id="320539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592"/>
                    <a:ext cx="1134" cy="113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540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640"/>
                    <a:ext cx="1134" cy="113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54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688"/>
                    <a:ext cx="1134" cy="113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320542" name="Picture 30" descr="histo3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3241" y="2736"/>
                    <a:ext cx="1150" cy="113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320543" name="Rectangle 31"/>
                <p:cNvSpPr>
                  <a:spLocks noChangeArrowheads="1"/>
                </p:cNvSpPr>
                <p:nvPr/>
              </p:nvSpPr>
              <p:spPr bwMode="auto">
                <a:xfrm>
                  <a:off x="2935" y="3098"/>
                  <a:ext cx="23" cy="365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0544" name="Text Box 32"/>
            <p:cNvSpPr txBox="1">
              <a:spLocks noChangeArrowheads="1"/>
            </p:cNvSpPr>
            <p:nvPr/>
          </p:nvSpPr>
          <p:spPr bwMode="auto">
            <a:xfrm>
              <a:off x="1112" y="3741"/>
              <a:ext cx="4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/>
                <a:t>N filters</a:t>
              </a:r>
              <a:endParaRPr lang="fr-FR" sz="1400"/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5414963" y="3284538"/>
            <a:ext cx="3124200" cy="1030287"/>
            <a:chOff x="3456" y="2544"/>
            <a:chExt cx="1968" cy="649"/>
          </a:xfrm>
        </p:grpSpPr>
        <p:sp>
          <p:nvSpPr>
            <p:cNvPr id="320546" name="Text Box 34"/>
            <p:cNvSpPr txBox="1">
              <a:spLocks noChangeArrowheads="1"/>
            </p:cNvSpPr>
            <p:nvPr/>
          </p:nvSpPr>
          <p:spPr bwMode="auto">
            <a:xfrm>
              <a:off x="3456" y="2544"/>
              <a:ext cx="1968" cy="6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lIns="54000" tIns="370800" rIns="54000" bIns="370800" anchor="b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i="1">
                  <a:latin typeface="Tahoma" pitchFamily="34" charset="0"/>
                </a:rPr>
                <a:t>dist(I</a:t>
              </a:r>
              <a:r>
                <a:rPr lang="en-US" sz="1800" i="1" baseline="-25000">
                  <a:latin typeface="Tahoma" pitchFamily="34" charset="0"/>
                </a:rPr>
                <a:t>1</a:t>
              </a:r>
              <a:r>
                <a:rPr lang="en-US" sz="1800" i="1">
                  <a:latin typeface="Tahoma" pitchFamily="34" charset="0"/>
                </a:rPr>
                <a:t>,I</a:t>
              </a:r>
              <a:r>
                <a:rPr lang="en-US" sz="1800" i="1" baseline="-25000">
                  <a:latin typeface="Tahoma" pitchFamily="34" charset="0"/>
                </a:rPr>
                <a:t>2</a:t>
              </a:r>
              <a:r>
                <a:rPr lang="en-US" sz="1800" i="1">
                  <a:latin typeface="Tahoma" pitchFamily="34" charset="0"/>
                </a:rPr>
                <a:t>) =      KL</a:t>
              </a:r>
              <a:r>
                <a:rPr lang="en-US" sz="1800" i="1" baseline="-25000">
                  <a:latin typeface="Tahoma" pitchFamily="34" charset="0"/>
                </a:rPr>
                <a:t>H</a:t>
              </a:r>
              <a:r>
                <a:rPr lang="en-US" sz="1800" i="1">
                  <a:latin typeface="Tahoma" pitchFamily="34" charset="0"/>
                </a:rPr>
                <a:t>(H</a:t>
              </a:r>
              <a:r>
                <a:rPr lang="en-US" sz="1800" i="1" baseline="-25000">
                  <a:latin typeface="Tahoma" pitchFamily="34" charset="0"/>
                </a:rPr>
                <a:t>1i </a:t>
              </a:r>
              <a:r>
                <a:rPr lang="en-US" sz="1800" i="1">
                  <a:latin typeface="Tahoma" pitchFamily="34" charset="0"/>
                </a:rPr>
                <a:t>, H</a:t>
              </a:r>
              <a:r>
                <a:rPr lang="en-US" sz="1800" i="1" baseline="-25000">
                  <a:latin typeface="Tahoma" pitchFamily="34" charset="0"/>
                </a:rPr>
                <a:t>2i</a:t>
              </a:r>
              <a:r>
                <a:rPr lang="en-US" sz="1800" i="1">
                  <a:latin typeface="Tahoma" pitchFamily="34" charset="0"/>
                </a:rPr>
                <a:t>)</a:t>
              </a:r>
              <a:endParaRPr lang="fr-FR" sz="1800" i="1">
                <a:latin typeface="Tahoma" pitchFamily="34" charset="0"/>
              </a:endParaRPr>
            </a:p>
          </p:txBody>
        </p: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4284" y="2636"/>
              <a:ext cx="276" cy="461"/>
              <a:chOff x="4284" y="2636"/>
              <a:chExt cx="276" cy="461"/>
            </a:xfrm>
          </p:grpSpPr>
          <p:grpSp>
            <p:nvGrpSpPr>
              <p:cNvPr id="11" name="Group 36"/>
              <p:cNvGrpSpPr>
                <a:grpSpLocks/>
              </p:cNvGrpSpPr>
              <p:nvPr/>
            </p:nvGrpSpPr>
            <p:grpSpPr bwMode="auto">
              <a:xfrm>
                <a:off x="4284" y="2673"/>
                <a:ext cx="269" cy="424"/>
                <a:chOff x="4400" y="2751"/>
                <a:chExt cx="228" cy="424"/>
              </a:xfrm>
            </p:grpSpPr>
            <p:sp>
              <p:nvSpPr>
                <p:cNvPr id="32054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400" y="2751"/>
                  <a:ext cx="228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b">
                  <a:spAutoFit/>
                </a:bodyPr>
                <a:lstStyle/>
                <a:p>
                  <a:pPr algn="r">
                    <a:spcBef>
                      <a:spcPct val="0"/>
                    </a:spcBef>
                  </a:pPr>
                  <a:r>
                    <a:rPr lang="fr-FR" sz="3200" i="1">
                      <a:latin typeface="Arial" charset="0"/>
                    </a:rPr>
                    <a:t>Σ</a:t>
                  </a:r>
                </a:p>
              </p:txBody>
            </p:sp>
            <p:sp>
              <p:nvSpPr>
                <p:cNvPr id="32055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408" y="3002"/>
                  <a:ext cx="220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b">
                  <a:spAutoFit/>
                </a:bodyPr>
                <a:lstStyle/>
                <a:p>
                  <a:pPr algn="r">
                    <a:spcBef>
                      <a:spcPct val="0"/>
                    </a:spcBef>
                  </a:pPr>
                  <a:r>
                    <a:rPr lang="fr-FR" sz="1200" i="1">
                      <a:latin typeface="Tahoma" pitchFamily="34" charset="0"/>
                    </a:rPr>
                    <a:t>i=1</a:t>
                  </a:r>
                </a:p>
              </p:txBody>
            </p:sp>
          </p:grpSp>
          <p:sp>
            <p:nvSpPr>
              <p:cNvPr id="320551" name="Text Box 39"/>
              <p:cNvSpPr txBox="1">
                <a:spLocks noChangeArrowheads="1"/>
              </p:cNvSpPr>
              <p:nvPr/>
            </p:nvSpPr>
            <p:spPr bwMode="auto">
              <a:xfrm>
                <a:off x="4380" y="2636"/>
                <a:ext cx="180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b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fr-FR" sz="1200" i="1">
                    <a:latin typeface="Tahoma" pitchFamily="34" charset="0"/>
                  </a:rPr>
                  <a:t>N</a:t>
                </a:r>
              </a:p>
            </p:txBody>
          </p:sp>
        </p:grp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5414963" y="2060575"/>
            <a:ext cx="3124200" cy="1066800"/>
            <a:chOff x="3552" y="1440"/>
            <a:chExt cx="2016" cy="672"/>
          </a:xfrm>
        </p:grpSpPr>
        <p:sp>
          <p:nvSpPr>
            <p:cNvPr id="320553" name="Rectangle 41"/>
            <p:cNvSpPr>
              <a:spLocks noChangeArrowheads="1"/>
            </p:cNvSpPr>
            <p:nvPr/>
          </p:nvSpPr>
          <p:spPr bwMode="auto">
            <a:xfrm>
              <a:off x="3552" y="1440"/>
              <a:ext cx="2016" cy="6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0554" name="Picture 42" descr="formula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00" y="1516"/>
              <a:ext cx="1920" cy="52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20555" name="Rectangle 43"/>
          <p:cNvSpPr>
            <a:spLocks noChangeArrowheads="1"/>
          </p:cNvSpPr>
          <p:nvPr/>
        </p:nvSpPr>
        <p:spPr bwMode="auto">
          <a:xfrm>
            <a:off x="468313" y="1303338"/>
            <a:ext cx="6938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Tahoma" pitchFamily="34" charset="0"/>
              </a:rPr>
              <a:t>Filters are obtained using Independent Component Analysis</a:t>
            </a:r>
            <a:r>
              <a:rPr lang="ru-RU" sz="2000">
                <a:latin typeface="Tahoma" pitchFamily="34" charset="0"/>
              </a:rPr>
              <a:t> </a:t>
            </a: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EB74-A984-4701-9BA4-F119C69A9FD6}" type="datetime1">
              <a:rPr lang="id-ID" smtClean="0"/>
              <a:t>06/08/2014</a:t>
            </a:fld>
            <a:endParaRPr lang="id-ID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611" y="272955"/>
            <a:ext cx="4801951" cy="641239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ICA </a:t>
            </a:r>
            <a:r>
              <a:rPr lang="fr-FR" dirty="0" err="1">
                <a:solidFill>
                  <a:schemeClr val="bg1"/>
                </a:solidFill>
              </a:rPr>
              <a:t>Filters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47139" name="Picture 3" descr="filtres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71600"/>
            <a:ext cx="5562600" cy="494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9486" y="228600"/>
            <a:ext cx="5026561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Texture features: comparison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543" name="Rectangle 7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154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74763"/>
            <a:ext cx="4533900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1545" name="Rectangle 9"/>
          <p:cNvSpPr>
            <a:spLocks noChangeArrowheads="1"/>
          </p:cNvSpPr>
          <p:nvPr/>
        </p:nvSpPr>
        <p:spPr bwMode="auto">
          <a:xfrm>
            <a:off x="611188" y="5754688"/>
            <a:ext cx="81930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latin typeface="Tahoma" pitchFamily="34" charset="0"/>
              </a:rPr>
              <a:t>P. Howarth, S. Rüger. Robust texture features for still image retrieval. </a:t>
            </a:r>
            <a:br>
              <a:rPr lang="ru-RU" sz="1400">
                <a:latin typeface="Tahoma" pitchFamily="34" charset="0"/>
              </a:rPr>
            </a:br>
            <a:r>
              <a:rPr lang="ru-RU" sz="1400">
                <a:latin typeface="Tahoma" pitchFamily="34" charset="0"/>
              </a:rPr>
              <a:t>In Proc. IEE Vis. Image Signal Processing, vol. 152, No. 6, December 2006  </a:t>
            </a:r>
          </a:p>
        </p:txBody>
      </p:sp>
      <p:sp>
        <p:nvSpPr>
          <p:cNvPr id="321546" name="Rectangle 10"/>
          <p:cNvSpPr>
            <a:spLocks noChangeArrowheads="1"/>
          </p:cNvSpPr>
          <p:nvPr/>
        </p:nvSpPr>
        <p:spPr bwMode="auto">
          <a:xfrm>
            <a:off x="5867400" y="1617663"/>
            <a:ext cx="2881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  <a:latin typeface="Tahoma" pitchFamily="34" charset="0"/>
              </a:rPr>
              <a:t>In the context of image retrieval</a:t>
            </a:r>
            <a:r>
              <a:rPr lang="ru-RU" sz="2400">
                <a:solidFill>
                  <a:schemeClr val="accent2"/>
                </a:solidFill>
                <a:latin typeface="Tahoma" pitchFamily="34" charset="0"/>
              </a:rPr>
              <a:t>!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D19D-4F5F-4CC4-A24D-F51082F3297D}" type="datetime1">
              <a:rPr lang="id-ID" smtClean="0"/>
              <a:t>06/08/2014</a:t>
            </a:fld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04" y="1241946"/>
            <a:ext cx="8153400" cy="990600"/>
          </a:xfrm>
        </p:spPr>
        <p:txBody>
          <a:bodyPr/>
          <a:lstStyle/>
          <a:p>
            <a:r>
              <a:rPr lang="id-ID" dirty="0" smtClean="0"/>
              <a:t>Generic Process Block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42909" y="2006220"/>
          <a:ext cx="8072495" cy="463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2E7-D506-4B96-911C-74216443D56E}" type="datetime1">
              <a:rPr lang="id-ID" smtClean="0"/>
              <a:t>06/08/2014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84896" y="228600"/>
            <a:ext cx="5081152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Texture features: comparison</a:t>
            </a:r>
            <a:r>
              <a:rPr lang="ru-RU" dirty="0">
                <a:solidFill>
                  <a:schemeClr val="bg1"/>
                </a:solidFill>
              </a:rPr>
              <a:t> (2)</a:t>
            </a:r>
          </a:p>
        </p:txBody>
      </p:sp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503238" y="5300663"/>
            <a:ext cx="7597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latin typeface="Tahoma" pitchFamily="34" charset="0"/>
              </a:rPr>
              <a:t>Snitkowska, E. Kasprzak, W. Independent Component Analysis of Textures in Angiography Images. </a:t>
            </a:r>
            <a:r>
              <a:rPr lang="en-US" sz="1400">
                <a:latin typeface="Tahoma" pitchFamily="34" charset="0"/>
              </a:rPr>
              <a:t>Computational</a:t>
            </a:r>
            <a:r>
              <a:rPr lang="ru-RU" sz="1400">
                <a:latin typeface="Tahoma" pitchFamily="34" charset="0"/>
              </a:rPr>
              <a:t> </a:t>
            </a:r>
            <a:r>
              <a:rPr lang="en-US" sz="1400">
                <a:latin typeface="Tahoma" pitchFamily="34" charset="0"/>
              </a:rPr>
              <a:t>Imaging</a:t>
            </a:r>
            <a:r>
              <a:rPr lang="ru-RU" sz="1400">
                <a:latin typeface="Tahoma" pitchFamily="34" charset="0"/>
              </a:rPr>
              <a:t> </a:t>
            </a:r>
            <a:r>
              <a:rPr lang="en-US" sz="1400">
                <a:latin typeface="Tahoma" pitchFamily="34" charset="0"/>
              </a:rPr>
              <a:t>and</a:t>
            </a:r>
            <a:r>
              <a:rPr lang="ru-RU" sz="1400">
                <a:latin typeface="Tahoma" pitchFamily="34" charset="0"/>
              </a:rPr>
              <a:t> </a:t>
            </a:r>
            <a:r>
              <a:rPr lang="en-US" sz="1400">
                <a:latin typeface="Tahoma" pitchFamily="34" charset="0"/>
              </a:rPr>
              <a:t>Vision</a:t>
            </a:r>
            <a:r>
              <a:rPr lang="ru-RU" sz="1400">
                <a:latin typeface="Tahoma" pitchFamily="34" charset="0"/>
              </a:rPr>
              <a:t>, </a:t>
            </a:r>
            <a:r>
              <a:rPr lang="en-US" sz="1400">
                <a:latin typeface="Tahoma" pitchFamily="34" charset="0"/>
              </a:rPr>
              <a:t>vol.</a:t>
            </a:r>
            <a:r>
              <a:rPr lang="ru-RU" sz="1400">
                <a:latin typeface="Tahoma" pitchFamily="34" charset="0"/>
              </a:rPr>
              <a:t> 32, pages 367-372</a:t>
            </a:r>
            <a:r>
              <a:rPr lang="en-US" sz="1400">
                <a:latin typeface="Tahoma" pitchFamily="34" charset="0"/>
              </a:rPr>
              <a:t>, 2006.</a:t>
            </a:r>
            <a:r>
              <a:rPr lang="ru-RU" sz="1400">
                <a:latin typeface="Tahoma" pitchFamily="34" charset="0"/>
              </a:rPr>
              <a:t> </a:t>
            </a:r>
          </a:p>
        </p:txBody>
      </p:sp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446088" y="126841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800">
                <a:solidFill>
                  <a:schemeClr val="accent1"/>
                </a:solidFill>
                <a:cs typeface="Arial" charset="0"/>
              </a:rPr>
              <a:t>Gabor filters</a:t>
            </a:r>
            <a:r>
              <a:rPr lang="ru-RU" sz="2800">
                <a:solidFill>
                  <a:schemeClr val="accent1"/>
                </a:solidFill>
                <a:cs typeface="Arial" charset="0"/>
              </a:rPr>
              <a:t> </a:t>
            </a:r>
            <a:r>
              <a:rPr lang="en-US" sz="2800">
                <a:solidFill>
                  <a:schemeClr val="accent1"/>
                </a:solidFill>
                <a:cs typeface="Arial" charset="0"/>
              </a:rPr>
              <a:t>v. s. ICA filters</a:t>
            </a:r>
            <a:endParaRPr lang="ru-RU" sz="280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322569" name="Rectangle 9"/>
          <p:cNvSpPr>
            <a:spLocks noChangeArrowheads="1"/>
          </p:cNvSpPr>
          <p:nvPr/>
        </p:nvSpPr>
        <p:spPr bwMode="auto">
          <a:xfrm>
            <a:off x="468313" y="2119313"/>
            <a:ext cx="72723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200">
                <a:latin typeface="Tahoma" pitchFamily="34" charset="0"/>
              </a:rPr>
              <a:t>Image classification task</a:t>
            </a:r>
            <a:r>
              <a:rPr lang="ru-RU" sz="2200">
                <a:latin typeface="Tahoma" pitchFamily="34" charset="0"/>
              </a:rPr>
              <a:t>:</a:t>
            </a:r>
          </a:p>
        </p:txBody>
      </p:sp>
      <p:sp>
        <p:nvSpPr>
          <p:cNvPr id="322570" name="Rectangle 10"/>
          <p:cNvSpPr>
            <a:spLocks noChangeArrowheads="1"/>
          </p:cNvSpPr>
          <p:nvPr/>
        </p:nvSpPr>
        <p:spPr bwMode="auto">
          <a:xfrm>
            <a:off x="468313" y="2852738"/>
            <a:ext cx="80645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400">
                <a:cs typeface="Arial" charset="0"/>
              </a:rPr>
              <a:t>Collection of angiographic images</a:t>
            </a:r>
          </a:p>
          <a:p>
            <a:pPr marL="571500" lvl="1" indent="-22860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cs typeface="Arial" charset="0"/>
              </a:rPr>
              <a:t>ICA filters performs better by </a:t>
            </a:r>
            <a:r>
              <a:rPr lang="ru-RU" sz="2000">
                <a:cs typeface="Arial" charset="0"/>
              </a:rPr>
              <a:t>13%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400">
                <a:cs typeface="Arial" charset="0"/>
              </a:rPr>
              <a:t>Brodatz texture collection</a:t>
            </a:r>
            <a:endParaRPr lang="ru-RU" sz="2400">
              <a:cs typeface="Arial" charset="0"/>
            </a:endParaRPr>
          </a:p>
          <a:p>
            <a:pPr marL="571500" lvl="1" indent="-22860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cs typeface="Arial" charset="0"/>
              </a:rPr>
              <a:t>ICA filters perform better by</a:t>
            </a:r>
            <a:r>
              <a:rPr lang="ru-RU" sz="2000">
                <a:cs typeface="Arial" charset="0"/>
              </a:rPr>
              <a:t> 4%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98AF-DC35-462E-8AF1-C363C696C726}" type="datetime1">
              <a:rPr lang="id-ID" smtClean="0"/>
              <a:t>06/08/2014</a:t>
            </a:fld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976" y="228600"/>
            <a:ext cx="4658072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Sumber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20F9-4FEE-49D2-B16D-BAD966C3EEB6}" type="datetime1">
              <a:rPr lang="id-ID" smtClean="0"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31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Russian Summer School In Information Retrieval: CBIR, Natalia Vassilieva , HP Labs Russia, 2008</a:t>
            </a:r>
          </a:p>
          <a:p>
            <a:r>
              <a:rPr lang="id-ID" dirty="0" smtClean="0"/>
              <a:t>Bahan Slide dapat diakses di Nawapak Eua-anant:gear.kku.ac.th/~</a:t>
            </a:r>
            <a:r>
              <a:rPr lang="id-ID" dirty="0" smtClean="0"/>
              <a:t>nawapak</a:t>
            </a:r>
          </a:p>
          <a:p>
            <a:r>
              <a:rPr lang="id-ID" i="1" dirty="0" smtClean="0">
                <a:hlinkClick r:id="rId2"/>
              </a:rPr>
              <a:t>www.cse.msu.edu/~</a:t>
            </a:r>
            <a:r>
              <a:rPr lang="id-ID" i="1" dirty="0" smtClean="0">
                <a:hlinkClick r:id="rId2"/>
              </a:rPr>
              <a:t>cse803/Lectures/week06-texture-LS.ppt</a:t>
            </a:r>
            <a:endParaRPr lang="id-ID" i="1" dirty="0" smtClean="0"/>
          </a:p>
          <a:p>
            <a:r>
              <a:rPr lang="en-US" dirty="0" smtClean="0"/>
              <a:t>www.csie.ntnu.edu.tw/.../Ch4-Data%20Structure%20for%20Image%20A...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953E1B50-4E29-478F-B94D-EE9A80CD61C7}" type="datetime1">
              <a:rPr lang="id-ID" smtClean="0"/>
              <a:t>06/08/2014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id-ID" b="1" dirty="0" smtClean="0"/>
              <a:t>Ciri Texture: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/>
              <a:t>Statistical</a:t>
            </a:r>
          </a:p>
          <a:p>
            <a:pPr lvl="2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accent1"/>
                </a:solidFill>
              </a:rPr>
              <a:t>GLCM</a:t>
            </a:r>
          </a:p>
          <a:p>
            <a:pPr lvl="2">
              <a:buFont typeface="Arial" pitchFamily="34" charset="0"/>
              <a:buChar char="•"/>
            </a:pPr>
            <a:r>
              <a:rPr lang="id-ID" b="1" dirty="0" smtClean="0"/>
              <a:t>Local Binary Pattern, Directional Feature</a:t>
            </a:r>
          </a:p>
          <a:p>
            <a:pPr lvl="2">
              <a:buFont typeface="Arial" pitchFamily="34" charset="0"/>
              <a:buChar char="•"/>
            </a:pPr>
            <a:r>
              <a:rPr lang="id-ID" b="1" dirty="0" smtClean="0"/>
              <a:t>Local Directional Pattern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/>
              <a:t>Spectral</a:t>
            </a:r>
          </a:p>
          <a:p>
            <a:pPr lvl="2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accent1"/>
                </a:solidFill>
              </a:rPr>
              <a:t>Gabor Filter,ICA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Materi Pertemuan 10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0" y="228600"/>
            <a:ext cx="4841748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Texture features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8227" name="Rectangle 3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400050" y="1447800"/>
            <a:ext cx="827246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5000"/>
              <a:buFontTx/>
              <a:buChar char="•"/>
            </a:pPr>
            <a:r>
              <a:rPr lang="en-US" sz="2800">
                <a:solidFill>
                  <a:schemeClr val="accent1"/>
                </a:solidFill>
                <a:cs typeface="Arial" charset="0"/>
              </a:rPr>
              <a:t>What is texture?</a:t>
            </a:r>
            <a:endParaRPr lang="ru-RU" sz="2800">
              <a:solidFill>
                <a:schemeClr val="accent1"/>
              </a:solidFill>
              <a:cs typeface="Arial" charset="0"/>
            </a:endParaRPr>
          </a:p>
        </p:txBody>
      </p:sp>
      <p:pic>
        <p:nvPicPr>
          <p:cNvPr id="3082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" y="2039938"/>
            <a:ext cx="7256463" cy="3981450"/>
          </a:xfrm>
          <a:prstGeom prst="rect">
            <a:avLst/>
          </a:prstGeom>
          <a:noFill/>
        </p:spPr>
      </p:pic>
      <p:sp>
        <p:nvSpPr>
          <p:cNvPr id="308231" name="Rectangle 7"/>
          <p:cNvSpPr>
            <a:spLocks noChangeArrowheads="1"/>
          </p:cNvSpPr>
          <p:nvPr/>
        </p:nvSpPr>
        <p:spPr bwMode="auto">
          <a:xfrm>
            <a:off x="1403350" y="5972175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  <a:tabLst>
                <a:tab pos="228600" algn="l"/>
              </a:tabLst>
            </a:pPr>
            <a:r>
              <a:rPr lang="en-US">
                <a:latin typeface="Arial" charset="0"/>
              </a:rPr>
              <a:t>Smooth</a:t>
            </a:r>
          </a:p>
        </p:txBody>
      </p:sp>
      <p:sp>
        <p:nvSpPr>
          <p:cNvPr id="308232" name="Rectangle 8"/>
          <p:cNvSpPr>
            <a:spLocks noChangeArrowheads="1"/>
          </p:cNvSpPr>
          <p:nvPr/>
        </p:nvSpPr>
        <p:spPr bwMode="auto">
          <a:xfrm>
            <a:off x="3924300" y="5972175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  <a:tabLst>
                <a:tab pos="228600" algn="l"/>
              </a:tabLst>
            </a:pPr>
            <a:r>
              <a:rPr lang="en-US">
                <a:latin typeface="Arial" charset="0"/>
              </a:rPr>
              <a:t>Rough</a:t>
            </a:r>
          </a:p>
        </p:txBody>
      </p:sp>
      <p:sp>
        <p:nvSpPr>
          <p:cNvPr id="308233" name="Rectangle 9"/>
          <p:cNvSpPr>
            <a:spLocks noChangeArrowheads="1"/>
          </p:cNvSpPr>
          <p:nvPr/>
        </p:nvSpPr>
        <p:spPr bwMode="auto">
          <a:xfrm>
            <a:off x="6443663" y="5972175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  <a:tabLst>
                <a:tab pos="228600" algn="l"/>
              </a:tabLst>
            </a:pPr>
            <a:r>
              <a:rPr lang="en-US">
                <a:latin typeface="Arial" charset="0"/>
              </a:rPr>
              <a:t>Regular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1B79-5F02-45E4-A2CC-C9BD23A518E6}" type="datetime1">
              <a:rPr lang="id-ID" smtClean="0"/>
              <a:t>06/08/2014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656" y="228600"/>
            <a:ext cx="5149391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Texture features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9C3B-AA3C-4205-9D7C-4CE9E85EC0A6}" type="datetime1">
              <a:rPr lang="id-ID" smtClean="0"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8205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Times New Roman" charset="0"/>
                <a:ea typeface="ＭＳ Ｐゴシック" charset="0"/>
              </a:rPr>
              <a:t>Texture is a description of the spatial arrangement of color or</a:t>
            </a:r>
          </a:p>
          <a:p>
            <a:pPr>
              <a:defRPr/>
            </a:pPr>
            <a:r>
              <a:rPr lang="en-US" b="1" dirty="0">
                <a:latin typeface="Times New Roman" charset="0"/>
                <a:ea typeface="ＭＳ Ｐゴシック" charset="0"/>
              </a:rPr>
              <a:t>intensities in an image or a selected region of an image.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14128"/>
            <a:ext cx="823913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14128"/>
            <a:ext cx="823913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14128"/>
            <a:ext cx="823913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57128"/>
            <a:ext cx="823913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80928"/>
            <a:ext cx="823913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80928"/>
            <a:ext cx="823913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228528"/>
            <a:ext cx="823913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95328"/>
            <a:ext cx="823913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95328"/>
            <a:ext cx="823913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95328"/>
            <a:ext cx="823913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914400" y="3009328"/>
            <a:ext cx="7848600" cy="313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8" name="Picture 15" descr="C:\Program Files\Common Files\Microsoft Shared\Clipart\cagcat50\PE01832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314128"/>
            <a:ext cx="914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C:\Program Files\Common Files\Microsoft Shared\Clipart\cagcat50\PE01832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314128"/>
            <a:ext cx="914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 descr="C:\Program Files\Common Files\Microsoft Shared\Clipart\cagcat50\PE01832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314128"/>
            <a:ext cx="914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C:\Program Files\Common Files\Microsoft Shared\Clipart\cagcat50\PE01832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314128"/>
            <a:ext cx="914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C:\Program Files\Common Files\Microsoft Shared\Clipart\cagcat50\PE01832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304728"/>
            <a:ext cx="914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0" descr="C:\Program Files\Common Files\Microsoft Shared\Clipart\cagcat50\PE01832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380928"/>
            <a:ext cx="914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C:\Program Files\Common Files\Microsoft Shared\Clipart\cagcat50\PE01832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380928"/>
            <a:ext cx="914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 descr="C:\Program Files\Common Files\Microsoft Shared\Clipart\cagcat50\PE01832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371528"/>
            <a:ext cx="914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3" descr="C:\Program Files\Common Files\Microsoft Shared\Clipart\cagcat50\PE01832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371528"/>
            <a:ext cx="914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4" descr="C:\Program Files\Common Files\Microsoft Shared\Clipart\cagcat50\PE01832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371528"/>
            <a:ext cx="914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5" descr="C:\Program Files\Common Files\Microsoft Shared\Clipart\cagcat50\PE01832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295328"/>
            <a:ext cx="914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914400" y="2628328"/>
            <a:ext cx="7913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Structural approach: a set of </a:t>
            </a:r>
            <a:r>
              <a:rPr lang="en-US" sz="2000" b="1" dirty="0" err="1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texels</a:t>
            </a:r>
            <a:r>
              <a:rPr lang="en-US" sz="2000" b="1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 in some regular or repeated pattern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08448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Texture features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9C3B-AA3C-4205-9D7C-4CE9E85EC0A6}" type="datetime1">
              <a:rPr lang="id-ID" smtClean="0"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Texture Analysis?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438400"/>
            <a:ext cx="7264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2190" y="228600"/>
            <a:ext cx="5053857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a typeface="+mj-ea"/>
                <a:cs typeface="+mj-cs"/>
              </a:rPr>
              <a:t>Aspects of texture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46913"/>
            <a:ext cx="8077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Size or granularity (sand versus pebbles versus boulders)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Directionality (stripes versus sand)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Random or regular (sawdust versus </a:t>
            </a:r>
            <a:r>
              <a:rPr lang="en-US" dirty="0" err="1" smtClean="0">
                <a:ea typeface="+mn-ea"/>
                <a:cs typeface="+mn-cs"/>
              </a:rPr>
              <a:t>woodgrain</a:t>
            </a:r>
            <a:r>
              <a:rPr lang="en-US" dirty="0" smtClean="0">
                <a:ea typeface="+mn-ea"/>
                <a:cs typeface="+mn-cs"/>
              </a:rPr>
              <a:t>; </a:t>
            </a:r>
            <a:r>
              <a:rPr lang="en-US" dirty="0" err="1" smtClean="0">
                <a:ea typeface="+mn-ea"/>
                <a:cs typeface="+mn-cs"/>
              </a:rPr>
              <a:t>stucko</a:t>
            </a:r>
            <a:r>
              <a:rPr lang="en-US" dirty="0" smtClean="0">
                <a:ea typeface="+mn-ea"/>
                <a:cs typeface="+mn-cs"/>
              </a:rPr>
              <a:t> versus bricks)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Concept of texture elements (</a:t>
            </a:r>
            <a:r>
              <a:rPr lang="en-US" dirty="0" err="1" smtClean="0">
                <a:ea typeface="+mn-ea"/>
                <a:cs typeface="+mn-cs"/>
              </a:rPr>
              <a:t>texel</a:t>
            </a:r>
            <a:r>
              <a:rPr lang="en-US" dirty="0" smtClean="0">
                <a:ea typeface="+mn-ea"/>
                <a:cs typeface="+mn-cs"/>
              </a:rPr>
              <a:t>) and spatial arrangement of </a:t>
            </a:r>
            <a:r>
              <a:rPr lang="en-US" dirty="0" err="1" smtClean="0">
                <a:ea typeface="+mn-ea"/>
                <a:cs typeface="+mn-cs"/>
              </a:rPr>
              <a:t>texels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ABCB-4C56-4C51-8DD8-582EA075A0DB}" type="datetime1">
              <a:rPr lang="id-ID" smtClean="0"/>
              <a:t>06/08/2014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96" y="228600"/>
            <a:ext cx="5081152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Problem with Structural Approach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9C3B-AA3C-4205-9D7C-4CE9E85EC0A6}" type="datetime1">
              <a:rPr lang="id-ID" smtClean="0"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0" y="2133600"/>
            <a:ext cx="6232525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charset="0"/>
                <a:ea typeface="ＭＳ Ｐゴシック" charset="0"/>
              </a:rPr>
              <a:t>How do you decide what is a </a:t>
            </a:r>
            <a:r>
              <a:rPr lang="en-US" sz="3200" b="1" dirty="0" err="1">
                <a:latin typeface="Times New Roman" charset="0"/>
                <a:ea typeface="ＭＳ Ｐゴシック" charset="0"/>
              </a:rPr>
              <a:t>texel</a:t>
            </a:r>
            <a:r>
              <a:rPr lang="en-US" sz="3200" b="1" dirty="0">
                <a:latin typeface="Times New Roman" charset="0"/>
                <a:ea typeface="ＭＳ Ｐゴシック" charset="0"/>
              </a:rPr>
              <a:t>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Ideas?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914400" y="3505200"/>
            <a:ext cx="1141413" cy="879475"/>
          </a:xfrm>
          <a:custGeom>
            <a:avLst/>
            <a:gdLst>
              <a:gd name="T0" fmla="*/ 0 w 719"/>
              <a:gd name="T1" fmla="*/ 266700 h 554"/>
              <a:gd name="T2" fmla="*/ 400050 w 719"/>
              <a:gd name="T3" fmla="*/ 66675 h 554"/>
              <a:gd name="T4" fmla="*/ 523875 w 719"/>
              <a:gd name="T5" fmla="*/ 0 h 554"/>
              <a:gd name="T6" fmla="*/ 579438 w 719"/>
              <a:gd name="T7" fmla="*/ 177800 h 554"/>
              <a:gd name="T8" fmla="*/ 679450 w 719"/>
              <a:gd name="T9" fmla="*/ 288925 h 554"/>
              <a:gd name="T10" fmla="*/ 892175 w 719"/>
              <a:gd name="T11" fmla="*/ 490538 h 554"/>
              <a:gd name="T12" fmla="*/ 1047750 w 719"/>
              <a:gd name="T13" fmla="*/ 590550 h 554"/>
              <a:gd name="T14" fmla="*/ 1114425 w 719"/>
              <a:gd name="T15" fmla="*/ 635000 h 554"/>
              <a:gd name="T16" fmla="*/ 1047750 w 719"/>
              <a:gd name="T17" fmla="*/ 623888 h 554"/>
              <a:gd name="T18" fmla="*/ 903288 w 719"/>
              <a:gd name="T19" fmla="*/ 568325 h 554"/>
              <a:gd name="T20" fmla="*/ 579438 w 719"/>
              <a:gd name="T21" fmla="*/ 646113 h 554"/>
              <a:gd name="T22" fmla="*/ 501650 w 719"/>
              <a:gd name="T23" fmla="*/ 757238 h 554"/>
              <a:gd name="T24" fmla="*/ 446088 w 719"/>
              <a:gd name="T25" fmla="*/ 879475 h 554"/>
              <a:gd name="T26" fmla="*/ 265113 w 719"/>
              <a:gd name="T27" fmla="*/ 657225 h 554"/>
              <a:gd name="T28" fmla="*/ 265113 w 719"/>
              <a:gd name="T29" fmla="*/ 504825 h 5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19" h="554">
                <a:moveTo>
                  <a:pt x="0" y="168"/>
                </a:moveTo>
                <a:cubicBezTo>
                  <a:pt x="100" y="143"/>
                  <a:pt x="169" y="104"/>
                  <a:pt x="252" y="42"/>
                </a:cubicBezTo>
                <a:cubicBezTo>
                  <a:pt x="276" y="24"/>
                  <a:pt x="305" y="16"/>
                  <a:pt x="330" y="0"/>
                </a:cubicBezTo>
                <a:cubicBezTo>
                  <a:pt x="353" y="35"/>
                  <a:pt x="347" y="75"/>
                  <a:pt x="365" y="112"/>
                </a:cubicBezTo>
                <a:cubicBezTo>
                  <a:pt x="385" y="152"/>
                  <a:pt x="392" y="128"/>
                  <a:pt x="428" y="182"/>
                </a:cubicBezTo>
                <a:cubicBezTo>
                  <a:pt x="460" y="230"/>
                  <a:pt x="509" y="283"/>
                  <a:pt x="562" y="309"/>
                </a:cubicBezTo>
                <a:cubicBezTo>
                  <a:pt x="591" y="338"/>
                  <a:pt x="626" y="353"/>
                  <a:pt x="660" y="372"/>
                </a:cubicBezTo>
                <a:cubicBezTo>
                  <a:pt x="675" y="380"/>
                  <a:pt x="719" y="403"/>
                  <a:pt x="702" y="400"/>
                </a:cubicBezTo>
                <a:cubicBezTo>
                  <a:pt x="688" y="398"/>
                  <a:pt x="674" y="395"/>
                  <a:pt x="660" y="393"/>
                </a:cubicBezTo>
                <a:cubicBezTo>
                  <a:pt x="629" y="381"/>
                  <a:pt x="601" y="366"/>
                  <a:pt x="569" y="358"/>
                </a:cubicBezTo>
                <a:cubicBezTo>
                  <a:pt x="502" y="367"/>
                  <a:pt x="422" y="369"/>
                  <a:pt x="365" y="407"/>
                </a:cubicBezTo>
                <a:cubicBezTo>
                  <a:pt x="350" y="430"/>
                  <a:pt x="327" y="452"/>
                  <a:pt x="316" y="477"/>
                </a:cubicBezTo>
                <a:cubicBezTo>
                  <a:pt x="303" y="506"/>
                  <a:pt x="295" y="527"/>
                  <a:pt x="281" y="554"/>
                </a:cubicBezTo>
                <a:lnTo>
                  <a:pt x="167" y="414"/>
                </a:lnTo>
                <a:lnTo>
                  <a:pt x="167" y="3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1447800" y="3505200"/>
            <a:ext cx="1141413" cy="879475"/>
          </a:xfrm>
          <a:custGeom>
            <a:avLst/>
            <a:gdLst>
              <a:gd name="T0" fmla="*/ 0 w 719"/>
              <a:gd name="T1" fmla="*/ 266700 h 554"/>
              <a:gd name="T2" fmla="*/ 400050 w 719"/>
              <a:gd name="T3" fmla="*/ 66675 h 554"/>
              <a:gd name="T4" fmla="*/ 523875 w 719"/>
              <a:gd name="T5" fmla="*/ 0 h 554"/>
              <a:gd name="T6" fmla="*/ 579438 w 719"/>
              <a:gd name="T7" fmla="*/ 177800 h 554"/>
              <a:gd name="T8" fmla="*/ 679450 w 719"/>
              <a:gd name="T9" fmla="*/ 288925 h 554"/>
              <a:gd name="T10" fmla="*/ 892175 w 719"/>
              <a:gd name="T11" fmla="*/ 490538 h 554"/>
              <a:gd name="T12" fmla="*/ 1047750 w 719"/>
              <a:gd name="T13" fmla="*/ 590550 h 554"/>
              <a:gd name="T14" fmla="*/ 1114425 w 719"/>
              <a:gd name="T15" fmla="*/ 635000 h 554"/>
              <a:gd name="T16" fmla="*/ 1047750 w 719"/>
              <a:gd name="T17" fmla="*/ 623888 h 554"/>
              <a:gd name="T18" fmla="*/ 903288 w 719"/>
              <a:gd name="T19" fmla="*/ 568325 h 554"/>
              <a:gd name="T20" fmla="*/ 579438 w 719"/>
              <a:gd name="T21" fmla="*/ 646113 h 554"/>
              <a:gd name="T22" fmla="*/ 501650 w 719"/>
              <a:gd name="T23" fmla="*/ 757238 h 554"/>
              <a:gd name="T24" fmla="*/ 446088 w 719"/>
              <a:gd name="T25" fmla="*/ 879475 h 554"/>
              <a:gd name="T26" fmla="*/ 265113 w 719"/>
              <a:gd name="T27" fmla="*/ 657225 h 554"/>
              <a:gd name="T28" fmla="*/ 265113 w 719"/>
              <a:gd name="T29" fmla="*/ 504825 h 5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19" h="554">
                <a:moveTo>
                  <a:pt x="0" y="168"/>
                </a:moveTo>
                <a:cubicBezTo>
                  <a:pt x="100" y="143"/>
                  <a:pt x="169" y="104"/>
                  <a:pt x="252" y="42"/>
                </a:cubicBezTo>
                <a:cubicBezTo>
                  <a:pt x="276" y="24"/>
                  <a:pt x="305" y="16"/>
                  <a:pt x="330" y="0"/>
                </a:cubicBezTo>
                <a:cubicBezTo>
                  <a:pt x="353" y="35"/>
                  <a:pt x="347" y="75"/>
                  <a:pt x="365" y="112"/>
                </a:cubicBezTo>
                <a:cubicBezTo>
                  <a:pt x="385" y="152"/>
                  <a:pt x="392" y="128"/>
                  <a:pt x="428" y="182"/>
                </a:cubicBezTo>
                <a:cubicBezTo>
                  <a:pt x="460" y="230"/>
                  <a:pt x="509" y="283"/>
                  <a:pt x="562" y="309"/>
                </a:cubicBezTo>
                <a:cubicBezTo>
                  <a:pt x="591" y="338"/>
                  <a:pt x="626" y="353"/>
                  <a:pt x="660" y="372"/>
                </a:cubicBezTo>
                <a:cubicBezTo>
                  <a:pt x="675" y="380"/>
                  <a:pt x="719" y="403"/>
                  <a:pt x="702" y="400"/>
                </a:cubicBezTo>
                <a:cubicBezTo>
                  <a:pt x="688" y="398"/>
                  <a:pt x="674" y="395"/>
                  <a:pt x="660" y="393"/>
                </a:cubicBezTo>
                <a:cubicBezTo>
                  <a:pt x="629" y="381"/>
                  <a:pt x="601" y="366"/>
                  <a:pt x="569" y="358"/>
                </a:cubicBezTo>
                <a:cubicBezTo>
                  <a:pt x="502" y="367"/>
                  <a:pt x="422" y="369"/>
                  <a:pt x="365" y="407"/>
                </a:cubicBezTo>
                <a:cubicBezTo>
                  <a:pt x="350" y="430"/>
                  <a:pt x="327" y="452"/>
                  <a:pt x="316" y="477"/>
                </a:cubicBezTo>
                <a:cubicBezTo>
                  <a:pt x="303" y="506"/>
                  <a:pt x="295" y="527"/>
                  <a:pt x="281" y="554"/>
                </a:cubicBezTo>
                <a:lnTo>
                  <a:pt x="167" y="414"/>
                </a:lnTo>
                <a:lnTo>
                  <a:pt x="167" y="3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2057400" y="3505200"/>
            <a:ext cx="1141413" cy="879475"/>
          </a:xfrm>
          <a:custGeom>
            <a:avLst/>
            <a:gdLst>
              <a:gd name="T0" fmla="*/ 0 w 719"/>
              <a:gd name="T1" fmla="*/ 266700 h 554"/>
              <a:gd name="T2" fmla="*/ 400050 w 719"/>
              <a:gd name="T3" fmla="*/ 66675 h 554"/>
              <a:gd name="T4" fmla="*/ 523875 w 719"/>
              <a:gd name="T5" fmla="*/ 0 h 554"/>
              <a:gd name="T6" fmla="*/ 579438 w 719"/>
              <a:gd name="T7" fmla="*/ 177800 h 554"/>
              <a:gd name="T8" fmla="*/ 679450 w 719"/>
              <a:gd name="T9" fmla="*/ 288925 h 554"/>
              <a:gd name="T10" fmla="*/ 892175 w 719"/>
              <a:gd name="T11" fmla="*/ 490538 h 554"/>
              <a:gd name="T12" fmla="*/ 1047750 w 719"/>
              <a:gd name="T13" fmla="*/ 590550 h 554"/>
              <a:gd name="T14" fmla="*/ 1114425 w 719"/>
              <a:gd name="T15" fmla="*/ 635000 h 554"/>
              <a:gd name="T16" fmla="*/ 1047750 w 719"/>
              <a:gd name="T17" fmla="*/ 623888 h 554"/>
              <a:gd name="T18" fmla="*/ 903288 w 719"/>
              <a:gd name="T19" fmla="*/ 568325 h 554"/>
              <a:gd name="T20" fmla="*/ 579438 w 719"/>
              <a:gd name="T21" fmla="*/ 646113 h 554"/>
              <a:gd name="T22" fmla="*/ 501650 w 719"/>
              <a:gd name="T23" fmla="*/ 757238 h 554"/>
              <a:gd name="T24" fmla="*/ 446088 w 719"/>
              <a:gd name="T25" fmla="*/ 879475 h 554"/>
              <a:gd name="T26" fmla="*/ 265113 w 719"/>
              <a:gd name="T27" fmla="*/ 657225 h 554"/>
              <a:gd name="T28" fmla="*/ 265113 w 719"/>
              <a:gd name="T29" fmla="*/ 504825 h 5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19" h="554">
                <a:moveTo>
                  <a:pt x="0" y="168"/>
                </a:moveTo>
                <a:cubicBezTo>
                  <a:pt x="100" y="143"/>
                  <a:pt x="169" y="104"/>
                  <a:pt x="252" y="42"/>
                </a:cubicBezTo>
                <a:cubicBezTo>
                  <a:pt x="276" y="24"/>
                  <a:pt x="305" y="16"/>
                  <a:pt x="330" y="0"/>
                </a:cubicBezTo>
                <a:cubicBezTo>
                  <a:pt x="353" y="35"/>
                  <a:pt x="347" y="75"/>
                  <a:pt x="365" y="112"/>
                </a:cubicBezTo>
                <a:cubicBezTo>
                  <a:pt x="385" y="152"/>
                  <a:pt x="392" y="128"/>
                  <a:pt x="428" y="182"/>
                </a:cubicBezTo>
                <a:cubicBezTo>
                  <a:pt x="460" y="230"/>
                  <a:pt x="509" y="283"/>
                  <a:pt x="562" y="309"/>
                </a:cubicBezTo>
                <a:cubicBezTo>
                  <a:pt x="591" y="338"/>
                  <a:pt x="626" y="353"/>
                  <a:pt x="660" y="372"/>
                </a:cubicBezTo>
                <a:cubicBezTo>
                  <a:pt x="675" y="380"/>
                  <a:pt x="719" y="403"/>
                  <a:pt x="702" y="400"/>
                </a:cubicBezTo>
                <a:cubicBezTo>
                  <a:pt x="688" y="398"/>
                  <a:pt x="674" y="395"/>
                  <a:pt x="660" y="393"/>
                </a:cubicBezTo>
                <a:cubicBezTo>
                  <a:pt x="629" y="381"/>
                  <a:pt x="601" y="366"/>
                  <a:pt x="569" y="358"/>
                </a:cubicBezTo>
                <a:cubicBezTo>
                  <a:pt x="502" y="367"/>
                  <a:pt x="422" y="369"/>
                  <a:pt x="365" y="407"/>
                </a:cubicBezTo>
                <a:cubicBezTo>
                  <a:pt x="350" y="430"/>
                  <a:pt x="327" y="452"/>
                  <a:pt x="316" y="477"/>
                </a:cubicBezTo>
                <a:cubicBezTo>
                  <a:pt x="303" y="506"/>
                  <a:pt x="295" y="527"/>
                  <a:pt x="281" y="554"/>
                </a:cubicBezTo>
                <a:lnTo>
                  <a:pt x="167" y="414"/>
                </a:lnTo>
                <a:lnTo>
                  <a:pt x="167" y="3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2590800" y="3505200"/>
            <a:ext cx="1141413" cy="879475"/>
          </a:xfrm>
          <a:custGeom>
            <a:avLst/>
            <a:gdLst>
              <a:gd name="T0" fmla="*/ 0 w 719"/>
              <a:gd name="T1" fmla="*/ 266700 h 554"/>
              <a:gd name="T2" fmla="*/ 400050 w 719"/>
              <a:gd name="T3" fmla="*/ 66675 h 554"/>
              <a:gd name="T4" fmla="*/ 523875 w 719"/>
              <a:gd name="T5" fmla="*/ 0 h 554"/>
              <a:gd name="T6" fmla="*/ 579438 w 719"/>
              <a:gd name="T7" fmla="*/ 177800 h 554"/>
              <a:gd name="T8" fmla="*/ 679450 w 719"/>
              <a:gd name="T9" fmla="*/ 288925 h 554"/>
              <a:gd name="T10" fmla="*/ 892175 w 719"/>
              <a:gd name="T11" fmla="*/ 490538 h 554"/>
              <a:gd name="T12" fmla="*/ 1047750 w 719"/>
              <a:gd name="T13" fmla="*/ 590550 h 554"/>
              <a:gd name="T14" fmla="*/ 1114425 w 719"/>
              <a:gd name="T15" fmla="*/ 635000 h 554"/>
              <a:gd name="T16" fmla="*/ 1047750 w 719"/>
              <a:gd name="T17" fmla="*/ 623888 h 554"/>
              <a:gd name="T18" fmla="*/ 903288 w 719"/>
              <a:gd name="T19" fmla="*/ 568325 h 554"/>
              <a:gd name="T20" fmla="*/ 579438 w 719"/>
              <a:gd name="T21" fmla="*/ 646113 h 554"/>
              <a:gd name="T22" fmla="*/ 501650 w 719"/>
              <a:gd name="T23" fmla="*/ 757238 h 554"/>
              <a:gd name="T24" fmla="*/ 446088 w 719"/>
              <a:gd name="T25" fmla="*/ 879475 h 554"/>
              <a:gd name="T26" fmla="*/ 265113 w 719"/>
              <a:gd name="T27" fmla="*/ 657225 h 554"/>
              <a:gd name="T28" fmla="*/ 265113 w 719"/>
              <a:gd name="T29" fmla="*/ 504825 h 5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19" h="554">
                <a:moveTo>
                  <a:pt x="0" y="168"/>
                </a:moveTo>
                <a:cubicBezTo>
                  <a:pt x="100" y="143"/>
                  <a:pt x="169" y="104"/>
                  <a:pt x="252" y="42"/>
                </a:cubicBezTo>
                <a:cubicBezTo>
                  <a:pt x="276" y="24"/>
                  <a:pt x="305" y="16"/>
                  <a:pt x="330" y="0"/>
                </a:cubicBezTo>
                <a:cubicBezTo>
                  <a:pt x="353" y="35"/>
                  <a:pt x="347" y="75"/>
                  <a:pt x="365" y="112"/>
                </a:cubicBezTo>
                <a:cubicBezTo>
                  <a:pt x="385" y="152"/>
                  <a:pt x="392" y="128"/>
                  <a:pt x="428" y="182"/>
                </a:cubicBezTo>
                <a:cubicBezTo>
                  <a:pt x="460" y="230"/>
                  <a:pt x="509" y="283"/>
                  <a:pt x="562" y="309"/>
                </a:cubicBezTo>
                <a:cubicBezTo>
                  <a:pt x="591" y="338"/>
                  <a:pt x="626" y="353"/>
                  <a:pt x="660" y="372"/>
                </a:cubicBezTo>
                <a:cubicBezTo>
                  <a:pt x="675" y="380"/>
                  <a:pt x="719" y="403"/>
                  <a:pt x="702" y="400"/>
                </a:cubicBezTo>
                <a:cubicBezTo>
                  <a:pt x="688" y="398"/>
                  <a:pt x="674" y="395"/>
                  <a:pt x="660" y="393"/>
                </a:cubicBezTo>
                <a:cubicBezTo>
                  <a:pt x="629" y="381"/>
                  <a:pt x="601" y="366"/>
                  <a:pt x="569" y="358"/>
                </a:cubicBezTo>
                <a:cubicBezTo>
                  <a:pt x="502" y="367"/>
                  <a:pt x="422" y="369"/>
                  <a:pt x="365" y="407"/>
                </a:cubicBezTo>
                <a:cubicBezTo>
                  <a:pt x="350" y="430"/>
                  <a:pt x="327" y="452"/>
                  <a:pt x="316" y="477"/>
                </a:cubicBezTo>
                <a:cubicBezTo>
                  <a:pt x="303" y="506"/>
                  <a:pt x="295" y="527"/>
                  <a:pt x="281" y="554"/>
                </a:cubicBezTo>
                <a:lnTo>
                  <a:pt x="167" y="414"/>
                </a:lnTo>
                <a:lnTo>
                  <a:pt x="167" y="3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3124200" y="3505200"/>
            <a:ext cx="1141413" cy="879475"/>
          </a:xfrm>
          <a:custGeom>
            <a:avLst/>
            <a:gdLst>
              <a:gd name="T0" fmla="*/ 0 w 719"/>
              <a:gd name="T1" fmla="*/ 266700 h 554"/>
              <a:gd name="T2" fmla="*/ 400050 w 719"/>
              <a:gd name="T3" fmla="*/ 66675 h 554"/>
              <a:gd name="T4" fmla="*/ 523875 w 719"/>
              <a:gd name="T5" fmla="*/ 0 h 554"/>
              <a:gd name="T6" fmla="*/ 579438 w 719"/>
              <a:gd name="T7" fmla="*/ 177800 h 554"/>
              <a:gd name="T8" fmla="*/ 679450 w 719"/>
              <a:gd name="T9" fmla="*/ 288925 h 554"/>
              <a:gd name="T10" fmla="*/ 892175 w 719"/>
              <a:gd name="T11" fmla="*/ 490538 h 554"/>
              <a:gd name="T12" fmla="*/ 1047750 w 719"/>
              <a:gd name="T13" fmla="*/ 590550 h 554"/>
              <a:gd name="T14" fmla="*/ 1114425 w 719"/>
              <a:gd name="T15" fmla="*/ 635000 h 554"/>
              <a:gd name="T16" fmla="*/ 1047750 w 719"/>
              <a:gd name="T17" fmla="*/ 623888 h 554"/>
              <a:gd name="T18" fmla="*/ 903288 w 719"/>
              <a:gd name="T19" fmla="*/ 568325 h 554"/>
              <a:gd name="T20" fmla="*/ 579438 w 719"/>
              <a:gd name="T21" fmla="*/ 646113 h 554"/>
              <a:gd name="T22" fmla="*/ 501650 w 719"/>
              <a:gd name="T23" fmla="*/ 757238 h 554"/>
              <a:gd name="T24" fmla="*/ 446088 w 719"/>
              <a:gd name="T25" fmla="*/ 879475 h 554"/>
              <a:gd name="T26" fmla="*/ 265113 w 719"/>
              <a:gd name="T27" fmla="*/ 657225 h 554"/>
              <a:gd name="T28" fmla="*/ 265113 w 719"/>
              <a:gd name="T29" fmla="*/ 504825 h 5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19" h="554">
                <a:moveTo>
                  <a:pt x="0" y="168"/>
                </a:moveTo>
                <a:cubicBezTo>
                  <a:pt x="100" y="143"/>
                  <a:pt x="169" y="104"/>
                  <a:pt x="252" y="42"/>
                </a:cubicBezTo>
                <a:cubicBezTo>
                  <a:pt x="276" y="24"/>
                  <a:pt x="305" y="16"/>
                  <a:pt x="330" y="0"/>
                </a:cubicBezTo>
                <a:cubicBezTo>
                  <a:pt x="353" y="35"/>
                  <a:pt x="347" y="75"/>
                  <a:pt x="365" y="112"/>
                </a:cubicBezTo>
                <a:cubicBezTo>
                  <a:pt x="385" y="152"/>
                  <a:pt x="392" y="128"/>
                  <a:pt x="428" y="182"/>
                </a:cubicBezTo>
                <a:cubicBezTo>
                  <a:pt x="460" y="230"/>
                  <a:pt x="509" y="283"/>
                  <a:pt x="562" y="309"/>
                </a:cubicBezTo>
                <a:cubicBezTo>
                  <a:pt x="591" y="338"/>
                  <a:pt x="626" y="353"/>
                  <a:pt x="660" y="372"/>
                </a:cubicBezTo>
                <a:cubicBezTo>
                  <a:pt x="675" y="380"/>
                  <a:pt x="719" y="403"/>
                  <a:pt x="702" y="400"/>
                </a:cubicBezTo>
                <a:cubicBezTo>
                  <a:pt x="688" y="398"/>
                  <a:pt x="674" y="395"/>
                  <a:pt x="660" y="393"/>
                </a:cubicBezTo>
                <a:cubicBezTo>
                  <a:pt x="629" y="381"/>
                  <a:pt x="601" y="366"/>
                  <a:pt x="569" y="358"/>
                </a:cubicBezTo>
                <a:cubicBezTo>
                  <a:pt x="502" y="367"/>
                  <a:pt x="422" y="369"/>
                  <a:pt x="365" y="407"/>
                </a:cubicBezTo>
                <a:cubicBezTo>
                  <a:pt x="350" y="430"/>
                  <a:pt x="327" y="452"/>
                  <a:pt x="316" y="477"/>
                </a:cubicBezTo>
                <a:cubicBezTo>
                  <a:pt x="303" y="506"/>
                  <a:pt x="295" y="527"/>
                  <a:pt x="281" y="554"/>
                </a:cubicBezTo>
                <a:lnTo>
                  <a:pt x="167" y="414"/>
                </a:lnTo>
                <a:lnTo>
                  <a:pt x="167" y="3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3657600" y="3505200"/>
            <a:ext cx="1141413" cy="879475"/>
          </a:xfrm>
          <a:custGeom>
            <a:avLst/>
            <a:gdLst>
              <a:gd name="T0" fmla="*/ 0 w 719"/>
              <a:gd name="T1" fmla="*/ 266700 h 554"/>
              <a:gd name="T2" fmla="*/ 400050 w 719"/>
              <a:gd name="T3" fmla="*/ 66675 h 554"/>
              <a:gd name="T4" fmla="*/ 523875 w 719"/>
              <a:gd name="T5" fmla="*/ 0 h 554"/>
              <a:gd name="T6" fmla="*/ 579438 w 719"/>
              <a:gd name="T7" fmla="*/ 177800 h 554"/>
              <a:gd name="T8" fmla="*/ 679450 w 719"/>
              <a:gd name="T9" fmla="*/ 288925 h 554"/>
              <a:gd name="T10" fmla="*/ 892175 w 719"/>
              <a:gd name="T11" fmla="*/ 490538 h 554"/>
              <a:gd name="T12" fmla="*/ 1047750 w 719"/>
              <a:gd name="T13" fmla="*/ 590550 h 554"/>
              <a:gd name="T14" fmla="*/ 1114425 w 719"/>
              <a:gd name="T15" fmla="*/ 635000 h 554"/>
              <a:gd name="T16" fmla="*/ 1047750 w 719"/>
              <a:gd name="T17" fmla="*/ 623888 h 554"/>
              <a:gd name="T18" fmla="*/ 903288 w 719"/>
              <a:gd name="T19" fmla="*/ 568325 h 554"/>
              <a:gd name="T20" fmla="*/ 579438 w 719"/>
              <a:gd name="T21" fmla="*/ 646113 h 554"/>
              <a:gd name="T22" fmla="*/ 501650 w 719"/>
              <a:gd name="T23" fmla="*/ 757238 h 554"/>
              <a:gd name="T24" fmla="*/ 446088 w 719"/>
              <a:gd name="T25" fmla="*/ 879475 h 554"/>
              <a:gd name="T26" fmla="*/ 265113 w 719"/>
              <a:gd name="T27" fmla="*/ 657225 h 554"/>
              <a:gd name="T28" fmla="*/ 265113 w 719"/>
              <a:gd name="T29" fmla="*/ 504825 h 5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19" h="554">
                <a:moveTo>
                  <a:pt x="0" y="168"/>
                </a:moveTo>
                <a:cubicBezTo>
                  <a:pt x="100" y="143"/>
                  <a:pt x="169" y="104"/>
                  <a:pt x="252" y="42"/>
                </a:cubicBezTo>
                <a:cubicBezTo>
                  <a:pt x="276" y="24"/>
                  <a:pt x="305" y="16"/>
                  <a:pt x="330" y="0"/>
                </a:cubicBezTo>
                <a:cubicBezTo>
                  <a:pt x="353" y="35"/>
                  <a:pt x="347" y="75"/>
                  <a:pt x="365" y="112"/>
                </a:cubicBezTo>
                <a:cubicBezTo>
                  <a:pt x="385" y="152"/>
                  <a:pt x="392" y="128"/>
                  <a:pt x="428" y="182"/>
                </a:cubicBezTo>
                <a:cubicBezTo>
                  <a:pt x="460" y="230"/>
                  <a:pt x="509" y="283"/>
                  <a:pt x="562" y="309"/>
                </a:cubicBezTo>
                <a:cubicBezTo>
                  <a:pt x="591" y="338"/>
                  <a:pt x="626" y="353"/>
                  <a:pt x="660" y="372"/>
                </a:cubicBezTo>
                <a:cubicBezTo>
                  <a:pt x="675" y="380"/>
                  <a:pt x="719" y="403"/>
                  <a:pt x="702" y="400"/>
                </a:cubicBezTo>
                <a:cubicBezTo>
                  <a:pt x="688" y="398"/>
                  <a:pt x="674" y="395"/>
                  <a:pt x="660" y="393"/>
                </a:cubicBezTo>
                <a:cubicBezTo>
                  <a:pt x="629" y="381"/>
                  <a:pt x="601" y="366"/>
                  <a:pt x="569" y="358"/>
                </a:cubicBezTo>
                <a:cubicBezTo>
                  <a:pt x="502" y="367"/>
                  <a:pt x="422" y="369"/>
                  <a:pt x="365" y="407"/>
                </a:cubicBezTo>
                <a:cubicBezTo>
                  <a:pt x="350" y="430"/>
                  <a:pt x="327" y="452"/>
                  <a:pt x="316" y="477"/>
                </a:cubicBezTo>
                <a:cubicBezTo>
                  <a:pt x="303" y="506"/>
                  <a:pt x="295" y="527"/>
                  <a:pt x="281" y="554"/>
                </a:cubicBezTo>
                <a:lnTo>
                  <a:pt x="167" y="414"/>
                </a:lnTo>
                <a:lnTo>
                  <a:pt x="167" y="3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4191000" y="3505200"/>
            <a:ext cx="1141413" cy="879475"/>
          </a:xfrm>
          <a:custGeom>
            <a:avLst/>
            <a:gdLst>
              <a:gd name="T0" fmla="*/ 0 w 719"/>
              <a:gd name="T1" fmla="*/ 266700 h 554"/>
              <a:gd name="T2" fmla="*/ 400050 w 719"/>
              <a:gd name="T3" fmla="*/ 66675 h 554"/>
              <a:gd name="T4" fmla="*/ 523875 w 719"/>
              <a:gd name="T5" fmla="*/ 0 h 554"/>
              <a:gd name="T6" fmla="*/ 579438 w 719"/>
              <a:gd name="T7" fmla="*/ 177800 h 554"/>
              <a:gd name="T8" fmla="*/ 679450 w 719"/>
              <a:gd name="T9" fmla="*/ 288925 h 554"/>
              <a:gd name="T10" fmla="*/ 892175 w 719"/>
              <a:gd name="T11" fmla="*/ 490538 h 554"/>
              <a:gd name="T12" fmla="*/ 1047750 w 719"/>
              <a:gd name="T13" fmla="*/ 590550 h 554"/>
              <a:gd name="T14" fmla="*/ 1114425 w 719"/>
              <a:gd name="T15" fmla="*/ 635000 h 554"/>
              <a:gd name="T16" fmla="*/ 1047750 w 719"/>
              <a:gd name="T17" fmla="*/ 623888 h 554"/>
              <a:gd name="T18" fmla="*/ 903288 w 719"/>
              <a:gd name="T19" fmla="*/ 568325 h 554"/>
              <a:gd name="T20" fmla="*/ 579438 w 719"/>
              <a:gd name="T21" fmla="*/ 646113 h 554"/>
              <a:gd name="T22" fmla="*/ 501650 w 719"/>
              <a:gd name="T23" fmla="*/ 757238 h 554"/>
              <a:gd name="T24" fmla="*/ 446088 w 719"/>
              <a:gd name="T25" fmla="*/ 879475 h 554"/>
              <a:gd name="T26" fmla="*/ 265113 w 719"/>
              <a:gd name="T27" fmla="*/ 657225 h 554"/>
              <a:gd name="T28" fmla="*/ 265113 w 719"/>
              <a:gd name="T29" fmla="*/ 504825 h 5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19" h="554">
                <a:moveTo>
                  <a:pt x="0" y="168"/>
                </a:moveTo>
                <a:cubicBezTo>
                  <a:pt x="100" y="143"/>
                  <a:pt x="169" y="104"/>
                  <a:pt x="252" y="42"/>
                </a:cubicBezTo>
                <a:cubicBezTo>
                  <a:pt x="276" y="24"/>
                  <a:pt x="305" y="16"/>
                  <a:pt x="330" y="0"/>
                </a:cubicBezTo>
                <a:cubicBezTo>
                  <a:pt x="353" y="35"/>
                  <a:pt x="347" y="75"/>
                  <a:pt x="365" y="112"/>
                </a:cubicBezTo>
                <a:cubicBezTo>
                  <a:pt x="385" y="152"/>
                  <a:pt x="392" y="128"/>
                  <a:pt x="428" y="182"/>
                </a:cubicBezTo>
                <a:cubicBezTo>
                  <a:pt x="460" y="230"/>
                  <a:pt x="509" y="283"/>
                  <a:pt x="562" y="309"/>
                </a:cubicBezTo>
                <a:cubicBezTo>
                  <a:pt x="591" y="338"/>
                  <a:pt x="626" y="353"/>
                  <a:pt x="660" y="372"/>
                </a:cubicBezTo>
                <a:cubicBezTo>
                  <a:pt x="675" y="380"/>
                  <a:pt x="719" y="403"/>
                  <a:pt x="702" y="400"/>
                </a:cubicBezTo>
                <a:cubicBezTo>
                  <a:pt x="688" y="398"/>
                  <a:pt x="674" y="395"/>
                  <a:pt x="660" y="393"/>
                </a:cubicBezTo>
                <a:cubicBezTo>
                  <a:pt x="629" y="381"/>
                  <a:pt x="601" y="366"/>
                  <a:pt x="569" y="358"/>
                </a:cubicBezTo>
                <a:cubicBezTo>
                  <a:pt x="502" y="367"/>
                  <a:pt x="422" y="369"/>
                  <a:pt x="365" y="407"/>
                </a:cubicBezTo>
                <a:cubicBezTo>
                  <a:pt x="350" y="430"/>
                  <a:pt x="327" y="452"/>
                  <a:pt x="316" y="477"/>
                </a:cubicBezTo>
                <a:cubicBezTo>
                  <a:pt x="303" y="506"/>
                  <a:pt x="295" y="527"/>
                  <a:pt x="281" y="554"/>
                </a:cubicBezTo>
                <a:lnTo>
                  <a:pt x="167" y="414"/>
                </a:lnTo>
                <a:lnTo>
                  <a:pt x="167" y="3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4724400" y="3505200"/>
            <a:ext cx="1141413" cy="879475"/>
          </a:xfrm>
          <a:custGeom>
            <a:avLst/>
            <a:gdLst>
              <a:gd name="T0" fmla="*/ 0 w 719"/>
              <a:gd name="T1" fmla="*/ 266700 h 554"/>
              <a:gd name="T2" fmla="*/ 400050 w 719"/>
              <a:gd name="T3" fmla="*/ 66675 h 554"/>
              <a:gd name="T4" fmla="*/ 523875 w 719"/>
              <a:gd name="T5" fmla="*/ 0 h 554"/>
              <a:gd name="T6" fmla="*/ 579438 w 719"/>
              <a:gd name="T7" fmla="*/ 177800 h 554"/>
              <a:gd name="T8" fmla="*/ 679450 w 719"/>
              <a:gd name="T9" fmla="*/ 288925 h 554"/>
              <a:gd name="T10" fmla="*/ 892175 w 719"/>
              <a:gd name="T11" fmla="*/ 490538 h 554"/>
              <a:gd name="T12" fmla="*/ 1047750 w 719"/>
              <a:gd name="T13" fmla="*/ 590550 h 554"/>
              <a:gd name="T14" fmla="*/ 1114425 w 719"/>
              <a:gd name="T15" fmla="*/ 635000 h 554"/>
              <a:gd name="T16" fmla="*/ 1047750 w 719"/>
              <a:gd name="T17" fmla="*/ 623888 h 554"/>
              <a:gd name="T18" fmla="*/ 903288 w 719"/>
              <a:gd name="T19" fmla="*/ 568325 h 554"/>
              <a:gd name="T20" fmla="*/ 579438 w 719"/>
              <a:gd name="T21" fmla="*/ 646113 h 554"/>
              <a:gd name="T22" fmla="*/ 501650 w 719"/>
              <a:gd name="T23" fmla="*/ 757238 h 554"/>
              <a:gd name="T24" fmla="*/ 446088 w 719"/>
              <a:gd name="T25" fmla="*/ 879475 h 554"/>
              <a:gd name="T26" fmla="*/ 265113 w 719"/>
              <a:gd name="T27" fmla="*/ 657225 h 554"/>
              <a:gd name="T28" fmla="*/ 265113 w 719"/>
              <a:gd name="T29" fmla="*/ 504825 h 5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19" h="554">
                <a:moveTo>
                  <a:pt x="0" y="168"/>
                </a:moveTo>
                <a:cubicBezTo>
                  <a:pt x="100" y="143"/>
                  <a:pt x="169" y="104"/>
                  <a:pt x="252" y="42"/>
                </a:cubicBezTo>
                <a:cubicBezTo>
                  <a:pt x="276" y="24"/>
                  <a:pt x="305" y="16"/>
                  <a:pt x="330" y="0"/>
                </a:cubicBezTo>
                <a:cubicBezTo>
                  <a:pt x="353" y="35"/>
                  <a:pt x="347" y="75"/>
                  <a:pt x="365" y="112"/>
                </a:cubicBezTo>
                <a:cubicBezTo>
                  <a:pt x="385" y="152"/>
                  <a:pt x="392" y="128"/>
                  <a:pt x="428" y="182"/>
                </a:cubicBezTo>
                <a:cubicBezTo>
                  <a:pt x="460" y="230"/>
                  <a:pt x="509" y="283"/>
                  <a:pt x="562" y="309"/>
                </a:cubicBezTo>
                <a:cubicBezTo>
                  <a:pt x="591" y="338"/>
                  <a:pt x="626" y="353"/>
                  <a:pt x="660" y="372"/>
                </a:cubicBezTo>
                <a:cubicBezTo>
                  <a:pt x="675" y="380"/>
                  <a:pt x="719" y="403"/>
                  <a:pt x="702" y="400"/>
                </a:cubicBezTo>
                <a:cubicBezTo>
                  <a:pt x="688" y="398"/>
                  <a:pt x="674" y="395"/>
                  <a:pt x="660" y="393"/>
                </a:cubicBezTo>
                <a:cubicBezTo>
                  <a:pt x="629" y="381"/>
                  <a:pt x="601" y="366"/>
                  <a:pt x="569" y="358"/>
                </a:cubicBezTo>
                <a:cubicBezTo>
                  <a:pt x="502" y="367"/>
                  <a:pt x="422" y="369"/>
                  <a:pt x="365" y="407"/>
                </a:cubicBezTo>
                <a:cubicBezTo>
                  <a:pt x="350" y="430"/>
                  <a:pt x="327" y="452"/>
                  <a:pt x="316" y="477"/>
                </a:cubicBezTo>
                <a:cubicBezTo>
                  <a:pt x="303" y="506"/>
                  <a:pt x="295" y="527"/>
                  <a:pt x="281" y="554"/>
                </a:cubicBezTo>
                <a:lnTo>
                  <a:pt x="167" y="414"/>
                </a:lnTo>
                <a:lnTo>
                  <a:pt x="167" y="3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5257800" y="3505200"/>
            <a:ext cx="1141413" cy="879475"/>
          </a:xfrm>
          <a:custGeom>
            <a:avLst/>
            <a:gdLst>
              <a:gd name="T0" fmla="*/ 0 w 719"/>
              <a:gd name="T1" fmla="*/ 266700 h 554"/>
              <a:gd name="T2" fmla="*/ 400050 w 719"/>
              <a:gd name="T3" fmla="*/ 66675 h 554"/>
              <a:gd name="T4" fmla="*/ 523875 w 719"/>
              <a:gd name="T5" fmla="*/ 0 h 554"/>
              <a:gd name="T6" fmla="*/ 579438 w 719"/>
              <a:gd name="T7" fmla="*/ 177800 h 554"/>
              <a:gd name="T8" fmla="*/ 679450 w 719"/>
              <a:gd name="T9" fmla="*/ 288925 h 554"/>
              <a:gd name="T10" fmla="*/ 892175 w 719"/>
              <a:gd name="T11" fmla="*/ 490538 h 554"/>
              <a:gd name="T12" fmla="*/ 1047750 w 719"/>
              <a:gd name="T13" fmla="*/ 590550 h 554"/>
              <a:gd name="T14" fmla="*/ 1114425 w 719"/>
              <a:gd name="T15" fmla="*/ 635000 h 554"/>
              <a:gd name="T16" fmla="*/ 1047750 w 719"/>
              <a:gd name="T17" fmla="*/ 623888 h 554"/>
              <a:gd name="T18" fmla="*/ 903288 w 719"/>
              <a:gd name="T19" fmla="*/ 568325 h 554"/>
              <a:gd name="T20" fmla="*/ 579438 w 719"/>
              <a:gd name="T21" fmla="*/ 646113 h 554"/>
              <a:gd name="T22" fmla="*/ 501650 w 719"/>
              <a:gd name="T23" fmla="*/ 757238 h 554"/>
              <a:gd name="T24" fmla="*/ 446088 w 719"/>
              <a:gd name="T25" fmla="*/ 879475 h 554"/>
              <a:gd name="T26" fmla="*/ 265113 w 719"/>
              <a:gd name="T27" fmla="*/ 657225 h 554"/>
              <a:gd name="T28" fmla="*/ 265113 w 719"/>
              <a:gd name="T29" fmla="*/ 504825 h 5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19" h="554">
                <a:moveTo>
                  <a:pt x="0" y="168"/>
                </a:moveTo>
                <a:cubicBezTo>
                  <a:pt x="100" y="143"/>
                  <a:pt x="169" y="104"/>
                  <a:pt x="252" y="42"/>
                </a:cubicBezTo>
                <a:cubicBezTo>
                  <a:pt x="276" y="24"/>
                  <a:pt x="305" y="16"/>
                  <a:pt x="330" y="0"/>
                </a:cubicBezTo>
                <a:cubicBezTo>
                  <a:pt x="353" y="35"/>
                  <a:pt x="347" y="75"/>
                  <a:pt x="365" y="112"/>
                </a:cubicBezTo>
                <a:cubicBezTo>
                  <a:pt x="385" y="152"/>
                  <a:pt x="392" y="128"/>
                  <a:pt x="428" y="182"/>
                </a:cubicBezTo>
                <a:cubicBezTo>
                  <a:pt x="460" y="230"/>
                  <a:pt x="509" y="283"/>
                  <a:pt x="562" y="309"/>
                </a:cubicBezTo>
                <a:cubicBezTo>
                  <a:pt x="591" y="338"/>
                  <a:pt x="626" y="353"/>
                  <a:pt x="660" y="372"/>
                </a:cubicBezTo>
                <a:cubicBezTo>
                  <a:pt x="675" y="380"/>
                  <a:pt x="719" y="403"/>
                  <a:pt x="702" y="400"/>
                </a:cubicBezTo>
                <a:cubicBezTo>
                  <a:pt x="688" y="398"/>
                  <a:pt x="674" y="395"/>
                  <a:pt x="660" y="393"/>
                </a:cubicBezTo>
                <a:cubicBezTo>
                  <a:pt x="629" y="381"/>
                  <a:pt x="601" y="366"/>
                  <a:pt x="569" y="358"/>
                </a:cubicBezTo>
                <a:cubicBezTo>
                  <a:pt x="502" y="367"/>
                  <a:pt x="422" y="369"/>
                  <a:pt x="365" y="407"/>
                </a:cubicBezTo>
                <a:cubicBezTo>
                  <a:pt x="350" y="430"/>
                  <a:pt x="327" y="452"/>
                  <a:pt x="316" y="477"/>
                </a:cubicBezTo>
                <a:cubicBezTo>
                  <a:pt x="303" y="506"/>
                  <a:pt x="295" y="527"/>
                  <a:pt x="281" y="554"/>
                </a:cubicBezTo>
                <a:lnTo>
                  <a:pt x="167" y="414"/>
                </a:lnTo>
                <a:lnTo>
                  <a:pt x="167" y="3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791200" y="3505200"/>
            <a:ext cx="1141413" cy="879475"/>
          </a:xfrm>
          <a:custGeom>
            <a:avLst/>
            <a:gdLst>
              <a:gd name="T0" fmla="*/ 0 w 719"/>
              <a:gd name="T1" fmla="*/ 266700 h 554"/>
              <a:gd name="T2" fmla="*/ 400050 w 719"/>
              <a:gd name="T3" fmla="*/ 66675 h 554"/>
              <a:gd name="T4" fmla="*/ 523875 w 719"/>
              <a:gd name="T5" fmla="*/ 0 h 554"/>
              <a:gd name="T6" fmla="*/ 579438 w 719"/>
              <a:gd name="T7" fmla="*/ 177800 h 554"/>
              <a:gd name="T8" fmla="*/ 679450 w 719"/>
              <a:gd name="T9" fmla="*/ 288925 h 554"/>
              <a:gd name="T10" fmla="*/ 892175 w 719"/>
              <a:gd name="T11" fmla="*/ 490538 h 554"/>
              <a:gd name="T12" fmla="*/ 1047750 w 719"/>
              <a:gd name="T13" fmla="*/ 590550 h 554"/>
              <a:gd name="T14" fmla="*/ 1114425 w 719"/>
              <a:gd name="T15" fmla="*/ 635000 h 554"/>
              <a:gd name="T16" fmla="*/ 1047750 w 719"/>
              <a:gd name="T17" fmla="*/ 623888 h 554"/>
              <a:gd name="T18" fmla="*/ 903288 w 719"/>
              <a:gd name="T19" fmla="*/ 568325 h 554"/>
              <a:gd name="T20" fmla="*/ 579438 w 719"/>
              <a:gd name="T21" fmla="*/ 646113 h 554"/>
              <a:gd name="T22" fmla="*/ 501650 w 719"/>
              <a:gd name="T23" fmla="*/ 757238 h 554"/>
              <a:gd name="T24" fmla="*/ 446088 w 719"/>
              <a:gd name="T25" fmla="*/ 879475 h 554"/>
              <a:gd name="T26" fmla="*/ 265113 w 719"/>
              <a:gd name="T27" fmla="*/ 657225 h 554"/>
              <a:gd name="T28" fmla="*/ 265113 w 719"/>
              <a:gd name="T29" fmla="*/ 504825 h 5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19" h="554">
                <a:moveTo>
                  <a:pt x="0" y="168"/>
                </a:moveTo>
                <a:cubicBezTo>
                  <a:pt x="100" y="143"/>
                  <a:pt x="169" y="104"/>
                  <a:pt x="252" y="42"/>
                </a:cubicBezTo>
                <a:cubicBezTo>
                  <a:pt x="276" y="24"/>
                  <a:pt x="305" y="16"/>
                  <a:pt x="330" y="0"/>
                </a:cubicBezTo>
                <a:cubicBezTo>
                  <a:pt x="353" y="35"/>
                  <a:pt x="347" y="75"/>
                  <a:pt x="365" y="112"/>
                </a:cubicBezTo>
                <a:cubicBezTo>
                  <a:pt x="385" y="152"/>
                  <a:pt x="392" y="128"/>
                  <a:pt x="428" y="182"/>
                </a:cubicBezTo>
                <a:cubicBezTo>
                  <a:pt x="460" y="230"/>
                  <a:pt x="509" y="283"/>
                  <a:pt x="562" y="309"/>
                </a:cubicBezTo>
                <a:cubicBezTo>
                  <a:pt x="591" y="338"/>
                  <a:pt x="626" y="353"/>
                  <a:pt x="660" y="372"/>
                </a:cubicBezTo>
                <a:cubicBezTo>
                  <a:pt x="675" y="380"/>
                  <a:pt x="719" y="403"/>
                  <a:pt x="702" y="400"/>
                </a:cubicBezTo>
                <a:cubicBezTo>
                  <a:pt x="688" y="398"/>
                  <a:pt x="674" y="395"/>
                  <a:pt x="660" y="393"/>
                </a:cubicBezTo>
                <a:cubicBezTo>
                  <a:pt x="629" y="381"/>
                  <a:pt x="601" y="366"/>
                  <a:pt x="569" y="358"/>
                </a:cubicBezTo>
                <a:cubicBezTo>
                  <a:pt x="502" y="367"/>
                  <a:pt x="422" y="369"/>
                  <a:pt x="365" y="407"/>
                </a:cubicBezTo>
                <a:cubicBezTo>
                  <a:pt x="350" y="430"/>
                  <a:pt x="327" y="452"/>
                  <a:pt x="316" y="477"/>
                </a:cubicBezTo>
                <a:cubicBezTo>
                  <a:pt x="303" y="506"/>
                  <a:pt x="295" y="527"/>
                  <a:pt x="281" y="554"/>
                </a:cubicBezTo>
                <a:lnTo>
                  <a:pt x="167" y="414"/>
                </a:lnTo>
                <a:lnTo>
                  <a:pt x="167" y="3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6324600" y="3505200"/>
            <a:ext cx="1141413" cy="879475"/>
          </a:xfrm>
          <a:custGeom>
            <a:avLst/>
            <a:gdLst>
              <a:gd name="T0" fmla="*/ 0 w 719"/>
              <a:gd name="T1" fmla="*/ 266700 h 554"/>
              <a:gd name="T2" fmla="*/ 400050 w 719"/>
              <a:gd name="T3" fmla="*/ 66675 h 554"/>
              <a:gd name="T4" fmla="*/ 523875 w 719"/>
              <a:gd name="T5" fmla="*/ 0 h 554"/>
              <a:gd name="T6" fmla="*/ 579438 w 719"/>
              <a:gd name="T7" fmla="*/ 177800 h 554"/>
              <a:gd name="T8" fmla="*/ 679450 w 719"/>
              <a:gd name="T9" fmla="*/ 288925 h 554"/>
              <a:gd name="T10" fmla="*/ 892175 w 719"/>
              <a:gd name="T11" fmla="*/ 490538 h 554"/>
              <a:gd name="T12" fmla="*/ 1047750 w 719"/>
              <a:gd name="T13" fmla="*/ 590550 h 554"/>
              <a:gd name="T14" fmla="*/ 1114425 w 719"/>
              <a:gd name="T15" fmla="*/ 635000 h 554"/>
              <a:gd name="T16" fmla="*/ 1047750 w 719"/>
              <a:gd name="T17" fmla="*/ 623888 h 554"/>
              <a:gd name="T18" fmla="*/ 903288 w 719"/>
              <a:gd name="T19" fmla="*/ 568325 h 554"/>
              <a:gd name="T20" fmla="*/ 579438 w 719"/>
              <a:gd name="T21" fmla="*/ 646113 h 554"/>
              <a:gd name="T22" fmla="*/ 501650 w 719"/>
              <a:gd name="T23" fmla="*/ 757238 h 554"/>
              <a:gd name="T24" fmla="*/ 446088 w 719"/>
              <a:gd name="T25" fmla="*/ 879475 h 554"/>
              <a:gd name="T26" fmla="*/ 265113 w 719"/>
              <a:gd name="T27" fmla="*/ 657225 h 554"/>
              <a:gd name="T28" fmla="*/ 265113 w 719"/>
              <a:gd name="T29" fmla="*/ 504825 h 5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19" h="554">
                <a:moveTo>
                  <a:pt x="0" y="168"/>
                </a:moveTo>
                <a:cubicBezTo>
                  <a:pt x="100" y="143"/>
                  <a:pt x="169" y="104"/>
                  <a:pt x="252" y="42"/>
                </a:cubicBezTo>
                <a:cubicBezTo>
                  <a:pt x="276" y="24"/>
                  <a:pt x="305" y="16"/>
                  <a:pt x="330" y="0"/>
                </a:cubicBezTo>
                <a:cubicBezTo>
                  <a:pt x="353" y="35"/>
                  <a:pt x="347" y="75"/>
                  <a:pt x="365" y="112"/>
                </a:cubicBezTo>
                <a:cubicBezTo>
                  <a:pt x="385" y="152"/>
                  <a:pt x="392" y="128"/>
                  <a:pt x="428" y="182"/>
                </a:cubicBezTo>
                <a:cubicBezTo>
                  <a:pt x="460" y="230"/>
                  <a:pt x="509" y="283"/>
                  <a:pt x="562" y="309"/>
                </a:cubicBezTo>
                <a:cubicBezTo>
                  <a:pt x="591" y="338"/>
                  <a:pt x="626" y="353"/>
                  <a:pt x="660" y="372"/>
                </a:cubicBezTo>
                <a:cubicBezTo>
                  <a:pt x="675" y="380"/>
                  <a:pt x="719" y="403"/>
                  <a:pt x="702" y="400"/>
                </a:cubicBezTo>
                <a:cubicBezTo>
                  <a:pt x="688" y="398"/>
                  <a:pt x="674" y="395"/>
                  <a:pt x="660" y="393"/>
                </a:cubicBezTo>
                <a:cubicBezTo>
                  <a:pt x="629" y="381"/>
                  <a:pt x="601" y="366"/>
                  <a:pt x="569" y="358"/>
                </a:cubicBezTo>
                <a:cubicBezTo>
                  <a:pt x="502" y="367"/>
                  <a:pt x="422" y="369"/>
                  <a:pt x="365" y="407"/>
                </a:cubicBezTo>
                <a:cubicBezTo>
                  <a:pt x="350" y="430"/>
                  <a:pt x="327" y="452"/>
                  <a:pt x="316" y="477"/>
                </a:cubicBezTo>
                <a:cubicBezTo>
                  <a:pt x="303" y="506"/>
                  <a:pt x="295" y="527"/>
                  <a:pt x="281" y="554"/>
                </a:cubicBezTo>
                <a:lnTo>
                  <a:pt x="167" y="414"/>
                </a:lnTo>
                <a:lnTo>
                  <a:pt x="167" y="3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6858000" y="3505200"/>
            <a:ext cx="1141413" cy="879475"/>
          </a:xfrm>
          <a:custGeom>
            <a:avLst/>
            <a:gdLst>
              <a:gd name="T0" fmla="*/ 0 w 719"/>
              <a:gd name="T1" fmla="*/ 266700 h 554"/>
              <a:gd name="T2" fmla="*/ 400050 w 719"/>
              <a:gd name="T3" fmla="*/ 66675 h 554"/>
              <a:gd name="T4" fmla="*/ 523875 w 719"/>
              <a:gd name="T5" fmla="*/ 0 h 554"/>
              <a:gd name="T6" fmla="*/ 579438 w 719"/>
              <a:gd name="T7" fmla="*/ 177800 h 554"/>
              <a:gd name="T8" fmla="*/ 679450 w 719"/>
              <a:gd name="T9" fmla="*/ 288925 h 554"/>
              <a:gd name="T10" fmla="*/ 892175 w 719"/>
              <a:gd name="T11" fmla="*/ 490538 h 554"/>
              <a:gd name="T12" fmla="*/ 1047750 w 719"/>
              <a:gd name="T13" fmla="*/ 590550 h 554"/>
              <a:gd name="T14" fmla="*/ 1114425 w 719"/>
              <a:gd name="T15" fmla="*/ 635000 h 554"/>
              <a:gd name="T16" fmla="*/ 1047750 w 719"/>
              <a:gd name="T17" fmla="*/ 623888 h 554"/>
              <a:gd name="T18" fmla="*/ 903288 w 719"/>
              <a:gd name="T19" fmla="*/ 568325 h 554"/>
              <a:gd name="T20" fmla="*/ 579438 w 719"/>
              <a:gd name="T21" fmla="*/ 646113 h 554"/>
              <a:gd name="T22" fmla="*/ 501650 w 719"/>
              <a:gd name="T23" fmla="*/ 757238 h 554"/>
              <a:gd name="T24" fmla="*/ 446088 w 719"/>
              <a:gd name="T25" fmla="*/ 879475 h 554"/>
              <a:gd name="T26" fmla="*/ 265113 w 719"/>
              <a:gd name="T27" fmla="*/ 657225 h 554"/>
              <a:gd name="T28" fmla="*/ 265113 w 719"/>
              <a:gd name="T29" fmla="*/ 504825 h 5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19" h="554">
                <a:moveTo>
                  <a:pt x="0" y="168"/>
                </a:moveTo>
                <a:cubicBezTo>
                  <a:pt x="100" y="143"/>
                  <a:pt x="169" y="104"/>
                  <a:pt x="252" y="42"/>
                </a:cubicBezTo>
                <a:cubicBezTo>
                  <a:pt x="276" y="24"/>
                  <a:pt x="305" y="16"/>
                  <a:pt x="330" y="0"/>
                </a:cubicBezTo>
                <a:cubicBezTo>
                  <a:pt x="353" y="35"/>
                  <a:pt x="347" y="75"/>
                  <a:pt x="365" y="112"/>
                </a:cubicBezTo>
                <a:cubicBezTo>
                  <a:pt x="385" y="152"/>
                  <a:pt x="392" y="128"/>
                  <a:pt x="428" y="182"/>
                </a:cubicBezTo>
                <a:cubicBezTo>
                  <a:pt x="460" y="230"/>
                  <a:pt x="509" y="283"/>
                  <a:pt x="562" y="309"/>
                </a:cubicBezTo>
                <a:cubicBezTo>
                  <a:pt x="591" y="338"/>
                  <a:pt x="626" y="353"/>
                  <a:pt x="660" y="372"/>
                </a:cubicBezTo>
                <a:cubicBezTo>
                  <a:pt x="675" y="380"/>
                  <a:pt x="719" y="403"/>
                  <a:pt x="702" y="400"/>
                </a:cubicBezTo>
                <a:cubicBezTo>
                  <a:pt x="688" y="398"/>
                  <a:pt x="674" y="395"/>
                  <a:pt x="660" y="393"/>
                </a:cubicBezTo>
                <a:cubicBezTo>
                  <a:pt x="629" y="381"/>
                  <a:pt x="601" y="366"/>
                  <a:pt x="569" y="358"/>
                </a:cubicBezTo>
                <a:cubicBezTo>
                  <a:pt x="502" y="367"/>
                  <a:pt x="422" y="369"/>
                  <a:pt x="365" y="407"/>
                </a:cubicBezTo>
                <a:cubicBezTo>
                  <a:pt x="350" y="430"/>
                  <a:pt x="327" y="452"/>
                  <a:pt x="316" y="477"/>
                </a:cubicBezTo>
                <a:cubicBezTo>
                  <a:pt x="303" y="506"/>
                  <a:pt x="295" y="527"/>
                  <a:pt x="281" y="554"/>
                </a:cubicBezTo>
                <a:lnTo>
                  <a:pt x="167" y="414"/>
                </a:lnTo>
                <a:lnTo>
                  <a:pt x="167" y="3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1171</Words>
  <Application>Microsoft Office PowerPoint</Application>
  <PresentationFormat>On-screen Show (4:3)</PresentationFormat>
  <Paragraphs>232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template_informatika_slide</vt:lpstr>
      <vt:lpstr>Visio</vt:lpstr>
      <vt:lpstr>Equation</vt:lpstr>
      <vt:lpstr>CIG4I3 SISTEM REKOGNISI Pertemuan 10: Ekstraksi Ciri Texture [1]</vt:lpstr>
      <vt:lpstr>Resume Materi</vt:lpstr>
      <vt:lpstr>Generic Process Block</vt:lpstr>
      <vt:lpstr>Materi Pertemuan 10</vt:lpstr>
      <vt:lpstr>Texture features</vt:lpstr>
      <vt:lpstr>Texture features</vt:lpstr>
      <vt:lpstr>Texture features</vt:lpstr>
      <vt:lpstr>Aspects of texture</vt:lpstr>
      <vt:lpstr>Problem with Structural Approach</vt:lpstr>
      <vt:lpstr>Texture features</vt:lpstr>
      <vt:lpstr>Texture features</vt:lpstr>
      <vt:lpstr>Texture features</vt:lpstr>
      <vt:lpstr>Texture features</vt:lpstr>
      <vt:lpstr>Texture features-GLCM</vt:lpstr>
      <vt:lpstr>Texture features-GLCM</vt:lpstr>
      <vt:lpstr>Texture features-GLCM</vt:lpstr>
      <vt:lpstr>GLCM – an example</vt:lpstr>
      <vt:lpstr>GLCM – an example</vt:lpstr>
      <vt:lpstr>GLCM – descriptors</vt:lpstr>
      <vt:lpstr>GLCM – descriptors</vt:lpstr>
      <vt:lpstr>GLCM – descriptors</vt:lpstr>
      <vt:lpstr>GLCM Descriptor</vt:lpstr>
      <vt:lpstr>Texture features: Tamura features</vt:lpstr>
      <vt:lpstr>Texture features: spectral</vt:lpstr>
      <vt:lpstr>Texture features: wavelet based</vt:lpstr>
      <vt:lpstr>Texture features: Gabor filters</vt:lpstr>
      <vt:lpstr>Texture features: ICA filters</vt:lpstr>
      <vt:lpstr>ICA Filters</vt:lpstr>
      <vt:lpstr>Texture features: comparison</vt:lpstr>
      <vt:lpstr>Texture features: comparison (2)</vt:lpstr>
      <vt:lpstr>Sumber</vt:lpstr>
      <vt:lpstr>Slide 32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143</cp:revision>
  <dcterms:created xsi:type="dcterms:W3CDTF">2012-11-14T18:53:32Z</dcterms:created>
  <dcterms:modified xsi:type="dcterms:W3CDTF">2014-08-05T18:16:59Z</dcterms:modified>
</cp:coreProperties>
</file>