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62" r:id="rId3"/>
    <p:sldId id="261"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58"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1386"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30898-A5ED-4B86-A27A-C5905083D65B}"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BDAEC5D9-75FD-43BF-8D42-04883EC61FB8}">
      <dgm:prSet phldrT="[Text]"/>
      <dgm:spPr/>
      <dgm:t>
        <a:bodyPr/>
        <a:lstStyle/>
        <a:p>
          <a:r>
            <a:rPr lang="id-ID" dirty="0" smtClean="0"/>
            <a:t>Memiliki pengetahuan, wawasan serta pemahaman terhadap konsep automatisasi/rekayasa data yang efektif, efisien dan handal dalam berbagai permasalahan terkait dengan  menggunakan sistem terkomputerisasi</a:t>
          </a:r>
          <a:endParaRPr lang="en-US" dirty="0"/>
        </a:p>
      </dgm:t>
    </dgm:pt>
    <dgm:pt modelId="{1480930D-C7C2-4486-9988-5984B3C66021}" type="parTrans" cxnId="{1DF488A3-00E7-450D-AA46-8762E51654D3}">
      <dgm:prSet/>
      <dgm:spPr/>
      <dgm:t>
        <a:bodyPr/>
        <a:lstStyle/>
        <a:p>
          <a:endParaRPr lang="en-US"/>
        </a:p>
      </dgm:t>
    </dgm:pt>
    <dgm:pt modelId="{774B95AC-6B58-4B7D-97E8-1C6BCCDA98F1}" type="sibTrans" cxnId="{1DF488A3-00E7-450D-AA46-8762E51654D3}">
      <dgm:prSet/>
      <dgm:spPr/>
      <dgm:t>
        <a:bodyPr/>
        <a:lstStyle/>
        <a:p>
          <a:endParaRPr lang="en-US"/>
        </a:p>
      </dgm:t>
    </dgm:pt>
    <dgm:pt modelId="{9F73902A-7D18-419F-A094-F2C009E86D65}">
      <dgm:prSet phldrT="[Text]"/>
      <dgm:spPr/>
      <dgm:t>
        <a:bodyPr/>
        <a:lstStyle/>
        <a:p>
          <a:r>
            <a:rPr lang="id-ID" dirty="0" smtClean="0"/>
            <a:t>Mampu  menganalisa, mendeskripsikan, dan mendefinisikan solusi yang efektif, efisien dan adaptable terkait dengan permasalahan yang dihadapi pengguna</a:t>
          </a:r>
          <a:endParaRPr lang="en-US" dirty="0"/>
        </a:p>
      </dgm:t>
    </dgm:pt>
    <dgm:pt modelId="{855369F4-CFFC-4964-8C3D-EE5CF51CAFA0}" type="parTrans" cxnId="{912255C2-C908-4496-B60F-7ADA09DF7CCA}">
      <dgm:prSet/>
      <dgm:spPr/>
      <dgm:t>
        <a:bodyPr/>
        <a:lstStyle/>
        <a:p>
          <a:endParaRPr lang="en-US"/>
        </a:p>
      </dgm:t>
    </dgm:pt>
    <dgm:pt modelId="{8D87CEBF-E936-4CC4-BA76-059B00D1ABA6}" type="sibTrans" cxnId="{912255C2-C908-4496-B60F-7ADA09DF7CCA}">
      <dgm:prSet/>
      <dgm:spPr/>
      <dgm:t>
        <a:bodyPr/>
        <a:lstStyle/>
        <a:p>
          <a:endParaRPr lang="en-US"/>
        </a:p>
      </dgm:t>
    </dgm:pt>
    <dgm:pt modelId="{667D3DB8-BDBB-44BE-A5F8-6C88FA352EEC}">
      <dgm:prSet phldrT="[Text]"/>
      <dgm:spPr/>
      <dgm:t>
        <a:bodyPr/>
        <a:lstStyle/>
        <a:p>
          <a:r>
            <a:rPr lang="id-ID" dirty="0" smtClean="0"/>
            <a:t>Mampu  memilih serta menggunakan kakas bantu yang tepat untuk merancang dan membangun solusi dalam bentuk proses/model/aplikasi terkomputerisasi  yang sesuai dengan standarisasi mutu dan kebutuhan pengguna</a:t>
          </a:r>
          <a:endParaRPr lang="en-US" dirty="0"/>
        </a:p>
      </dgm:t>
    </dgm:pt>
    <dgm:pt modelId="{0F20D833-27DD-4C23-AA98-7F8AF836F021}" type="parTrans" cxnId="{4F094838-CFD4-44EE-B862-CDC72D4B5854}">
      <dgm:prSet/>
      <dgm:spPr/>
      <dgm:t>
        <a:bodyPr/>
        <a:lstStyle/>
        <a:p>
          <a:endParaRPr lang="en-US"/>
        </a:p>
      </dgm:t>
    </dgm:pt>
    <dgm:pt modelId="{A1A90377-C52B-4020-BE96-49B020C62ED1}" type="sibTrans" cxnId="{4F094838-CFD4-44EE-B862-CDC72D4B5854}">
      <dgm:prSet/>
      <dgm:spPr/>
      <dgm:t>
        <a:bodyPr/>
        <a:lstStyle/>
        <a:p>
          <a:endParaRPr lang="en-US"/>
        </a:p>
      </dgm:t>
    </dgm:pt>
    <dgm:pt modelId="{2DA59D32-0E0A-4B38-8F4E-E4CE96A619A6}" type="pres">
      <dgm:prSet presAssocID="{BA530898-A5ED-4B86-A27A-C5905083D65B}" presName="linear" presStyleCnt="0">
        <dgm:presLayoutVars>
          <dgm:dir/>
          <dgm:resizeHandles val="exact"/>
        </dgm:presLayoutVars>
      </dgm:prSet>
      <dgm:spPr/>
      <dgm:t>
        <a:bodyPr/>
        <a:lstStyle/>
        <a:p>
          <a:endParaRPr lang="en-US"/>
        </a:p>
      </dgm:t>
    </dgm:pt>
    <dgm:pt modelId="{E43F39D1-6133-424A-9F74-104BA1C37EC3}" type="pres">
      <dgm:prSet presAssocID="{BDAEC5D9-75FD-43BF-8D42-04883EC61FB8}" presName="comp" presStyleCnt="0"/>
      <dgm:spPr/>
    </dgm:pt>
    <dgm:pt modelId="{D9ABB279-3A07-4271-B8F0-4246D0D5909D}" type="pres">
      <dgm:prSet presAssocID="{BDAEC5D9-75FD-43BF-8D42-04883EC61FB8}" presName="box" presStyleLbl="node1" presStyleIdx="0" presStyleCnt="3"/>
      <dgm:spPr/>
      <dgm:t>
        <a:bodyPr/>
        <a:lstStyle/>
        <a:p>
          <a:endParaRPr lang="en-US"/>
        </a:p>
      </dgm:t>
    </dgm:pt>
    <dgm:pt modelId="{B24D74AD-7EF8-43EA-8C71-31926FBD0C04}" type="pres">
      <dgm:prSet presAssocID="{BDAEC5D9-75FD-43BF-8D42-04883EC61FB8}" presName="img" presStyleLbl="fgImgPlace1" presStyleIdx="0" presStyleCnt="3"/>
      <dgm:spPr>
        <a:blipFill rotWithShape="0">
          <a:blip xmlns:r="http://schemas.openxmlformats.org/officeDocument/2006/relationships" r:embed="rId1"/>
          <a:stretch>
            <a:fillRect/>
          </a:stretch>
        </a:blipFill>
      </dgm:spPr>
    </dgm:pt>
    <dgm:pt modelId="{D880825E-D00B-4123-869C-6873C696DFF0}" type="pres">
      <dgm:prSet presAssocID="{BDAEC5D9-75FD-43BF-8D42-04883EC61FB8}" presName="text" presStyleLbl="node1" presStyleIdx="0" presStyleCnt="3">
        <dgm:presLayoutVars>
          <dgm:bulletEnabled val="1"/>
        </dgm:presLayoutVars>
      </dgm:prSet>
      <dgm:spPr/>
      <dgm:t>
        <a:bodyPr/>
        <a:lstStyle/>
        <a:p>
          <a:endParaRPr lang="en-US"/>
        </a:p>
      </dgm:t>
    </dgm:pt>
    <dgm:pt modelId="{FD10ECA3-D29F-4B37-9A15-6F2F6EBEBCAE}" type="pres">
      <dgm:prSet presAssocID="{774B95AC-6B58-4B7D-97E8-1C6BCCDA98F1}" presName="spacer" presStyleCnt="0"/>
      <dgm:spPr/>
    </dgm:pt>
    <dgm:pt modelId="{EE9C1171-D766-4A5C-9079-7C016E44DFD4}" type="pres">
      <dgm:prSet presAssocID="{9F73902A-7D18-419F-A094-F2C009E86D65}" presName="comp" presStyleCnt="0"/>
      <dgm:spPr/>
    </dgm:pt>
    <dgm:pt modelId="{409FB792-2076-48D2-AD94-D255E94E6BF3}" type="pres">
      <dgm:prSet presAssocID="{9F73902A-7D18-419F-A094-F2C009E86D65}" presName="box" presStyleLbl="node1" presStyleIdx="1" presStyleCnt="3"/>
      <dgm:spPr/>
      <dgm:t>
        <a:bodyPr/>
        <a:lstStyle/>
        <a:p>
          <a:endParaRPr lang="en-US"/>
        </a:p>
      </dgm:t>
    </dgm:pt>
    <dgm:pt modelId="{E0559680-1325-40C0-A63F-5F0A3AFE1F1B}" type="pres">
      <dgm:prSet presAssocID="{9F73902A-7D18-419F-A094-F2C009E86D65}" presName="img" presStyleLbl="fgImgPlace1" presStyleIdx="1" presStyleCnt="3"/>
      <dgm:spPr>
        <a:blipFill rotWithShape="0">
          <a:blip xmlns:r="http://schemas.openxmlformats.org/officeDocument/2006/relationships" r:embed="rId2"/>
          <a:stretch>
            <a:fillRect/>
          </a:stretch>
        </a:blipFill>
      </dgm:spPr>
    </dgm:pt>
    <dgm:pt modelId="{F05099F9-234A-4F35-89B4-FDDDE4555724}" type="pres">
      <dgm:prSet presAssocID="{9F73902A-7D18-419F-A094-F2C009E86D65}" presName="text" presStyleLbl="node1" presStyleIdx="1" presStyleCnt="3">
        <dgm:presLayoutVars>
          <dgm:bulletEnabled val="1"/>
        </dgm:presLayoutVars>
      </dgm:prSet>
      <dgm:spPr/>
      <dgm:t>
        <a:bodyPr/>
        <a:lstStyle/>
        <a:p>
          <a:endParaRPr lang="en-US"/>
        </a:p>
      </dgm:t>
    </dgm:pt>
    <dgm:pt modelId="{6B9027DC-E743-4FA6-8A89-9B9925C90845}" type="pres">
      <dgm:prSet presAssocID="{8D87CEBF-E936-4CC4-BA76-059B00D1ABA6}" presName="spacer" presStyleCnt="0"/>
      <dgm:spPr/>
    </dgm:pt>
    <dgm:pt modelId="{4FC3E15F-3EF0-4021-989B-C079BBBA0023}" type="pres">
      <dgm:prSet presAssocID="{667D3DB8-BDBB-44BE-A5F8-6C88FA352EEC}" presName="comp" presStyleCnt="0"/>
      <dgm:spPr/>
    </dgm:pt>
    <dgm:pt modelId="{0D416C6D-73C0-41E6-9E7E-8C75E7F15535}" type="pres">
      <dgm:prSet presAssocID="{667D3DB8-BDBB-44BE-A5F8-6C88FA352EEC}" presName="box" presStyleLbl="node1" presStyleIdx="2" presStyleCnt="3"/>
      <dgm:spPr/>
      <dgm:t>
        <a:bodyPr/>
        <a:lstStyle/>
        <a:p>
          <a:endParaRPr lang="en-US"/>
        </a:p>
      </dgm:t>
    </dgm:pt>
    <dgm:pt modelId="{9A19252B-5837-40F4-858C-87C7AD0B796E}" type="pres">
      <dgm:prSet presAssocID="{667D3DB8-BDBB-44BE-A5F8-6C88FA352EEC}" presName="img" presStyleLbl="fgImgPlace1" presStyleIdx="2" presStyleCnt="3"/>
      <dgm:spPr>
        <a:blipFill rotWithShape="0">
          <a:blip xmlns:r="http://schemas.openxmlformats.org/officeDocument/2006/relationships" r:embed="rId3"/>
          <a:stretch>
            <a:fillRect/>
          </a:stretch>
        </a:blipFill>
      </dgm:spPr>
    </dgm:pt>
    <dgm:pt modelId="{9CD85835-C417-4234-8CAA-C6A0CAB7F51D}" type="pres">
      <dgm:prSet presAssocID="{667D3DB8-BDBB-44BE-A5F8-6C88FA352EEC}" presName="text" presStyleLbl="node1" presStyleIdx="2" presStyleCnt="3">
        <dgm:presLayoutVars>
          <dgm:bulletEnabled val="1"/>
        </dgm:presLayoutVars>
      </dgm:prSet>
      <dgm:spPr/>
      <dgm:t>
        <a:bodyPr/>
        <a:lstStyle/>
        <a:p>
          <a:endParaRPr lang="en-US"/>
        </a:p>
      </dgm:t>
    </dgm:pt>
  </dgm:ptLst>
  <dgm:cxnLst>
    <dgm:cxn modelId="{2EA5D149-35B3-4F2D-B73A-5117A2BB4F45}" type="presOf" srcId="{667D3DB8-BDBB-44BE-A5F8-6C88FA352EEC}" destId="{9CD85835-C417-4234-8CAA-C6A0CAB7F51D}" srcOrd="1" destOrd="0" presId="urn:microsoft.com/office/officeart/2005/8/layout/vList4"/>
    <dgm:cxn modelId="{912255C2-C908-4496-B60F-7ADA09DF7CCA}" srcId="{BA530898-A5ED-4B86-A27A-C5905083D65B}" destId="{9F73902A-7D18-419F-A094-F2C009E86D65}" srcOrd="1" destOrd="0" parTransId="{855369F4-CFFC-4964-8C3D-EE5CF51CAFA0}" sibTransId="{8D87CEBF-E936-4CC4-BA76-059B00D1ABA6}"/>
    <dgm:cxn modelId="{4F094838-CFD4-44EE-B862-CDC72D4B5854}" srcId="{BA530898-A5ED-4B86-A27A-C5905083D65B}" destId="{667D3DB8-BDBB-44BE-A5F8-6C88FA352EEC}" srcOrd="2" destOrd="0" parTransId="{0F20D833-27DD-4C23-AA98-7F8AF836F021}" sibTransId="{A1A90377-C52B-4020-BE96-49B020C62ED1}"/>
    <dgm:cxn modelId="{94E8990F-3D42-4707-93A6-3B9C558F48C7}" type="presOf" srcId="{BDAEC5D9-75FD-43BF-8D42-04883EC61FB8}" destId="{D9ABB279-3A07-4271-B8F0-4246D0D5909D}" srcOrd="0" destOrd="0" presId="urn:microsoft.com/office/officeart/2005/8/layout/vList4"/>
    <dgm:cxn modelId="{937EEB0F-7F90-4BA0-BBAD-3821113CFA17}" type="presOf" srcId="{9F73902A-7D18-419F-A094-F2C009E86D65}" destId="{409FB792-2076-48D2-AD94-D255E94E6BF3}" srcOrd="0" destOrd="0" presId="urn:microsoft.com/office/officeart/2005/8/layout/vList4"/>
    <dgm:cxn modelId="{1DF488A3-00E7-450D-AA46-8762E51654D3}" srcId="{BA530898-A5ED-4B86-A27A-C5905083D65B}" destId="{BDAEC5D9-75FD-43BF-8D42-04883EC61FB8}" srcOrd="0" destOrd="0" parTransId="{1480930D-C7C2-4486-9988-5984B3C66021}" sibTransId="{774B95AC-6B58-4B7D-97E8-1C6BCCDA98F1}"/>
    <dgm:cxn modelId="{1E589D20-30A1-4D54-A539-00D055BDF9CE}" type="presOf" srcId="{667D3DB8-BDBB-44BE-A5F8-6C88FA352EEC}" destId="{0D416C6D-73C0-41E6-9E7E-8C75E7F15535}" srcOrd="0" destOrd="0" presId="urn:microsoft.com/office/officeart/2005/8/layout/vList4"/>
    <dgm:cxn modelId="{A75C6AB4-1207-433E-A693-2B801258FF39}" type="presOf" srcId="{9F73902A-7D18-419F-A094-F2C009E86D65}" destId="{F05099F9-234A-4F35-89B4-FDDDE4555724}" srcOrd="1" destOrd="0" presId="urn:microsoft.com/office/officeart/2005/8/layout/vList4"/>
    <dgm:cxn modelId="{48E2047A-767B-460C-8115-47D63C0D754A}" type="presOf" srcId="{BA530898-A5ED-4B86-A27A-C5905083D65B}" destId="{2DA59D32-0E0A-4B38-8F4E-E4CE96A619A6}" srcOrd="0" destOrd="0" presId="urn:microsoft.com/office/officeart/2005/8/layout/vList4"/>
    <dgm:cxn modelId="{BE62DBE6-7CCE-4EFD-B1A9-1653CE37EC15}" type="presOf" srcId="{BDAEC5D9-75FD-43BF-8D42-04883EC61FB8}" destId="{D880825E-D00B-4123-869C-6873C696DFF0}" srcOrd="1" destOrd="0" presId="urn:microsoft.com/office/officeart/2005/8/layout/vList4"/>
    <dgm:cxn modelId="{A3BFCD47-A199-4D87-B4A8-9ECFDB127BBA}" type="presParOf" srcId="{2DA59D32-0E0A-4B38-8F4E-E4CE96A619A6}" destId="{E43F39D1-6133-424A-9F74-104BA1C37EC3}" srcOrd="0" destOrd="0" presId="urn:microsoft.com/office/officeart/2005/8/layout/vList4"/>
    <dgm:cxn modelId="{D7A68F7D-C3BE-427F-AE77-922505319D2D}" type="presParOf" srcId="{E43F39D1-6133-424A-9F74-104BA1C37EC3}" destId="{D9ABB279-3A07-4271-B8F0-4246D0D5909D}" srcOrd="0" destOrd="0" presId="urn:microsoft.com/office/officeart/2005/8/layout/vList4"/>
    <dgm:cxn modelId="{D6090B36-B963-4C3B-AD71-8D81970C3D42}" type="presParOf" srcId="{E43F39D1-6133-424A-9F74-104BA1C37EC3}" destId="{B24D74AD-7EF8-43EA-8C71-31926FBD0C04}" srcOrd="1" destOrd="0" presId="urn:microsoft.com/office/officeart/2005/8/layout/vList4"/>
    <dgm:cxn modelId="{5FED0357-3D3F-4036-ABBC-5CBB2844B9F6}" type="presParOf" srcId="{E43F39D1-6133-424A-9F74-104BA1C37EC3}" destId="{D880825E-D00B-4123-869C-6873C696DFF0}" srcOrd="2" destOrd="0" presId="urn:microsoft.com/office/officeart/2005/8/layout/vList4"/>
    <dgm:cxn modelId="{B2AE4C6E-E84E-41A5-8FE0-ECFC07B05D3B}" type="presParOf" srcId="{2DA59D32-0E0A-4B38-8F4E-E4CE96A619A6}" destId="{FD10ECA3-D29F-4B37-9A15-6F2F6EBEBCAE}" srcOrd="1" destOrd="0" presId="urn:microsoft.com/office/officeart/2005/8/layout/vList4"/>
    <dgm:cxn modelId="{48751F27-4A58-41C0-8F36-13C115BA2BAB}" type="presParOf" srcId="{2DA59D32-0E0A-4B38-8F4E-E4CE96A619A6}" destId="{EE9C1171-D766-4A5C-9079-7C016E44DFD4}" srcOrd="2" destOrd="0" presId="urn:microsoft.com/office/officeart/2005/8/layout/vList4"/>
    <dgm:cxn modelId="{7DBE21B2-3A5A-47C8-AB5D-A7658C34A6BA}" type="presParOf" srcId="{EE9C1171-D766-4A5C-9079-7C016E44DFD4}" destId="{409FB792-2076-48D2-AD94-D255E94E6BF3}" srcOrd="0" destOrd="0" presId="urn:microsoft.com/office/officeart/2005/8/layout/vList4"/>
    <dgm:cxn modelId="{1FBDA400-AE0C-424A-A3C3-7AC8F4F1FFF0}" type="presParOf" srcId="{EE9C1171-D766-4A5C-9079-7C016E44DFD4}" destId="{E0559680-1325-40C0-A63F-5F0A3AFE1F1B}" srcOrd="1" destOrd="0" presId="urn:microsoft.com/office/officeart/2005/8/layout/vList4"/>
    <dgm:cxn modelId="{34C9C8FE-32D6-4DCF-87F3-84CF97066FF5}" type="presParOf" srcId="{EE9C1171-D766-4A5C-9079-7C016E44DFD4}" destId="{F05099F9-234A-4F35-89B4-FDDDE4555724}" srcOrd="2" destOrd="0" presId="urn:microsoft.com/office/officeart/2005/8/layout/vList4"/>
    <dgm:cxn modelId="{E893FAE7-ACFE-48CB-8F70-3EC35E1882BB}" type="presParOf" srcId="{2DA59D32-0E0A-4B38-8F4E-E4CE96A619A6}" destId="{6B9027DC-E743-4FA6-8A89-9B9925C90845}" srcOrd="3" destOrd="0" presId="urn:microsoft.com/office/officeart/2005/8/layout/vList4"/>
    <dgm:cxn modelId="{230BE226-33C1-40C0-B1FC-B960896CDA50}" type="presParOf" srcId="{2DA59D32-0E0A-4B38-8F4E-E4CE96A619A6}" destId="{4FC3E15F-3EF0-4021-989B-C079BBBA0023}" srcOrd="4" destOrd="0" presId="urn:microsoft.com/office/officeart/2005/8/layout/vList4"/>
    <dgm:cxn modelId="{E62D2EBE-685C-48C2-8F96-40F8807F724F}" type="presParOf" srcId="{4FC3E15F-3EF0-4021-989B-C079BBBA0023}" destId="{0D416C6D-73C0-41E6-9E7E-8C75E7F15535}" srcOrd="0" destOrd="0" presId="urn:microsoft.com/office/officeart/2005/8/layout/vList4"/>
    <dgm:cxn modelId="{6FA25B22-5FFB-4883-8298-090EAABB3FC6}" type="presParOf" srcId="{4FC3E15F-3EF0-4021-989B-C079BBBA0023}" destId="{9A19252B-5837-40F4-858C-87C7AD0B796E}" srcOrd="1" destOrd="0" presId="urn:microsoft.com/office/officeart/2005/8/layout/vList4"/>
    <dgm:cxn modelId="{9E0FE6E7-8C93-4B97-BCE0-0B9897D07EB6}" type="presParOf" srcId="{4FC3E15F-3EF0-4021-989B-C079BBBA0023}" destId="{9CD85835-C417-4234-8CAA-C6A0CAB7F51D}"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30898-A5ED-4B86-A27A-C5905083D65B}"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C9D40637-F8AC-4BA3-8E05-B633BB402E75}">
      <dgm:prSet phldrT="[Text]"/>
      <dgm:spPr/>
      <dgm:t>
        <a:bodyPr/>
        <a:lstStyle/>
        <a:p>
          <a:r>
            <a:rPr lang="id-ID" dirty="0" smtClean="0"/>
            <a:t>Mampu menilai peformansi solusi permasalahan yang diterapkan serta melakukan kajian untuk optimasi peformansi serta kelebihan dan kekurangannya</a:t>
          </a:r>
          <a:endParaRPr lang="en-US" dirty="0"/>
        </a:p>
      </dgm:t>
    </dgm:pt>
    <dgm:pt modelId="{180CE56B-1A28-4C90-94B9-D42EBD6DDD17}" type="parTrans" cxnId="{95C72932-5817-41B5-8101-5C11224B28B0}">
      <dgm:prSet/>
      <dgm:spPr/>
      <dgm:t>
        <a:bodyPr/>
        <a:lstStyle/>
        <a:p>
          <a:endParaRPr lang="en-US"/>
        </a:p>
      </dgm:t>
    </dgm:pt>
    <dgm:pt modelId="{731A78A9-C0D7-45BC-A8E5-55D34A69DA03}" type="sibTrans" cxnId="{95C72932-5817-41B5-8101-5C11224B28B0}">
      <dgm:prSet/>
      <dgm:spPr/>
      <dgm:t>
        <a:bodyPr/>
        <a:lstStyle/>
        <a:p>
          <a:endParaRPr lang="en-US"/>
        </a:p>
      </dgm:t>
    </dgm:pt>
    <dgm:pt modelId="{03C3036F-9D3A-4B52-AD55-82E3F5B2F559}">
      <dgm:prSet phldrT="[Text]"/>
      <dgm:spPr/>
      <dgm:t>
        <a:bodyPr/>
        <a:lstStyle/>
        <a:p>
          <a:r>
            <a:rPr lang="id-ID" dirty="0" smtClean="0"/>
            <a:t>Mampu bertanggung jawab atas hasil pekerjaan sendiri, dan atau dengan kelompok sesuai dengan peran posisi dalam organisasi serta memenuhi standar mutu yang telah ditetapkan.</a:t>
          </a:r>
          <a:endParaRPr lang="en-US" dirty="0"/>
        </a:p>
      </dgm:t>
    </dgm:pt>
    <dgm:pt modelId="{485B2759-809C-4ABE-9A00-1C958AF9C7B1}" type="parTrans" cxnId="{52462845-2F22-4824-9827-27368D586204}">
      <dgm:prSet/>
      <dgm:spPr/>
      <dgm:t>
        <a:bodyPr/>
        <a:lstStyle/>
        <a:p>
          <a:endParaRPr lang="en-US"/>
        </a:p>
      </dgm:t>
    </dgm:pt>
    <dgm:pt modelId="{B0F0C1DB-AF29-4EE6-9413-4610632FA590}" type="sibTrans" cxnId="{52462845-2F22-4824-9827-27368D586204}">
      <dgm:prSet/>
      <dgm:spPr/>
      <dgm:t>
        <a:bodyPr/>
        <a:lstStyle/>
        <a:p>
          <a:endParaRPr lang="en-US"/>
        </a:p>
      </dgm:t>
    </dgm:pt>
    <dgm:pt modelId="{57947B8B-A977-490A-BE37-538EFDC35F8B}">
      <dgm:prSet phldrT="[Text]"/>
      <dgm:spPr/>
      <dgm:t>
        <a:bodyPr/>
        <a:lstStyle/>
        <a:p>
          <a:r>
            <a:rPr lang="id-ID" dirty="0" smtClean="0"/>
            <a:t>Mampu berkomunikasi secara lisan maupun tulisan untuk menyampaikan ide,usulan, gagasan maupun transfer pengetahuan dalam bidang Informatika kepada orang lain</a:t>
          </a:r>
          <a:endParaRPr lang="en-US" dirty="0"/>
        </a:p>
      </dgm:t>
    </dgm:pt>
    <dgm:pt modelId="{7600560B-5C73-46CC-BADE-725F7CBE56DF}" type="parTrans" cxnId="{D8CD9C68-38AE-4C21-A340-D9E7AB2F043C}">
      <dgm:prSet/>
      <dgm:spPr/>
      <dgm:t>
        <a:bodyPr/>
        <a:lstStyle/>
        <a:p>
          <a:endParaRPr lang="en-US"/>
        </a:p>
      </dgm:t>
    </dgm:pt>
    <dgm:pt modelId="{764302A9-B8CF-4F16-AECF-990D312CA255}" type="sibTrans" cxnId="{D8CD9C68-38AE-4C21-A340-D9E7AB2F043C}">
      <dgm:prSet/>
      <dgm:spPr/>
      <dgm:t>
        <a:bodyPr/>
        <a:lstStyle/>
        <a:p>
          <a:endParaRPr lang="en-US"/>
        </a:p>
      </dgm:t>
    </dgm:pt>
    <dgm:pt modelId="{2DA59D32-0E0A-4B38-8F4E-E4CE96A619A6}" type="pres">
      <dgm:prSet presAssocID="{BA530898-A5ED-4B86-A27A-C5905083D65B}" presName="linear" presStyleCnt="0">
        <dgm:presLayoutVars>
          <dgm:dir/>
          <dgm:resizeHandles val="exact"/>
        </dgm:presLayoutVars>
      </dgm:prSet>
      <dgm:spPr/>
      <dgm:t>
        <a:bodyPr/>
        <a:lstStyle/>
        <a:p>
          <a:endParaRPr lang="en-US"/>
        </a:p>
      </dgm:t>
    </dgm:pt>
    <dgm:pt modelId="{959B526F-DB34-4DAA-9FC3-F5EB81C18539}" type="pres">
      <dgm:prSet presAssocID="{C9D40637-F8AC-4BA3-8E05-B633BB402E75}" presName="comp" presStyleCnt="0"/>
      <dgm:spPr/>
    </dgm:pt>
    <dgm:pt modelId="{030F0EB6-EBE2-44F4-AAFF-75E265439412}" type="pres">
      <dgm:prSet presAssocID="{C9D40637-F8AC-4BA3-8E05-B633BB402E75}" presName="box" presStyleLbl="node1" presStyleIdx="0" presStyleCnt="3"/>
      <dgm:spPr/>
      <dgm:t>
        <a:bodyPr/>
        <a:lstStyle/>
        <a:p>
          <a:endParaRPr lang="en-US"/>
        </a:p>
      </dgm:t>
    </dgm:pt>
    <dgm:pt modelId="{7887A7EB-7F95-4C4E-85D7-6E5F33E0C0F8}" type="pres">
      <dgm:prSet presAssocID="{C9D40637-F8AC-4BA3-8E05-B633BB402E75}"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5DBA191D-1079-478E-ACAD-92CEB123FF58}" type="pres">
      <dgm:prSet presAssocID="{C9D40637-F8AC-4BA3-8E05-B633BB402E75}" presName="text" presStyleLbl="node1" presStyleIdx="0" presStyleCnt="3">
        <dgm:presLayoutVars>
          <dgm:bulletEnabled val="1"/>
        </dgm:presLayoutVars>
      </dgm:prSet>
      <dgm:spPr/>
      <dgm:t>
        <a:bodyPr/>
        <a:lstStyle/>
        <a:p>
          <a:endParaRPr lang="en-US"/>
        </a:p>
      </dgm:t>
    </dgm:pt>
    <dgm:pt modelId="{CDBAB15E-1953-405A-BD5E-731ECEEAC13D}" type="pres">
      <dgm:prSet presAssocID="{731A78A9-C0D7-45BC-A8E5-55D34A69DA03}" presName="spacer" presStyleCnt="0"/>
      <dgm:spPr/>
    </dgm:pt>
    <dgm:pt modelId="{8635E0D2-08B2-4E54-BD81-FD403CAD33A4}" type="pres">
      <dgm:prSet presAssocID="{03C3036F-9D3A-4B52-AD55-82E3F5B2F559}" presName="comp" presStyleCnt="0"/>
      <dgm:spPr/>
    </dgm:pt>
    <dgm:pt modelId="{00D05AAC-AFD1-401F-899A-38C3933C4A37}" type="pres">
      <dgm:prSet presAssocID="{03C3036F-9D3A-4B52-AD55-82E3F5B2F559}" presName="box" presStyleLbl="node1" presStyleIdx="1" presStyleCnt="3"/>
      <dgm:spPr/>
      <dgm:t>
        <a:bodyPr/>
        <a:lstStyle/>
        <a:p>
          <a:endParaRPr lang="en-US"/>
        </a:p>
      </dgm:t>
    </dgm:pt>
    <dgm:pt modelId="{780608DA-8603-4F4E-AF62-91DE72ABABE9}" type="pres">
      <dgm:prSet presAssocID="{03C3036F-9D3A-4B52-AD55-82E3F5B2F559}"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C549C822-2AF5-45F9-B86A-0C66ECB773A6}" type="pres">
      <dgm:prSet presAssocID="{03C3036F-9D3A-4B52-AD55-82E3F5B2F559}" presName="text" presStyleLbl="node1" presStyleIdx="1" presStyleCnt="3">
        <dgm:presLayoutVars>
          <dgm:bulletEnabled val="1"/>
        </dgm:presLayoutVars>
      </dgm:prSet>
      <dgm:spPr/>
      <dgm:t>
        <a:bodyPr/>
        <a:lstStyle/>
        <a:p>
          <a:endParaRPr lang="en-US"/>
        </a:p>
      </dgm:t>
    </dgm:pt>
    <dgm:pt modelId="{BC0EF2B6-7364-4482-8139-63D68FC4B2B4}" type="pres">
      <dgm:prSet presAssocID="{B0F0C1DB-AF29-4EE6-9413-4610632FA590}" presName="spacer" presStyleCnt="0"/>
      <dgm:spPr/>
    </dgm:pt>
    <dgm:pt modelId="{547197C1-F96F-41CB-BF0A-73019DB7EA36}" type="pres">
      <dgm:prSet presAssocID="{57947B8B-A977-490A-BE37-538EFDC35F8B}" presName="comp" presStyleCnt="0"/>
      <dgm:spPr/>
    </dgm:pt>
    <dgm:pt modelId="{69D1779D-6D0B-4202-A48B-1AD2D8D0288F}" type="pres">
      <dgm:prSet presAssocID="{57947B8B-A977-490A-BE37-538EFDC35F8B}" presName="box" presStyleLbl="node1" presStyleIdx="2" presStyleCnt="3"/>
      <dgm:spPr/>
      <dgm:t>
        <a:bodyPr/>
        <a:lstStyle/>
        <a:p>
          <a:endParaRPr lang="en-US"/>
        </a:p>
      </dgm:t>
    </dgm:pt>
    <dgm:pt modelId="{B9E2E406-FB89-4384-984E-94805430443B}" type="pres">
      <dgm:prSet presAssocID="{57947B8B-A977-490A-BE37-538EFDC35F8B}" presName="img"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 modelId="{1F19B1CC-5F8E-4E28-B111-17D3BEB86F3F}" type="pres">
      <dgm:prSet presAssocID="{57947B8B-A977-490A-BE37-538EFDC35F8B}" presName="text" presStyleLbl="node1" presStyleIdx="2" presStyleCnt="3">
        <dgm:presLayoutVars>
          <dgm:bulletEnabled val="1"/>
        </dgm:presLayoutVars>
      </dgm:prSet>
      <dgm:spPr/>
      <dgm:t>
        <a:bodyPr/>
        <a:lstStyle/>
        <a:p>
          <a:endParaRPr lang="en-US"/>
        </a:p>
      </dgm:t>
    </dgm:pt>
  </dgm:ptLst>
  <dgm:cxnLst>
    <dgm:cxn modelId="{37777961-0EAF-4A1D-8565-8A45A552F3EB}" type="presOf" srcId="{57947B8B-A977-490A-BE37-538EFDC35F8B}" destId="{1F19B1CC-5F8E-4E28-B111-17D3BEB86F3F}" srcOrd="1" destOrd="0" presId="urn:microsoft.com/office/officeart/2005/8/layout/vList4"/>
    <dgm:cxn modelId="{95C72932-5817-41B5-8101-5C11224B28B0}" srcId="{BA530898-A5ED-4B86-A27A-C5905083D65B}" destId="{C9D40637-F8AC-4BA3-8E05-B633BB402E75}" srcOrd="0" destOrd="0" parTransId="{180CE56B-1A28-4C90-94B9-D42EBD6DDD17}" sibTransId="{731A78A9-C0D7-45BC-A8E5-55D34A69DA03}"/>
    <dgm:cxn modelId="{35AD18D6-4E54-4E4B-A3A2-EF62DA06592E}" type="presOf" srcId="{BA530898-A5ED-4B86-A27A-C5905083D65B}" destId="{2DA59D32-0E0A-4B38-8F4E-E4CE96A619A6}" srcOrd="0" destOrd="0" presId="urn:microsoft.com/office/officeart/2005/8/layout/vList4"/>
    <dgm:cxn modelId="{DC6601A4-7AEB-4CD6-8644-BE4E20C5954B}" type="presOf" srcId="{03C3036F-9D3A-4B52-AD55-82E3F5B2F559}" destId="{C549C822-2AF5-45F9-B86A-0C66ECB773A6}" srcOrd="1" destOrd="0" presId="urn:microsoft.com/office/officeart/2005/8/layout/vList4"/>
    <dgm:cxn modelId="{FDEE50FD-C03E-46B9-95E3-277904B7A1DE}" type="presOf" srcId="{C9D40637-F8AC-4BA3-8E05-B633BB402E75}" destId="{030F0EB6-EBE2-44F4-AAFF-75E265439412}" srcOrd="0" destOrd="0" presId="urn:microsoft.com/office/officeart/2005/8/layout/vList4"/>
    <dgm:cxn modelId="{4EB7917E-72EA-4E1A-A0E7-E63F7F8338DF}" type="presOf" srcId="{57947B8B-A977-490A-BE37-538EFDC35F8B}" destId="{69D1779D-6D0B-4202-A48B-1AD2D8D0288F}" srcOrd="0" destOrd="0" presId="urn:microsoft.com/office/officeart/2005/8/layout/vList4"/>
    <dgm:cxn modelId="{01A660FC-E8F0-4A74-9972-78CFEFB2746F}" type="presOf" srcId="{03C3036F-9D3A-4B52-AD55-82E3F5B2F559}" destId="{00D05AAC-AFD1-401F-899A-38C3933C4A37}" srcOrd="0" destOrd="0" presId="urn:microsoft.com/office/officeart/2005/8/layout/vList4"/>
    <dgm:cxn modelId="{D8CD9C68-38AE-4C21-A340-D9E7AB2F043C}" srcId="{BA530898-A5ED-4B86-A27A-C5905083D65B}" destId="{57947B8B-A977-490A-BE37-538EFDC35F8B}" srcOrd="2" destOrd="0" parTransId="{7600560B-5C73-46CC-BADE-725F7CBE56DF}" sibTransId="{764302A9-B8CF-4F16-AECF-990D312CA255}"/>
    <dgm:cxn modelId="{37CD403B-6507-46C0-9099-47C578090787}" type="presOf" srcId="{C9D40637-F8AC-4BA3-8E05-B633BB402E75}" destId="{5DBA191D-1079-478E-ACAD-92CEB123FF58}" srcOrd="1" destOrd="0" presId="urn:microsoft.com/office/officeart/2005/8/layout/vList4"/>
    <dgm:cxn modelId="{52462845-2F22-4824-9827-27368D586204}" srcId="{BA530898-A5ED-4B86-A27A-C5905083D65B}" destId="{03C3036F-9D3A-4B52-AD55-82E3F5B2F559}" srcOrd="1" destOrd="0" parTransId="{485B2759-809C-4ABE-9A00-1C958AF9C7B1}" sibTransId="{B0F0C1DB-AF29-4EE6-9413-4610632FA590}"/>
    <dgm:cxn modelId="{2694CD4B-1465-4B33-BB49-9B2C348A629F}" type="presParOf" srcId="{2DA59D32-0E0A-4B38-8F4E-E4CE96A619A6}" destId="{959B526F-DB34-4DAA-9FC3-F5EB81C18539}" srcOrd="0" destOrd="0" presId="urn:microsoft.com/office/officeart/2005/8/layout/vList4"/>
    <dgm:cxn modelId="{CFD0F2F9-7D98-4FE8-8780-3D6AC9AC3ED5}" type="presParOf" srcId="{959B526F-DB34-4DAA-9FC3-F5EB81C18539}" destId="{030F0EB6-EBE2-44F4-AAFF-75E265439412}" srcOrd="0" destOrd="0" presId="urn:microsoft.com/office/officeart/2005/8/layout/vList4"/>
    <dgm:cxn modelId="{0AF5262A-01E1-4118-B804-6B114CF809BF}" type="presParOf" srcId="{959B526F-DB34-4DAA-9FC3-F5EB81C18539}" destId="{7887A7EB-7F95-4C4E-85D7-6E5F33E0C0F8}" srcOrd="1" destOrd="0" presId="urn:microsoft.com/office/officeart/2005/8/layout/vList4"/>
    <dgm:cxn modelId="{2F033792-9F26-41B4-92D5-3158E8931813}" type="presParOf" srcId="{959B526F-DB34-4DAA-9FC3-F5EB81C18539}" destId="{5DBA191D-1079-478E-ACAD-92CEB123FF58}" srcOrd="2" destOrd="0" presId="urn:microsoft.com/office/officeart/2005/8/layout/vList4"/>
    <dgm:cxn modelId="{07793255-D0AD-4A0C-A04B-E074DCE4203A}" type="presParOf" srcId="{2DA59D32-0E0A-4B38-8F4E-E4CE96A619A6}" destId="{CDBAB15E-1953-405A-BD5E-731ECEEAC13D}" srcOrd="1" destOrd="0" presId="urn:microsoft.com/office/officeart/2005/8/layout/vList4"/>
    <dgm:cxn modelId="{865896A8-81ED-4541-A691-D43E79CE3FD0}" type="presParOf" srcId="{2DA59D32-0E0A-4B38-8F4E-E4CE96A619A6}" destId="{8635E0D2-08B2-4E54-BD81-FD403CAD33A4}" srcOrd="2" destOrd="0" presId="urn:microsoft.com/office/officeart/2005/8/layout/vList4"/>
    <dgm:cxn modelId="{CF271734-DBC9-4083-AF31-73BFD0F958AA}" type="presParOf" srcId="{8635E0D2-08B2-4E54-BD81-FD403CAD33A4}" destId="{00D05AAC-AFD1-401F-899A-38C3933C4A37}" srcOrd="0" destOrd="0" presId="urn:microsoft.com/office/officeart/2005/8/layout/vList4"/>
    <dgm:cxn modelId="{83EA54FB-31D3-4E24-A46A-9EC7250D4593}" type="presParOf" srcId="{8635E0D2-08B2-4E54-BD81-FD403CAD33A4}" destId="{780608DA-8603-4F4E-AF62-91DE72ABABE9}" srcOrd="1" destOrd="0" presId="urn:microsoft.com/office/officeart/2005/8/layout/vList4"/>
    <dgm:cxn modelId="{1994D762-804D-4FC3-9516-9BEF66A96281}" type="presParOf" srcId="{8635E0D2-08B2-4E54-BD81-FD403CAD33A4}" destId="{C549C822-2AF5-45F9-B86A-0C66ECB773A6}" srcOrd="2" destOrd="0" presId="urn:microsoft.com/office/officeart/2005/8/layout/vList4"/>
    <dgm:cxn modelId="{4F8D5C2E-D585-4D70-83AB-F87C01225C22}" type="presParOf" srcId="{2DA59D32-0E0A-4B38-8F4E-E4CE96A619A6}" destId="{BC0EF2B6-7364-4482-8139-63D68FC4B2B4}" srcOrd="3" destOrd="0" presId="urn:microsoft.com/office/officeart/2005/8/layout/vList4"/>
    <dgm:cxn modelId="{98E5989B-8EE7-4ED3-A591-001AD9C8FF35}" type="presParOf" srcId="{2DA59D32-0E0A-4B38-8F4E-E4CE96A619A6}" destId="{547197C1-F96F-41CB-BF0A-73019DB7EA36}" srcOrd="4" destOrd="0" presId="urn:microsoft.com/office/officeart/2005/8/layout/vList4"/>
    <dgm:cxn modelId="{BEBDFA7B-05AE-4614-BF99-FF69F31D6586}" type="presParOf" srcId="{547197C1-F96F-41CB-BF0A-73019DB7EA36}" destId="{69D1779D-6D0B-4202-A48B-1AD2D8D0288F}" srcOrd="0" destOrd="0" presId="urn:microsoft.com/office/officeart/2005/8/layout/vList4"/>
    <dgm:cxn modelId="{A18AFC9C-7388-42EE-9A9F-E2957B022331}" type="presParOf" srcId="{547197C1-F96F-41CB-BF0A-73019DB7EA36}" destId="{B9E2E406-FB89-4384-984E-94805430443B}" srcOrd="1" destOrd="0" presId="urn:microsoft.com/office/officeart/2005/8/layout/vList4"/>
    <dgm:cxn modelId="{3B364C0B-F573-4E63-8C2A-6C12437D5FDC}" type="presParOf" srcId="{547197C1-F96F-41CB-BF0A-73019DB7EA36}" destId="{1F19B1CC-5F8E-4E28-B111-17D3BEB86F3F}"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530898-A5ED-4B86-A27A-C5905083D65B}"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BDAEC5D9-75FD-43BF-8D42-04883EC61FB8}">
      <dgm:prSet phldrT="[Text]"/>
      <dgm:spPr/>
      <dgm:t>
        <a:bodyPr/>
        <a:lstStyle/>
        <a:p>
          <a:r>
            <a:rPr lang="id-ID" dirty="0" smtClean="0"/>
            <a:t>Memiliki wawasan serta pengetahuan  arah pengembangan teknologi  dan kajian dalam bidang intelligent yang terkait dengan permasalahan global</a:t>
          </a:r>
          <a:endParaRPr lang="en-US" dirty="0"/>
        </a:p>
      </dgm:t>
    </dgm:pt>
    <dgm:pt modelId="{1480930D-C7C2-4486-9988-5984B3C66021}" type="parTrans" cxnId="{1DF488A3-00E7-450D-AA46-8762E51654D3}">
      <dgm:prSet/>
      <dgm:spPr/>
      <dgm:t>
        <a:bodyPr/>
        <a:lstStyle/>
        <a:p>
          <a:endParaRPr lang="en-US"/>
        </a:p>
      </dgm:t>
    </dgm:pt>
    <dgm:pt modelId="{774B95AC-6B58-4B7D-97E8-1C6BCCDA98F1}" type="sibTrans" cxnId="{1DF488A3-00E7-450D-AA46-8762E51654D3}">
      <dgm:prSet/>
      <dgm:spPr/>
      <dgm:t>
        <a:bodyPr/>
        <a:lstStyle/>
        <a:p>
          <a:endParaRPr lang="en-US"/>
        </a:p>
      </dgm:t>
    </dgm:pt>
    <dgm:pt modelId="{9F73902A-7D18-419F-A094-F2C009E86D65}">
      <dgm:prSet phldrT="[Text]"/>
      <dgm:spPr/>
      <dgm:t>
        <a:bodyPr/>
        <a:lstStyle/>
        <a:p>
          <a:r>
            <a:rPr lang="id-ID" dirty="0" smtClean="0"/>
            <a:t>Memiliki pengetahuan terhadap kakas bantu serta teknik akuisisi, pre-processing, pemrosesan dan post-processing terhadap data untuk mengembangkan sistem intelligent</a:t>
          </a:r>
          <a:endParaRPr lang="en-US" dirty="0"/>
        </a:p>
      </dgm:t>
    </dgm:pt>
    <dgm:pt modelId="{855369F4-CFFC-4964-8C3D-EE5CF51CAFA0}" type="parTrans" cxnId="{912255C2-C908-4496-B60F-7ADA09DF7CCA}">
      <dgm:prSet/>
      <dgm:spPr/>
      <dgm:t>
        <a:bodyPr/>
        <a:lstStyle/>
        <a:p>
          <a:endParaRPr lang="en-US"/>
        </a:p>
      </dgm:t>
    </dgm:pt>
    <dgm:pt modelId="{8D87CEBF-E936-4CC4-BA76-059B00D1ABA6}" type="sibTrans" cxnId="{912255C2-C908-4496-B60F-7ADA09DF7CCA}">
      <dgm:prSet/>
      <dgm:spPr/>
      <dgm:t>
        <a:bodyPr/>
        <a:lstStyle/>
        <a:p>
          <a:endParaRPr lang="en-US"/>
        </a:p>
      </dgm:t>
    </dgm:pt>
    <dgm:pt modelId="{667D3DB8-BDBB-44BE-A5F8-6C88FA352EEC}">
      <dgm:prSet phldrT="[Text]"/>
      <dgm:spPr/>
      <dgm:t>
        <a:bodyPr/>
        <a:lstStyle/>
        <a:p>
          <a:r>
            <a:rPr lang="id-ID" dirty="0" smtClean="0"/>
            <a:t>Memiliki pengetahuan terhadap algoritma/ teknik/metode serta siklus pengembangan perangkat lunak berbasis intelligensia dengan tujuan sistem yang dapat mempelajari pola data, mengektrak informasi, kemampuan belajar serta menghasilkan solusi yang acceptable dan optimal</a:t>
          </a:r>
          <a:endParaRPr lang="en-US" dirty="0"/>
        </a:p>
      </dgm:t>
    </dgm:pt>
    <dgm:pt modelId="{0F20D833-27DD-4C23-AA98-7F8AF836F021}" type="parTrans" cxnId="{4F094838-CFD4-44EE-B862-CDC72D4B5854}">
      <dgm:prSet/>
      <dgm:spPr/>
      <dgm:t>
        <a:bodyPr/>
        <a:lstStyle/>
        <a:p>
          <a:endParaRPr lang="en-US"/>
        </a:p>
      </dgm:t>
    </dgm:pt>
    <dgm:pt modelId="{A1A90377-C52B-4020-BE96-49B020C62ED1}" type="sibTrans" cxnId="{4F094838-CFD4-44EE-B862-CDC72D4B5854}">
      <dgm:prSet/>
      <dgm:spPr/>
      <dgm:t>
        <a:bodyPr/>
        <a:lstStyle/>
        <a:p>
          <a:endParaRPr lang="en-US"/>
        </a:p>
      </dgm:t>
    </dgm:pt>
    <dgm:pt modelId="{89EEE100-27CC-4459-99C0-5D123A9FE704}">
      <dgm:prSet phldrT="[Text]"/>
      <dgm:spPr/>
      <dgm:t>
        <a:bodyPr/>
        <a:lstStyle/>
        <a:p>
          <a:r>
            <a:rPr lang="id-ID" dirty="0" smtClean="0"/>
            <a:t>Mampu menganalisa, memodelkan masalah dan mengimplementasikan solusi yang tepat terkait dengan pemrosesan data berbasis prinsip intelligensia untuk menghasilkan sistem intelligent yang adaptable, efektif, efisien, aman dan optimal</a:t>
          </a:r>
          <a:endParaRPr lang="en-US" dirty="0"/>
        </a:p>
      </dgm:t>
    </dgm:pt>
    <dgm:pt modelId="{CD255930-94E7-4C58-8443-4D2FE0C21DAC}" type="parTrans" cxnId="{3130D13F-1E2F-4171-B06D-FC7BCE123811}">
      <dgm:prSet/>
      <dgm:spPr/>
      <dgm:t>
        <a:bodyPr/>
        <a:lstStyle/>
        <a:p>
          <a:endParaRPr lang="en-US"/>
        </a:p>
      </dgm:t>
    </dgm:pt>
    <dgm:pt modelId="{D7EA1554-5833-46EC-8DFD-3A180B63DC8E}" type="sibTrans" cxnId="{3130D13F-1E2F-4171-B06D-FC7BCE123811}">
      <dgm:prSet/>
      <dgm:spPr/>
      <dgm:t>
        <a:bodyPr/>
        <a:lstStyle/>
        <a:p>
          <a:endParaRPr lang="en-US"/>
        </a:p>
      </dgm:t>
    </dgm:pt>
    <dgm:pt modelId="{0F0134D5-98B5-48C8-92EA-2A658554772B}">
      <dgm:prSet phldrT="[Text]"/>
      <dgm:spPr/>
      <dgm:t>
        <a:bodyPr/>
        <a:lstStyle/>
        <a:p>
          <a:r>
            <a:rPr lang="id-ID" dirty="0" smtClean="0"/>
            <a:t>Menguasi penggunaan teknologi terkini dalam pengembangan sistem pengolahan data  secara intelligent sesuai dengan kebutuhan pengguna</a:t>
          </a:r>
          <a:endParaRPr lang="en-US" dirty="0"/>
        </a:p>
      </dgm:t>
    </dgm:pt>
    <dgm:pt modelId="{0FFDC2A5-AA64-41B5-8F6A-4EB1488354CF}" type="parTrans" cxnId="{A7BFF617-0249-4B2E-8EBA-943457932D40}">
      <dgm:prSet/>
      <dgm:spPr/>
      <dgm:t>
        <a:bodyPr/>
        <a:lstStyle/>
        <a:p>
          <a:endParaRPr lang="en-US"/>
        </a:p>
      </dgm:t>
    </dgm:pt>
    <dgm:pt modelId="{220B142B-3E0E-4FF7-8292-A6C3F2B5E7D4}" type="sibTrans" cxnId="{A7BFF617-0249-4B2E-8EBA-943457932D40}">
      <dgm:prSet/>
      <dgm:spPr/>
      <dgm:t>
        <a:bodyPr/>
        <a:lstStyle/>
        <a:p>
          <a:endParaRPr lang="en-US"/>
        </a:p>
      </dgm:t>
    </dgm:pt>
    <dgm:pt modelId="{2DA59D32-0E0A-4B38-8F4E-E4CE96A619A6}" type="pres">
      <dgm:prSet presAssocID="{BA530898-A5ED-4B86-A27A-C5905083D65B}" presName="linear" presStyleCnt="0">
        <dgm:presLayoutVars>
          <dgm:dir/>
          <dgm:resizeHandles val="exact"/>
        </dgm:presLayoutVars>
      </dgm:prSet>
      <dgm:spPr/>
      <dgm:t>
        <a:bodyPr/>
        <a:lstStyle/>
        <a:p>
          <a:endParaRPr lang="en-US"/>
        </a:p>
      </dgm:t>
    </dgm:pt>
    <dgm:pt modelId="{E43F39D1-6133-424A-9F74-104BA1C37EC3}" type="pres">
      <dgm:prSet presAssocID="{BDAEC5D9-75FD-43BF-8D42-04883EC61FB8}" presName="comp" presStyleCnt="0"/>
      <dgm:spPr/>
    </dgm:pt>
    <dgm:pt modelId="{D9ABB279-3A07-4271-B8F0-4246D0D5909D}" type="pres">
      <dgm:prSet presAssocID="{BDAEC5D9-75FD-43BF-8D42-04883EC61FB8}" presName="box" presStyleLbl="node1" presStyleIdx="0" presStyleCnt="5"/>
      <dgm:spPr/>
      <dgm:t>
        <a:bodyPr/>
        <a:lstStyle/>
        <a:p>
          <a:endParaRPr lang="en-US"/>
        </a:p>
      </dgm:t>
    </dgm:pt>
    <dgm:pt modelId="{B24D74AD-7EF8-43EA-8C71-31926FBD0C04}" type="pres">
      <dgm:prSet presAssocID="{BDAEC5D9-75FD-43BF-8D42-04883EC61FB8}" presName="img" presStyleLbl="fgImgPlace1" presStyleIdx="0" presStyleCnt="5"/>
      <dgm:spPr>
        <a:blipFill rotWithShape="0">
          <a:blip xmlns:r="http://schemas.openxmlformats.org/officeDocument/2006/relationships" r:embed="rId1"/>
          <a:stretch>
            <a:fillRect/>
          </a:stretch>
        </a:blipFill>
      </dgm:spPr>
    </dgm:pt>
    <dgm:pt modelId="{D880825E-D00B-4123-869C-6873C696DFF0}" type="pres">
      <dgm:prSet presAssocID="{BDAEC5D9-75FD-43BF-8D42-04883EC61FB8}" presName="text" presStyleLbl="node1" presStyleIdx="0" presStyleCnt="5">
        <dgm:presLayoutVars>
          <dgm:bulletEnabled val="1"/>
        </dgm:presLayoutVars>
      </dgm:prSet>
      <dgm:spPr/>
      <dgm:t>
        <a:bodyPr/>
        <a:lstStyle/>
        <a:p>
          <a:endParaRPr lang="en-US"/>
        </a:p>
      </dgm:t>
    </dgm:pt>
    <dgm:pt modelId="{FD10ECA3-D29F-4B37-9A15-6F2F6EBEBCAE}" type="pres">
      <dgm:prSet presAssocID="{774B95AC-6B58-4B7D-97E8-1C6BCCDA98F1}" presName="spacer" presStyleCnt="0"/>
      <dgm:spPr/>
    </dgm:pt>
    <dgm:pt modelId="{EE9C1171-D766-4A5C-9079-7C016E44DFD4}" type="pres">
      <dgm:prSet presAssocID="{9F73902A-7D18-419F-A094-F2C009E86D65}" presName="comp" presStyleCnt="0"/>
      <dgm:spPr/>
    </dgm:pt>
    <dgm:pt modelId="{409FB792-2076-48D2-AD94-D255E94E6BF3}" type="pres">
      <dgm:prSet presAssocID="{9F73902A-7D18-419F-A094-F2C009E86D65}" presName="box" presStyleLbl="node1" presStyleIdx="1" presStyleCnt="5"/>
      <dgm:spPr/>
      <dgm:t>
        <a:bodyPr/>
        <a:lstStyle/>
        <a:p>
          <a:endParaRPr lang="en-US"/>
        </a:p>
      </dgm:t>
    </dgm:pt>
    <dgm:pt modelId="{E0559680-1325-40C0-A63F-5F0A3AFE1F1B}" type="pres">
      <dgm:prSet presAssocID="{9F73902A-7D18-419F-A094-F2C009E86D65}" presName="img" presStyleLbl="fgImgPlace1" presStyleIdx="1" presStyleCnt="5"/>
      <dgm:spPr>
        <a:blipFill rotWithShape="0">
          <a:blip xmlns:r="http://schemas.openxmlformats.org/officeDocument/2006/relationships" r:embed="rId2"/>
          <a:stretch>
            <a:fillRect/>
          </a:stretch>
        </a:blipFill>
      </dgm:spPr>
      <dgm:t>
        <a:bodyPr/>
        <a:lstStyle/>
        <a:p>
          <a:endParaRPr lang="en-US"/>
        </a:p>
      </dgm:t>
    </dgm:pt>
    <dgm:pt modelId="{F05099F9-234A-4F35-89B4-FDDDE4555724}" type="pres">
      <dgm:prSet presAssocID="{9F73902A-7D18-419F-A094-F2C009E86D65}" presName="text" presStyleLbl="node1" presStyleIdx="1" presStyleCnt="5">
        <dgm:presLayoutVars>
          <dgm:bulletEnabled val="1"/>
        </dgm:presLayoutVars>
      </dgm:prSet>
      <dgm:spPr/>
      <dgm:t>
        <a:bodyPr/>
        <a:lstStyle/>
        <a:p>
          <a:endParaRPr lang="en-US"/>
        </a:p>
      </dgm:t>
    </dgm:pt>
    <dgm:pt modelId="{6B9027DC-E743-4FA6-8A89-9B9925C90845}" type="pres">
      <dgm:prSet presAssocID="{8D87CEBF-E936-4CC4-BA76-059B00D1ABA6}" presName="spacer" presStyleCnt="0"/>
      <dgm:spPr/>
    </dgm:pt>
    <dgm:pt modelId="{4FC3E15F-3EF0-4021-989B-C079BBBA0023}" type="pres">
      <dgm:prSet presAssocID="{667D3DB8-BDBB-44BE-A5F8-6C88FA352EEC}" presName="comp" presStyleCnt="0"/>
      <dgm:spPr/>
    </dgm:pt>
    <dgm:pt modelId="{0D416C6D-73C0-41E6-9E7E-8C75E7F15535}" type="pres">
      <dgm:prSet presAssocID="{667D3DB8-BDBB-44BE-A5F8-6C88FA352EEC}" presName="box" presStyleLbl="node1" presStyleIdx="2" presStyleCnt="5"/>
      <dgm:spPr/>
      <dgm:t>
        <a:bodyPr/>
        <a:lstStyle/>
        <a:p>
          <a:endParaRPr lang="en-US"/>
        </a:p>
      </dgm:t>
    </dgm:pt>
    <dgm:pt modelId="{9A19252B-5837-40F4-858C-87C7AD0B796E}" type="pres">
      <dgm:prSet presAssocID="{667D3DB8-BDBB-44BE-A5F8-6C88FA352EEC}" presName="img" presStyleLbl="fgImgPlace1" presStyleIdx="2" presStyleCnt="5"/>
      <dgm:spPr>
        <a:blipFill rotWithShape="0">
          <a:blip xmlns:r="http://schemas.openxmlformats.org/officeDocument/2006/relationships" r:embed="rId3"/>
          <a:stretch>
            <a:fillRect/>
          </a:stretch>
        </a:blipFill>
      </dgm:spPr>
      <dgm:t>
        <a:bodyPr/>
        <a:lstStyle/>
        <a:p>
          <a:endParaRPr lang="en-US"/>
        </a:p>
      </dgm:t>
    </dgm:pt>
    <dgm:pt modelId="{9CD85835-C417-4234-8CAA-C6A0CAB7F51D}" type="pres">
      <dgm:prSet presAssocID="{667D3DB8-BDBB-44BE-A5F8-6C88FA352EEC}" presName="text" presStyleLbl="node1" presStyleIdx="2" presStyleCnt="5">
        <dgm:presLayoutVars>
          <dgm:bulletEnabled val="1"/>
        </dgm:presLayoutVars>
      </dgm:prSet>
      <dgm:spPr/>
      <dgm:t>
        <a:bodyPr/>
        <a:lstStyle/>
        <a:p>
          <a:endParaRPr lang="en-US"/>
        </a:p>
      </dgm:t>
    </dgm:pt>
    <dgm:pt modelId="{2D32C8F8-8C54-48A8-BABA-361070FBB875}" type="pres">
      <dgm:prSet presAssocID="{A1A90377-C52B-4020-BE96-49B020C62ED1}" presName="spacer" presStyleCnt="0"/>
      <dgm:spPr/>
    </dgm:pt>
    <dgm:pt modelId="{665A2040-0DD0-4141-80C9-F010FCA83173}" type="pres">
      <dgm:prSet presAssocID="{89EEE100-27CC-4459-99C0-5D123A9FE704}" presName="comp" presStyleCnt="0"/>
      <dgm:spPr/>
    </dgm:pt>
    <dgm:pt modelId="{C101A47F-8229-44C0-BD84-40E8D046CB99}" type="pres">
      <dgm:prSet presAssocID="{89EEE100-27CC-4459-99C0-5D123A9FE704}" presName="box" presStyleLbl="node1" presStyleIdx="3" presStyleCnt="5"/>
      <dgm:spPr/>
      <dgm:t>
        <a:bodyPr/>
        <a:lstStyle/>
        <a:p>
          <a:endParaRPr lang="en-US"/>
        </a:p>
      </dgm:t>
    </dgm:pt>
    <dgm:pt modelId="{DF7230F7-4B73-45E4-8470-B1B15C7CB28B}" type="pres">
      <dgm:prSet presAssocID="{89EEE100-27CC-4459-99C0-5D123A9FE704}" presName="img" presStyleLbl="fgImgPlace1" presStyleIdx="3" presStyleCnt="5"/>
      <dgm:spPr>
        <a:blipFill rotWithShape="0">
          <a:blip xmlns:r="http://schemas.openxmlformats.org/officeDocument/2006/relationships" r:embed="rId4"/>
          <a:stretch>
            <a:fillRect/>
          </a:stretch>
        </a:blipFill>
      </dgm:spPr>
    </dgm:pt>
    <dgm:pt modelId="{3FB4DB0D-8861-478B-8FC9-8527BC6AD4ED}" type="pres">
      <dgm:prSet presAssocID="{89EEE100-27CC-4459-99C0-5D123A9FE704}" presName="text" presStyleLbl="node1" presStyleIdx="3" presStyleCnt="5">
        <dgm:presLayoutVars>
          <dgm:bulletEnabled val="1"/>
        </dgm:presLayoutVars>
      </dgm:prSet>
      <dgm:spPr/>
      <dgm:t>
        <a:bodyPr/>
        <a:lstStyle/>
        <a:p>
          <a:endParaRPr lang="en-US"/>
        </a:p>
      </dgm:t>
    </dgm:pt>
    <dgm:pt modelId="{BE0F6BE1-2A85-4323-8952-791E9731C751}" type="pres">
      <dgm:prSet presAssocID="{D7EA1554-5833-46EC-8DFD-3A180B63DC8E}" presName="spacer" presStyleCnt="0"/>
      <dgm:spPr/>
    </dgm:pt>
    <dgm:pt modelId="{0BF86908-23CF-44CC-B285-5F5480C242C8}" type="pres">
      <dgm:prSet presAssocID="{0F0134D5-98B5-48C8-92EA-2A658554772B}" presName="comp" presStyleCnt="0"/>
      <dgm:spPr/>
    </dgm:pt>
    <dgm:pt modelId="{B1903F36-E0FD-4D31-86D6-D2E66C5BC483}" type="pres">
      <dgm:prSet presAssocID="{0F0134D5-98B5-48C8-92EA-2A658554772B}" presName="box" presStyleLbl="node1" presStyleIdx="4" presStyleCnt="5"/>
      <dgm:spPr/>
      <dgm:t>
        <a:bodyPr/>
        <a:lstStyle/>
        <a:p>
          <a:endParaRPr lang="en-US"/>
        </a:p>
      </dgm:t>
    </dgm:pt>
    <dgm:pt modelId="{07E8D4C1-85F0-45F5-96BE-6F333CF5DEAD}" type="pres">
      <dgm:prSet presAssocID="{0F0134D5-98B5-48C8-92EA-2A658554772B}" presName="img" presStyleLbl="fgImgPlace1" presStyleIdx="4" presStyleCnt="5"/>
      <dgm:spPr>
        <a:blipFill rotWithShape="0">
          <a:blip xmlns:r="http://schemas.openxmlformats.org/officeDocument/2006/relationships" r:embed="rId5"/>
          <a:stretch>
            <a:fillRect/>
          </a:stretch>
        </a:blipFill>
      </dgm:spPr>
      <dgm:t>
        <a:bodyPr/>
        <a:lstStyle/>
        <a:p>
          <a:endParaRPr lang="en-US"/>
        </a:p>
      </dgm:t>
    </dgm:pt>
    <dgm:pt modelId="{53135765-1366-4376-8740-8C66334FB9F4}" type="pres">
      <dgm:prSet presAssocID="{0F0134D5-98B5-48C8-92EA-2A658554772B}" presName="text" presStyleLbl="node1" presStyleIdx="4" presStyleCnt="5">
        <dgm:presLayoutVars>
          <dgm:bulletEnabled val="1"/>
        </dgm:presLayoutVars>
      </dgm:prSet>
      <dgm:spPr/>
      <dgm:t>
        <a:bodyPr/>
        <a:lstStyle/>
        <a:p>
          <a:endParaRPr lang="en-US"/>
        </a:p>
      </dgm:t>
    </dgm:pt>
  </dgm:ptLst>
  <dgm:cxnLst>
    <dgm:cxn modelId="{BBDBF8B5-0873-4EF4-99F5-9ED93BFB0023}" type="presOf" srcId="{BA530898-A5ED-4B86-A27A-C5905083D65B}" destId="{2DA59D32-0E0A-4B38-8F4E-E4CE96A619A6}" srcOrd="0" destOrd="0" presId="urn:microsoft.com/office/officeart/2005/8/layout/vList4"/>
    <dgm:cxn modelId="{37E797DB-9DFA-4B73-9F72-EBB58899657A}" type="presOf" srcId="{BDAEC5D9-75FD-43BF-8D42-04883EC61FB8}" destId="{D880825E-D00B-4123-869C-6873C696DFF0}" srcOrd="1" destOrd="0" presId="urn:microsoft.com/office/officeart/2005/8/layout/vList4"/>
    <dgm:cxn modelId="{8C55F53C-DAB7-4528-BEDD-8722F83B57F3}" type="presOf" srcId="{667D3DB8-BDBB-44BE-A5F8-6C88FA352EEC}" destId="{9CD85835-C417-4234-8CAA-C6A0CAB7F51D}" srcOrd="1" destOrd="0" presId="urn:microsoft.com/office/officeart/2005/8/layout/vList4"/>
    <dgm:cxn modelId="{2C48BE7E-3287-457F-A732-CDBC1D4E1C5D}" type="presOf" srcId="{89EEE100-27CC-4459-99C0-5D123A9FE704}" destId="{C101A47F-8229-44C0-BD84-40E8D046CB99}" srcOrd="0" destOrd="0" presId="urn:microsoft.com/office/officeart/2005/8/layout/vList4"/>
    <dgm:cxn modelId="{84040B0C-CF18-400A-8A6A-D65CE34810F0}" type="presOf" srcId="{0F0134D5-98B5-48C8-92EA-2A658554772B}" destId="{B1903F36-E0FD-4D31-86D6-D2E66C5BC483}" srcOrd="0" destOrd="0" presId="urn:microsoft.com/office/officeart/2005/8/layout/vList4"/>
    <dgm:cxn modelId="{1DF488A3-00E7-450D-AA46-8762E51654D3}" srcId="{BA530898-A5ED-4B86-A27A-C5905083D65B}" destId="{BDAEC5D9-75FD-43BF-8D42-04883EC61FB8}" srcOrd="0" destOrd="0" parTransId="{1480930D-C7C2-4486-9988-5984B3C66021}" sibTransId="{774B95AC-6B58-4B7D-97E8-1C6BCCDA98F1}"/>
    <dgm:cxn modelId="{A7BFF617-0249-4B2E-8EBA-943457932D40}" srcId="{BA530898-A5ED-4B86-A27A-C5905083D65B}" destId="{0F0134D5-98B5-48C8-92EA-2A658554772B}" srcOrd="4" destOrd="0" parTransId="{0FFDC2A5-AA64-41B5-8F6A-4EB1488354CF}" sibTransId="{220B142B-3E0E-4FF7-8292-A6C3F2B5E7D4}"/>
    <dgm:cxn modelId="{2B09C923-4DF9-4422-815C-050EA3CABC13}" type="presOf" srcId="{89EEE100-27CC-4459-99C0-5D123A9FE704}" destId="{3FB4DB0D-8861-478B-8FC9-8527BC6AD4ED}" srcOrd="1" destOrd="0" presId="urn:microsoft.com/office/officeart/2005/8/layout/vList4"/>
    <dgm:cxn modelId="{4F094838-CFD4-44EE-B862-CDC72D4B5854}" srcId="{BA530898-A5ED-4B86-A27A-C5905083D65B}" destId="{667D3DB8-BDBB-44BE-A5F8-6C88FA352EEC}" srcOrd="2" destOrd="0" parTransId="{0F20D833-27DD-4C23-AA98-7F8AF836F021}" sibTransId="{A1A90377-C52B-4020-BE96-49B020C62ED1}"/>
    <dgm:cxn modelId="{3130D13F-1E2F-4171-B06D-FC7BCE123811}" srcId="{BA530898-A5ED-4B86-A27A-C5905083D65B}" destId="{89EEE100-27CC-4459-99C0-5D123A9FE704}" srcOrd="3" destOrd="0" parTransId="{CD255930-94E7-4C58-8443-4D2FE0C21DAC}" sibTransId="{D7EA1554-5833-46EC-8DFD-3A180B63DC8E}"/>
    <dgm:cxn modelId="{9CD3BF99-D68D-4B71-9CA3-4723DA6D1AEF}" type="presOf" srcId="{9F73902A-7D18-419F-A094-F2C009E86D65}" destId="{F05099F9-234A-4F35-89B4-FDDDE4555724}" srcOrd="1" destOrd="0" presId="urn:microsoft.com/office/officeart/2005/8/layout/vList4"/>
    <dgm:cxn modelId="{FC19979A-AF85-4906-94D6-BF98E54B812B}" type="presOf" srcId="{0F0134D5-98B5-48C8-92EA-2A658554772B}" destId="{53135765-1366-4376-8740-8C66334FB9F4}" srcOrd="1" destOrd="0" presId="urn:microsoft.com/office/officeart/2005/8/layout/vList4"/>
    <dgm:cxn modelId="{99752388-E842-41EF-947E-0E7B132A404F}" type="presOf" srcId="{9F73902A-7D18-419F-A094-F2C009E86D65}" destId="{409FB792-2076-48D2-AD94-D255E94E6BF3}" srcOrd="0" destOrd="0" presId="urn:microsoft.com/office/officeart/2005/8/layout/vList4"/>
    <dgm:cxn modelId="{5AE4810B-29CF-4FA2-AD80-1E4282342E1C}" type="presOf" srcId="{667D3DB8-BDBB-44BE-A5F8-6C88FA352EEC}" destId="{0D416C6D-73C0-41E6-9E7E-8C75E7F15535}" srcOrd="0" destOrd="0" presId="urn:microsoft.com/office/officeart/2005/8/layout/vList4"/>
    <dgm:cxn modelId="{EDAC69DB-EA1F-478E-B030-0E283725110A}" type="presOf" srcId="{BDAEC5D9-75FD-43BF-8D42-04883EC61FB8}" destId="{D9ABB279-3A07-4271-B8F0-4246D0D5909D}" srcOrd="0" destOrd="0" presId="urn:microsoft.com/office/officeart/2005/8/layout/vList4"/>
    <dgm:cxn modelId="{912255C2-C908-4496-B60F-7ADA09DF7CCA}" srcId="{BA530898-A5ED-4B86-A27A-C5905083D65B}" destId="{9F73902A-7D18-419F-A094-F2C009E86D65}" srcOrd="1" destOrd="0" parTransId="{855369F4-CFFC-4964-8C3D-EE5CF51CAFA0}" sibTransId="{8D87CEBF-E936-4CC4-BA76-059B00D1ABA6}"/>
    <dgm:cxn modelId="{B6CEA390-0230-4EDC-A574-B02335793818}" type="presParOf" srcId="{2DA59D32-0E0A-4B38-8F4E-E4CE96A619A6}" destId="{E43F39D1-6133-424A-9F74-104BA1C37EC3}" srcOrd="0" destOrd="0" presId="urn:microsoft.com/office/officeart/2005/8/layout/vList4"/>
    <dgm:cxn modelId="{4D788D90-9E93-4485-AA04-D68AFF8D0662}" type="presParOf" srcId="{E43F39D1-6133-424A-9F74-104BA1C37EC3}" destId="{D9ABB279-3A07-4271-B8F0-4246D0D5909D}" srcOrd="0" destOrd="0" presId="urn:microsoft.com/office/officeart/2005/8/layout/vList4"/>
    <dgm:cxn modelId="{F0DF2AB5-F8E1-4C62-A862-A7DBAD085AF7}" type="presParOf" srcId="{E43F39D1-6133-424A-9F74-104BA1C37EC3}" destId="{B24D74AD-7EF8-43EA-8C71-31926FBD0C04}" srcOrd="1" destOrd="0" presId="urn:microsoft.com/office/officeart/2005/8/layout/vList4"/>
    <dgm:cxn modelId="{28322EE2-33E8-4007-AEA4-735BC36FDDC7}" type="presParOf" srcId="{E43F39D1-6133-424A-9F74-104BA1C37EC3}" destId="{D880825E-D00B-4123-869C-6873C696DFF0}" srcOrd="2" destOrd="0" presId="urn:microsoft.com/office/officeart/2005/8/layout/vList4"/>
    <dgm:cxn modelId="{7B99BCE9-AEA9-40EB-9FB2-B2CAE6C2F5E2}" type="presParOf" srcId="{2DA59D32-0E0A-4B38-8F4E-E4CE96A619A6}" destId="{FD10ECA3-D29F-4B37-9A15-6F2F6EBEBCAE}" srcOrd="1" destOrd="0" presId="urn:microsoft.com/office/officeart/2005/8/layout/vList4"/>
    <dgm:cxn modelId="{047CE8F2-298F-4BF2-B872-3B7B14DDA6BD}" type="presParOf" srcId="{2DA59D32-0E0A-4B38-8F4E-E4CE96A619A6}" destId="{EE9C1171-D766-4A5C-9079-7C016E44DFD4}" srcOrd="2" destOrd="0" presId="urn:microsoft.com/office/officeart/2005/8/layout/vList4"/>
    <dgm:cxn modelId="{4660F765-EF0D-4132-BE7C-86336D27E4F3}" type="presParOf" srcId="{EE9C1171-D766-4A5C-9079-7C016E44DFD4}" destId="{409FB792-2076-48D2-AD94-D255E94E6BF3}" srcOrd="0" destOrd="0" presId="urn:microsoft.com/office/officeart/2005/8/layout/vList4"/>
    <dgm:cxn modelId="{E96026B7-3246-40F4-A4B6-475485805D23}" type="presParOf" srcId="{EE9C1171-D766-4A5C-9079-7C016E44DFD4}" destId="{E0559680-1325-40C0-A63F-5F0A3AFE1F1B}" srcOrd="1" destOrd="0" presId="urn:microsoft.com/office/officeart/2005/8/layout/vList4"/>
    <dgm:cxn modelId="{A10EA620-2FA7-4842-825B-CEB702931CE4}" type="presParOf" srcId="{EE9C1171-D766-4A5C-9079-7C016E44DFD4}" destId="{F05099F9-234A-4F35-89B4-FDDDE4555724}" srcOrd="2" destOrd="0" presId="urn:microsoft.com/office/officeart/2005/8/layout/vList4"/>
    <dgm:cxn modelId="{68ECACFA-E233-417A-8C03-3C61B32F4881}" type="presParOf" srcId="{2DA59D32-0E0A-4B38-8F4E-E4CE96A619A6}" destId="{6B9027DC-E743-4FA6-8A89-9B9925C90845}" srcOrd="3" destOrd="0" presId="urn:microsoft.com/office/officeart/2005/8/layout/vList4"/>
    <dgm:cxn modelId="{2E19CFAC-A032-4629-8EB5-2302F1EF1239}" type="presParOf" srcId="{2DA59D32-0E0A-4B38-8F4E-E4CE96A619A6}" destId="{4FC3E15F-3EF0-4021-989B-C079BBBA0023}" srcOrd="4" destOrd="0" presId="urn:microsoft.com/office/officeart/2005/8/layout/vList4"/>
    <dgm:cxn modelId="{92C95FA2-3786-4189-86A1-7566790FC1B6}" type="presParOf" srcId="{4FC3E15F-3EF0-4021-989B-C079BBBA0023}" destId="{0D416C6D-73C0-41E6-9E7E-8C75E7F15535}" srcOrd="0" destOrd="0" presId="urn:microsoft.com/office/officeart/2005/8/layout/vList4"/>
    <dgm:cxn modelId="{D58E3E17-583F-412B-BC69-D4240D2A95D4}" type="presParOf" srcId="{4FC3E15F-3EF0-4021-989B-C079BBBA0023}" destId="{9A19252B-5837-40F4-858C-87C7AD0B796E}" srcOrd="1" destOrd="0" presId="urn:microsoft.com/office/officeart/2005/8/layout/vList4"/>
    <dgm:cxn modelId="{E11B0522-A1E7-49E5-9796-BA4C0F622CC3}" type="presParOf" srcId="{4FC3E15F-3EF0-4021-989B-C079BBBA0023}" destId="{9CD85835-C417-4234-8CAA-C6A0CAB7F51D}" srcOrd="2" destOrd="0" presId="urn:microsoft.com/office/officeart/2005/8/layout/vList4"/>
    <dgm:cxn modelId="{44C9595B-4ACA-4D1A-8296-830945DCF550}" type="presParOf" srcId="{2DA59D32-0E0A-4B38-8F4E-E4CE96A619A6}" destId="{2D32C8F8-8C54-48A8-BABA-361070FBB875}" srcOrd="5" destOrd="0" presId="urn:microsoft.com/office/officeart/2005/8/layout/vList4"/>
    <dgm:cxn modelId="{E7D77727-E7DC-4286-92C6-106782D91786}" type="presParOf" srcId="{2DA59D32-0E0A-4B38-8F4E-E4CE96A619A6}" destId="{665A2040-0DD0-4141-80C9-F010FCA83173}" srcOrd="6" destOrd="0" presId="urn:microsoft.com/office/officeart/2005/8/layout/vList4"/>
    <dgm:cxn modelId="{9B457AF3-C533-4C5E-ADB9-80E06A176922}" type="presParOf" srcId="{665A2040-0DD0-4141-80C9-F010FCA83173}" destId="{C101A47F-8229-44C0-BD84-40E8D046CB99}" srcOrd="0" destOrd="0" presId="urn:microsoft.com/office/officeart/2005/8/layout/vList4"/>
    <dgm:cxn modelId="{28E76641-008E-4042-B918-5B4958B4CA20}" type="presParOf" srcId="{665A2040-0DD0-4141-80C9-F010FCA83173}" destId="{DF7230F7-4B73-45E4-8470-B1B15C7CB28B}" srcOrd="1" destOrd="0" presId="urn:microsoft.com/office/officeart/2005/8/layout/vList4"/>
    <dgm:cxn modelId="{A2BD2FBB-795C-416C-B841-FEFFD56FDC5C}" type="presParOf" srcId="{665A2040-0DD0-4141-80C9-F010FCA83173}" destId="{3FB4DB0D-8861-478B-8FC9-8527BC6AD4ED}" srcOrd="2" destOrd="0" presId="urn:microsoft.com/office/officeart/2005/8/layout/vList4"/>
    <dgm:cxn modelId="{F5702638-E79A-49BD-BBE6-4DBB9D4B5AB8}" type="presParOf" srcId="{2DA59D32-0E0A-4B38-8F4E-E4CE96A619A6}" destId="{BE0F6BE1-2A85-4323-8952-791E9731C751}" srcOrd="7" destOrd="0" presId="urn:microsoft.com/office/officeart/2005/8/layout/vList4"/>
    <dgm:cxn modelId="{252D8C61-11B3-4B67-A1CC-AE87121F7FE2}" type="presParOf" srcId="{2DA59D32-0E0A-4B38-8F4E-E4CE96A619A6}" destId="{0BF86908-23CF-44CC-B285-5F5480C242C8}" srcOrd="8" destOrd="0" presId="urn:microsoft.com/office/officeart/2005/8/layout/vList4"/>
    <dgm:cxn modelId="{22D2D2AE-693A-4C81-BCDC-1766FD76352C}" type="presParOf" srcId="{0BF86908-23CF-44CC-B285-5F5480C242C8}" destId="{B1903F36-E0FD-4D31-86D6-D2E66C5BC483}" srcOrd="0" destOrd="0" presId="urn:microsoft.com/office/officeart/2005/8/layout/vList4"/>
    <dgm:cxn modelId="{6B9702BC-0512-41C6-A5AA-4747567CD45F}" type="presParOf" srcId="{0BF86908-23CF-44CC-B285-5F5480C242C8}" destId="{07E8D4C1-85F0-45F5-96BE-6F333CF5DEAD}" srcOrd="1" destOrd="0" presId="urn:microsoft.com/office/officeart/2005/8/layout/vList4"/>
    <dgm:cxn modelId="{490948BC-1152-4C99-8F25-F7D09F6B7CE8}" type="presParOf" srcId="{0BF86908-23CF-44CC-B285-5F5480C242C8}" destId="{53135765-1366-4376-8740-8C66334FB9F4}"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ABB279-3A07-4271-B8F0-4246D0D5909D}">
      <dsp:nvSpPr>
        <dsp:cNvPr id="0" name=""/>
        <dsp:cNvSpPr/>
      </dsp:nvSpPr>
      <dsp:spPr>
        <a:xfrm>
          <a:off x="0" y="0"/>
          <a:ext cx="8153400" cy="114157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d-ID" sz="1600" kern="1200" dirty="0" smtClean="0"/>
            <a:t>Memiliki pengetahuan, wawasan serta pemahaman terhadap konsep automatisasi/rekayasa data yang efektif, efisien dan handal dalam berbagai permasalahan terkait dengan  menggunakan sistem terkomputerisasi</a:t>
          </a:r>
          <a:endParaRPr lang="en-US" sz="1600" kern="1200" dirty="0"/>
        </a:p>
      </dsp:txBody>
      <dsp:txXfrm>
        <a:off x="1744837" y="0"/>
        <a:ext cx="6408562" cy="1141578"/>
      </dsp:txXfrm>
    </dsp:sp>
    <dsp:sp modelId="{B24D74AD-7EF8-43EA-8C71-31926FBD0C04}">
      <dsp:nvSpPr>
        <dsp:cNvPr id="0" name=""/>
        <dsp:cNvSpPr/>
      </dsp:nvSpPr>
      <dsp:spPr>
        <a:xfrm>
          <a:off x="114157" y="114157"/>
          <a:ext cx="1630680" cy="91326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9FB792-2076-48D2-AD94-D255E94E6BF3}">
      <dsp:nvSpPr>
        <dsp:cNvPr id="0" name=""/>
        <dsp:cNvSpPr/>
      </dsp:nvSpPr>
      <dsp:spPr>
        <a:xfrm>
          <a:off x="0" y="1255736"/>
          <a:ext cx="8153400" cy="114157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d-ID" sz="1600" kern="1200" dirty="0" smtClean="0"/>
            <a:t>Mampu  menganalisa, mendeskripsikan, dan mendefinisikan solusi yang efektif, efisien dan adaptable terkait dengan permasalahan yang dihadapi pengguna</a:t>
          </a:r>
          <a:endParaRPr lang="en-US" sz="1600" kern="1200" dirty="0"/>
        </a:p>
      </dsp:txBody>
      <dsp:txXfrm>
        <a:off x="1744837" y="1255736"/>
        <a:ext cx="6408562" cy="1141578"/>
      </dsp:txXfrm>
    </dsp:sp>
    <dsp:sp modelId="{E0559680-1325-40C0-A63F-5F0A3AFE1F1B}">
      <dsp:nvSpPr>
        <dsp:cNvPr id="0" name=""/>
        <dsp:cNvSpPr/>
      </dsp:nvSpPr>
      <dsp:spPr>
        <a:xfrm>
          <a:off x="114157" y="1369894"/>
          <a:ext cx="1630680" cy="91326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416C6D-73C0-41E6-9E7E-8C75E7F15535}">
      <dsp:nvSpPr>
        <dsp:cNvPr id="0" name=""/>
        <dsp:cNvSpPr/>
      </dsp:nvSpPr>
      <dsp:spPr>
        <a:xfrm>
          <a:off x="0" y="2511472"/>
          <a:ext cx="8153400" cy="114157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d-ID" sz="1600" kern="1200" dirty="0" smtClean="0"/>
            <a:t>Mampu  memilih serta menggunakan kakas bantu yang tepat untuk merancang dan membangun solusi dalam bentuk proses/model/aplikasi terkomputerisasi  yang sesuai dengan standarisasi mutu dan kebutuhan pengguna</a:t>
          </a:r>
          <a:endParaRPr lang="en-US" sz="1600" kern="1200" dirty="0"/>
        </a:p>
      </dsp:txBody>
      <dsp:txXfrm>
        <a:off x="1744837" y="2511472"/>
        <a:ext cx="6408562" cy="1141578"/>
      </dsp:txXfrm>
    </dsp:sp>
    <dsp:sp modelId="{9A19252B-5837-40F4-858C-87C7AD0B796E}">
      <dsp:nvSpPr>
        <dsp:cNvPr id="0" name=""/>
        <dsp:cNvSpPr/>
      </dsp:nvSpPr>
      <dsp:spPr>
        <a:xfrm>
          <a:off x="114157" y="2625630"/>
          <a:ext cx="1630680" cy="913262"/>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0F0EB6-EBE2-44F4-AAFF-75E265439412}">
      <dsp:nvSpPr>
        <dsp:cNvPr id="0" name=""/>
        <dsp:cNvSpPr/>
      </dsp:nvSpPr>
      <dsp:spPr>
        <a:xfrm>
          <a:off x="0" y="0"/>
          <a:ext cx="8153400" cy="11031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id-ID" sz="1700" kern="1200" dirty="0" smtClean="0"/>
            <a:t>Mampu menilai peformansi solusi permasalahan yang diterapkan serta melakukan kajian untuk optimasi peformansi serta kelebihan dan kekurangannya</a:t>
          </a:r>
          <a:endParaRPr lang="en-US" sz="1700" kern="1200" dirty="0"/>
        </a:p>
      </dsp:txBody>
      <dsp:txXfrm>
        <a:off x="1740999" y="0"/>
        <a:ext cx="6412400" cy="1103194"/>
      </dsp:txXfrm>
    </dsp:sp>
    <dsp:sp modelId="{7887A7EB-7F95-4C4E-85D7-6E5F33E0C0F8}">
      <dsp:nvSpPr>
        <dsp:cNvPr id="0" name=""/>
        <dsp:cNvSpPr/>
      </dsp:nvSpPr>
      <dsp:spPr>
        <a:xfrm>
          <a:off x="110319" y="110319"/>
          <a:ext cx="1630680" cy="88255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D05AAC-AFD1-401F-899A-38C3933C4A37}">
      <dsp:nvSpPr>
        <dsp:cNvPr id="0" name=""/>
        <dsp:cNvSpPr/>
      </dsp:nvSpPr>
      <dsp:spPr>
        <a:xfrm>
          <a:off x="0" y="1213513"/>
          <a:ext cx="8153400" cy="11031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id-ID" sz="1700" kern="1200" dirty="0" smtClean="0"/>
            <a:t>Mampu bertanggung jawab atas hasil pekerjaan sendiri, dan atau dengan kelompok sesuai dengan peran posisi dalam organisasi serta memenuhi standar mutu yang telah ditetapkan.</a:t>
          </a:r>
          <a:endParaRPr lang="en-US" sz="1700" kern="1200" dirty="0"/>
        </a:p>
      </dsp:txBody>
      <dsp:txXfrm>
        <a:off x="1740999" y="1213513"/>
        <a:ext cx="6412400" cy="1103194"/>
      </dsp:txXfrm>
    </dsp:sp>
    <dsp:sp modelId="{780608DA-8603-4F4E-AF62-91DE72ABABE9}">
      <dsp:nvSpPr>
        <dsp:cNvPr id="0" name=""/>
        <dsp:cNvSpPr/>
      </dsp:nvSpPr>
      <dsp:spPr>
        <a:xfrm>
          <a:off x="110319" y="1323832"/>
          <a:ext cx="1630680" cy="88255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1779D-6D0B-4202-A48B-1AD2D8D0288F}">
      <dsp:nvSpPr>
        <dsp:cNvPr id="0" name=""/>
        <dsp:cNvSpPr/>
      </dsp:nvSpPr>
      <dsp:spPr>
        <a:xfrm>
          <a:off x="0" y="2427026"/>
          <a:ext cx="8153400" cy="11031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id-ID" sz="1700" kern="1200" dirty="0" smtClean="0"/>
            <a:t>Mampu berkomunikasi secara lisan maupun tulisan untuk menyampaikan ide,usulan, gagasan maupun transfer pengetahuan dalam bidang Informatika kepada orang lain</a:t>
          </a:r>
          <a:endParaRPr lang="en-US" sz="1700" kern="1200" dirty="0"/>
        </a:p>
      </dsp:txBody>
      <dsp:txXfrm>
        <a:off x="1740999" y="2427026"/>
        <a:ext cx="6412400" cy="1103194"/>
      </dsp:txXfrm>
    </dsp:sp>
    <dsp:sp modelId="{B9E2E406-FB89-4384-984E-94805430443B}">
      <dsp:nvSpPr>
        <dsp:cNvPr id="0" name=""/>
        <dsp:cNvSpPr/>
      </dsp:nvSpPr>
      <dsp:spPr>
        <a:xfrm>
          <a:off x="110319" y="2537346"/>
          <a:ext cx="1630680" cy="882555"/>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ABB279-3A07-4271-B8F0-4246D0D5909D}">
      <dsp:nvSpPr>
        <dsp:cNvPr id="0" name=""/>
        <dsp:cNvSpPr/>
      </dsp:nvSpPr>
      <dsp:spPr>
        <a:xfrm>
          <a:off x="0" y="0"/>
          <a:ext cx="8153400" cy="6735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id-ID" sz="1000" kern="1200" dirty="0" smtClean="0"/>
            <a:t>Memiliki wawasan serta pengetahuan  arah pengembangan teknologi  dan kajian dalam bidang intelligent yang terkait dengan permasalahan global</a:t>
          </a:r>
          <a:endParaRPr lang="en-US" sz="1000" kern="1200" dirty="0"/>
        </a:p>
      </dsp:txBody>
      <dsp:txXfrm>
        <a:off x="1698030" y="0"/>
        <a:ext cx="6455369" cy="673502"/>
      </dsp:txXfrm>
    </dsp:sp>
    <dsp:sp modelId="{B24D74AD-7EF8-43EA-8C71-31926FBD0C04}">
      <dsp:nvSpPr>
        <dsp:cNvPr id="0" name=""/>
        <dsp:cNvSpPr/>
      </dsp:nvSpPr>
      <dsp:spPr>
        <a:xfrm>
          <a:off x="67350" y="67350"/>
          <a:ext cx="1630680" cy="53880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9FB792-2076-48D2-AD94-D255E94E6BF3}">
      <dsp:nvSpPr>
        <dsp:cNvPr id="0" name=""/>
        <dsp:cNvSpPr/>
      </dsp:nvSpPr>
      <dsp:spPr>
        <a:xfrm>
          <a:off x="0" y="740853"/>
          <a:ext cx="8153400" cy="673502"/>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id-ID" sz="1000" kern="1200" dirty="0" smtClean="0"/>
            <a:t>Memiliki pengetahuan terhadap kakas bantu serta teknik akuisisi, pre-processing, pemrosesan dan post-processing terhadap data untuk mengembangkan sistem intelligent</a:t>
          </a:r>
          <a:endParaRPr lang="en-US" sz="1000" kern="1200" dirty="0"/>
        </a:p>
      </dsp:txBody>
      <dsp:txXfrm>
        <a:off x="1698030" y="740853"/>
        <a:ext cx="6455369" cy="673502"/>
      </dsp:txXfrm>
    </dsp:sp>
    <dsp:sp modelId="{E0559680-1325-40C0-A63F-5F0A3AFE1F1B}">
      <dsp:nvSpPr>
        <dsp:cNvPr id="0" name=""/>
        <dsp:cNvSpPr/>
      </dsp:nvSpPr>
      <dsp:spPr>
        <a:xfrm>
          <a:off x="67350" y="808203"/>
          <a:ext cx="1630680" cy="53880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416C6D-73C0-41E6-9E7E-8C75E7F15535}">
      <dsp:nvSpPr>
        <dsp:cNvPr id="0" name=""/>
        <dsp:cNvSpPr/>
      </dsp:nvSpPr>
      <dsp:spPr>
        <a:xfrm>
          <a:off x="0" y="1481706"/>
          <a:ext cx="8153400" cy="673502"/>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id-ID" sz="1000" kern="1200" dirty="0" smtClean="0"/>
            <a:t>Memiliki pengetahuan terhadap algoritma/ teknik/metode serta siklus pengembangan perangkat lunak berbasis intelligensia dengan tujuan sistem yang dapat mempelajari pola data, mengektrak informasi, kemampuan belajar serta menghasilkan solusi yang acceptable dan optimal</a:t>
          </a:r>
          <a:endParaRPr lang="en-US" sz="1000" kern="1200" dirty="0"/>
        </a:p>
      </dsp:txBody>
      <dsp:txXfrm>
        <a:off x="1698030" y="1481706"/>
        <a:ext cx="6455369" cy="673502"/>
      </dsp:txXfrm>
    </dsp:sp>
    <dsp:sp modelId="{9A19252B-5837-40F4-858C-87C7AD0B796E}">
      <dsp:nvSpPr>
        <dsp:cNvPr id="0" name=""/>
        <dsp:cNvSpPr/>
      </dsp:nvSpPr>
      <dsp:spPr>
        <a:xfrm>
          <a:off x="67350" y="1549056"/>
          <a:ext cx="1630680" cy="538802"/>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01A47F-8229-44C0-BD84-40E8D046CB99}">
      <dsp:nvSpPr>
        <dsp:cNvPr id="0" name=""/>
        <dsp:cNvSpPr/>
      </dsp:nvSpPr>
      <dsp:spPr>
        <a:xfrm>
          <a:off x="0" y="2222559"/>
          <a:ext cx="8153400" cy="673502"/>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id-ID" sz="1000" kern="1200" dirty="0" smtClean="0"/>
            <a:t>Mampu menganalisa, memodelkan masalah dan mengimplementasikan solusi yang tepat terkait dengan pemrosesan data berbasis prinsip intelligensia untuk menghasilkan sistem intelligent yang adaptable, efektif, efisien, aman dan optimal</a:t>
          </a:r>
          <a:endParaRPr lang="en-US" sz="1000" kern="1200" dirty="0"/>
        </a:p>
      </dsp:txBody>
      <dsp:txXfrm>
        <a:off x="1698030" y="2222559"/>
        <a:ext cx="6455369" cy="673502"/>
      </dsp:txXfrm>
    </dsp:sp>
    <dsp:sp modelId="{DF7230F7-4B73-45E4-8470-B1B15C7CB28B}">
      <dsp:nvSpPr>
        <dsp:cNvPr id="0" name=""/>
        <dsp:cNvSpPr/>
      </dsp:nvSpPr>
      <dsp:spPr>
        <a:xfrm>
          <a:off x="67350" y="2289909"/>
          <a:ext cx="1630680" cy="538802"/>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903F36-E0FD-4D31-86D6-D2E66C5BC483}">
      <dsp:nvSpPr>
        <dsp:cNvPr id="0" name=""/>
        <dsp:cNvSpPr/>
      </dsp:nvSpPr>
      <dsp:spPr>
        <a:xfrm>
          <a:off x="0" y="2963412"/>
          <a:ext cx="8153400" cy="673502"/>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id-ID" sz="1000" kern="1200" dirty="0" smtClean="0"/>
            <a:t>Menguasi penggunaan teknologi terkini dalam pengembangan sistem pengolahan data  secara intelligent sesuai dengan kebutuhan pengguna</a:t>
          </a:r>
          <a:endParaRPr lang="en-US" sz="1000" kern="1200" dirty="0"/>
        </a:p>
      </dsp:txBody>
      <dsp:txXfrm>
        <a:off x="1698030" y="2963412"/>
        <a:ext cx="6455369" cy="673502"/>
      </dsp:txXfrm>
    </dsp:sp>
    <dsp:sp modelId="{07E8D4C1-85F0-45F5-96BE-6F333CF5DEAD}">
      <dsp:nvSpPr>
        <dsp:cNvPr id="0" name=""/>
        <dsp:cNvSpPr/>
      </dsp:nvSpPr>
      <dsp:spPr>
        <a:xfrm>
          <a:off x="67350" y="3030762"/>
          <a:ext cx="1630680" cy="538802"/>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7/24/2014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 xmlns:p14="http://schemas.microsoft.com/office/powerpoint/2010/main"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7/24/2014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 xmlns:p14="http://schemas.microsoft.com/office/powerpoint/2010/main"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r="17785" b="11855"/>
          <a:stretch/>
        </p:blipFill>
        <p:spPr bwMode="auto">
          <a:xfrm>
            <a:off x="43394" y="3251531"/>
            <a:ext cx="3848669" cy="309467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90308202-65DB-4994-BCEA-8690276EA9D3}" type="datetime1">
              <a:rPr lang="id-ID" smtClean="0"/>
              <a:t>24/07/2014</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5589705" y="216578"/>
            <a:ext cx="3264827" cy="6486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3624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0B12E4E6-3936-4FAB-AF76-08C6D1B6E897}" type="datetime1">
              <a:rPr lang="id-ID" smtClean="0"/>
              <a:t>24/07/2014</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5FD109D2-3EC9-4EA0-9D7E-D68C5B7AD664}" type="datetime1">
              <a:rPr lang="id-ID" smtClean="0"/>
              <a:t>24/07/2014</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BACC1DBF-D696-4121-8BEB-E73875636099}" type="datetime1">
              <a:rPr lang="id-ID" smtClean="0"/>
              <a:t>24/07/2014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FE386ABE-CA8F-4711-AC8E-E587576491AD}" type="datetime1">
              <a:rPr lang="id-ID" smtClean="0"/>
              <a:t>24/07/2014</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D5DDB154-561A-420B-9931-B8E8CCFCC8F8}" type="datetime1">
              <a:rPr lang="id-ID" smtClean="0"/>
              <a:t>24/07/2014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t="17910" b="13980"/>
          <a:stretch/>
        </p:blipFill>
        <p:spPr bwMode="auto">
          <a:xfrm>
            <a:off x="-2566" y="0"/>
            <a:ext cx="9144000" cy="46709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54392" y="142946"/>
            <a:ext cx="3039184" cy="6037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5697244-1014-48AC-BD82-C69F3E0F670A}" type="datetime1">
              <a:rPr lang="id-ID" smtClean="0"/>
              <a:t>24/07/2014</a:t>
            </a:fld>
            <a:endParaRPr lang="id-ID"/>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r>
              <a:rPr lang="id-ID" smtClean="0"/>
              <a:t>20/46 </a:t>
            </a:r>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pic>
        <p:nvPicPr>
          <p:cNvPr id="10" name="Picture 3"/>
          <p:cNvPicPr>
            <a:picLocks noChangeAspect="1" noChangeArrowheads="1"/>
          </p:cNvPicPr>
          <p:nvPr userDrawn="1"/>
        </p:nvPicPr>
        <p:blipFill>
          <a:blip r:embed="rId2">
            <a:extLst>
              <a:ext uri="{28A0092B-C50C-407E-A947-70E740481C1C}">
                <a14:useLocalDpi xmlns=""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Mystogan\Pictures\75_big.jp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3" y="6242667"/>
            <a:ext cx="9143999" cy="6096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Slide Number Placeholder 1"/>
          <p:cNvSpPr txBox="1">
            <a:spLocks/>
          </p:cNvSpPr>
          <p:nvPr userDrawn="1"/>
        </p:nvSpPr>
        <p:spPr>
          <a:xfrm>
            <a:off x="129381" y="6492875"/>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2B1F015-1154-6F45-9F5A-29B4836DF7ED}" type="slidenum">
              <a:rPr kumimoji="0" lang="en-US"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Date Placeholder 2"/>
          <p:cNvSpPr txBox="1">
            <a:spLocks/>
          </p:cNvSpPr>
          <p:nvPr userDrawn="1"/>
        </p:nvSpPr>
        <p:spPr>
          <a:xfrm>
            <a:off x="550069" y="6492875"/>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49DE922-2F34-1241-8A40-1B6D2996FA4E}" type="datetime1">
              <a:rPr kumimoji="0" lang="en-US"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7/24/2014</a:t>
            </a:fld>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0" y="6248401"/>
            <a:ext cx="9143999" cy="609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B808C0EA-8E8D-457A-B4A6-A269581B7171}" type="datetime1">
              <a:rPr lang="id-ID" smtClean="0"/>
              <a:t>24/07/2014</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3">
            <a:extLst>
              <a:ext uri="{28A0092B-C50C-407E-A947-70E740481C1C}">
                <a14:useLocalDpi xmlns=""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CIG4I3 SISTEM REKOGNISI</a:t>
            </a:r>
            <a:r>
              <a:rPr lang="id-ID" dirty="0" smtClean="0"/>
              <a:t/>
            </a:r>
            <a:br>
              <a:rPr lang="id-ID" dirty="0" smtClean="0"/>
            </a:br>
            <a:r>
              <a:rPr lang="id-ID" dirty="0" smtClean="0"/>
              <a:t>Pertemuan 1: </a:t>
            </a:r>
            <a:br>
              <a:rPr lang="id-ID" dirty="0" smtClean="0"/>
            </a:br>
            <a:r>
              <a:rPr lang="id-ID" dirty="0" smtClean="0"/>
              <a:t>Pengantar Kuliah Sistem Rekognisi</a:t>
            </a:r>
            <a:br>
              <a:rPr lang="id-ID" dirty="0" smtClean="0"/>
            </a:br>
            <a:endParaRPr lang="en-US" dirty="0" smtClean="0"/>
          </a:p>
        </p:txBody>
      </p:sp>
      <p:sp>
        <p:nvSpPr>
          <p:cNvPr id="11" name="Subtitle 10"/>
          <p:cNvSpPr>
            <a:spLocks noGrp="1"/>
          </p:cNvSpPr>
          <p:nvPr>
            <p:ph type="subTitle" idx="1"/>
          </p:nvPr>
        </p:nvSpPr>
        <p:spPr/>
        <p:txBody>
          <a:bodyPr/>
          <a:lstStyle/>
          <a:p>
            <a:r>
              <a:rPr lang="en-US" dirty="0" smtClean="0"/>
              <a:t>Author-</a:t>
            </a:r>
            <a:r>
              <a:rPr lang="id-ID" dirty="0" smtClean="0"/>
              <a:t>Tim Dosen</a:t>
            </a:r>
            <a:endParaRPr lang="en-US" dirty="0"/>
          </a:p>
        </p:txBody>
      </p:sp>
      <p:sp>
        <p:nvSpPr>
          <p:cNvPr id="12" name="Text Placeholder 11"/>
          <p:cNvSpPr>
            <a:spLocks noGrp="1"/>
          </p:cNvSpPr>
          <p:nvPr>
            <p:ph type="body" sz="quarter" idx="13"/>
          </p:nvPr>
        </p:nvSpPr>
        <p:spPr/>
        <p:txBody>
          <a:bodyPr/>
          <a:lstStyle/>
          <a:p>
            <a:r>
              <a:rPr lang="en-US" dirty="0" smtClean="0"/>
              <a:t>KK</a:t>
            </a:r>
            <a:r>
              <a:rPr lang="id-ID" dirty="0" smtClean="0"/>
              <a:t> ICM</a:t>
            </a:r>
            <a:endParaRPr lang="en-US" dirty="0"/>
          </a:p>
        </p:txBody>
      </p:sp>
      <p:sp>
        <p:nvSpPr>
          <p:cNvPr id="5" name="Date Placeholder 4"/>
          <p:cNvSpPr>
            <a:spLocks noGrp="1"/>
          </p:cNvSpPr>
          <p:nvPr>
            <p:ph type="dt" sz="half" idx="14"/>
          </p:nvPr>
        </p:nvSpPr>
        <p:spPr/>
        <p:txBody>
          <a:bodyPr/>
          <a:lstStyle/>
          <a:p>
            <a:pPr>
              <a:defRPr/>
            </a:pPr>
            <a:fld id="{195A51FA-076A-4365-91F8-C7D57477CC31}" type="datetime1">
              <a:rPr lang="id-ID" smtClean="0"/>
              <a:t>24/07/2014</a:t>
            </a:fld>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 xmlns:p14="http://schemas.microsoft.com/office/powerpoint/2010/main"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193042"/>
            <a:ext cx="8153400" cy="990600"/>
          </a:xfrm>
        </p:spPr>
        <p:txBody>
          <a:bodyPr/>
          <a:lstStyle/>
          <a:p>
            <a:r>
              <a:rPr lang="id-ID" dirty="0" smtClean="0"/>
              <a:t>Materi UTS [2] </a:t>
            </a:r>
            <a:endParaRPr lang="en-US" dirty="0"/>
          </a:p>
        </p:txBody>
      </p:sp>
      <p:graphicFrame>
        <p:nvGraphicFramePr>
          <p:cNvPr id="5" name="Content Placeholder 4"/>
          <p:cNvGraphicFramePr>
            <a:graphicFrameLocks noGrp="1"/>
          </p:cNvGraphicFramePr>
          <p:nvPr>
            <p:ph sz="quarter" idx="1"/>
          </p:nvPr>
        </p:nvGraphicFramePr>
        <p:xfrm>
          <a:off x="612775" y="2183642"/>
          <a:ext cx="8153400" cy="3980404"/>
        </p:xfrm>
        <a:graphic>
          <a:graphicData uri="http://schemas.openxmlformats.org/drawingml/2006/table">
            <a:tbl>
              <a:tblPr firstRow="1" bandRow="1">
                <a:tableStyleId>{5C22544A-7EE6-4342-B048-85BDC9FD1C3A}</a:tableStyleId>
              </a:tblPr>
              <a:tblGrid>
                <a:gridCol w="2887655"/>
                <a:gridCol w="5265745"/>
              </a:tblGrid>
              <a:tr h="299944">
                <a:tc>
                  <a:txBody>
                    <a:bodyPr/>
                    <a:lstStyle/>
                    <a:p>
                      <a:pPr marL="0" algn="l" rtl="0" eaLnBrk="1" latinLnBrk="0" hangingPunct="1">
                        <a:lnSpc>
                          <a:spcPct val="115000"/>
                        </a:lnSpc>
                        <a:spcAft>
                          <a:spcPts val="0"/>
                        </a:spcAft>
                      </a:pPr>
                      <a:r>
                        <a:rPr kumimoji="0" lang="id-ID" sz="1400" kern="1200" dirty="0" smtClean="0">
                          <a:solidFill>
                            <a:schemeClr val="bg1"/>
                          </a:solidFill>
                          <a:latin typeface="+mn-lt"/>
                          <a:ea typeface="+mn-ea"/>
                          <a:cs typeface="+mn-cs"/>
                        </a:rPr>
                        <a:t>Materi Pokok</a:t>
                      </a:r>
                      <a:endParaRPr kumimoji="0" lang="id-ID" sz="1400" kern="1200" dirty="0">
                        <a:solidFill>
                          <a:schemeClr val="bg1"/>
                        </a:solidFill>
                        <a:latin typeface="+mn-lt"/>
                        <a:ea typeface="+mn-ea"/>
                        <a:cs typeface="+mn-cs"/>
                      </a:endParaRPr>
                    </a:p>
                  </a:txBody>
                  <a:tcPr marL="68580" marR="68580" marT="0" marB="0"/>
                </a:tc>
                <a:tc>
                  <a:txBody>
                    <a:bodyPr/>
                    <a:lstStyle/>
                    <a:p>
                      <a:pPr marL="0" lvl="0" indent="-342900" algn="l" rtl="0" eaLnBrk="1" latinLnBrk="0" hangingPunct="1">
                        <a:lnSpc>
                          <a:spcPct val="115000"/>
                        </a:lnSpc>
                        <a:spcAft>
                          <a:spcPts val="0"/>
                        </a:spcAft>
                        <a:buFont typeface="Symbol"/>
                        <a:buChar char=""/>
                      </a:pPr>
                      <a:r>
                        <a:rPr kumimoji="0" lang="id-ID" sz="1400" kern="1200" dirty="0" smtClean="0">
                          <a:solidFill>
                            <a:schemeClr val="bg1"/>
                          </a:solidFill>
                          <a:latin typeface="+mn-lt"/>
                          <a:ea typeface="+mn-ea"/>
                          <a:cs typeface="+mn-cs"/>
                        </a:rPr>
                        <a:t>Sub Bahasan</a:t>
                      </a:r>
                      <a:endParaRPr kumimoji="0" lang="id-ID" sz="1400" kern="1200" dirty="0">
                        <a:solidFill>
                          <a:schemeClr val="bg1"/>
                        </a:solidFill>
                        <a:latin typeface="+mn-lt"/>
                        <a:ea typeface="+mn-ea"/>
                        <a:cs typeface="+mn-cs"/>
                      </a:endParaRPr>
                    </a:p>
                  </a:txBody>
                  <a:tcPr marL="68580" marR="68580" marT="0" marB="0"/>
                </a:tc>
              </a:tr>
              <a:tr h="1389195">
                <a:tc>
                  <a:txBody>
                    <a:bodyPr/>
                    <a:lstStyle/>
                    <a:p>
                      <a:pPr marL="0" algn="l" rtl="0" eaLnBrk="1" latinLnBrk="0" hangingPunct="1">
                        <a:lnSpc>
                          <a:spcPct val="115000"/>
                        </a:lnSpc>
                        <a:spcAft>
                          <a:spcPts val="0"/>
                        </a:spcAft>
                      </a:pPr>
                      <a:r>
                        <a:rPr kumimoji="0" lang="id-ID" sz="1400" kern="1200" dirty="0" smtClean="0">
                          <a:solidFill>
                            <a:schemeClr val="dk1"/>
                          </a:solidFill>
                          <a:latin typeface="+mn-lt"/>
                          <a:ea typeface="+mn-ea"/>
                          <a:cs typeface="+mn-cs"/>
                        </a:rPr>
                        <a:t>Segmentasi Data Citra </a:t>
                      </a:r>
                      <a:endParaRPr kumimoji="0" lang="id-ID" sz="1400" kern="1200" dirty="0">
                        <a:solidFill>
                          <a:schemeClr val="dk1"/>
                        </a:solidFill>
                        <a:latin typeface="+mn-lt"/>
                        <a:ea typeface="+mn-ea"/>
                        <a:cs typeface="+mn-cs"/>
                      </a:endParaRPr>
                    </a:p>
                  </a:txBody>
                  <a:tcPr marL="68580" marR="68580" marT="0" marB="0"/>
                </a:tc>
                <a:tc>
                  <a:txBody>
                    <a:bodyPr/>
                    <a:lstStyle/>
                    <a:p>
                      <a:pPr marL="0" lvl="0" indent="-342900" algn="l" rtl="0" eaLnBrk="1" latinLnBrk="0" hangingPunct="1">
                        <a:lnSpc>
                          <a:spcPct val="115000"/>
                        </a:lnSpc>
                        <a:spcAft>
                          <a:spcPts val="0"/>
                        </a:spcAft>
                        <a:buFont typeface="Symbol"/>
                        <a:buChar char=""/>
                      </a:pPr>
                      <a:r>
                        <a:rPr kumimoji="0" lang="id-ID" sz="1400" kern="1200" dirty="0" smtClean="0">
                          <a:solidFill>
                            <a:schemeClr val="dk1"/>
                          </a:solidFill>
                          <a:latin typeface="+mn-lt"/>
                          <a:ea typeface="+mn-ea"/>
                          <a:cs typeface="+mn-cs"/>
                        </a:rPr>
                        <a:t>Threshold</a:t>
                      </a:r>
                    </a:p>
                    <a:p>
                      <a:pPr marL="0" lvl="0" indent="-342900" algn="l" rtl="0" eaLnBrk="1" latinLnBrk="0" hangingPunct="1">
                        <a:lnSpc>
                          <a:spcPct val="115000"/>
                        </a:lnSpc>
                        <a:spcAft>
                          <a:spcPts val="0"/>
                        </a:spcAft>
                        <a:buFont typeface="Symbol"/>
                        <a:buChar char=""/>
                      </a:pPr>
                      <a:r>
                        <a:rPr kumimoji="0" lang="id-ID" sz="1400" kern="1200" dirty="0" smtClean="0">
                          <a:solidFill>
                            <a:schemeClr val="dk1"/>
                          </a:solidFill>
                          <a:latin typeface="+mn-lt"/>
                          <a:ea typeface="+mn-ea"/>
                          <a:cs typeface="+mn-cs"/>
                        </a:rPr>
                        <a:t>Region Growing</a:t>
                      </a:r>
                    </a:p>
                    <a:p>
                      <a:pPr marL="0" lvl="0" indent="-342900" algn="l" rtl="0" eaLnBrk="1" latinLnBrk="0" hangingPunct="1">
                        <a:lnSpc>
                          <a:spcPct val="115000"/>
                        </a:lnSpc>
                        <a:spcAft>
                          <a:spcPts val="0"/>
                        </a:spcAft>
                        <a:buFont typeface="Symbol"/>
                        <a:buChar char=""/>
                      </a:pPr>
                      <a:r>
                        <a:rPr kumimoji="0" lang="id-ID" sz="1400" kern="1200" dirty="0" smtClean="0">
                          <a:solidFill>
                            <a:schemeClr val="dk1"/>
                          </a:solidFill>
                          <a:latin typeface="+mn-lt"/>
                          <a:ea typeface="+mn-ea"/>
                          <a:cs typeface="+mn-cs"/>
                        </a:rPr>
                        <a:t>Split n merge</a:t>
                      </a:r>
                    </a:p>
                    <a:p>
                      <a:pPr marL="0" lvl="0" indent="-342900" algn="l" rtl="0" eaLnBrk="1" latinLnBrk="0" hangingPunct="1">
                        <a:lnSpc>
                          <a:spcPct val="115000"/>
                        </a:lnSpc>
                        <a:spcAft>
                          <a:spcPts val="0"/>
                        </a:spcAft>
                        <a:buFont typeface="Symbol"/>
                        <a:buChar char=""/>
                      </a:pPr>
                      <a:r>
                        <a:rPr kumimoji="0" lang="id-ID" sz="1400" kern="1200" dirty="0" smtClean="0">
                          <a:solidFill>
                            <a:schemeClr val="dk1"/>
                          </a:solidFill>
                          <a:latin typeface="+mn-lt"/>
                          <a:ea typeface="+mn-ea"/>
                          <a:cs typeface="+mn-cs"/>
                        </a:rPr>
                        <a:t>Teknik Raster</a:t>
                      </a:r>
                    </a:p>
                    <a:p>
                      <a:pPr marL="0" marR="0" lvl="0" indent="-342900" algn="l" defTabSz="914400" rtl="0" eaLnBrk="1" fontAlgn="auto" latinLnBrk="0" hangingPunct="1">
                        <a:lnSpc>
                          <a:spcPct val="115000"/>
                        </a:lnSpc>
                        <a:spcBef>
                          <a:spcPts val="0"/>
                        </a:spcBef>
                        <a:spcAft>
                          <a:spcPts val="0"/>
                        </a:spcAft>
                        <a:buClrTx/>
                        <a:buSzTx/>
                        <a:buFont typeface="Symbol"/>
                        <a:buChar char=""/>
                        <a:tabLst/>
                        <a:defRPr/>
                      </a:pPr>
                      <a:r>
                        <a:rPr kumimoji="0" lang="id-ID" sz="1400" kern="1200" dirty="0" smtClean="0">
                          <a:solidFill>
                            <a:schemeClr val="dk1"/>
                          </a:solidFill>
                          <a:latin typeface="+mn-lt"/>
                          <a:ea typeface="+mn-ea"/>
                          <a:cs typeface="+mn-cs"/>
                        </a:rPr>
                        <a:t>Implementasi Segmentasi dengan Threshold</a:t>
                      </a:r>
                    </a:p>
                    <a:p>
                      <a:pPr marL="0" marR="0" lvl="0" indent="-342900" algn="l" defTabSz="914400" rtl="0" eaLnBrk="1" fontAlgn="auto" latinLnBrk="0" hangingPunct="1">
                        <a:lnSpc>
                          <a:spcPct val="115000"/>
                        </a:lnSpc>
                        <a:spcBef>
                          <a:spcPts val="0"/>
                        </a:spcBef>
                        <a:spcAft>
                          <a:spcPts val="0"/>
                        </a:spcAft>
                        <a:buClrTx/>
                        <a:buSzTx/>
                        <a:buFont typeface="Symbol"/>
                        <a:buChar char=""/>
                        <a:tabLst/>
                        <a:defRPr/>
                      </a:pPr>
                      <a:r>
                        <a:rPr kumimoji="0" lang="id-ID" sz="1400" kern="1200" dirty="0" smtClean="0">
                          <a:solidFill>
                            <a:schemeClr val="dk1"/>
                          </a:solidFill>
                          <a:latin typeface="+mn-lt"/>
                          <a:ea typeface="+mn-ea"/>
                          <a:cs typeface="+mn-cs"/>
                        </a:rPr>
                        <a:t>Implementasi Segmentasi dengan Region Growing</a:t>
                      </a:r>
                    </a:p>
                    <a:p>
                      <a:pPr marL="0" marR="0" lvl="0" indent="-342900" algn="l" defTabSz="914400" rtl="0" eaLnBrk="1" fontAlgn="auto" latinLnBrk="0" hangingPunct="1">
                        <a:lnSpc>
                          <a:spcPct val="115000"/>
                        </a:lnSpc>
                        <a:spcBef>
                          <a:spcPts val="0"/>
                        </a:spcBef>
                        <a:spcAft>
                          <a:spcPts val="0"/>
                        </a:spcAft>
                        <a:buClrTx/>
                        <a:buSzTx/>
                        <a:buFont typeface="Symbol"/>
                        <a:buChar char=""/>
                        <a:tabLst/>
                        <a:defRPr/>
                      </a:pPr>
                      <a:r>
                        <a:rPr kumimoji="0" lang="id-ID" sz="1400" kern="1200" dirty="0" smtClean="0">
                          <a:solidFill>
                            <a:schemeClr val="dk1"/>
                          </a:solidFill>
                          <a:latin typeface="+mn-lt"/>
                          <a:ea typeface="+mn-ea"/>
                          <a:cs typeface="+mn-cs"/>
                        </a:rPr>
                        <a:t>Implementasi Segmentasi dengan Teknik Raster</a:t>
                      </a:r>
                      <a:endParaRPr kumimoji="0" lang="id-ID" sz="1400" kern="1200" dirty="0">
                        <a:solidFill>
                          <a:schemeClr val="dk1"/>
                        </a:solidFill>
                        <a:latin typeface="+mn-lt"/>
                        <a:ea typeface="+mn-ea"/>
                        <a:cs typeface="+mn-cs"/>
                      </a:endParaRPr>
                    </a:p>
                  </a:txBody>
                  <a:tcPr marL="68580" marR="68580" marT="0" marB="0"/>
                </a:tc>
              </a:tr>
              <a:tr h="1587651">
                <a:tc>
                  <a:txBody>
                    <a:bodyPr/>
                    <a:lstStyle/>
                    <a:p>
                      <a:pPr marL="0" algn="l" rtl="0" eaLnBrk="1" latinLnBrk="0" hangingPunct="1">
                        <a:lnSpc>
                          <a:spcPct val="115000"/>
                        </a:lnSpc>
                        <a:spcAft>
                          <a:spcPts val="0"/>
                        </a:spcAft>
                      </a:pPr>
                      <a:r>
                        <a:rPr kumimoji="0" lang="id-ID" sz="1800" kern="1200" dirty="0" smtClean="0">
                          <a:solidFill>
                            <a:schemeClr val="dk1"/>
                          </a:solidFill>
                          <a:latin typeface="+mn-lt"/>
                          <a:ea typeface="+mn-ea"/>
                          <a:cs typeface="+mn-cs"/>
                        </a:rPr>
                        <a:t>Metode Ekstraksi Ciri : Ciri Bentuk</a:t>
                      </a:r>
                      <a:endParaRPr kumimoji="0" lang="id-ID" sz="1400" kern="1200" dirty="0">
                        <a:solidFill>
                          <a:schemeClr val="dk1"/>
                        </a:solidFill>
                        <a:latin typeface="+mn-lt"/>
                        <a:ea typeface="+mn-ea"/>
                        <a:cs typeface="+mn-cs"/>
                      </a:endParaRPr>
                    </a:p>
                  </a:txBody>
                  <a:tcPr marL="68580" marR="68580" marT="0" marB="0"/>
                </a:tc>
                <a:tc>
                  <a:txBody>
                    <a:bodyPr/>
                    <a:lstStyle/>
                    <a:p>
                      <a:pPr marL="0" lvl="0" indent="-342900" algn="l" rtl="0" eaLnBrk="1" latinLnBrk="0" hangingPunct="1">
                        <a:lnSpc>
                          <a:spcPct val="115000"/>
                        </a:lnSpc>
                        <a:spcAft>
                          <a:spcPts val="0"/>
                        </a:spcAft>
                        <a:buFont typeface="Symbol"/>
                        <a:buChar char=""/>
                      </a:pPr>
                      <a:r>
                        <a:rPr kumimoji="0" lang="id-ID" sz="1400" kern="1200" dirty="0" smtClean="0">
                          <a:solidFill>
                            <a:schemeClr val="dk1"/>
                          </a:solidFill>
                          <a:latin typeface="+mn-lt"/>
                          <a:ea typeface="+mn-ea"/>
                          <a:cs typeface="+mn-cs"/>
                        </a:rPr>
                        <a:t>Pengenalan Ektraksi Ciri</a:t>
                      </a:r>
                    </a:p>
                    <a:p>
                      <a:pPr marL="0" lvl="0" indent="-342900" algn="l" rtl="0" eaLnBrk="1" latinLnBrk="0" hangingPunct="1">
                        <a:lnSpc>
                          <a:spcPct val="115000"/>
                        </a:lnSpc>
                        <a:spcAft>
                          <a:spcPts val="0"/>
                        </a:spcAft>
                        <a:buFont typeface="Symbol"/>
                        <a:buChar char=""/>
                      </a:pPr>
                      <a:r>
                        <a:rPr kumimoji="0" lang="id-ID" sz="1400" kern="1200" dirty="0" smtClean="0">
                          <a:solidFill>
                            <a:schemeClr val="dk1"/>
                          </a:solidFill>
                          <a:latin typeface="+mn-lt"/>
                          <a:ea typeface="+mn-ea"/>
                          <a:cs typeface="+mn-cs"/>
                        </a:rPr>
                        <a:t>Ciri Bentuk : Chain Code, Moment</a:t>
                      </a:r>
                    </a:p>
                    <a:p>
                      <a:pPr marL="0" marR="0" lvl="0" indent="-342900" algn="l" defTabSz="914400" rtl="0" eaLnBrk="1" fontAlgn="auto" latinLnBrk="0" hangingPunct="1">
                        <a:lnSpc>
                          <a:spcPct val="115000"/>
                        </a:lnSpc>
                        <a:spcBef>
                          <a:spcPts val="0"/>
                        </a:spcBef>
                        <a:spcAft>
                          <a:spcPts val="0"/>
                        </a:spcAft>
                        <a:buClrTx/>
                        <a:buSzTx/>
                        <a:buFont typeface="Symbol"/>
                        <a:buChar char=""/>
                        <a:tabLst/>
                        <a:defRPr/>
                      </a:pPr>
                      <a:r>
                        <a:rPr kumimoji="0" lang="id-ID" sz="1400" kern="1200" dirty="0" smtClean="0">
                          <a:solidFill>
                            <a:schemeClr val="dk1"/>
                          </a:solidFill>
                          <a:latin typeface="+mn-lt"/>
                          <a:ea typeface="+mn-ea"/>
                          <a:cs typeface="+mn-cs"/>
                        </a:rPr>
                        <a:t>Implementasi Chain Code, Moment</a:t>
                      </a:r>
                    </a:p>
                    <a:p>
                      <a:pPr marL="0" marR="0" lvl="0" indent="-342900" algn="l" defTabSz="914400" rtl="0" eaLnBrk="1" fontAlgn="auto" latinLnBrk="0" hangingPunct="1">
                        <a:lnSpc>
                          <a:spcPct val="115000"/>
                        </a:lnSpc>
                        <a:spcBef>
                          <a:spcPts val="0"/>
                        </a:spcBef>
                        <a:spcAft>
                          <a:spcPts val="0"/>
                        </a:spcAft>
                        <a:buClrTx/>
                        <a:buSzTx/>
                        <a:buFont typeface="Symbol"/>
                        <a:buChar char=""/>
                        <a:tabLst/>
                        <a:defRPr/>
                      </a:pPr>
                      <a:r>
                        <a:rPr kumimoji="0" lang="id-ID" sz="1400" kern="1200" dirty="0" smtClean="0">
                          <a:solidFill>
                            <a:schemeClr val="dk1"/>
                          </a:solidFill>
                          <a:latin typeface="+mn-lt"/>
                          <a:ea typeface="+mn-ea"/>
                          <a:cs typeface="+mn-cs"/>
                        </a:rPr>
                        <a:t>Ciri Texture: GLCM, Local Binary Pattern, Direction Feature</a:t>
                      </a:r>
                    </a:p>
                    <a:p>
                      <a:pPr marL="0" marR="0" lvl="0" indent="-342900" algn="l" defTabSz="914400" rtl="0" eaLnBrk="1" fontAlgn="auto" latinLnBrk="0" hangingPunct="1">
                        <a:lnSpc>
                          <a:spcPct val="115000"/>
                        </a:lnSpc>
                        <a:spcBef>
                          <a:spcPts val="0"/>
                        </a:spcBef>
                        <a:spcAft>
                          <a:spcPts val="0"/>
                        </a:spcAft>
                        <a:buClrTx/>
                        <a:buSzTx/>
                        <a:buFont typeface="Symbol"/>
                        <a:buChar char=""/>
                        <a:tabLst/>
                        <a:defRPr/>
                      </a:pPr>
                      <a:r>
                        <a:rPr kumimoji="0" lang="id-ID" sz="1400" kern="1200" dirty="0" smtClean="0">
                          <a:solidFill>
                            <a:schemeClr val="dk1"/>
                          </a:solidFill>
                          <a:latin typeface="+mn-lt"/>
                          <a:ea typeface="+mn-ea"/>
                          <a:cs typeface="+mn-cs"/>
                        </a:rPr>
                        <a:t>Implementasi GLCM</a:t>
                      </a:r>
                    </a:p>
                    <a:p>
                      <a:pPr marL="0" marR="0" lvl="0" indent="-342900" algn="l" defTabSz="914400" rtl="0" eaLnBrk="1" fontAlgn="auto" latinLnBrk="0" hangingPunct="1">
                        <a:lnSpc>
                          <a:spcPct val="115000"/>
                        </a:lnSpc>
                        <a:spcBef>
                          <a:spcPts val="0"/>
                        </a:spcBef>
                        <a:spcAft>
                          <a:spcPts val="0"/>
                        </a:spcAft>
                        <a:buClrTx/>
                        <a:buSzTx/>
                        <a:buFont typeface="Symbol"/>
                        <a:buChar char=""/>
                        <a:tabLst/>
                        <a:defRPr/>
                      </a:pPr>
                      <a:r>
                        <a:rPr kumimoji="0" lang="id-ID" sz="1400" kern="1200" dirty="0" smtClean="0">
                          <a:solidFill>
                            <a:schemeClr val="dk1"/>
                          </a:solidFill>
                          <a:latin typeface="+mn-lt"/>
                          <a:ea typeface="+mn-ea"/>
                          <a:cs typeface="+mn-cs"/>
                        </a:rPr>
                        <a:t>Ciri Topology: Graph Based</a:t>
                      </a:r>
                    </a:p>
                    <a:p>
                      <a:pPr marL="0" marR="0" lvl="0" indent="-342900" algn="l" defTabSz="914400" rtl="0" eaLnBrk="1" fontAlgn="auto" latinLnBrk="0" hangingPunct="1">
                        <a:lnSpc>
                          <a:spcPct val="115000"/>
                        </a:lnSpc>
                        <a:spcBef>
                          <a:spcPts val="0"/>
                        </a:spcBef>
                        <a:spcAft>
                          <a:spcPts val="0"/>
                        </a:spcAft>
                        <a:buClrTx/>
                        <a:buSzTx/>
                        <a:buFont typeface="Symbol"/>
                        <a:buChar char=""/>
                        <a:tabLst/>
                        <a:defRPr/>
                      </a:pPr>
                      <a:endParaRPr kumimoji="0" lang="id-ID" sz="1400" kern="1200" dirty="0" smtClean="0">
                        <a:solidFill>
                          <a:schemeClr val="dk1"/>
                        </a:solidFill>
                        <a:latin typeface="+mn-lt"/>
                        <a:ea typeface="+mn-ea"/>
                        <a:cs typeface="+mn-cs"/>
                      </a:endParaRPr>
                    </a:p>
                  </a:txBody>
                  <a:tcPr marL="68580" marR="68580" marT="0" marB="0"/>
                </a:tc>
              </a:tr>
            </a:tbl>
          </a:graphicData>
        </a:graphic>
      </p:graphicFrame>
      <p:sp>
        <p:nvSpPr>
          <p:cNvPr id="6" name="Date Placeholder 5"/>
          <p:cNvSpPr>
            <a:spLocks noGrp="1"/>
          </p:cNvSpPr>
          <p:nvPr>
            <p:ph type="dt" sz="half" idx="10"/>
          </p:nvPr>
        </p:nvSpPr>
        <p:spPr/>
        <p:txBody>
          <a:bodyPr/>
          <a:lstStyle/>
          <a:p>
            <a:fld id="{B316E126-5452-44A8-9702-D695ED985923}" type="datetime1">
              <a:rPr lang="id-ID" smtClean="0"/>
              <a:t>24/07/2014</a:t>
            </a:fld>
            <a:endParaRPr lang="id-ID"/>
          </a:p>
        </p:txBody>
      </p:sp>
      <p:sp>
        <p:nvSpPr>
          <p:cNvPr id="8" name="Slide Number Placeholder 7"/>
          <p:cNvSpPr>
            <a:spLocks noGrp="1"/>
          </p:cNvSpPr>
          <p:nvPr>
            <p:ph type="sldNum" sz="quarter" idx="12"/>
          </p:nvPr>
        </p:nvSpPr>
        <p:spPr/>
        <p:txBody>
          <a:bodyPr/>
          <a:lstStyle/>
          <a:p>
            <a:fld id="{7F302563-E7AF-4054-B59A-0FF0C3D1AC5E}" type="slidenum">
              <a:rPr lang="id-ID" smtClean="0"/>
              <a:pPr/>
              <a:t>10</a:t>
            </a:fld>
            <a:endParaRPr lang="id-ID"/>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219200"/>
            <a:ext cx="8153400" cy="990600"/>
          </a:xfrm>
        </p:spPr>
        <p:txBody>
          <a:bodyPr/>
          <a:lstStyle/>
          <a:p>
            <a:r>
              <a:rPr lang="id-ID" dirty="0" smtClean="0"/>
              <a:t>Pembangunan Kompetensi</a:t>
            </a:r>
            <a:endParaRPr lang="en-US" dirty="0"/>
          </a:p>
        </p:txBody>
      </p:sp>
      <p:sp>
        <p:nvSpPr>
          <p:cNvPr id="4" name="Content Placeholder 3"/>
          <p:cNvSpPr>
            <a:spLocks noGrp="1"/>
          </p:cNvSpPr>
          <p:nvPr>
            <p:ph sz="quarter" idx="1"/>
          </p:nvPr>
        </p:nvSpPr>
        <p:spPr>
          <a:xfrm>
            <a:off x="612648" y="2209800"/>
            <a:ext cx="8153400" cy="3886199"/>
          </a:xfrm>
        </p:spPr>
        <p:txBody>
          <a:bodyPr/>
          <a:lstStyle/>
          <a:p>
            <a:r>
              <a:rPr lang="id-ID" dirty="0" smtClean="0"/>
              <a:t>Metode Pembelajaran:</a:t>
            </a:r>
          </a:p>
          <a:p>
            <a:pPr lvl="1"/>
            <a:r>
              <a:rPr lang="id-ID" dirty="0" smtClean="0"/>
              <a:t>Discovery Learning</a:t>
            </a:r>
          </a:p>
          <a:p>
            <a:pPr lvl="1"/>
            <a:r>
              <a:rPr lang="id-ID" dirty="0" smtClean="0"/>
              <a:t>Small Group Discussion</a:t>
            </a:r>
          </a:p>
          <a:p>
            <a:pPr lvl="1"/>
            <a:r>
              <a:rPr lang="id-ID" dirty="0" smtClean="0"/>
              <a:t>Project Based Learning</a:t>
            </a:r>
          </a:p>
          <a:p>
            <a:r>
              <a:rPr lang="id-ID" dirty="0" smtClean="0"/>
              <a:t>Model Tugas:</a:t>
            </a:r>
          </a:p>
          <a:p>
            <a:pPr lvl="1"/>
            <a:r>
              <a:rPr lang="id-ID" dirty="0" smtClean="0"/>
              <a:t>Studi Literature (individual)</a:t>
            </a:r>
          </a:p>
          <a:p>
            <a:pPr lvl="1"/>
            <a:r>
              <a:rPr lang="id-ID" dirty="0" smtClean="0"/>
              <a:t>Implementasi Code (individu dan kelompok)</a:t>
            </a:r>
            <a:endParaRPr lang="en-US" dirty="0"/>
          </a:p>
        </p:txBody>
      </p:sp>
      <p:sp>
        <p:nvSpPr>
          <p:cNvPr id="5" name="Date Placeholder 4"/>
          <p:cNvSpPr>
            <a:spLocks noGrp="1"/>
          </p:cNvSpPr>
          <p:nvPr>
            <p:ph type="dt" sz="half" idx="10"/>
          </p:nvPr>
        </p:nvSpPr>
        <p:spPr/>
        <p:txBody>
          <a:bodyPr/>
          <a:lstStyle/>
          <a:p>
            <a:fld id="{CC1D9F37-9141-4D73-95F1-DB926D02145C}" type="datetime1">
              <a:rPr lang="id-ID" smtClean="0"/>
              <a:t>24/07/2014</a:t>
            </a:fld>
            <a:endParaRPr lang="id-ID"/>
          </a:p>
        </p:txBody>
      </p:sp>
      <p:sp>
        <p:nvSpPr>
          <p:cNvPr id="7" name="Slide Number Placeholder 6"/>
          <p:cNvSpPr>
            <a:spLocks noGrp="1"/>
          </p:cNvSpPr>
          <p:nvPr>
            <p:ph type="sldNum" sz="quarter" idx="12"/>
          </p:nvPr>
        </p:nvSpPr>
        <p:spPr/>
        <p:txBody>
          <a:bodyPr/>
          <a:lstStyle/>
          <a:p>
            <a:fld id="{7F302563-E7AF-4054-B59A-0FF0C3D1AC5E}" type="slidenum">
              <a:rPr lang="id-ID" smtClean="0"/>
              <a:pPr/>
              <a:t>11</a:t>
            </a:fld>
            <a:endParaRPr lang="id-ID"/>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6906" y="228600"/>
            <a:ext cx="4849141" cy="990600"/>
          </a:xfrm>
        </p:spPr>
        <p:txBody>
          <a:bodyPr/>
          <a:lstStyle/>
          <a:p>
            <a:r>
              <a:rPr lang="id-ID" dirty="0" smtClean="0">
                <a:solidFill>
                  <a:schemeClr val="bg1"/>
                </a:solidFill>
              </a:rPr>
              <a:t>Tugas </a:t>
            </a:r>
            <a:r>
              <a:rPr lang="id-ID" dirty="0" smtClean="0">
                <a:solidFill>
                  <a:schemeClr val="bg1"/>
                </a:solidFill>
              </a:rPr>
              <a:t>UTS (Tentative)</a:t>
            </a:r>
            <a:endParaRPr lang="en-US" dirty="0">
              <a:solidFill>
                <a:schemeClr val="bg1"/>
              </a:solidFill>
            </a:endParaRPr>
          </a:p>
        </p:txBody>
      </p:sp>
      <p:sp>
        <p:nvSpPr>
          <p:cNvPr id="4" name="Content Placeholder 3"/>
          <p:cNvSpPr>
            <a:spLocks noGrp="1"/>
          </p:cNvSpPr>
          <p:nvPr>
            <p:ph sz="quarter" idx="1"/>
          </p:nvPr>
        </p:nvSpPr>
        <p:spPr/>
        <p:txBody>
          <a:bodyPr/>
          <a:lstStyle/>
          <a:p>
            <a:r>
              <a:rPr lang="id-ID" dirty="0" smtClean="0"/>
              <a:t>Studi Literature:</a:t>
            </a:r>
          </a:p>
          <a:p>
            <a:pPr marL="880110" lvl="1" indent="-514350"/>
            <a:r>
              <a:rPr lang="id-ID" dirty="0" smtClean="0"/>
              <a:t>Tulisan tentang bagaimana </a:t>
            </a:r>
            <a:r>
              <a:rPr lang="id-ID" dirty="0" smtClean="0"/>
              <a:t>proses pengolahan citra digital dalam sebuah bahasa pemrograman -&gt;Matlab , dll (individu</a:t>
            </a:r>
            <a:r>
              <a:rPr lang="id-ID" dirty="0" smtClean="0"/>
              <a:t>)</a:t>
            </a:r>
          </a:p>
          <a:p>
            <a:pPr marL="560070" indent="-514350"/>
            <a:r>
              <a:rPr lang="id-ID" dirty="0" smtClean="0"/>
              <a:t>Implementasi Kode:</a:t>
            </a:r>
          </a:p>
          <a:p>
            <a:pPr marL="880110" lvl="1" indent="-514350"/>
            <a:r>
              <a:rPr lang="id-ID" dirty="0" smtClean="0"/>
              <a:t>Mengimplementasikan materi/teori yang telah diajarakan ke dalam bahasa pemrograman (individu</a:t>
            </a:r>
            <a:r>
              <a:rPr lang="id-ID" dirty="0" smtClean="0"/>
              <a:t>)</a:t>
            </a:r>
          </a:p>
          <a:p>
            <a:pPr marL="880110" lvl="1" indent="-514350"/>
            <a:r>
              <a:rPr lang="id-ID" dirty="0" smtClean="0"/>
              <a:t>Solving </a:t>
            </a:r>
            <a:r>
              <a:rPr lang="id-ID" dirty="0" smtClean="0"/>
              <a:t>Problem ke dalam bahasa pemrograman (</a:t>
            </a:r>
            <a:r>
              <a:rPr lang="id-ID" dirty="0" smtClean="0"/>
              <a:t>example:Puzzle Match)-&gt; Individu </a:t>
            </a:r>
            <a:endParaRPr lang="id-ID" dirty="0" smtClean="0"/>
          </a:p>
          <a:p>
            <a:pPr marL="880110" lvl="1" indent="-514350"/>
            <a:r>
              <a:rPr lang="id-ID" dirty="0" smtClean="0"/>
              <a:t>Solving Problem ke dalam bahasa pemrograman (example:Geometry </a:t>
            </a:r>
            <a:r>
              <a:rPr lang="id-ID" dirty="0" smtClean="0"/>
              <a:t>Shape Counter</a:t>
            </a:r>
            <a:r>
              <a:rPr lang="id-ID" dirty="0" smtClean="0"/>
              <a:t>) -&gt; Kelompok</a:t>
            </a:r>
            <a:endParaRPr lang="id-ID" dirty="0" smtClean="0"/>
          </a:p>
          <a:p>
            <a:pPr marL="880110" lvl="1" indent="-514350"/>
            <a:endParaRPr lang="en-US" dirty="0"/>
          </a:p>
        </p:txBody>
      </p:sp>
      <p:sp>
        <p:nvSpPr>
          <p:cNvPr id="5" name="Date Placeholder 4"/>
          <p:cNvSpPr>
            <a:spLocks noGrp="1"/>
          </p:cNvSpPr>
          <p:nvPr>
            <p:ph type="dt" sz="half" idx="10"/>
          </p:nvPr>
        </p:nvSpPr>
        <p:spPr/>
        <p:txBody>
          <a:bodyPr/>
          <a:lstStyle/>
          <a:p>
            <a:fld id="{757FB166-97CF-45AD-B8F0-443CF79DC789}" type="datetime1">
              <a:rPr lang="id-ID" smtClean="0"/>
              <a:t>24/07/2014</a:t>
            </a:fld>
            <a:endParaRPr lang="id-ID"/>
          </a:p>
        </p:txBody>
      </p:sp>
      <p:sp>
        <p:nvSpPr>
          <p:cNvPr id="7" name="Slide Number Placeholder 6"/>
          <p:cNvSpPr>
            <a:spLocks noGrp="1"/>
          </p:cNvSpPr>
          <p:nvPr>
            <p:ph type="sldNum" sz="quarter" idx="12"/>
          </p:nvPr>
        </p:nvSpPr>
        <p:spPr/>
        <p:txBody>
          <a:bodyPr/>
          <a:lstStyle/>
          <a:p>
            <a:fld id="{7F302563-E7AF-4054-B59A-0FF0C3D1AC5E}" type="slidenum">
              <a:rPr lang="id-ID" smtClean="0"/>
              <a:pPr/>
              <a:t>12</a:t>
            </a:fld>
            <a:endParaRPr lang="id-ID"/>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92500" lnSpcReduction="10000"/>
          </a:bodyPr>
          <a:lstStyle/>
          <a:p>
            <a:pPr>
              <a:buFont typeface="Arial" pitchFamily="34" charset="0"/>
              <a:buChar char="•"/>
            </a:pPr>
            <a:r>
              <a:rPr lang="id-ID" dirty="0" smtClean="0"/>
              <a:t>Aturan Perkuliahan</a:t>
            </a:r>
          </a:p>
          <a:p>
            <a:pPr>
              <a:buFont typeface="Arial" pitchFamily="34" charset="0"/>
              <a:buChar char="•"/>
            </a:pPr>
            <a:r>
              <a:rPr lang="id-ID" dirty="0" smtClean="0"/>
              <a:t>Definisi Sistem Rekognisi</a:t>
            </a:r>
          </a:p>
          <a:p>
            <a:pPr>
              <a:buFont typeface="Arial" pitchFamily="34" charset="0"/>
              <a:buChar char="•"/>
            </a:pPr>
            <a:r>
              <a:rPr lang="id-ID" dirty="0" smtClean="0"/>
              <a:t>Penerapan Sistem Rekognisi</a:t>
            </a:r>
          </a:p>
          <a:p>
            <a:pPr>
              <a:buFont typeface="Arial" pitchFamily="34" charset="0"/>
              <a:buChar char="•"/>
            </a:pPr>
            <a:endParaRPr lang="en-US" dirty="0"/>
          </a:p>
        </p:txBody>
      </p:sp>
      <p:sp>
        <p:nvSpPr>
          <p:cNvPr id="5" name="Title 4"/>
          <p:cNvSpPr>
            <a:spLocks noGrp="1"/>
          </p:cNvSpPr>
          <p:nvPr>
            <p:ph type="title"/>
          </p:nvPr>
        </p:nvSpPr>
        <p:spPr/>
        <p:txBody>
          <a:bodyPr>
            <a:normAutofit/>
          </a:bodyPr>
          <a:lstStyle/>
          <a:p>
            <a:r>
              <a:rPr lang="id-ID" dirty="0" smtClean="0"/>
              <a:t>Materi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1219200"/>
            <a:ext cx="8153400" cy="990600"/>
          </a:xfrm>
        </p:spPr>
        <p:txBody>
          <a:bodyPr/>
          <a:lstStyle/>
          <a:p>
            <a:r>
              <a:rPr lang="id-ID" dirty="0" smtClean="0"/>
              <a:t>Aturan Perkuliahan [1]</a:t>
            </a:r>
            <a:endParaRPr lang="en-US" dirty="0"/>
          </a:p>
        </p:txBody>
      </p:sp>
      <p:sp>
        <p:nvSpPr>
          <p:cNvPr id="6" name="Content Placeholder 5"/>
          <p:cNvSpPr>
            <a:spLocks noGrp="1"/>
          </p:cNvSpPr>
          <p:nvPr>
            <p:ph sz="quarter" idx="1"/>
          </p:nvPr>
        </p:nvSpPr>
        <p:spPr>
          <a:xfrm>
            <a:off x="612648" y="2415654"/>
            <a:ext cx="8153400" cy="3680346"/>
          </a:xfrm>
        </p:spPr>
        <p:txBody>
          <a:bodyPr>
            <a:normAutofit fontScale="92500" lnSpcReduction="20000"/>
          </a:bodyPr>
          <a:lstStyle/>
          <a:p>
            <a:r>
              <a:rPr lang="id-ID" dirty="0" smtClean="0"/>
              <a:t>1. Mahasiswa harus berpartisipasi aktif dalam setiap perkuliahan</a:t>
            </a:r>
          </a:p>
          <a:p>
            <a:r>
              <a:rPr lang="id-ID" dirty="0" smtClean="0"/>
              <a:t>2. Keterlambatan 30 menit</a:t>
            </a:r>
          </a:p>
          <a:p>
            <a:r>
              <a:rPr lang="id-ID" dirty="0" smtClean="0"/>
              <a:t>3. TTD daftar hadir hanya untuk yang hadir kuliah secara fisik , (tidak bawa ktm next pertemuan wajib bawa makanan untuk 1 kelas)</a:t>
            </a:r>
          </a:p>
          <a:p>
            <a:r>
              <a:rPr lang="id-ID" dirty="0" smtClean="0"/>
              <a:t>4. Komitmen untuk jujur dan mengerjakan tugas sesuai aturan</a:t>
            </a:r>
          </a:p>
          <a:p>
            <a:r>
              <a:rPr lang="id-ID" dirty="0" smtClean="0"/>
              <a:t>5. Nilai E bagi yang melakukan plagiat/carbon copy</a:t>
            </a:r>
            <a:endParaRPr lang="en-US" dirty="0"/>
          </a:p>
        </p:txBody>
      </p:sp>
      <p:sp>
        <p:nvSpPr>
          <p:cNvPr id="7" name="Date Placeholder 6"/>
          <p:cNvSpPr>
            <a:spLocks noGrp="1"/>
          </p:cNvSpPr>
          <p:nvPr>
            <p:ph type="dt" sz="half" idx="10"/>
          </p:nvPr>
        </p:nvSpPr>
        <p:spPr/>
        <p:txBody>
          <a:bodyPr/>
          <a:lstStyle/>
          <a:p>
            <a:fld id="{0F8507B6-E636-446A-94D1-7F2EDFA33B6D}" type="datetime1">
              <a:rPr lang="id-ID" smtClean="0"/>
              <a:t>24/07/2014</a:t>
            </a:fld>
            <a:endParaRPr lang="id-ID"/>
          </a:p>
        </p:txBody>
      </p:sp>
      <p:sp>
        <p:nvSpPr>
          <p:cNvPr id="9" name="Slide Number Placeholder 8"/>
          <p:cNvSpPr>
            <a:spLocks noGrp="1"/>
          </p:cNvSpPr>
          <p:nvPr>
            <p:ph type="sldNum" sz="quarter" idx="12"/>
          </p:nvPr>
        </p:nvSpPr>
        <p:spPr/>
        <p:txBody>
          <a:bodyPr/>
          <a:lstStyle/>
          <a:p>
            <a:fld id="{7F302563-E7AF-4054-B59A-0FF0C3D1AC5E}" type="slidenum">
              <a:rPr lang="id-ID" smtClean="0"/>
              <a:pPr/>
              <a:t>14</a:t>
            </a:fld>
            <a:endParaRPr lang="id-ID"/>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92072"/>
            <a:ext cx="8153400" cy="990600"/>
          </a:xfrm>
        </p:spPr>
        <p:txBody>
          <a:bodyPr/>
          <a:lstStyle/>
          <a:p>
            <a:r>
              <a:rPr lang="id-ID" dirty="0" smtClean="0"/>
              <a:t>Aturan Perkuliahan [2]</a:t>
            </a:r>
            <a:endParaRPr lang="en-US" dirty="0"/>
          </a:p>
        </p:txBody>
      </p:sp>
      <p:sp>
        <p:nvSpPr>
          <p:cNvPr id="4" name="Content Placeholder 3"/>
          <p:cNvSpPr>
            <a:spLocks noGrp="1"/>
          </p:cNvSpPr>
          <p:nvPr>
            <p:ph sz="quarter" idx="1"/>
          </p:nvPr>
        </p:nvSpPr>
        <p:spPr>
          <a:xfrm>
            <a:off x="612648" y="2552130"/>
            <a:ext cx="8153400" cy="3543869"/>
          </a:xfrm>
        </p:spPr>
        <p:txBody>
          <a:bodyPr/>
          <a:lstStyle/>
          <a:p>
            <a:r>
              <a:rPr lang="id-ID" dirty="0" smtClean="0"/>
              <a:t>6. Informasi Perkuliahan:</a:t>
            </a:r>
          </a:p>
          <a:p>
            <a:pPr lvl="1"/>
            <a:r>
              <a:rPr lang="id-ID" dirty="0" smtClean="0"/>
              <a:t>Group di FB: &lt;&gt;</a:t>
            </a:r>
          </a:p>
          <a:p>
            <a:pPr lvl="1"/>
            <a:r>
              <a:rPr lang="id-ID" dirty="0" smtClean="0"/>
              <a:t>Kontak Dosen</a:t>
            </a:r>
          </a:p>
          <a:p>
            <a:pPr lvl="2"/>
            <a:r>
              <a:rPr lang="id-ID" dirty="0" smtClean="0"/>
              <a:t>COK: 022-76024124</a:t>
            </a:r>
          </a:p>
          <a:p>
            <a:pPr lvl="1"/>
            <a:r>
              <a:rPr lang="id-ID" dirty="0" smtClean="0"/>
              <a:t>Kontak Kelas:</a:t>
            </a:r>
          </a:p>
          <a:p>
            <a:pPr lvl="2"/>
            <a:r>
              <a:rPr lang="id-ID" dirty="0" smtClean="0"/>
              <a:t>&lt;&gt;</a:t>
            </a:r>
          </a:p>
          <a:p>
            <a:pPr lvl="1"/>
            <a:r>
              <a:rPr lang="id-ID" dirty="0" smtClean="0"/>
              <a:t>Tugas Dikumpul via e-Learning</a:t>
            </a:r>
          </a:p>
        </p:txBody>
      </p:sp>
      <p:sp>
        <p:nvSpPr>
          <p:cNvPr id="5" name="Date Placeholder 4"/>
          <p:cNvSpPr>
            <a:spLocks noGrp="1"/>
          </p:cNvSpPr>
          <p:nvPr>
            <p:ph type="dt" sz="half" idx="10"/>
          </p:nvPr>
        </p:nvSpPr>
        <p:spPr/>
        <p:txBody>
          <a:bodyPr/>
          <a:lstStyle/>
          <a:p>
            <a:fld id="{0979E502-F4E3-4D14-8DF1-31DEFADD9AD7}" type="datetime1">
              <a:rPr lang="id-ID" smtClean="0"/>
              <a:t>24/07/2014</a:t>
            </a:fld>
            <a:endParaRPr lang="id-ID"/>
          </a:p>
        </p:txBody>
      </p:sp>
      <p:sp>
        <p:nvSpPr>
          <p:cNvPr id="7" name="Slide Number Placeholder 6"/>
          <p:cNvSpPr>
            <a:spLocks noGrp="1"/>
          </p:cNvSpPr>
          <p:nvPr>
            <p:ph type="sldNum" sz="quarter" idx="12"/>
          </p:nvPr>
        </p:nvSpPr>
        <p:spPr/>
        <p:txBody>
          <a:bodyPr/>
          <a:lstStyle/>
          <a:p>
            <a:fld id="{7F302563-E7AF-4054-B59A-0FF0C3D1AC5E}" type="slidenum">
              <a:rPr lang="id-ID" smtClean="0"/>
              <a:pPr/>
              <a:t>15</a:t>
            </a:fld>
            <a:endParaRPr lang="id-I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92072"/>
            <a:ext cx="8153400" cy="990600"/>
          </a:xfrm>
        </p:spPr>
        <p:txBody>
          <a:bodyPr/>
          <a:lstStyle/>
          <a:p>
            <a:r>
              <a:rPr lang="id-ID" dirty="0" smtClean="0"/>
              <a:t>Definisi Sistem Rekognisi</a:t>
            </a:r>
            <a:endParaRPr lang="en-US" dirty="0"/>
          </a:p>
        </p:txBody>
      </p:sp>
      <p:sp>
        <p:nvSpPr>
          <p:cNvPr id="4" name="Content Placeholder 3"/>
          <p:cNvSpPr>
            <a:spLocks noGrp="1"/>
          </p:cNvSpPr>
          <p:nvPr>
            <p:ph sz="quarter" idx="1"/>
          </p:nvPr>
        </p:nvSpPr>
        <p:spPr>
          <a:xfrm>
            <a:off x="612648" y="2156346"/>
            <a:ext cx="8153400" cy="3939653"/>
          </a:xfrm>
        </p:spPr>
        <p:txBody>
          <a:bodyPr/>
          <a:lstStyle/>
          <a:p>
            <a:r>
              <a:rPr lang="id-ID" dirty="0" smtClean="0"/>
              <a:t>Suatu sistem yang dibangun/dikembangkan untuk melakukan pengenalan terhadap suatu data (suara, gambar, dll) dengan mencoba meniru / mensintesa cara kerja manusia</a:t>
            </a:r>
          </a:p>
          <a:p>
            <a:r>
              <a:rPr lang="id-ID" dirty="0" smtClean="0"/>
              <a:t>Pada kuliah ini pokok bahasan adalah melakukan pengenalan terhadap data gambar</a:t>
            </a:r>
            <a:endParaRPr lang="en-US" dirty="0"/>
          </a:p>
        </p:txBody>
      </p:sp>
      <p:sp>
        <p:nvSpPr>
          <p:cNvPr id="5" name="Date Placeholder 4"/>
          <p:cNvSpPr>
            <a:spLocks noGrp="1"/>
          </p:cNvSpPr>
          <p:nvPr>
            <p:ph type="dt" sz="half" idx="10"/>
          </p:nvPr>
        </p:nvSpPr>
        <p:spPr/>
        <p:txBody>
          <a:bodyPr/>
          <a:lstStyle/>
          <a:p>
            <a:fld id="{BBFE4A0E-26BA-404B-846F-58B2A6551AE3}" type="datetime1">
              <a:rPr lang="id-ID" smtClean="0"/>
              <a:t>24/07/2014</a:t>
            </a:fld>
            <a:endParaRPr lang="id-ID"/>
          </a:p>
        </p:txBody>
      </p:sp>
      <p:sp>
        <p:nvSpPr>
          <p:cNvPr id="7" name="Slide Number Placeholder 6"/>
          <p:cNvSpPr>
            <a:spLocks noGrp="1"/>
          </p:cNvSpPr>
          <p:nvPr>
            <p:ph type="sldNum" sz="quarter" idx="12"/>
          </p:nvPr>
        </p:nvSpPr>
        <p:spPr/>
        <p:txBody>
          <a:bodyPr/>
          <a:lstStyle/>
          <a:p>
            <a:fld id="{7F302563-E7AF-4054-B59A-0FF0C3D1AC5E}" type="slidenum">
              <a:rPr lang="id-ID" smtClean="0"/>
              <a:pPr/>
              <a:t>16</a:t>
            </a:fld>
            <a:endParaRPr lang="id-ID"/>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219200"/>
            <a:ext cx="8153400" cy="990600"/>
          </a:xfrm>
        </p:spPr>
        <p:txBody>
          <a:bodyPr/>
          <a:lstStyle/>
          <a:p>
            <a:r>
              <a:rPr lang="id-ID" dirty="0" smtClean="0"/>
              <a:t>Penerapan Sistem Rekognisi</a:t>
            </a:r>
            <a:endParaRPr lang="en-US" dirty="0"/>
          </a:p>
        </p:txBody>
      </p:sp>
      <p:sp>
        <p:nvSpPr>
          <p:cNvPr id="4" name="Content Placeholder 3"/>
          <p:cNvSpPr>
            <a:spLocks noGrp="1"/>
          </p:cNvSpPr>
          <p:nvPr>
            <p:ph sz="quarter" idx="1"/>
          </p:nvPr>
        </p:nvSpPr>
        <p:spPr>
          <a:xfrm>
            <a:off x="612648" y="1965278"/>
            <a:ext cx="8153400" cy="4130722"/>
          </a:xfrm>
        </p:spPr>
        <p:txBody>
          <a:bodyPr/>
          <a:lstStyle/>
          <a:p>
            <a:r>
              <a:rPr lang="id-ID" dirty="0" smtClean="0"/>
              <a:t>Penerapan Sistem Rekognisi khususnya gambar dalam kehidupan sehari-hari:</a:t>
            </a:r>
          </a:p>
          <a:p>
            <a:pPr lvl="1"/>
            <a:r>
              <a:rPr lang="id-ID" dirty="0" smtClean="0"/>
              <a:t>Biometric Lock</a:t>
            </a:r>
          </a:p>
          <a:p>
            <a:pPr lvl="1"/>
            <a:r>
              <a:rPr lang="id-ID" dirty="0" smtClean="0"/>
              <a:t>e-KTP</a:t>
            </a:r>
          </a:p>
          <a:p>
            <a:pPr lvl="1"/>
            <a:r>
              <a:rPr lang="id-ID" dirty="0" smtClean="0"/>
              <a:t>Pemetaan wilayah </a:t>
            </a:r>
          </a:p>
          <a:p>
            <a:pPr lvl="1"/>
            <a:r>
              <a:rPr lang="id-ID" dirty="0" smtClean="0"/>
              <a:t>Keamanan / survilence </a:t>
            </a:r>
          </a:p>
          <a:p>
            <a:pPr lvl="1"/>
            <a:r>
              <a:rPr lang="id-ID" dirty="0" smtClean="0"/>
              <a:t>Command interpreter</a:t>
            </a:r>
            <a:endParaRPr lang="en-US" dirty="0"/>
          </a:p>
        </p:txBody>
      </p:sp>
      <p:sp>
        <p:nvSpPr>
          <p:cNvPr id="5" name="Date Placeholder 4"/>
          <p:cNvSpPr>
            <a:spLocks noGrp="1"/>
          </p:cNvSpPr>
          <p:nvPr>
            <p:ph type="dt" sz="half" idx="10"/>
          </p:nvPr>
        </p:nvSpPr>
        <p:spPr/>
        <p:txBody>
          <a:bodyPr/>
          <a:lstStyle/>
          <a:p>
            <a:fld id="{01263451-30CA-4B02-91E4-B7CEB4261336}" type="datetime1">
              <a:rPr lang="id-ID" smtClean="0"/>
              <a:t>24/07/2014</a:t>
            </a:fld>
            <a:endParaRPr lang="id-ID"/>
          </a:p>
        </p:txBody>
      </p:sp>
      <p:sp>
        <p:nvSpPr>
          <p:cNvPr id="7" name="Slide Number Placeholder 6"/>
          <p:cNvSpPr>
            <a:spLocks noGrp="1"/>
          </p:cNvSpPr>
          <p:nvPr>
            <p:ph type="sldNum" sz="quarter" idx="12"/>
          </p:nvPr>
        </p:nvSpPr>
        <p:spPr/>
        <p:txBody>
          <a:bodyPr/>
          <a:lstStyle/>
          <a:p>
            <a:fld id="{7F302563-E7AF-4054-B59A-0FF0C3D1AC5E}" type="slidenum">
              <a:rPr lang="id-ID" smtClean="0"/>
              <a:pPr/>
              <a:t>17</a:t>
            </a:fld>
            <a:endParaRPr lang="id-ID"/>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3875964" y="114300"/>
            <a:ext cx="5160086" cy="1143000"/>
          </a:xfrm>
        </p:spPr>
        <p:txBody>
          <a:bodyPr/>
          <a:lstStyle/>
          <a:p>
            <a:r>
              <a:rPr lang="en-US" sz="3200" dirty="0" smtClean="0">
                <a:solidFill>
                  <a:schemeClr val="bg1"/>
                </a:solidFill>
              </a:rPr>
              <a:t>Medical</a:t>
            </a:r>
            <a:r>
              <a:rPr lang="en-US" sz="3200" dirty="0">
                <a:solidFill>
                  <a:schemeClr val="bg1"/>
                </a:solidFill>
              </a:rPr>
              <a:t>.</a:t>
            </a:r>
            <a:endParaRPr lang="ru-RU" sz="3200" dirty="0">
              <a:solidFill>
                <a:schemeClr val="bg1"/>
              </a:solidFill>
            </a:endParaRPr>
          </a:p>
        </p:txBody>
      </p:sp>
      <p:sp>
        <p:nvSpPr>
          <p:cNvPr id="315395" name="Rectangle 3"/>
          <p:cNvSpPr>
            <a:spLocks noGrp="1" noChangeArrowheads="1"/>
          </p:cNvSpPr>
          <p:nvPr>
            <p:ph type="body" idx="1"/>
          </p:nvPr>
        </p:nvSpPr>
        <p:spPr>
          <a:xfrm>
            <a:off x="400050" y="1341438"/>
            <a:ext cx="8272463" cy="1655762"/>
          </a:xfrm>
        </p:spPr>
        <p:txBody>
          <a:bodyPr/>
          <a:lstStyle/>
          <a:p>
            <a:r>
              <a:rPr lang="en-US" sz="2600">
                <a:solidFill>
                  <a:schemeClr val="accent1"/>
                </a:solidFill>
              </a:rPr>
              <a:t>Medical diagnosis</a:t>
            </a:r>
          </a:p>
          <a:p>
            <a:pPr lvl="1"/>
            <a:r>
              <a:rPr lang="en-US" sz="2200"/>
              <a:t>Collection of X-ray images</a:t>
            </a:r>
          </a:p>
        </p:txBody>
      </p:sp>
      <p:sp>
        <p:nvSpPr>
          <p:cNvPr id="315396" name="Rectangle 4"/>
          <p:cNvSpPr>
            <a:spLocks noChangeArrowheads="1"/>
          </p:cNvSpPr>
          <p:nvPr/>
        </p:nvSpPr>
        <p:spPr bwMode="auto">
          <a:xfrm>
            <a:off x="692150" y="3933825"/>
            <a:ext cx="8272463" cy="2590800"/>
          </a:xfrm>
          <a:prstGeom prst="rect">
            <a:avLst/>
          </a:prstGeom>
          <a:noFill/>
          <a:ln w="9525">
            <a:noFill/>
            <a:miter lim="800000"/>
            <a:headEnd/>
            <a:tailEnd/>
          </a:ln>
          <a:effectLst/>
        </p:spPr>
        <p:txBody>
          <a:bodyPr/>
          <a:lstStyle/>
          <a:p>
            <a:pPr marL="228600" indent="-228600">
              <a:lnSpc>
                <a:spcPct val="90000"/>
              </a:lnSpc>
              <a:spcBef>
                <a:spcPct val="25000"/>
              </a:spcBef>
              <a:spcAft>
                <a:spcPct val="10000"/>
              </a:spcAft>
              <a:buClr>
                <a:srgbClr val="ABA69F"/>
              </a:buClr>
              <a:buSzPct val="85000"/>
              <a:buFontTx/>
              <a:buChar char="•"/>
            </a:pPr>
            <a:r>
              <a:rPr lang="en-US" sz="1800">
                <a:cs typeface="Arial" charset="0"/>
              </a:rPr>
              <a:t>Search for similar past cases</a:t>
            </a:r>
          </a:p>
          <a:p>
            <a:pPr marL="228600" indent="-228600">
              <a:lnSpc>
                <a:spcPct val="90000"/>
              </a:lnSpc>
              <a:spcBef>
                <a:spcPct val="25000"/>
              </a:spcBef>
              <a:spcAft>
                <a:spcPct val="10000"/>
              </a:spcAft>
              <a:buClr>
                <a:srgbClr val="ABA69F"/>
              </a:buClr>
              <a:buSzPct val="85000"/>
              <a:buFontTx/>
              <a:buChar char="•"/>
            </a:pPr>
            <a:r>
              <a:rPr lang="en-US" sz="1800">
                <a:cs typeface="Arial" charset="0"/>
              </a:rPr>
              <a:t>Is it similar to the “healthy” case?</a:t>
            </a:r>
          </a:p>
          <a:p>
            <a:pPr marL="228600" indent="-228600">
              <a:lnSpc>
                <a:spcPct val="90000"/>
              </a:lnSpc>
              <a:spcBef>
                <a:spcPct val="25000"/>
              </a:spcBef>
              <a:spcAft>
                <a:spcPct val="10000"/>
              </a:spcAft>
              <a:buClr>
                <a:srgbClr val="ABA69F"/>
              </a:buClr>
              <a:buSzPct val="85000"/>
              <a:buFontTx/>
              <a:buChar char="•"/>
            </a:pPr>
            <a:r>
              <a:rPr lang="en-US" sz="1800">
                <a:cs typeface="Arial" charset="0"/>
              </a:rPr>
              <a:t>Classification of X-ray images</a:t>
            </a:r>
          </a:p>
        </p:txBody>
      </p:sp>
      <p:pic>
        <p:nvPicPr>
          <p:cNvPr id="315397" name="Picture 5"/>
          <p:cNvPicPr>
            <a:picLocks noChangeAspect="1" noChangeArrowheads="1"/>
          </p:cNvPicPr>
          <p:nvPr/>
        </p:nvPicPr>
        <p:blipFill>
          <a:blip r:embed="rId2"/>
          <a:srcRect/>
          <a:stretch>
            <a:fillRect/>
          </a:stretch>
        </p:blipFill>
        <p:spPr bwMode="auto">
          <a:xfrm>
            <a:off x="2700338" y="2295525"/>
            <a:ext cx="1655762" cy="1338263"/>
          </a:xfrm>
          <a:prstGeom prst="rect">
            <a:avLst/>
          </a:prstGeom>
          <a:noFill/>
        </p:spPr>
      </p:pic>
      <p:pic>
        <p:nvPicPr>
          <p:cNvPr id="315398" name="Picture 6"/>
          <p:cNvPicPr>
            <a:picLocks noChangeAspect="1" noChangeArrowheads="1"/>
          </p:cNvPicPr>
          <p:nvPr/>
        </p:nvPicPr>
        <p:blipFill>
          <a:blip r:embed="rId3"/>
          <a:srcRect/>
          <a:stretch>
            <a:fillRect/>
          </a:stretch>
        </p:blipFill>
        <p:spPr bwMode="auto">
          <a:xfrm>
            <a:off x="4643438" y="2295525"/>
            <a:ext cx="1584325" cy="1343025"/>
          </a:xfrm>
          <a:prstGeom prst="rect">
            <a:avLst/>
          </a:prstGeom>
          <a:noFill/>
        </p:spPr>
      </p:pic>
      <p:pic>
        <p:nvPicPr>
          <p:cNvPr id="315399" name="Picture 7"/>
          <p:cNvPicPr>
            <a:picLocks noChangeAspect="1" noChangeArrowheads="1"/>
          </p:cNvPicPr>
          <p:nvPr/>
        </p:nvPicPr>
        <p:blipFill>
          <a:blip r:embed="rId4"/>
          <a:srcRect/>
          <a:stretch>
            <a:fillRect/>
          </a:stretch>
        </p:blipFill>
        <p:spPr bwMode="auto">
          <a:xfrm>
            <a:off x="6588125" y="2295525"/>
            <a:ext cx="1368425" cy="1349375"/>
          </a:xfrm>
          <a:prstGeom prst="rect">
            <a:avLst/>
          </a:prstGeom>
          <a:noFill/>
        </p:spPr>
      </p:pic>
      <p:pic>
        <p:nvPicPr>
          <p:cNvPr id="315400" name="Picture 8"/>
          <p:cNvPicPr>
            <a:picLocks noChangeAspect="1" noChangeArrowheads="1"/>
          </p:cNvPicPr>
          <p:nvPr/>
        </p:nvPicPr>
        <p:blipFill>
          <a:blip r:embed="rId5"/>
          <a:srcRect t="11490" b="25505"/>
          <a:stretch>
            <a:fillRect/>
          </a:stretch>
        </p:blipFill>
        <p:spPr bwMode="auto">
          <a:xfrm>
            <a:off x="1044575" y="2295525"/>
            <a:ext cx="1439863" cy="1330325"/>
          </a:xfrm>
          <a:prstGeom prst="rect">
            <a:avLst/>
          </a:prstGeom>
          <a:noFill/>
          <a:ln w="19050" algn="ctr">
            <a:noFill/>
            <a:miter lim="800000"/>
            <a:headEnd/>
            <a:tailEnd/>
          </a:ln>
          <a:effectLst/>
        </p:spPr>
      </p:pic>
      <p:sp>
        <p:nvSpPr>
          <p:cNvPr id="10" name="Date Placeholder 9"/>
          <p:cNvSpPr>
            <a:spLocks noGrp="1"/>
          </p:cNvSpPr>
          <p:nvPr>
            <p:ph type="dt" sz="half" idx="10"/>
          </p:nvPr>
        </p:nvSpPr>
        <p:spPr/>
        <p:txBody>
          <a:bodyPr/>
          <a:lstStyle/>
          <a:p>
            <a:fld id="{A5F3046A-B702-40A9-B649-EFBF348E129A}" type="datetime1">
              <a:rPr lang="id-ID" smtClean="0"/>
              <a:t>24/07/2014</a:t>
            </a:fld>
            <a:endParaRPr lang="id-ID"/>
          </a:p>
        </p:txBody>
      </p:sp>
      <p:sp>
        <p:nvSpPr>
          <p:cNvPr id="11" name="Slide Number Placeholder 10"/>
          <p:cNvSpPr>
            <a:spLocks noGrp="1"/>
          </p:cNvSpPr>
          <p:nvPr>
            <p:ph type="sldNum" sz="quarter" idx="12"/>
          </p:nvPr>
        </p:nvSpPr>
        <p:spPr/>
        <p:txBody>
          <a:bodyPr/>
          <a:lstStyle/>
          <a:p>
            <a:fld id="{7F302563-E7AF-4054-B59A-0FF0C3D1AC5E}" type="slidenum">
              <a:rPr lang="id-ID" smtClean="0"/>
              <a:pPr/>
              <a:t>18</a:t>
            </a:fld>
            <a:endParaRPr lang="id-ID"/>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4285396" y="228600"/>
            <a:ext cx="4480651" cy="990600"/>
          </a:xfrm>
        </p:spPr>
        <p:txBody>
          <a:bodyPr/>
          <a:lstStyle/>
          <a:p>
            <a:r>
              <a:rPr lang="en-US" sz="3200" dirty="0" smtClean="0">
                <a:solidFill>
                  <a:schemeClr val="bg1"/>
                </a:solidFill>
              </a:rPr>
              <a:t>Security</a:t>
            </a:r>
            <a:endParaRPr lang="ru-RU" sz="3200" dirty="0">
              <a:solidFill>
                <a:schemeClr val="bg1"/>
              </a:solidFill>
            </a:endParaRPr>
          </a:p>
        </p:txBody>
      </p:sp>
      <p:sp>
        <p:nvSpPr>
          <p:cNvPr id="316419" name="Rectangle 3"/>
          <p:cNvSpPr>
            <a:spLocks noGrp="1" noChangeArrowheads="1"/>
          </p:cNvSpPr>
          <p:nvPr>
            <p:ph type="body" idx="1"/>
          </p:nvPr>
        </p:nvSpPr>
        <p:spPr>
          <a:xfrm>
            <a:off x="400050" y="1341438"/>
            <a:ext cx="8272463" cy="1655762"/>
          </a:xfrm>
        </p:spPr>
        <p:txBody>
          <a:bodyPr/>
          <a:lstStyle/>
          <a:p>
            <a:r>
              <a:rPr lang="en-US" sz="2600">
                <a:solidFill>
                  <a:schemeClr val="accent1"/>
                </a:solidFill>
              </a:rPr>
              <a:t>Security issues</a:t>
            </a:r>
          </a:p>
          <a:p>
            <a:pPr lvl="1"/>
            <a:r>
              <a:rPr lang="en-US" sz="2200"/>
              <a:t>Video surveillance material</a:t>
            </a:r>
          </a:p>
          <a:p>
            <a:pPr lvl="1"/>
            <a:r>
              <a:rPr lang="en-US" sz="2200"/>
              <a:t>Faces, fingerprints, retina images</a:t>
            </a:r>
          </a:p>
        </p:txBody>
      </p:sp>
      <p:sp>
        <p:nvSpPr>
          <p:cNvPr id="316420" name="Rectangle 4"/>
          <p:cNvSpPr>
            <a:spLocks noChangeArrowheads="1"/>
          </p:cNvSpPr>
          <p:nvPr/>
        </p:nvSpPr>
        <p:spPr bwMode="auto">
          <a:xfrm>
            <a:off x="3995738" y="3068638"/>
            <a:ext cx="4527550" cy="2447925"/>
          </a:xfrm>
          <a:prstGeom prst="rect">
            <a:avLst/>
          </a:prstGeom>
          <a:noFill/>
          <a:ln w="9525">
            <a:noFill/>
            <a:miter lim="800000"/>
            <a:headEnd/>
            <a:tailEnd/>
          </a:ln>
          <a:effectLst/>
        </p:spPr>
        <p:txBody>
          <a:bodyPr/>
          <a:lstStyle/>
          <a:p>
            <a:pPr marL="228600" indent="-228600">
              <a:lnSpc>
                <a:spcPct val="90000"/>
              </a:lnSpc>
              <a:spcBef>
                <a:spcPct val="25000"/>
              </a:spcBef>
              <a:spcAft>
                <a:spcPct val="10000"/>
              </a:spcAft>
              <a:buClr>
                <a:srgbClr val="ABA69F"/>
              </a:buClr>
              <a:buSzPct val="85000"/>
              <a:buFontTx/>
              <a:buChar char="•"/>
            </a:pPr>
            <a:r>
              <a:rPr lang="en-US" sz="1800">
                <a:cs typeface="Arial" charset="0"/>
              </a:rPr>
              <a:t>Detect suspicious objects during the video surveillance</a:t>
            </a:r>
          </a:p>
          <a:p>
            <a:pPr marL="228600" indent="-228600">
              <a:lnSpc>
                <a:spcPct val="90000"/>
              </a:lnSpc>
              <a:spcBef>
                <a:spcPct val="25000"/>
              </a:spcBef>
              <a:spcAft>
                <a:spcPct val="10000"/>
              </a:spcAft>
              <a:buClr>
                <a:srgbClr val="ABA69F"/>
              </a:buClr>
              <a:buSzPct val="85000"/>
              <a:buFontTx/>
              <a:buChar char="•"/>
            </a:pPr>
            <a:r>
              <a:rPr lang="en-US" sz="1800">
                <a:cs typeface="Arial" charset="0"/>
              </a:rPr>
              <a:t>Detect “wanted” faces during the video surveillance</a:t>
            </a:r>
          </a:p>
          <a:p>
            <a:pPr marL="228600" indent="-228600">
              <a:lnSpc>
                <a:spcPct val="90000"/>
              </a:lnSpc>
              <a:spcBef>
                <a:spcPct val="25000"/>
              </a:spcBef>
              <a:spcAft>
                <a:spcPct val="10000"/>
              </a:spcAft>
              <a:buClr>
                <a:srgbClr val="ABA69F"/>
              </a:buClr>
              <a:buSzPct val="85000"/>
              <a:buFontTx/>
              <a:buChar char="•"/>
            </a:pPr>
            <a:r>
              <a:rPr lang="en-US" sz="1800">
                <a:cs typeface="Arial" charset="0"/>
              </a:rPr>
              <a:t>Grant or deny access based on fingerprints/retina scanning</a:t>
            </a:r>
          </a:p>
        </p:txBody>
      </p:sp>
      <p:grpSp>
        <p:nvGrpSpPr>
          <p:cNvPr id="2" name="Group 5"/>
          <p:cNvGrpSpPr>
            <a:grpSpLocks/>
          </p:cNvGrpSpPr>
          <p:nvPr/>
        </p:nvGrpSpPr>
        <p:grpSpPr bwMode="auto">
          <a:xfrm>
            <a:off x="684213" y="3068638"/>
            <a:ext cx="3024187" cy="2305050"/>
            <a:chOff x="521" y="1706"/>
            <a:chExt cx="1905" cy="1452"/>
          </a:xfrm>
        </p:grpSpPr>
        <p:pic>
          <p:nvPicPr>
            <p:cNvPr id="316422" name="Picture 6"/>
            <p:cNvPicPr>
              <a:picLocks noChangeAspect="1" noChangeArrowheads="1"/>
            </p:cNvPicPr>
            <p:nvPr/>
          </p:nvPicPr>
          <p:blipFill>
            <a:blip r:embed="rId2"/>
            <a:srcRect l="11276" r="9743" b="16551"/>
            <a:stretch>
              <a:fillRect/>
            </a:stretch>
          </p:blipFill>
          <p:spPr bwMode="auto">
            <a:xfrm>
              <a:off x="521" y="1706"/>
              <a:ext cx="1905" cy="1452"/>
            </a:xfrm>
            <a:prstGeom prst="rect">
              <a:avLst/>
            </a:prstGeom>
            <a:noFill/>
            <a:ln w="19050" algn="ctr">
              <a:noFill/>
              <a:miter lim="800000"/>
              <a:headEnd/>
              <a:tailEnd/>
            </a:ln>
            <a:effectLst/>
          </p:spPr>
        </p:pic>
        <p:sp>
          <p:nvSpPr>
            <p:cNvPr id="316423" name="Oval 7"/>
            <p:cNvSpPr>
              <a:spLocks noChangeArrowheads="1"/>
            </p:cNvSpPr>
            <p:nvPr/>
          </p:nvSpPr>
          <p:spPr bwMode="auto">
            <a:xfrm>
              <a:off x="884" y="2160"/>
              <a:ext cx="182" cy="181"/>
            </a:xfrm>
            <a:prstGeom prst="ellipse">
              <a:avLst/>
            </a:prstGeom>
            <a:noFill/>
            <a:ln w="19050" algn="ctr">
              <a:solidFill>
                <a:schemeClr val="folHlink"/>
              </a:solidFill>
              <a:round/>
              <a:headEnd/>
              <a:tailEnd/>
            </a:ln>
            <a:effectLst/>
          </p:spPr>
          <p:txBody>
            <a:bodyPr wrap="none" anchor="ctr">
              <a:spAutoFit/>
            </a:bodyPr>
            <a:lstStyle/>
            <a:p>
              <a:endParaRPr lang="en-US"/>
            </a:p>
          </p:txBody>
        </p:sp>
        <p:sp>
          <p:nvSpPr>
            <p:cNvPr id="316424" name="Oval 8"/>
            <p:cNvSpPr>
              <a:spLocks noChangeArrowheads="1"/>
            </p:cNvSpPr>
            <p:nvPr/>
          </p:nvSpPr>
          <p:spPr bwMode="auto">
            <a:xfrm>
              <a:off x="1746" y="2931"/>
              <a:ext cx="181" cy="182"/>
            </a:xfrm>
            <a:prstGeom prst="ellipse">
              <a:avLst/>
            </a:prstGeom>
            <a:noFill/>
            <a:ln w="19050" algn="ctr">
              <a:solidFill>
                <a:schemeClr val="folHlink"/>
              </a:solidFill>
              <a:round/>
              <a:headEnd/>
              <a:tailEnd/>
            </a:ln>
            <a:effectLst/>
          </p:spPr>
          <p:txBody>
            <a:bodyPr anchor="ctr">
              <a:spAutoFit/>
            </a:bodyPr>
            <a:lstStyle/>
            <a:p>
              <a:endParaRPr lang="en-US"/>
            </a:p>
          </p:txBody>
        </p:sp>
        <p:sp>
          <p:nvSpPr>
            <p:cNvPr id="316425" name="Oval 9"/>
            <p:cNvSpPr>
              <a:spLocks noChangeArrowheads="1"/>
            </p:cNvSpPr>
            <p:nvPr/>
          </p:nvSpPr>
          <p:spPr bwMode="auto">
            <a:xfrm>
              <a:off x="1156" y="2840"/>
              <a:ext cx="136" cy="136"/>
            </a:xfrm>
            <a:prstGeom prst="ellipse">
              <a:avLst/>
            </a:prstGeom>
            <a:noFill/>
            <a:ln w="19050" algn="ctr">
              <a:solidFill>
                <a:schemeClr val="folHlink"/>
              </a:solidFill>
              <a:round/>
              <a:headEnd/>
              <a:tailEnd/>
            </a:ln>
            <a:effectLst/>
          </p:spPr>
          <p:txBody>
            <a:bodyPr wrap="none" anchor="ctr">
              <a:spAutoFit/>
            </a:bodyPr>
            <a:lstStyle/>
            <a:p>
              <a:endParaRPr lang="en-US"/>
            </a:p>
          </p:txBody>
        </p:sp>
        <p:sp>
          <p:nvSpPr>
            <p:cNvPr id="316426" name="Oval 10"/>
            <p:cNvSpPr>
              <a:spLocks noChangeArrowheads="1"/>
            </p:cNvSpPr>
            <p:nvPr/>
          </p:nvSpPr>
          <p:spPr bwMode="auto">
            <a:xfrm>
              <a:off x="2200" y="2115"/>
              <a:ext cx="136" cy="136"/>
            </a:xfrm>
            <a:prstGeom prst="ellipse">
              <a:avLst/>
            </a:prstGeom>
            <a:noFill/>
            <a:ln w="19050" algn="ctr">
              <a:solidFill>
                <a:schemeClr val="folHlink"/>
              </a:solidFill>
              <a:round/>
              <a:headEnd/>
              <a:tailEnd/>
            </a:ln>
            <a:effectLst/>
          </p:spPr>
          <p:txBody>
            <a:bodyPr wrap="none" anchor="ctr">
              <a:spAutoFit/>
            </a:bodyPr>
            <a:lstStyle/>
            <a:p>
              <a:endParaRPr lang="en-US"/>
            </a:p>
          </p:txBody>
        </p:sp>
      </p:grpSp>
      <p:sp>
        <p:nvSpPr>
          <p:cNvPr id="12" name="Date Placeholder 11"/>
          <p:cNvSpPr>
            <a:spLocks noGrp="1"/>
          </p:cNvSpPr>
          <p:nvPr>
            <p:ph type="dt" sz="half" idx="10"/>
          </p:nvPr>
        </p:nvSpPr>
        <p:spPr/>
        <p:txBody>
          <a:bodyPr/>
          <a:lstStyle/>
          <a:p>
            <a:fld id="{748AB6B3-EFA6-450A-B609-8B263911956A}" type="datetime1">
              <a:rPr lang="id-ID" smtClean="0"/>
              <a:t>24/07/2014</a:t>
            </a:fld>
            <a:endParaRPr lang="id-ID"/>
          </a:p>
        </p:txBody>
      </p:sp>
      <p:sp>
        <p:nvSpPr>
          <p:cNvPr id="13" name="Slide Number Placeholder 12"/>
          <p:cNvSpPr>
            <a:spLocks noGrp="1"/>
          </p:cNvSpPr>
          <p:nvPr>
            <p:ph type="sldNum" sz="quarter" idx="12"/>
          </p:nvPr>
        </p:nvSpPr>
        <p:spPr/>
        <p:txBody>
          <a:bodyPr/>
          <a:lstStyle/>
          <a:p>
            <a:fld id="{7F302563-E7AF-4054-B59A-0FF0C3D1AC5E}" type="slidenum">
              <a:rPr lang="id-ID" smtClean="0"/>
              <a:pPr/>
              <a:t>19</a:t>
            </a:fld>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219200"/>
            <a:ext cx="8153400" cy="990600"/>
          </a:xfrm>
        </p:spPr>
        <p:txBody>
          <a:bodyPr/>
          <a:lstStyle/>
          <a:p>
            <a:r>
              <a:rPr lang="id-ID" dirty="0" smtClean="0"/>
              <a:t>Pengenalan Mata Kuliah [2]</a:t>
            </a:r>
            <a:endParaRPr lang="en-US" dirty="0"/>
          </a:p>
        </p:txBody>
      </p:sp>
      <p:sp>
        <p:nvSpPr>
          <p:cNvPr id="4" name="Content Placeholder 3"/>
          <p:cNvSpPr>
            <a:spLocks noGrp="1"/>
          </p:cNvSpPr>
          <p:nvPr>
            <p:ph sz="quarter" idx="1"/>
          </p:nvPr>
        </p:nvSpPr>
        <p:spPr>
          <a:xfrm>
            <a:off x="612648" y="1978925"/>
            <a:ext cx="8153400" cy="4117075"/>
          </a:xfrm>
        </p:spPr>
        <p:txBody>
          <a:bodyPr>
            <a:normAutofit fontScale="92500" lnSpcReduction="20000"/>
          </a:bodyPr>
          <a:lstStyle/>
          <a:p>
            <a:r>
              <a:rPr lang="id-ID" dirty="0" smtClean="0"/>
              <a:t>Deskripsi Mata Kuliah:</a:t>
            </a:r>
          </a:p>
          <a:p>
            <a:pPr lvl="1"/>
            <a:r>
              <a:rPr lang="id-ID" dirty="0" smtClean="0"/>
              <a:t>Mata kuliah ini memberikan landasan bagi  konsep pembangunan sistem rekognisi yang mencoba meniru cara kerja manusia dalam mengenali suatu objek. Penekanan terhadap kompleksitas proses disampaikan melalui metode pengenalan yang bersifat statistik, sintaktik dan semantik. Mahasiswa dituntun untuk dapat melihat esensi dan kedalaman penentuan objek descriptor/properti dengan menggunakan teknik ektraksi ciri. Setelah memahami objek decriptor/properti mahasiswa dikenalkan dengan teknik klasifikasi terhadap data objek descriptor/properti yang telah ditentukan sebelumnya. Mahasiswa diperkenalkan dengan teknologi untuk memproses data dalam membangun sistem rekognisi dan diwajibkan untuk merancang, mengimplementasikan dan mengukur unjuk kerja suatu sistem rekognisi.</a:t>
            </a:r>
            <a:endParaRPr lang="en-US" dirty="0"/>
          </a:p>
        </p:txBody>
      </p:sp>
      <p:sp>
        <p:nvSpPr>
          <p:cNvPr id="5" name="Date Placeholder 4"/>
          <p:cNvSpPr>
            <a:spLocks noGrp="1"/>
          </p:cNvSpPr>
          <p:nvPr>
            <p:ph type="dt" sz="half" idx="10"/>
          </p:nvPr>
        </p:nvSpPr>
        <p:spPr/>
        <p:txBody>
          <a:bodyPr/>
          <a:lstStyle/>
          <a:p>
            <a:fld id="{A851AF41-A7FF-4EFB-BC02-8A4DF92FC997}" type="datetime1">
              <a:rPr lang="id-ID" smtClean="0"/>
              <a:t>24/07/2014</a:t>
            </a:fld>
            <a:endParaRPr lang="id-ID"/>
          </a:p>
        </p:txBody>
      </p:sp>
      <p:sp>
        <p:nvSpPr>
          <p:cNvPr id="7" name="Slide Number Placeholder 6"/>
          <p:cNvSpPr>
            <a:spLocks noGrp="1"/>
          </p:cNvSpPr>
          <p:nvPr>
            <p:ph type="sldNum" sz="quarter" idx="12"/>
          </p:nvPr>
        </p:nvSpPr>
        <p:spPr/>
        <p:txBody>
          <a:bodyPr/>
          <a:lstStyle/>
          <a:p>
            <a:fld id="{7F302563-E7AF-4054-B59A-0FF0C3D1AC5E}" type="slidenum">
              <a:rPr lang="id-ID" smtClean="0"/>
              <a:pPr/>
              <a:t>2</a:t>
            </a:fld>
            <a:endParaRPr lang="id-ID"/>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383088" y="228600"/>
            <a:ext cx="4382960" cy="990600"/>
          </a:xfrm>
        </p:spPr>
        <p:txBody>
          <a:bodyPr/>
          <a:lstStyle/>
          <a:p>
            <a:r>
              <a:rPr lang="en-US" dirty="0" smtClean="0">
                <a:solidFill>
                  <a:schemeClr val="bg1"/>
                </a:solidFill>
              </a:rPr>
              <a:t>In </a:t>
            </a:r>
            <a:r>
              <a:rPr lang="en-US" dirty="0">
                <a:solidFill>
                  <a:schemeClr val="bg1"/>
                </a:solidFill>
              </a:rPr>
              <a:t>industry.</a:t>
            </a:r>
            <a:endParaRPr lang="ru-RU" dirty="0">
              <a:solidFill>
                <a:schemeClr val="bg1"/>
              </a:solidFill>
            </a:endParaRPr>
          </a:p>
        </p:txBody>
      </p:sp>
      <p:sp>
        <p:nvSpPr>
          <p:cNvPr id="317443" name="Rectangle 3"/>
          <p:cNvSpPr>
            <a:spLocks noGrp="1" noChangeArrowheads="1"/>
          </p:cNvSpPr>
          <p:nvPr>
            <p:ph type="body" idx="1"/>
          </p:nvPr>
        </p:nvSpPr>
        <p:spPr>
          <a:xfrm>
            <a:off x="400050" y="1447800"/>
            <a:ext cx="8272463" cy="541338"/>
          </a:xfrm>
        </p:spPr>
        <p:txBody>
          <a:bodyPr/>
          <a:lstStyle/>
          <a:p>
            <a:r>
              <a:rPr lang="en-US" sz="2600">
                <a:solidFill>
                  <a:schemeClr val="accent1"/>
                </a:solidFill>
              </a:rPr>
              <a:t>Quality assurance</a:t>
            </a:r>
            <a:endParaRPr lang="ru-RU" sz="2600"/>
          </a:p>
        </p:txBody>
      </p:sp>
      <p:sp>
        <p:nvSpPr>
          <p:cNvPr id="317444" name="Rectangle 4"/>
          <p:cNvSpPr>
            <a:spLocks noChangeArrowheads="1"/>
          </p:cNvSpPr>
          <p:nvPr/>
        </p:nvSpPr>
        <p:spPr bwMode="auto">
          <a:xfrm>
            <a:off x="684213" y="4221163"/>
            <a:ext cx="7704137" cy="2087562"/>
          </a:xfrm>
          <a:prstGeom prst="rect">
            <a:avLst/>
          </a:prstGeom>
          <a:noFill/>
          <a:ln w="9525">
            <a:noFill/>
            <a:miter lim="800000"/>
            <a:headEnd/>
            <a:tailEnd/>
          </a:ln>
          <a:effectLst/>
        </p:spPr>
        <p:txBody>
          <a:bodyPr/>
          <a:lstStyle/>
          <a:p>
            <a:pPr marL="228600" indent="-228600">
              <a:lnSpc>
                <a:spcPct val="90000"/>
              </a:lnSpc>
              <a:spcBef>
                <a:spcPct val="25000"/>
              </a:spcBef>
              <a:spcAft>
                <a:spcPct val="10000"/>
              </a:spcAft>
              <a:buClr>
                <a:srgbClr val="ABA69F"/>
              </a:buClr>
              <a:buSzPct val="85000"/>
              <a:buFontTx/>
              <a:buChar char="•"/>
            </a:pPr>
            <a:r>
              <a:rPr lang="en-US" sz="1800">
                <a:cs typeface="Arial" charset="0"/>
              </a:rPr>
              <a:t>Control that all parts of the product are on place (a)</a:t>
            </a:r>
          </a:p>
          <a:p>
            <a:pPr marL="228600" indent="-228600">
              <a:lnSpc>
                <a:spcPct val="90000"/>
              </a:lnSpc>
              <a:spcBef>
                <a:spcPct val="25000"/>
              </a:spcBef>
              <a:spcAft>
                <a:spcPct val="10000"/>
              </a:spcAft>
              <a:buClr>
                <a:srgbClr val="ABA69F"/>
              </a:buClr>
              <a:buSzPct val="85000"/>
              <a:buFontTx/>
              <a:buChar char="•"/>
            </a:pPr>
            <a:r>
              <a:rPr lang="en-US" sz="1800">
                <a:cs typeface="Arial" charset="0"/>
              </a:rPr>
              <a:t>Control if all places in pill pack are filled (b)</a:t>
            </a:r>
          </a:p>
          <a:p>
            <a:pPr marL="228600" indent="-228600">
              <a:lnSpc>
                <a:spcPct val="90000"/>
              </a:lnSpc>
              <a:spcBef>
                <a:spcPct val="25000"/>
              </a:spcBef>
              <a:spcAft>
                <a:spcPct val="10000"/>
              </a:spcAft>
              <a:buClr>
                <a:srgbClr val="ABA69F"/>
              </a:buClr>
              <a:buSzPct val="85000"/>
              <a:buFontTx/>
              <a:buChar char="•"/>
            </a:pPr>
            <a:r>
              <a:rPr lang="en-US" sz="1800">
                <a:cs typeface="Arial" charset="0"/>
              </a:rPr>
              <a:t>Control the level of liquid in bottles (c)</a:t>
            </a:r>
          </a:p>
          <a:p>
            <a:pPr marL="228600" indent="-228600">
              <a:lnSpc>
                <a:spcPct val="90000"/>
              </a:lnSpc>
              <a:spcBef>
                <a:spcPct val="25000"/>
              </a:spcBef>
              <a:spcAft>
                <a:spcPct val="10000"/>
              </a:spcAft>
              <a:buClr>
                <a:srgbClr val="ABA69F"/>
              </a:buClr>
              <a:buSzPct val="85000"/>
              <a:buFontTx/>
              <a:buChar char="•"/>
            </a:pPr>
            <a:r>
              <a:rPr lang="en-US" sz="1800">
                <a:cs typeface="Arial" charset="0"/>
              </a:rPr>
              <a:t>Control the quality of plastic details (d)</a:t>
            </a:r>
          </a:p>
          <a:p>
            <a:pPr marL="228600" indent="-228600">
              <a:lnSpc>
                <a:spcPct val="90000"/>
              </a:lnSpc>
              <a:spcBef>
                <a:spcPct val="25000"/>
              </a:spcBef>
              <a:spcAft>
                <a:spcPct val="10000"/>
              </a:spcAft>
              <a:buClr>
                <a:srgbClr val="ABA69F"/>
              </a:buClr>
              <a:buSzPct val="85000"/>
              <a:buFontTx/>
              <a:buChar char="•"/>
            </a:pPr>
            <a:r>
              <a:rPr lang="en-US" sz="1800">
                <a:cs typeface="Arial" charset="0"/>
              </a:rPr>
              <a:t>And even control the corn flakes! (e)</a:t>
            </a:r>
          </a:p>
        </p:txBody>
      </p:sp>
      <p:sp>
        <p:nvSpPr>
          <p:cNvPr id="317445" name="Rectangle 5"/>
          <p:cNvSpPr>
            <a:spLocks noChangeArrowheads="1"/>
          </p:cNvSpPr>
          <p:nvPr/>
        </p:nvSpPr>
        <p:spPr bwMode="auto">
          <a:xfrm>
            <a:off x="755650" y="3668713"/>
            <a:ext cx="2152650" cy="336550"/>
          </a:xfrm>
          <a:prstGeom prst="rect">
            <a:avLst/>
          </a:prstGeom>
          <a:noFill/>
          <a:ln w="19050" algn="ctr">
            <a:noFill/>
            <a:miter lim="800000"/>
            <a:headEnd/>
            <a:tailEnd/>
          </a:ln>
          <a:effectLst/>
        </p:spPr>
        <p:txBody>
          <a:bodyPr wrap="none">
            <a:spAutoFit/>
          </a:bodyPr>
          <a:lstStyle/>
          <a:p>
            <a:r>
              <a:rPr lang="en-US"/>
              <a:t>(a) CD-ROM controller</a:t>
            </a:r>
            <a:endParaRPr lang="ru-RU"/>
          </a:p>
        </p:txBody>
      </p:sp>
      <p:sp>
        <p:nvSpPr>
          <p:cNvPr id="317446" name="Rectangle 6"/>
          <p:cNvSpPr>
            <a:spLocks noChangeArrowheads="1"/>
          </p:cNvSpPr>
          <p:nvPr/>
        </p:nvSpPr>
        <p:spPr bwMode="auto">
          <a:xfrm>
            <a:off x="2916238" y="3668713"/>
            <a:ext cx="1530350" cy="336550"/>
          </a:xfrm>
          <a:prstGeom prst="rect">
            <a:avLst/>
          </a:prstGeom>
          <a:noFill/>
          <a:ln w="19050" algn="ctr">
            <a:noFill/>
            <a:miter lim="800000"/>
            <a:headEnd/>
            <a:tailEnd/>
          </a:ln>
          <a:effectLst/>
        </p:spPr>
        <p:txBody>
          <a:bodyPr wrap="none">
            <a:spAutoFit/>
          </a:bodyPr>
          <a:lstStyle/>
          <a:p>
            <a:r>
              <a:rPr lang="en-US"/>
              <a:t>(b) Pack of pills</a:t>
            </a:r>
            <a:endParaRPr lang="ru-RU"/>
          </a:p>
        </p:txBody>
      </p:sp>
      <p:sp>
        <p:nvSpPr>
          <p:cNvPr id="317447" name="Rectangle 7"/>
          <p:cNvSpPr>
            <a:spLocks noChangeArrowheads="1"/>
          </p:cNvSpPr>
          <p:nvPr/>
        </p:nvSpPr>
        <p:spPr bwMode="auto">
          <a:xfrm>
            <a:off x="4859338" y="3668713"/>
            <a:ext cx="1673225" cy="336550"/>
          </a:xfrm>
          <a:prstGeom prst="rect">
            <a:avLst/>
          </a:prstGeom>
          <a:noFill/>
          <a:ln w="19050" algn="ctr">
            <a:noFill/>
            <a:miter lim="800000"/>
            <a:headEnd/>
            <a:tailEnd/>
          </a:ln>
          <a:effectLst/>
        </p:spPr>
        <p:txBody>
          <a:bodyPr wrap="none">
            <a:spAutoFit/>
          </a:bodyPr>
          <a:lstStyle/>
          <a:p>
            <a:r>
              <a:rPr lang="en-US"/>
              <a:t>(c) Level of liquid</a:t>
            </a:r>
            <a:endParaRPr lang="ru-RU"/>
          </a:p>
        </p:txBody>
      </p:sp>
      <p:sp>
        <p:nvSpPr>
          <p:cNvPr id="317448" name="Rectangle 8"/>
          <p:cNvSpPr>
            <a:spLocks noChangeArrowheads="1"/>
          </p:cNvSpPr>
          <p:nvPr/>
        </p:nvSpPr>
        <p:spPr bwMode="auto">
          <a:xfrm>
            <a:off x="7002463" y="3668713"/>
            <a:ext cx="1620837" cy="581025"/>
          </a:xfrm>
          <a:prstGeom prst="rect">
            <a:avLst/>
          </a:prstGeom>
          <a:noFill/>
          <a:ln w="19050" algn="ctr">
            <a:noFill/>
            <a:miter lim="800000"/>
            <a:headEnd/>
            <a:tailEnd/>
          </a:ln>
          <a:effectLst/>
        </p:spPr>
        <p:txBody>
          <a:bodyPr wrap="none">
            <a:spAutoFit/>
          </a:bodyPr>
          <a:lstStyle/>
          <a:p>
            <a:r>
              <a:rPr lang="en-US"/>
              <a:t>(d) Air-bladders </a:t>
            </a:r>
            <a:br>
              <a:rPr lang="en-US"/>
            </a:br>
            <a:r>
              <a:rPr lang="en-US"/>
              <a:t>    in plastic</a:t>
            </a:r>
            <a:endParaRPr lang="ru-RU"/>
          </a:p>
        </p:txBody>
      </p:sp>
      <p:sp>
        <p:nvSpPr>
          <p:cNvPr id="317449" name="Rectangle 9"/>
          <p:cNvSpPr>
            <a:spLocks noChangeArrowheads="1"/>
          </p:cNvSpPr>
          <p:nvPr/>
        </p:nvSpPr>
        <p:spPr bwMode="auto">
          <a:xfrm>
            <a:off x="6921500" y="5924550"/>
            <a:ext cx="1466850" cy="336550"/>
          </a:xfrm>
          <a:prstGeom prst="rect">
            <a:avLst/>
          </a:prstGeom>
          <a:noFill/>
          <a:ln w="19050" algn="ctr">
            <a:noFill/>
            <a:miter lim="800000"/>
            <a:headEnd/>
            <a:tailEnd/>
          </a:ln>
          <a:effectLst/>
        </p:spPr>
        <p:txBody>
          <a:bodyPr wrap="none">
            <a:spAutoFit/>
          </a:bodyPr>
          <a:lstStyle/>
          <a:p>
            <a:r>
              <a:rPr lang="en-US" dirty="0"/>
              <a:t>(e) Corn flakes</a:t>
            </a:r>
            <a:endParaRPr lang="ru-RU" dirty="0"/>
          </a:p>
        </p:txBody>
      </p:sp>
      <p:pic>
        <p:nvPicPr>
          <p:cNvPr id="317450" name="Picture 10"/>
          <p:cNvPicPr>
            <a:picLocks noChangeAspect="1" noChangeArrowheads="1"/>
          </p:cNvPicPr>
          <p:nvPr/>
        </p:nvPicPr>
        <p:blipFill>
          <a:blip r:embed="rId2"/>
          <a:srcRect/>
          <a:stretch>
            <a:fillRect/>
          </a:stretch>
        </p:blipFill>
        <p:spPr bwMode="auto">
          <a:xfrm>
            <a:off x="900113" y="1966913"/>
            <a:ext cx="1943100" cy="1677987"/>
          </a:xfrm>
          <a:prstGeom prst="rect">
            <a:avLst/>
          </a:prstGeom>
          <a:noFill/>
        </p:spPr>
      </p:pic>
      <p:sp>
        <p:nvSpPr>
          <p:cNvPr id="317451" name="Oval 11"/>
          <p:cNvSpPr>
            <a:spLocks noChangeArrowheads="1"/>
          </p:cNvSpPr>
          <p:nvPr/>
        </p:nvSpPr>
        <p:spPr bwMode="auto">
          <a:xfrm>
            <a:off x="1908175" y="2205038"/>
            <a:ext cx="576263" cy="360362"/>
          </a:xfrm>
          <a:prstGeom prst="ellipse">
            <a:avLst/>
          </a:prstGeom>
          <a:noFill/>
          <a:ln w="28575" algn="ctr">
            <a:solidFill>
              <a:srgbClr val="FF0000"/>
            </a:solidFill>
            <a:round/>
            <a:headEnd/>
            <a:tailEnd/>
          </a:ln>
          <a:effectLst/>
        </p:spPr>
        <p:txBody>
          <a:bodyPr anchor="ctr">
            <a:spAutoFit/>
          </a:bodyPr>
          <a:lstStyle/>
          <a:p>
            <a:endParaRPr lang="en-US"/>
          </a:p>
        </p:txBody>
      </p:sp>
      <p:pic>
        <p:nvPicPr>
          <p:cNvPr id="317452" name="Picture 12"/>
          <p:cNvPicPr>
            <a:picLocks noChangeAspect="1" noChangeArrowheads="1"/>
          </p:cNvPicPr>
          <p:nvPr/>
        </p:nvPicPr>
        <p:blipFill>
          <a:blip r:embed="rId3"/>
          <a:srcRect/>
          <a:stretch>
            <a:fillRect/>
          </a:stretch>
        </p:blipFill>
        <p:spPr bwMode="auto">
          <a:xfrm>
            <a:off x="3060700" y="1989138"/>
            <a:ext cx="1322388" cy="1655762"/>
          </a:xfrm>
          <a:prstGeom prst="rect">
            <a:avLst/>
          </a:prstGeom>
          <a:noFill/>
        </p:spPr>
      </p:pic>
      <p:pic>
        <p:nvPicPr>
          <p:cNvPr id="317453" name="Picture 13"/>
          <p:cNvPicPr>
            <a:picLocks noChangeAspect="1" noChangeArrowheads="1"/>
          </p:cNvPicPr>
          <p:nvPr/>
        </p:nvPicPr>
        <p:blipFill>
          <a:blip r:embed="rId4"/>
          <a:srcRect/>
          <a:stretch>
            <a:fillRect/>
          </a:stretch>
        </p:blipFill>
        <p:spPr bwMode="auto">
          <a:xfrm>
            <a:off x="4643438" y="1989138"/>
            <a:ext cx="2089150" cy="1657350"/>
          </a:xfrm>
          <a:prstGeom prst="rect">
            <a:avLst/>
          </a:prstGeom>
          <a:noFill/>
        </p:spPr>
      </p:pic>
      <p:pic>
        <p:nvPicPr>
          <p:cNvPr id="317454" name="Picture 14"/>
          <p:cNvPicPr>
            <a:picLocks noChangeAspect="1" noChangeArrowheads="1"/>
          </p:cNvPicPr>
          <p:nvPr/>
        </p:nvPicPr>
        <p:blipFill>
          <a:blip r:embed="rId5"/>
          <a:srcRect/>
          <a:stretch>
            <a:fillRect/>
          </a:stretch>
        </p:blipFill>
        <p:spPr bwMode="auto">
          <a:xfrm>
            <a:off x="6948488" y="1989138"/>
            <a:ext cx="1655762" cy="1635125"/>
          </a:xfrm>
          <a:prstGeom prst="rect">
            <a:avLst/>
          </a:prstGeom>
          <a:noFill/>
        </p:spPr>
      </p:pic>
      <p:pic>
        <p:nvPicPr>
          <p:cNvPr id="317455" name="Picture 15"/>
          <p:cNvPicPr>
            <a:picLocks noChangeAspect="1" noChangeArrowheads="1"/>
          </p:cNvPicPr>
          <p:nvPr/>
        </p:nvPicPr>
        <p:blipFill>
          <a:blip r:embed="rId6"/>
          <a:srcRect/>
          <a:stretch>
            <a:fillRect/>
          </a:stretch>
        </p:blipFill>
        <p:spPr bwMode="auto">
          <a:xfrm>
            <a:off x="6921500" y="4514850"/>
            <a:ext cx="2089150" cy="1409700"/>
          </a:xfrm>
          <a:prstGeom prst="rect">
            <a:avLst/>
          </a:prstGeom>
          <a:noFill/>
        </p:spPr>
      </p:pic>
      <p:sp>
        <p:nvSpPr>
          <p:cNvPr id="17" name="Date Placeholder 16"/>
          <p:cNvSpPr>
            <a:spLocks noGrp="1"/>
          </p:cNvSpPr>
          <p:nvPr>
            <p:ph type="dt" sz="half" idx="10"/>
          </p:nvPr>
        </p:nvSpPr>
        <p:spPr/>
        <p:txBody>
          <a:bodyPr/>
          <a:lstStyle/>
          <a:p>
            <a:fld id="{221501F2-7B8E-4F57-888F-7CA76BDAFA6F}" type="datetime1">
              <a:rPr lang="id-ID" smtClean="0"/>
              <a:t>24/07/2014</a:t>
            </a:fld>
            <a:endParaRPr lang="id-ID" dirty="0"/>
          </a:p>
        </p:txBody>
      </p:sp>
      <p:sp>
        <p:nvSpPr>
          <p:cNvPr id="18" name="Slide Number Placeholder 17"/>
          <p:cNvSpPr>
            <a:spLocks noGrp="1"/>
          </p:cNvSpPr>
          <p:nvPr>
            <p:ph type="sldNum" sz="quarter" idx="12"/>
          </p:nvPr>
        </p:nvSpPr>
        <p:spPr/>
        <p:txBody>
          <a:bodyPr/>
          <a:lstStyle/>
          <a:p>
            <a:fld id="{7F302563-E7AF-4054-B59A-0FF0C3D1AC5E}" type="slidenum">
              <a:rPr lang="id-ID" smtClean="0"/>
              <a:pPr/>
              <a:t>20</a:t>
            </a:fld>
            <a:endParaRPr lang="id-ID"/>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4162566" y="228600"/>
            <a:ext cx="4603481" cy="990600"/>
          </a:xfrm>
        </p:spPr>
        <p:txBody>
          <a:bodyPr/>
          <a:lstStyle/>
          <a:p>
            <a:r>
              <a:rPr lang="en-US" dirty="0" smtClean="0">
                <a:solidFill>
                  <a:schemeClr val="bg1"/>
                </a:solidFill>
              </a:rPr>
              <a:t>Others</a:t>
            </a:r>
            <a:r>
              <a:rPr lang="en-US" dirty="0">
                <a:solidFill>
                  <a:schemeClr val="bg1"/>
                </a:solidFill>
              </a:rPr>
              <a:t>.</a:t>
            </a:r>
            <a:endParaRPr lang="ru-RU" dirty="0">
              <a:solidFill>
                <a:schemeClr val="bg1"/>
              </a:solidFill>
            </a:endParaRPr>
          </a:p>
        </p:txBody>
      </p:sp>
      <p:sp>
        <p:nvSpPr>
          <p:cNvPr id="318467" name="Rectangle 3"/>
          <p:cNvSpPr>
            <a:spLocks noGrp="1" noChangeArrowheads="1"/>
          </p:cNvSpPr>
          <p:nvPr>
            <p:ph type="body" idx="1"/>
          </p:nvPr>
        </p:nvSpPr>
        <p:spPr>
          <a:xfrm>
            <a:off x="400050" y="1447800"/>
            <a:ext cx="8272463" cy="4789488"/>
          </a:xfrm>
        </p:spPr>
        <p:txBody>
          <a:bodyPr/>
          <a:lstStyle/>
          <a:p>
            <a:pPr>
              <a:lnSpc>
                <a:spcPct val="80000"/>
              </a:lnSpc>
            </a:pPr>
            <a:r>
              <a:rPr lang="en-US"/>
              <a:t>M</a:t>
            </a:r>
            <a:r>
              <a:rPr lang="ru-RU"/>
              <a:t>ilitary</a:t>
            </a:r>
            <a:r>
              <a:rPr lang="en-US"/>
              <a:t>-related issues</a:t>
            </a:r>
          </a:p>
          <a:p>
            <a:pPr lvl="1">
              <a:lnSpc>
                <a:spcPct val="80000"/>
              </a:lnSpc>
            </a:pPr>
            <a:r>
              <a:rPr lang="en-US"/>
              <a:t>Auto aiming, tracking systems</a:t>
            </a:r>
          </a:p>
          <a:p>
            <a:pPr lvl="1">
              <a:lnSpc>
                <a:spcPct val="80000"/>
              </a:lnSpc>
            </a:pPr>
            <a:endParaRPr lang="ru-RU"/>
          </a:p>
          <a:p>
            <a:pPr>
              <a:lnSpc>
                <a:spcPct val="80000"/>
              </a:lnSpc>
            </a:pPr>
            <a:r>
              <a:rPr lang="en-US"/>
              <a:t>Image-based modeling and 3-D reconstruction</a:t>
            </a:r>
          </a:p>
          <a:p>
            <a:pPr lvl="1">
              <a:lnSpc>
                <a:spcPct val="80000"/>
              </a:lnSpc>
            </a:pPr>
            <a:r>
              <a:rPr lang="en-US"/>
              <a:t>Medical imaging</a:t>
            </a:r>
          </a:p>
          <a:p>
            <a:pPr lvl="1">
              <a:lnSpc>
                <a:spcPct val="80000"/>
              </a:lnSpc>
            </a:pPr>
            <a:r>
              <a:rPr lang="en-US"/>
              <a:t>Indoor scene reconstruction from multiple images</a:t>
            </a:r>
          </a:p>
          <a:p>
            <a:pPr lvl="1">
              <a:lnSpc>
                <a:spcPct val="80000"/>
              </a:lnSpc>
            </a:pPr>
            <a:r>
              <a:rPr lang="en-US"/>
              <a:t>Outdoor scene reconstruction from aerial photography</a:t>
            </a:r>
          </a:p>
          <a:p>
            <a:pPr lvl="1">
              <a:lnSpc>
                <a:spcPct val="80000"/>
              </a:lnSpc>
            </a:pPr>
            <a:endParaRPr lang="en-US"/>
          </a:p>
          <a:p>
            <a:pPr>
              <a:lnSpc>
                <a:spcPct val="80000"/>
              </a:lnSpc>
            </a:pPr>
            <a:r>
              <a:rPr lang="ru-RU"/>
              <a:t>Geographical informatio</a:t>
            </a:r>
            <a:r>
              <a:rPr lang="en-US"/>
              <a:t>n and remote sensing</a:t>
            </a:r>
          </a:p>
          <a:p>
            <a:pPr lvl="1">
              <a:lnSpc>
                <a:spcPct val="80000"/>
              </a:lnSpc>
            </a:pPr>
            <a:r>
              <a:rPr lang="en-US"/>
              <a:t>Process satellite data: climate variability, sea surface temperatures, storms watch.</a:t>
            </a:r>
            <a:endParaRPr lang="ru-RU"/>
          </a:p>
        </p:txBody>
      </p:sp>
      <p:sp>
        <p:nvSpPr>
          <p:cNvPr id="5" name="Date Placeholder 4"/>
          <p:cNvSpPr>
            <a:spLocks noGrp="1"/>
          </p:cNvSpPr>
          <p:nvPr>
            <p:ph type="dt" sz="half" idx="10"/>
          </p:nvPr>
        </p:nvSpPr>
        <p:spPr/>
        <p:txBody>
          <a:bodyPr/>
          <a:lstStyle/>
          <a:p>
            <a:fld id="{B0368912-4FF8-434C-9A64-04A0358C0825}" type="datetime1">
              <a:rPr lang="id-ID" smtClean="0"/>
              <a:t>24/07/2014</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21</a:t>
            </a:fld>
            <a:endParaRPr lang="id-ID"/>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7976" y="228600"/>
            <a:ext cx="4658072" cy="990600"/>
          </a:xfrm>
        </p:spPr>
        <p:txBody>
          <a:bodyPr/>
          <a:lstStyle/>
          <a:p>
            <a:r>
              <a:rPr lang="id-ID" dirty="0" smtClean="0">
                <a:solidFill>
                  <a:schemeClr val="bg1"/>
                </a:solidFill>
              </a:rPr>
              <a:t>Sumber</a:t>
            </a:r>
            <a:endParaRPr lang="en-US" dirty="0">
              <a:solidFill>
                <a:schemeClr val="bg1"/>
              </a:solidFill>
            </a:endParaRPr>
          </a:p>
        </p:txBody>
      </p:sp>
      <p:sp>
        <p:nvSpPr>
          <p:cNvPr id="3" name="Date Placeholder 2"/>
          <p:cNvSpPr>
            <a:spLocks noGrp="1"/>
          </p:cNvSpPr>
          <p:nvPr>
            <p:ph type="dt" sz="half" idx="10"/>
          </p:nvPr>
        </p:nvSpPr>
        <p:spPr/>
        <p:txBody>
          <a:bodyPr/>
          <a:lstStyle/>
          <a:p>
            <a:fld id="{5AFF0A02-6229-48F4-9361-AC7C318A6274}" type="datetime1">
              <a:rPr lang="id-ID" smtClean="0"/>
              <a:t>24/07/2014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22</a:t>
            </a:fld>
            <a:endParaRPr lang="id-ID"/>
          </a:p>
        </p:txBody>
      </p:sp>
      <p:sp>
        <p:nvSpPr>
          <p:cNvPr id="5" name="Content Placeholder 4"/>
          <p:cNvSpPr>
            <a:spLocks noGrp="1"/>
          </p:cNvSpPr>
          <p:nvPr>
            <p:ph sz="quarter" idx="1"/>
          </p:nvPr>
        </p:nvSpPr>
        <p:spPr/>
        <p:txBody>
          <a:bodyPr/>
          <a:lstStyle/>
          <a:p>
            <a:r>
              <a:rPr lang="id-ID" dirty="0" smtClean="0"/>
              <a:t>Russian Summer School In Information Retrieval: CBIR, </a:t>
            </a:r>
            <a:r>
              <a:rPr lang="id-ID" dirty="0" smtClean="0"/>
              <a:t>Natalia Vassilieva </a:t>
            </a:r>
            <a:r>
              <a:rPr lang="id-ID" dirty="0" smtClean="0"/>
              <a:t>, HP </a:t>
            </a:r>
            <a:r>
              <a:rPr lang="id-ID" dirty="0" smtClean="0"/>
              <a:t>Labs </a:t>
            </a:r>
            <a:r>
              <a:rPr lang="id-ID" dirty="0" smtClean="0"/>
              <a:t>Russia, 2008</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fld id="{FC439E91-4AF3-43DB-8D56-BBD3BFA0F91F}" type="datetime1">
              <a:rPr lang="id-ID" smtClean="0"/>
              <a:t>24/07/2014</a:t>
            </a:fld>
            <a:endParaRPr lang="en-US" dirty="0"/>
          </a:p>
        </p:txBody>
      </p:sp>
    </p:spTree>
    <p:extLst>
      <p:ext uri="{BB962C8B-B14F-4D97-AF65-F5344CB8AC3E}">
        <p14:creationId xmlns="" xmlns:p14="http://schemas.microsoft.com/office/powerpoint/2010/main" val="1666288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003" y="1219200"/>
            <a:ext cx="8153400" cy="990600"/>
          </a:xfrm>
        </p:spPr>
        <p:txBody>
          <a:bodyPr/>
          <a:lstStyle/>
          <a:p>
            <a:r>
              <a:rPr lang="id-ID" dirty="0" smtClean="0"/>
              <a:t>Pengenalan Mata Kuliah [1]</a:t>
            </a:r>
            <a:endParaRPr lang="en-US" dirty="0"/>
          </a:p>
        </p:txBody>
      </p:sp>
      <p:graphicFrame>
        <p:nvGraphicFramePr>
          <p:cNvPr id="5" name="Content Placeholder 4"/>
          <p:cNvGraphicFramePr>
            <a:graphicFrameLocks noGrp="1"/>
          </p:cNvGraphicFramePr>
          <p:nvPr>
            <p:ph sz="quarter" idx="1"/>
          </p:nvPr>
        </p:nvGraphicFramePr>
        <p:xfrm>
          <a:off x="612774" y="2099090"/>
          <a:ext cx="8102629" cy="4032470"/>
        </p:xfrm>
        <a:graphic>
          <a:graphicData uri="http://schemas.openxmlformats.org/drawingml/2006/table">
            <a:tbl>
              <a:tblPr firstRow="1" bandRow="1">
                <a:tableStyleId>{5C22544A-7EE6-4342-B048-85BDC9FD1C3A}</a:tableStyleId>
              </a:tblPr>
              <a:tblGrid>
                <a:gridCol w="2025657"/>
                <a:gridCol w="319055"/>
                <a:gridCol w="3732260"/>
                <a:gridCol w="2025657"/>
              </a:tblGrid>
              <a:tr h="320951">
                <a:tc>
                  <a:txBody>
                    <a:bodyPr/>
                    <a:lstStyle/>
                    <a:p>
                      <a:pPr>
                        <a:lnSpc>
                          <a:spcPct val="115000"/>
                        </a:lnSpc>
                        <a:spcAft>
                          <a:spcPts val="0"/>
                        </a:spcAft>
                      </a:pPr>
                      <a:endParaRPr lang="id-ID" sz="1800" dirty="0">
                        <a:latin typeface="Calibri"/>
                        <a:ea typeface="Calibri"/>
                        <a:cs typeface="Times New Roman"/>
                      </a:endParaRPr>
                    </a:p>
                  </a:txBody>
                  <a:tcPr marL="68580" marR="68580" marT="0" marB="0"/>
                </a:tc>
                <a:tc>
                  <a:txBody>
                    <a:bodyPr/>
                    <a:lstStyle/>
                    <a:p>
                      <a:pPr>
                        <a:lnSpc>
                          <a:spcPct val="115000"/>
                        </a:lnSpc>
                        <a:spcAft>
                          <a:spcPts val="0"/>
                        </a:spcAft>
                      </a:pPr>
                      <a:endParaRPr lang="id-ID" sz="1800">
                        <a:latin typeface="Calibri"/>
                        <a:ea typeface="Calibri"/>
                        <a:cs typeface="Times New Roman"/>
                      </a:endParaRPr>
                    </a:p>
                  </a:txBody>
                  <a:tcPr marL="68580" marR="68580" marT="0" marB="0"/>
                </a:tc>
                <a:tc gridSpan="2">
                  <a:txBody>
                    <a:bodyPr/>
                    <a:lstStyle/>
                    <a:p>
                      <a:pPr>
                        <a:lnSpc>
                          <a:spcPct val="115000"/>
                        </a:lnSpc>
                        <a:spcAft>
                          <a:spcPts val="0"/>
                        </a:spcAft>
                      </a:pPr>
                      <a:endParaRPr lang="id-ID" sz="1800">
                        <a:latin typeface="Calibri"/>
                        <a:ea typeface="Calibri"/>
                        <a:cs typeface="Times New Roman"/>
                      </a:endParaRPr>
                    </a:p>
                  </a:txBody>
                  <a:tcPr marL="68580" marR="68580" marT="0" marB="0"/>
                </a:tc>
                <a:tc hMerge="1">
                  <a:txBody>
                    <a:bodyPr/>
                    <a:lstStyle/>
                    <a:p>
                      <a:endParaRPr lang="en-US"/>
                    </a:p>
                  </a:txBody>
                  <a:tcPr/>
                </a:tc>
              </a:tr>
              <a:tr h="320951">
                <a:tc>
                  <a:txBody>
                    <a:bodyPr/>
                    <a:lstStyle/>
                    <a:p>
                      <a:pPr>
                        <a:lnSpc>
                          <a:spcPct val="115000"/>
                        </a:lnSpc>
                        <a:spcAft>
                          <a:spcPts val="0"/>
                        </a:spcAft>
                      </a:pPr>
                      <a:r>
                        <a:rPr lang="en-US" sz="1800" dirty="0" err="1">
                          <a:latin typeface="Calibri"/>
                          <a:ea typeface="Calibri"/>
                          <a:cs typeface="Times New Roman"/>
                        </a:rPr>
                        <a:t>Nama</a:t>
                      </a:r>
                      <a:r>
                        <a:rPr lang="en-US" sz="1800" dirty="0">
                          <a:latin typeface="Calibri"/>
                          <a:ea typeface="Calibri"/>
                          <a:cs typeface="Times New Roman"/>
                        </a:rPr>
                        <a:t> </a:t>
                      </a:r>
                      <a:r>
                        <a:rPr lang="id-ID" sz="1800" dirty="0">
                          <a:latin typeface="Calibri"/>
                          <a:ea typeface="Calibri"/>
                          <a:cs typeface="Times New Roman"/>
                        </a:rPr>
                        <a:t>Mata Kuliah</a:t>
                      </a: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gridSpan="2">
                  <a:txBody>
                    <a:bodyPr/>
                    <a:lstStyle/>
                    <a:p>
                      <a:pPr>
                        <a:lnSpc>
                          <a:spcPct val="115000"/>
                        </a:lnSpc>
                        <a:spcAft>
                          <a:spcPts val="0"/>
                        </a:spcAft>
                      </a:pPr>
                      <a:r>
                        <a:rPr lang="id-ID" sz="1800" dirty="0" smtClean="0">
                          <a:latin typeface="Calibri"/>
                          <a:ea typeface="Calibri"/>
                          <a:cs typeface="Times New Roman"/>
                        </a:rPr>
                        <a:t>Sistem</a:t>
                      </a:r>
                      <a:r>
                        <a:rPr lang="id-ID" sz="1800" baseline="0" dirty="0" smtClean="0">
                          <a:latin typeface="Calibri"/>
                          <a:ea typeface="Calibri"/>
                          <a:cs typeface="Times New Roman"/>
                        </a:rPr>
                        <a:t> Rekognisi</a:t>
                      </a:r>
                      <a:endParaRPr lang="id-ID" sz="1800" dirty="0">
                        <a:latin typeface="Calibri"/>
                        <a:ea typeface="Calibri"/>
                        <a:cs typeface="Times New Roman"/>
                      </a:endParaRPr>
                    </a:p>
                  </a:txBody>
                  <a:tcPr marL="68580" marR="68580" marT="0" marB="0"/>
                </a:tc>
                <a:tc hMerge="1">
                  <a:txBody>
                    <a:bodyPr/>
                    <a:lstStyle/>
                    <a:p>
                      <a:endParaRPr lang="en-US"/>
                    </a:p>
                  </a:txBody>
                  <a:tcPr/>
                </a:tc>
              </a:tr>
              <a:tr h="320951">
                <a:tc>
                  <a:txBody>
                    <a:bodyPr/>
                    <a:lstStyle/>
                    <a:p>
                      <a:pPr>
                        <a:lnSpc>
                          <a:spcPct val="115000"/>
                        </a:lnSpc>
                        <a:spcAft>
                          <a:spcPts val="0"/>
                        </a:spcAft>
                      </a:pPr>
                      <a:r>
                        <a:rPr lang="id-ID" sz="1800">
                          <a:latin typeface="Calibri"/>
                          <a:ea typeface="Calibri"/>
                          <a:cs typeface="Times New Roman"/>
                        </a:rPr>
                        <a:t>Kode Mata Kuliah</a:t>
                      </a: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gridSpan="2">
                  <a:txBody>
                    <a:bodyPr/>
                    <a:lstStyle/>
                    <a:p>
                      <a:pPr>
                        <a:lnSpc>
                          <a:spcPct val="115000"/>
                        </a:lnSpc>
                        <a:spcAft>
                          <a:spcPts val="0"/>
                        </a:spcAft>
                      </a:pPr>
                      <a:r>
                        <a:rPr lang="id-ID" sz="1800" dirty="0" smtClean="0">
                          <a:latin typeface="Calibri"/>
                          <a:ea typeface="Calibri"/>
                          <a:cs typeface="Times New Roman"/>
                        </a:rPr>
                        <a:t>CIG4I3</a:t>
                      </a:r>
                      <a:endParaRPr lang="id-ID" sz="1800" dirty="0">
                        <a:latin typeface="Calibri"/>
                        <a:ea typeface="Calibri"/>
                        <a:cs typeface="Times New Roman"/>
                      </a:endParaRPr>
                    </a:p>
                  </a:txBody>
                  <a:tcPr marL="68580" marR="68580" marT="0" marB="0"/>
                </a:tc>
                <a:tc hMerge="1">
                  <a:txBody>
                    <a:bodyPr/>
                    <a:lstStyle/>
                    <a:p>
                      <a:endParaRPr lang="en-US"/>
                    </a:p>
                  </a:txBody>
                  <a:tcPr/>
                </a:tc>
              </a:tr>
              <a:tr h="320951">
                <a:tc>
                  <a:txBody>
                    <a:bodyPr/>
                    <a:lstStyle/>
                    <a:p>
                      <a:pPr>
                        <a:lnSpc>
                          <a:spcPct val="115000"/>
                        </a:lnSpc>
                        <a:spcAft>
                          <a:spcPts val="0"/>
                        </a:spcAft>
                      </a:pPr>
                      <a:r>
                        <a:rPr lang="id-ID" sz="1800" dirty="0">
                          <a:latin typeface="Calibri"/>
                          <a:ea typeface="Calibri"/>
                          <a:cs typeface="Times New Roman"/>
                        </a:rPr>
                        <a:t>SKS </a:t>
                      </a:r>
                    </a:p>
                  </a:txBody>
                  <a:tcPr marL="68580" marR="68580" marT="0" marB="0"/>
                </a:tc>
                <a:tc>
                  <a:txBody>
                    <a:bodyPr/>
                    <a:lstStyle/>
                    <a:p>
                      <a:pPr>
                        <a:lnSpc>
                          <a:spcPct val="115000"/>
                        </a:lnSpc>
                        <a:spcAft>
                          <a:spcPts val="0"/>
                        </a:spcAft>
                      </a:pPr>
                      <a:r>
                        <a:rPr lang="id-ID" sz="1800" dirty="0">
                          <a:latin typeface="Calibri"/>
                          <a:ea typeface="Calibri"/>
                          <a:cs typeface="Times New Roman"/>
                        </a:rPr>
                        <a:t>:</a:t>
                      </a:r>
                    </a:p>
                  </a:txBody>
                  <a:tcPr marL="68580" marR="68580" marT="0" marB="0"/>
                </a:tc>
                <a:tc gridSpan="2">
                  <a:txBody>
                    <a:bodyPr/>
                    <a:lstStyle/>
                    <a:p>
                      <a:pPr>
                        <a:lnSpc>
                          <a:spcPct val="115000"/>
                        </a:lnSpc>
                        <a:spcAft>
                          <a:spcPts val="0"/>
                        </a:spcAft>
                      </a:pPr>
                      <a:r>
                        <a:rPr lang="id-ID" sz="1800" dirty="0">
                          <a:latin typeface="Calibri"/>
                          <a:ea typeface="Calibri"/>
                          <a:cs typeface="Times New Roman"/>
                        </a:rPr>
                        <a:t>3</a:t>
                      </a:r>
                    </a:p>
                  </a:txBody>
                  <a:tcPr marL="68580" marR="68580" marT="0" marB="0"/>
                </a:tc>
                <a:tc hMerge="1">
                  <a:txBody>
                    <a:bodyPr/>
                    <a:lstStyle/>
                    <a:p>
                      <a:endParaRPr lang="en-US"/>
                    </a:p>
                  </a:txBody>
                  <a:tcPr/>
                </a:tc>
              </a:tr>
              <a:tr h="320951">
                <a:tc>
                  <a:txBody>
                    <a:bodyPr/>
                    <a:lstStyle/>
                    <a:p>
                      <a:pPr>
                        <a:lnSpc>
                          <a:spcPct val="115000"/>
                        </a:lnSpc>
                        <a:spcAft>
                          <a:spcPts val="0"/>
                        </a:spcAft>
                      </a:pPr>
                      <a:r>
                        <a:rPr lang="en-US" sz="1800">
                          <a:latin typeface="Calibri"/>
                          <a:ea typeface="Calibri"/>
                          <a:cs typeface="Times New Roman"/>
                        </a:rPr>
                        <a:t>Jenis</a:t>
                      </a:r>
                      <a:endParaRPr lang="id-ID" sz="1800">
                        <a:latin typeface="Calibri"/>
                        <a:ea typeface="Calibri"/>
                        <a:cs typeface="Times New Roman"/>
                      </a:endParaRPr>
                    </a:p>
                  </a:txBody>
                  <a:tcPr marL="68580" marR="68580" marT="0" marB="0"/>
                </a:tc>
                <a:tc>
                  <a:txBody>
                    <a:bodyPr/>
                    <a:lstStyle/>
                    <a:p>
                      <a:pPr>
                        <a:lnSpc>
                          <a:spcPct val="115000"/>
                        </a:lnSpc>
                        <a:spcAft>
                          <a:spcPts val="0"/>
                        </a:spcAft>
                      </a:pPr>
                      <a:r>
                        <a:rPr lang="en-US" sz="1800">
                          <a:latin typeface="Calibri"/>
                          <a:ea typeface="Calibri"/>
                          <a:cs typeface="Times New Roman"/>
                        </a:rPr>
                        <a:t>:</a:t>
                      </a:r>
                      <a:endParaRPr lang="id-ID" sz="1800">
                        <a:latin typeface="Calibri"/>
                        <a:ea typeface="Calibri"/>
                        <a:cs typeface="Times New Roman"/>
                      </a:endParaRPr>
                    </a:p>
                  </a:txBody>
                  <a:tcPr marL="68580" marR="68580" marT="0" marB="0"/>
                </a:tc>
                <a:tc gridSpan="2">
                  <a:txBody>
                    <a:bodyPr/>
                    <a:lstStyle/>
                    <a:p>
                      <a:pPr>
                        <a:lnSpc>
                          <a:spcPct val="115000"/>
                        </a:lnSpc>
                        <a:spcAft>
                          <a:spcPts val="0"/>
                        </a:spcAft>
                      </a:pPr>
                      <a:r>
                        <a:rPr lang="en-US" sz="1800" dirty="0" smtClean="0">
                          <a:latin typeface="Calibri"/>
                          <a:ea typeface="Calibri"/>
                          <a:cs typeface="Times New Roman"/>
                        </a:rPr>
                        <a:t>MK</a:t>
                      </a:r>
                      <a:r>
                        <a:rPr lang="id-ID" sz="1800" baseline="0" dirty="0" smtClean="0">
                          <a:latin typeface="Calibri"/>
                          <a:ea typeface="Calibri"/>
                          <a:cs typeface="Times New Roman"/>
                        </a:rPr>
                        <a:t> PILIHAN</a:t>
                      </a:r>
                      <a:endParaRPr lang="id-ID" sz="1800" dirty="0">
                        <a:latin typeface="Calibri"/>
                        <a:ea typeface="Calibri"/>
                        <a:cs typeface="Times New Roman"/>
                      </a:endParaRPr>
                    </a:p>
                  </a:txBody>
                  <a:tcPr marL="68580" marR="68580" marT="0" marB="0"/>
                </a:tc>
                <a:tc hMerge="1">
                  <a:txBody>
                    <a:bodyPr/>
                    <a:lstStyle/>
                    <a:p>
                      <a:endParaRPr lang="en-US"/>
                    </a:p>
                  </a:txBody>
                  <a:tcPr/>
                </a:tc>
              </a:tr>
              <a:tr h="320951">
                <a:tc>
                  <a:txBody>
                    <a:bodyPr/>
                    <a:lstStyle/>
                    <a:p>
                      <a:pPr>
                        <a:lnSpc>
                          <a:spcPct val="115000"/>
                        </a:lnSpc>
                        <a:spcAft>
                          <a:spcPts val="0"/>
                        </a:spcAft>
                      </a:pPr>
                      <a:r>
                        <a:rPr lang="id-ID" sz="1800">
                          <a:latin typeface="Calibri"/>
                          <a:ea typeface="Calibri"/>
                          <a:cs typeface="Times New Roman"/>
                        </a:rPr>
                        <a:t>Jam</a:t>
                      </a:r>
                      <a:r>
                        <a:rPr lang="en-US" sz="1800">
                          <a:latin typeface="Calibri"/>
                          <a:ea typeface="Calibri"/>
                          <a:cs typeface="Times New Roman"/>
                        </a:rPr>
                        <a:t> pelaksanaan </a:t>
                      </a:r>
                      <a:endParaRPr lang="id-ID" sz="1800">
                        <a:latin typeface="Calibri"/>
                        <a:ea typeface="Calibri"/>
                        <a:cs typeface="Times New Roman"/>
                      </a:endParaRP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a:txBody>
                    <a:bodyPr/>
                    <a:lstStyle/>
                    <a:p>
                      <a:pPr>
                        <a:lnSpc>
                          <a:spcPct val="115000"/>
                        </a:lnSpc>
                        <a:spcAft>
                          <a:spcPts val="0"/>
                        </a:spcAft>
                      </a:pPr>
                      <a:r>
                        <a:rPr lang="en-US" sz="1800">
                          <a:latin typeface="Calibri"/>
                          <a:ea typeface="Calibri"/>
                          <a:cs typeface="Times New Roman"/>
                        </a:rPr>
                        <a:t>Tatap muka di kelas </a:t>
                      </a:r>
                      <a:endParaRPr lang="id-ID" sz="1800">
                        <a:latin typeface="Calibri"/>
                        <a:ea typeface="Calibri"/>
                        <a:cs typeface="Times New Roman"/>
                      </a:endParaRPr>
                    </a:p>
                  </a:txBody>
                  <a:tcPr marL="68580" marR="68580" marT="0" marB="0"/>
                </a:tc>
                <a:tc>
                  <a:txBody>
                    <a:bodyPr/>
                    <a:lstStyle/>
                    <a:p>
                      <a:pPr>
                        <a:lnSpc>
                          <a:spcPct val="115000"/>
                        </a:lnSpc>
                        <a:spcAft>
                          <a:spcPts val="0"/>
                        </a:spcAft>
                      </a:pPr>
                      <a:r>
                        <a:rPr lang="en-US" sz="1800">
                          <a:latin typeface="Calibri"/>
                          <a:ea typeface="Calibri"/>
                          <a:cs typeface="Times New Roman"/>
                        </a:rPr>
                        <a:t>= </a:t>
                      </a:r>
                      <a:r>
                        <a:rPr lang="id-ID" sz="1800">
                          <a:latin typeface="Calibri"/>
                          <a:ea typeface="Calibri"/>
                          <a:cs typeface="Times New Roman"/>
                        </a:rPr>
                        <a:t>3</a:t>
                      </a:r>
                      <a:r>
                        <a:rPr lang="en-US" sz="1800">
                          <a:latin typeface="Calibri"/>
                          <a:ea typeface="Calibri"/>
                          <a:cs typeface="Times New Roman"/>
                        </a:rPr>
                        <a:t> jam per minggu</a:t>
                      </a:r>
                      <a:endParaRPr lang="id-ID" sz="1800">
                        <a:latin typeface="Calibri"/>
                        <a:ea typeface="Calibri"/>
                        <a:cs typeface="Times New Roman"/>
                      </a:endParaRPr>
                    </a:p>
                  </a:txBody>
                  <a:tcPr marL="68580" marR="68580" marT="0" marB="0"/>
                </a:tc>
              </a:tr>
              <a:tr h="320951">
                <a:tc>
                  <a:txBody>
                    <a:bodyPr/>
                    <a:lstStyle/>
                    <a:p>
                      <a:pPr>
                        <a:lnSpc>
                          <a:spcPct val="115000"/>
                        </a:lnSpc>
                        <a:spcAft>
                          <a:spcPts val="0"/>
                        </a:spcAft>
                      </a:pPr>
                      <a:endParaRPr lang="id-ID" sz="1800">
                        <a:latin typeface="Calibri"/>
                        <a:ea typeface="Calibri"/>
                        <a:cs typeface="Times New Roman"/>
                      </a:endParaRPr>
                    </a:p>
                  </a:txBody>
                  <a:tcPr marL="68580" marR="68580" marT="0" marB="0"/>
                </a:tc>
                <a:tc>
                  <a:txBody>
                    <a:bodyPr/>
                    <a:lstStyle/>
                    <a:p>
                      <a:pPr>
                        <a:lnSpc>
                          <a:spcPct val="115000"/>
                        </a:lnSpc>
                        <a:spcAft>
                          <a:spcPts val="0"/>
                        </a:spcAft>
                      </a:pPr>
                      <a:endParaRPr lang="id-ID" sz="1800">
                        <a:latin typeface="Calibri"/>
                        <a:ea typeface="Calibri"/>
                        <a:cs typeface="Times New Roman"/>
                      </a:endParaRPr>
                    </a:p>
                  </a:txBody>
                  <a:tcPr marL="68580" marR="68580" marT="0" marB="0"/>
                </a:tc>
                <a:tc>
                  <a:txBody>
                    <a:bodyPr/>
                    <a:lstStyle/>
                    <a:p>
                      <a:pPr>
                        <a:lnSpc>
                          <a:spcPct val="115000"/>
                        </a:lnSpc>
                        <a:spcAft>
                          <a:spcPts val="0"/>
                        </a:spcAft>
                      </a:pPr>
                      <a:r>
                        <a:rPr lang="en-US" sz="1800">
                          <a:latin typeface="Calibri"/>
                          <a:ea typeface="Calibri"/>
                          <a:cs typeface="Times New Roman"/>
                        </a:rPr>
                        <a:t>Tutorial / responsi    </a:t>
                      </a:r>
                      <a:endParaRPr lang="id-ID" sz="1800">
                        <a:latin typeface="Calibri"/>
                        <a:ea typeface="Calibri"/>
                        <a:cs typeface="Times New Roman"/>
                      </a:endParaRPr>
                    </a:p>
                  </a:txBody>
                  <a:tcPr marL="68580" marR="68580" marT="0" marB="0"/>
                </a:tc>
                <a:tc>
                  <a:txBody>
                    <a:bodyPr/>
                    <a:lstStyle/>
                    <a:p>
                      <a:pPr>
                        <a:lnSpc>
                          <a:spcPct val="115000"/>
                        </a:lnSpc>
                        <a:spcAft>
                          <a:spcPts val="0"/>
                        </a:spcAft>
                      </a:pPr>
                      <a:r>
                        <a:rPr lang="en-US" sz="1800">
                          <a:latin typeface="Calibri"/>
                          <a:ea typeface="Calibri"/>
                          <a:cs typeface="Times New Roman"/>
                        </a:rPr>
                        <a:t>=</a:t>
                      </a:r>
                      <a:r>
                        <a:rPr lang="id-ID" sz="1800">
                          <a:latin typeface="Calibri"/>
                          <a:ea typeface="Calibri"/>
                          <a:cs typeface="Times New Roman"/>
                        </a:rPr>
                        <a:t>1</a:t>
                      </a:r>
                      <a:r>
                        <a:rPr lang="en-US" sz="1800">
                          <a:latin typeface="Calibri"/>
                          <a:ea typeface="Calibri"/>
                          <a:cs typeface="Times New Roman"/>
                        </a:rPr>
                        <a:t> jam per minggu</a:t>
                      </a:r>
                      <a:endParaRPr lang="id-ID" sz="1800">
                        <a:latin typeface="Calibri"/>
                        <a:ea typeface="Calibri"/>
                        <a:cs typeface="Times New Roman"/>
                      </a:endParaRPr>
                    </a:p>
                  </a:txBody>
                  <a:tcPr marL="68580" marR="68580" marT="0" marB="0"/>
                </a:tc>
              </a:tr>
              <a:tr h="320951">
                <a:tc>
                  <a:txBody>
                    <a:bodyPr/>
                    <a:lstStyle/>
                    <a:p>
                      <a:pPr>
                        <a:lnSpc>
                          <a:spcPct val="115000"/>
                        </a:lnSpc>
                        <a:spcAft>
                          <a:spcPts val="0"/>
                        </a:spcAft>
                      </a:pPr>
                      <a:r>
                        <a:rPr lang="id-ID" sz="1800" dirty="0">
                          <a:latin typeface="Calibri"/>
                          <a:ea typeface="Calibri"/>
                          <a:cs typeface="Times New Roman"/>
                        </a:rPr>
                        <a:t>Semester / Tingkat</a:t>
                      </a: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gridSpan="2">
                  <a:txBody>
                    <a:bodyPr/>
                    <a:lstStyle/>
                    <a:p>
                      <a:pPr>
                        <a:lnSpc>
                          <a:spcPct val="115000"/>
                        </a:lnSpc>
                        <a:spcAft>
                          <a:spcPts val="0"/>
                        </a:spcAft>
                      </a:pPr>
                      <a:r>
                        <a:rPr lang="en-US" sz="1800" dirty="0" smtClean="0">
                          <a:latin typeface="Calibri"/>
                          <a:ea typeface="Calibri"/>
                          <a:cs typeface="Times New Roman"/>
                        </a:rPr>
                        <a:t> </a:t>
                      </a:r>
                      <a:r>
                        <a:rPr lang="en-US" sz="1800" dirty="0">
                          <a:latin typeface="Calibri"/>
                          <a:ea typeface="Calibri"/>
                          <a:cs typeface="Times New Roman"/>
                        </a:rPr>
                        <a:t>/ </a:t>
                      </a:r>
                      <a:r>
                        <a:rPr lang="id-ID" sz="1800" dirty="0" smtClean="0">
                          <a:latin typeface="Calibri"/>
                          <a:ea typeface="Calibri"/>
                          <a:cs typeface="Times New Roman"/>
                        </a:rPr>
                        <a:t>4</a:t>
                      </a:r>
                      <a:endParaRPr lang="id-ID" sz="1800" dirty="0">
                        <a:latin typeface="Calibri"/>
                        <a:ea typeface="Calibri"/>
                        <a:cs typeface="Times New Roman"/>
                      </a:endParaRPr>
                    </a:p>
                  </a:txBody>
                  <a:tcPr marL="68580" marR="68580" marT="0" marB="0"/>
                </a:tc>
                <a:tc hMerge="1">
                  <a:txBody>
                    <a:bodyPr/>
                    <a:lstStyle/>
                    <a:p>
                      <a:endParaRPr lang="en-US"/>
                    </a:p>
                  </a:txBody>
                  <a:tcPr/>
                </a:tc>
              </a:tr>
              <a:tr h="320951">
                <a:tc>
                  <a:txBody>
                    <a:bodyPr/>
                    <a:lstStyle/>
                    <a:p>
                      <a:pPr>
                        <a:lnSpc>
                          <a:spcPct val="115000"/>
                        </a:lnSpc>
                        <a:spcAft>
                          <a:spcPts val="0"/>
                        </a:spcAft>
                      </a:pPr>
                      <a:r>
                        <a:rPr lang="id-ID" sz="1800">
                          <a:latin typeface="Calibri"/>
                          <a:ea typeface="Calibri"/>
                          <a:cs typeface="Times New Roman"/>
                        </a:rPr>
                        <a:t>P</a:t>
                      </a:r>
                      <a:r>
                        <a:rPr lang="en-US" sz="1800">
                          <a:latin typeface="Calibri"/>
                          <a:ea typeface="Calibri"/>
                          <a:cs typeface="Times New Roman"/>
                        </a:rPr>
                        <a:t>re-requisite</a:t>
                      </a:r>
                      <a:endParaRPr lang="id-ID" sz="1800">
                        <a:latin typeface="Calibri"/>
                        <a:ea typeface="Calibri"/>
                        <a:cs typeface="Times New Roman"/>
                      </a:endParaRP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gridSpan="2">
                  <a:txBody>
                    <a:bodyPr/>
                    <a:lstStyle/>
                    <a:p>
                      <a:pPr>
                        <a:lnSpc>
                          <a:spcPct val="115000"/>
                        </a:lnSpc>
                        <a:spcAft>
                          <a:spcPts val="0"/>
                        </a:spcAft>
                      </a:pPr>
                      <a:r>
                        <a:rPr kumimoji="0" lang="id-ID" sz="1800" kern="1200" dirty="0" smtClean="0">
                          <a:solidFill>
                            <a:schemeClr val="dk1"/>
                          </a:solidFill>
                          <a:latin typeface="+mn-lt"/>
                          <a:ea typeface="+mn-ea"/>
                          <a:cs typeface="+mn-cs"/>
                        </a:rPr>
                        <a:t>Pengolahan Citra Digital, Pembelajaran Mesin</a:t>
                      </a:r>
                      <a:endParaRPr lang="id-ID" sz="1800" dirty="0">
                        <a:latin typeface="Calibri"/>
                        <a:ea typeface="Calibri"/>
                        <a:cs typeface="Times New Roman"/>
                      </a:endParaRPr>
                    </a:p>
                  </a:txBody>
                  <a:tcPr marL="68580" marR="68580" marT="0" marB="0"/>
                </a:tc>
                <a:tc hMerge="1">
                  <a:txBody>
                    <a:bodyPr/>
                    <a:lstStyle/>
                    <a:p>
                      <a:endParaRPr lang="en-US"/>
                    </a:p>
                  </a:txBody>
                  <a:tcPr/>
                </a:tc>
              </a:tr>
              <a:tr h="320951">
                <a:tc>
                  <a:txBody>
                    <a:bodyPr/>
                    <a:lstStyle/>
                    <a:p>
                      <a:pPr>
                        <a:lnSpc>
                          <a:spcPct val="115000"/>
                        </a:lnSpc>
                        <a:spcAft>
                          <a:spcPts val="0"/>
                        </a:spcAft>
                      </a:pPr>
                      <a:r>
                        <a:rPr lang="en-US" sz="1800">
                          <a:latin typeface="Calibri"/>
                          <a:ea typeface="Calibri"/>
                          <a:cs typeface="Times New Roman"/>
                        </a:rPr>
                        <a:t>Co-requisite</a:t>
                      </a:r>
                      <a:endParaRPr lang="id-ID" sz="1800">
                        <a:latin typeface="Calibri"/>
                        <a:ea typeface="Calibri"/>
                        <a:cs typeface="Times New Roman"/>
                      </a:endParaRP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gridSpan="2">
                  <a:txBody>
                    <a:bodyPr/>
                    <a:lstStyle/>
                    <a:p>
                      <a:pPr>
                        <a:lnSpc>
                          <a:spcPct val="115000"/>
                        </a:lnSpc>
                        <a:spcAft>
                          <a:spcPts val="0"/>
                        </a:spcAft>
                      </a:pPr>
                      <a:r>
                        <a:rPr lang="id-ID" sz="1800">
                          <a:latin typeface="Calibri"/>
                          <a:ea typeface="Calibri"/>
                          <a:cs typeface="Times New Roman"/>
                        </a:rPr>
                        <a:t>-</a:t>
                      </a:r>
                    </a:p>
                  </a:txBody>
                  <a:tcPr marL="68580" marR="68580" marT="0" marB="0"/>
                </a:tc>
                <a:tc hMerge="1">
                  <a:txBody>
                    <a:bodyPr/>
                    <a:lstStyle/>
                    <a:p>
                      <a:endParaRPr lang="en-US"/>
                    </a:p>
                  </a:txBody>
                  <a:tcPr/>
                </a:tc>
              </a:tr>
              <a:tr h="712248">
                <a:tc>
                  <a:txBody>
                    <a:bodyPr/>
                    <a:lstStyle/>
                    <a:p>
                      <a:pPr>
                        <a:lnSpc>
                          <a:spcPct val="115000"/>
                        </a:lnSpc>
                        <a:spcAft>
                          <a:spcPts val="0"/>
                        </a:spcAft>
                      </a:pPr>
                      <a:r>
                        <a:rPr lang="id-ID" sz="1800">
                          <a:latin typeface="Calibri"/>
                          <a:ea typeface="Calibri"/>
                          <a:cs typeface="Times New Roman"/>
                        </a:rPr>
                        <a:t>B</a:t>
                      </a:r>
                      <a:r>
                        <a:rPr lang="en-US" sz="1800">
                          <a:latin typeface="Calibri"/>
                          <a:ea typeface="Calibri"/>
                          <a:cs typeface="Times New Roman"/>
                        </a:rPr>
                        <a:t>idang</a:t>
                      </a:r>
                      <a:r>
                        <a:rPr lang="id-ID" sz="1800">
                          <a:latin typeface="Calibri"/>
                          <a:ea typeface="Calibri"/>
                          <a:cs typeface="Times New Roman"/>
                        </a:rPr>
                        <a:t> Kajian</a:t>
                      </a: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gridSpan="2">
                  <a:txBody>
                    <a:bodyPr/>
                    <a:lstStyle/>
                    <a:p>
                      <a:r>
                        <a:rPr kumimoji="0" lang="en-US" sz="1800" kern="1200" dirty="0" smtClean="0">
                          <a:solidFill>
                            <a:schemeClr val="dk1"/>
                          </a:solidFill>
                          <a:latin typeface="+mn-lt"/>
                          <a:ea typeface="+mn-ea"/>
                          <a:cs typeface="+mn-cs"/>
                        </a:rPr>
                        <a:t>Intelligent Systems</a:t>
                      </a:r>
                      <a:endParaRPr kumimoji="0" lang="id-ID" sz="1800" kern="1200" dirty="0" smtClean="0">
                        <a:solidFill>
                          <a:schemeClr val="dk1"/>
                        </a:solidFill>
                        <a:latin typeface="+mn-lt"/>
                        <a:ea typeface="+mn-ea"/>
                        <a:cs typeface="+mn-cs"/>
                      </a:endParaRPr>
                    </a:p>
                    <a:p>
                      <a:r>
                        <a:rPr kumimoji="0" lang="id-ID" sz="1800" kern="1200" dirty="0" smtClean="0">
                          <a:solidFill>
                            <a:schemeClr val="dk1"/>
                          </a:solidFill>
                          <a:latin typeface="+mn-lt"/>
                          <a:ea typeface="+mn-ea"/>
                          <a:cs typeface="+mn-cs"/>
                        </a:rPr>
                        <a:t>Human Vision and Percetion</a:t>
                      </a:r>
                      <a:r>
                        <a:rPr kumimoji="0" lang="en-US" sz="1800" kern="1200" dirty="0" smtClean="0">
                          <a:solidFill>
                            <a:schemeClr val="dk1"/>
                          </a:solidFill>
                          <a:latin typeface="+mn-lt"/>
                          <a:ea typeface="+mn-ea"/>
                          <a:cs typeface="+mn-cs"/>
                        </a:rPr>
                        <a:t> </a:t>
                      </a:r>
                      <a:endParaRPr kumimoji="0" lang="id-ID" sz="1800" kern="1200" dirty="0" smtClean="0">
                        <a:solidFill>
                          <a:schemeClr val="dk1"/>
                        </a:solidFill>
                        <a:latin typeface="+mn-lt"/>
                        <a:ea typeface="+mn-ea"/>
                        <a:cs typeface="+mn-cs"/>
                      </a:endParaRPr>
                    </a:p>
                    <a:p>
                      <a:r>
                        <a:rPr kumimoji="0" lang="id-ID" sz="1800" kern="1200" dirty="0" smtClean="0">
                          <a:solidFill>
                            <a:schemeClr val="dk1"/>
                          </a:solidFill>
                          <a:latin typeface="+mn-lt"/>
                          <a:ea typeface="+mn-ea"/>
                          <a:cs typeface="+mn-cs"/>
                        </a:rPr>
                        <a:t>Future Trend and Problem Solving</a:t>
                      </a:r>
                      <a:endParaRPr lang="id-ID" sz="1800" dirty="0">
                        <a:latin typeface="Calibri"/>
                        <a:ea typeface="Calibri"/>
                        <a:cs typeface="Times New Roman"/>
                      </a:endParaRPr>
                    </a:p>
                  </a:txBody>
                  <a:tcPr marL="68580" marR="68580" marT="0" marB="0"/>
                </a:tc>
                <a:tc hMerge="1">
                  <a:txBody>
                    <a:bodyPr/>
                    <a:lstStyle/>
                    <a:p>
                      <a:endParaRPr lang="en-US"/>
                    </a:p>
                  </a:txBody>
                  <a:tcPr/>
                </a:tc>
              </a:tr>
            </a:tbl>
          </a:graphicData>
        </a:graphic>
      </p:graphicFrame>
      <p:sp>
        <p:nvSpPr>
          <p:cNvPr id="6" name="Date Placeholder 5"/>
          <p:cNvSpPr>
            <a:spLocks noGrp="1"/>
          </p:cNvSpPr>
          <p:nvPr>
            <p:ph type="dt" sz="half" idx="10"/>
          </p:nvPr>
        </p:nvSpPr>
        <p:spPr/>
        <p:txBody>
          <a:bodyPr/>
          <a:lstStyle/>
          <a:p>
            <a:fld id="{988808D0-7192-48C0-AB8C-03569C736E64}" type="datetime1">
              <a:rPr lang="id-ID" smtClean="0"/>
              <a:t>24/07/2014</a:t>
            </a:fld>
            <a:endParaRPr lang="id-ID"/>
          </a:p>
        </p:txBody>
      </p:sp>
      <p:sp>
        <p:nvSpPr>
          <p:cNvPr id="8" name="Slide Number Placeholder 7"/>
          <p:cNvSpPr>
            <a:spLocks noGrp="1"/>
          </p:cNvSpPr>
          <p:nvPr>
            <p:ph type="sldNum" sz="quarter" idx="12"/>
          </p:nvPr>
        </p:nvSpPr>
        <p:spPr/>
        <p:txBody>
          <a:bodyPr/>
          <a:lstStyle/>
          <a:p>
            <a:fld id="{7F302563-E7AF-4054-B59A-0FF0C3D1AC5E}" type="slidenum">
              <a:rPr lang="id-ID" smtClean="0"/>
              <a:pPr/>
              <a:t>3</a:t>
            </a:fld>
            <a:endParaRPr lang="id-ID"/>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219200"/>
            <a:ext cx="8153400" cy="990600"/>
          </a:xfrm>
        </p:spPr>
        <p:txBody>
          <a:bodyPr>
            <a:normAutofit/>
          </a:bodyPr>
          <a:lstStyle/>
          <a:p>
            <a:r>
              <a:rPr lang="id-ID" dirty="0" smtClean="0"/>
              <a:t>Kompetensi Lulusan: Kompetensi Utama</a:t>
            </a:r>
            <a:endParaRPr lang="en-US" dirty="0"/>
          </a:p>
        </p:txBody>
      </p:sp>
      <p:graphicFrame>
        <p:nvGraphicFramePr>
          <p:cNvPr id="5" name="Content Placeholder 4"/>
          <p:cNvGraphicFramePr>
            <a:graphicFrameLocks noGrp="1"/>
          </p:cNvGraphicFramePr>
          <p:nvPr>
            <p:ph sz="quarter" idx="1"/>
          </p:nvPr>
        </p:nvGraphicFramePr>
        <p:xfrm>
          <a:off x="612775" y="2442948"/>
          <a:ext cx="8153400" cy="3653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0"/>
          </p:nvPr>
        </p:nvSpPr>
        <p:spPr/>
        <p:txBody>
          <a:bodyPr/>
          <a:lstStyle/>
          <a:p>
            <a:fld id="{DC60266D-BBEF-4AC2-A2A8-2B5825C1A2FA}" type="datetime1">
              <a:rPr lang="id-ID" smtClean="0"/>
              <a:t>24/07/2014</a:t>
            </a:fld>
            <a:endParaRPr lang="id-ID"/>
          </a:p>
        </p:txBody>
      </p:sp>
      <p:sp>
        <p:nvSpPr>
          <p:cNvPr id="8" name="Slide Number Placeholder 7"/>
          <p:cNvSpPr>
            <a:spLocks noGrp="1"/>
          </p:cNvSpPr>
          <p:nvPr>
            <p:ph type="sldNum" sz="quarter" idx="12"/>
          </p:nvPr>
        </p:nvSpPr>
        <p:spPr/>
        <p:txBody>
          <a:bodyPr/>
          <a:lstStyle/>
          <a:p>
            <a:fld id="{7F302563-E7AF-4054-B59A-0FF0C3D1AC5E}" type="slidenum">
              <a:rPr lang="id-ID" smtClean="0"/>
              <a:pPr/>
              <a:t>4</a:t>
            </a:fld>
            <a:endParaRPr lang="id-ID"/>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219200"/>
            <a:ext cx="8153400" cy="990600"/>
          </a:xfrm>
        </p:spPr>
        <p:txBody>
          <a:bodyPr>
            <a:normAutofit/>
          </a:bodyPr>
          <a:lstStyle/>
          <a:p>
            <a:r>
              <a:rPr lang="id-ID" dirty="0" smtClean="0"/>
              <a:t>Kompetensi Lulusan: Kompetensi Utama</a:t>
            </a:r>
            <a:endParaRPr lang="en-US" dirty="0"/>
          </a:p>
        </p:txBody>
      </p:sp>
      <p:graphicFrame>
        <p:nvGraphicFramePr>
          <p:cNvPr id="5" name="Content Placeholder 4"/>
          <p:cNvGraphicFramePr>
            <a:graphicFrameLocks noGrp="1"/>
          </p:cNvGraphicFramePr>
          <p:nvPr>
            <p:ph sz="quarter" idx="1"/>
          </p:nvPr>
        </p:nvGraphicFramePr>
        <p:xfrm>
          <a:off x="612775" y="2565778"/>
          <a:ext cx="8153400" cy="3530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0"/>
          </p:nvPr>
        </p:nvSpPr>
        <p:spPr/>
        <p:txBody>
          <a:bodyPr/>
          <a:lstStyle/>
          <a:p>
            <a:fld id="{8DD74976-8501-45DC-B194-623C58EFE9A7}" type="datetime1">
              <a:rPr lang="id-ID" smtClean="0"/>
              <a:t>24/07/2014</a:t>
            </a:fld>
            <a:endParaRPr lang="id-ID"/>
          </a:p>
        </p:txBody>
      </p:sp>
      <p:sp>
        <p:nvSpPr>
          <p:cNvPr id="8" name="Slide Number Placeholder 7"/>
          <p:cNvSpPr>
            <a:spLocks noGrp="1"/>
          </p:cNvSpPr>
          <p:nvPr>
            <p:ph type="sldNum" sz="quarter" idx="12"/>
          </p:nvPr>
        </p:nvSpPr>
        <p:spPr/>
        <p:txBody>
          <a:bodyPr/>
          <a:lstStyle/>
          <a:p>
            <a:fld id="{7F302563-E7AF-4054-B59A-0FF0C3D1AC5E}" type="slidenum">
              <a:rPr lang="id-ID" smtClean="0"/>
              <a:pPr/>
              <a:t>5</a:t>
            </a:fld>
            <a:endParaRPr lang="id-ID"/>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219200"/>
            <a:ext cx="8153400" cy="990600"/>
          </a:xfrm>
        </p:spPr>
        <p:txBody>
          <a:bodyPr>
            <a:normAutofit/>
          </a:bodyPr>
          <a:lstStyle/>
          <a:p>
            <a:r>
              <a:rPr lang="id-ID" dirty="0" smtClean="0"/>
              <a:t>Kompetensi Lulusan: Kompetensi Khusus</a:t>
            </a:r>
            <a:endParaRPr lang="en-US" dirty="0"/>
          </a:p>
        </p:txBody>
      </p:sp>
      <p:graphicFrame>
        <p:nvGraphicFramePr>
          <p:cNvPr id="5" name="Content Placeholder 4"/>
          <p:cNvGraphicFramePr>
            <a:graphicFrameLocks noGrp="1"/>
          </p:cNvGraphicFramePr>
          <p:nvPr>
            <p:ph sz="quarter" idx="1"/>
          </p:nvPr>
        </p:nvGraphicFramePr>
        <p:xfrm>
          <a:off x="612775" y="2456596"/>
          <a:ext cx="8153400" cy="363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0"/>
          </p:nvPr>
        </p:nvSpPr>
        <p:spPr/>
        <p:txBody>
          <a:bodyPr/>
          <a:lstStyle/>
          <a:p>
            <a:fld id="{A831DD2B-6792-44F5-B50D-C6DC1AF5493A}" type="datetime1">
              <a:rPr lang="id-ID" smtClean="0"/>
              <a:t>24/07/2014</a:t>
            </a:fld>
            <a:endParaRPr lang="id-ID"/>
          </a:p>
        </p:txBody>
      </p:sp>
      <p:sp>
        <p:nvSpPr>
          <p:cNvPr id="8" name="Slide Number Placeholder 7"/>
          <p:cNvSpPr>
            <a:spLocks noGrp="1"/>
          </p:cNvSpPr>
          <p:nvPr>
            <p:ph type="sldNum" sz="quarter" idx="12"/>
          </p:nvPr>
        </p:nvSpPr>
        <p:spPr/>
        <p:txBody>
          <a:bodyPr/>
          <a:lstStyle/>
          <a:p>
            <a:fld id="{7F302563-E7AF-4054-B59A-0FF0C3D1AC5E}" type="slidenum">
              <a:rPr lang="id-ID" smtClean="0"/>
              <a:pPr/>
              <a:t>6</a:t>
            </a:fld>
            <a:endParaRPr lang="id-ID"/>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219200"/>
            <a:ext cx="8153400" cy="990600"/>
          </a:xfrm>
        </p:spPr>
        <p:txBody>
          <a:bodyPr/>
          <a:lstStyle/>
          <a:p>
            <a:r>
              <a:rPr lang="id-ID" dirty="0" smtClean="0"/>
              <a:t>Tim Dosen</a:t>
            </a:r>
            <a:endParaRPr lang="en-US" dirty="0"/>
          </a:p>
        </p:txBody>
      </p:sp>
      <p:graphicFrame>
        <p:nvGraphicFramePr>
          <p:cNvPr id="6" name="Content Placeholder 5"/>
          <p:cNvGraphicFramePr>
            <a:graphicFrameLocks noGrp="1"/>
          </p:cNvGraphicFramePr>
          <p:nvPr>
            <p:ph sz="quarter" idx="1"/>
          </p:nvPr>
        </p:nvGraphicFramePr>
        <p:xfrm>
          <a:off x="612775" y="1979613"/>
          <a:ext cx="8153400" cy="741680"/>
        </p:xfrm>
        <a:graphic>
          <a:graphicData uri="http://schemas.openxmlformats.org/drawingml/2006/table">
            <a:tbl>
              <a:tblPr firstRow="1" bandRow="1">
                <a:tableStyleId>{5C22544A-7EE6-4342-B048-85BDC9FD1C3A}</a:tableStyleId>
              </a:tblPr>
              <a:tblGrid>
                <a:gridCol w="1775583"/>
                <a:gridCol w="6377817"/>
              </a:tblGrid>
              <a:tr h="370840">
                <a:tc>
                  <a:txBody>
                    <a:bodyPr/>
                    <a:lstStyle/>
                    <a:p>
                      <a:r>
                        <a:rPr lang="id-ID" dirty="0" smtClean="0"/>
                        <a:t>Kelas</a:t>
                      </a:r>
                      <a:endParaRPr lang="en-US" dirty="0"/>
                    </a:p>
                  </a:txBody>
                  <a:tcPr/>
                </a:tc>
                <a:tc>
                  <a:txBody>
                    <a:bodyPr/>
                    <a:lstStyle/>
                    <a:p>
                      <a:r>
                        <a:rPr lang="id-ID" dirty="0" smtClean="0"/>
                        <a:t>Dosen</a:t>
                      </a:r>
                      <a:endParaRPr lang="en-US" dirty="0"/>
                    </a:p>
                  </a:txBody>
                  <a:tcPr/>
                </a:tc>
              </a:tr>
              <a:tr h="370840">
                <a:tc>
                  <a:txBody>
                    <a:bodyPr/>
                    <a:lstStyle/>
                    <a:p>
                      <a:r>
                        <a:rPr lang="id-ID" dirty="0" smtClean="0"/>
                        <a:t>ICM-XX</a:t>
                      </a:r>
                      <a:endParaRPr lang="en-US" dirty="0"/>
                    </a:p>
                  </a:txBody>
                  <a:tcPr/>
                </a:tc>
                <a:tc>
                  <a:txBody>
                    <a:bodyPr/>
                    <a:lstStyle/>
                    <a:p>
                      <a:r>
                        <a:rPr lang="id-ID" dirty="0" smtClean="0"/>
                        <a:t>Tjokorda Agung Budi Wirayuda, S.T.,M.T.</a:t>
                      </a:r>
                      <a:endParaRPr lang="en-US" dirty="0"/>
                    </a:p>
                  </a:txBody>
                  <a:tcPr/>
                </a:tc>
              </a:tr>
            </a:tbl>
          </a:graphicData>
        </a:graphic>
      </p:graphicFrame>
      <p:sp>
        <p:nvSpPr>
          <p:cNvPr id="5" name="Date Placeholder 4"/>
          <p:cNvSpPr>
            <a:spLocks noGrp="1"/>
          </p:cNvSpPr>
          <p:nvPr>
            <p:ph type="dt" sz="half" idx="10"/>
          </p:nvPr>
        </p:nvSpPr>
        <p:spPr/>
        <p:txBody>
          <a:bodyPr/>
          <a:lstStyle/>
          <a:p>
            <a:fld id="{514C6E1F-D80F-44E1-9E59-471943BCBBD2}" type="datetime1">
              <a:rPr lang="id-ID" smtClean="0"/>
              <a:t>24/07/2014</a:t>
            </a:fld>
            <a:endParaRPr lang="id-ID"/>
          </a:p>
        </p:txBody>
      </p:sp>
      <p:sp>
        <p:nvSpPr>
          <p:cNvPr id="8" name="Slide Number Placeholder 7"/>
          <p:cNvSpPr>
            <a:spLocks noGrp="1"/>
          </p:cNvSpPr>
          <p:nvPr>
            <p:ph type="sldNum" sz="quarter" idx="12"/>
          </p:nvPr>
        </p:nvSpPr>
        <p:spPr/>
        <p:txBody>
          <a:bodyPr/>
          <a:lstStyle/>
          <a:p>
            <a:fld id="{7F302563-E7AF-4054-B59A-0FF0C3D1AC5E}" type="slidenum">
              <a:rPr lang="id-ID" smtClean="0"/>
              <a:pPr/>
              <a:t>7</a:t>
            </a:fld>
            <a:endParaRPr lang="id-ID"/>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150" y="1219200"/>
            <a:ext cx="8153400" cy="990600"/>
          </a:xfrm>
        </p:spPr>
        <p:txBody>
          <a:bodyPr>
            <a:normAutofit/>
          </a:bodyPr>
          <a:lstStyle/>
          <a:p>
            <a:r>
              <a:rPr lang="id-ID" dirty="0" smtClean="0"/>
              <a:t>Organigram Mata Kuliah Pilihan KK ICM</a:t>
            </a:r>
            <a:endParaRPr lang="en-US" dirty="0"/>
          </a:p>
        </p:txBody>
      </p:sp>
      <p:grpSp>
        <p:nvGrpSpPr>
          <p:cNvPr id="4" name="Group 1"/>
          <p:cNvGrpSpPr>
            <a:grpSpLocks noGrp="1" noChangeAspect="1"/>
          </p:cNvGrpSpPr>
          <p:nvPr>
            <p:ph sz="quarter" idx="1"/>
          </p:nvPr>
        </p:nvGrpSpPr>
        <p:grpSpPr bwMode="auto">
          <a:xfrm>
            <a:off x="214282" y="2581398"/>
            <a:ext cx="8929718" cy="3705121"/>
            <a:chOff x="1440" y="4202"/>
            <a:chExt cx="13869" cy="9706"/>
          </a:xfrm>
        </p:grpSpPr>
        <p:sp>
          <p:nvSpPr>
            <p:cNvPr id="40" name="AutoShape 33"/>
            <p:cNvSpPr>
              <a:spLocks noChangeAspect="1" noChangeArrowheads="1" noTextEdit="1"/>
            </p:cNvSpPr>
            <p:nvPr/>
          </p:nvSpPr>
          <p:spPr bwMode="auto">
            <a:xfrm>
              <a:off x="1440" y="4202"/>
              <a:ext cx="13869" cy="970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 name="Text Box 32"/>
            <p:cNvSpPr txBox="1">
              <a:spLocks noChangeArrowheads="1"/>
            </p:cNvSpPr>
            <p:nvPr/>
          </p:nvSpPr>
          <p:spPr bwMode="auto">
            <a:xfrm>
              <a:off x="1770" y="10428"/>
              <a:ext cx="2511" cy="67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Keterangan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pic>
          <p:nvPicPr>
            <p:cNvPr id="42" name="Picture 31"/>
            <p:cNvPicPr>
              <a:picLocks noChangeAspect="1" noChangeArrowheads="1"/>
            </p:cNvPicPr>
            <p:nvPr/>
          </p:nvPicPr>
          <p:blipFill>
            <a:blip r:embed="rId2" cstate="print"/>
            <a:srcRect/>
            <a:stretch>
              <a:fillRect/>
            </a:stretch>
          </p:blipFill>
          <p:spPr bwMode="auto">
            <a:xfrm>
              <a:off x="10127" y="8618"/>
              <a:ext cx="2045" cy="1247"/>
            </a:xfrm>
            <a:prstGeom prst="rect">
              <a:avLst/>
            </a:prstGeom>
            <a:noFill/>
            <a:ln w="9525">
              <a:solidFill>
                <a:srgbClr val="000000"/>
              </a:solidFill>
              <a:prstDash val="dash"/>
              <a:miter lim="800000"/>
              <a:headEnd/>
              <a:tailEnd/>
            </a:ln>
          </p:spPr>
        </p:pic>
        <p:pic>
          <p:nvPicPr>
            <p:cNvPr id="43" name="Picture 30"/>
            <p:cNvPicPr>
              <a:picLocks noChangeAspect="1" noChangeArrowheads="1"/>
            </p:cNvPicPr>
            <p:nvPr/>
          </p:nvPicPr>
          <p:blipFill>
            <a:blip r:embed="rId3" cstate="print"/>
            <a:srcRect/>
            <a:stretch>
              <a:fillRect/>
            </a:stretch>
          </p:blipFill>
          <p:spPr bwMode="auto">
            <a:xfrm>
              <a:off x="10165" y="10207"/>
              <a:ext cx="2007" cy="1230"/>
            </a:xfrm>
            <a:prstGeom prst="rect">
              <a:avLst/>
            </a:prstGeom>
            <a:noFill/>
            <a:ln w="9525">
              <a:solidFill>
                <a:srgbClr val="000000"/>
              </a:solidFill>
              <a:prstDash val="dash"/>
              <a:miter lim="800000"/>
              <a:headEnd/>
              <a:tailEnd/>
            </a:ln>
          </p:spPr>
        </p:pic>
        <p:pic>
          <p:nvPicPr>
            <p:cNvPr id="44" name="Picture 29"/>
            <p:cNvPicPr>
              <a:picLocks noChangeAspect="1" noChangeArrowheads="1"/>
            </p:cNvPicPr>
            <p:nvPr/>
          </p:nvPicPr>
          <p:blipFill>
            <a:blip r:embed="rId4" cstate="print"/>
            <a:srcRect/>
            <a:stretch>
              <a:fillRect/>
            </a:stretch>
          </p:blipFill>
          <p:spPr bwMode="auto">
            <a:xfrm>
              <a:off x="12536" y="8540"/>
              <a:ext cx="2168" cy="1325"/>
            </a:xfrm>
            <a:prstGeom prst="rect">
              <a:avLst/>
            </a:prstGeom>
            <a:noFill/>
            <a:ln w="9525">
              <a:solidFill>
                <a:srgbClr val="000000"/>
              </a:solidFill>
              <a:prstDash val="dash"/>
              <a:miter lim="800000"/>
              <a:headEnd/>
              <a:tailEnd/>
            </a:ln>
          </p:spPr>
        </p:pic>
        <p:pic>
          <p:nvPicPr>
            <p:cNvPr id="45" name="Picture 28"/>
            <p:cNvPicPr>
              <a:picLocks noChangeAspect="1" noChangeArrowheads="1"/>
            </p:cNvPicPr>
            <p:nvPr/>
          </p:nvPicPr>
          <p:blipFill>
            <a:blip r:embed="rId5" cstate="print"/>
            <a:srcRect/>
            <a:stretch>
              <a:fillRect/>
            </a:stretch>
          </p:blipFill>
          <p:spPr bwMode="auto">
            <a:xfrm>
              <a:off x="10662" y="4526"/>
              <a:ext cx="2248" cy="1383"/>
            </a:xfrm>
            <a:prstGeom prst="rect">
              <a:avLst/>
            </a:prstGeom>
            <a:noFill/>
            <a:ln w="9525">
              <a:solidFill>
                <a:srgbClr val="000000"/>
              </a:solidFill>
              <a:prstDash val="dash"/>
              <a:miter lim="800000"/>
              <a:headEnd/>
              <a:tailEnd/>
            </a:ln>
          </p:spPr>
        </p:pic>
        <p:pic>
          <p:nvPicPr>
            <p:cNvPr id="46" name="Picture 27"/>
            <p:cNvPicPr>
              <a:picLocks noChangeAspect="1" noChangeArrowheads="1"/>
            </p:cNvPicPr>
            <p:nvPr/>
          </p:nvPicPr>
          <p:blipFill>
            <a:blip r:embed="rId6" cstate="print"/>
            <a:srcRect/>
            <a:stretch>
              <a:fillRect/>
            </a:stretch>
          </p:blipFill>
          <p:spPr bwMode="auto">
            <a:xfrm>
              <a:off x="7858" y="4526"/>
              <a:ext cx="2267" cy="1383"/>
            </a:xfrm>
            <a:prstGeom prst="rect">
              <a:avLst/>
            </a:prstGeom>
            <a:noFill/>
            <a:ln w="9525">
              <a:solidFill>
                <a:srgbClr val="000000"/>
              </a:solidFill>
              <a:prstDash val="dash"/>
              <a:miter lim="800000"/>
              <a:headEnd/>
              <a:tailEnd/>
            </a:ln>
          </p:spPr>
        </p:pic>
        <p:pic>
          <p:nvPicPr>
            <p:cNvPr id="47" name="Picture 26"/>
            <p:cNvPicPr>
              <a:picLocks noChangeAspect="1" noChangeArrowheads="1"/>
            </p:cNvPicPr>
            <p:nvPr/>
          </p:nvPicPr>
          <p:blipFill>
            <a:blip r:embed="rId7" cstate="print"/>
            <a:srcRect/>
            <a:stretch>
              <a:fillRect/>
            </a:stretch>
          </p:blipFill>
          <p:spPr bwMode="auto">
            <a:xfrm>
              <a:off x="4863" y="8651"/>
              <a:ext cx="2315" cy="1402"/>
            </a:xfrm>
            <a:prstGeom prst="rect">
              <a:avLst/>
            </a:prstGeom>
            <a:noFill/>
          </p:spPr>
        </p:pic>
        <p:pic>
          <p:nvPicPr>
            <p:cNvPr id="48" name="Picture 25"/>
            <p:cNvPicPr>
              <a:picLocks noChangeAspect="1" noChangeArrowheads="1"/>
            </p:cNvPicPr>
            <p:nvPr/>
          </p:nvPicPr>
          <p:blipFill>
            <a:blip r:embed="rId8" cstate="print"/>
            <a:srcRect/>
            <a:stretch>
              <a:fillRect/>
            </a:stretch>
          </p:blipFill>
          <p:spPr bwMode="auto">
            <a:xfrm>
              <a:off x="10650" y="6688"/>
              <a:ext cx="2248" cy="1382"/>
            </a:xfrm>
            <a:prstGeom prst="rect">
              <a:avLst/>
            </a:prstGeom>
            <a:noFill/>
          </p:spPr>
        </p:pic>
        <p:pic>
          <p:nvPicPr>
            <p:cNvPr id="49" name="Picture 24"/>
            <p:cNvPicPr>
              <a:picLocks noChangeAspect="1" noChangeArrowheads="1"/>
            </p:cNvPicPr>
            <p:nvPr/>
          </p:nvPicPr>
          <p:blipFill>
            <a:blip r:embed="rId9" cstate="print"/>
            <a:srcRect/>
            <a:stretch>
              <a:fillRect/>
            </a:stretch>
          </p:blipFill>
          <p:spPr bwMode="auto">
            <a:xfrm>
              <a:off x="4901" y="6710"/>
              <a:ext cx="2182" cy="1321"/>
            </a:xfrm>
            <a:prstGeom prst="rect">
              <a:avLst/>
            </a:prstGeom>
            <a:noFill/>
            <a:ln w="9525">
              <a:solidFill>
                <a:srgbClr val="000000"/>
              </a:solidFill>
              <a:prstDash val="dash"/>
              <a:miter lim="800000"/>
              <a:headEnd/>
              <a:tailEnd/>
            </a:ln>
          </p:spPr>
        </p:pic>
        <p:pic>
          <p:nvPicPr>
            <p:cNvPr id="50" name="Picture 23"/>
            <p:cNvPicPr>
              <a:picLocks noChangeAspect="1" noChangeArrowheads="1"/>
            </p:cNvPicPr>
            <p:nvPr/>
          </p:nvPicPr>
          <p:blipFill>
            <a:blip r:embed="rId10" cstate="print"/>
            <a:srcRect/>
            <a:stretch>
              <a:fillRect/>
            </a:stretch>
          </p:blipFill>
          <p:spPr bwMode="auto">
            <a:xfrm>
              <a:off x="2186" y="8673"/>
              <a:ext cx="2182" cy="1332"/>
            </a:xfrm>
            <a:prstGeom prst="rect">
              <a:avLst/>
            </a:prstGeom>
            <a:noFill/>
            <a:ln w="9525">
              <a:solidFill>
                <a:srgbClr val="000000"/>
              </a:solidFill>
              <a:prstDash val="dash"/>
              <a:miter lim="800000"/>
              <a:headEnd/>
              <a:tailEnd/>
            </a:ln>
          </p:spPr>
        </p:pic>
        <p:pic>
          <p:nvPicPr>
            <p:cNvPr id="51" name="Picture 22"/>
            <p:cNvPicPr>
              <a:picLocks noChangeAspect="1" noChangeArrowheads="1"/>
            </p:cNvPicPr>
            <p:nvPr/>
          </p:nvPicPr>
          <p:blipFill>
            <a:blip r:embed="rId11" cstate="print"/>
            <a:srcRect/>
            <a:stretch>
              <a:fillRect/>
            </a:stretch>
          </p:blipFill>
          <p:spPr bwMode="auto">
            <a:xfrm>
              <a:off x="4913" y="4526"/>
              <a:ext cx="2170" cy="1226"/>
            </a:xfrm>
            <a:prstGeom prst="rect">
              <a:avLst/>
            </a:prstGeom>
            <a:noFill/>
          </p:spPr>
        </p:pic>
        <p:pic>
          <p:nvPicPr>
            <p:cNvPr id="52" name="Picture 21"/>
            <p:cNvPicPr>
              <a:picLocks noChangeAspect="1" noChangeArrowheads="1"/>
            </p:cNvPicPr>
            <p:nvPr/>
          </p:nvPicPr>
          <p:blipFill>
            <a:blip r:embed="rId12" cstate="print"/>
            <a:srcRect/>
            <a:stretch>
              <a:fillRect/>
            </a:stretch>
          </p:blipFill>
          <p:spPr bwMode="auto">
            <a:xfrm>
              <a:off x="2256" y="4477"/>
              <a:ext cx="2170" cy="1325"/>
            </a:xfrm>
            <a:prstGeom prst="rect">
              <a:avLst/>
            </a:prstGeom>
            <a:noFill/>
            <a:ln w="9525">
              <a:solidFill>
                <a:srgbClr val="000000"/>
              </a:solidFill>
              <a:prstDash val="dash"/>
              <a:miter lim="800000"/>
              <a:headEnd/>
              <a:tailEnd/>
            </a:ln>
          </p:spPr>
        </p:pic>
        <p:sp>
          <p:nvSpPr>
            <p:cNvPr id="53" name="AutoShape 20"/>
            <p:cNvSpPr>
              <a:spLocks noChangeShapeType="1"/>
            </p:cNvSpPr>
            <p:nvPr/>
          </p:nvSpPr>
          <p:spPr bwMode="auto">
            <a:xfrm flipV="1">
              <a:off x="4426" y="5139"/>
              <a:ext cx="487"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4" name="AutoShape 19"/>
            <p:cNvSpPr>
              <a:spLocks noChangeShapeType="1"/>
            </p:cNvSpPr>
            <p:nvPr/>
          </p:nvSpPr>
          <p:spPr bwMode="auto">
            <a:xfrm>
              <a:off x="3341" y="5802"/>
              <a:ext cx="23" cy="729"/>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5" name="AutoShape 18"/>
            <p:cNvSpPr>
              <a:spLocks noChangeShapeType="1"/>
            </p:cNvSpPr>
            <p:nvPr/>
          </p:nvSpPr>
          <p:spPr bwMode="auto">
            <a:xfrm>
              <a:off x="4368" y="9339"/>
              <a:ext cx="495" cy="1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6" name="AutoShape 17"/>
            <p:cNvSpPr>
              <a:spLocks noChangeShapeType="1"/>
            </p:cNvSpPr>
            <p:nvPr/>
          </p:nvSpPr>
          <p:spPr bwMode="auto">
            <a:xfrm>
              <a:off x="10125" y="5218"/>
              <a:ext cx="537" cy="1"/>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 name="AutoShape 16"/>
            <p:cNvSpPr>
              <a:spLocks noChangeShapeType="1"/>
            </p:cNvSpPr>
            <p:nvPr/>
          </p:nvSpPr>
          <p:spPr bwMode="auto">
            <a:xfrm>
              <a:off x="5992" y="8031"/>
              <a:ext cx="29" cy="62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pic>
          <p:nvPicPr>
            <p:cNvPr id="58" name="Picture 15"/>
            <p:cNvPicPr>
              <a:picLocks noChangeAspect="1" noChangeArrowheads="1"/>
            </p:cNvPicPr>
            <p:nvPr/>
          </p:nvPicPr>
          <p:blipFill>
            <a:blip r:embed="rId13" cstate="print"/>
            <a:srcRect/>
            <a:stretch>
              <a:fillRect/>
            </a:stretch>
          </p:blipFill>
          <p:spPr bwMode="auto">
            <a:xfrm>
              <a:off x="12596" y="10207"/>
              <a:ext cx="2108" cy="1276"/>
            </a:xfrm>
            <a:prstGeom prst="rect">
              <a:avLst/>
            </a:prstGeom>
            <a:noFill/>
            <a:ln w="9525">
              <a:solidFill>
                <a:srgbClr val="000000"/>
              </a:solidFill>
              <a:prstDash val="dash"/>
              <a:miter lim="800000"/>
              <a:headEnd/>
              <a:tailEnd/>
            </a:ln>
          </p:spPr>
        </p:pic>
        <p:pic>
          <p:nvPicPr>
            <p:cNvPr id="59" name="Picture 14"/>
            <p:cNvPicPr>
              <a:picLocks noChangeAspect="1" noChangeArrowheads="1"/>
            </p:cNvPicPr>
            <p:nvPr/>
          </p:nvPicPr>
          <p:blipFill>
            <a:blip r:embed="rId14" cstate="print"/>
            <a:srcRect/>
            <a:stretch>
              <a:fillRect/>
            </a:stretch>
          </p:blipFill>
          <p:spPr bwMode="auto">
            <a:xfrm>
              <a:off x="2162" y="6531"/>
              <a:ext cx="2403" cy="1468"/>
            </a:xfrm>
            <a:prstGeom prst="rect">
              <a:avLst/>
            </a:prstGeom>
            <a:noFill/>
          </p:spPr>
        </p:pic>
        <p:pic>
          <p:nvPicPr>
            <p:cNvPr id="60" name="Picture 13"/>
            <p:cNvPicPr>
              <a:picLocks noChangeAspect="1" noChangeArrowheads="1"/>
            </p:cNvPicPr>
            <p:nvPr/>
          </p:nvPicPr>
          <p:blipFill>
            <a:blip r:embed="rId15" cstate="print"/>
            <a:srcRect/>
            <a:stretch>
              <a:fillRect/>
            </a:stretch>
          </p:blipFill>
          <p:spPr bwMode="auto">
            <a:xfrm>
              <a:off x="12608" y="11871"/>
              <a:ext cx="2096" cy="1282"/>
            </a:xfrm>
            <a:prstGeom prst="rect">
              <a:avLst/>
            </a:prstGeom>
            <a:noFill/>
            <a:ln w="9525">
              <a:solidFill>
                <a:srgbClr val="000000"/>
              </a:solidFill>
              <a:prstDash val="dash"/>
              <a:miter lim="800000"/>
              <a:headEnd/>
              <a:tailEnd/>
            </a:ln>
          </p:spPr>
        </p:pic>
        <p:sp>
          <p:nvSpPr>
            <p:cNvPr id="61" name="Rectangle 12"/>
            <p:cNvSpPr>
              <a:spLocks noChangeArrowheads="1"/>
            </p:cNvSpPr>
            <p:nvPr/>
          </p:nvSpPr>
          <p:spPr bwMode="auto">
            <a:xfrm>
              <a:off x="1770" y="11102"/>
              <a:ext cx="2160" cy="1107"/>
            </a:xfrm>
            <a:prstGeom prst="rect">
              <a:avLst/>
            </a:prstGeom>
            <a:solidFill>
              <a:srgbClr val="92D050"/>
            </a:solid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Teoritis</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11"/>
            <p:cNvSpPr>
              <a:spLocks noChangeArrowheads="1"/>
            </p:cNvSpPr>
            <p:nvPr/>
          </p:nvSpPr>
          <p:spPr bwMode="auto">
            <a:xfrm>
              <a:off x="4241" y="11102"/>
              <a:ext cx="2160" cy="1107"/>
            </a:xfrm>
            <a:prstGeom prst="rect">
              <a:avLst/>
            </a:prstGeom>
            <a:solidFill>
              <a:srgbClr val="FFC000"/>
            </a:solid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400" b="0"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Aplikatif dan Teknologi</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Rectangle 10"/>
            <p:cNvSpPr>
              <a:spLocks noChangeArrowheads="1"/>
            </p:cNvSpPr>
            <p:nvPr/>
          </p:nvSpPr>
          <p:spPr bwMode="auto">
            <a:xfrm>
              <a:off x="1770" y="12449"/>
              <a:ext cx="3841" cy="1459"/>
            </a:xfrm>
            <a:prstGeom prst="rect">
              <a:avLst/>
            </a:prstGeom>
            <a:noFill/>
            <a:ln w="38100">
              <a:solidFill>
                <a:srgbClr val="000000"/>
              </a:solidFill>
              <a:prstDash val="dash"/>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MK bebas atau yang diambil sebagai awal track</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AutoShape 9"/>
            <p:cNvSpPr>
              <a:spLocks noChangeShapeType="1"/>
            </p:cNvSpPr>
            <p:nvPr/>
          </p:nvSpPr>
          <p:spPr bwMode="auto">
            <a:xfrm flipV="1">
              <a:off x="6428" y="12691"/>
              <a:ext cx="1247"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5" name="AutoShape 8"/>
            <p:cNvSpPr>
              <a:spLocks noChangeShapeType="1"/>
            </p:cNvSpPr>
            <p:nvPr/>
          </p:nvSpPr>
          <p:spPr bwMode="auto">
            <a:xfrm flipH="1">
              <a:off x="6428" y="13360"/>
              <a:ext cx="1247" cy="1"/>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6" name="Text Box 7"/>
            <p:cNvSpPr txBox="1">
              <a:spLocks noChangeArrowheads="1"/>
            </p:cNvSpPr>
            <p:nvPr/>
          </p:nvSpPr>
          <p:spPr bwMode="auto">
            <a:xfrm>
              <a:off x="8038" y="12970"/>
              <a:ext cx="3566" cy="9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chemeClr val="tx1"/>
                  </a:solidFill>
                  <a:effectLst/>
                  <a:latin typeface="Arial" pitchFamily="34" charset="0"/>
                  <a:ea typeface="Calibri" pitchFamily="34" charset="0"/>
                  <a:cs typeface="Arial" pitchFamily="34" charset="0"/>
                </a:rPr>
                <a:t>MK yang disarankan untuk diambil bersamaan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Text Box 6"/>
            <p:cNvSpPr txBox="1">
              <a:spLocks noChangeArrowheads="1"/>
            </p:cNvSpPr>
            <p:nvPr/>
          </p:nvSpPr>
          <p:spPr bwMode="auto">
            <a:xfrm>
              <a:off x="8038" y="12509"/>
              <a:ext cx="3566" cy="4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chemeClr val="tx1"/>
                  </a:solidFill>
                  <a:effectLst/>
                  <a:latin typeface="Arial" pitchFamily="34" charset="0"/>
                  <a:ea typeface="Calibri" pitchFamily="34" charset="0"/>
                  <a:cs typeface="Arial" pitchFamily="34" charset="0"/>
                </a:rPr>
                <a:t>Hubungan Pre-requisit MK</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AutoShape 5"/>
            <p:cNvSpPr>
              <a:spLocks noChangeShapeType="1"/>
            </p:cNvSpPr>
            <p:nvPr/>
          </p:nvSpPr>
          <p:spPr bwMode="auto">
            <a:xfrm flipV="1">
              <a:off x="5992" y="5752"/>
              <a:ext cx="6" cy="95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9" name="AutoShape 4"/>
            <p:cNvSpPr>
              <a:spLocks noChangeShapeType="1"/>
            </p:cNvSpPr>
            <p:nvPr/>
          </p:nvSpPr>
          <p:spPr bwMode="auto">
            <a:xfrm>
              <a:off x="7083" y="7371"/>
              <a:ext cx="3567" cy="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0" name="AutoShape 3"/>
            <p:cNvSpPr>
              <a:spLocks noChangeShapeType="1"/>
            </p:cNvSpPr>
            <p:nvPr/>
          </p:nvSpPr>
          <p:spPr bwMode="auto">
            <a:xfrm flipV="1">
              <a:off x="5992" y="5218"/>
              <a:ext cx="1866" cy="149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1" name="AutoShape 2"/>
            <p:cNvSpPr>
              <a:spLocks noChangeShapeType="1"/>
            </p:cNvSpPr>
            <p:nvPr/>
          </p:nvSpPr>
          <p:spPr bwMode="auto">
            <a:xfrm flipV="1">
              <a:off x="7083" y="5909"/>
              <a:ext cx="4703" cy="146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2082"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 name="Date Placeholder 37"/>
          <p:cNvSpPr>
            <a:spLocks noGrp="1"/>
          </p:cNvSpPr>
          <p:nvPr>
            <p:ph type="dt" sz="half" idx="10"/>
          </p:nvPr>
        </p:nvSpPr>
        <p:spPr/>
        <p:txBody>
          <a:bodyPr/>
          <a:lstStyle/>
          <a:p>
            <a:fld id="{479E31C7-8879-489C-B46A-1F53F327BCD3}" type="datetime1">
              <a:rPr lang="id-ID" smtClean="0"/>
              <a:t>24/07/2014</a:t>
            </a:fld>
            <a:endParaRPr lang="id-ID"/>
          </a:p>
        </p:txBody>
      </p:sp>
      <p:sp>
        <p:nvSpPr>
          <p:cNvPr id="72" name="Slide Number Placeholder 71"/>
          <p:cNvSpPr>
            <a:spLocks noGrp="1"/>
          </p:cNvSpPr>
          <p:nvPr>
            <p:ph type="sldNum" sz="quarter" idx="12"/>
          </p:nvPr>
        </p:nvSpPr>
        <p:spPr/>
        <p:txBody>
          <a:bodyPr/>
          <a:lstStyle/>
          <a:p>
            <a:fld id="{7F302563-E7AF-4054-B59A-0FF0C3D1AC5E}" type="slidenum">
              <a:rPr lang="id-ID" smtClean="0"/>
              <a:pPr/>
              <a:t>8</a:t>
            </a:fld>
            <a:endParaRPr lang="id-ID"/>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219200"/>
            <a:ext cx="8153400" cy="990600"/>
          </a:xfrm>
        </p:spPr>
        <p:txBody>
          <a:bodyPr/>
          <a:lstStyle/>
          <a:p>
            <a:r>
              <a:rPr lang="id-ID" dirty="0" smtClean="0"/>
              <a:t>Materi UTS [1] </a:t>
            </a:r>
            <a:endParaRPr lang="en-US" dirty="0"/>
          </a:p>
        </p:txBody>
      </p:sp>
      <p:graphicFrame>
        <p:nvGraphicFramePr>
          <p:cNvPr id="5" name="Content Placeholder 4"/>
          <p:cNvGraphicFramePr>
            <a:graphicFrameLocks noGrp="1"/>
          </p:cNvGraphicFramePr>
          <p:nvPr>
            <p:ph sz="quarter" idx="1"/>
          </p:nvPr>
        </p:nvGraphicFramePr>
        <p:xfrm>
          <a:off x="612648" y="2046023"/>
          <a:ext cx="8153400" cy="4106350"/>
        </p:xfrm>
        <a:graphic>
          <a:graphicData uri="http://schemas.openxmlformats.org/drawingml/2006/table">
            <a:tbl>
              <a:tblPr firstRow="1" bandRow="1">
                <a:tableStyleId>{5C22544A-7EE6-4342-B048-85BDC9FD1C3A}</a:tableStyleId>
              </a:tblPr>
              <a:tblGrid>
                <a:gridCol w="2887655"/>
                <a:gridCol w="5265745"/>
              </a:tblGrid>
              <a:tr h="264762">
                <a:tc>
                  <a:txBody>
                    <a:bodyPr/>
                    <a:lstStyle/>
                    <a:p>
                      <a:pPr marL="0" algn="l" rtl="0" eaLnBrk="1" latinLnBrk="0" hangingPunct="1">
                        <a:lnSpc>
                          <a:spcPct val="115000"/>
                        </a:lnSpc>
                        <a:spcAft>
                          <a:spcPts val="0"/>
                        </a:spcAft>
                      </a:pPr>
                      <a:r>
                        <a:rPr kumimoji="0" lang="id-ID" sz="1400" kern="1200" dirty="0" smtClean="0">
                          <a:solidFill>
                            <a:schemeClr val="bg1"/>
                          </a:solidFill>
                          <a:latin typeface="+mn-lt"/>
                          <a:ea typeface="+mn-ea"/>
                          <a:cs typeface="+mn-cs"/>
                        </a:rPr>
                        <a:t>Materi Pokok</a:t>
                      </a:r>
                      <a:endParaRPr kumimoji="0" lang="id-ID" sz="1400" kern="1200" dirty="0">
                        <a:solidFill>
                          <a:schemeClr val="bg1"/>
                        </a:solidFill>
                        <a:latin typeface="+mn-lt"/>
                        <a:ea typeface="+mn-ea"/>
                        <a:cs typeface="+mn-cs"/>
                      </a:endParaRPr>
                    </a:p>
                  </a:txBody>
                  <a:tcPr marL="68580" marR="68580" marT="0" marB="0"/>
                </a:tc>
                <a:tc>
                  <a:txBody>
                    <a:bodyPr/>
                    <a:lstStyle/>
                    <a:p>
                      <a:pPr marL="0" lvl="0" indent="-342900" algn="l" rtl="0" eaLnBrk="1" latinLnBrk="0" hangingPunct="1">
                        <a:lnSpc>
                          <a:spcPct val="115000"/>
                        </a:lnSpc>
                        <a:spcAft>
                          <a:spcPts val="0"/>
                        </a:spcAft>
                        <a:buFont typeface="Symbol"/>
                        <a:buChar char=""/>
                      </a:pPr>
                      <a:r>
                        <a:rPr kumimoji="0" lang="id-ID" sz="1400" kern="1200" dirty="0" smtClean="0">
                          <a:solidFill>
                            <a:schemeClr val="bg1"/>
                          </a:solidFill>
                          <a:latin typeface="+mn-lt"/>
                          <a:ea typeface="+mn-ea"/>
                          <a:cs typeface="+mn-cs"/>
                        </a:rPr>
                        <a:t>Sub Bahasan</a:t>
                      </a:r>
                      <a:endParaRPr kumimoji="0" lang="id-ID" sz="1400" kern="1200" dirty="0">
                        <a:solidFill>
                          <a:schemeClr val="bg1"/>
                        </a:solidFill>
                        <a:latin typeface="+mn-lt"/>
                        <a:ea typeface="+mn-ea"/>
                        <a:cs typeface="+mn-cs"/>
                      </a:endParaRPr>
                    </a:p>
                  </a:txBody>
                  <a:tcPr marL="68580" marR="68580" marT="0" marB="0"/>
                </a:tc>
              </a:tr>
              <a:tr h="813910">
                <a:tc>
                  <a:txBody>
                    <a:bodyPr/>
                    <a:lstStyle/>
                    <a:p>
                      <a:pPr marL="0" algn="l" rtl="0" eaLnBrk="1" latinLnBrk="0" hangingPunct="1">
                        <a:lnSpc>
                          <a:spcPct val="115000"/>
                        </a:lnSpc>
                        <a:spcAft>
                          <a:spcPts val="0"/>
                        </a:spcAft>
                      </a:pPr>
                      <a:r>
                        <a:rPr kumimoji="0" lang="id-ID" sz="1100" kern="1200" dirty="0" smtClean="0">
                          <a:solidFill>
                            <a:schemeClr val="dk1"/>
                          </a:solidFill>
                          <a:latin typeface="+mn-lt"/>
                          <a:ea typeface="+mn-ea"/>
                          <a:cs typeface="+mn-cs"/>
                        </a:rPr>
                        <a:t>Pengantar Kuliah Sistem Rekognisi</a:t>
                      </a:r>
                      <a:endParaRPr kumimoji="0" lang="id-ID" sz="1100" kern="1200" dirty="0">
                        <a:solidFill>
                          <a:schemeClr val="dk1"/>
                        </a:solidFill>
                        <a:latin typeface="+mn-lt"/>
                        <a:ea typeface="+mn-ea"/>
                        <a:cs typeface="+mn-cs"/>
                      </a:endParaRPr>
                    </a:p>
                  </a:txBody>
                  <a:tcPr marL="68580" marR="68580" marT="0" marB="0"/>
                </a:tc>
                <a:tc>
                  <a:txBody>
                    <a:bodyPr/>
                    <a:lstStyle/>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Kompetensi Mata Kuliah</a:t>
                      </a:r>
                    </a:p>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Aturan perkuliahan</a:t>
                      </a:r>
                    </a:p>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Definisi Sistem Rekognisi</a:t>
                      </a:r>
                    </a:p>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Penerapan Sistem Rekognisi</a:t>
                      </a:r>
                      <a:endParaRPr kumimoji="0" lang="id-ID" sz="1100" kern="1200" dirty="0">
                        <a:solidFill>
                          <a:schemeClr val="dk1"/>
                        </a:solidFill>
                        <a:latin typeface="+mn-lt"/>
                        <a:ea typeface="+mn-ea"/>
                        <a:cs typeface="+mn-cs"/>
                      </a:endParaRPr>
                    </a:p>
                  </a:txBody>
                  <a:tcPr marL="68580" marR="68580" marT="0" marB="0"/>
                </a:tc>
              </a:tr>
              <a:tr h="1379066">
                <a:tc>
                  <a:txBody>
                    <a:bodyPr/>
                    <a:lstStyle/>
                    <a:p>
                      <a:pPr marL="0" algn="l" rtl="0" eaLnBrk="1" latinLnBrk="0" hangingPunct="1">
                        <a:lnSpc>
                          <a:spcPct val="115000"/>
                        </a:lnSpc>
                        <a:spcAft>
                          <a:spcPts val="0"/>
                        </a:spcAft>
                      </a:pPr>
                      <a:r>
                        <a:rPr kumimoji="0" lang="id-ID" sz="1100" kern="1200" dirty="0" smtClean="0">
                          <a:solidFill>
                            <a:schemeClr val="dk1"/>
                          </a:solidFill>
                          <a:latin typeface="+mn-lt"/>
                          <a:ea typeface="+mn-ea"/>
                          <a:cs typeface="+mn-cs"/>
                        </a:rPr>
                        <a:t>Computer Vision</a:t>
                      </a:r>
                      <a:endParaRPr kumimoji="0" lang="id-ID" sz="1100" kern="1200" dirty="0">
                        <a:solidFill>
                          <a:schemeClr val="dk1"/>
                        </a:solidFill>
                        <a:latin typeface="+mn-lt"/>
                        <a:ea typeface="+mn-ea"/>
                        <a:cs typeface="+mn-cs"/>
                      </a:endParaRPr>
                    </a:p>
                  </a:txBody>
                  <a:tcPr marL="68580" marR="68580" marT="0" marB="0"/>
                </a:tc>
                <a:tc>
                  <a:txBody>
                    <a:bodyPr/>
                    <a:lstStyle/>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Definisi Computer Vision</a:t>
                      </a:r>
                    </a:p>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Akuisisi Data, Representasi Data, Properti Data</a:t>
                      </a:r>
                    </a:p>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Teknik Dasar Image Processing </a:t>
                      </a:r>
                    </a:p>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Definsi Objek Descriptor/Properti</a:t>
                      </a:r>
                    </a:p>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Klasifikasi Metode Pengenalan (statistik, sintaktik, semantik)</a:t>
                      </a:r>
                    </a:p>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Unjuk kerjas sistem rekognisi</a:t>
                      </a:r>
                    </a:p>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Tugas studi literature tentang : pemrograman dengan Matlab</a:t>
                      </a:r>
                    </a:p>
                  </a:txBody>
                  <a:tcPr marL="68580" marR="68580" marT="0" marB="0"/>
                </a:tc>
              </a:tr>
              <a:tr h="1648612">
                <a:tc>
                  <a:txBody>
                    <a:bodyPr/>
                    <a:lstStyle/>
                    <a:p>
                      <a:pPr marL="0" algn="l" rtl="0" eaLnBrk="1" latinLnBrk="0" hangingPunct="1">
                        <a:lnSpc>
                          <a:spcPct val="115000"/>
                        </a:lnSpc>
                        <a:spcAft>
                          <a:spcPts val="0"/>
                        </a:spcAft>
                      </a:pPr>
                      <a:r>
                        <a:rPr kumimoji="0" lang="id-ID" sz="1100" kern="1200" dirty="0" smtClean="0">
                          <a:solidFill>
                            <a:schemeClr val="dk1"/>
                          </a:solidFill>
                          <a:latin typeface="+mn-lt"/>
                          <a:ea typeface="+mn-ea"/>
                          <a:cs typeface="+mn-cs"/>
                        </a:rPr>
                        <a:t>Pengolahan Citra: Teori dan Implementasi</a:t>
                      </a:r>
                    </a:p>
                  </a:txBody>
                  <a:tcPr marL="68580" marR="68580" marT="0" marB="0"/>
                </a:tc>
                <a:tc>
                  <a:txBody>
                    <a:bodyPr/>
                    <a:lstStyle/>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Teknik Dasar Pengolahan Citra</a:t>
                      </a:r>
                    </a:p>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Konvolusi</a:t>
                      </a:r>
                    </a:p>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Deteksi Sisi</a:t>
                      </a:r>
                    </a:p>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Pengenalan Matlab</a:t>
                      </a:r>
                    </a:p>
                    <a:p>
                      <a:pPr marL="0" lvl="0" indent="-342900" algn="l" rtl="0" eaLnBrk="1" latinLnBrk="0" hangingPunct="1">
                        <a:lnSpc>
                          <a:spcPct val="115000"/>
                        </a:lnSpc>
                        <a:spcAft>
                          <a:spcPts val="0"/>
                        </a:spcAft>
                        <a:buFont typeface="Symbol"/>
                        <a:buChar char=""/>
                      </a:pPr>
                      <a:r>
                        <a:rPr kumimoji="0" lang="id-ID" sz="1100" kern="1200" dirty="0" smtClean="0">
                          <a:solidFill>
                            <a:schemeClr val="dk1"/>
                          </a:solidFill>
                          <a:latin typeface="+mn-lt"/>
                          <a:ea typeface="+mn-ea"/>
                          <a:cs typeface="+mn-cs"/>
                        </a:rPr>
                        <a:t>Tugas studi literature Pembuatan Program Implementasi Pengolahan Citra</a:t>
                      </a:r>
                    </a:p>
                    <a:p>
                      <a:pPr marL="0" marR="0" lvl="0" indent="-342900" algn="l" defTabSz="914400" rtl="0" eaLnBrk="1" fontAlgn="auto" latinLnBrk="0" hangingPunct="1">
                        <a:lnSpc>
                          <a:spcPct val="115000"/>
                        </a:lnSpc>
                        <a:spcBef>
                          <a:spcPts val="0"/>
                        </a:spcBef>
                        <a:spcAft>
                          <a:spcPts val="0"/>
                        </a:spcAft>
                        <a:buClrTx/>
                        <a:buSzTx/>
                        <a:buFont typeface="Symbol"/>
                        <a:buChar char=""/>
                        <a:tabLst/>
                        <a:defRPr/>
                      </a:pPr>
                      <a:r>
                        <a:rPr kumimoji="0" lang="id-ID" sz="1100" kern="1200" dirty="0" smtClean="0">
                          <a:solidFill>
                            <a:schemeClr val="dk1"/>
                          </a:solidFill>
                          <a:latin typeface="+mn-lt"/>
                          <a:ea typeface="+mn-ea"/>
                          <a:cs typeface="+mn-cs"/>
                        </a:rPr>
                        <a:t>Implementasi Teknik Pengolahan Citra</a:t>
                      </a:r>
                    </a:p>
                    <a:p>
                      <a:pPr marL="0" lvl="0" indent="-342900" algn="l" rtl="0" eaLnBrk="1" latinLnBrk="0" hangingPunct="1">
                        <a:lnSpc>
                          <a:spcPct val="115000"/>
                        </a:lnSpc>
                        <a:spcAft>
                          <a:spcPts val="0"/>
                        </a:spcAft>
                        <a:buFont typeface="Symbol"/>
                        <a:buChar char=""/>
                      </a:pPr>
                      <a:endParaRPr kumimoji="0" lang="id-ID" sz="1100" kern="1200" dirty="0" smtClean="0">
                        <a:solidFill>
                          <a:schemeClr val="dk1"/>
                        </a:solidFill>
                        <a:latin typeface="+mn-lt"/>
                        <a:ea typeface="+mn-ea"/>
                        <a:cs typeface="+mn-cs"/>
                      </a:endParaRPr>
                    </a:p>
                  </a:txBody>
                  <a:tcPr marL="68580" marR="68580" marT="0" marB="0"/>
                </a:tc>
              </a:tr>
            </a:tbl>
          </a:graphicData>
        </a:graphic>
      </p:graphicFrame>
      <p:sp>
        <p:nvSpPr>
          <p:cNvPr id="6" name="Date Placeholder 5"/>
          <p:cNvSpPr>
            <a:spLocks noGrp="1"/>
          </p:cNvSpPr>
          <p:nvPr>
            <p:ph type="dt" sz="half" idx="10"/>
          </p:nvPr>
        </p:nvSpPr>
        <p:spPr/>
        <p:txBody>
          <a:bodyPr/>
          <a:lstStyle/>
          <a:p>
            <a:fld id="{2E945C34-E5CC-464A-9ED1-E5DDDF48D040}" type="datetime1">
              <a:rPr lang="id-ID" smtClean="0"/>
              <a:t>24/07/2014</a:t>
            </a:fld>
            <a:endParaRPr lang="id-ID"/>
          </a:p>
        </p:txBody>
      </p:sp>
      <p:sp>
        <p:nvSpPr>
          <p:cNvPr id="8" name="Slide Number Placeholder 7"/>
          <p:cNvSpPr>
            <a:spLocks noGrp="1"/>
          </p:cNvSpPr>
          <p:nvPr>
            <p:ph type="sldNum" sz="quarter" idx="12"/>
          </p:nvPr>
        </p:nvSpPr>
        <p:spPr/>
        <p:txBody>
          <a:bodyPr/>
          <a:lstStyle/>
          <a:p>
            <a:fld id="{7F302563-E7AF-4054-B59A-0FF0C3D1AC5E}" type="slidenum">
              <a:rPr lang="id-ID" smtClean="0"/>
              <a:pPr/>
              <a:t>9</a:t>
            </a:fld>
            <a:endParaRPr lang="id-ID"/>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1045</TotalTime>
  <Words>1180</Words>
  <Application>Microsoft Office PowerPoint</Application>
  <PresentationFormat>On-screen Show (4:3)</PresentationFormat>
  <Paragraphs>230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template_informatika_slide</vt:lpstr>
      <vt:lpstr>CIG4I3 SISTEM REKOGNISI Pertemuan 1:  Pengantar Kuliah Sistem Rekognisi </vt:lpstr>
      <vt:lpstr>Pengenalan Mata Kuliah [2]</vt:lpstr>
      <vt:lpstr>Pengenalan Mata Kuliah [1]</vt:lpstr>
      <vt:lpstr>Kompetensi Lulusan: Kompetensi Utama</vt:lpstr>
      <vt:lpstr>Kompetensi Lulusan: Kompetensi Utama</vt:lpstr>
      <vt:lpstr>Kompetensi Lulusan: Kompetensi Khusus</vt:lpstr>
      <vt:lpstr>Tim Dosen</vt:lpstr>
      <vt:lpstr>Organigram Mata Kuliah Pilihan KK ICM</vt:lpstr>
      <vt:lpstr>Materi UTS [1] </vt:lpstr>
      <vt:lpstr>Materi UTS [2] </vt:lpstr>
      <vt:lpstr>Pembangunan Kompetensi</vt:lpstr>
      <vt:lpstr>Tugas UTS (Tentative)</vt:lpstr>
      <vt:lpstr>Materi </vt:lpstr>
      <vt:lpstr>Aturan Perkuliahan [1]</vt:lpstr>
      <vt:lpstr>Aturan Perkuliahan [2]</vt:lpstr>
      <vt:lpstr>Definisi Sistem Rekognisi</vt:lpstr>
      <vt:lpstr>Penerapan Sistem Rekognisi</vt:lpstr>
      <vt:lpstr>Medical.</vt:lpstr>
      <vt:lpstr>Security</vt:lpstr>
      <vt:lpstr>In industry.</vt:lpstr>
      <vt:lpstr>Others.</vt:lpstr>
      <vt:lpstr>Sumber</vt:lpstr>
      <vt:lpstr>Slide 23</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120</cp:revision>
  <dcterms:created xsi:type="dcterms:W3CDTF">2012-11-14T18:53:32Z</dcterms:created>
  <dcterms:modified xsi:type="dcterms:W3CDTF">2014-07-23T18:58:49Z</dcterms:modified>
</cp:coreProperties>
</file>