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2" r:id="rId3"/>
    <p:sldId id="283" r:id="rId4"/>
    <p:sldId id="284" r:id="rId5"/>
    <p:sldId id="285" r:id="rId6"/>
    <p:sldId id="286" r:id="rId7"/>
    <p:sldId id="287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258" r:id="rId2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374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B9219-4A66-4B41-AFAD-B4DCC55121D3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99D96-90C2-44B4-8DCF-3216EB4C3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4085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96F5A-DA36-4202-8F3F-DA89D0431918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BABC4-D3F8-4FEC-A081-17F891AA9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784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Proposal adalah suatu bentuk dokumen yang berisikan rencana TA yang akan dikerjakan oleh mahasiswa. Oleh karena itu proposal harus ditulis dengan kaidah penulisan ilmiah dan dapat memberikan gambaran mengenai topik/bahan kajian yang dibahas, rencana kerja dan kesiapan dalam pengerjaan TA. Disarankan agar proposal yang dibuat berisikan Tahap Pendahuluan, Tahap Dasar Teori dan Tahap Rencana Perancangan.</a:t>
            </a:r>
          </a:p>
          <a:p>
            <a:r>
              <a:rPr lang="id-ID" b="1" dirty="0" smtClean="0"/>
              <a:t>Bimbingan Proposal minimal 2 kali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0EBE5-EE41-4855-8F94-D1C2858B51CC}" type="slidenum">
              <a:rPr lang="en-AU" smtClean="0"/>
              <a:pPr/>
              <a:t>13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ystogan\Downloads\Compressed\2917_internet_ppt\template_main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785" b="11855"/>
          <a:stretch/>
        </p:blipFill>
        <p:spPr bwMode="auto">
          <a:xfrm>
            <a:off x="43394" y="3251531"/>
            <a:ext cx="3848669" cy="309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34684" y="1269242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34684" y="2227425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234684" y="2875084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Verdan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0308202-65DB-4994-BCEA-8690276EA9D3}" type="datetime1">
              <a:rPr lang="id-ID" smtClean="0"/>
              <a:pPr>
                <a:defRPr/>
              </a:pPr>
              <a:t>26/08/2014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26924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Mystogan\Pictures\Untitled-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9705" y="216578"/>
            <a:ext cx="3264827" cy="64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3624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326438" cy="4025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84EB-C6E3-684C-A39B-0E652C4E0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2E4E6-3936-4FAB-AF76-08C6D1B6E897}" type="datetime1">
              <a:rPr lang="id-ID" smtClean="0"/>
              <a:pPr>
                <a:defRPr/>
              </a:pPr>
              <a:t>26/08/2014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5188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40D16-EBF5-0D44-A21F-B32E9F6095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109D2-3EC9-4EA0-9D7E-D68C5B7AD664}" type="datetime1">
              <a:rPr lang="id-ID" smtClean="0"/>
              <a:pPr>
                <a:defRPr/>
              </a:pPr>
              <a:t>26/08/2014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104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2009550"/>
            <a:ext cx="4035425" cy="400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67590-0BC9-4B4A-95A3-307D97AD4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C1DBF-D696-4121-8BEB-E73875636099}" type="datetime1">
              <a:rPr lang="id-ID" smtClean="0"/>
              <a:pPr>
                <a:defRPr/>
              </a:pPr>
              <a:t>26/08/2014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1336417"/>
            <a:ext cx="8409163" cy="6412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7239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C417-35D1-DE4B-9003-F2E94344F5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86ABE-CA8F-4711-AC8E-E587576491AD}" type="datetime1">
              <a:rPr lang="id-ID" smtClean="0"/>
              <a:pPr>
                <a:defRPr/>
              </a:pPr>
              <a:t>26/08/2014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250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2009550"/>
            <a:ext cx="3997325" cy="40023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A4596-0E95-4845-A51E-381771D71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DB154-561A-420B-9931-B8E8CCFCC8F8}" type="datetime1">
              <a:rPr lang="id-ID" smtClean="0"/>
              <a:pPr>
                <a:defRPr/>
              </a:pPr>
              <a:t>26/08/2014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6198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434548" y="4489331"/>
            <a:ext cx="8326438" cy="211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C00000"/>
                </a:solidFill>
                <a:latin typeface="Brush Script Std" pitchFamily="66" charset="0"/>
              </a:rPr>
              <a:t>THANK YOU</a:t>
            </a:r>
            <a:endParaRPr lang="en-US" sz="5400" dirty="0">
              <a:solidFill>
                <a:srgbClr val="C00000"/>
              </a:solidFill>
              <a:latin typeface="Brush Script Std" pitchFamily="66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-489" y="4670967"/>
            <a:ext cx="9141923" cy="9368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Mystogan\Pictures\red-digital-background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10" b="13980"/>
          <a:stretch/>
        </p:blipFill>
        <p:spPr bwMode="auto">
          <a:xfrm>
            <a:off x="-2566" y="0"/>
            <a:ext cx="9144000" cy="467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ystogan\Pictures\logo-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392" y="142946"/>
            <a:ext cx="3039184" cy="60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7725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97244-1014-48AC-BD82-C69F3E0F670A}" type="datetime1">
              <a:rPr lang="id-ID" smtClean="0"/>
              <a:pPr/>
              <a:t>26/08/2014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id-ID" smtClean="0"/>
              <a:t>20/46 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F302563-E7AF-4054-B59A-0FF0C3D1AC5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chemeClr val="accent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" y="0"/>
            <a:ext cx="9143993" cy="124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Mystogan\Pictures\75_big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" y="6242667"/>
            <a:ext cx="914399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1"/>
          <p:cNvSpPr txBox="1">
            <a:spLocks/>
          </p:cNvSpPr>
          <p:nvPr userDrawn="1"/>
        </p:nvSpPr>
        <p:spPr>
          <a:xfrm>
            <a:off x="129381" y="6492875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B1F015-1154-6F45-9F5A-29B4836DF7ED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Date Placeholder 2"/>
          <p:cNvSpPr txBox="1">
            <a:spLocks/>
          </p:cNvSpPr>
          <p:nvPr userDrawn="1"/>
        </p:nvSpPr>
        <p:spPr>
          <a:xfrm>
            <a:off x="550069" y="6492875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9DE922-2F34-1241-8A40-1B6D2996FA4E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8/26/2014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3999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36417"/>
            <a:ext cx="8326438" cy="64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2" descr="C:\Users\Mystogan\Pictures\75_big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48401"/>
            <a:ext cx="914399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89908" y="6451886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2B1F015-1154-6F45-9F5A-29B4836DF7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10596" y="6451886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808C0EA-8E8D-457A-B4A6-A269581B7171}" type="datetime1">
              <a:rPr lang="id-ID" smtClean="0"/>
              <a:pPr>
                <a:defRPr/>
              </a:pPr>
              <a:t>26/08/2014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977656"/>
            <a:ext cx="8326438" cy="405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" y="0"/>
            <a:ext cx="9143993" cy="124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>
              <a:lumMod val="75000"/>
              <a:lumOff val="25000"/>
            </a:schemeClr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14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IFG412 </a:t>
            </a:r>
            <a:br>
              <a:rPr lang="id-ID" dirty="0" smtClean="0"/>
            </a:br>
            <a:r>
              <a:rPr lang="id-ID" dirty="0" smtClean="0"/>
              <a:t>Tugas Akhir I (Seminar Proposal)</a:t>
            </a:r>
            <a:br>
              <a:rPr lang="id-ID" dirty="0" smtClean="0"/>
            </a:br>
            <a:r>
              <a:rPr lang="id-ID" dirty="0" smtClean="0"/>
              <a:t>Pengantar Kuliah</a:t>
            </a:r>
            <a:endParaRPr lang="en-US" dirty="0" smtClean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Author-</a:t>
            </a:r>
            <a:r>
              <a:rPr lang="id-ID" dirty="0" smtClean="0"/>
              <a:t>Tim Dosen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id-ID" smtClean="0"/>
              <a:t>rodi S1 Teknik Informatika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195A51FA-076A-4365-91F8-C7D57477CC31}" type="datetime1">
              <a:rPr lang="id-ID" smtClean="0"/>
              <a:pPr>
                <a:defRPr/>
              </a:pPr>
              <a:t>26/08/2014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129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4896" y="228600"/>
            <a:ext cx="5081152" cy="990600"/>
          </a:xfrm>
        </p:spPr>
        <p:txBody>
          <a:bodyPr/>
          <a:lstStyle/>
          <a:p>
            <a:r>
              <a:rPr lang="en-AU" dirty="0" err="1" smtClean="0">
                <a:solidFill>
                  <a:schemeClr val="bg1"/>
                </a:solidFill>
              </a:rPr>
              <a:t>Syarat</a:t>
            </a:r>
            <a:r>
              <a:rPr lang="en-AU" dirty="0" smtClean="0">
                <a:solidFill>
                  <a:schemeClr val="bg1"/>
                </a:solidFill>
              </a:rPr>
              <a:t> </a:t>
            </a:r>
            <a:r>
              <a:rPr lang="en-AU" dirty="0" err="1" smtClean="0">
                <a:solidFill>
                  <a:schemeClr val="bg1"/>
                </a:solidFill>
              </a:rPr>
              <a:t>kelulusan</a:t>
            </a:r>
            <a:r>
              <a:rPr lang="en-AU" dirty="0" smtClean="0">
                <a:solidFill>
                  <a:schemeClr val="bg1"/>
                </a:solidFill>
              </a:rPr>
              <a:t> S1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AU" dirty="0" err="1" smtClean="0"/>
              <a:t>Mahasiswa</a:t>
            </a:r>
            <a:r>
              <a:rPr lang="en-AU" dirty="0" smtClean="0"/>
              <a:t> </a:t>
            </a:r>
            <a:r>
              <a:rPr lang="en-AU" dirty="0" err="1" smtClean="0"/>
              <a:t>wajib</a:t>
            </a:r>
            <a:r>
              <a:rPr lang="en-AU" dirty="0" smtClean="0"/>
              <a:t> </a:t>
            </a:r>
            <a:r>
              <a:rPr lang="en-AU" dirty="0" err="1" smtClean="0"/>
              <a:t>menyelesaikan</a:t>
            </a:r>
            <a:r>
              <a:rPr lang="en-AU" dirty="0" smtClean="0"/>
              <a:t> </a:t>
            </a:r>
            <a:r>
              <a:rPr lang="en-AU" dirty="0" err="1" smtClean="0"/>
              <a:t>Tugas</a:t>
            </a:r>
            <a:r>
              <a:rPr lang="en-AU" dirty="0" smtClean="0"/>
              <a:t> </a:t>
            </a:r>
            <a:r>
              <a:rPr lang="en-AU" dirty="0" err="1" smtClean="0"/>
              <a:t>Akhir</a:t>
            </a:r>
            <a:r>
              <a:rPr lang="en-AU" dirty="0" smtClean="0"/>
              <a:t> (</a:t>
            </a:r>
            <a:r>
              <a:rPr lang="en-AU" dirty="0" err="1" smtClean="0"/>
              <a:t>sesuai</a:t>
            </a:r>
            <a:r>
              <a:rPr lang="en-AU" dirty="0" smtClean="0"/>
              <a:t> </a:t>
            </a:r>
            <a:r>
              <a:rPr lang="en-AU" dirty="0" err="1" smtClean="0"/>
              <a:t>Kurikulum</a:t>
            </a:r>
            <a:r>
              <a:rPr lang="en-AU" dirty="0" smtClean="0"/>
              <a:t> </a:t>
            </a:r>
            <a:r>
              <a:rPr lang="en-AU" dirty="0" err="1" smtClean="0"/>
              <a:t>Prodi</a:t>
            </a:r>
            <a:r>
              <a:rPr lang="en-AU" dirty="0" smtClean="0"/>
              <a:t> S1 </a:t>
            </a:r>
            <a:r>
              <a:rPr lang="en-AU" dirty="0" err="1" smtClean="0"/>
              <a:t>Teknik</a:t>
            </a:r>
            <a:r>
              <a:rPr lang="en-AU" dirty="0" smtClean="0"/>
              <a:t> </a:t>
            </a:r>
            <a:r>
              <a:rPr lang="en-AU" dirty="0" err="1" smtClean="0"/>
              <a:t>Informatika</a:t>
            </a:r>
            <a:r>
              <a:rPr lang="en-AU" dirty="0" smtClean="0"/>
              <a:t> </a:t>
            </a:r>
            <a:r>
              <a:rPr lang="en-AU" dirty="0" err="1" smtClean="0"/>
              <a:t>tahun</a:t>
            </a:r>
            <a:r>
              <a:rPr lang="en-AU" dirty="0" smtClean="0"/>
              <a:t> 2012)</a:t>
            </a:r>
          </a:p>
          <a:p>
            <a:pPr lvl="1"/>
            <a:r>
              <a:rPr lang="en-AU" dirty="0" err="1" smtClean="0"/>
              <a:t>Matakuliah</a:t>
            </a:r>
            <a:r>
              <a:rPr lang="en-AU" dirty="0" smtClean="0"/>
              <a:t> </a:t>
            </a:r>
            <a:r>
              <a:rPr lang="en-AU" dirty="0" err="1" smtClean="0"/>
              <a:t>Tugas</a:t>
            </a:r>
            <a:r>
              <a:rPr lang="en-AU" dirty="0" smtClean="0"/>
              <a:t> </a:t>
            </a:r>
            <a:r>
              <a:rPr lang="en-AU" dirty="0" err="1" smtClean="0"/>
              <a:t>Akhir</a:t>
            </a:r>
            <a:r>
              <a:rPr lang="en-AU" dirty="0" smtClean="0"/>
              <a:t> I (Seminar Proposal): 2 SKS </a:t>
            </a:r>
          </a:p>
          <a:p>
            <a:pPr lvl="1"/>
            <a:r>
              <a:rPr lang="en-AU" dirty="0" err="1" smtClean="0"/>
              <a:t>Tugas</a:t>
            </a:r>
            <a:r>
              <a:rPr lang="en-AU" dirty="0" smtClean="0"/>
              <a:t> </a:t>
            </a:r>
            <a:r>
              <a:rPr lang="en-AU" dirty="0" err="1" smtClean="0"/>
              <a:t>Akhir</a:t>
            </a:r>
            <a:r>
              <a:rPr lang="en-AU" dirty="0" smtClean="0"/>
              <a:t> II: 4 SKS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248" y="228600"/>
            <a:ext cx="5094800" cy="990600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Mekanisme TA1 G</a:t>
            </a:r>
            <a:r>
              <a:rPr lang="en-AU" dirty="0" err="1" smtClean="0">
                <a:solidFill>
                  <a:schemeClr val="bg1"/>
                </a:solidFill>
              </a:rPr>
              <a:t>enap</a:t>
            </a:r>
            <a:r>
              <a:rPr lang="id-ID" dirty="0" smtClean="0">
                <a:solidFill>
                  <a:schemeClr val="bg1"/>
                </a:solidFill>
              </a:rPr>
              <a:t> 2013/2014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d-ID" sz="2800" dirty="0" smtClean="0"/>
              <a:t>Dalam skema pelaksanaan IFG412 Tugas Akhir I (Seminar Proposal), maka program studi akan membuka kelas mata kuliah dengan min. 1 kelas untuk setiap Kelompok Keahlian dengan format TA1-&lt;KK&gt;-&lt;No Kelas&gt;, misalkan:</a:t>
            </a:r>
          </a:p>
          <a:p>
            <a:pPr lvl="1"/>
            <a:r>
              <a:rPr lang="id-ID" sz="2500" dirty="0" smtClean="0"/>
              <a:t>TA1-ICM-01</a:t>
            </a:r>
          </a:p>
          <a:p>
            <a:pPr lvl="1"/>
            <a:r>
              <a:rPr lang="id-ID" sz="2500" dirty="0" smtClean="0"/>
              <a:t>TA1-SIDE-01</a:t>
            </a:r>
          </a:p>
          <a:p>
            <a:pPr lvl="1"/>
            <a:r>
              <a:rPr lang="id-ID" sz="2500" dirty="0" smtClean="0"/>
              <a:t>TA1-TELE-01</a:t>
            </a:r>
          </a:p>
          <a:p>
            <a:r>
              <a:rPr lang="id-ID" sz="2800" b="1" dirty="0" smtClean="0"/>
              <a:t>&lt;Mulai menerapkan spesialisasi dengan pedoman MKP Track : min. 3 MKP, pindah Track diijikan asalkan memenuhi min. 3 MKP pada KK yang dituju&gt;</a:t>
            </a:r>
            <a:endParaRPr lang="id-ID" sz="2800" dirty="0" smtClean="0"/>
          </a:p>
          <a:p>
            <a:r>
              <a:rPr lang="id-ID" sz="2800" dirty="0" smtClean="0"/>
              <a:t>* Sedangkan untuk  kasus mengambil TA1 dan TA2 secara bersamaan akan menunggu arahan dari Program Studi</a:t>
            </a:r>
          </a:p>
          <a:p>
            <a:endParaRPr lang="id-ID" sz="3100" b="1" dirty="0" smtClean="0"/>
          </a:p>
          <a:p>
            <a:pPr lvl="1"/>
            <a:endParaRPr lang="id-ID" sz="25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6656" y="228600"/>
            <a:ext cx="5149391" cy="990600"/>
          </a:xfrm>
        </p:spPr>
        <p:txBody>
          <a:bodyPr/>
          <a:lstStyle/>
          <a:p>
            <a:r>
              <a:rPr lang="en-AU" dirty="0" err="1" smtClean="0">
                <a:solidFill>
                  <a:schemeClr val="bg1"/>
                </a:solidFill>
              </a:rPr>
              <a:t>Kompetensi</a:t>
            </a:r>
            <a:r>
              <a:rPr lang="en-AU" dirty="0" smtClean="0">
                <a:solidFill>
                  <a:schemeClr val="bg1"/>
                </a:solidFill>
              </a:rPr>
              <a:t> TA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AU" dirty="0" err="1" smtClean="0"/>
              <a:t>Menguasai</a:t>
            </a:r>
            <a:r>
              <a:rPr lang="en-AU" dirty="0" smtClean="0"/>
              <a:t> </a:t>
            </a:r>
            <a:r>
              <a:rPr lang="en-AU" dirty="0" err="1" smtClean="0"/>
              <a:t>dasar-dasar</a:t>
            </a:r>
            <a:r>
              <a:rPr lang="en-AU" dirty="0" smtClean="0"/>
              <a:t> </a:t>
            </a:r>
            <a:r>
              <a:rPr lang="en-AU" dirty="0" err="1" smtClean="0"/>
              <a:t>atau</a:t>
            </a:r>
            <a:r>
              <a:rPr lang="en-AU" dirty="0" smtClean="0"/>
              <a:t> </a:t>
            </a:r>
            <a:r>
              <a:rPr lang="en-AU" dirty="0" err="1" smtClean="0"/>
              <a:t>bidang</a:t>
            </a:r>
            <a:r>
              <a:rPr lang="en-AU" dirty="0" smtClean="0"/>
              <a:t> </a:t>
            </a:r>
            <a:r>
              <a:rPr lang="en-AU" dirty="0" err="1" smtClean="0"/>
              <a:t>keiilmuan</a:t>
            </a:r>
            <a:r>
              <a:rPr lang="en-AU" dirty="0" smtClean="0"/>
              <a:t> </a:t>
            </a:r>
            <a:r>
              <a:rPr lang="en-AU" dirty="0" err="1" smtClean="0"/>
              <a:t>tertentu</a:t>
            </a:r>
            <a:r>
              <a:rPr lang="en-AU" dirty="0" smtClean="0"/>
              <a:t> </a:t>
            </a:r>
            <a:r>
              <a:rPr lang="en-AU" dirty="0" err="1" smtClean="0"/>
              <a:t>dalam</a:t>
            </a:r>
            <a:r>
              <a:rPr lang="en-AU" dirty="0" smtClean="0"/>
              <a:t> </a:t>
            </a:r>
            <a:r>
              <a:rPr lang="en-AU" dirty="0" err="1" smtClean="0"/>
              <a:t>bidang</a:t>
            </a:r>
            <a:r>
              <a:rPr lang="en-AU" dirty="0" smtClean="0"/>
              <a:t> </a:t>
            </a:r>
            <a:r>
              <a:rPr lang="en-AU" dirty="0" err="1" smtClean="0"/>
              <a:t>Informatika</a:t>
            </a:r>
            <a:r>
              <a:rPr lang="en-AU" dirty="0" smtClean="0"/>
              <a:t> </a:t>
            </a:r>
            <a:r>
              <a:rPr lang="en-AU" dirty="0" err="1" smtClean="0"/>
              <a:t>sehingga</a:t>
            </a:r>
            <a:r>
              <a:rPr lang="en-AU" dirty="0" smtClean="0"/>
              <a:t> </a:t>
            </a:r>
            <a:r>
              <a:rPr lang="en-AU" dirty="0" err="1" smtClean="0"/>
              <a:t>mampu</a:t>
            </a:r>
            <a:r>
              <a:rPr lang="en-AU" dirty="0" smtClean="0"/>
              <a:t> </a:t>
            </a:r>
            <a:r>
              <a:rPr lang="en-AU" dirty="0" err="1" smtClean="0"/>
              <a:t>mengidentifikasi</a:t>
            </a:r>
            <a:r>
              <a:rPr lang="en-AU" dirty="0" smtClean="0"/>
              <a:t>, </a:t>
            </a:r>
            <a:r>
              <a:rPr lang="en-AU" dirty="0" err="1" smtClean="0"/>
              <a:t>memahami</a:t>
            </a:r>
            <a:r>
              <a:rPr lang="en-AU" dirty="0" smtClean="0"/>
              <a:t>, </a:t>
            </a:r>
            <a:r>
              <a:rPr lang="en-AU" dirty="0" err="1" smtClean="0"/>
              <a:t>menjelaskan</a:t>
            </a:r>
            <a:r>
              <a:rPr lang="en-AU" dirty="0" smtClean="0"/>
              <a:t>,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merumuskan</a:t>
            </a:r>
            <a:r>
              <a:rPr lang="en-AU" dirty="0" smtClean="0"/>
              <a:t> </a:t>
            </a:r>
            <a:r>
              <a:rPr lang="en-AU" dirty="0" err="1" smtClean="0"/>
              <a:t>cara</a:t>
            </a:r>
            <a:r>
              <a:rPr lang="en-AU" dirty="0" smtClean="0"/>
              <a:t> </a:t>
            </a:r>
            <a:r>
              <a:rPr lang="en-AU" dirty="0" err="1" smtClean="0"/>
              <a:t>penyelesaian</a:t>
            </a:r>
            <a:r>
              <a:rPr lang="en-AU" dirty="0" smtClean="0"/>
              <a:t> </a:t>
            </a:r>
            <a:r>
              <a:rPr lang="en-AU" dirty="0" err="1" smtClean="0"/>
              <a:t>masalah</a:t>
            </a:r>
            <a:r>
              <a:rPr lang="en-AU" dirty="0" smtClean="0"/>
              <a:t> yang </a:t>
            </a:r>
            <a:r>
              <a:rPr lang="en-AU" dirty="0" err="1" smtClean="0"/>
              <a:t>ada</a:t>
            </a:r>
            <a:r>
              <a:rPr lang="en-AU" dirty="0" smtClean="0"/>
              <a:t> </a:t>
            </a:r>
            <a:r>
              <a:rPr lang="en-AU" dirty="0" err="1" smtClean="0"/>
              <a:t>sesuai</a:t>
            </a:r>
            <a:r>
              <a:rPr lang="en-AU" dirty="0" smtClean="0"/>
              <a:t> </a:t>
            </a:r>
            <a:r>
              <a:rPr lang="en-AU" dirty="0" err="1" smtClean="0"/>
              <a:t>dengan</a:t>
            </a:r>
            <a:r>
              <a:rPr lang="en-AU" dirty="0" smtClean="0"/>
              <a:t> </a:t>
            </a:r>
            <a:r>
              <a:rPr lang="en-AU" dirty="0" err="1" smtClean="0"/>
              <a:t>bidang</a:t>
            </a:r>
            <a:r>
              <a:rPr lang="en-AU" dirty="0" smtClean="0"/>
              <a:t> </a:t>
            </a:r>
            <a:r>
              <a:rPr lang="en-AU" dirty="0" err="1" smtClean="0"/>
              <a:t>ilmunya</a:t>
            </a:r>
            <a:endParaRPr lang="en-AU" dirty="0" smtClean="0"/>
          </a:p>
          <a:p>
            <a:r>
              <a:rPr lang="en-AU" dirty="0" err="1" smtClean="0"/>
              <a:t>Melatih</a:t>
            </a:r>
            <a:r>
              <a:rPr lang="en-AU" dirty="0" smtClean="0"/>
              <a:t> </a:t>
            </a:r>
            <a:r>
              <a:rPr lang="en-AU" dirty="0" err="1" smtClean="0"/>
              <a:t>pola</a:t>
            </a:r>
            <a:r>
              <a:rPr lang="en-AU" dirty="0" smtClean="0"/>
              <a:t> </a:t>
            </a:r>
            <a:r>
              <a:rPr lang="en-AU" dirty="0" err="1" smtClean="0"/>
              <a:t>pikir</a:t>
            </a:r>
            <a:r>
              <a:rPr lang="en-AU" dirty="0" smtClean="0"/>
              <a:t> </a:t>
            </a:r>
            <a:r>
              <a:rPr lang="en-AU" dirty="0" err="1" smtClean="0"/>
              <a:t>sistematis</a:t>
            </a:r>
            <a:r>
              <a:rPr lang="en-AU" dirty="0" smtClean="0"/>
              <a:t> </a:t>
            </a:r>
            <a:r>
              <a:rPr lang="en-AU" dirty="0" err="1" smtClean="0"/>
              <a:t>serta</a:t>
            </a:r>
            <a:r>
              <a:rPr lang="en-AU" dirty="0" smtClean="0"/>
              <a:t> </a:t>
            </a:r>
            <a:r>
              <a:rPr lang="en-AU" dirty="0" err="1" smtClean="0"/>
              <a:t>kemampuan</a:t>
            </a:r>
            <a:r>
              <a:rPr lang="en-AU" dirty="0" smtClean="0"/>
              <a:t> </a:t>
            </a:r>
            <a:r>
              <a:rPr lang="en-AU" dirty="0" err="1" smtClean="0"/>
              <a:t>analisis</a:t>
            </a:r>
            <a:r>
              <a:rPr lang="en-AU" dirty="0" smtClean="0"/>
              <a:t> </a:t>
            </a:r>
            <a:r>
              <a:rPr lang="en-AU" dirty="0" err="1" smtClean="0"/>
              <a:t>dalam</a:t>
            </a:r>
            <a:r>
              <a:rPr lang="en-AU" dirty="0" smtClean="0"/>
              <a:t> </a:t>
            </a:r>
            <a:r>
              <a:rPr lang="en-AU" dirty="0" err="1" smtClean="0"/>
              <a:t>menyelesaikan</a:t>
            </a:r>
            <a:r>
              <a:rPr lang="en-AU" dirty="0" smtClean="0"/>
              <a:t> </a:t>
            </a:r>
            <a:r>
              <a:rPr lang="en-AU" dirty="0" err="1" smtClean="0"/>
              <a:t>suatu</a:t>
            </a:r>
            <a:r>
              <a:rPr lang="en-AU" dirty="0" smtClean="0"/>
              <a:t> </a:t>
            </a:r>
            <a:r>
              <a:rPr lang="en-AU" dirty="0" err="1" smtClean="0"/>
              <a:t>permasalahan</a:t>
            </a:r>
            <a:endParaRPr lang="en-AU" dirty="0" smtClean="0"/>
          </a:p>
          <a:p>
            <a:r>
              <a:rPr lang="en-AU" dirty="0" err="1" smtClean="0"/>
              <a:t>Mampu</a:t>
            </a:r>
            <a:r>
              <a:rPr lang="en-AU" dirty="0" smtClean="0"/>
              <a:t>   </a:t>
            </a:r>
            <a:r>
              <a:rPr lang="en-AU" dirty="0" err="1" smtClean="0"/>
              <a:t>mengikuti</a:t>
            </a:r>
            <a:r>
              <a:rPr lang="en-AU" dirty="0" smtClean="0"/>
              <a:t>   </a:t>
            </a:r>
            <a:r>
              <a:rPr lang="en-AU" dirty="0" err="1" smtClean="0"/>
              <a:t>perkembangan</a:t>
            </a:r>
            <a:r>
              <a:rPr lang="en-AU" dirty="0" smtClean="0"/>
              <a:t>   </a:t>
            </a:r>
            <a:r>
              <a:rPr lang="en-AU" dirty="0" err="1" smtClean="0"/>
              <a:t>ilmu</a:t>
            </a:r>
            <a:r>
              <a:rPr lang="en-AU" dirty="0" smtClean="0"/>
              <a:t>   </a:t>
            </a:r>
            <a:r>
              <a:rPr lang="en-AU" dirty="0" err="1" smtClean="0"/>
              <a:t>pengetahuan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teknologi</a:t>
            </a:r>
            <a:r>
              <a:rPr lang="en-AU" dirty="0" smtClean="0"/>
              <a:t> </a:t>
            </a:r>
            <a:r>
              <a:rPr lang="en-AU" dirty="0" err="1" smtClean="0"/>
              <a:t>di</a:t>
            </a:r>
            <a:r>
              <a:rPr lang="en-AU" dirty="0" smtClean="0"/>
              <a:t> </a:t>
            </a:r>
            <a:r>
              <a:rPr lang="en-AU" dirty="0" err="1" smtClean="0"/>
              <a:t>bidang</a:t>
            </a:r>
            <a:r>
              <a:rPr lang="en-AU" dirty="0" smtClean="0"/>
              <a:t> </a:t>
            </a:r>
            <a:r>
              <a:rPr lang="en-AU" dirty="0" err="1" smtClean="0"/>
              <a:t>Informatika</a:t>
            </a:r>
            <a:r>
              <a:rPr lang="en-AU" dirty="0" smtClean="0"/>
              <a:t> </a:t>
            </a:r>
            <a:r>
              <a:rPr lang="en-AU" dirty="0" err="1" smtClean="0"/>
              <a:t>khususnya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di</a:t>
            </a:r>
            <a:r>
              <a:rPr lang="en-AU" dirty="0" smtClean="0"/>
              <a:t> </a:t>
            </a:r>
            <a:r>
              <a:rPr lang="en-AU" dirty="0" err="1" smtClean="0"/>
              <a:t>bidang</a:t>
            </a:r>
            <a:r>
              <a:rPr lang="en-AU" dirty="0" smtClean="0"/>
              <a:t> </a:t>
            </a:r>
            <a:r>
              <a:rPr lang="en-AU" dirty="0" err="1" smtClean="0"/>
              <a:t>Teknologi</a:t>
            </a:r>
            <a:r>
              <a:rPr lang="en-AU" dirty="0" smtClean="0"/>
              <a:t> </a:t>
            </a:r>
            <a:r>
              <a:rPr lang="en-AU" dirty="0" err="1" smtClean="0"/>
              <a:t>Informasi</a:t>
            </a:r>
            <a:r>
              <a:rPr lang="en-AU" dirty="0" smtClean="0"/>
              <a:t> </a:t>
            </a:r>
            <a:r>
              <a:rPr lang="en-AU" dirty="0" err="1" smtClean="0"/>
              <a:t>umumnya</a:t>
            </a:r>
            <a:endParaRPr lang="en-AU" dirty="0" smtClean="0"/>
          </a:p>
          <a:p>
            <a:r>
              <a:rPr lang="en-AU" dirty="0" err="1" smtClean="0"/>
              <a:t>Membentuk</a:t>
            </a:r>
            <a:r>
              <a:rPr lang="en-AU" dirty="0" smtClean="0"/>
              <a:t> </a:t>
            </a:r>
            <a:r>
              <a:rPr lang="en-AU" dirty="0" err="1" smtClean="0"/>
              <a:t>etika</a:t>
            </a:r>
            <a:r>
              <a:rPr lang="en-AU" dirty="0" smtClean="0"/>
              <a:t> moral </a:t>
            </a:r>
            <a:r>
              <a:rPr lang="en-AU" dirty="0" err="1" smtClean="0"/>
              <a:t>ilmiah</a:t>
            </a:r>
            <a:endParaRPr lang="en-AU" dirty="0" smtClean="0"/>
          </a:p>
          <a:p>
            <a:r>
              <a:rPr lang="en-AU" dirty="0" err="1" smtClean="0"/>
              <a:t>Mengembangkan</a:t>
            </a:r>
            <a:r>
              <a:rPr lang="en-AU" dirty="0" smtClean="0"/>
              <a:t> </a:t>
            </a:r>
            <a:r>
              <a:rPr lang="en-AU" dirty="0" err="1" smtClean="0"/>
              <a:t>kemampuan</a:t>
            </a:r>
            <a:r>
              <a:rPr lang="en-AU" dirty="0" smtClean="0"/>
              <a:t> </a:t>
            </a:r>
            <a:r>
              <a:rPr lang="en-AU" dirty="0" err="1" smtClean="0"/>
              <a:t>membuat</a:t>
            </a:r>
            <a:r>
              <a:rPr lang="en-AU" dirty="0" smtClean="0"/>
              <a:t> </a:t>
            </a:r>
            <a:r>
              <a:rPr lang="en-AU" dirty="0" err="1" smtClean="0"/>
              <a:t>tulisan</a:t>
            </a:r>
            <a:r>
              <a:rPr lang="en-AU" dirty="0" smtClean="0"/>
              <a:t> </a:t>
            </a:r>
            <a:r>
              <a:rPr lang="en-AU" dirty="0" err="1" smtClean="0"/>
              <a:t>ilmiah</a:t>
            </a:r>
            <a:r>
              <a:rPr lang="en-AU" dirty="0" smtClean="0"/>
              <a:t> </a:t>
            </a:r>
            <a:r>
              <a:rPr lang="en-AU" dirty="0" err="1" smtClean="0"/>
              <a:t>secara</a:t>
            </a:r>
            <a:r>
              <a:rPr lang="en-AU" dirty="0" smtClean="0"/>
              <a:t> </a:t>
            </a:r>
            <a:r>
              <a:rPr lang="en-AU" dirty="0" err="1" smtClean="0"/>
              <a:t>terstruktur</a:t>
            </a:r>
            <a:r>
              <a:rPr lang="en-AU" dirty="0" smtClean="0"/>
              <a:t> </a:t>
            </a:r>
            <a:r>
              <a:rPr lang="en-AU" dirty="0" err="1" smtClean="0"/>
              <a:t>serta</a:t>
            </a:r>
            <a:r>
              <a:rPr lang="en-AU" dirty="0" smtClean="0"/>
              <a:t> </a:t>
            </a:r>
            <a:r>
              <a:rPr lang="en-AU" dirty="0" err="1" smtClean="0"/>
              <a:t>dapat</a:t>
            </a:r>
            <a:r>
              <a:rPr lang="en-AU" dirty="0" smtClean="0"/>
              <a:t> </a:t>
            </a:r>
            <a:r>
              <a:rPr lang="en-AU" dirty="0" err="1" smtClean="0"/>
              <a:t>dipertanggungjawabkan</a:t>
            </a:r>
            <a:endParaRPr lang="en-AU" dirty="0" smtClean="0"/>
          </a:p>
          <a:p>
            <a:r>
              <a:rPr lang="en-AU" dirty="0" err="1" smtClean="0"/>
              <a:t>Memperluas</a:t>
            </a:r>
            <a:r>
              <a:rPr lang="en-AU" dirty="0" smtClean="0"/>
              <a:t> </a:t>
            </a:r>
            <a:r>
              <a:rPr lang="en-AU" dirty="0" err="1" smtClean="0"/>
              <a:t>pengalaman</a:t>
            </a:r>
            <a:r>
              <a:rPr lang="en-AU" dirty="0" smtClean="0"/>
              <a:t> </a:t>
            </a:r>
            <a:r>
              <a:rPr lang="en-AU" dirty="0" err="1" smtClean="0"/>
              <a:t>serta</a:t>
            </a:r>
            <a:r>
              <a:rPr lang="en-AU" dirty="0" smtClean="0"/>
              <a:t> </a:t>
            </a:r>
            <a:r>
              <a:rPr lang="en-AU" dirty="0" err="1" smtClean="0"/>
              <a:t>membentuk</a:t>
            </a:r>
            <a:r>
              <a:rPr lang="en-AU" dirty="0" smtClean="0"/>
              <a:t> </a:t>
            </a:r>
            <a:r>
              <a:rPr lang="en-AU" dirty="0" err="1" smtClean="0"/>
              <a:t>proses</a:t>
            </a:r>
            <a:r>
              <a:rPr lang="en-AU" dirty="0" smtClean="0"/>
              <a:t> </a:t>
            </a:r>
            <a:r>
              <a:rPr lang="en-AU" dirty="0" err="1" smtClean="0"/>
              <a:t>pendewasaan</a:t>
            </a:r>
            <a:r>
              <a:rPr lang="en-AU" dirty="0" smtClean="0"/>
              <a:t> </a:t>
            </a:r>
            <a:r>
              <a:rPr lang="en-AU" dirty="0" err="1" smtClean="0"/>
              <a:t>cara</a:t>
            </a:r>
            <a:r>
              <a:rPr lang="en-AU" dirty="0" smtClean="0"/>
              <a:t> </a:t>
            </a:r>
            <a:r>
              <a:rPr lang="en-AU" dirty="0" err="1" smtClean="0"/>
              <a:t>pandang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pikir</a:t>
            </a:r>
            <a:r>
              <a:rPr lang="en-AU" dirty="0" smtClean="0"/>
              <a:t> </a:t>
            </a:r>
            <a:r>
              <a:rPr lang="en-AU" dirty="0" err="1" smtClean="0"/>
              <a:t>terhadap</a:t>
            </a:r>
            <a:r>
              <a:rPr lang="en-AU" dirty="0" smtClean="0"/>
              <a:t> </a:t>
            </a:r>
            <a:r>
              <a:rPr lang="en-AU" dirty="0" err="1" smtClean="0"/>
              <a:t>permasalahan</a:t>
            </a:r>
            <a:r>
              <a:rPr lang="en-AU" dirty="0" smtClean="0"/>
              <a:t>, </a:t>
            </a:r>
            <a:r>
              <a:rPr lang="en-AU" dirty="0" err="1" smtClean="0"/>
              <a:t>berkaitan</a:t>
            </a:r>
            <a:r>
              <a:rPr lang="en-AU" dirty="0" smtClean="0"/>
              <a:t> </a:t>
            </a:r>
            <a:r>
              <a:rPr lang="en-AU" dirty="0" err="1" smtClean="0"/>
              <a:t>dengan</a:t>
            </a:r>
            <a:r>
              <a:rPr lang="en-AU" dirty="0" smtClean="0"/>
              <a:t> </a:t>
            </a:r>
            <a:r>
              <a:rPr lang="en-AU" dirty="0" err="1" smtClean="0"/>
              <a:t>bidang</a:t>
            </a:r>
            <a:r>
              <a:rPr lang="en-AU" dirty="0" smtClean="0"/>
              <a:t> </a:t>
            </a:r>
            <a:r>
              <a:rPr lang="en-AU" dirty="0" err="1" smtClean="0"/>
              <a:t>keilmuan</a:t>
            </a:r>
            <a:endParaRPr lang="en-AU" dirty="0" smtClean="0"/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3952" y="228600"/>
            <a:ext cx="5122096" cy="990600"/>
          </a:xfrm>
        </p:spPr>
        <p:txBody>
          <a:bodyPr/>
          <a:lstStyle/>
          <a:p>
            <a:r>
              <a:rPr lang="en-AU" dirty="0" err="1" smtClean="0">
                <a:solidFill>
                  <a:schemeClr val="bg1"/>
                </a:solidFill>
              </a:rPr>
              <a:t>Kompetensi</a:t>
            </a:r>
            <a:r>
              <a:rPr lang="en-AU" dirty="0" smtClean="0">
                <a:solidFill>
                  <a:schemeClr val="bg1"/>
                </a:solidFill>
              </a:rPr>
              <a:t> TA 1 (Seminar Proposal)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209800"/>
          </a:xfrm>
        </p:spPr>
        <p:txBody>
          <a:bodyPr>
            <a:normAutofit fontScale="85000" lnSpcReduction="10000"/>
          </a:bodyPr>
          <a:lstStyle/>
          <a:p>
            <a:r>
              <a:rPr lang="en-AU" dirty="0" err="1" smtClean="0"/>
              <a:t>Peningkatan</a:t>
            </a:r>
            <a:r>
              <a:rPr lang="en-AU" dirty="0" smtClean="0"/>
              <a:t> </a:t>
            </a:r>
            <a:r>
              <a:rPr lang="en-AU" dirty="0" err="1" smtClean="0"/>
              <a:t>kompetensi</a:t>
            </a:r>
            <a:r>
              <a:rPr lang="en-AU" dirty="0" smtClean="0"/>
              <a:t> </a:t>
            </a:r>
            <a:r>
              <a:rPr lang="en-AU" dirty="0" err="1" smtClean="0"/>
              <a:t>mahasiswa</a:t>
            </a:r>
            <a:r>
              <a:rPr lang="en-AU" dirty="0" smtClean="0"/>
              <a:t> </a:t>
            </a:r>
            <a:r>
              <a:rPr lang="en-AU" dirty="0" err="1" smtClean="0"/>
              <a:t>dalam</a:t>
            </a:r>
            <a:r>
              <a:rPr lang="en-AU" dirty="0" smtClean="0"/>
              <a:t> </a:t>
            </a:r>
            <a:r>
              <a:rPr lang="en-AU" dirty="0" err="1" smtClean="0"/>
              <a:t>memahami</a:t>
            </a:r>
            <a:r>
              <a:rPr lang="en-AU" dirty="0" smtClean="0"/>
              <a:t> </a:t>
            </a:r>
            <a:r>
              <a:rPr lang="en-AU" u="sng" dirty="0" err="1" smtClean="0"/>
              <a:t>metodologi</a:t>
            </a:r>
            <a:r>
              <a:rPr lang="en-AU" u="sng" dirty="0" smtClean="0"/>
              <a:t> </a:t>
            </a:r>
            <a:r>
              <a:rPr lang="en-AU" u="sng" dirty="0" err="1" smtClean="0"/>
              <a:t>penelitian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u="sng" dirty="0" err="1" smtClean="0"/>
              <a:t>teknik</a:t>
            </a:r>
            <a:r>
              <a:rPr lang="en-AU" u="sng" dirty="0" smtClean="0"/>
              <a:t> </a:t>
            </a:r>
            <a:r>
              <a:rPr lang="en-AU" u="sng" dirty="0" err="1" smtClean="0"/>
              <a:t>penulisan</a:t>
            </a:r>
            <a:r>
              <a:rPr lang="en-AU" u="sng" dirty="0" smtClean="0"/>
              <a:t> </a:t>
            </a:r>
            <a:r>
              <a:rPr lang="en-AU" u="sng" dirty="0" err="1" smtClean="0"/>
              <a:t>ilmiah</a:t>
            </a:r>
            <a:r>
              <a:rPr lang="en-AU" dirty="0" smtClean="0"/>
              <a:t>. </a:t>
            </a:r>
          </a:p>
          <a:p>
            <a:r>
              <a:rPr lang="en-AU" dirty="0" err="1" smtClean="0"/>
              <a:t>Keluaran</a:t>
            </a:r>
            <a:r>
              <a:rPr lang="en-AU" dirty="0" smtClean="0"/>
              <a:t> </a:t>
            </a:r>
            <a:r>
              <a:rPr lang="en-AU" dirty="0" err="1" smtClean="0"/>
              <a:t>dari</a:t>
            </a:r>
            <a:r>
              <a:rPr lang="en-AU" dirty="0" smtClean="0"/>
              <a:t> MK </a:t>
            </a:r>
            <a:r>
              <a:rPr lang="en-AU" dirty="0" err="1" smtClean="0"/>
              <a:t>Tugas</a:t>
            </a:r>
            <a:r>
              <a:rPr lang="en-AU" dirty="0" smtClean="0"/>
              <a:t> </a:t>
            </a:r>
            <a:r>
              <a:rPr lang="en-AU" dirty="0" err="1" smtClean="0"/>
              <a:t>Akhir</a:t>
            </a:r>
            <a:r>
              <a:rPr lang="en-AU" dirty="0" smtClean="0"/>
              <a:t> 1 </a:t>
            </a:r>
            <a:r>
              <a:rPr lang="en-AU" dirty="0" err="1" smtClean="0"/>
              <a:t>adalah</a:t>
            </a:r>
            <a:r>
              <a:rPr lang="en-AU" dirty="0" smtClean="0"/>
              <a:t> </a:t>
            </a:r>
            <a:r>
              <a:rPr lang="en-AU" dirty="0" err="1" smtClean="0"/>
              <a:t>menghasilkan</a:t>
            </a:r>
            <a:r>
              <a:rPr lang="en-AU" dirty="0" smtClean="0"/>
              <a:t> Draft Proposal </a:t>
            </a:r>
            <a:r>
              <a:rPr lang="en-AU" dirty="0" err="1" smtClean="0"/>
              <a:t>penyelesaian</a:t>
            </a:r>
            <a:r>
              <a:rPr lang="en-AU" dirty="0" smtClean="0"/>
              <a:t> </a:t>
            </a:r>
            <a:r>
              <a:rPr lang="en-AU" dirty="0" err="1" smtClean="0"/>
              <a:t>suatu</a:t>
            </a:r>
            <a:r>
              <a:rPr lang="en-AU" dirty="0" smtClean="0"/>
              <a:t> </a:t>
            </a:r>
            <a:r>
              <a:rPr lang="en-AU" dirty="0" err="1" smtClean="0"/>
              <a:t>kasus</a:t>
            </a:r>
            <a:r>
              <a:rPr lang="en-AU" dirty="0" smtClean="0"/>
              <a:t> </a:t>
            </a:r>
            <a:r>
              <a:rPr lang="en-AU" dirty="0" err="1" smtClean="0"/>
              <a:t>dengan</a:t>
            </a:r>
            <a:r>
              <a:rPr lang="en-AU" dirty="0" smtClean="0"/>
              <a:t> </a:t>
            </a:r>
            <a:r>
              <a:rPr lang="en-AU" dirty="0" err="1" smtClean="0"/>
              <a:t>menggunakan</a:t>
            </a:r>
            <a:r>
              <a:rPr lang="en-AU" dirty="0" smtClean="0"/>
              <a:t> </a:t>
            </a:r>
            <a:r>
              <a:rPr lang="en-AU" dirty="0" err="1" smtClean="0"/>
              <a:t>pendekatan</a:t>
            </a:r>
            <a:r>
              <a:rPr lang="en-AU" dirty="0" smtClean="0"/>
              <a:t> </a:t>
            </a:r>
            <a:r>
              <a:rPr lang="en-AU" dirty="0" err="1" smtClean="0"/>
              <a:t>disiplin</a:t>
            </a:r>
            <a:r>
              <a:rPr lang="en-AU" dirty="0" smtClean="0"/>
              <a:t> </a:t>
            </a:r>
            <a:r>
              <a:rPr lang="en-AU" dirty="0" err="1" smtClean="0"/>
              <a:t>Informatika</a:t>
            </a:r>
            <a:r>
              <a:rPr lang="en-AU" dirty="0" smtClean="0"/>
              <a:t>. </a:t>
            </a:r>
          </a:p>
          <a:p>
            <a:r>
              <a:rPr lang="id-ID" b="1" dirty="0" smtClean="0"/>
              <a:t>Bimbingan Proposal minimal 2 kali</a:t>
            </a:r>
          </a:p>
          <a:p>
            <a:endParaRPr lang="en-AU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9552" y="4365104"/>
            <a:ext cx="8229600" cy="15617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A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</a:t>
            </a:r>
            <a:r>
              <a:rPr lang="en-AU" sz="2600" dirty="0" smtClean="0"/>
              <a:t> 1 </a:t>
            </a:r>
            <a:r>
              <a:rPr lang="en-AU" sz="2600" dirty="0" err="1" smtClean="0"/>
              <a:t>ditekankan</a:t>
            </a:r>
            <a:r>
              <a:rPr lang="en-AU" sz="2600" dirty="0" smtClean="0"/>
              <a:t> </a:t>
            </a:r>
            <a:r>
              <a:rPr lang="en-AU" sz="2600" dirty="0" err="1" smtClean="0"/>
              <a:t>berbasis</a:t>
            </a:r>
            <a:r>
              <a:rPr lang="en-AU" sz="2600" dirty="0" smtClean="0"/>
              <a:t> </a:t>
            </a:r>
            <a:r>
              <a:rPr lang="en-AU" sz="2600" b="1" dirty="0" smtClean="0"/>
              <a:t>problem-based</a:t>
            </a:r>
            <a:r>
              <a:rPr lang="en-AU" sz="2600" dirty="0" smtClean="0"/>
              <a:t> !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A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Minggu</a:t>
            </a:r>
            <a:r>
              <a:rPr kumimoji="0" lang="en-A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ke-2, </a:t>
            </a:r>
            <a:r>
              <a:rPr kumimoji="0" lang="en-A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mahasiswa</a:t>
            </a:r>
            <a:r>
              <a:rPr kumimoji="0" lang="en-A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harus</a:t>
            </a:r>
            <a:r>
              <a:rPr kumimoji="0" lang="en-A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</a:t>
            </a:r>
            <a:r>
              <a:rPr lang="en-AU" sz="2600" dirty="0" err="1" smtClean="0"/>
              <a:t>persiapkan</a:t>
            </a:r>
            <a:r>
              <a:rPr lang="en-AU" sz="2600" dirty="0" smtClean="0"/>
              <a:t> (</a:t>
            </a:r>
            <a:r>
              <a:rPr lang="en-AU" sz="2600" dirty="0" err="1" smtClean="0"/>
              <a:t>kandidat</a:t>
            </a:r>
            <a:r>
              <a:rPr lang="en-AU" sz="2600" dirty="0" smtClean="0"/>
              <a:t>) </a:t>
            </a:r>
            <a:r>
              <a:rPr lang="en-AU" sz="2600" dirty="0" err="1" smtClean="0"/>
              <a:t>permasalahan</a:t>
            </a:r>
            <a:r>
              <a:rPr lang="en-AU" sz="2600" dirty="0" smtClean="0"/>
              <a:t> </a:t>
            </a:r>
            <a:r>
              <a:rPr lang="en-AU" sz="2600" u="sng" dirty="0" err="1" smtClean="0"/>
              <a:t>untuk</a:t>
            </a:r>
            <a:r>
              <a:rPr lang="en-AU" sz="2600" u="sng" dirty="0" smtClean="0"/>
              <a:t> TA </a:t>
            </a:r>
            <a:r>
              <a:rPr lang="en-AU" sz="2600" u="sng" dirty="0" err="1" smtClean="0"/>
              <a:t>masing-masing</a:t>
            </a:r>
            <a:endParaRPr kumimoji="0" lang="en-AU" sz="26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542" y="242248"/>
            <a:ext cx="5067505" cy="990600"/>
          </a:xfrm>
        </p:spPr>
        <p:txBody>
          <a:bodyPr>
            <a:noAutofit/>
          </a:bodyPr>
          <a:lstStyle/>
          <a:p>
            <a:r>
              <a:rPr lang="id-ID" sz="1800" b="1" dirty="0" smtClean="0">
                <a:solidFill>
                  <a:schemeClr val="bg1"/>
                </a:solidFill>
              </a:rPr>
              <a:t>Time Table Pelaksanaan Mata Kuliah IF412 Tugas Akhir I (Seminar Proposal) -&gt; Tentative</a:t>
            </a:r>
            <a:endParaRPr lang="id-ID" sz="1800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9551" y="1350010"/>
          <a:ext cx="7848872" cy="3772408"/>
        </p:xfrm>
        <a:graphic>
          <a:graphicData uri="http://schemas.openxmlformats.org/drawingml/2006/table">
            <a:tbl>
              <a:tblPr/>
              <a:tblGrid>
                <a:gridCol w="1408925"/>
                <a:gridCol w="2407500"/>
                <a:gridCol w="1152128"/>
                <a:gridCol w="1368152"/>
                <a:gridCol w="1512167"/>
              </a:tblGrid>
              <a:tr h="1721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d-ID" sz="1600" b="1" dirty="0">
                          <a:latin typeface="Cambria"/>
                          <a:ea typeface="Calibri"/>
                          <a:cs typeface="Times New Roman"/>
                        </a:rPr>
                        <a:t>Minggu 1</a:t>
                      </a:r>
                      <a:endParaRPr lang="en-A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44" marR="56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d-ID" sz="1600" b="1">
                          <a:latin typeface="Cambria"/>
                          <a:ea typeface="Calibri"/>
                          <a:cs typeface="Times New Roman"/>
                        </a:rPr>
                        <a:t>Minggu </a:t>
                      </a:r>
                      <a:r>
                        <a:rPr lang="en-AU" sz="1600" b="1">
                          <a:latin typeface="Cambria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id-ID" sz="1600" b="1">
                          <a:latin typeface="Cambria"/>
                          <a:ea typeface="Calibri"/>
                          <a:cs typeface="Times New Roman"/>
                        </a:rPr>
                        <a:t>-4</a:t>
                      </a:r>
                      <a:endParaRPr lang="en-A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44" marR="56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d-ID" sz="1600" b="1" dirty="0">
                          <a:latin typeface="Cambria"/>
                          <a:ea typeface="Calibri"/>
                          <a:cs typeface="Times New Roman"/>
                        </a:rPr>
                        <a:t>Minggu 4 s/d Minggu 7</a:t>
                      </a:r>
                      <a:r>
                        <a:rPr lang="en-AU" sz="1600" b="1" dirty="0">
                          <a:latin typeface="Cambria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AU" sz="1600" b="1" dirty="0" err="1">
                          <a:latin typeface="Cambria"/>
                          <a:ea typeface="Calibri"/>
                          <a:cs typeface="Times New Roman"/>
                        </a:rPr>
                        <a:t>Minggu</a:t>
                      </a:r>
                      <a:r>
                        <a:rPr lang="en-AU" sz="1600" b="1" dirty="0">
                          <a:latin typeface="Cambria"/>
                          <a:ea typeface="Calibri"/>
                          <a:cs typeface="Times New Roman"/>
                        </a:rPr>
                        <a:t> 9 -10</a:t>
                      </a:r>
                      <a:endParaRPr lang="en-A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44" marR="56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17597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d-ID" sz="1600" b="1" dirty="0">
                          <a:latin typeface="Cambria"/>
                          <a:ea typeface="Calibri"/>
                          <a:cs typeface="Times New Roman"/>
                        </a:rPr>
                        <a:t>Kuliah Pembekalan:</a:t>
                      </a:r>
                      <a:r>
                        <a:rPr lang="id-ID" sz="1600" dirty="0">
                          <a:latin typeface="Cambria"/>
                          <a:ea typeface="Calibri"/>
                          <a:cs typeface="Times New Roman"/>
                        </a:rPr>
                        <a:t> Penjelasan Aturan TA</a:t>
                      </a:r>
                      <a:endParaRPr lang="en-A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44" marR="56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600" b="1" dirty="0" err="1">
                          <a:latin typeface="Cambria"/>
                          <a:ea typeface="Calibri"/>
                          <a:cs typeface="Times New Roman"/>
                        </a:rPr>
                        <a:t>Materi</a:t>
                      </a:r>
                      <a:endParaRPr lang="en-A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80975" lvl="0" indent="-18097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AU" sz="1600" dirty="0" err="1">
                          <a:latin typeface="Cambria"/>
                        </a:rPr>
                        <a:t>Plagiarisme</a:t>
                      </a:r>
                      <a:r>
                        <a:rPr lang="en-AU" sz="1600" dirty="0">
                          <a:latin typeface="Cambria"/>
                        </a:rPr>
                        <a:t> (</a:t>
                      </a:r>
                      <a:r>
                        <a:rPr lang="en-AU" sz="1600" dirty="0" err="1">
                          <a:latin typeface="Cambria"/>
                        </a:rPr>
                        <a:t>Minggu</a:t>
                      </a:r>
                      <a:r>
                        <a:rPr lang="en-AU" sz="1600" dirty="0">
                          <a:latin typeface="Cambria"/>
                        </a:rPr>
                        <a:t> 2)</a:t>
                      </a:r>
                      <a:endParaRPr lang="en-AU" sz="1600" dirty="0">
                        <a:latin typeface="Calibri"/>
                      </a:endParaRPr>
                    </a:p>
                    <a:p>
                      <a:pPr marL="180975" lvl="0" indent="-18097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AU" sz="1600" dirty="0" err="1">
                          <a:latin typeface="Cambria"/>
                        </a:rPr>
                        <a:t>Metodologi</a:t>
                      </a:r>
                      <a:r>
                        <a:rPr lang="en-AU" sz="1600" dirty="0">
                          <a:latin typeface="Cambria"/>
                        </a:rPr>
                        <a:t> </a:t>
                      </a:r>
                      <a:r>
                        <a:rPr lang="en-AU" sz="1600" dirty="0" err="1">
                          <a:latin typeface="Cambria"/>
                        </a:rPr>
                        <a:t>penelitian</a:t>
                      </a:r>
                      <a:r>
                        <a:rPr lang="en-AU" sz="1600" dirty="0">
                          <a:latin typeface="Cambria"/>
                        </a:rPr>
                        <a:t> (</a:t>
                      </a:r>
                      <a:r>
                        <a:rPr lang="en-AU" sz="1600" dirty="0" err="1">
                          <a:latin typeface="Cambria"/>
                        </a:rPr>
                        <a:t>Minggu</a:t>
                      </a:r>
                      <a:r>
                        <a:rPr lang="en-AU" sz="1600" dirty="0">
                          <a:latin typeface="Cambria"/>
                        </a:rPr>
                        <a:t> 3)</a:t>
                      </a:r>
                      <a:endParaRPr lang="en-AU" sz="1600" dirty="0">
                        <a:latin typeface="Calibri"/>
                      </a:endParaRPr>
                    </a:p>
                    <a:p>
                      <a:pPr marL="180975" lvl="0" indent="-18097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AU" sz="1600" dirty="0" err="1">
                          <a:latin typeface="Cambria"/>
                        </a:rPr>
                        <a:t>Penulisan</a:t>
                      </a:r>
                      <a:r>
                        <a:rPr lang="en-AU" sz="1600" dirty="0">
                          <a:latin typeface="Cambria"/>
                        </a:rPr>
                        <a:t> </a:t>
                      </a:r>
                      <a:r>
                        <a:rPr lang="en-AU" sz="1600" dirty="0" err="1">
                          <a:latin typeface="Cambria"/>
                        </a:rPr>
                        <a:t>ilmiah</a:t>
                      </a:r>
                      <a:r>
                        <a:rPr lang="en-AU" sz="1600" dirty="0">
                          <a:latin typeface="Cambria"/>
                        </a:rPr>
                        <a:t> (</a:t>
                      </a:r>
                      <a:r>
                        <a:rPr lang="en-AU" sz="1600" dirty="0" err="1">
                          <a:latin typeface="Cambria"/>
                        </a:rPr>
                        <a:t>Minggu</a:t>
                      </a:r>
                      <a:r>
                        <a:rPr lang="en-AU" sz="1600" dirty="0">
                          <a:latin typeface="Cambria"/>
                        </a:rPr>
                        <a:t> 4)</a:t>
                      </a:r>
                      <a:endParaRPr lang="en-AU" sz="1600" dirty="0">
                        <a:latin typeface="Calibri"/>
                      </a:endParaRPr>
                    </a:p>
                  </a:txBody>
                  <a:tcPr marL="56144" marR="56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d-ID" sz="1600" b="1" dirty="0">
                          <a:latin typeface="Cambria"/>
                          <a:ea typeface="Calibri"/>
                          <a:cs typeface="Times New Roman"/>
                        </a:rPr>
                        <a:t>Bimbingan Proposal</a:t>
                      </a:r>
                      <a:r>
                        <a:rPr lang="en-AU" sz="1600" b="1" dirty="0">
                          <a:latin typeface="Cambri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AU" sz="1600" b="1" dirty="0" err="1">
                          <a:latin typeface="Cambria"/>
                          <a:ea typeface="Calibri"/>
                          <a:cs typeface="Times New Roman"/>
                        </a:rPr>
                        <a:t>dan</a:t>
                      </a:r>
                      <a:r>
                        <a:rPr lang="en-AU" sz="1600" b="1" dirty="0">
                          <a:latin typeface="Cambri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AU" sz="1600" b="1" dirty="0" err="1">
                          <a:latin typeface="Cambria"/>
                          <a:ea typeface="Calibri"/>
                          <a:cs typeface="Times New Roman"/>
                        </a:rPr>
                        <a:t>Penawaran</a:t>
                      </a:r>
                      <a:r>
                        <a:rPr lang="en-AU" sz="1600" b="1" dirty="0">
                          <a:latin typeface="Cambri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AU" sz="1600" b="1" dirty="0" err="1">
                          <a:latin typeface="Cambria"/>
                          <a:ea typeface="Calibri"/>
                          <a:cs typeface="Times New Roman"/>
                        </a:rPr>
                        <a:t>tema</a:t>
                      </a:r>
                      <a:r>
                        <a:rPr lang="en-AU" sz="1600" b="1" dirty="0">
                          <a:latin typeface="Cambria"/>
                          <a:ea typeface="Calibri"/>
                          <a:cs typeface="Times New Roman"/>
                        </a:rPr>
                        <a:t> TA </a:t>
                      </a:r>
                      <a:r>
                        <a:rPr lang="en-AU" sz="1600" b="1" dirty="0" err="1">
                          <a:latin typeface="Cambria"/>
                          <a:ea typeface="Calibri"/>
                          <a:cs typeface="Times New Roman"/>
                        </a:rPr>
                        <a:t>oleh</a:t>
                      </a:r>
                      <a:r>
                        <a:rPr lang="en-AU" sz="1600" b="1" dirty="0">
                          <a:latin typeface="Cambri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AU" sz="1600" b="1" dirty="0" err="1">
                          <a:latin typeface="Cambria"/>
                          <a:ea typeface="Calibri"/>
                          <a:cs typeface="Times New Roman"/>
                        </a:rPr>
                        <a:t>Kelompok</a:t>
                      </a:r>
                      <a:r>
                        <a:rPr lang="en-AU" sz="1600" b="1" dirty="0">
                          <a:latin typeface="Cambri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AU" sz="1600" b="1" dirty="0" err="1">
                          <a:latin typeface="Cambria"/>
                          <a:ea typeface="Calibri"/>
                          <a:cs typeface="Times New Roman"/>
                        </a:rPr>
                        <a:t>Keahlian</a:t>
                      </a:r>
                      <a:r>
                        <a:rPr lang="en-AU" sz="1600" b="1" dirty="0">
                          <a:latin typeface="Cambria"/>
                          <a:ea typeface="Calibri"/>
                          <a:cs typeface="Times New Roman"/>
                        </a:rPr>
                        <a:t> (KK)</a:t>
                      </a:r>
                      <a:r>
                        <a:rPr lang="id-ID" sz="1600" b="1" dirty="0">
                          <a:latin typeface="Cambria"/>
                          <a:ea typeface="Calibri"/>
                          <a:cs typeface="Times New Roman"/>
                        </a:rPr>
                        <a:t>:</a:t>
                      </a:r>
                      <a:endParaRPr lang="en-A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80975" lvl="0" indent="-18097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d-ID" sz="1600" dirty="0">
                          <a:latin typeface="Cambria"/>
                        </a:rPr>
                        <a:t>Pembuatan dan Penulisan Proposal TA dengan dosen calon pembimbing </a:t>
                      </a:r>
                      <a:endParaRPr lang="en-AU" sz="1600" dirty="0">
                        <a:latin typeface="Calibri"/>
                      </a:endParaRPr>
                    </a:p>
                    <a:p>
                      <a:pPr marL="180975" lvl="0" indent="-18097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AU" sz="1600" dirty="0" err="1">
                          <a:latin typeface="Cambria"/>
                        </a:rPr>
                        <a:t>Penawaran</a:t>
                      </a:r>
                      <a:r>
                        <a:rPr lang="en-AU" sz="1600" dirty="0">
                          <a:latin typeface="Cambria"/>
                        </a:rPr>
                        <a:t> </a:t>
                      </a:r>
                      <a:r>
                        <a:rPr lang="en-AU" sz="1600" dirty="0" err="1">
                          <a:latin typeface="Cambria"/>
                        </a:rPr>
                        <a:t>tema</a:t>
                      </a:r>
                      <a:r>
                        <a:rPr lang="en-AU" sz="1600" dirty="0">
                          <a:latin typeface="Cambria"/>
                        </a:rPr>
                        <a:t> TA </a:t>
                      </a:r>
                      <a:r>
                        <a:rPr lang="en-AU" sz="1600" dirty="0" err="1">
                          <a:latin typeface="Cambria"/>
                        </a:rPr>
                        <a:t>oleh</a:t>
                      </a:r>
                      <a:r>
                        <a:rPr lang="en-AU" sz="1600" dirty="0">
                          <a:latin typeface="Cambria"/>
                        </a:rPr>
                        <a:t> </a:t>
                      </a:r>
                      <a:r>
                        <a:rPr lang="en-AU" sz="1600" dirty="0" smtClean="0">
                          <a:latin typeface="Cambria"/>
                        </a:rPr>
                        <a:t>KK (</a:t>
                      </a:r>
                      <a:r>
                        <a:rPr lang="en-AU" sz="1600" u="sng" dirty="0" err="1" smtClean="0">
                          <a:latin typeface="Cambria"/>
                        </a:rPr>
                        <a:t>ada</a:t>
                      </a:r>
                      <a:r>
                        <a:rPr lang="en-AU" sz="1600" u="sng" baseline="0" dirty="0" smtClean="0">
                          <a:latin typeface="Cambria"/>
                        </a:rPr>
                        <a:t> </a:t>
                      </a:r>
                      <a:r>
                        <a:rPr lang="en-AU" sz="1600" u="sng" baseline="0" dirty="0" err="1" smtClean="0">
                          <a:latin typeface="Cambria"/>
                        </a:rPr>
                        <a:t>kemungkinan</a:t>
                      </a:r>
                      <a:r>
                        <a:rPr lang="en-AU" sz="1600" u="sng" baseline="0" dirty="0" smtClean="0">
                          <a:latin typeface="Cambria"/>
                        </a:rPr>
                        <a:t> </a:t>
                      </a:r>
                      <a:r>
                        <a:rPr lang="en-AU" sz="1600" u="sng" baseline="0" dirty="0" err="1" smtClean="0">
                          <a:latin typeface="Cambria"/>
                        </a:rPr>
                        <a:t>lebih</a:t>
                      </a:r>
                      <a:r>
                        <a:rPr lang="en-AU" sz="1600" u="sng" baseline="0" dirty="0" smtClean="0">
                          <a:latin typeface="Cambria"/>
                        </a:rPr>
                        <a:t> </a:t>
                      </a:r>
                      <a:r>
                        <a:rPr lang="en-AU" sz="1600" u="sng" baseline="0" dirty="0" err="1" smtClean="0">
                          <a:latin typeface="Cambria"/>
                        </a:rPr>
                        <a:t>cepat</a:t>
                      </a:r>
                      <a:r>
                        <a:rPr lang="en-AU" sz="1600" baseline="0" dirty="0" smtClean="0">
                          <a:latin typeface="Cambria"/>
                        </a:rPr>
                        <a:t>)</a:t>
                      </a:r>
                      <a:endParaRPr lang="en-AU" sz="1600" dirty="0">
                        <a:latin typeface="Calibri"/>
                      </a:endParaRPr>
                    </a:p>
                  </a:txBody>
                  <a:tcPr marL="56144" marR="56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1721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600" b="1">
                          <a:latin typeface="Cambria"/>
                          <a:ea typeface="Calibri"/>
                          <a:cs typeface="Times New Roman"/>
                        </a:rPr>
                        <a:t>Minggu 10</a:t>
                      </a:r>
                      <a:endParaRPr lang="en-A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44" marR="56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600" b="1">
                          <a:latin typeface="Cambria"/>
                          <a:ea typeface="Calibri"/>
                          <a:cs typeface="Times New Roman"/>
                        </a:rPr>
                        <a:t>Minggu 11</a:t>
                      </a:r>
                      <a:endParaRPr lang="en-A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44" marR="56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600" b="1">
                          <a:latin typeface="Cambria"/>
                          <a:ea typeface="Calibri"/>
                          <a:cs typeface="Times New Roman"/>
                        </a:rPr>
                        <a:t>Minggu 11-12</a:t>
                      </a:r>
                      <a:endParaRPr lang="en-A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44" marR="56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600" b="1">
                          <a:latin typeface="Cambria"/>
                          <a:ea typeface="Calibri"/>
                          <a:cs typeface="Times New Roman"/>
                        </a:rPr>
                        <a:t>Minggu 13</a:t>
                      </a:r>
                      <a:endParaRPr lang="en-A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44" marR="56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600" b="1">
                          <a:latin typeface="Cambria"/>
                          <a:ea typeface="Calibri"/>
                          <a:cs typeface="Times New Roman"/>
                        </a:rPr>
                        <a:t>Minggu 14</a:t>
                      </a:r>
                      <a:endParaRPr lang="en-A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44" marR="56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8608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d-ID" sz="1600">
                          <a:latin typeface="Cambria"/>
                          <a:ea typeface="Calibri"/>
                          <a:cs typeface="Times New Roman"/>
                        </a:rPr>
                        <a:t>Pengumpulan Proposal Tugas Akhir di Admin IF</a:t>
                      </a:r>
                      <a:endParaRPr lang="en-A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44" marR="56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d-ID" sz="1600">
                          <a:latin typeface="Cambria"/>
                          <a:ea typeface="Calibri"/>
                          <a:cs typeface="Times New Roman"/>
                        </a:rPr>
                        <a:t>Penjadwalan </a:t>
                      </a:r>
                      <a:r>
                        <a:rPr lang="en-AU" sz="1600">
                          <a:latin typeface="Cambria"/>
                          <a:ea typeface="Calibri"/>
                          <a:cs typeface="Times New Roman"/>
                        </a:rPr>
                        <a:t>Desk Evaluation p</a:t>
                      </a:r>
                      <a:r>
                        <a:rPr lang="id-ID" sz="1600">
                          <a:latin typeface="Cambria"/>
                          <a:ea typeface="Calibri"/>
                          <a:cs typeface="Times New Roman"/>
                        </a:rPr>
                        <a:t>roposal </a:t>
                      </a:r>
                      <a:r>
                        <a:rPr lang="en-AU" sz="1600">
                          <a:latin typeface="Cambria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id-ID" sz="1600">
                          <a:latin typeface="Cambria"/>
                          <a:ea typeface="Calibri"/>
                          <a:cs typeface="Times New Roman"/>
                        </a:rPr>
                        <a:t>leh KK</a:t>
                      </a:r>
                      <a:endParaRPr lang="en-A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44" marR="56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600">
                          <a:latin typeface="Cambria"/>
                          <a:ea typeface="Calibri"/>
                          <a:cs typeface="Times New Roman"/>
                        </a:rPr>
                        <a:t>Desk Evaluation</a:t>
                      </a:r>
                      <a:endParaRPr lang="en-A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44" marR="56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d-ID" sz="1600">
                          <a:latin typeface="Cambria"/>
                          <a:ea typeface="Calibri"/>
                          <a:cs typeface="Times New Roman"/>
                        </a:rPr>
                        <a:t>Seminar</a:t>
                      </a:r>
                      <a:r>
                        <a:rPr lang="en-AU" sz="1600">
                          <a:latin typeface="Cambria"/>
                          <a:ea typeface="Calibri"/>
                          <a:cs typeface="Times New Roman"/>
                        </a:rPr>
                        <a:t> s</a:t>
                      </a:r>
                      <a:r>
                        <a:rPr lang="id-ID" sz="1600">
                          <a:latin typeface="Cambria"/>
                          <a:ea typeface="Calibri"/>
                          <a:cs typeface="Times New Roman"/>
                        </a:rPr>
                        <a:t>esi </a:t>
                      </a:r>
                      <a:r>
                        <a:rPr lang="en-AU" sz="1600">
                          <a:latin typeface="Cambria"/>
                          <a:ea typeface="Calibri"/>
                          <a:cs typeface="Times New Roman"/>
                        </a:rPr>
                        <a:t>1</a:t>
                      </a:r>
                      <a:endParaRPr lang="en-A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44" marR="56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d-ID" sz="1600" dirty="0">
                          <a:latin typeface="Cambria"/>
                          <a:ea typeface="Calibri"/>
                          <a:cs typeface="Times New Roman"/>
                        </a:rPr>
                        <a:t>Seminar</a:t>
                      </a:r>
                      <a:r>
                        <a:rPr lang="en-AU" sz="1600" dirty="0">
                          <a:latin typeface="Cambria"/>
                          <a:ea typeface="Calibri"/>
                          <a:cs typeface="Times New Roman"/>
                        </a:rPr>
                        <a:t> s</a:t>
                      </a:r>
                      <a:r>
                        <a:rPr lang="id-ID" sz="1600" dirty="0">
                          <a:latin typeface="Cambria"/>
                          <a:ea typeface="Calibri"/>
                          <a:cs typeface="Times New Roman"/>
                        </a:rPr>
                        <a:t>esi </a:t>
                      </a:r>
                      <a:r>
                        <a:rPr lang="en-AU" sz="1600" dirty="0">
                          <a:latin typeface="Cambria"/>
                          <a:ea typeface="Calibri"/>
                          <a:cs typeface="Times New Roman"/>
                        </a:rPr>
                        <a:t>2</a:t>
                      </a:r>
                      <a:endParaRPr lang="en-A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44" marR="56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9486" y="228600"/>
            <a:ext cx="5026561" cy="990600"/>
          </a:xfrm>
        </p:spPr>
        <p:txBody>
          <a:bodyPr>
            <a:noAutofit/>
          </a:bodyPr>
          <a:lstStyle/>
          <a:p>
            <a:r>
              <a:rPr lang="id-ID" sz="2000" b="1" dirty="0" smtClean="0">
                <a:solidFill>
                  <a:schemeClr val="bg1"/>
                </a:solidFill>
              </a:rPr>
              <a:t>Penilaian Mata Kuliah IF412 Tugas Akhir I (Seminar Proposal) -&gt; Tentative</a:t>
            </a:r>
            <a:endParaRPr lang="id-ID" sz="2000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id-ID" sz="2800" dirty="0" smtClean="0"/>
              <a:t>Komponen Penilaian untuk </a:t>
            </a:r>
            <a:r>
              <a:rPr lang="id-ID" sz="2800" b="1" dirty="0" smtClean="0"/>
              <a:t>IF412 Tugas Akhir I (Seminar Proposal)</a:t>
            </a:r>
            <a:r>
              <a:rPr lang="id-ID" sz="2800" dirty="0" smtClean="0"/>
              <a:t> meliputi  (Tentative)</a:t>
            </a:r>
          </a:p>
          <a:p>
            <a:pPr lvl="1"/>
            <a:r>
              <a:rPr lang="id-ID" sz="2400" dirty="0" smtClean="0"/>
              <a:t>Tugas			: 30 %</a:t>
            </a:r>
            <a:endParaRPr lang="id-ID" sz="2000" dirty="0" smtClean="0"/>
          </a:p>
          <a:p>
            <a:pPr lvl="2"/>
            <a:r>
              <a:rPr lang="id-ID" dirty="0" smtClean="0"/>
              <a:t>Melakukan Review TA sebelumnya </a:t>
            </a:r>
            <a:endParaRPr lang="id-ID" sz="1800" dirty="0" smtClean="0"/>
          </a:p>
          <a:p>
            <a:pPr lvl="2"/>
            <a:r>
              <a:rPr lang="id-ID" dirty="0" smtClean="0"/>
              <a:t>Melakukan Review Paper terkait Topik TA</a:t>
            </a:r>
            <a:endParaRPr lang="id-ID" sz="1800" dirty="0" smtClean="0"/>
          </a:p>
          <a:p>
            <a:pPr lvl="2"/>
            <a:r>
              <a:rPr lang="id-ID" dirty="0" smtClean="0"/>
              <a:t>Membuat Draft Proposal</a:t>
            </a:r>
            <a:endParaRPr lang="en-AU" dirty="0" smtClean="0"/>
          </a:p>
          <a:p>
            <a:pPr lvl="2"/>
            <a:r>
              <a:rPr lang="en-AU" dirty="0" err="1" smtClean="0"/>
              <a:t>Tugas-tugas</a:t>
            </a:r>
            <a:r>
              <a:rPr lang="en-AU" dirty="0" smtClean="0"/>
              <a:t> </a:t>
            </a:r>
            <a:r>
              <a:rPr lang="en-AU" dirty="0" err="1" smtClean="0"/>
              <a:t>terkait</a:t>
            </a:r>
            <a:r>
              <a:rPr lang="en-AU" dirty="0" smtClean="0"/>
              <a:t> </a:t>
            </a:r>
            <a:r>
              <a:rPr lang="en-AU" dirty="0" err="1" smtClean="0"/>
              <a:t>poin-poin</a:t>
            </a:r>
            <a:r>
              <a:rPr lang="en-AU" dirty="0" smtClean="0"/>
              <a:t> </a:t>
            </a:r>
            <a:r>
              <a:rPr lang="en-AU" dirty="0" err="1" smtClean="0"/>
              <a:t>di</a:t>
            </a:r>
            <a:r>
              <a:rPr lang="en-AU" dirty="0" smtClean="0"/>
              <a:t> </a:t>
            </a:r>
            <a:r>
              <a:rPr lang="en-AU" dirty="0" err="1" smtClean="0"/>
              <a:t>atas</a:t>
            </a:r>
            <a:endParaRPr lang="id-ID" dirty="0" smtClean="0"/>
          </a:p>
          <a:p>
            <a:pPr lvl="1"/>
            <a:r>
              <a:rPr lang="id-ID" sz="2400" dirty="0" smtClean="0"/>
              <a:t>Nilai Desk Evaluation	: </a:t>
            </a:r>
            <a:r>
              <a:rPr lang="id-ID" sz="2400" b="1" dirty="0" smtClean="0"/>
              <a:t>30 %</a:t>
            </a:r>
            <a:endParaRPr lang="id-ID" sz="2000" b="1" dirty="0" smtClean="0"/>
          </a:p>
          <a:p>
            <a:pPr lvl="1"/>
            <a:r>
              <a:rPr lang="id-ID" sz="2400" dirty="0" smtClean="0"/>
              <a:t>Nilai Bimbingan		: </a:t>
            </a:r>
            <a:r>
              <a:rPr lang="id-ID" sz="2400" b="1" dirty="0" smtClean="0"/>
              <a:t>30 %</a:t>
            </a:r>
            <a:endParaRPr lang="id-ID" sz="2000" b="1" dirty="0" smtClean="0"/>
          </a:p>
          <a:p>
            <a:pPr lvl="1"/>
            <a:r>
              <a:rPr lang="id-ID" sz="2400" dirty="0" smtClean="0"/>
              <a:t>Nilai Seminar 		: 10 %</a:t>
            </a:r>
            <a:endParaRPr lang="id-ID" sz="2000" dirty="0" smtClean="0"/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Pertanyaan??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3952" y="228600"/>
            <a:ext cx="5122096" cy="990600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Best Practice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Siapkan Log-book untuk mencatat aktivitas pengerjaan TA:</a:t>
            </a:r>
          </a:p>
          <a:p>
            <a:pPr lvl="1"/>
            <a:r>
              <a:rPr lang="id-ID" dirty="0" smtClean="0"/>
              <a:t>Hasil diskusi dengan pembimbing</a:t>
            </a:r>
          </a:p>
          <a:p>
            <a:pPr lvl="1"/>
            <a:r>
              <a:rPr lang="id-ID" dirty="0" smtClean="0"/>
              <a:t>Perencanaan pengujian dan hasil</a:t>
            </a:r>
          </a:p>
          <a:p>
            <a:pPr lvl="1"/>
            <a:r>
              <a:rPr lang="id-ID" dirty="0" smtClean="0"/>
              <a:t>Apa yang akan dikerjakan dan sudah dikerjakan</a:t>
            </a:r>
          </a:p>
          <a:p>
            <a:pPr lvl="1"/>
            <a:r>
              <a:rPr lang="id-ID" dirty="0" smtClean="0"/>
              <a:t>Analisa awal mengapa hal itu terjadi</a:t>
            </a:r>
          </a:p>
          <a:p>
            <a:r>
              <a:rPr lang="id-ID" dirty="0" smtClean="0"/>
              <a:t>Banyak membaca referensi, email sumber anda bila mengalami kesulitan dalam memahami referensi atau membutuhkan data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3952" y="228600"/>
            <a:ext cx="5122096" cy="990600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Tugas 1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d-ID" dirty="0" smtClean="0"/>
              <a:t>Carilah </a:t>
            </a:r>
            <a:r>
              <a:rPr lang="en-AU" dirty="0" smtClean="0"/>
              <a:t>1 </a:t>
            </a:r>
            <a:r>
              <a:rPr lang="id-ID" dirty="0" smtClean="0"/>
              <a:t>TA</a:t>
            </a:r>
            <a:r>
              <a:rPr lang="en-AU" dirty="0" smtClean="0"/>
              <a:t> (conference/journal)</a:t>
            </a:r>
            <a:r>
              <a:rPr lang="id-ID" dirty="0" smtClean="0"/>
              <a:t> yang </a:t>
            </a:r>
            <a:r>
              <a:rPr lang="id-ID" dirty="0" smtClean="0"/>
              <a:t>telah ada kemudian lakukan review dengan format outline:</a:t>
            </a:r>
          </a:p>
          <a:p>
            <a:pPr lvl="1"/>
            <a:r>
              <a:rPr lang="en-US" dirty="0" smtClean="0"/>
              <a:t>1. What was </a:t>
            </a:r>
            <a:r>
              <a:rPr lang="id-ID" dirty="0" smtClean="0"/>
              <a:t>the research</a:t>
            </a:r>
            <a:r>
              <a:rPr lang="en-US" dirty="0" smtClean="0"/>
              <a:t> trying to do?</a:t>
            </a:r>
          </a:p>
          <a:p>
            <a:pPr lvl="1"/>
            <a:r>
              <a:rPr lang="en-US" dirty="0" smtClean="0"/>
              <a:t>2. Why did it was worthwhile to do?</a:t>
            </a:r>
          </a:p>
          <a:p>
            <a:pPr lvl="1"/>
            <a:r>
              <a:rPr lang="en-US" dirty="0" smtClean="0"/>
              <a:t>3. How did </a:t>
            </a:r>
            <a:r>
              <a:rPr lang="id-ID" dirty="0" smtClean="0"/>
              <a:t>the research </a:t>
            </a:r>
            <a:r>
              <a:rPr lang="en-US" dirty="0" smtClean="0"/>
              <a:t>d</a:t>
            </a:r>
            <a:r>
              <a:rPr lang="id-ID" dirty="0" smtClean="0"/>
              <a:t>one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4. What did </a:t>
            </a:r>
            <a:r>
              <a:rPr lang="id-ID" dirty="0" smtClean="0"/>
              <a:t> it </a:t>
            </a:r>
            <a:r>
              <a:rPr lang="en-US" dirty="0" smtClean="0"/>
              <a:t>show</a:t>
            </a:r>
            <a:r>
              <a:rPr lang="id-ID" dirty="0" smtClean="0"/>
              <a:t>ed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5. What do need to stress?</a:t>
            </a:r>
          </a:p>
          <a:p>
            <a:pPr lvl="1"/>
            <a:r>
              <a:rPr lang="en-US" dirty="0" smtClean="0"/>
              <a:t>6. What excuses </a:t>
            </a:r>
            <a:r>
              <a:rPr lang="id-ID" dirty="0" smtClean="0"/>
              <a:t> from research result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7. What is</a:t>
            </a:r>
            <a:r>
              <a:rPr lang="id-ID" dirty="0" smtClean="0"/>
              <a:t> the</a:t>
            </a:r>
            <a:r>
              <a:rPr lang="en-US" dirty="0" smtClean="0"/>
              <a:t> message?</a:t>
            </a:r>
            <a:endParaRPr lang="id-ID" dirty="0" smtClean="0"/>
          </a:p>
          <a:p>
            <a:pPr lvl="1"/>
            <a:r>
              <a:rPr lang="en-US" dirty="0" smtClean="0"/>
              <a:t>8. What would </a:t>
            </a:r>
            <a:r>
              <a:rPr lang="id-ID" dirty="0" smtClean="0"/>
              <a:t>the next step/research</a:t>
            </a:r>
            <a:r>
              <a:rPr lang="en-US" dirty="0" smtClean="0"/>
              <a:t>?</a:t>
            </a:r>
            <a:endParaRPr lang="id-ID" dirty="0" smtClean="0"/>
          </a:p>
          <a:p>
            <a:r>
              <a:rPr lang="id-ID" dirty="0" smtClean="0"/>
              <a:t>Paper acuan dikumpulkan bersama dengan resume dan telah diberi tanda (stabilo) -&gt; hanya untuk paper</a:t>
            </a:r>
          </a:p>
          <a:p>
            <a:r>
              <a:rPr lang="id-ID" dirty="0" smtClean="0"/>
              <a:t>Dikumpulkan </a:t>
            </a:r>
            <a:r>
              <a:rPr lang="id-ID" dirty="0" smtClean="0"/>
              <a:t>minggu ke-2 perkuliahan</a:t>
            </a:r>
          </a:p>
          <a:p>
            <a:r>
              <a:rPr lang="id-ID" dirty="0" smtClean="0"/>
              <a:t>Referensi untuk mulai menulis</a:t>
            </a:r>
          </a:p>
          <a:p>
            <a:pPr lvl="1"/>
            <a:r>
              <a:rPr lang="id-ID" dirty="0" smtClean="0"/>
              <a:t>http://www.michaeledits.com/scientific-paper.html</a:t>
            </a:r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3952" y="228600"/>
            <a:ext cx="5122096" cy="990600"/>
          </a:xfrm>
        </p:spPr>
        <p:txBody>
          <a:bodyPr/>
          <a:lstStyle/>
          <a:p>
            <a:r>
              <a:rPr lang="en-AU" dirty="0" err="1" smtClean="0">
                <a:solidFill>
                  <a:schemeClr val="bg1"/>
                </a:solidFill>
              </a:rPr>
              <a:t>Simpulan</a:t>
            </a:r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t="7173" b="6862"/>
          <a:stretch>
            <a:fillRect/>
          </a:stretch>
        </p:blipFill>
        <p:spPr bwMode="auto">
          <a:xfrm>
            <a:off x="395536" y="1484784"/>
            <a:ext cx="828092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4896" y="228600"/>
            <a:ext cx="5081152" cy="990600"/>
          </a:xfrm>
        </p:spPr>
        <p:txBody>
          <a:bodyPr>
            <a:normAutofit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Persentase Nilai Akhir TA 1 CS4002 Update</a:t>
            </a:r>
            <a:endParaRPr lang="id-ID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214282" y="1571610"/>
          <a:ext cx="8643995" cy="4296946"/>
        </p:xfrm>
        <a:graphic>
          <a:graphicData uri="http://schemas.openxmlformats.org/drawingml/2006/table">
            <a:tbl>
              <a:tblPr/>
              <a:tblGrid>
                <a:gridCol w="1267787"/>
                <a:gridCol w="922026"/>
                <a:gridCol w="922026"/>
                <a:gridCol w="922026"/>
                <a:gridCol w="922026"/>
                <a:gridCol w="922026"/>
                <a:gridCol w="922026"/>
                <a:gridCol w="922026"/>
                <a:gridCol w="922026"/>
              </a:tblGrid>
              <a:tr h="485138">
                <a:tc>
                  <a:txBody>
                    <a:bodyPr/>
                    <a:lstStyle/>
                    <a:p>
                      <a:pPr algn="ctr" fontAlgn="b"/>
                      <a:r>
                        <a:rPr lang="id-ID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CS4002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28"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Tahun Ajaran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D,E,T,K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346528"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Ganjil 2007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36.46%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13.54%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2.49%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46.69%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49.17%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46528"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Genap 2007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30.96%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18.86%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45.55%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48.40%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46528"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Ganjil 2008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30.61%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11.08%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58.31%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58.31%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46528"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Genap 2008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30.03%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21.09%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46.33%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46.33%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46528"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Ganjil 2009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33.94%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34.97%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2.85%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4.66%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19.69%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2.85%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28.24%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46528"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Genap 2009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37.80%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28.71%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8.61%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2.39%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15.31%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7.18%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24.88%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46528"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Ganjil 2010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32.94%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37.06%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16.47%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12.06%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28.53%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46528"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Genap 2010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32.91%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17.30%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36.29%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7.17%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46.84%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46528"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Ganjil 2011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35.30%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34.32%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8.64%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20.99%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21.72%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46528"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id-ID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Genap 2011</a:t>
                      </a:r>
                      <a:endParaRPr lang="id-ID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50.38%</a:t>
                      </a:r>
                      <a:endParaRPr lang="id-ID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34.35%</a:t>
                      </a:r>
                      <a:endParaRPr lang="id-ID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12.98%</a:t>
                      </a:r>
                      <a:endParaRPr lang="id-ID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  <a:endParaRPr lang="id-ID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2.29%</a:t>
                      </a:r>
                      <a:endParaRPr lang="id-ID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  <a:endParaRPr lang="id-ID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  <a:endParaRPr lang="id-ID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2.29%</a:t>
                      </a:r>
                      <a:endParaRPr lang="id-ID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7" name="5-Point Star 6"/>
          <p:cNvSpPr/>
          <p:nvPr/>
        </p:nvSpPr>
        <p:spPr>
          <a:xfrm>
            <a:off x="8501058" y="5733256"/>
            <a:ext cx="642942" cy="5715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228600"/>
            <a:ext cx="5108448" cy="990600"/>
          </a:xfrm>
        </p:spPr>
        <p:txBody>
          <a:bodyPr/>
          <a:lstStyle/>
          <a:p>
            <a:r>
              <a:rPr lang="en-AU" dirty="0" err="1" smtClean="0">
                <a:solidFill>
                  <a:schemeClr val="bg1"/>
                </a:solidFill>
              </a:rPr>
              <a:t>Referensi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AU" dirty="0" err="1" smtClean="0"/>
              <a:t>Tjokorda</a:t>
            </a:r>
            <a:r>
              <a:rPr lang="en-AU" dirty="0" smtClean="0"/>
              <a:t> </a:t>
            </a:r>
            <a:r>
              <a:rPr lang="en-AU" dirty="0" err="1" smtClean="0"/>
              <a:t>Agung</a:t>
            </a:r>
            <a:r>
              <a:rPr lang="en-AU" dirty="0" smtClean="0"/>
              <a:t> Budi </a:t>
            </a:r>
            <a:r>
              <a:rPr lang="en-AU" dirty="0" err="1" smtClean="0"/>
              <a:t>Wirayuda</a:t>
            </a:r>
            <a:r>
              <a:rPr lang="en-AU" dirty="0" smtClean="0"/>
              <a:t>, </a:t>
            </a:r>
            <a:r>
              <a:rPr lang="en-AU" dirty="0" err="1" smtClean="0"/>
              <a:t>Pedoman</a:t>
            </a:r>
            <a:r>
              <a:rPr lang="en-AU" dirty="0" smtClean="0"/>
              <a:t> </a:t>
            </a:r>
            <a:r>
              <a:rPr lang="en-AU" dirty="0" err="1" smtClean="0"/>
              <a:t>Pelaksanaan</a:t>
            </a:r>
            <a:r>
              <a:rPr lang="en-AU" dirty="0" smtClean="0"/>
              <a:t> </a:t>
            </a:r>
            <a:r>
              <a:rPr lang="en-AU" dirty="0" err="1" smtClean="0"/>
              <a:t>Tugas</a:t>
            </a:r>
            <a:r>
              <a:rPr lang="en-AU" dirty="0" smtClean="0"/>
              <a:t> </a:t>
            </a:r>
            <a:r>
              <a:rPr lang="en-AU" dirty="0" err="1" smtClean="0"/>
              <a:t>Akhir</a:t>
            </a:r>
            <a:r>
              <a:rPr lang="en-AU" dirty="0" smtClean="0"/>
              <a:t> Program </a:t>
            </a:r>
            <a:r>
              <a:rPr lang="en-AU" dirty="0" err="1" smtClean="0"/>
              <a:t>Studi</a:t>
            </a:r>
            <a:r>
              <a:rPr lang="en-AU" dirty="0" smtClean="0"/>
              <a:t> S1 </a:t>
            </a:r>
            <a:r>
              <a:rPr lang="en-AU" dirty="0" err="1" smtClean="0"/>
              <a:t>Teknik</a:t>
            </a:r>
            <a:r>
              <a:rPr lang="en-AU" dirty="0" smtClean="0"/>
              <a:t> </a:t>
            </a:r>
            <a:r>
              <a:rPr lang="en-AU" dirty="0" err="1" smtClean="0"/>
              <a:t>Informatika</a:t>
            </a:r>
            <a:r>
              <a:rPr lang="en-AU" dirty="0" smtClean="0"/>
              <a:t>, </a:t>
            </a:r>
            <a:r>
              <a:rPr lang="en-AU" dirty="0" err="1" smtClean="0"/>
              <a:t>Universitas</a:t>
            </a:r>
            <a:r>
              <a:rPr lang="en-AU" dirty="0" smtClean="0"/>
              <a:t> Telkom, 2012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1643063" cy="365125"/>
          </a:xfrm>
        </p:spPr>
        <p:txBody>
          <a:bodyPr/>
          <a:lstStyle/>
          <a:p>
            <a:pPr>
              <a:defRPr/>
            </a:pPr>
            <a:fld id="{FC439E91-4AF3-43DB-8D56-BBD3BFA0F91F}" type="datetime1">
              <a:rPr lang="id-ID" smtClean="0"/>
              <a:pPr>
                <a:defRPr/>
              </a:pPr>
              <a:t>26/08/2014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628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228600"/>
            <a:ext cx="5108448" cy="990600"/>
          </a:xfrm>
        </p:spPr>
        <p:txBody>
          <a:bodyPr>
            <a:normAutofit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Persentase Nilai Akhir TA 1 IFG412 Update</a:t>
            </a:r>
            <a:endParaRPr lang="id-ID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214282" y="1571610"/>
          <a:ext cx="8643995" cy="2082887"/>
        </p:xfrm>
        <a:graphic>
          <a:graphicData uri="http://schemas.openxmlformats.org/drawingml/2006/table">
            <a:tbl>
              <a:tblPr/>
              <a:tblGrid>
                <a:gridCol w="1267787"/>
                <a:gridCol w="922026"/>
                <a:gridCol w="922026"/>
                <a:gridCol w="922026"/>
                <a:gridCol w="922026"/>
                <a:gridCol w="922026"/>
                <a:gridCol w="922026"/>
                <a:gridCol w="922026"/>
                <a:gridCol w="922026"/>
              </a:tblGrid>
              <a:tr h="485138">
                <a:tc>
                  <a:txBody>
                    <a:bodyPr/>
                    <a:lstStyle/>
                    <a:p>
                      <a:pPr algn="ctr" fontAlgn="b"/>
                      <a:r>
                        <a:rPr lang="id-ID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IFG412</a:t>
                      </a:r>
                      <a:endParaRPr lang="id-ID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28"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Tahun Ajaran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D,E,T,K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346528"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Ganjil</a:t>
                      </a:r>
                      <a:r>
                        <a:rPr lang="id-ID" sz="18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2012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52.72%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31.95%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4.79%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10.54%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10.54%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46528"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Genap 2012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33.61%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27.31%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6.72%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0.42%</a:t>
                      </a:r>
                      <a:endParaRPr lang="en-US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31.93%</a:t>
                      </a:r>
                      <a:endParaRPr lang="en-US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0%</a:t>
                      </a:r>
                      <a:endParaRPr lang="en-US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0%</a:t>
                      </a:r>
                      <a:endParaRPr lang="en-US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32.35%</a:t>
                      </a:r>
                      <a:endParaRPr lang="en-US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46528"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Ganjil</a:t>
                      </a:r>
                      <a:r>
                        <a:rPr lang="id-ID" sz="18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2013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7" name="5-Point Star 6"/>
          <p:cNvSpPr/>
          <p:nvPr/>
        </p:nvSpPr>
        <p:spPr>
          <a:xfrm>
            <a:off x="8501058" y="2996952"/>
            <a:ext cx="642942" cy="57150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extBox 4"/>
          <p:cNvSpPr txBox="1"/>
          <p:nvPr/>
        </p:nvSpPr>
        <p:spPr>
          <a:xfrm>
            <a:off x="323528" y="3789040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 smtClean="0"/>
              <a:t>Terjadi peningkatan jumlah ketidaklulusan dalam Tugas Akhir I (Seminar Proposal)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9486" y="228600"/>
            <a:ext cx="5026561" cy="990600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Perubahan Paradigma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dirty="0" smtClean="0"/>
              <a:t>Tugas Akhir I harus lulus barulah bisa mengambil Tugas Akhir II, maka dari itu mari: </a:t>
            </a:r>
            <a:r>
              <a:rPr lang="id-ID" b="1" dirty="0" smtClean="0"/>
              <a:t>Rencanakan Tugas Akhir dengan baik</a:t>
            </a:r>
          </a:p>
          <a:p>
            <a:r>
              <a:rPr lang="id-ID" dirty="0" smtClean="0"/>
              <a:t>Mulai untuk berani menuliskan ide-ide anda meski baru 1 paragraf atau satu halaman saja</a:t>
            </a:r>
          </a:p>
          <a:p>
            <a:r>
              <a:rPr lang="id-ID" dirty="0" smtClean="0"/>
              <a:t>Tugas Akhir merupakan kewajiban mahasiswa, jadi jangan pernah muncul statement:  “Dosen sulit untuk dihubungi, Dosen tidak pernaha ada di kampus”</a:t>
            </a:r>
          </a:p>
          <a:p>
            <a:r>
              <a:rPr lang="id-ID" dirty="0" smtClean="0"/>
              <a:t>Selalu menjunjung tinggi etika akademik -&gt; menghindari plagiat, menghindari mengambil tulisan/ide orang lain dan mengakui sebagai ide sendiri</a:t>
            </a:r>
          </a:p>
          <a:p>
            <a:endParaRPr lang="id-ID" dirty="0" smtClean="0"/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248" y="228600"/>
            <a:ext cx="5094800" cy="990600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FAKTA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dirty="0" smtClean="0"/>
              <a:t>Tingginya tingkat ketidaklulusan MK TA1 (40% yang mengambil TA1 tidak lulus (nilai D dan E), sebagian besar karena tidak menyelesaikan/melaksanakan SEMINAR)</a:t>
            </a:r>
          </a:p>
          <a:p>
            <a:pPr lvl="1"/>
            <a:r>
              <a:rPr lang="id-ID" dirty="0" smtClean="0"/>
              <a:t>Sebagian besar menyatakan sulit untuk menemukan topik TA, maka dari Prodi telah mendorong dosen-dosen untuk mempublish judul/topik Tugas Akhir di awal semester</a:t>
            </a:r>
          </a:p>
          <a:p>
            <a:r>
              <a:rPr lang="id-ID" dirty="0" smtClean="0"/>
              <a:t>Strategi :</a:t>
            </a:r>
          </a:p>
          <a:p>
            <a:pPr lvl="1"/>
            <a:r>
              <a:rPr lang="id-ID" dirty="0" smtClean="0"/>
              <a:t>Mulai membaca TA sebelumnya kemudian perhatikan bagian saran pengembangan, hal ini bisa memberikan ide/inspirasi dalam menentukan topik TA</a:t>
            </a:r>
          </a:p>
          <a:p>
            <a:pPr lvl="1"/>
            <a:r>
              <a:rPr lang="id-ID" dirty="0" smtClean="0"/>
              <a:t>Rajin berkomunikasi dengan dosen untuk mengkonsultasikan topik baik topik dari dosen atau ide sendiri</a:t>
            </a:r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228600"/>
            <a:ext cx="5108448" cy="990600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Fakta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Waktu pengerjaan TA sudah tidak 2 tahun lagi</a:t>
            </a:r>
          </a:p>
          <a:p>
            <a:pPr lvl="1"/>
            <a:r>
              <a:rPr lang="id-ID" dirty="0" smtClean="0"/>
              <a:t>SK Dekan tentang TA menyebutkan bahwa TA2 dilaksanakan dalam waktu 6 bulan dengan tambahan 3 bulan (*)</a:t>
            </a:r>
          </a:p>
          <a:p>
            <a:r>
              <a:rPr lang="id-ID" dirty="0" smtClean="0"/>
              <a:t>Tingkat kelulusan tepat waktu semakin meningkat, </a:t>
            </a:r>
          </a:p>
          <a:p>
            <a:pPr lvl="1"/>
            <a:r>
              <a:rPr lang="id-ID" dirty="0" smtClean="0"/>
              <a:t>2007-14.98% ;  2008-21.76% ;  2009 – 37.77%; 2010 - ~50%</a:t>
            </a:r>
          </a:p>
          <a:p>
            <a:r>
              <a:rPr lang="id-ID" dirty="0" smtClean="0"/>
              <a:t>Jumlah dosen FIF semakin bertambah setiap tahunnya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Renungan : Sadar, Mampu dan Percaya Diri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27738" y="2743199"/>
            <a:ext cx="2969936" cy="2730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59244" y="2743200"/>
            <a:ext cx="2730497" cy="2730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7310" y="2743200"/>
            <a:ext cx="2410606" cy="2730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643952" y="228600"/>
            <a:ext cx="5122096" cy="990600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Skripsi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tesis</a:t>
            </a:r>
            <a:r>
              <a:rPr lang="en-US" dirty="0">
                <a:solidFill>
                  <a:schemeClr val="bg1"/>
                </a:solidFill>
              </a:rPr>
              <a:t> &amp; </a:t>
            </a:r>
            <a:r>
              <a:rPr lang="en-US" dirty="0" err="1">
                <a:solidFill>
                  <a:schemeClr val="bg1"/>
                </a:solidFill>
              </a:rPr>
              <a:t>disertasi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623179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80000"/>
              </a:lnSpc>
            </a:pPr>
            <a:r>
              <a:rPr lang="en-US" sz="2000" b="1" dirty="0" err="1"/>
              <a:t>Skripsi</a:t>
            </a:r>
            <a:r>
              <a:rPr lang="en-US" sz="2000" dirty="0"/>
              <a:t> </a:t>
            </a:r>
            <a:r>
              <a:rPr lang="en-US" sz="2000" dirty="0" smtClean="0"/>
              <a:t>/</a:t>
            </a:r>
            <a:r>
              <a:rPr lang="en-US" sz="2000" dirty="0" err="1" smtClean="0"/>
              <a:t>Tugas</a:t>
            </a:r>
            <a:r>
              <a:rPr lang="en-US" sz="2000" dirty="0" smtClean="0"/>
              <a:t> </a:t>
            </a:r>
            <a:r>
              <a:rPr lang="en-US" sz="2000" dirty="0" err="1" smtClean="0"/>
              <a:t>Akhir</a:t>
            </a:r>
            <a:endParaRPr lang="en-US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	</a:t>
            </a:r>
            <a:r>
              <a:rPr lang="en-US" sz="1800" dirty="0" err="1"/>
              <a:t>hasil</a:t>
            </a:r>
            <a:r>
              <a:rPr lang="en-US" sz="1800" dirty="0"/>
              <a:t> </a:t>
            </a:r>
            <a:r>
              <a:rPr lang="en-US" sz="1800" dirty="0" err="1"/>
              <a:t>karya</a:t>
            </a:r>
            <a:r>
              <a:rPr lang="en-US" sz="1800" dirty="0"/>
              <a:t> </a:t>
            </a:r>
            <a:r>
              <a:rPr lang="en-US" sz="1800" dirty="0" err="1"/>
              <a:t>mandiri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menerapkan</a:t>
            </a:r>
            <a:r>
              <a:rPr lang="en-US" sz="1800" dirty="0"/>
              <a:t> </a:t>
            </a:r>
            <a:r>
              <a:rPr lang="en-US" sz="1800" dirty="0" err="1"/>
              <a:t>pengetahuan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 smtClean="0"/>
              <a:t>ketrampilan</a:t>
            </a:r>
            <a:r>
              <a:rPr lang="en-US" sz="1800" dirty="0" smtClean="0"/>
              <a:t>. </a:t>
            </a:r>
            <a:r>
              <a:rPr lang="en-US" sz="1800" dirty="0" err="1" smtClean="0"/>
              <a:t>Biasanya</a:t>
            </a:r>
            <a:r>
              <a:rPr lang="en-US" sz="1800" dirty="0" smtClean="0"/>
              <a:t> </a:t>
            </a:r>
            <a:r>
              <a:rPr lang="en-US" sz="1800" dirty="0" err="1" smtClean="0"/>
              <a:t>bersifat</a:t>
            </a:r>
            <a:r>
              <a:rPr lang="en-US" sz="1800" dirty="0" smtClean="0"/>
              <a:t> semi research, </a:t>
            </a:r>
            <a:r>
              <a:rPr lang="en-US" sz="1800" dirty="0" err="1" smtClean="0"/>
              <a:t>maksudnya</a:t>
            </a:r>
            <a:r>
              <a:rPr lang="en-US" sz="1800" dirty="0" smtClean="0"/>
              <a:t> </a:t>
            </a: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ada</a:t>
            </a:r>
            <a:r>
              <a:rPr lang="en-US" sz="1800" dirty="0" smtClean="0"/>
              <a:t> </a:t>
            </a:r>
            <a:r>
              <a:rPr lang="en-US" sz="1800" dirty="0" err="1" smtClean="0"/>
              <a:t>kewajiban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memberikan</a:t>
            </a:r>
            <a:r>
              <a:rPr lang="en-US" sz="1800" dirty="0" smtClean="0"/>
              <a:t> </a:t>
            </a:r>
            <a:r>
              <a:rPr lang="en-US" sz="1800" dirty="0" err="1" smtClean="0"/>
              <a:t>kontribusi</a:t>
            </a:r>
            <a:r>
              <a:rPr lang="en-US" sz="1800" dirty="0" smtClean="0"/>
              <a:t> </a:t>
            </a:r>
            <a:r>
              <a:rPr lang="en-US" sz="1800" dirty="0" err="1" smtClean="0"/>
              <a:t>baru</a:t>
            </a:r>
            <a:r>
              <a:rPr lang="en-US" sz="1800" dirty="0" smtClean="0"/>
              <a:t> </a:t>
            </a:r>
            <a:r>
              <a:rPr lang="en-US" sz="1800" dirty="0" err="1" smtClean="0"/>
              <a:t>terhadap</a:t>
            </a:r>
            <a:r>
              <a:rPr lang="en-US" sz="1800" dirty="0" smtClean="0"/>
              <a:t> </a:t>
            </a:r>
            <a:r>
              <a:rPr lang="en-US" sz="1800" dirty="0" err="1" smtClean="0"/>
              <a:t>metode</a:t>
            </a:r>
            <a:r>
              <a:rPr lang="en-US" sz="1800" dirty="0" smtClean="0"/>
              <a:t> </a:t>
            </a:r>
            <a:r>
              <a:rPr lang="en-US" sz="1800" dirty="0" err="1" smtClean="0"/>
              <a:t>ataupun</a:t>
            </a:r>
            <a:r>
              <a:rPr lang="en-US" sz="1800" dirty="0" smtClean="0"/>
              <a:t> </a:t>
            </a:r>
            <a:r>
              <a:rPr lang="en-US" sz="1800" dirty="0" err="1" smtClean="0"/>
              <a:t>metodologi</a:t>
            </a:r>
            <a:r>
              <a:rPr lang="en-US" sz="1800" dirty="0" smtClean="0"/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/>
              <a:t>	</a:t>
            </a:r>
          </a:p>
          <a:p>
            <a:pPr>
              <a:lnSpc>
                <a:spcPct val="80000"/>
              </a:lnSpc>
            </a:pPr>
            <a:r>
              <a:rPr lang="en-US" sz="2000" b="1" dirty="0" err="1" smtClean="0"/>
              <a:t>Tesis</a:t>
            </a:r>
            <a:r>
              <a:rPr lang="en-US" sz="2000" dirty="0" smtClean="0"/>
              <a:t> </a:t>
            </a:r>
            <a:endParaRPr lang="en-US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	</a:t>
            </a:r>
            <a:r>
              <a:rPr lang="en-US" sz="1800" dirty="0" err="1"/>
              <a:t>bersifat</a:t>
            </a:r>
            <a:r>
              <a:rPr lang="en-US" sz="18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kelanjutan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atau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penambahan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1800" dirty="0" err="1"/>
              <a:t>teori</a:t>
            </a:r>
            <a:r>
              <a:rPr lang="en-US" sz="1800" dirty="0"/>
              <a:t>, </a:t>
            </a:r>
            <a:r>
              <a:rPr lang="en-US" sz="1800" dirty="0" err="1"/>
              <a:t>proses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penerapan</a:t>
            </a:r>
            <a:r>
              <a:rPr lang="en-US" sz="1800" dirty="0"/>
              <a:t> yang </a:t>
            </a:r>
            <a:r>
              <a:rPr lang="en-US" sz="1800" dirty="0" err="1"/>
              <a:t>telah</a:t>
            </a:r>
            <a:r>
              <a:rPr lang="en-US" sz="1800" dirty="0"/>
              <a:t> </a:t>
            </a:r>
            <a:r>
              <a:rPr lang="en-US" sz="1800" dirty="0" err="1"/>
              <a:t>ada</a:t>
            </a:r>
            <a:r>
              <a:rPr lang="en-US" sz="1800" dirty="0"/>
              <a:t>. </a:t>
            </a:r>
            <a:r>
              <a:rPr lang="en-US" sz="1800" dirty="0" err="1" smtClean="0"/>
              <a:t>Biasanya</a:t>
            </a:r>
            <a:r>
              <a:rPr lang="en-US" sz="1800" dirty="0" smtClean="0"/>
              <a:t> </a:t>
            </a:r>
            <a:r>
              <a:rPr lang="en-US" sz="1800" dirty="0" err="1" smtClean="0"/>
              <a:t>bersifat</a:t>
            </a:r>
            <a:r>
              <a:rPr lang="en-US" sz="1800" dirty="0" smtClean="0"/>
              <a:t> research, </a:t>
            </a:r>
            <a:r>
              <a:rPr lang="en-US" sz="1800" dirty="0" err="1" smtClean="0"/>
              <a:t>maksudnya</a:t>
            </a:r>
            <a:r>
              <a:rPr lang="en-US" sz="1800" dirty="0" smtClean="0"/>
              <a:t> </a:t>
            </a:r>
            <a:r>
              <a:rPr lang="en-US" sz="1800" dirty="0" err="1" smtClean="0"/>
              <a:t>ada</a:t>
            </a:r>
            <a:r>
              <a:rPr lang="en-US" sz="1800" dirty="0" smtClean="0"/>
              <a:t> </a:t>
            </a:r>
            <a:r>
              <a:rPr lang="en-US" sz="1800" dirty="0" err="1" smtClean="0"/>
              <a:t>kewajiban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memberikan</a:t>
            </a:r>
            <a:r>
              <a:rPr lang="en-US" sz="1800" dirty="0" smtClean="0"/>
              <a:t> </a:t>
            </a:r>
            <a:r>
              <a:rPr lang="en-US" sz="1800" dirty="0" err="1" smtClean="0"/>
              <a:t>kontribusi</a:t>
            </a:r>
            <a:r>
              <a:rPr lang="en-US" sz="1800" dirty="0" smtClean="0"/>
              <a:t> </a:t>
            </a:r>
            <a:r>
              <a:rPr lang="en-US" sz="1800" dirty="0" err="1" smtClean="0"/>
              <a:t>terhadap</a:t>
            </a:r>
            <a:r>
              <a:rPr lang="en-US" sz="1800" dirty="0" smtClean="0"/>
              <a:t> </a:t>
            </a:r>
            <a:r>
              <a:rPr lang="en-US" sz="1800" dirty="0" err="1" smtClean="0"/>
              <a:t>metodologi</a:t>
            </a:r>
            <a:r>
              <a:rPr lang="en-US" sz="1800" dirty="0"/>
              <a:t> </a:t>
            </a:r>
            <a:r>
              <a:rPr lang="en-US" sz="1800" dirty="0" smtClean="0"/>
              <a:t>(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metode</a:t>
            </a:r>
            <a:r>
              <a:rPr lang="en-US" sz="1800" dirty="0" smtClean="0"/>
              <a:t>)</a:t>
            </a:r>
            <a:endParaRPr lang="en-US" sz="1800" dirty="0"/>
          </a:p>
          <a:p>
            <a:pPr>
              <a:lnSpc>
                <a:spcPct val="80000"/>
              </a:lnSpc>
              <a:buFontTx/>
              <a:buNone/>
            </a:pPr>
            <a:endParaRPr lang="en-US" sz="2000" b="1" dirty="0"/>
          </a:p>
          <a:p>
            <a:pPr>
              <a:lnSpc>
                <a:spcPct val="80000"/>
              </a:lnSpc>
            </a:pPr>
            <a:r>
              <a:rPr lang="en-US" sz="2000" b="1" dirty="0" err="1"/>
              <a:t>Disertasi</a:t>
            </a:r>
            <a:r>
              <a:rPr lang="en-US" sz="2000" dirty="0"/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en-US" sz="2000" dirty="0"/>
              <a:t>	</a:t>
            </a:r>
            <a:r>
              <a:rPr lang="en-US" sz="1800" dirty="0" err="1"/>
              <a:t>mempunyai</a:t>
            </a:r>
            <a:r>
              <a:rPr lang="en-US" sz="1800" dirty="0"/>
              <a:t> </a:t>
            </a:r>
            <a:r>
              <a:rPr lang="en-US" sz="1800" dirty="0" err="1"/>
              <a:t>kontribusi</a:t>
            </a:r>
            <a:r>
              <a:rPr lang="en-US" sz="1800" dirty="0"/>
              <a:t> yang </a:t>
            </a:r>
            <a:r>
              <a:rPr lang="en-US" sz="1800" dirty="0" err="1"/>
              <a:t>sangat</a:t>
            </a:r>
            <a:r>
              <a:rPr lang="en-US" sz="18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mendasar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dirty="0" err="1">
                <a:solidFill>
                  <a:srgbClr val="FF0000"/>
                </a:solidFill>
              </a:rPr>
              <a:t>berlaku</a:t>
            </a:r>
            <a:r>
              <a:rPr lang="en-US" sz="2400" dirty="0">
                <a:solidFill>
                  <a:srgbClr val="FF0000"/>
                </a:solidFill>
              </a:rPr>
              <a:t> universal</a:t>
            </a:r>
            <a:r>
              <a:rPr lang="en-US" sz="1800" dirty="0"/>
              <a:t>,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mempunyai</a:t>
            </a:r>
            <a:r>
              <a:rPr lang="en-US" sz="18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dampak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luas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perkembangan</a:t>
            </a:r>
            <a:r>
              <a:rPr lang="en-US" sz="1800" dirty="0"/>
              <a:t> IPTEKS. </a:t>
            </a:r>
            <a:r>
              <a:rPr lang="en-US" sz="2400" dirty="0" err="1" smtClean="0">
                <a:solidFill>
                  <a:srgbClr val="FF0000"/>
                </a:solidFill>
              </a:rPr>
              <a:t>atau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penambahan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/>
              <a:t>teori</a:t>
            </a:r>
            <a:r>
              <a:rPr lang="en-US" sz="1800" dirty="0" smtClean="0"/>
              <a:t>, </a:t>
            </a:r>
            <a:r>
              <a:rPr lang="en-US" sz="1800" dirty="0" err="1" smtClean="0"/>
              <a:t>proses</a:t>
            </a:r>
            <a:r>
              <a:rPr lang="en-US" sz="1800" dirty="0" smtClean="0"/>
              <a:t>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penerapan</a:t>
            </a:r>
            <a:r>
              <a:rPr lang="en-US" sz="1800" dirty="0" smtClean="0"/>
              <a:t> yang </a:t>
            </a:r>
            <a:r>
              <a:rPr lang="en-US" sz="1800" dirty="0" err="1" smtClean="0"/>
              <a:t>telah</a:t>
            </a:r>
            <a:r>
              <a:rPr lang="en-US" sz="1800" dirty="0" smtClean="0"/>
              <a:t> </a:t>
            </a:r>
            <a:r>
              <a:rPr lang="en-US" sz="1800" dirty="0" err="1" smtClean="0"/>
              <a:t>ada</a:t>
            </a:r>
            <a:r>
              <a:rPr lang="en-US" sz="1800" dirty="0" smtClean="0"/>
              <a:t>. </a:t>
            </a:r>
            <a:r>
              <a:rPr lang="en-US" sz="1800" dirty="0" err="1" smtClean="0"/>
              <a:t>Biasanya</a:t>
            </a:r>
            <a:r>
              <a:rPr lang="en-US" sz="1800" dirty="0" smtClean="0"/>
              <a:t> </a:t>
            </a:r>
            <a:r>
              <a:rPr lang="en-US" sz="1800" dirty="0" err="1" smtClean="0"/>
              <a:t>bersifat</a:t>
            </a:r>
            <a:r>
              <a:rPr lang="en-US" sz="1800" dirty="0" smtClean="0"/>
              <a:t> research, </a:t>
            </a:r>
            <a:r>
              <a:rPr lang="en-US" sz="1800" dirty="0" err="1" smtClean="0"/>
              <a:t>maksudnya</a:t>
            </a:r>
            <a:r>
              <a:rPr lang="en-US" sz="1800" dirty="0" smtClean="0"/>
              <a:t> </a:t>
            </a:r>
            <a:r>
              <a:rPr lang="en-US" sz="1800" dirty="0" err="1" smtClean="0"/>
              <a:t>ada</a:t>
            </a:r>
            <a:r>
              <a:rPr lang="en-US" sz="1800" dirty="0" smtClean="0"/>
              <a:t> </a:t>
            </a:r>
            <a:r>
              <a:rPr lang="en-US" sz="1800" dirty="0" err="1" smtClean="0"/>
              <a:t>kewajiban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memberikan</a:t>
            </a:r>
            <a:r>
              <a:rPr lang="en-US" sz="1800" dirty="0" smtClean="0"/>
              <a:t> </a:t>
            </a:r>
            <a:r>
              <a:rPr lang="en-US" sz="1800" dirty="0" err="1" smtClean="0"/>
              <a:t>kontribusi</a:t>
            </a:r>
            <a:r>
              <a:rPr lang="en-US" sz="1800" dirty="0" smtClean="0"/>
              <a:t> </a:t>
            </a:r>
            <a:r>
              <a:rPr lang="en-US" sz="1800" dirty="0" err="1" smtClean="0"/>
              <a:t>terhadap</a:t>
            </a:r>
            <a:r>
              <a:rPr lang="en-US" sz="1800" dirty="0" smtClean="0"/>
              <a:t> </a:t>
            </a:r>
            <a:r>
              <a:rPr lang="en-US" sz="1800" dirty="0" err="1" smtClean="0"/>
              <a:t>metode</a:t>
            </a:r>
            <a:r>
              <a:rPr lang="en-US" sz="1800" dirty="0" smtClean="0"/>
              <a:t> (</a:t>
            </a:r>
            <a:r>
              <a:rPr lang="en-US" sz="1800" dirty="0" err="1" smtClean="0"/>
              <a:t>menghasilkan</a:t>
            </a:r>
            <a:r>
              <a:rPr lang="en-US" sz="1800" dirty="0" smtClean="0"/>
              <a:t> </a:t>
            </a:r>
            <a:r>
              <a:rPr lang="en-US" sz="1800" dirty="0" err="1" smtClean="0"/>
              <a:t>metode</a:t>
            </a:r>
            <a:r>
              <a:rPr lang="en-US" sz="1800" dirty="0" smtClean="0"/>
              <a:t> </a:t>
            </a:r>
            <a:r>
              <a:rPr lang="en-US" sz="1800" dirty="0" err="1" smtClean="0"/>
              <a:t>baru</a:t>
            </a:r>
            <a:r>
              <a:rPr lang="en-US" sz="1800" dirty="0" smtClean="0"/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542" y="228600"/>
            <a:ext cx="5067505" cy="990600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Definisi Tugas Akhir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dirty="0" smtClean="0"/>
              <a:t>Tugas Akhir (TA)</a:t>
            </a:r>
          </a:p>
          <a:p>
            <a:pPr lvl="1"/>
            <a:r>
              <a:rPr lang="id-ID" dirty="0" smtClean="0"/>
              <a:t>merupakan suatu rangkaian kegiatan akademik yang bertujuan untuk menampilkan kompetensi yang dimiliki mahasiswa dalam bentuk penelitian TA serta untuk melatih </a:t>
            </a:r>
            <a:r>
              <a:rPr lang="id-ID" b="1" dirty="0" smtClean="0">
                <a:solidFill>
                  <a:srgbClr val="FF0000"/>
                </a:solidFill>
              </a:rPr>
              <a:t>kemandirian dan tanggung jawab ilmiah </a:t>
            </a:r>
            <a:r>
              <a:rPr lang="id-ID" dirty="0" smtClean="0"/>
              <a:t>mahasiswa mulai dari penyusunan rencana TA, pelaksanaan TA, evaluasi TA hingga penulisan Laporan TA</a:t>
            </a:r>
          </a:p>
          <a:p>
            <a:r>
              <a:rPr lang="id-ID" dirty="0" smtClean="0"/>
              <a:t>Skripsi untuk S1 dapat dikatakan melakukan “napak tilas” terhadap penelitian terdahulu (dasar jurnal/paper international tahun terbaru) dengan menekankan pemahaman mahasiswa terhadap permasalahan yang dihadapi dan solusi yang ditawarkan</a:t>
            </a:r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informatika_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1145</TotalTime>
  <Words>1273</Words>
  <Application>Microsoft Office PowerPoint</Application>
  <PresentationFormat>On-screen Show (4:3)</PresentationFormat>
  <Paragraphs>253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template_informatika_slide</vt:lpstr>
      <vt:lpstr>IFG412  Tugas Akhir I (Seminar Proposal) Pengantar Kuliah</vt:lpstr>
      <vt:lpstr>Persentase Nilai Akhir TA 1 CS4002 Update</vt:lpstr>
      <vt:lpstr>Persentase Nilai Akhir TA 1 IFG412 Update</vt:lpstr>
      <vt:lpstr>Perubahan Paradigma</vt:lpstr>
      <vt:lpstr>FAKTA</vt:lpstr>
      <vt:lpstr>Fakta</vt:lpstr>
      <vt:lpstr>Renungan : Sadar, Mampu dan Percaya Diri</vt:lpstr>
      <vt:lpstr>Skripsi, tesis &amp; disertasi</vt:lpstr>
      <vt:lpstr>Definisi Tugas Akhir</vt:lpstr>
      <vt:lpstr>Syarat kelulusan S1</vt:lpstr>
      <vt:lpstr>Mekanisme TA1 Genap 2013/2014</vt:lpstr>
      <vt:lpstr>Kompetensi TA</vt:lpstr>
      <vt:lpstr>Kompetensi TA 1 (Seminar Proposal)</vt:lpstr>
      <vt:lpstr>Time Table Pelaksanaan Mata Kuliah IF412 Tugas Akhir I (Seminar Proposal) -&gt; Tentative</vt:lpstr>
      <vt:lpstr>Penilaian Mata Kuliah IF412 Tugas Akhir I (Seminar Proposal) -&gt; Tentative</vt:lpstr>
      <vt:lpstr>Pertanyaan??</vt:lpstr>
      <vt:lpstr>Best Practice</vt:lpstr>
      <vt:lpstr>Tugas 1</vt:lpstr>
      <vt:lpstr>Simpulan</vt:lpstr>
      <vt:lpstr>Referensi</vt:lpstr>
      <vt:lpstr>Slide 21</vt:lpstr>
    </vt:vector>
  </TitlesOfParts>
  <Company>IEEE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Tjokorda Agung Budi Wirayuda</cp:lastModifiedBy>
  <cp:revision>124</cp:revision>
  <dcterms:created xsi:type="dcterms:W3CDTF">2012-11-14T18:53:32Z</dcterms:created>
  <dcterms:modified xsi:type="dcterms:W3CDTF">2014-08-26T03:24:58Z</dcterms:modified>
</cp:coreProperties>
</file>