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7" r:id="rId1"/>
  </p:sldMasterIdLst>
  <p:notesMasterIdLst>
    <p:notesMasterId r:id="rId21"/>
  </p:notesMasterIdLst>
  <p:sldIdLst>
    <p:sldId id="256" r:id="rId2"/>
    <p:sldId id="257" r:id="rId3"/>
    <p:sldId id="278" r:id="rId4"/>
    <p:sldId id="279" r:id="rId5"/>
    <p:sldId id="285" r:id="rId6"/>
    <p:sldId id="280" r:id="rId7"/>
    <p:sldId id="281" r:id="rId8"/>
    <p:sldId id="286" r:id="rId9"/>
    <p:sldId id="282" r:id="rId10"/>
    <p:sldId id="283" r:id="rId11"/>
    <p:sldId id="284" r:id="rId12"/>
    <p:sldId id="287" r:id="rId13"/>
    <p:sldId id="288" r:id="rId14"/>
    <p:sldId id="289" r:id="rId15"/>
    <p:sldId id="290" r:id="rId16"/>
    <p:sldId id="291" r:id="rId17"/>
    <p:sldId id="292" r:id="rId18"/>
    <p:sldId id="275" r:id="rId19"/>
    <p:sldId id="276" r:id="rId20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C1F72E-4AF8-4432-BF39-1D7B033C857F}">
  <a:tblStyle styleId="{8CC1F72E-4AF8-4432-BF39-1D7B033C857F}" styleName="Table_0"/>
  <a:tblStyle styleId="{69AE40EB-9DC2-447F-9560-EBB07DCEE94B}" styleName="Table_1"/>
  <a:tblStyle styleId="{10B66BF1-D510-432A-A824-B228871B3D69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2708406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1112028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685600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685600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685600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3327069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309897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168560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1685600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168560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1685600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="" xmlns:p14="http://schemas.microsoft.com/office/powerpoint/2010/main" val="1685600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68560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685600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68560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7343334" y="0"/>
            <a:ext cx="4848666" cy="11816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r="17784" b="11855"/>
          <a:stretch/>
        </p:blipFill>
        <p:spPr>
          <a:xfrm>
            <a:off x="57861" y="3251531"/>
            <a:ext cx="5131559" cy="309467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646246" y="1269244"/>
            <a:ext cx="10545753" cy="76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46246" y="2227428"/>
            <a:ext cx="10545753" cy="4297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/>
            </a:lvl1pPr>
            <a:lvl2pPr marL="593710" marR="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marR="0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marR="0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marR="0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1646246" y="2875086"/>
            <a:ext cx="10557361" cy="3780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2942" y="216581"/>
            <a:ext cx="4353103" cy="648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0254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umn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99768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318484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86831" y="1336419"/>
            <a:ext cx="112122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89184" y="1645919"/>
            <a:ext cx="5380328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71683" y="1645919"/>
            <a:ext cx="53935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76249" y="2659066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271684" y="2659066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5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, 1 Content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238051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486835" y="2009550"/>
            <a:ext cx="5329767" cy="400231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s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579398" y="5087332"/>
            <a:ext cx="11101916" cy="923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5400" b="1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</a:p>
        </p:txBody>
      </p:sp>
      <p:sp>
        <p:nvSpPr>
          <p:cNvPr id="66" name="Shape 66"/>
          <p:cNvSpPr/>
          <p:nvPr/>
        </p:nvSpPr>
        <p:spPr>
          <a:xfrm>
            <a:off x="-649" y="4533163"/>
            <a:ext cx="12189231" cy="3692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t="17910" b="13980"/>
          <a:stretch/>
        </p:blipFill>
        <p:spPr>
          <a:xfrm>
            <a:off x="-3420" y="0"/>
            <a:ext cx="12192000" cy="4670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858" y="142945"/>
            <a:ext cx="4052244" cy="603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chemeClr val="lt1"/>
            </a:gs>
            <a:gs pos="100000">
              <a:srgbClr val="9494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0" y="1910855"/>
            <a:ext cx="12192000" cy="3692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828802" y="1600203"/>
            <a:ext cx="1015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" y="0"/>
            <a:ext cx="12191991" cy="1247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" y="6242670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72510" y="6521571"/>
            <a:ext cx="478367" cy="3077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400"/>
              <a:t>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33424" y="6548436"/>
            <a:ext cx="2190749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051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8/25/2014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3244355"/>
            <a:ext cx="12191997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6248404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 rot="-5400000">
            <a:off x="12884415" y="5910820"/>
            <a:ext cx="1709736" cy="1846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600" b="0" i="0" u="none" strike="noStrike" cap="none" baseline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12-CRS-0106 REVISED 8 FEB 2013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86835" y="1977656"/>
            <a:ext cx="11101916" cy="4054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marR="0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marR="0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marR="0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marR="0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" y="0"/>
            <a:ext cx="12191991" cy="1247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451374" y="1301898"/>
            <a:ext cx="10545753" cy="10894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IFG412 </a:t>
            </a:r>
            <a:b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Tugas Akhir I (Seminar Proposal)</a:t>
            </a:r>
            <a:b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id-ID" sz="16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SHARING KK ICM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646247" y="2632163"/>
            <a:ext cx="10545753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Semester Ganjil 2015/2016</a:t>
            </a:r>
            <a:endParaRPr lang="id-ID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588067" y="3639584"/>
            <a:ext cx="6866668" cy="5847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>
              <a:buSzPct val="25000"/>
            </a:pPr>
            <a:r>
              <a:rPr lang="id-ID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Tim Dosen Tugas Akhir I</a:t>
            </a:r>
          </a:p>
          <a:p>
            <a:pPr>
              <a:buSzPct val="25000"/>
            </a:pPr>
            <a:r>
              <a:rPr lang="id-ID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Prodi S1 Teknik Informatika</a:t>
            </a:r>
            <a:endParaRPr lang="id-ID"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105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25/08/2014</a:t>
            </a:r>
            <a:endParaRPr lang="id-ID" sz="105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mtClean="0"/>
              <a:t> </a:t>
            </a:r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Dosen: </a:t>
            </a:r>
            <a:r>
              <a:rPr lang="en-US" sz="2400" dirty="0" err="1" smtClean="0"/>
              <a:t>Untari</a:t>
            </a:r>
            <a:r>
              <a:rPr lang="en-US" sz="2400" dirty="0" smtClean="0"/>
              <a:t> </a:t>
            </a:r>
            <a:r>
              <a:rPr lang="en-US" sz="2400" dirty="0" err="1" smtClean="0"/>
              <a:t>Novia</a:t>
            </a:r>
            <a:r>
              <a:rPr lang="en-US" sz="2400" dirty="0" smtClean="0"/>
              <a:t> </a:t>
            </a:r>
            <a:r>
              <a:rPr lang="en-US" sz="2400" dirty="0" err="1" smtClean="0"/>
              <a:t>Wisesty</a:t>
            </a:r>
            <a:endParaRPr lang="id-ID" sz="2400" dirty="0" smtClean="0"/>
          </a:p>
          <a:p>
            <a:r>
              <a:rPr lang="id-ID" sz="2400" dirty="0" smtClean="0"/>
              <a:t>Topik</a:t>
            </a:r>
            <a:r>
              <a:rPr lang="en-US" sz="2400" dirty="0" smtClean="0"/>
              <a:t> 2</a:t>
            </a:r>
            <a:r>
              <a:rPr lang="id-ID" sz="2400" dirty="0" smtClean="0"/>
              <a:t>: </a:t>
            </a:r>
            <a:r>
              <a:rPr lang="en-US" sz="2400" dirty="0" err="1" smtClean="0"/>
              <a:t>Klasifikasi</a:t>
            </a:r>
            <a:r>
              <a:rPr lang="en-US" sz="2400" dirty="0" smtClean="0"/>
              <a:t> data EEG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DeepLearning</a:t>
            </a:r>
            <a:endParaRPr lang="id-ID" sz="2400" dirty="0" smtClean="0"/>
          </a:p>
          <a:p>
            <a:r>
              <a:rPr lang="id-ID" sz="2400" dirty="0" smtClean="0"/>
              <a:t>Deskripsi: </a:t>
            </a:r>
            <a:r>
              <a:rPr lang="en-US" sz="2400" dirty="0" smtClean="0"/>
              <a:t>Data EEG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aktifitas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id-ID" sz="2400" dirty="0" smtClean="0"/>
              <a:t>. Fokus kajian adalah </a:t>
            </a:r>
            <a:r>
              <a:rPr lang="en-US" sz="2400" dirty="0" err="1" smtClean="0"/>
              <a:t>klasifikasi</a:t>
            </a:r>
            <a:r>
              <a:rPr lang="en-US" sz="2400" dirty="0" smtClean="0"/>
              <a:t> data EEG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Eye State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emosi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DeepLearning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id-ID" sz="2400" dirty="0" smtClean="0"/>
              <a:t>Jumlah Mahasiswa: </a:t>
            </a:r>
            <a:r>
              <a:rPr lang="en-US" sz="2400" dirty="0"/>
              <a:t>3</a:t>
            </a:r>
            <a:endParaRPr lang="id-ID" sz="2400" dirty="0" smtClean="0"/>
          </a:p>
          <a:p>
            <a:r>
              <a:rPr lang="id-ID" sz="2400" dirty="0" smtClean="0"/>
              <a:t>Syarat: </a:t>
            </a:r>
            <a:r>
              <a:rPr lang="en-US" sz="2400" dirty="0" err="1" smtClean="0"/>
              <a:t>Sudah</a:t>
            </a:r>
            <a:r>
              <a:rPr lang="en-US" sz="2400" dirty="0" smtClean="0"/>
              <a:t> lulus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Kecerdasan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Artificial.</a:t>
            </a:r>
            <a:endParaRPr lang="id-ID" sz="2400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id-ID" sz="2800" b="1" dirty="0" smtClean="0"/>
              <a:t>Penawaran Topik Tugas Akhir</a:t>
            </a:r>
            <a:endParaRPr lang="id-ID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212868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Dosen: </a:t>
            </a:r>
            <a:r>
              <a:rPr lang="en-US" sz="2400" dirty="0" err="1" smtClean="0"/>
              <a:t>Untari</a:t>
            </a:r>
            <a:r>
              <a:rPr lang="en-US" sz="2400" dirty="0" smtClean="0"/>
              <a:t> </a:t>
            </a:r>
            <a:r>
              <a:rPr lang="en-US" sz="2400" dirty="0" err="1" smtClean="0"/>
              <a:t>Novia</a:t>
            </a:r>
            <a:r>
              <a:rPr lang="en-US" sz="2400" dirty="0" smtClean="0"/>
              <a:t> </a:t>
            </a:r>
            <a:r>
              <a:rPr lang="en-US" sz="2400" dirty="0" err="1" smtClean="0"/>
              <a:t>Wisesty</a:t>
            </a:r>
            <a:endParaRPr lang="id-ID" sz="2400" dirty="0" smtClean="0"/>
          </a:p>
          <a:p>
            <a:r>
              <a:rPr lang="id-ID" sz="2400" dirty="0" smtClean="0"/>
              <a:t>Topik</a:t>
            </a:r>
            <a:r>
              <a:rPr lang="en-US" sz="2400" dirty="0" smtClean="0"/>
              <a:t> 3</a:t>
            </a:r>
            <a:r>
              <a:rPr lang="id-ID" sz="2400" dirty="0" smtClean="0"/>
              <a:t>: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Rekognisi</a:t>
            </a:r>
            <a:r>
              <a:rPr lang="en-US" sz="2400" dirty="0"/>
              <a:t> </a:t>
            </a:r>
            <a:r>
              <a:rPr lang="en-US" sz="2400" dirty="0" err="1"/>
              <a:t>Pengucapan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Hijaiyah</a:t>
            </a:r>
            <a:r>
              <a:rPr lang="en-US" sz="2400" dirty="0"/>
              <a:t> </a:t>
            </a:r>
            <a:r>
              <a:rPr lang="en-US" sz="2400" dirty="0" err="1"/>
              <a:t>Bertanda</a:t>
            </a:r>
            <a:r>
              <a:rPr lang="en-US" sz="2400" dirty="0"/>
              <a:t> Baca</a:t>
            </a:r>
            <a:endParaRPr lang="id-ID" sz="2400" dirty="0" smtClean="0"/>
          </a:p>
          <a:p>
            <a:r>
              <a:rPr lang="id-ID" sz="2400" dirty="0" smtClean="0"/>
              <a:t>Deskripsi: Fokus kajian adalah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hijaiyah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diucapkan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speaker independent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pria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.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performansi</a:t>
            </a:r>
            <a:r>
              <a:rPr lang="en-US" sz="2400" dirty="0" smtClean="0"/>
              <a:t> yang optimal.</a:t>
            </a:r>
            <a:endParaRPr lang="id-ID" sz="2400" dirty="0" smtClean="0"/>
          </a:p>
          <a:p>
            <a:r>
              <a:rPr lang="id-ID" sz="2400" dirty="0" smtClean="0"/>
              <a:t>Jumlah Mahasiswa: </a:t>
            </a:r>
            <a:r>
              <a:rPr lang="en-US" sz="2400" dirty="0"/>
              <a:t>2</a:t>
            </a:r>
            <a:endParaRPr lang="id-ID" sz="2400" dirty="0" smtClean="0"/>
          </a:p>
          <a:p>
            <a:r>
              <a:rPr lang="id-ID" sz="2400" dirty="0" smtClean="0"/>
              <a:t>Syarat: </a:t>
            </a:r>
            <a:r>
              <a:rPr lang="en-US" sz="2400" dirty="0" err="1" smtClean="0"/>
              <a:t>Sudah</a:t>
            </a:r>
            <a:r>
              <a:rPr lang="en-US" sz="2400" dirty="0" smtClean="0"/>
              <a:t> lulus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Kecerdasan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Artificial.</a:t>
            </a:r>
            <a:endParaRPr lang="id-ID" sz="2400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id-ID" sz="2800" b="1" dirty="0" smtClean="0"/>
              <a:t>Penawaran Topik Tugas Akhir</a:t>
            </a:r>
            <a:endParaRPr lang="id-ID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27224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858782" y="3072983"/>
            <a:ext cx="9497484" cy="1673224"/>
          </a:xfrm>
        </p:spPr>
        <p:txBody>
          <a:bodyPr/>
          <a:lstStyle/>
          <a:p>
            <a:r>
              <a:rPr lang="id-ID" sz="3600" b="1" dirty="0" smtClean="0"/>
              <a:t>Dosen: </a:t>
            </a:r>
            <a:r>
              <a:rPr lang="en-US" sz="3600" b="1" dirty="0" err="1" smtClean="0"/>
              <a:t>Bedy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Purnama</a:t>
            </a:r>
            <a:endParaRPr lang="en-US" sz="36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b="1" dirty="0" smtClean="0"/>
              <a:t>Sharing Topik:</a:t>
            </a:r>
            <a:endParaRPr lang="en-US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>
            <a:normAutofit fontScale="92500"/>
          </a:bodyPr>
          <a:lstStyle/>
          <a:p>
            <a:r>
              <a:rPr lang="id-ID" sz="2400" dirty="0" smtClean="0"/>
              <a:t>Dosen: </a:t>
            </a:r>
            <a:r>
              <a:rPr lang="en-US" sz="2400" dirty="0" smtClean="0"/>
              <a:t>Bedy Purnama</a:t>
            </a:r>
            <a:endParaRPr lang="id-ID" sz="2400" dirty="0" smtClean="0"/>
          </a:p>
          <a:p>
            <a:r>
              <a:rPr lang="id-ID" sz="2400" dirty="0" smtClean="0"/>
              <a:t>Topik: </a:t>
            </a:r>
            <a:r>
              <a:rPr lang="en-US" sz="2400" b="1" dirty="0" err="1"/>
              <a:t>Deteksi</a:t>
            </a:r>
            <a:r>
              <a:rPr lang="en-US" sz="2400" b="1" dirty="0"/>
              <a:t> </a:t>
            </a:r>
            <a:r>
              <a:rPr lang="en-US" sz="2400" b="1" dirty="0" err="1"/>
              <a:t>kepadatan</a:t>
            </a:r>
            <a:r>
              <a:rPr lang="en-US" sz="2400" b="1" dirty="0"/>
              <a:t> </a:t>
            </a:r>
            <a:r>
              <a:rPr lang="en-US" sz="2400" b="1" dirty="0" err="1" smtClean="0"/>
              <a:t>objek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kasus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jalan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tol</a:t>
            </a:r>
            <a:r>
              <a:rPr lang="en-US" sz="2400" b="1" dirty="0" smtClean="0"/>
              <a:t>)</a:t>
            </a:r>
            <a:endParaRPr lang="id-ID" sz="2400" dirty="0" smtClean="0"/>
          </a:p>
          <a:p>
            <a:r>
              <a:rPr lang="id-ID" sz="2400" dirty="0" smtClean="0"/>
              <a:t>Deskripsi:</a:t>
            </a:r>
            <a:r>
              <a:rPr lang="en-US" sz="2400" dirty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di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tol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preposesing</a:t>
            </a:r>
            <a:r>
              <a:rPr lang="en-US" sz="2400" dirty="0"/>
              <a:t>  </a:t>
            </a:r>
            <a:r>
              <a:rPr lang="en-US" sz="2400" dirty="0" smtClean="0"/>
              <a:t>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memisahkan</a:t>
            </a:r>
            <a:r>
              <a:rPr lang="en-US" sz="2400" b="1" dirty="0"/>
              <a:t> </a:t>
            </a:r>
            <a:r>
              <a:rPr lang="en-US" sz="2400" b="1" dirty="0" err="1" smtClean="0"/>
              <a:t>objek</a:t>
            </a:r>
            <a:r>
              <a:rPr lang="en-US" sz="2400" b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b="1" dirty="0" smtClean="0"/>
              <a:t>di-tracking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kemana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pergerakannya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deteksi</a:t>
            </a:r>
            <a:r>
              <a:rPr lang="en-US" sz="2400" dirty="0" smtClean="0"/>
              <a:t> </a:t>
            </a:r>
            <a:r>
              <a:rPr lang="en-US" sz="2400" dirty="0" err="1" smtClean="0"/>
              <a:t>kepadatan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realtime</a:t>
            </a:r>
            <a:r>
              <a:rPr lang="en-US" sz="2400" dirty="0" smtClean="0"/>
              <a:t>/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realtime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id-ID" sz="2400" dirty="0" smtClean="0"/>
              <a:t>Jumlah Mahasiswa: </a:t>
            </a:r>
            <a:r>
              <a:rPr lang="en-US" sz="2400" dirty="0" smtClean="0"/>
              <a:t>2</a:t>
            </a:r>
            <a:endParaRPr lang="id-ID" sz="2400" dirty="0" smtClean="0"/>
          </a:p>
          <a:p>
            <a:r>
              <a:rPr lang="id-ID" sz="2400" dirty="0" smtClean="0"/>
              <a:t>Syarat: Mengambil MK Pengolahan Citra Digital dan Sistem Rekognisi</a:t>
            </a:r>
            <a:endParaRPr lang="id-ID" sz="2400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id-ID" sz="2800" b="1" dirty="0" smtClean="0"/>
              <a:t>Penawaran Topik Tugas Akhir</a:t>
            </a:r>
            <a:endParaRPr lang="id-ID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Dosen: </a:t>
            </a:r>
            <a:r>
              <a:rPr lang="en-US" sz="2400" dirty="0"/>
              <a:t>Bedy Purnama</a:t>
            </a:r>
            <a:endParaRPr lang="id-ID" sz="2400" dirty="0" smtClean="0"/>
          </a:p>
          <a:p>
            <a:r>
              <a:rPr lang="id-ID" sz="2400" dirty="0" smtClean="0"/>
              <a:t>Topik: </a:t>
            </a:r>
            <a:r>
              <a:rPr lang="en-US" sz="2400" dirty="0" err="1" smtClean="0"/>
              <a:t>P</a:t>
            </a:r>
            <a:r>
              <a:rPr lang="en-US" sz="2400" b="1" dirty="0" err="1" smtClean="0"/>
              <a:t>engenalan</a:t>
            </a:r>
            <a:r>
              <a:rPr lang="en-US" sz="2400" b="1" dirty="0" smtClean="0"/>
              <a:t> </a:t>
            </a:r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kendaraan</a:t>
            </a:r>
            <a:r>
              <a:rPr lang="en-US" sz="2400" b="1" dirty="0"/>
              <a:t> (</a:t>
            </a:r>
            <a:r>
              <a:rPr lang="en-US" sz="2400" b="1" dirty="0" err="1"/>
              <a:t>studi</a:t>
            </a:r>
            <a:r>
              <a:rPr lang="en-US" sz="2400" b="1" dirty="0"/>
              <a:t> </a:t>
            </a:r>
            <a:r>
              <a:rPr lang="en-US" sz="2400" b="1" dirty="0" err="1"/>
              <a:t>kasus</a:t>
            </a:r>
            <a:r>
              <a:rPr lang="en-US" sz="2400" b="1" dirty="0"/>
              <a:t> di </a:t>
            </a:r>
            <a:r>
              <a:rPr lang="en-US" sz="2400" b="1" dirty="0" err="1"/>
              <a:t>jalan</a:t>
            </a:r>
            <a:r>
              <a:rPr lang="en-US" sz="2400" b="1" dirty="0"/>
              <a:t> </a:t>
            </a:r>
            <a:r>
              <a:rPr lang="en-US" sz="2400" b="1" dirty="0" err="1"/>
              <a:t>tol</a:t>
            </a:r>
            <a:r>
              <a:rPr lang="en-US" sz="2400" b="1" dirty="0"/>
              <a:t>)</a:t>
            </a:r>
            <a:endParaRPr lang="id-ID" sz="2400" dirty="0" smtClean="0"/>
          </a:p>
          <a:p>
            <a:r>
              <a:rPr lang="id-ID" sz="2400" dirty="0" smtClean="0"/>
              <a:t>Deskripsi:</a:t>
            </a:r>
            <a:r>
              <a:rPr lang="en-US" sz="2400" dirty="0" smtClean="0"/>
              <a:t> </a:t>
            </a:r>
            <a:r>
              <a:rPr lang="en-US" sz="2400" dirty="0" err="1" smtClean="0"/>
              <a:t>Pengenalan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kendaraan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di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tol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pengenalan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.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ekstraksi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ciri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klasifikasi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agar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output yang </a:t>
            </a:r>
            <a:r>
              <a:rPr lang="en-US" sz="2400" b="1" dirty="0" err="1" smtClean="0"/>
              <a:t>realtime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id-ID" sz="2400" dirty="0" smtClean="0"/>
              <a:t>Jumlah Mahasiswa: </a:t>
            </a:r>
            <a:r>
              <a:rPr lang="en-US" sz="2400" dirty="0" smtClean="0"/>
              <a:t>2</a:t>
            </a:r>
            <a:endParaRPr lang="id-ID" sz="2400" dirty="0" smtClean="0"/>
          </a:p>
          <a:p>
            <a:r>
              <a:rPr lang="id-ID" sz="2400" dirty="0" smtClean="0"/>
              <a:t>Syarat: Mengambil MK Pengolahan Citra Digital</a:t>
            </a:r>
            <a:endParaRPr lang="id-ID" sz="2400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id-ID" sz="2800" b="1" dirty="0" smtClean="0"/>
              <a:t>Penawaran Topik Tugas Akhir</a:t>
            </a:r>
            <a:endParaRPr lang="id-ID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858782" y="3072983"/>
            <a:ext cx="9497484" cy="1673224"/>
          </a:xfrm>
        </p:spPr>
        <p:txBody>
          <a:bodyPr/>
          <a:lstStyle/>
          <a:p>
            <a:r>
              <a:rPr lang="id-ID" sz="3600" b="1" dirty="0" smtClean="0"/>
              <a:t>Dosen: </a:t>
            </a:r>
            <a:r>
              <a:rPr lang="en-US" sz="3600" b="1" dirty="0" smtClean="0"/>
              <a:t>Rita </a:t>
            </a:r>
            <a:r>
              <a:rPr lang="en-US" sz="3600" b="1" dirty="0" err="1" smtClean="0"/>
              <a:t>Rismala</a:t>
            </a:r>
            <a:endParaRPr lang="en-US" sz="36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b="1" dirty="0" smtClean="0"/>
              <a:t>Sharing Topik:</a:t>
            </a:r>
            <a:endParaRPr lang="en-US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>
            <a:normAutofit fontScale="70000" lnSpcReduction="20000"/>
          </a:bodyPr>
          <a:lstStyle/>
          <a:p>
            <a:r>
              <a:rPr lang="id-ID" sz="2400" dirty="0" smtClean="0"/>
              <a:t>Dosen: </a:t>
            </a:r>
            <a:r>
              <a:rPr lang="en-US" sz="2400" dirty="0" smtClean="0"/>
              <a:t>Rita </a:t>
            </a:r>
            <a:r>
              <a:rPr lang="en-US" sz="2400" dirty="0" err="1" smtClean="0"/>
              <a:t>Rismala</a:t>
            </a:r>
            <a:r>
              <a:rPr lang="id-ID" sz="2400" dirty="0" smtClean="0"/>
              <a:t> (RSM)</a:t>
            </a:r>
          </a:p>
          <a:p>
            <a:r>
              <a:rPr lang="id-ID" sz="2400" dirty="0" smtClean="0"/>
              <a:t>Topik: </a:t>
            </a:r>
            <a:r>
              <a:rPr lang="en-US" sz="2400" dirty="0" smtClean="0"/>
              <a:t>Recommender System</a:t>
            </a:r>
            <a:endParaRPr lang="id-ID" sz="2400" dirty="0" smtClean="0"/>
          </a:p>
          <a:p>
            <a:r>
              <a:rPr lang="id-ID" sz="2400" dirty="0" smtClean="0"/>
              <a:t>Deskripsi: </a:t>
            </a:r>
            <a:r>
              <a:rPr lang="en-US" sz="2400" dirty="0"/>
              <a:t>Recommender </a:t>
            </a:r>
            <a:r>
              <a:rPr lang="en-US" sz="2400" dirty="0" smtClean="0"/>
              <a:t>systems are </a:t>
            </a:r>
            <a:r>
              <a:rPr lang="en-US" sz="2400" dirty="0"/>
              <a:t>tools for filtering and </a:t>
            </a:r>
            <a:r>
              <a:rPr lang="en-US" sz="2400" dirty="0" smtClean="0"/>
              <a:t>sorting</a:t>
            </a:r>
            <a:r>
              <a:rPr lang="id-ID" sz="2400" dirty="0" smtClean="0"/>
              <a:t> items </a:t>
            </a:r>
            <a:r>
              <a:rPr lang="id-ID" sz="2400" dirty="0"/>
              <a:t>and </a:t>
            </a:r>
            <a:r>
              <a:rPr lang="id-ID" sz="2400" dirty="0" smtClean="0"/>
              <a:t>information, specifically</a:t>
            </a:r>
            <a:r>
              <a:rPr lang="en-US" sz="2400" dirty="0" smtClean="0"/>
              <a:t> to </a:t>
            </a:r>
            <a:r>
              <a:rPr lang="en-US" sz="2400" dirty="0"/>
              <a:t>predict the 'rating' or 'preference' that a user would give to an </a:t>
            </a:r>
            <a:r>
              <a:rPr lang="en-US" sz="2400" dirty="0" smtClean="0"/>
              <a:t>item</a:t>
            </a:r>
            <a:r>
              <a:rPr lang="id-ID" sz="2400" dirty="0" smtClean="0"/>
              <a:t>. </a:t>
            </a:r>
            <a:r>
              <a:rPr lang="en-US" sz="2400" dirty="0" smtClean="0"/>
              <a:t>Recommender </a:t>
            </a:r>
            <a:r>
              <a:rPr lang="en-US" sz="2400" dirty="0"/>
              <a:t>systems have become extremely common in recent years, and are applied in a variety of </a:t>
            </a:r>
            <a:r>
              <a:rPr lang="en-US" sz="2400" dirty="0" smtClean="0"/>
              <a:t>applications</a:t>
            </a:r>
            <a:r>
              <a:rPr lang="id-ID" sz="2400" dirty="0" smtClean="0"/>
              <a:t>, such as </a:t>
            </a:r>
            <a:r>
              <a:rPr lang="en-US" sz="2400" dirty="0" smtClean="0"/>
              <a:t>movies</a:t>
            </a:r>
            <a:r>
              <a:rPr lang="en-US" sz="2400" dirty="0"/>
              <a:t>, music, news, books, research articles, search queries, social </a:t>
            </a:r>
            <a:r>
              <a:rPr lang="en-US" sz="2400" dirty="0" smtClean="0"/>
              <a:t>tags,</a:t>
            </a:r>
            <a:r>
              <a:rPr lang="id-ID" sz="2400" dirty="0" smtClean="0"/>
              <a:t> </a:t>
            </a:r>
            <a:r>
              <a:rPr lang="en-US" sz="2400" dirty="0" smtClean="0"/>
              <a:t>products </a:t>
            </a:r>
            <a:r>
              <a:rPr lang="en-US" sz="2400" dirty="0"/>
              <a:t>in </a:t>
            </a:r>
            <a:r>
              <a:rPr lang="en-US" sz="2400" dirty="0" smtClean="0"/>
              <a:t>general</a:t>
            </a:r>
            <a:r>
              <a:rPr lang="id-ID" sz="2400" dirty="0" smtClean="0"/>
              <a:t>, </a:t>
            </a:r>
            <a:r>
              <a:rPr lang="en-US" sz="2400" dirty="0" smtClean="0"/>
              <a:t>experts, </a:t>
            </a:r>
            <a:r>
              <a:rPr lang="en-US" sz="2400" dirty="0"/>
              <a:t>jokes, restaurants, financial services</a:t>
            </a:r>
            <a:r>
              <a:rPr lang="en-US" sz="2400" dirty="0" smtClean="0"/>
              <a:t>, </a:t>
            </a:r>
            <a:r>
              <a:rPr lang="en-US" sz="2400" dirty="0"/>
              <a:t>life insurance, persons (online dating), </a:t>
            </a:r>
            <a:r>
              <a:rPr lang="en-US" sz="2400" dirty="0" smtClean="0"/>
              <a:t>Twitter followers</a:t>
            </a:r>
            <a:r>
              <a:rPr lang="id-ID" sz="2400" dirty="0" smtClean="0"/>
              <a:t>, etc.</a:t>
            </a:r>
            <a:r>
              <a:rPr lang="id-ID" sz="2400" dirty="0"/>
              <a:t> </a:t>
            </a:r>
            <a:r>
              <a:rPr lang="id-ID" sz="2400" dirty="0" smtClean="0"/>
              <a:t>Aproaches: Content-based filtering, Collaborative filtering, Hybrid recommender system</a:t>
            </a:r>
          </a:p>
          <a:p>
            <a:r>
              <a:rPr lang="id-ID" sz="2400" dirty="0" smtClean="0"/>
              <a:t>Fokus kajian:</a:t>
            </a:r>
          </a:p>
          <a:p>
            <a:pPr lvl="1"/>
            <a:r>
              <a:rPr lang="id-ID" sz="2400" dirty="0"/>
              <a:t>Penanganan data sparsity pada RS menggunakan Machine Learning - Jumlah Mahasiswa: </a:t>
            </a:r>
            <a:r>
              <a:rPr lang="id-ID" sz="2400" dirty="0" smtClean="0"/>
              <a:t>2</a:t>
            </a:r>
          </a:p>
          <a:p>
            <a:pPr lvl="1"/>
            <a:r>
              <a:rPr lang="id-ID" sz="2400" dirty="0" smtClean="0"/>
              <a:t>Penggunaan Algoritma Optimasi pada </a:t>
            </a:r>
            <a:r>
              <a:rPr lang="id-ID" sz="2400" dirty="0"/>
              <a:t>Recommender System - Jumlah Mahasiswa: 2</a:t>
            </a:r>
            <a:endParaRPr lang="id-ID" sz="2400" dirty="0" smtClean="0"/>
          </a:p>
          <a:p>
            <a:pPr lvl="1"/>
            <a:r>
              <a:rPr lang="id-ID" sz="2400" dirty="0" smtClean="0"/>
              <a:t>Document </a:t>
            </a:r>
            <a:r>
              <a:rPr lang="id-ID" sz="2400" dirty="0"/>
              <a:t>recommendation system - Jumlah Mahasiswa: </a:t>
            </a:r>
            <a:r>
              <a:rPr lang="id-ID" sz="2400" dirty="0" smtClean="0"/>
              <a:t>2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id-ID" sz="2800" b="1" dirty="0" smtClean="0"/>
              <a:t>Penawaran Topik Tugas Akhir RSM</a:t>
            </a:r>
            <a:endParaRPr lang="id-ID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353742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09549"/>
            <a:ext cx="11101916" cy="4404697"/>
          </a:xfrm>
        </p:spPr>
        <p:txBody>
          <a:bodyPr>
            <a:normAutofit fontScale="92500" lnSpcReduction="20000"/>
          </a:bodyPr>
          <a:lstStyle/>
          <a:p>
            <a:r>
              <a:rPr lang="id-ID" sz="1600" dirty="0" smtClean="0"/>
              <a:t>Further Reading</a:t>
            </a:r>
          </a:p>
          <a:p>
            <a:pPr lvl="1"/>
            <a:r>
              <a:rPr lang="id-ID" sz="1600" dirty="0" smtClean="0"/>
              <a:t>Penanganan </a:t>
            </a:r>
            <a:r>
              <a:rPr lang="id-ID" sz="1600" dirty="0"/>
              <a:t>data sparsity pada RS menggunakan Machine Learning - Jumlah Mahasiswa: </a:t>
            </a:r>
            <a:r>
              <a:rPr lang="id-ID" sz="1600" dirty="0" smtClean="0"/>
              <a:t>2</a:t>
            </a:r>
          </a:p>
          <a:p>
            <a:pPr lvl="2"/>
            <a:r>
              <a:rPr lang="id-ID" sz="1600" dirty="0" smtClean="0"/>
              <a:t>Su</a:t>
            </a:r>
            <a:r>
              <a:rPr lang="id-ID" sz="1600" dirty="0"/>
              <a:t>, X., Khoshgoftaar, T. M., Zhu, X., &amp; Greiner, R. (2008, March). </a:t>
            </a:r>
            <a:r>
              <a:rPr lang="id-ID" sz="1600" b="1" i="1" dirty="0"/>
              <a:t>Imputation-boosted collaborative filtering using machine learning classifiers</a:t>
            </a:r>
            <a:r>
              <a:rPr lang="id-ID" sz="1600" dirty="0"/>
              <a:t>. </a:t>
            </a:r>
            <a:r>
              <a:rPr lang="id-ID" sz="1600" dirty="0" smtClean="0"/>
              <a:t>In </a:t>
            </a:r>
            <a:r>
              <a:rPr lang="id-ID" sz="1600" i="1" dirty="0" smtClean="0"/>
              <a:t>Proceedings </a:t>
            </a:r>
            <a:r>
              <a:rPr lang="id-ID" sz="1600" i="1" dirty="0"/>
              <a:t>of the 2008 ACM symposium on Applied computing</a:t>
            </a:r>
            <a:r>
              <a:rPr lang="id-ID" sz="1600" dirty="0"/>
              <a:t> (pp. 949-950). ACM.</a:t>
            </a:r>
          </a:p>
          <a:p>
            <a:pPr lvl="1"/>
            <a:r>
              <a:rPr lang="id-ID" sz="1600" dirty="0"/>
              <a:t>Penggunaan Algoritma Optimasi pada Recommender System - Jumlah Mahasiswa: </a:t>
            </a:r>
            <a:r>
              <a:rPr lang="id-ID" sz="1600" dirty="0" smtClean="0"/>
              <a:t>2</a:t>
            </a:r>
          </a:p>
          <a:p>
            <a:pPr lvl="2"/>
            <a:r>
              <a:rPr lang="id-ID" sz="1600" dirty="0"/>
              <a:t>Bobadilla, J., Ortega, F., Hernando, A., &amp; Alcalá, J. (2011). </a:t>
            </a:r>
            <a:r>
              <a:rPr lang="id-ID" sz="1600" b="1" i="1" dirty="0"/>
              <a:t>Improving collaborative filtering recommender system results and performance using genetic algorithms</a:t>
            </a:r>
            <a:r>
              <a:rPr lang="id-ID" sz="1600" dirty="0"/>
              <a:t>. </a:t>
            </a:r>
            <a:r>
              <a:rPr lang="id-ID" sz="1600" i="1" dirty="0"/>
              <a:t>Knowledge-based systems</a:t>
            </a:r>
            <a:r>
              <a:rPr lang="id-ID" sz="1600" dirty="0"/>
              <a:t>, </a:t>
            </a:r>
            <a:r>
              <a:rPr lang="id-ID" sz="1600" i="1" dirty="0"/>
              <a:t>24</a:t>
            </a:r>
            <a:r>
              <a:rPr lang="id-ID" sz="1600" dirty="0"/>
              <a:t>(8), 1310-1316</a:t>
            </a:r>
            <a:r>
              <a:rPr lang="id-ID" sz="1600" dirty="0" smtClean="0"/>
              <a:t>. </a:t>
            </a:r>
          </a:p>
          <a:p>
            <a:pPr lvl="2"/>
            <a:r>
              <a:rPr lang="id-ID" sz="1600" dirty="0" smtClean="0"/>
              <a:t>Fong</a:t>
            </a:r>
            <a:r>
              <a:rPr lang="id-ID" sz="1600" dirty="0"/>
              <a:t>, S., Ho, Y., &amp; Hang, Y. (2008, September). </a:t>
            </a:r>
            <a:r>
              <a:rPr lang="id-ID" sz="1600" b="1" i="1" dirty="0"/>
              <a:t>Using genetic algorithm for hybrid modes of collaborative filtering in online recommenders</a:t>
            </a:r>
            <a:r>
              <a:rPr lang="id-ID" sz="1600" dirty="0"/>
              <a:t>. In </a:t>
            </a:r>
            <a:r>
              <a:rPr lang="id-ID" sz="1600" i="1" dirty="0"/>
              <a:t>Hybrid Intelligent Systems, 2008. HIS'08. Eighth International Conference on</a:t>
            </a:r>
            <a:r>
              <a:rPr lang="id-ID" sz="1600" dirty="0"/>
              <a:t> (pp. 174-179). IEEE.</a:t>
            </a:r>
            <a:endParaRPr lang="id-ID" sz="1600" b="1" dirty="0" smtClean="0"/>
          </a:p>
          <a:p>
            <a:pPr lvl="1"/>
            <a:r>
              <a:rPr lang="id-ID" sz="1600" dirty="0" smtClean="0"/>
              <a:t>Document </a:t>
            </a:r>
            <a:r>
              <a:rPr lang="id-ID" sz="1600" dirty="0"/>
              <a:t>recommendation system - Jumlah Mahasiswa: </a:t>
            </a:r>
            <a:r>
              <a:rPr lang="id-ID" sz="1600" dirty="0" smtClean="0"/>
              <a:t>2</a:t>
            </a:r>
          </a:p>
          <a:p>
            <a:pPr lvl="2"/>
            <a:r>
              <a:rPr lang="en-US" sz="1600" dirty="0" smtClean="0"/>
              <a:t>Sugiyama</a:t>
            </a:r>
            <a:r>
              <a:rPr lang="en-US" sz="1600" dirty="0"/>
              <a:t>, K., &amp; </a:t>
            </a:r>
            <a:r>
              <a:rPr lang="en-US" sz="1600" dirty="0" err="1"/>
              <a:t>Kan</a:t>
            </a:r>
            <a:r>
              <a:rPr lang="en-US" sz="1600" dirty="0"/>
              <a:t>, M. Y. (2010, June). </a:t>
            </a:r>
            <a:r>
              <a:rPr lang="en-US" sz="1600" b="1" i="1" dirty="0"/>
              <a:t>Scholarly paper recommendation via user's recent research interests</a:t>
            </a:r>
            <a:r>
              <a:rPr lang="en-US" sz="1600" dirty="0"/>
              <a:t>. In </a:t>
            </a:r>
            <a:r>
              <a:rPr lang="en-US" sz="1600" i="1" dirty="0"/>
              <a:t>Proceedings of the 10th annual joint conference on Digital libraries</a:t>
            </a:r>
            <a:r>
              <a:rPr lang="en-US" sz="1600" dirty="0"/>
              <a:t> (pp. 29-38). ACM.</a:t>
            </a:r>
            <a:endParaRPr lang="id-ID" sz="1600" dirty="0" smtClean="0"/>
          </a:p>
          <a:p>
            <a:r>
              <a:rPr lang="id-ID" sz="1600" dirty="0" smtClean="0"/>
              <a:t>Data</a:t>
            </a:r>
          </a:p>
          <a:p>
            <a:pPr lvl="1"/>
            <a:r>
              <a:rPr lang="id-ID" sz="1600" dirty="0"/>
              <a:t>https://</a:t>
            </a:r>
            <a:r>
              <a:rPr lang="id-ID" sz="1600" dirty="0" smtClean="0"/>
              <a:t>gist.github.com/entaroadun/1653794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hape 93"/>
          <p:cNvSpPr txBox="1">
            <a:spLocks/>
          </p:cNvSpPr>
          <p:nvPr/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r>
              <a:rPr lang="id-ID" sz="2800" b="1" dirty="0" smtClean="0"/>
              <a:t>Penawaran Topik Tugas Akhir RSM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xmlns="" val="3781822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87682" y="2009550"/>
            <a:ext cx="11101916" cy="461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indent="-346066">
              <a:spcBef>
                <a:spcPts val="0"/>
              </a:spcBef>
              <a:buSzPct val="135000"/>
            </a:pPr>
            <a:r>
              <a:rPr lang="id-ID" sz="24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Web- KK ICM, http://www.icm.telkomuniversity.ac.id</a:t>
            </a:r>
            <a:endParaRPr lang="id-ID"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Referensi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dt" idx="10"/>
          </p:nvPr>
        </p:nvSpPr>
        <p:spPr>
          <a:xfrm>
            <a:off x="1524001" y="6411912"/>
            <a:ext cx="1643063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105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25/08/2014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Intelligence, Computing, and Multimedia (ICM) / Intelegensia, Komputasi, dan Multimedia (IKM) adalah salah satu Kelompok Keahlian (KK) di Fakultas Informatika. </a:t>
            </a:r>
          </a:p>
          <a:p>
            <a:r>
              <a:rPr lang="id-ID" sz="2400" dirty="0" smtClean="0"/>
              <a:t>KK ICM dalam hal ini memfokuskan dirinya dalam mempelajari ilmu-ilmu yang berhubungan erat dengan computer science. Ilmu tersebut meliputi dasar-dasar teori dari informasi dan komputasi, serta implementasinya pada sistem komputer. </a:t>
            </a:r>
          </a:p>
          <a:p>
            <a:r>
              <a:rPr lang="id-ID" sz="2400" dirty="0" smtClean="0"/>
              <a:t>Pada computer science juga dipelajari algoritma, yaitu proses yang mendeskripsikan dan mentransformasikan: theory, analisis, desain, efisiensi, implementasi, dan aplikasi.</a:t>
            </a:r>
            <a:endParaRPr lang="id-ID" sz="2400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id-ID" sz="2800" b="1" dirty="0" smtClean="0"/>
              <a:t>Intelligence, Computing, and Multimedia</a:t>
            </a:r>
            <a:endParaRPr lang="id-ID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2000" dirty="0" smtClean="0"/>
              <a:t>Natural Language and Speech Processing (SI)</a:t>
            </a:r>
          </a:p>
          <a:p>
            <a:r>
              <a:rPr lang="id-ID" sz="2000" dirty="0" smtClean="0"/>
              <a:t> Security (C ) </a:t>
            </a:r>
          </a:p>
          <a:p>
            <a:pPr lvl="1"/>
            <a:r>
              <a:rPr lang="id-ID" sz="2000" dirty="0" smtClean="0"/>
              <a:t>Computer Forensic</a:t>
            </a:r>
          </a:p>
          <a:p>
            <a:pPr lvl="1"/>
            <a:r>
              <a:rPr lang="id-ID" sz="2000" dirty="0" smtClean="0"/>
              <a:t>Cryptography</a:t>
            </a:r>
          </a:p>
          <a:p>
            <a:pPr lvl="1"/>
            <a:r>
              <a:rPr lang="id-ID" sz="2000" dirty="0" smtClean="0"/>
              <a:t>Steganography</a:t>
            </a:r>
          </a:p>
          <a:p>
            <a:pPr lvl="1"/>
            <a:r>
              <a:rPr lang="id-ID" sz="2000" dirty="0" smtClean="0"/>
              <a:t>Watermarking</a:t>
            </a:r>
          </a:p>
          <a:p>
            <a:r>
              <a:rPr lang="id-ID" sz="2000" dirty="0" smtClean="0"/>
              <a:t>Machine Learning and Pattern Recognition (C )</a:t>
            </a:r>
          </a:p>
          <a:p>
            <a:endParaRPr lang="en-US" sz="2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d-ID" sz="2000" dirty="0" smtClean="0"/>
              <a:t>Vision (SI ) </a:t>
            </a:r>
          </a:p>
          <a:p>
            <a:pPr lvl="1"/>
            <a:r>
              <a:rPr lang="id-ID" sz="2000" dirty="0" smtClean="0"/>
              <a:t>object recognition)</a:t>
            </a:r>
          </a:p>
          <a:p>
            <a:r>
              <a:rPr lang="id-ID" sz="2000" dirty="0" smtClean="0"/>
              <a:t>Computational Intelligence (C ) </a:t>
            </a:r>
          </a:p>
          <a:p>
            <a:pPr lvl="1"/>
            <a:r>
              <a:rPr lang="id-ID" sz="2000" dirty="0" smtClean="0"/>
              <a:t>Intelligent-Knowledge based Human Machine Interface</a:t>
            </a:r>
          </a:p>
          <a:p>
            <a:pPr lvl="1"/>
            <a:r>
              <a:rPr lang="id-ID" sz="2000" dirty="0" smtClean="0"/>
              <a:t>Automation in Complex System</a:t>
            </a:r>
          </a:p>
          <a:p>
            <a:pPr lvl="1"/>
            <a:r>
              <a:rPr lang="id-ID" sz="2000" dirty="0" smtClean="0"/>
              <a:t>Collective Intelligence</a:t>
            </a:r>
          </a:p>
          <a:p>
            <a:pPr lvl="1"/>
            <a:r>
              <a:rPr lang="id-ID" sz="2000" dirty="0" smtClean="0"/>
              <a:t>Agent Technology</a:t>
            </a:r>
          </a:p>
          <a:p>
            <a:pPr lvl="1"/>
            <a:r>
              <a:rPr lang="id-ID" sz="2000" dirty="0" smtClean="0"/>
              <a:t>Adaptive Collaborative Learning</a:t>
            </a:r>
          </a:p>
          <a:p>
            <a:endParaRPr lang="en-US" sz="2000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1" y="1395448"/>
            <a:ext cx="112122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en-US" sz="2800" b="1" dirty="0" smtClean="0"/>
              <a:t>Research Field of ICM Interest Group</a:t>
            </a:r>
            <a:endParaRPr lang="id-ID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1" y="1395448"/>
            <a:ext cx="112122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en-US" sz="2800" b="1" dirty="0" smtClean="0"/>
              <a:t>Research Field of ICM Interest Group</a:t>
            </a:r>
            <a:endParaRPr lang="id-ID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3181" y="2008820"/>
          <a:ext cx="3814163" cy="4079240"/>
        </p:xfrm>
        <a:graphic>
          <a:graphicData uri="http://schemas.openxmlformats.org/drawingml/2006/table">
            <a:tbl>
              <a:tblPr firstRow="1" bandRow="1">
                <a:tableStyleId>{8CC1F72E-4AF8-4432-BF39-1D7B033C857F}</a:tableStyleId>
              </a:tblPr>
              <a:tblGrid>
                <a:gridCol w="554748"/>
                <a:gridCol w="3259415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400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Nama Lengkap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Ari Moesriami Barmawi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Ade Romadhony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Anditya Arifianto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Agung Toto Wibowo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Bambang Ari Wahyudi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Bedy Purnama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Tjokorda Agung Budi Wirayuda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Dede Rohidin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Dade Nurjanah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sz="1400" b="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Dody Qori Utama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23064" y="2056289"/>
          <a:ext cx="3586811" cy="4079240"/>
        </p:xfrm>
        <a:graphic>
          <a:graphicData uri="http://schemas.openxmlformats.org/drawingml/2006/table">
            <a:tbl>
              <a:tblPr firstRow="1" bandRow="1">
                <a:tableStyleId>{8CC1F72E-4AF8-4432-BF39-1D7B033C857F}</a:tableStyleId>
              </a:tblPr>
              <a:tblGrid>
                <a:gridCol w="521681"/>
                <a:gridCol w="306513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400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Nama Lengkap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solidFill>
                            <a:srgbClr val="FF0000"/>
                          </a:solidFill>
                        </a:rPr>
                        <a:t>Ema Rahmawati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Florita Diana Sari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Febryanti Sthevanie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Gia Septiana Wulandari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Kurniawan Nur R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Mahmud Dwi Sulistiyo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Rimba Widhiana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Rita Rismala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Siti Sa’adah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>
                          <a:solidFill>
                            <a:srgbClr val="FF0000"/>
                          </a:solidFill>
                        </a:rPr>
                        <a:t>Suyanto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958112" y="2004976"/>
          <a:ext cx="3034675" cy="2409294"/>
        </p:xfrm>
        <a:graphic>
          <a:graphicData uri="http://schemas.openxmlformats.org/drawingml/2006/table">
            <a:tbl>
              <a:tblPr firstRow="1" bandRow="1">
                <a:tableStyleId>{8CC1F72E-4AF8-4432-BF39-1D7B033C857F}</a:tableStyleId>
              </a:tblPr>
              <a:tblGrid>
                <a:gridCol w="441376"/>
                <a:gridCol w="259329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1400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Nama Lengkap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Untari Novia Wisesty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Muhammad Arzaki</a:t>
                      </a:r>
                    </a:p>
                  </a:txBody>
                  <a:tcPr anchor="ctr"/>
                </a:tc>
              </a:tr>
              <a:tr h="407774">
                <a:tc>
                  <a:txBody>
                    <a:bodyPr/>
                    <a:lstStyle/>
                    <a:p>
                      <a:r>
                        <a:rPr lang="id-ID" sz="140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Said Al Faraby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M.</a:t>
                      </a:r>
                      <a:r>
                        <a:rPr lang="id-ID" sz="1400" baseline="0" dirty="0" smtClean="0"/>
                        <a:t> Syahrul Mubarok</a:t>
                      </a:r>
                      <a:endParaRPr lang="id-ID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25</a:t>
                      </a:r>
                      <a:endParaRPr lang="id-ID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Yanti Rusmawati</a:t>
                      </a:r>
                      <a:endParaRPr lang="id-ID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858782" y="3072983"/>
            <a:ext cx="9497484" cy="1673224"/>
          </a:xfrm>
        </p:spPr>
        <p:txBody>
          <a:bodyPr/>
          <a:lstStyle/>
          <a:p>
            <a:r>
              <a:rPr lang="id-ID" sz="3600" b="1" dirty="0" smtClean="0"/>
              <a:t>Dosen: Tjokorda Agung Budi Wirayuda</a:t>
            </a:r>
            <a:endParaRPr lang="en-US" sz="3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b="1" dirty="0" smtClean="0"/>
              <a:t>Sharing Topik:</a:t>
            </a:r>
            <a:endParaRPr lang="en-US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Dosen: Tjokorda Agung Budi Wirayuda</a:t>
            </a:r>
          </a:p>
          <a:p>
            <a:r>
              <a:rPr lang="id-ID" sz="2400" dirty="0" smtClean="0"/>
              <a:t>Topik: Biometric-&gt; Pre-processing dan Alligment</a:t>
            </a:r>
          </a:p>
          <a:p>
            <a:r>
              <a:rPr lang="id-ID" sz="2400" dirty="0" smtClean="0"/>
              <a:t>Deskripsi: Topik biometric telah banyak diambil sebagai Tugas Akhir, untuk semester ganjil 2015/2016 bagian yang menjadi fokus kajian adalah Pre-Processing dan Alligment Data. Proses Processing dan Alligment Data menjadi salah satu cara untuk menormalisasi variansi “tampilan” data yang digunakan dalam proses pengenalan dan authentifikasi dengan tujuan meningkatkan performansi sistem.</a:t>
            </a:r>
          </a:p>
          <a:p>
            <a:r>
              <a:rPr lang="id-ID" sz="2400" dirty="0" smtClean="0"/>
              <a:t>Jumlah Mahasiswa: 3</a:t>
            </a:r>
          </a:p>
          <a:p>
            <a:r>
              <a:rPr lang="id-ID" sz="2400" dirty="0" smtClean="0"/>
              <a:t>Syarat: Mengambil MK Pengolahan Citra Digital dan Sistem Rekognisi</a:t>
            </a:r>
            <a:endParaRPr lang="id-ID" sz="2400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id-ID" sz="2800" b="1" dirty="0" smtClean="0"/>
              <a:t>Penawaran Topik Tugas Akhir</a:t>
            </a:r>
            <a:endParaRPr lang="id-ID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>
            <a:normAutofit fontScale="92500"/>
          </a:bodyPr>
          <a:lstStyle/>
          <a:p>
            <a:r>
              <a:rPr lang="id-ID" sz="2400" dirty="0" smtClean="0"/>
              <a:t>Dosen: Tjokorda Agung Budi Wirayuda</a:t>
            </a:r>
          </a:p>
          <a:p>
            <a:r>
              <a:rPr lang="id-ID" sz="2400" dirty="0" smtClean="0"/>
              <a:t>Topik: Digital Image Watermarking</a:t>
            </a:r>
          </a:p>
          <a:p>
            <a:r>
              <a:rPr lang="id-ID" sz="2400" dirty="0" smtClean="0"/>
              <a:t>Deskripsi: Watermark merupakan sebuah mekanisme untuk melindungi data digital dari berbagai “gangguan” yang mungkin terjadi (misalkan: copyright protection, tamper proving). Fokus kajian adalah metode Watermarking yang tahan terhadap manipulasi Geometri (rotasi, scala, cropping) dan Kompresi Data</a:t>
            </a:r>
          </a:p>
          <a:p>
            <a:r>
              <a:rPr lang="id-ID" sz="2400" dirty="0" smtClean="0"/>
              <a:t>Jumlah Mahasiswa: 3</a:t>
            </a:r>
          </a:p>
          <a:p>
            <a:r>
              <a:rPr lang="id-ID" sz="2400" dirty="0" smtClean="0"/>
              <a:t>Syarat: Mengambil MK Pengolahan Citra Digital</a:t>
            </a:r>
            <a:endParaRPr lang="id-ID" sz="2400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id-ID" sz="2800" b="1" dirty="0" smtClean="0"/>
              <a:t>Penawaran Topik Tugas Akhir</a:t>
            </a:r>
            <a:endParaRPr lang="id-ID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858782" y="3072983"/>
            <a:ext cx="9497484" cy="1673224"/>
          </a:xfrm>
        </p:spPr>
        <p:txBody>
          <a:bodyPr/>
          <a:lstStyle/>
          <a:p>
            <a:r>
              <a:rPr lang="id-ID" sz="3600" b="1" dirty="0" smtClean="0"/>
              <a:t>Dosen: </a:t>
            </a:r>
            <a:r>
              <a:rPr lang="en-US" sz="3600" b="1" dirty="0" err="1" smtClean="0"/>
              <a:t>Untari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Novia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Wisesty</a:t>
            </a:r>
            <a:endParaRPr lang="en-US" sz="36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b="1" dirty="0" smtClean="0"/>
              <a:t>Sharing Topik:</a:t>
            </a:r>
            <a:endParaRPr 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7682" y="2023197"/>
            <a:ext cx="11101916" cy="4025491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Dosen: </a:t>
            </a:r>
            <a:r>
              <a:rPr lang="en-US" sz="2400" dirty="0" err="1" smtClean="0"/>
              <a:t>Untari</a:t>
            </a:r>
            <a:r>
              <a:rPr lang="en-US" sz="2400" dirty="0" smtClean="0"/>
              <a:t> </a:t>
            </a:r>
            <a:r>
              <a:rPr lang="en-US" sz="2400" dirty="0" err="1" smtClean="0"/>
              <a:t>Novia</a:t>
            </a:r>
            <a:r>
              <a:rPr lang="en-US" sz="2400" dirty="0" smtClean="0"/>
              <a:t> </a:t>
            </a:r>
            <a:r>
              <a:rPr lang="en-US" sz="2400" dirty="0" err="1" smtClean="0"/>
              <a:t>Wisesty</a:t>
            </a:r>
            <a:endParaRPr lang="id-ID" sz="2400" dirty="0" smtClean="0"/>
          </a:p>
          <a:p>
            <a:r>
              <a:rPr lang="id-ID" sz="2400" dirty="0" smtClean="0"/>
              <a:t>Topik</a:t>
            </a:r>
            <a:r>
              <a:rPr lang="en-US" sz="2400" dirty="0" smtClean="0"/>
              <a:t> 1</a:t>
            </a:r>
            <a:r>
              <a:rPr lang="id-ID" sz="2400" dirty="0" smtClean="0"/>
              <a:t>: </a:t>
            </a:r>
            <a:r>
              <a:rPr lang="en-US" sz="2400" dirty="0" err="1" smtClean="0"/>
              <a:t>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Curah</a:t>
            </a:r>
            <a:r>
              <a:rPr lang="en-US" sz="2400" dirty="0" smtClean="0"/>
              <a:t> </a:t>
            </a:r>
            <a:r>
              <a:rPr lang="en-US" sz="2400" dirty="0" err="1" smtClean="0"/>
              <a:t>Hujan</a:t>
            </a:r>
            <a:r>
              <a:rPr lang="en-US" sz="2400" dirty="0" smtClean="0"/>
              <a:t> </a:t>
            </a:r>
            <a:r>
              <a:rPr lang="en-US" sz="2400" dirty="0" err="1" smtClean="0"/>
              <a:t>Kabupaten</a:t>
            </a:r>
            <a:r>
              <a:rPr lang="en-US" sz="2400" dirty="0" smtClean="0"/>
              <a:t> Bandung</a:t>
            </a:r>
            <a:endParaRPr lang="id-ID" sz="2400" dirty="0" smtClean="0"/>
          </a:p>
          <a:p>
            <a:r>
              <a:rPr lang="id-ID" sz="2400" dirty="0" smtClean="0"/>
              <a:t>Deskripsi: </a:t>
            </a:r>
            <a:r>
              <a:rPr lang="en-US" sz="2400" dirty="0" err="1" smtClean="0"/>
              <a:t>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curah</a:t>
            </a:r>
            <a:r>
              <a:rPr lang="en-US" sz="2400" dirty="0" smtClean="0"/>
              <a:t> </a:t>
            </a:r>
            <a:r>
              <a:rPr lang="en-US" sz="2400" dirty="0" err="1" smtClean="0"/>
              <a:t>hujan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bulanan</a:t>
            </a:r>
            <a:r>
              <a:rPr lang="en-US" sz="2400" dirty="0" smtClean="0"/>
              <a:t> </a:t>
            </a:r>
            <a:r>
              <a:rPr lang="en-US" sz="2400" dirty="0" err="1" smtClean="0"/>
              <a:t>kabupaten</a:t>
            </a:r>
            <a:r>
              <a:rPr lang="en-US" sz="2400" dirty="0" smtClean="0"/>
              <a:t> </a:t>
            </a:r>
            <a:r>
              <a:rPr lang="en-US" sz="2400" dirty="0" err="1" smtClean="0"/>
              <a:t>bandung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Evolutionary Computation</a:t>
            </a:r>
            <a:r>
              <a:rPr lang="id-ID" sz="2400" dirty="0" smtClean="0"/>
              <a:t>. Fokus kajian adalah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di Evolutionary Computation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Genetika</a:t>
            </a:r>
            <a:r>
              <a:rPr lang="en-US" sz="2400" dirty="0" smtClean="0"/>
              <a:t> (proses </a:t>
            </a:r>
            <a:r>
              <a:rPr lang="en-US" sz="2400" dirty="0" err="1" smtClean="0"/>
              <a:t>rekombinasi</a:t>
            </a:r>
            <a:r>
              <a:rPr lang="en-US" sz="2400" dirty="0" smtClean="0"/>
              <a:t>, </a:t>
            </a:r>
            <a:r>
              <a:rPr lang="en-US" sz="2400" dirty="0" err="1" smtClean="0"/>
              <a:t>mutasi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orang </a:t>
            </a:r>
            <a:r>
              <a:rPr lang="en-US" sz="2400" dirty="0" err="1" smtClean="0"/>
              <a:t>tua</a:t>
            </a:r>
            <a:r>
              <a:rPr lang="en-US" sz="2400" dirty="0" smtClean="0"/>
              <a:t>), Evolution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, Evolutionary Programming, </a:t>
            </a:r>
            <a:r>
              <a:rPr lang="en-US" sz="2400" dirty="0" err="1" smtClean="0"/>
              <a:t>Differensial</a:t>
            </a:r>
            <a:r>
              <a:rPr lang="en-US" sz="2400" dirty="0" smtClean="0"/>
              <a:t> Evolution, </a:t>
            </a:r>
            <a:r>
              <a:rPr lang="en-US" sz="2400" dirty="0" err="1" smtClean="0"/>
              <a:t>dan</a:t>
            </a:r>
            <a:r>
              <a:rPr lang="en-US" sz="2400" dirty="0" smtClean="0"/>
              <a:t> Grammatical Evolution.</a:t>
            </a:r>
            <a:endParaRPr lang="id-ID" sz="2400" dirty="0" smtClean="0"/>
          </a:p>
          <a:p>
            <a:r>
              <a:rPr lang="id-ID" sz="2400" dirty="0" smtClean="0"/>
              <a:t>Jumlah Mahasiswa: </a:t>
            </a:r>
            <a:r>
              <a:rPr lang="en-US" sz="2400" dirty="0" smtClean="0"/>
              <a:t>2</a:t>
            </a:r>
            <a:endParaRPr lang="id-ID" sz="2400" dirty="0" smtClean="0"/>
          </a:p>
          <a:p>
            <a:r>
              <a:rPr lang="id-ID" sz="2400" dirty="0" smtClean="0"/>
              <a:t>Syarat: </a:t>
            </a:r>
            <a:r>
              <a:rPr lang="en-US" sz="2400" dirty="0" err="1" smtClean="0"/>
              <a:t>Sudah</a:t>
            </a:r>
            <a:r>
              <a:rPr lang="en-US" sz="2400" dirty="0" smtClean="0"/>
              <a:t> lulus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Kecerdasan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Artificial.</a:t>
            </a:r>
            <a:endParaRPr lang="id-ID" sz="2400" dirty="0"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86835" y="1395447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r>
              <a:rPr lang="id-ID" sz="2800" b="1" dirty="0" smtClean="0"/>
              <a:t>Penawaran Topik Tugas Akhir</a:t>
            </a:r>
            <a:endParaRPr lang="id-ID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formatika_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1045</Words>
  <Application>Microsoft Office PowerPoint</Application>
  <PresentationFormat>Custom</PresentationFormat>
  <Paragraphs>155</Paragraphs>
  <Slides>19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template_informatika_slide</vt:lpstr>
      <vt:lpstr>IFG412  Tugas Akhir I (Seminar Proposal) SHARING KK ICM</vt:lpstr>
      <vt:lpstr>Intelligence, Computing, and Multimedia</vt:lpstr>
      <vt:lpstr>Research Field of ICM Interest Group</vt:lpstr>
      <vt:lpstr>Research Field of ICM Interest Group</vt:lpstr>
      <vt:lpstr>Sharing Topik:</vt:lpstr>
      <vt:lpstr>Penawaran Topik Tugas Akhir</vt:lpstr>
      <vt:lpstr>Penawaran Topik Tugas Akhir</vt:lpstr>
      <vt:lpstr>Sharing Topik:</vt:lpstr>
      <vt:lpstr>Penawaran Topik Tugas Akhir</vt:lpstr>
      <vt:lpstr>Penawaran Topik Tugas Akhir</vt:lpstr>
      <vt:lpstr>Penawaran Topik Tugas Akhir</vt:lpstr>
      <vt:lpstr>Sharing Topik:</vt:lpstr>
      <vt:lpstr>Penawaran Topik Tugas Akhir</vt:lpstr>
      <vt:lpstr>Penawaran Topik Tugas Akhir</vt:lpstr>
      <vt:lpstr>Sharing Topik:</vt:lpstr>
      <vt:lpstr>Penawaran Topik Tugas Akhir RSM</vt:lpstr>
      <vt:lpstr>Slide 16</vt:lpstr>
      <vt:lpstr>Referensi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IFG412  Tugas Akhir I (Seminar Proposal) Pengantar Kuliah</dc:title>
  <cp:lastModifiedBy>Tjokorda Agung Budi Wirayuda</cp:lastModifiedBy>
  <cp:revision>27</cp:revision>
  <dcterms:modified xsi:type="dcterms:W3CDTF">2015-10-07T07:38:36Z</dcterms:modified>
</cp:coreProperties>
</file>