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56" r:id="rId34"/>
    <p:sldId id="357" r:id="rId35"/>
    <p:sldId id="358" r:id="rId36"/>
    <p:sldId id="359" r:id="rId37"/>
    <p:sldId id="360" r:id="rId38"/>
    <p:sldId id="361" r:id="rId39"/>
    <p:sldId id="362" r:id="rId40"/>
    <p:sldId id="363" r:id="rId41"/>
    <p:sldId id="364" r:id="rId42"/>
    <p:sldId id="258" r:id="rId4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dirty="0" smtClean="0"/>
              <a:t>That is, any computer, no matter how primitive or advance, can be divided into five parts: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1. The input devices bring the data from the outside world into the computer.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2. These data are kept in the computer’s memory  until ...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3. The </a:t>
            </a:r>
            <a:r>
              <a:rPr lang="en-US" altLang="zh-CN" dirty="0" err="1" smtClean="0"/>
              <a:t>datapath</a:t>
            </a:r>
            <a:r>
              <a:rPr lang="en-US" altLang="zh-CN" dirty="0" smtClean="0"/>
              <a:t> request and process them.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4. The operation of the </a:t>
            </a:r>
            <a:r>
              <a:rPr lang="en-US" altLang="zh-CN" dirty="0" err="1" smtClean="0"/>
              <a:t>datapath</a:t>
            </a:r>
            <a:r>
              <a:rPr lang="en-US" altLang="zh-CN" dirty="0" smtClean="0"/>
              <a:t> is controlled by the computer’s controller.</a:t>
            </a:r>
          </a:p>
          <a:p>
            <a:pPr>
              <a:spcBef>
                <a:spcPct val="0"/>
              </a:spcBef>
            </a:pPr>
            <a:endParaRPr lang="en-US" altLang="zh-CN" dirty="0" smtClean="0"/>
          </a:p>
          <a:p>
            <a:pPr>
              <a:spcBef>
                <a:spcPct val="0"/>
              </a:spcBef>
            </a:pPr>
            <a:r>
              <a:rPr lang="en-US" altLang="zh-CN" dirty="0" smtClean="0"/>
              <a:t>All the work done by the computer will NOT do us any good unless we can get the data back to the outside world. 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 5. Getting the data back to the outside world is the job of the output devices.</a:t>
            </a:r>
          </a:p>
          <a:p>
            <a:pPr>
              <a:spcBef>
                <a:spcPct val="0"/>
              </a:spcBef>
            </a:pPr>
            <a:endParaRPr lang="en-US" altLang="zh-CN" dirty="0" smtClean="0"/>
          </a:p>
          <a:p>
            <a:pPr>
              <a:spcBef>
                <a:spcPct val="0"/>
              </a:spcBef>
            </a:pPr>
            <a:r>
              <a:rPr lang="en-US" altLang="zh-CN" dirty="0" smtClean="0"/>
              <a:t>The most COMMON way to connect these 5 components together is to use a network of busses.</a:t>
            </a:r>
          </a:p>
          <a:p>
            <a:pPr>
              <a:spcBef>
                <a:spcPct val="0"/>
              </a:spcBef>
            </a:pPr>
            <a:endParaRPr lang="en-US" altLang="zh-CN" dirty="0" smtClean="0"/>
          </a:p>
          <a:p>
            <a:pPr>
              <a:spcBef>
                <a:spcPct val="0"/>
              </a:spcBef>
            </a:pPr>
            <a:r>
              <a:rPr lang="en-US" altLang="zh-CN" dirty="0" smtClean="0"/>
              <a:t>Workstation Design Target:	25% of cost on Processor, 25% of cost on Memory (minimum memory size), rest on I/O devices, power supplies, box</a:t>
            </a:r>
          </a:p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645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41D1E68-745A-44EB-A890-54252F141720}" type="datetime1">
              <a:rPr lang="id-ID" smtClean="0"/>
              <a:t>08/09/2015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B11B8-3D53-4204-9EFE-A2DF3EC3674D}" type="datetime1">
              <a:rPr lang="id-ID" smtClean="0"/>
              <a:t>08/09/2015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6F655-125A-487C-AAF7-1657E82041D5}" type="datetime1">
              <a:rPr lang="id-ID" smtClean="0"/>
              <a:t>08/09/2015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748F3-19A3-419E-81AA-357A55258A14}" type="datetime1">
              <a:rPr lang="id-ID" smtClean="0"/>
              <a:t>08/09/2015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5E3B-5225-4A6F-AE85-6B148CEBD537}" type="datetime1">
              <a:rPr lang="id-ID" smtClean="0"/>
              <a:t>08/09/2015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39E44-A6AE-4ED6-A784-2FC7EE5C6D1A}" type="datetime1">
              <a:rPr lang="id-ID" smtClean="0"/>
              <a:t>08/09/2015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23AF-4C16-4801-993F-EB6BD8F7D314}" type="datetime1">
              <a:rPr lang="id-ID" smtClean="0"/>
              <a:t>08/09/2015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20/46 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302563-E7AF-4054-B59A-0FF0C3D1AC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38FA4-2902-464E-ADB2-4251A086DB7C}" type="datetime1">
              <a:rPr lang="id-ID" smtClean="0"/>
              <a:t>08/09/2015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20/46 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A21BE-9DAB-4850-8D8C-B7F1CBE62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6DCB97D-D975-4A5B-8C44-2DE91A3B5B51}" type="datetime1">
              <a:rPr lang="id-ID" smtClean="0"/>
              <a:t>08/09/2015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4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8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389908" y="1269242"/>
            <a:ext cx="8754092" cy="765053"/>
          </a:xfrm>
        </p:spPr>
        <p:txBody>
          <a:bodyPr/>
          <a:lstStyle/>
          <a:p>
            <a:r>
              <a:rPr lang="en-US" dirty="0" err="1" smtClean="0"/>
              <a:t>Pengantar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r>
              <a:rPr lang="en-US" dirty="0" smtClean="0"/>
              <a:t> (HUG1M2)</a:t>
            </a:r>
            <a:r>
              <a:rPr lang="id-ID" dirty="0" smtClean="0"/>
              <a:t> </a:t>
            </a:r>
            <a:r>
              <a:rPr lang="id-ID" sz="2000" dirty="0" smtClean="0"/>
              <a:t>Pertemuan </a:t>
            </a:r>
            <a:r>
              <a:rPr lang="id-ID" sz="2000" dirty="0" smtClean="0"/>
              <a:t>3</a:t>
            </a:r>
            <a:r>
              <a:rPr lang="id-ID" sz="2000" dirty="0" smtClean="0"/>
              <a:t> </a:t>
            </a:r>
            <a:br>
              <a:rPr lang="id-ID" sz="2000" dirty="0" smtClean="0"/>
            </a:br>
            <a:r>
              <a:rPr lang="id-ID" sz="2000" dirty="0" smtClean="0"/>
              <a:t>Sistem Komputer</a:t>
            </a:r>
            <a:endParaRPr lang="en-US" dirty="0" smtClean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</a:t>
            </a:r>
            <a:r>
              <a:rPr lang="id-ID" dirty="0" smtClean="0"/>
              <a:t> : Tjokorda Agung Budi Wirayuda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330054" y="3384645"/>
            <a:ext cx="5431809" cy="141523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smtClean="0"/>
              <a:t>P</a:t>
            </a:r>
            <a:r>
              <a:rPr lang="id-ID" sz="2000" dirty="0" smtClean="0"/>
              <a:t>rogram Studi S1 Teknik Informatika</a:t>
            </a:r>
          </a:p>
          <a:p>
            <a:pPr>
              <a:spcBef>
                <a:spcPts val="0"/>
              </a:spcBef>
            </a:pPr>
            <a:r>
              <a:rPr lang="id-ID" sz="2000" dirty="0" smtClean="0"/>
              <a:t>Fakultas Informatika </a:t>
            </a:r>
          </a:p>
          <a:p>
            <a:pPr>
              <a:spcBef>
                <a:spcPts val="0"/>
              </a:spcBef>
            </a:pPr>
            <a:r>
              <a:rPr lang="id-ID" sz="2000" dirty="0" smtClean="0"/>
              <a:t>Universitas Telkom</a:t>
            </a:r>
          </a:p>
          <a:p>
            <a:pPr>
              <a:spcBef>
                <a:spcPts val="0"/>
              </a:spcBef>
            </a:pPr>
            <a:r>
              <a:rPr lang="id-ID" sz="2000" dirty="0" smtClean="0"/>
              <a:t>Semester Ganjil 2015/2016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AF60FD4B-8A94-4C6E-9E2F-973C9B497063}" type="datetime1">
              <a:rPr lang="id-ID" smtClean="0"/>
              <a:t>08/09/2015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1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7638" y="228600"/>
            <a:ext cx="5168409" cy="990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Common threads that have persisted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 design of the computer</a:t>
            </a:r>
          </a:p>
          <a:p>
            <a:r>
              <a:rPr lang="en-US" dirty="0" smtClean="0"/>
              <a:t>Despite the changes in implementation from vacuum tubes to integrated circuits, </a:t>
            </a:r>
            <a:r>
              <a:rPr lang="en-US" u="sng" dirty="0" smtClean="0"/>
              <a:t>the flow of information within a computer</a:t>
            </a:r>
            <a:r>
              <a:rPr lang="en-US" dirty="0" smtClean="0"/>
              <a:t>, at one level at least, </a:t>
            </a:r>
            <a:r>
              <a:rPr lang="en-US" u="sng" dirty="0" smtClean="0"/>
              <a:t>has not changed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This design is known as the ‘‘</a:t>
            </a:r>
            <a:r>
              <a:rPr lang="en-US" b="1" dirty="0" smtClean="0"/>
              <a:t>von Neumann Architecture</a:t>
            </a:r>
            <a:r>
              <a:rPr lang="en-US" dirty="0" smtClean="0"/>
              <a:t>,’’ after John von Neumann (1903–1957)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18C3-C44E-488D-8FB6-7A724E6ADD31}" type="datetime1">
              <a:rPr lang="id-ID" smtClean="0"/>
              <a:t>08/09/2015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687580" y="228600"/>
            <a:ext cx="5078468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von Neumann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58175" cy="479886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‘‘First Draft of a Report on the EDVAC,’’ by John von Neumann, dated June 30, 1945, is often cited as the founding document of modern computing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internal storage </a:t>
            </a:r>
            <a:r>
              <a:rPr lang="en-US" dirty="0" smtClean="0"/>
              <a:t>of programs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units that </a:t>
            </a:r>
            <a:r>
              <a:rPr lang="en-US" b="1" dirty="0" smtClean="0"/>
              <a:t>process</a:t>
            </a:r>
            <a:r>
              <a:rPr lang="en-US" dirty="0" smtClean="0"/>
              <a:t> information are </a:t>
            </a:r>
            <a:r>
              <a:rPr lang="en-US" u="sng" dirty="0" smtClean="0"/>
              <a:t>separate</a:t>
            </a:r>
            <a:r>
              <a:rPr lang="en-US" dirty="0" smtClean="0"/>
              <a:t> from those that store it.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typically there is only a </a:t>
            </a:r>
            <a:r>
              <a:rPr lang="en-US" b="1" dirty="0" smtClean="0"/>
              <a:t>single channel </a:t>
            </a:r>
            <a:r>
              <a:rPr lang="en-US" dirty="0" smtClean="0"/>
              <a:t>between these two units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10477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C6FF-D6DF-4E4F-A5DC-AE6A87DA19BE}" type="datetime1">
              <a:rPr lang="id-ID" smtClean="0"/>
              <a:t>08/09/2015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11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567658" y="228600"/>
            <a:ext cx="5198389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Von Neumann (cont’d)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instructions and data</a:t>
            </a:r>
            <a:r>
              <a:rPr lang="en-US" dirty="0" smtClean="0"/>
              <a:t> are stored in the </a:t>
            </a:r>
            <a:r>
              <a:rPr lang="en-US" b="1" dirty="0" smtClean="0"/>
              <a:t>same memory device</a:t>
            </a:r>
            <a:r>
              <a:rPr lang="en-US" dirty="0" smtClean="0"/>
              <a:t>, from which any datum can be retrieved as quickly as any other</a:t>
            </a:r>
          </a:p>
          <a:p>
            <a:pPr lvl="1"/>
            <a:r>
              <a:rPr lang="en-US" dirty="0" smtClean="0"/>
              <a:t>one may treat a coded instruction as a piece of data and perform an operation on it, thus changing it into another instruction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48425-B6A6-49E5-84DA-8C01A0206A36}" type="datetime1">
              <a:rPr lang="id-ID" smtClean="0"/>
              <a:t>08/09/2015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12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762530" y="228600"/>
            <a:ext cx="5003517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Von Neumann (cont’d)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021" y="1631195"/>
            <a:ext cx="3931899" cy="443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8393D-A286-4F25-A4A9-7F8B36AC88F9}" type="datetime1">
              <a:rPr lang="id-ID" smtClean="0"/>
              <a:t>08/09/2015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13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620" y="228600"/>
            <a:ext cx="5138428" cy="990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von Neumann: first implementation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UNIVAC main store could hold up to 1,000 ‘‘words,’’ which could either be </a:t>
            </a:r>
          </a:p>
          <a:p>
            <a:pPr lvl="1"/>
            <a:r>
              <a:rPr lang="en-US" smtClean="0"/>
              <a:t>numbers (11 digits plus sign), </a:t>
            </a:r>
          </a:p>
          <a:p>
            <a:pPr lvl="1"/>
            <a:r>
              <a:rPr lang="en-US" smtClean="0"/>
              <a:t>characters (12 characters per word), or </a:t>
            </a:r>
          </a:p>
          <a:p>
            <a:pPr lvl="1"/>
            <a:r>
              <a:rPr lang="en-US" smtClean="0"/>
              <a:t>instructions (6 characters per instruction; 2 in each word)</a:t>
            </a:r>
          </a:p>
        </p:txBody>
      </p:sp>
      <p:pic>
        <p:nvPicPr>
          <p:cNvPr id="12292" name="Picture 2" descr="http://upload.wikimedia.org/wikipedia/commons/thumb/9/9c/Univac-I-Navy-Electronics-Supply-Office-BRL61-0992.jpg/250px-Univac-I-Navy-Electronics-Supply-Office-BRL61-0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6175" y="3822419"/>
            <a:ext cx="2929873" cy="227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A0B5-F0D9-4504-9CE3-81443F46BD87}" type="datetime1">
              <a:rPr lang="id-ID" smtClean="0"/>
              <a:t>08/09/2015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717560" y="-27384"/>
            <a:ext cx="4969239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von Neumann: the basic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transfer an instruction from the store to the processor (</a:t>
            </a:r>
            <a:r>
              <a:rPr lang="en-US" b="1" dirty="0" smtClean="0"/>
              <a:t>fetch</a:t>
            </a:r>
            <a:r>
              <a:rPr lang="en-US" dirty="0" smtClean="0"/>
              <a:t>),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decode</a:t>
            </a:r>
            <a:r>
              <a:rPr lang="en-US" dirty="0" smtClean="0"/>
              <a:t> that instruction, and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execute</a:t>
            </a:r>
            <a:r>
              <a:rPr lang="en-US" dirty="0" smtClean="0"/>
              <a:t> it, using data retrieved from that same store or already present in the processor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84994" name="Picture 2" descr="Made in a presentation owned by De Montfort University, copyright them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7487" y="4075880"/>
            <a:ext cx="3319009" cy="26654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4769857"/>
            <a:ext cx="4824536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Except when explicit </a:t>
            </a:r>
            <a:r>
              <a:rPr lang="en-US" sz="2000" b="1" dirty="0" smtClean="0"/>
              <a:t>branch</a:t>
            </a:r>
            <a:r>
              <a:rPr lang="en-US" sz="2000" dirty="0" smtClean="0"/>
              <a:t> instructions are encountered, the flow through the instructions stored in the memory was </a:t>
            </a:r>
            <a:r>
              <a:rPr lang="en-US" sz="2000" b="1" dirty="0" smtClean="0"/>
              <a:t>sequential</a:t>
            </a:r>
            <a:r>
              <a:rPr lang="en-US" sz="2000" dirty="0" smtClean="0"/>
              <a:t> and linear</a:t>
            </a: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E1718-F5C9-4A5D-8B27-410C22F77C58}" type="datetime1">
              <a:rPr lang="id-ID" smtClean="0"/>
              <a:t>08/09/2015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672590" y="304800"/>
            <a:ext cx="5471410" cy="603920"/>
          </a:xfrm>
        </p:spPr>
        <p:txBody>
          <a:bodyPr wrap="none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/>
                </a:solidFill>
                <a:ea typeface="SimSun" pitchFamily="2" charset="-122"/>
              </a:rPr>
              <a:t>Major Components of a Computer</a:t>
            </a:r>
          </a:p>
        </p:txBody>
      </p:sp>
      <p:sp>
        <p:nvSpPr>
          <p:cNvPr id="2457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1763" y="2943225"/>
            <a:ext cx="180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endParaRPr lang="zh-CN" altLang="en-US">
              <a:latin typeface="Lucida Sans Unicode" pitchFamily="34" charset="0"/>
              <a:ea typeface="SimSun" pitchFamily="2" charset="-122"/>
            </a:endParaRPr>
          </a:p>
        </p:txBody>
      </p:sp>
      <p:pic>
        <p:nvPicPr>
          <p:cNvPr id="24580" name="Picture 4" descr="05~Figure_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1230313"/>
            <a:ext cx="7488237" cy="46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5FD7-7DD9-46F5-875E-BEF29E1B6F39}" type="datetime1">
              <a:rPr lang="id-ID" smtClean="0"/>
              <a:t>08/09/2015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16</a:t>
            </a:fld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Fun</a:t>
            </a:r>
            <a:r>
              <a:rPr lang="id-ID" sz="4000" dirty="0" smtClean="0"/>
              <a:t>gsi Komputer</a:t>
            </a:r>
            <a:endParaRPr lang="en-US" sz="4000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id-ID" sz="2800" dirty="0" smtClean="0">
                <a:solidFill>
                  <a:srgbClr val="FF0000"/>
                </a:solidFill>
              </a:rPr>
              <a:t>F</a:t>
            </a:r>
            <a:r>
              <a:rPr lang="en-US" sz="2800" dirty="0" err="1" smtClean="0">
                <a:solidFill>
                  <a:srgbClr val="FF0000"/>
                </a:solidFill>
              </a:rPr>
              <a:t>ungsi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id-ID" sz="2800" dirty="0" smtClean="0">
                <a:solidFill>
                  <a:srgbClr val="FF0000"/>
                </a:solidFill>
              </a:rPr>
              <a:t>apa saja yang terdapat di dalam </a:t>
            </a:r>
            <a:r>
              <a:rPr lang="en-US" sz="2800" dirty="0" err="1" smtClean="0">
                <a:solidFill>
                  <a:srgbClr val="FF0000"/>
                </a:solidFill>
              </a:rPr>
              <a:t>komputer</a:t>
            </a:r>
            <a:r>
              <a:rPr lang="en-US" sz="2800" dirty="0" smtClean="0">
                <a:solidFill>
                  <a:srgbClr val="FF0000"/>
                </a:solidFill>
              </a:rPr>
              <a:t> ?</a:t>
            </a:r>
            <a:endParaRPr lang="en-GB" sz="2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400" i="1" dirty="0" smtClean="0"/>
              <a:t>Data processing</a:t>
            </a:r>
            <a:endParaRPr lang="en-US" sz="2400" i="1" dirty="0" smtClean="0"/>
          </a:p>
          <a:p>
            <a:pPr lvl="2">
              <a:lnSpc>
                <a:spcPct val="90000"/>
              </a:lnSpc>
            </a:pPr>
            <a:r>
              <a:rPr lang="id-ID" sz="2000" dirty="0" smtClean="0"/>
              <a:t>Penjumlahan, pengurangan, konversi terhadap data</a:t>
            </a:r>
            <a:r>
              <a:rPr lang="en-US" sz="2000" dirty="0" smtClean="0"/>
              <a:t>, </a:t>
            </a:r>
            <a:r>
              <a:rPr lang="en-US" sz="2000" dirty="0" err="1" smtClean="0"/>
              <a:t>dll</a:t>
            </a:r>
            <a:endParaRPr lang="en-GB" sz="2000" dirty="0" smtClean="0"/>
          </a:p>
          <a:p>
            <a:pPr lvl="1">
              <a:lnSpc>
                <a:spcPct val="90000"/>
              </a:lnSpc>
            </a:pPr>
            <a:r>
              <a:rPr lang="en-GB" sz="2400" i="1" dirty="0" smtClean="0"/>
              <a:t>Data storage</a:t>
            </a:r>
            <a:endParaRPr lang="en-US" sz="2400" i="1" dirty="0" smtClean="0"/>
          </a:p>
          <a:p>
            <a:pPr lvl="2">
              <a:lnSpc>
                <a:spcPct val="90000"/>
              </a:lnSpc>
            </a:pPr>
            <a:r>
              <a:rPr lang="en-US" sz="2000" dirty="0" err="1" smtClean="0"/>
              <a:t>Penyimpanan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pemrosesan</a:t>
            </a:r>
            <a:endParaRPr lang="en-US" sz="2000" dirty="0" smtClean="0"/>
          </a:p>
          <a:p>
            <a:pPr lvl="2">
              <a:lnSpc>
                <a:spcPct val="90000"/>
              </a:lnSpc>
            </a:pPr>
            <a:r>
              <a:rPr lang="en-US" sz="2000" dirty="0" err="1" smtClean="0"/>
              <a:t>Pengambilan</a:t>
            </a:r>
            <a:r>
              <a:rPr lang="en-US" sz="2000" dirty="0" smtClean="0"/>
              <a:t> data yang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disimpan</a:t>
            </a:r>
            <a:endParaRPr lang="en-GB" sz="2000" dirty="0" smtClean="0"/>
          </a:p>
          <a:p>
            <a:pPr lvl="1">
              <a:lnSpc>
                <a:spcPct val="90000"/>
              </a:lnSpc>
            </a:pPr>
            <a:r>
              <a:rPr lang="en-GB" sz="2400" i="1" dirty="0" smtClean="0"/>
              <a:t>Data movement</a:t>
            </a:r>
            <a:r>
              <a:rPr lang="en-US" sz="2400" dirty="0" smtClean="0"/>
              <a:t> (I/O, </a:t>
            </a:r>
            <a:r>
              <a:rPr lang="en-US" sz="2400" dirty="0" err="1" smtClean="0"/>
              <a:t>komunikasi</a:t>
            </a:r>
            <a:r>
              <a:rPr lang="en-US" sz="2400" dirty="0" smtClean="0"/>
              <a:t> data, ...)</a:t>
            </a:r>
          </a:p>
          <a:p>
            <a:pPr lvl="2">
              <a:lnSpc>
                <a:spcPct val="90000"/>
              </a:lnSpc>
            </a:pPr>
            <a:r>
              <a:rPr lang="en-US" sz="2000" dirty="0" err="1" smtClean="0"/>
              <a:t>Pergerakan</a:t>
            </a:r>
            <a:r>
              <a:rPr lang="en-US" sz="2000" dirty="0" smtClean="0"/>
              <a:t> data internal (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komputer</a:t>
            </a:r>
            <a:r>
              <a:rPr lang="en-US" sz="2000" dirty="0" smtClean="0"/>
              <a:t>)</a:t>
            </a:r>
          </a:p>
          <a:p>
            <a:pPr lvl="2">
              <a:lnSpc>
                <a:spcPct val="90000"/>
              </a:lnSpc>
            </a:pPr>
            <a:r>
              <a:rPr lang="en-US" sz="2000" dirty="0" err="1" smtClean="0"/>
              <a:t>Pergerakan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eksternal</a:t>
            </a:r>
            <a:r>
              <a:rPr lang="en-US" sz="2000" dirty="0" smtClean="0"/>
              <a:t> (</a:t>
            </a:r>
            <a:r>
              <a:rPr lang="en-US" sz="2000" dirty="0" err="1" smtClean="0"/>
              <a:t>komputer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peralatan</a:t>
            </a:r>
            <a:r>
              <a:rPr lang="en-US" sz="2000" dirty="0" smtClean="0"/>
              <a:t> lain)</a:t>
            </a:r>
            <a:endParaRPr lang="en-GB" sz="2000" dirty="0" smtClean="0"/>
          </a:p>
          <a:p>
            <a:pPr lvl="1">
              <a:lnSpc>
                <a:spcPct val="90000"/>
              </a:lnSpc>
            </a:pPr>
            <a:r>
              <a:rPr lang="en-GB" sz="2400" i="1" dirty="0" smtClean="0"/>
              <a:t>Control</a:t>
            </a:r>
            <a:endParaRPr lang="en-US" sz="2400" i="1" dirty="0" smtClean="0"/>
          </a:p>
          <a:p>
            <a:pPr lvl="2">
              <a:lnSpc>
                <a:spcPct val="90000"/>
              </a:lnSpc>
            </a:pPr>
            <a:r>
              <a:rPr lang="en-US" sz="2000" dirty="0" err="1" smtClean="0"/>
              <a:t>Pengendalian</a:t>
            </a:r>
            <a:r>
              <a:rPr lang="en-US" sz="2000" dirty="0" smtClean="0"/>
              <a:t> ke-3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endParaRPr lang="en-GB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699B8-F872-4943-AB46-C221CE97B4AD}" type="datetime1">
              <a:rPr lang="id-ID" smtClean="0"/>
              <a:t>08/09/2015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A21BE-9DAB-4850-8D8C-B7F1CBE621F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Documents and Settings\FAZ\My Documents\FAZ\Kuliah\OrKom\downloads\First Computer Bug (Large Photograph)_files\grace_hopper_h96566k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927" y="1394085"/>
            <a:ext cx="4514073" cy="413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908" y="1394085"/>
            <a:ext cx="3762367" cy="349270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smtClean="0"/>
              <a:t>1945 - Working on a prototype of the Mark II, in the summer Grace Murray Hopper finds the first computer “bug,” a moth that had caused a relay failure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90E46-D310-44E4-8CCA-B383196458E1}" type="datetime1">
              <a:rPr lang="id-ID" smtClean="0"/>
              <a:t>08/09/2015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18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6040"/>
            <a:ext cx="8229600" cy="1143000"/>
          </a:xfrm>
        </p:spPr>
        <p:txBody>
          <a:bodyPr/>
          <a:lstStyle/>
          <a:p>
            <a:r>
              <a:rPr lang="en-US" dirty="0" err="1" smtClean="0"/>
              <a:t>Representasi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65E6-B7E8-431B-AB95-BB9466C215DE}" type="datetime1">
              <a:rPr lang="id-ID" smtClean="0"/>
              <a:t>08/09/2015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19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492" y="228600"/>
            <a:ext cx="4943556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Electronic Calculator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8066" name="Picture 2" descr="http://upload.wikimedia.org/wikipedia/commons/thumb/b/b6/SHARP_ELSIMATE_EL-W221.jpg/220px-SHARP_ELSIMATE_EL-W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80842"/>
            <a:ext cx="2664296" cy="3548358"/>
          </a:xfrm>
          <a:prstGeom prst="rect">
            <a:avLst/>
          </a:prstGeom>
          <a:noFill/>
        </p:spPr>
      </p:pic>
      <p:pic>
        <p:nvPicPr>
          <p:cNvPr id="88068" name="Picture 4" descr="http://upload.wikimedia.org/wikipedia/commons/thumb/3/3d/Casio-fx115ES-5564.jpg/220px-Casio-fx115ES-55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292582"/>
            <a:ext cx="2664296" cy="3584690"/>
          </a:xfrm>
          <a:prstGeom prst="rect">
            <a:avLst/>
          </a:prstGeom>
          <a:noFill/>
        </p:spPr>
      </p:pic>
      <p:pic>
        <p:nvPicPr>
          <p:cNvPr id="88070" name="Picture 6" descr="http://upload.wikimedia.org/wikipedia/commons/thumb/a/aa/Tischrechner_Walther_ETR2034S_resized.jpg/220px-Tischrechner_Walther_ETR2034S_resiz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068960"/>
            <a:ext cx="2664296" cy="314871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00192" y="6453336"/>
            <a:ext cx="2505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http://en.wikipedia.org/wiki/Calculator</a:t>
            </a:r>
            <a:endParaRPr lang="en-US" sz="11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8DED-87BC-406C-9E08-653BA8ED7A9B}" type="datetime1">
              <a:rPr lang="id-ID" smtClean="0"/>
              <a:t>08/09/2015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2570" y="228600"/>
            <a:ext cx="5063478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Non positional number system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824" y="2060848"/>
            <a:ext cx="5698976" cy="4065315"/>
          </a:xfrm>
        </p:spPr>
        <p:txBody>
          <a:bodyPr/>
          <a:lstStyle/>
          <a:p>
            <a:pPr>
              <a:buNone/>
            </a:pPr>
            <a:r>
              <a:rPr lang="en-US" sz="4400" b="1" dirty="0" smtClean="0">
                <a:latin typeface="Courier New" pitchFamily="49" charset="0"/>
                <a:cs typeface="Courier New" pitchFamily="49" charset="0"/>
              </a:rPr>
              <a:t>XXVII</a:t>
            </a:r>
          </a:p>
          <a:p>
            <a:pPr>
              <a:buNone/>
            </a:pPr>
            <a:r>
              <a:rPr lang="en-US" sz="4400" b="1" dirty="0" smtClean="0">
                <a:latin typeface="Courier New" pitchFamily="49" charset="0"/>
                <a:cs typeface="Courier New" pitchFamily="49" charset="0"/>
              </a:rPr>
              <a:t>  III</a:t>
            </a:r>
          </a:p>
          <a:p>
            <a:pPr>
              <a:buNone/>
            </a:pPr>
            <a:r>
              <a:rPr lang="en-US" sz="4400" b="1" dirty="0" smtClean="0">
                <a:latin typeface="Courier New" pitchFamily="49" charset="0"/>
                <a:cs typeface="Courier New" pitchFamily="49" charset="0"/>
              </a:rPr>
              <a:t>----- x</a:t>
            </a:r>
            <a:endParaRPr lang="en-US" sz="4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E8FF-64E6-4BB8-BD68-3E73209BEF08}" type="datetime1">
              <a:rPr lang="id-ID" smtClean="0"/>
              <a:t>08/09/2015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20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2610" y="228600"/>
            <a:ext cx="5123438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Positional number system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id-ID" sz="2800" b="1" i="1" dirty="0" smtClean="0">
                <a:latin typeface="Courier New" pitchFamily="49" charset="0"/>
              </a:rPr>
              <a:t>d</a:t>
            </a:r>
            <a:r>
              <a:rPr lang="id-ID" sz="2800" b="1" i="1" baseline="-25000" dirty="0" smtClean="0">
                <a:latin typeface="Courier New" pitchFamily="49" charset="0"/>
              </a:rPr>
              <a:t>n</a:t>
            </a:r>
            <a:r>
              <a:rPr lang="id-ID" sz="2800" b="1" i="1" dirty="0" smtClean="0">
                <a:latin typeface="Courier New" pitchFamily="49" charset="0"/>
              </a:rPr>
              <a:t>d</a:t>
            </a:r>
            <a:r>
              <a:rPr lang="id-ID" sz="2800" b="1" i="1" baseline="-25000" dirty="0" smtClean="0">
                <a:latin typeface="Courier New" pitchFamily="49" charset="0"/>
              </a:rPr>
              <a:t>n-1</a:t>
            </a:r>
            <a:r>
              <a:rPr lang="id-ID" sz="2800" b="1" i="1" dirty="0" smtClean="0">
                <a:latin typeface="Courier New" pitchFamily="49" charset="0"/>
              </a:rPr>
              <a:t>d</a:t>
            </a:r>
            <a:r>
              <a:rPr lang="id-ID" sz="2800" b="1" i="1" baseline="-25000" dirty="0" smtClean="0">
                <a:latin typeface="Courier New" pitchFamily="49" charset="0"/>
              </a:rPr>
              <a:t>n-2</a:t>
            </a:r>
            <a:r>
              <a:rPr lang="id-ID" sz="2800" b="1" i="1" dirty="0" smtClean="0">
                <a:latin typeface="Courier New" pitchFamily="49" charset="0"/>
              </a:rPr>
              <a:t>...d</a:t>
            </a:r>
            <a:r>
              <a:rPr lang="id-ID" sz="2800" b="1" i="1" baseline="-25000" dirty="0" smtClean="0">
                <a:latin typeface="Courier New" pitchFamily="49" charset="0"/>
              </a:rPr>
              <a:t>3</a:t>
            </a:r>
            <a:r>
              <a:rPr lang="id-ID" sz="2800" b="1" i="1" dirty="0" smtClean="0">
                <a:latin typeface="Courier New" pitchFamily="49" charset="0"/>
              </a:rPr>
              <a:t>d</a:t>
            </a:r>
            <a:r>
              <a:rPr lang="id-ID" sz="2800" b="1" i="1" baseline="-25000" dirty="0" smtClean="0">
                <a:latin typeface="Courier New" pitchFamily="49" charset="0"/>
              </a:rPr>
              <a:t>2</a:t>
            </a:r>
            <a:r>
              <a:rPr lang="id-ID" sz="2800" b="1" i="1" dirty="0" smtClean="0">
                <a:latin typeface="Courier New" pitchFamily="49" charset="0"/>
              </a:rPr>
              <a:t>d</a:t>
            </a:r>
            <a:r>
              <a:rPr lang="id-ID" sz="2800" b="1" i="1" baseline="-25000" dirty="0" smtClean="0">
                <a:latin typeface="Courier New" pitchFamily="49" charset="0"/>
              </a:rPr>
              <a:t>1</a:t>
            </a:r>
            <a:r>
              <a:rPr lang="id-ID" sz="2800" b="1" i="1" dirty="0" smtClean="0">
                <a:latin typeface="Courier New" pitchFamily="49" charset="0"/>
              </a:rPr>
              <a:t>d</a:t>
            </a:r>
            <a:r>
              <a:rPr lang="id-ID" sz="2800" b="1" i="1" baseline="-25000" dirty="0" smtClean="0">
                <a:latin typeface="Courier New" pitchFamily="49" charset="0"/>
              </a:rPr>
              <a:t>0</a:t>
            </a:r>
            <a:r>
              <a:rPr lang="id-ID" sz="2800" b="1" i="1" dirty="0" smtClean="0">
                <a:latin typeface="Courier New" pitchFamily="49" charset="0"/>
              </a:rPr>
              <a:t> </a:t>
            </a:r>
            <a:r>
              <a:rPr lang="en-US" sz="2800" b="1" i="1" dirty="0" smtClean="0">
                <a:latin typeface="Courier New" pitchFamily="49" charset="0"/>
              </a:rPr>
              <a:t>= </a:t>
            </a:r>
          </a:p>
          <a:p>
            <a:pPr algn="ctr">
              <a:buFontTx/>
              <a:buNone/>
            </a:pPr>
            <a:endParaRPr lang="en-US" sz="2800" b="1" i="1" dirty="0" smtClean="0">
              <a:latin typeface="Courier New" pitchFamily="49" charset="0"/>
            </a:endParaRPr>
          </a:p>
          <a:p>
            <a:pPr algn="ctr">
              <a:buFontTx/>
              <a:buNone/>
            </a:pPr>
            <a:r>
              <a:rPr lang="id-ID" sz="2800" b="1" i="1" dirty="0" smtClean="0">
                <a:latin typeface="Courier New" pitchFamily="49" charset="0"/>
              </a:rPr>
              <a:t>d</a:t>
            </a:r>
            <a:r>
              <a:rPr lang="id-ID" sz="2800" b="1" i="1" baseline="-25000" dirty="0" smtClean="0">
                <a:latin typeface="Courier New" pitchFamily="49" charset="0"/>
              </a:rPr>
              <a:t>n</a:t>
            </a:r>
            <a:r>
              <a:rPr lang="id-ID" sz="2800" b="1" i="1" dirty="0" smtClean="0">
                <a:latin typeface="Courier New" pitchFamily="49" charset="0"/>
              </a:rPr>
              <a:t>r</a:t>
            </a:r>
            <a:r>
              <a:rPr lang="id-ID" sz="2800" b="1" i="1" baseline="30000" dirty="0" smtClean="0">
                <a:latin typeface="Courier New" pitchFamily="49" charset="0"/>
              </a:rPr>
              <a:t>n</a:t>
            </a:r>
            <a:r>
              <a:rPr lang="id-ID" sz="2800" b="1" i="1" dirty="0" smtClean="0">
                <a:latin typeface="Courier New" pitchFamily="49" charset="0"/>
              </a:rPr>
              <a:t> + d</a:t>
            </a:r>
            <a:r>
              <a:rPr lang="id-ID" sz="2800" b="1" i="1" baseline="-25000" dirty="0" smtClean="0">
                <a:latin typeface="Courier New" pitchFamily="49" charset="0"/>
              </a:rPr>
              <a:t>n-1</a:t>
            </a:r>
            <a:r>
              <a:rPr lang="id-ID" sz="2800" b="1" i="1" dirty="0" smtClean="0">
                <a:latin typeface="Courier New" pitchFamily="49" charset="0"/>
              </a:rPr>
              <a:t>r</a:t>
            </a:r>
            <a:r>
              <a:rPr lang="id-ID" sz="2800" b="1" i="1" baseline="30000" dirty="0" smtClean="0">
                <a:latin typeface="Courier New" pitchFamily="49" charset="0"/>
              </a:rPr>
              <a:t>n-1</a:t>
            </a:r>
            <a:r>
              <a:rPr lang="id-ID" sz="2800" b="1" i="1" baseline="-25000" dirty="0" smtClean="0">
                <a:latin typeface="Courier New" pitchFamily="49" charset="0"/>
              </a:rPr>
              <a:t> </a:t>
            </a:r>
            <a:r>
              <a:rPr lang="id-ID" sz="2800" b="1" i="1" dirty="0" smtClean="0">
                <a:latin typeface="Courier New" pitchFamily="49" charset="0"/>
              </a:rPr>
              <a:t>+ d</a:t>
            </a:r>
            <a:r>
              <a:rPr lang="id-ID" sz="2800" b="1" i="1" baseline="-25000" dirty="0" smtClean="0">
                <a:latin typeface="Courier New" pitchFamily="49" charset="0"/>
              </a:rPr>
              <a:t>n-2</a:t>
            </a:r>
            <a:r>
              <a:rPr lang="id-ID" sz="2800" b="1" i="1" dirty="0" smtClean="0">
                <a:latin typeface="Courier New" pitchFamily="49" charset="0"/>
              </a:rPr>
              <a:t>r</a:t>
            </a:r>
            <a:r>
              <a:rPr lang="id-ID" sz="2800" b="1" i="1" baseline="30000" dirty="0" smtClean="0">
                <a:latin typeface="Courier New" pitchFamily="49" charset="0"/>
              </a:rPr>
              <a:t>n-2</a:t>
            </a:r>
            <a:r>
              <a:rPr lang="en-US" sz="2800" b="1" i="1" baseline="-25000" dirty="0" smtClean="0">
                <a:latin typeface="Courier New" pitchFamily="49" charset="0"/>
              </a:rPr>
              <a:t> </a:t>
            </a:r>
            <a:r>
              <a:rPr lang="id-ID" sz="2800" b="1" i="1" dirty="0" smtClean="0">
                <a:latin typeface="Courier New" pitchFamily="49" charset="0"/>
              </a:rPr>
              <a:t>..</a:t>
            </a:r>
            <a:r>
              <a:rPr lang="en-US" sz="2800" b="1" i="1" dirty="0" smtClean="0">
                <a:latin typeface="Courier New" pitchFamily="49" charset="0"/>
              </a:rPr>
              <a:t> </a:t>
            </a:r>
            <a:r>
              <a:rPr lang="id-ID" sz="2800" b="1" i="1" dirty="0" smtClean="0">
                <a:latin typeface="Courier New" pitchFamily="49" charset="0"/>
              </a:rPr>
              <a:t>d</a:t>
            </a:r>
            <a:r>
              <a:rPr lang="id-ID" sz="2800" b="1" i="1" baseline="-25000" dirty="0" smtClean="0">
                <a:latin typeface="Courier New" pitchFamily="49" charset="0"/>
              </a:rPr>
              <a:t>3</a:t>
            </a:r>
            <a:r>
              <a:rPr lang="id-ID" sz="2800" b="1" i="1" dirty="0" smtClean="0">
                <a:latin typeface="Courier New" pitchFamily="49" charset="0"/>
              </a:rPr>
              <a:t>r</a:t>
            </a:r>
            <a:r>
              <a:rPr lang="id-ID" sz="2800" b="1" i="1" baseline="30000" dirty="0" smtClean="0">
                <a:latin typeface="Courier New" pitchFamily="49" charset="0"/>
              </a:rPr>
              <a:t>3 </a:t>
            </a:r>
            <a:r>
              <a:rPr lang="id-ID" sz="2800" b="1" i="1" dirty="0" smtClean="0">
                <a:latin typeface="Courier New" pitchFamily="49" charset="0"/>
              </a:rPr>
              <a:t>+ d</a:t>
            </a:r>
            <a:r>
              <a:rPr lang="id-ID" sz="2800" b="1" i="1" baseline="-25000" dirty="0" smtClean="0">
                <a:latin typeface="Courier New" pitchFamily="49" charset="0"/>
              </a:rPr>
              <a:t>2</a:t>
            </a:r>
            <a:r>
              <a:rPr lang="id-ID" sz="2800" b="1" i="1" dirty="0" smtClean="0">
                <a:latin typeface="Courier New" pitchFamily="49" charset="0"/>
              </a:rPr>
              <a:t>r</a:t>
            </a:r>
            <a:r>
              <a:rPr lang="id-ID" sz="2800" b="1" i="1" baseline="30000" dirty="0" smtClean="0">
                <a:latin typeface="Courier New" pitchFamily="49" charset="0"/>
              </a:rPr>
              <a:t>2</a:t>
            </a:r>
            <a:r>
              <a:rPr lang="id-ID" sz="2800" b="1" i="1" baseline="-25000" dirty="0" smtClean="0">
                <a:latin typeface="Courier New" pitchFamily="49" charset="0"/>
              </a:rPr>
              <a:t> </a:t>
            </a:r>
            <a:r>
              <a:rPr lang="id-ID" sz="2800" b="1" i="1" dirty="0" smtClean="0">
                <a:latin typeface="Courier New" pitchFamily="49" charset="0"/>
              </a:rPr>
              <a:t>+</a:t>
            </a:r>
            <a:r>
              <a:rPr lang="en-US" sz="2800" b="1" i="1" dirty="0" smtClean="0">
                <a:latin typeface="Courier New" pitchFamily="49" charset="0"/>
              </a:rPr>
              <a:t> </a:t>
            </a:r>
            <a:r>
              <a:rPr lang="id-ID" sz="2800" b="1" i="1" dirty="0" smtClean="0">
                <a:latin typeface="Courier New" pitchFamily="49" charset="0"/>
              </a:rPr>
              <a:t>d</a:t>
            </a:r>
            <a:r>
              <a:rPr lang="id-ID" sz="2800" b="1" i="1" baseline="-25000" dirty="0" smtClean="0">
                <a:latin typeface="Courier New" pitchFamily="49" charset="0"/>
              </a:rPr>
              <a:t>1</a:t>
            </a:r>
            <a:r>
              <a:rPr lang="id-ID" sz="2800" b="1" i="1" dirty="0" smtClean="0">
                <a:latin typeface="Courier New" pitchFamily="49" charset="0"/>
              </a:rPr>
              <a:t>r</a:t>
            </a:r>
            <a:r>
              <a:rPr lang="id-ID" sz="2800" b="1" i="1" baseline="30000" dirty="0" smtClean="0">
                <a:latin typeface="Courier New" pitchFamily="49" charset="0"/>
              </a:rPr>
              <a:t>1</a:t>
            </a:r>
            <a:r>
              <a:rPr lang="id-ID" sz="2800" b="1" i="1" dirty="0" smtClean="0">
                <a:latin typeface="Courier New" pitchFamily="49" charset="0"/>
              </a:rPr>
              <a:t> + d</a:t>
            </a:r>
            <a:r>
              <a:rPr lang="id-ID" sz="2800" b="1" i="1" baseline="-25000" dirty="0" smtClean="0">
                <a:latin typeface="Courier New" pitchFamily="49" charset="0"/>
              </a:rPr>
              <a:t>0</a:t>
            </a:r>
            <a:r>
              <a:rPr lang="id-ID" sz="2800" b="1" i="1" dirty="0" smtClean="0">
                <a:latin typeface="Courier New" pitchFamily="49" charset="0"/>
              </a:rPr>
              <a:t>r</a:t>
            </a:r>
            <a:r>
              <a:rPr lang="id-ID" sz="2800" b="1" i="1" baseline="30000" dirty="0" smtClean="0">
                <a:latin typeface="Courier New" pitchFamily="49" charset="0"/>
              </a:rPr>
              <a:t>0</a:t>
            </a:r>
            <a:r>
              <a:rPr lang="en-US" sz="2800" i="1" dirty="0" smtClean="0">
                <a:latin typeface="Courier New" pitchFamily="49" charset="0"/>
              </a:rPr>
              <a:t> </a:t>
            </a:r>
          </a:p>
          <a:p>
            <a:pPr algn="ctr">
              <a:buFontTx/>
              <a:buNone/>
            </a:pPr>
            <a:endParaRPr lang="id-ID" sz="2800" i="1" dirty="0" smtClean="0">
              <a:latin typeface="Courier New" pitchFamily="49" charset="0"/>
            </a:endParaRP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sz="2400" dirty="0" smtClean="0"/>
              <a:t>	   d =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bilangan</a:t>
            </a:r>
            <a:r>
              <a:rPr lang="en-US" sz="2400" dirty="0" smtClean="0"/>
              <a:t>; 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sz="2400" dirty="0" smtClean="0"/>
              <a:t>	  	r = radix (basis </a:t>
            </a:r>
            <a:r>
              <a:rPr lang="en-US" sz="2400" dirty="0" err="1" smtClean="0"/>
              <a:t>bilangan</a:t>
            </a:r>
            <a:r>
              <a:rPr lang="en-US" sz="2400" dirty="0" smtClean="0"/>
              <a:t>) =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simbol</a:t>
            </a:r>
            <a:r>
              <a:rPr lang="en-US" sz="2400" dirty="0" smtClean="0"/>
              <a:t> </a:t>
            </a:r>
            <a:r>
              <a:rPr lang="en-US" sz="2400" dirty="0" err="1" smtClean="0"/>
              <a:t>maksimum</a:t>
            </a:r>
            <a:endParaRPr lang="en-US" sz="2400" dirty="0" smtClean="0"/>
          </a:p>
          <a:p>
            <a:pPr lvl="1">
              <a:lnSpc>
                <a:spcPct val="70000"/>
              </a:lnSpc>
              <a:buFontTx/>
              <a:buNone/>
            </a:pPr>
            <a:r>
              <a:rPr lang="en-US" sz="2400" dirty="0" smtClean="0"/>
              <a:t>		n = </a:t>
            </a:r>
            <a:r>
              <a:rPr lang="en-US" sz="2400" dirty="0" err="1" smtClean="0"/>
              <a:t>posisi</a:t>
            </a:r>
            <a:r>
              <a:rPr lang="en-US" sz="2400" dirty="0" smtClean="0"/>
              <a:t> </a:t>
            </a:r>
            <a:r>
              <a:rPr lang="en-US" sz="2400" dirty="0" err="1" smtClean="0"/>
              <a:t>bilangan</a:t>
            </a:r>
            <a:r>
              <a:rPr lang="en-US" sz="2400" dirty="0" smtClean="0"/>
              <a:t>, LSB = </a:t>
            </a:r>
            <a:r>
              <a:rPr lang="en-US" sz="2400" dirty="0" err="1" smtClean="0"/>
              <a:t>posisi</a:t>
            </a:r>
            <a:r>
              <a:rPr lang="en-US" sz="2400" dirty="0" smtClean="0"/>
              <a:t> ke-0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DF49-812E-4AD6-883B-9BA13F142872}" type="datetime1">
              <a:rPr lang="id-ID" smtClean="0"/>
              <a:t>08/09/2015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21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7580" y="228600"/>
            <a:ext cx="5078468" cy="9906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Mana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saja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tidak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benar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+ 1 = 10</a:t>
            </a:r>
          </a:p>
          <a:p>
            <a:r>
              <a:rPr lang="en-US" dirty="0" smtClean="0"/>
              <a:t>6 + 7 = 15</a:t>
            </a:r>
          </a:p>
          <a:p>
            <a:r>
              <a:rPr lang="en-US" dirty="0" smtClean="0"/>
              <a:t>10 + 24 = 34</a:t>
            </a:r>
          </a:p>
          <a:p>
            <a:r>
              <a:rPr lang="en-US" dirty="0" smtClean="0"/>
              <a:t>18 + 18 = 30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DC5D-D866-4059-A46E-1E81BE9CBB77}" type="datetime1">
              <a:rPr lang="id-ID" smtClean="0"/>
              <a:t>08/09/2015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22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7580" y="228600"/>
            <a:ext cx="5078468" cy="9906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Masih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ada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tidak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benar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-25000" dirty="0" smtClean="0"/>
              <a:t>(2)</a:t>
            </a:r>
            <a:r>
              <a:rPr lang="en-US" dirty="0" smtClean="0"/>
              <a:t> + 1</a:t>
            </a:r>
            <a:r>
              <a:rPr lang="en-US" baseline="-25000" dirty="0" smtClean="0"/>
              <a:t>(2)</a:t>
            </a:r>
            <a:r>
              <a:rPr lang="en-US" dirty="0" smtClean="0"/>
              <a:t> = 10</a:t>
            </a:r>
            <a:r>
              <a:rPr lang="en-US" baseline="-25000" dirty="0" smtClean="0"/>
              <a:t>(2)</a:t>
            </a:r>
            <a:endParaRPr lang="en-US" dirty="0" smtClean="0"/>
          </a:p>
          <a:p>
            <a:r>
              <a:rPr lang="en-US" dirty="0" smtClean="0"/>
              <a:t>6</a:t>
            </a:r>
            <a:r>
              <a:rPr lang="en-US" baseline="-25000" dirty="0" smtClean="0"/>
              <a:t>(8)</a:t>
            </a:r>
            <a:r>
              <a:rPr lang="en-US" dirty="0" smtClean="0"/>
              <a:t> + 7</a:t>
            </a:r>
            <a:r>
              <a:rPr lang="en-US" baseline="-25000" dirty="0" smtClean="0"/>
              <a:t>(8)</a:t>
            </a:r>
            <a:r>
              <a:rPr lang="en-US" dirty="0" smtClean="0"/>
              <a:t> = 15</a:t>
            </a:r>
            <a:r>
              <a:rPr lang="en-US" baseline="-25000" dirty="0" smtClean="0"/>
              <a:t>(8)</a:t>
            </a:r>
            <a:endParaRPr lang="en-US" dirty="0" smtClean="0"/>
          </a:p>
          <a:p>
            <a:r>
              <a:rPr lang="en-US" dirty="0" smtClean="0"/>
              <a:t>10</a:t>
            </a:r>
            <a:r>
              <a:rPr lang="en-US" baseline="-25000" dirty="0" smtClean="0"/>
              <a:t>(10)</a:t>
            </a:r>
            <a:r>
              <a:rPr lang="en-US" dirty="0" smtClean="0"/>
              <a:t> + 24</a:t>
            </a:r>
            <a:r>
              <a:rPr lang="en-US" baseline="-25000" dirty="0" smtClean="0"/>
              <a:t>(10)</a:t>
            </a:r>
            <a:r>
              <a:rPr lang="en-US" dirty="0" smtClean="0"/>
              <a:t> = 34</a:t>
            </a:r>
            <a:r>
              <a:rPr lang="en-US" baseline="-25000" dirty="0" smtClean="0"/>
              <a:t>(10)</a:t>
            </a:r>
            <a:endParaRPr lang="en-US" dirty="0" smtClean="0"/>
          </a:p>
          <a:p>
            <a:r>
              <a:rPr lang="en-US" dirty="0" smtClean="0"/>
              <a:t>18</a:t>
            </a:r>
            <a:r>
              <a:rPr lang="en-US" baseline="-25000" dirty="0" smtClean="0"/>
              <a:t>(16)</a:t>
            </a:r>
            <a:r>
              <a:rPr lang="en-US" dirty="0" smtClean="0"/>
              <a:t> + 18</a:t>
            </a:r>
            <a:r>
              <a:rPr lang="en-US" baseline="-25000" dirty="0" smtClean="0"/>
              <a:t>(16)</a:t>
            </a:r>
            <a:r>
              <a:rPr lang="en-US" dirty="0" smtClean="0"/>
              <a:t> = 30</a:t>
            </a:r>
            <a:r>
              <a:rPr lang="en-US" baseline="-25000" dirty="0" smtClean="0"/>
              <a:t>(16)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8C08-86CF-4ED2-9178-48F1A5C819F8}" type="datetime1">
              <a:rPr lang="id-ID" smtClean="0"/>
              <a:t>08/09/2015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23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687580" y="247650"/>
            <a:ext cx="5227820" cy="781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</a:rPr>
              <a:t>Representasi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Informasi</a:t>
            </a:r>
            <a:r>
              <a:rPr lang="id-ID" dirty="0" smtClean="0">
                <a:solidFill>
                  <a:schemeClr val="bg1"/>
                </a:solidFill>
              </a:rPr>
              <a:t> </a:t>
            </a:r>
            <a:r>
              <a:rPr lang="id-ID" sz="3200" dirty="0" smtClean="0">
                <a:solidFill>
                  <a:schemeClr val="bg1"/>
                </a:solidFill>
              </a:rPr>
              <a:t>(1)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16387" name="Picture 3" descr="bd06790_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371600"/>
            <a:ext cx="2133600" cy="1763713"/>
          </a:xfrm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295400"/>
            <a:ext cx="35052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2286000" y="2133600"/>
            <a:ext cx="838200" cy="381000"/>
          </a:xfrm>
          <a:prstGeom prst="leftRightArrow">
            <a:avLst>
              <a:gd name="adj1" fmla="val 50000"/>
              <a:gd name="adj2" fmla="val 44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Garamond" pitchFamily="18" charset="0"/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124200" y="2133600"/>
            <a:ext cx="1447800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2000" b="1">
                <a:latin typeface="Helvetica"/>
              </a:rPr>
              <a:t>Converter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52400" y="3124200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 b="1">
                <a:latin typeface="Helvetica"/>
              </a:rPr>
              <a:t>External</a:t>
            </a:r>
            <a:r>
              <a:rPr lang="id-ID" sz="1600" b="1">
                <a:latin typeface="Helvetica"/>
              </a:rPr>
              <a:t> </a:t>
            </a:r>
            <a:r>
              <a:rPr lang="en-US" sz="1600" b="1">
                <a:latin typeface="Helvetica"/>
              </a:rPr>
              <a:t>Representation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4724400" y="1219200"/>
            <a:ext cx="4114800" cy="20574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Garamond" pitchFamily="18" charset="0"/>
            </a:endParaRPr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auto">
          <a:xfrm>
            <a:off x="4572000" y="2133600"/>
            <a:ext cx="800100" cy="342900"/>
          </a:xfrm>
          <a:prstGeom prst="leftRightArrow">
            <a:avLst>
              <a:gd name="adj1" fmla="val 50000"/>
              <a:gd name="adj2" fmla="val 4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Garamond" pitchFamily="18" charset="0"/>
            </a:endParaRP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5334000" y="29718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 b="1">
                <a:latin typeface="Helvetica"/>
              </a:rPr>
              <a:t>Internal</a:t>
            </a:r>
            <a:r>
              <a:rPr lang="id-ID" sz="1600" b="1">
                <a:latin typeface="Helvetica"/>
              </a:rPr>
              <a:t> </a:t>
            </a:r>
            <a:r>
              <a:rPr lang="en-US" sz="1600" b="1">
                <a:latin typeface="Helvetica"/>
              </a:rPr>
              <a:t>Representation</a:t>
            </a: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228600" y="3171457"/>
            <a:ext cx="8610600" cy="3247043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square" lIns="45720" rIns="4572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Representasi Eksternal</a:t>
            </a:r>
            <a:r>
              <a:rPr lang="id-ID" sz="2000" dirty="0">
                <a:latin typeface="Tahoma" pitchFamily="34" charset="0"/>
                <a:cs typeface="+mn-cs"/>
              </a:rPr>
              <a:t> adalah suatu cara untuk merepresentasikan dan memanipulasi informasi </a:t>
            </a:r>
            <a:r>
              <a:rPr lang="id-ID" sz="2000" dirty="0">
                <a:solidFill>
                  <a:srgbClr val="FF0000"/>
                </a:solidFill>
                <a:latin typeface="Tahoma" pitchFamily="34" charset="0"/>
                <a:cs typeface="+mn-cs"/>
              </a:rPr>
              <a:t>oleh </a:t>
            </a:r>
            <a:r>
              <a:rPr lang="id-ID" sz="2000" i="1" dirty="0">
                <a:solidFill>
                  <a:srgbClr val="FF0000"/>
                </a:solidFill>
                <a:latin typeface="Tahoma" pitchFamily="34" charset="0"/>
                <a:cs typeface="+mn-cs"/>
              </a:rPr>
              <a:t>programmer</a:t>
            </a:r>
            <a:r>
              <a:rPr lang="id-ID" sz="2000" dirty="0">
                <a:latin typeface="Tahoma" pitchFamily="34" charset="0"/>
                <a:cs typeface="+mn-cs"/>
              </a:rPr>
              <a:t> dengan suatu bahasa pemrograman atau notasi bahasa perintah lainnya</a:t>
            </a:r>
            <a:r>
              <a:rPr lang="en-US" sz="2000" dirty="0">
                <a:latin typeface="Tahoma" pitchFamily="34" charset="0"/>
                <a:cs typeface="+mn-cs"/>
              </a:rPr>
              <a:t>  ̶ &gt; Agar </a:t>
            </a:r>
            <a:r>
              <a:rPr lang="en-US" sz="2000" dirty="0" err="1">
                <a:latin typeface="Tahoma" pitchFamily="34" charset="0"/>
                <a:cs typeface="+mn-cs"/>
              </a:rPr>
              <a:t>nyaman</a:t>
            </a:r>
            <a:r>
              <a:rPr lang="en-US" sz="2000" dirty="0">
                <a:latin typeface="Tahoma" pitchFamily="34" charset="0"/>
                <a:cs typeface="+mn-cs"/>
              </a:rPr>
              <a:t> </a:t>
            </a:r>
            <a:r>
              <a:rPr lang="en-US" sz="2000" dirty="0" err="1">
                <a:latin typeface="Tahoma" pitchFamily="34" charset="0"/>
                <a:cs typeface="+mn-cs"/>
              </a:rPr>
              <a:t>bagi</a:t>
            </a:r>
            <a:r>
              <a:rPr lang="en-US" sz="2000" dirty="0">
                <a:latin typeface="Tahoma" pitchFamily="34" charset="0"/>
                <a:cs typeface="+mn-cs"/>
              </a:rPr>
              <a:t> programmer (user).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Representasi Internal</a:t>
            </a:r>
            <a:r>
              <a:rPr lang="id-ID" sz="2000" dirty="0">
                <a:latin typeface="Tahoma" pitchFamily="34" charset="0"/>
                <a:cs typeface="+mn-cs"/>
              </a:rPr>
              <a:t> adalah suatu cara untuk menyimpan dan memanipulasi informasi secara aktual </a:t>
            </a:r>
            <a:r>
              <a:rPr lang="id-ID" sz="2000" dirty="0">
                <a:solidFill>
                  <a:srgbClr val="FF0000"/>
                </a:solidFill>
                <a:latin typeface="Tahoma" pitchFamily="34" charset="0"/>
                <a:cs typeface="+mn-cs"/>
              </a:rPr>
              <a:t>di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  <a:cs typeface="+mn-cs"/>
              </a:rPr>
              <a:t> </a:t>
            </a:r>
            <a:r>
              <a:rPr lang="id-ID" sz="2000" dirty="0">
                <a:solidFill>
                  <a:srgbClr val="FF0000"/>
                </a:solidFill>
                <a:latin typeface="Tahoma" pitchFamily="34" charset="0"/>
                <a:cs typeface="+mn-cs"/>
              </a:rPr>
              <a:t>dalam sistem komputer</a:t>
            </a:r>
            <a:r>
              <a:rPr lang="en-US" sz="2000" dirty="0">
                <a:latin typeface="Tahoma" pitchFamily="34" charset="0"/>
                <a:cs typeface="+mn-cs"/>
              </a:rPr>
              <a:t>  ̶ &gt; Agar </a:t>
            </a:r>
            <a:r>
              <a:rPr lang="en-US" sz="2000" dirty="0" err="1">
                <a:latin typeface="Tahoma" pitchFamily="34" charset="0"/>
                <a:cs typeface="+mn-cs"/>
              </a:rPr>
              <a:t>mudah</a:t>
            </a:r>
            <a:r>
              <a:rPr lang="en-US" sz="2000" dirty="0">
                <a:latin typeface="Tahoma" pitchFamily="34" charset="0"/>
                <a:cs typeface="+mn-cs"/>
              </a:rPr>
              <a:t> </a:t>
            </a:r>
            <a:r>
              <a:rPr lang="en-US" sz="2000" dirty="0" err="1">
                <a:latin typeface="Tahoma" pitchFamily="34" charset="0"/>
                <a:cs typeface="+mn-cs"/>
              </a:rPr>
              <a:t>dalam</a:t>
            </a:r>
            <a:r>
              <a:rPr lang="en-US" sz="2000" dirty="0">
                <a:latin typeface="Tahoma" pitchFamily="34" charset="0"/>
                <a:cs typeface="+mn-cs"/>
              </a:rPr>
              <a:t> </a:t>
            </a:r>
            <a:r>
              <a:rPr lang="en-US" sz="2000" dirty="0" err="1">
                <a:latin typeface="Tahoma" pitchFamily="34" charset="0"/>
                <a:cs typeface="+mn-cs"/>
              </a:rPr>
              <a:t>membangun</a:t>
            </a:r>
            <a:r>
              <a:rPr lang="en-US" sz="2000" dirty="0">
                <a:latin typeface="Tahoma" pitchFamily="34" charset="0"/>
                <a:cs typeface="+mn-cs"/>
              </a:rPr>
              <a:t> </a:t>
            </a:r>
            <a:r>
              <a:rPr lang="en-US" sz="2000" dirty="0" err="1">
                <a:latin typeface="Tahoma" pitchFamily="34" charset="0"/>
                <a:cs typeface="+mn-cs"/>
              </a:rPr>
              <a:t>perangkat</a:t>
            </a:r>
            <a:r>
              <a:rPr lang="en-US" sz="2000" dirty="0">
                <a:latin typeface="Tahoma" pitchFamily="34" charset="0"/>
                <a:cs typeface="+mn-cs"/>
              </a:rPr>
              <a:t> </a:t>
            </a:r>
            <a:r>
              <a:rPr lang="en-US" sz="2000" dirty="0" err="1">
                <a:latin typeface="Tahoma" pitchFamily="34" charset="0"/>
                <a:cs typeface="+mn-cs"/>
              </a:rPr>
              <a:t>keras</a:t>
            </a:r>
            <a:r>
              <a:rPr lang="en-US" sz="2000" dirty="0">
                <a:latin typeface="Tahoma" pitchFamily="34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000" b="1" dirty="0">
                <a:solidFill>
                  <a:srgbClr val="FF0000"/>
                </a:solidFill>
                <a:latin typeface="Tahoma" pitchFamily="34" charset="0"/>
                <a:cs typeface="+mn-cs"/>
              </a:rPr>
              <a:t>Informasi ≈ program &amp; data ≈ deretan bit</a:t>
            </a:r>
            <a:endParaRPr lang="en-US" sz="2000" b="1" dirty="0">
              <a:solidFill>
                <a:srgbClr val="FF0000"/>
              </a:solidFill>
              <a:latin typeface="Tahoma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ahoma" pitchFamily="34" charset="0"/>
                <a:cs typeface="+mn-cs"/>
                <a:sym typeface="Wingdings" pitchFamily="2" charset="2"/>
              </a:rPr>
              <a:t></a:t>
            </a:r>
            <a:r>
              <a:rPr lang="sv-SE" sz="2000" dirty="0">
                <a:latin typeface="Tahoma" pitchFamily="34" charset="0"/>
                <a:cs typeface="+mn-cs"/>
              </a:rPr>
              <a:t> akses/manipulasi terhadap informasi ≈ akses/operasi (arithmetic/logic) terhadap deretan bit</a:t>
            </a:r>
            <a:endParaRPr lang="en-US" sz="2000" dirty="0">
              <a:latin typeface="Tahoma" pitchFamily="34" charset="0"/>
              <a:cs typeface="+mn-c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3452C7-39E2-4579-B2FC-E6FA7A862D62}" type="datetime1">
              <a:rPr lang="id-ID" smtClean="0"/>
              <a:t>08/09/2015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A21BE-9DAB-4850-8D8C-B7F1CBE621F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6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6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6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  <p:bldP spid="56326" grpId="0" animBg="1"/>
      <p:bldP spid="56328" grpId="0" animBg="1"/>
      <p:bldP spid="56329" grpId="0" animBg="1"/>
      <p:bldP spid="563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708757" y="284813"/>
            <a:ext cx="5225381" cy="64123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Representasi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Informasi</a:t>
            </a:r>
            <a:r>
              <a:rPr lang="id-ID" sz="2400" dirty="0" smtClean="0">
                <a:solidFill>
                  <a:schemeClr val="bg1"/>
                </a:solidFill>
              </a:rPr>
              <a:t> (2)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581400"/>
            <a:ext cx="8229600" cy="29718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400" smtClean="0"/>
              <a:t>Bilangan berpresisi terbatas berpeluang memunculkan ‘</a:t>
            </a:r>
            <a:r>
              <a:rPr lang="en-US" sz="2400" smtClean="0">
                <a:solidFill>
                  <a:srgbClr val="FF0000"/>
                </a:solidFill>
              </a:rPr>
              <a:t>kesalahan</a:t>
            </a:r>
            <a:r>
              <a:rPr lang="en-US" sz="2400" smtClean="0"/>
              <a:t>’</a:t>
            </a:r>
            <a:r>
              <a:rPr lang="en-US" sz="2400" smtClean="0">
                <a:sym typeface="Wingdings" pitchFamily="2" charset="2"/>
              </a:rPr>
              <a:t> </a:t>
            </a:r>
            <a:r>
              <a:rPr lang="sv-SE" sz="2400" smtClean="0"/>
              <a:t>(dari segi matematika klasik)</a:t>
            </a:r>
            <a:r>
              <a:rPr lang="id-ID" sz="2400" smtClean="0"/>
              <a:t>, </a:t>
            </a:r>
            <a:r>
              <a:rPr lang="en-US" sz="2400" smtClean="0"/>
              <a:t>tetapi bisa menjadi </a:t>
            </a:r>
            <a:r>
              <a:rPr lang="sv-SE" sz="2400" smtClean="0"/>
              <a:t> ‘kebenaran’ </a:t>
            </a:r>
            <a:r>
              <a:rPr lang="en-US" sz="2400" smtClean="0"/>
              <a:t>sebagai</a:t>
            </a:r>
            <a:r>
              <a:rPr lang="sv-SE" sz="2400" smtClean="0"/>
              <a:t> konsekuensi logis dari keterbatasan mesin</a:t>
            </a:r>
            <a:r>
              <a:rPr lang="id-ID" sz="2400" smtClean="0"/>
              <a:t> tersebut</a:t>
            </a:r>
          </a:p>
          <a:p>
            <a:pPr>
              <a:lnSpc>
                <a:spcPct val="85000"/>
              </a:lnSpc>
            </a:pPr>
            <a:r>
              <a:rPr lang="id-ID" sz="2400" smtClean="0"/>
              <a:t>Kesalahan yang dapat terjadi: </a:t>
            </a:r>
            <a:endParaRPr lang="id-ID" sz="2400" i="1" smtClean="0"/>
          </a:p>
          <a:p>
            <a:pPr lvl="1">
              <a:lnSpc>
                <a:spcPct val="85000"/>
              </a:lnSpc>
            </a:pPr>
            <a:r>
              <a:rPr lang="id-ID" sz="2400" i="1" smtClean="0">
                <a:solidFill>
                  <a:srgbClr val="FF0000"/>
                </a:solidFill>
              </a:rPr>
              <a:t>overflow error </a:t>
            </a:r>
          </a:p>
          <a:p>
            <a:pPr lvl="1">
              <a:lnSpc>
                <a:spcPct val="85000"/>
              </a:lnSpc>
            </a:pPr>
            <a:r>
              <a:rPr lang="id-ID" sz="2400" i="1" smtClean="0">
                <a:solidFill>
                  <a:srgbClr val="FF0000"/>
                </a:solidFill>
              </a:rPr>
              <a:t>underflow error </a:t>
            </a:r>
          </a:p>
          <a:p>
            <a:pPr lvl="1">
              <a:lnSpc>
                <a:spcPct val="85000"/>
              </a:lnSpc>
            </a:pPr>
            <a:r>
              <a:rPr lang="id-ID" sz="2400" i="1" smtClean="0">
                <a:solidFill>
                  <a:srgbClr val="FF0000"/>
                </a:solidFill>
              </a:rPr>
              <a:t>unrepresentable </a:t>
            </a:r>
            <a:endParaRPr lang="en-US" sz="2400" i="1" smtClean="0">
              <a:solidFill>
                <a:srgbClr val="FF0000"/>
              </a:solidFill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72390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88DF48-595E-423C-84E6-749547027A84}" type="datetime1">
              <a:rPr lang="id-ID" smtClean="0"/>
              <a:t>08/09/2015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A21BE-9DAB-4850-8D8C-B7F1CBE621F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B</a:t>
            </a:r>
            <a:r>
              <a:rPr lang="id-ID" smtClean="0"/>
              <a:t>it dan Byte</a:t>
            </a:r>
            <a:endParaRPr lang="en-US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Apa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bedanya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antara</a:t>
            </a:r>
            <a:r>
              <a:rPr lang="en-US" sz="2800" dirty="0" smtClean="0">
                <a:solidFill>
                  <a:srgbClr val="FF0000"/>
                </a:solidFill>
              </a:rPr>
              <a:t> bit </a:t>
            </a:r>
            <a:r>
              <a:rPr lang="en-US" sz="2800" dirty="0" err="1" smtClean="0">
                <a:solidFill>
                  <a:srgbClr val="FF0000"/>
                </a:solidFill>
              </a:rPr>
              <a:t>dan</a:t>
            </a:r>
            <a:r>
              <a:rPr lang="en-US" sz="2800" dirty="0" smtClean="0">
                <a:solidFill>
                  <a:srgbClr val="FF0000"/>
                </a:solidFill>
              </a:rPr>
              <a:t> byte ?</a:t>
            </a:r>
          </a:p>
          <a:p>
            <a:r>
              <a:rPr lang="en-US" sz="2800" dirty="0" smtClean="0"/>
              <a:t>1 byte = 8 bit (</a:t>
            </a:r>
            <a:r>
              <a:rPr lang="en-US" sz="2800" dirty="0" smtClean="0">
                <a:solidFill>
                  <a:srgbClr val="FF0000"/>
                </a:solidFill>
              </a:rPr>
              <a:t>bi</a:t>
            </a:r>
            <a:r>
              <a:rPr lang="en-US" sz="2800" dirty="0" smtClean="0"/>
              <a:t>nary digi</a:t>
            </a:r>
            <a:r>
              <a:rPr lang="en-US" sz="2800" dirty="0" smtClean="0">
                <a:solidFill>
                  <a:srgbClr val="FF0000"/>
                </a:solidFill>
              </a:rPr>
              <a:t>t</a:t>
            </a:r>
            <a:r>
              <a:rPr lang="en-US" sz="2800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Range Binary</a:t>
            </a:r>
            <a:r>
              <a:rPr lang="id-ID" sz="2400" dirty="0" smtClean="0"/>
              <a:t>: </a:t>
            </a:r>
            <a:r>
              <a:rPr lang="en-US" sz="2400" dirty="0" smtClean="0"/>
              <a:t>00000000</a:t>
            </a:r>
            <a:r>
              <a:rPr lang="id-ID" sz="2400" baseline="-25000" dirty="0" smtClean="0"/>
              <a:t>2</a:t>
            </a:r>
            <a:r>
              <a:rPr lang="en-US" sz="2400" dirty="0" smtClean="0"/>
              <a:t> </a:t>
            </a:r>
            <a:r>
              <a:rPr lang="id-ID" sz="2400" dirty="0" smtClean="0"/>
              <a:t>- </a:t>
            </a:r>
            <a:r>
              <a:rPr lang="en-US" sz="2400" dirty="0" smtClean="0"/>
              <a:t>11111111</a:t>
            </a:r>
            <a:r>
              <a:rPr lang="en-US" sz="2400" baseline="-25000" dirty="0" smtClean="0"/>
              <a:t>2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Range Decimal: 0</a:t>
            </a:r>
            <a:r>
              <a:rPr lang="en-US" sz="2400" baseline="-25000" dirty="0" smtClean="0"/>
              <a:t>10</a:t>
            </a:r>
            <a:r>
              <a:rPr lang="id-ID" sz="2400" baseline="-25000" dirty="0" smtClean="0"/>
              <a:t> </a:t>
            </a:r>
            <a:r>
              <a:rPr lang="id-ID" sz="2400" dirty="0" smtClean="0"/>
              <a:t>- </a:t>
            </a:r>
            <a:r>
              <a:rPr lang="en-US" sz="2400" dirty="0" smtClean="0"/>
              <a:t>255</a:t>
            </a:r>
            <a:r>
              <a:rPr lang="en-US" sz="2400" baseline="-25000" dirty="0" smtClean="0"/>
              <a:t>10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Range Hexadecimal</a:t>
            </a:r>
            <a:r>
              <a:rPr lang="id-ID" sz="2400" dirty="0" smtClean="0"/>
              <a:t>:</a:t>
            </a:r>
            <a:r>
              <a:rPr lang="en-US" sz="2400" dirty="0" smtClean="0"/>
              <a:t> 	00</a:t>
            </a:r>
            <a:r>
              <a:rPr lang="en-US" sz="2400" baseline="-25000" dirty="0" smtClean="0"/>
              <a:t>16</a:t>
            </a:r>
            <a:r>
              <a:rPr lang="en-US" sz="2400" dirty="0" smtClean="0"/>
              <a:t> </a:t>
            </a:r>
            <a:r>
              <a:rPr lang="id-ID" sz="2400" dirty="0" smtClean="0"/>
              <a:t>-</a:t>
            </a:r>
            <a:r>
              <a:rPr lang="en-US" sz="2400" dirty="0" smtClean="0"/>
              <a:t>	FF</a:t>
            </a:r>
            <a:r>
              <a:rPr lang="en-US" sz="2400" baseline="-25000" dirty="0" smtClean="0"/>
              <a:t>16</a:t>
            </a:r>
          </a:p>
          <a:p>
            <a:pPr lvl="2"/>
            <a:r>
              <a:rPr lang="en-US" sz="2000" dirty="0" err="1" smtClean="0"/>
              <a:t>representasi</a:t>
            </a:r>
            <a:r>
              <a:rPr lang="en-US" sz="2000" dirty="0" smtClean="0"/>
              <a:t> </a:t>
            </a:r>
            <a:r>
              <a:rPr lang="en-US" sz="2000" dirty="0" err="1" smtClean="0"/>
              <a:t>bilangan</a:t>
            </a:r>
            <a:r>
              <a:rPr lang="en-US" sz="2000" dirty="0" smtClean="0"/>
              <a:t> basis 16</a:t>
            </a:r>
          </a:p>
          <a:p>
            <a:pPr lvl="2"/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karakter</a:t>
            </a:r>
            <a:r>
              <a:rPr lang="en-US" sz="2000" dirty="0" smtClean="0"/>
              <a:t> ‘0’ </a:t>
            </a:r>
            <a:r>
              <a:rPr lang="id-ID" sz="2000" dirty="0" smtClean="0"/>
              <a:t>-</a:t>
            </a:r>
            <a:r>
              <a:rPr lang="en-US" sz="2000" dirty="0" smtClean="0"/>
              <a:t> ‘9’ </a:t>
            </a:r>
            <a:r>
              <a:rPr lang="id-ID" sz="2000" dirty="0" smtClean="0"/>
              <a:t>dan</a:t>
            </a:r>
            <a:r>
              <a:rPr lang="en-US" sz="2000" dirty="0" smtClean="0"/>
              <a:t> ‘A’ </a:t>
            </a:r>
            <a:r>
              <a:rPr lang="id-ID" sz="2000" dirty="0" smtClean="0"/>
              <a:t>-</a:t>
            </a:r>
            <a:r>
              <a:rPr lang="en-US" sz="2000" dirty="0" smtClean="0"/>
              <a:t> ‘F’</a:t>
            </a:r>
            <a:endParaRPr lang="id-ID" sz="2000" dirty="0" smtClean="0"/>
          </a:p>
          <a:p>
            <a:pPr lvl="1"/>
            <a:r>
              <a:rPr lang="en-US" sz="2400" dirty="0" smtClean="0"/>
              <a:t>Range </a:t>
            </a:r>
            <a:r>
              <a:rPr lang="id-ID" sz="2400" dirty="0" smtClean="0"/>
              <a:t>Octal: </a:t>
            </a:r>
            <a:r>
              <a:rPr lang="en-US" sz="2400" dirty="0" smtClean="0"/>
              <a:t>...</a:t>
            </a:r>
            <a:r>
              <a:rPr lang="id-ID" sz="2400" dirty="0" smtClean="0"/>
              <a:t> - </a:t>
            </a:r>
            <a:r>
              <a:rPr lang="en-US" sz="2400" dirty="0" smtClean="0"/>
              <a:t>...</a:t>
            </a:r>
          </a:p>
          <a:p>
            <a:pPr lvl="2"/>
            <a:r>
              <a:rPr lang="en-US" sz="2000" dirty="0" smtClean="0"/>
              <a:t>000</a:t>
            </a:r>
            <a:r>
              <a:rPr lang="en-US" sz="2000" baseline="-25000" dirty="0" smtClean="0"/>
              <a:t>8</a:t>
            </a:r>
            <a:r>
              <a:rPr lang="en-US" sz="2000" dirty="0" smtClean="0"/>
              <a:t> – 377</a:t>
            </a:r>
            <a:r>
              <a:rPr lang="en-US" sz="2000" baseline="-25000" dirty="0" smtClean="0"/>
              <a:t>8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934200" y="1757363"/>
            <a:ext cx="1851025" cy="4262437"/>
            <a:chOff x="4224" y="853"/>
            <a:chExt cx="1166" cy="268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224" y="1234"/>
              <a:ext cx="1104" cy="2304"/>
              <a:chOff x="4224" y="1234"/>
              <a:chExt cx="1104" cy="2304"/>
            </a:xfrm>
          </p:grpSpPr>
          <p:sp>
            <p:nvSpPr>
              <p:cNvPr id="18441" name="Rectangle 6"/>
              <p:cNvSpPr>
                <a:spLocks noChangeArrowheads="1"/>
              </p:cNvSpPr>
              <p:nvPr/>
            </p:nvSpPr>
            <p:spPr bwMode="auto">
              <a:xfrm>
                <a:off x="4224" y="1234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18442" name="Rectangle 7"/>
              <p:cNvSpPr>
                <a:spLocks noChangeArrowheads="1"/>
              </p:cNvSpPr>
              <p:nvPr/>
            </p:nvSpPr>
            <p:spPr bwMode="auto">
              <a:xfrm>
                <a:off x="4512" y="1234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0</a:t>
                </a:r>
              </a:p>
            </p:txBody>
          </p:sp>
          <p:sp>
            <p:nvSpPr>
              <p:cNvPr id="18443" name="Rectangle 8"/>
              <p:cNvSpPr>
                <a:spLocks noChangeArrowheads="1"/>
              </p:cNvSpPr>
              <p:nvPr/>
            </p:nvSpPr>
            <p:spPr bwMode="auto">
              <a:xfrm>
                <a:off x="4800" y="1234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0000</a:t>
                </a:r>
              </a:p>
            </p:txBody>
          </p:sp>
          <p:sp>
            <p:nvSpPr>
              <p:cNvPr id="18444" name="Rectangle 9"/>
              <p:cNvSpPr>
                <a:spLocks noChangeArrowheads="1"/>
              </p:cNvSpPr>
              <p:nvPr/>
            </p:nvSpPr>
            <p:spPr bwMode="auto">
              <a:xfrm>
                <a:off x="4224" y="1378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1</a:t>
                </a:r>
              </a:p>
            </p:txBody>
          </p:sp>
          <p:sp>
            <p:nvSpPr>
              <p:cNvPr id="18445" name="Rectangle 10"/>
              <p:cNvSpPr>
                <a:spLocks noChangeArrowheads="1"/>
              </p:cNvSpPr>
              <p:nvPr/>
            </p:nvSpPr>
            <p:spPr bwMode="auto">
              <a:xfrm>
                <a:off x="4512" y="1378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1</a:t>
                </a:r>
              </a:p>
            </p:txBody>
          </p:sp>
          <p:sp>
            <p:nvSpPr>
              <p:cNvPr id="18446" name="Rectangle 11"/>
              <p:cNvSpPr>
                <a:spLocks noChangeArrowheads="1"/>
              </p:cNvSpPr>
              <p:nvPr/>
            </p:nvSpPr>
            <p:spPr bwMode="auto">
              <a:xfrm>
                <a:off x="4800" y="1378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0001</a:t>
                </a:r>
              </a:p>
            </p:txBody>
          </p:sp>
          <p:sp>
            <p:nvSpPr>
              <p:cNvPr id="18447" name="Rectangle 12"/>
              <p:cNvSpPr>
                <a:spLocks noChangeArrowheads="1"/>
              </p:cNvSpPr>
              <p:nvPr/>
            </p:nvSpPr>
            <p:spPr bwMode="auto">
              <a:xfrm>
                <a:off x="4224" y="1522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2</a:t>
                </a:r>
              </a:p>
            </p:txBody>
          </p:sp>
          <p:sp>
            <p:nvSpPr>
              <p:cNvPr id="18448" name="Rectangle 13"/>
              <p:cNvSpPr>
                <a:spLocks noChangeArrowheads="1"/>
              </p:cNvSpPr>
              <p:nvPr/>
            </p:nvSpPr>
            <p:spPr bwMode="auto">
              <a:xfrm>
                <a:off x="4512" y="1522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2</a:t>
                </a:r>
              </a:p>
            </p:txBody>
          </p:sp>
          <p:sp>
            <p:nvSpPr>
              <p:cNvPr id="18449" name="Rectangle 14"/>
              <p:cNvSpPr>
                <a:spLocks noChangeArrowheads="1"/>
              </p:cNvSpPr>
              <p:nvPr/>
            </p:nvSpPr>
            <p:spPr bwMode="auto">
              <a:xfrm>
                <a:off x="4800" y="1522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0010</a:t>
                </a:r>
              </a:p>
            </p:txBody>
          </p:sp>
          <p:sp>
            <p:nvSpPr>
              <p:cNvPr id="18450" name="Rectangle 15"/>
              <p:cNvSpPr>
                <a:spLocks noChangeArrowheads="1"/>
              </p:cNvSpPr>
              <p:nvPr/>
            </p:nvSpPr>
            <p:spPr bwMode="auto">
              <a:xfrm>
                <a:off x="4224" y="1666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3</a:t>
                </a:r>
              </a:p>
            </p:txBody>
          </p:sp>
          <p:sp>
            <p:nvSpPr>
              <p:cNvPr id="18451" name="Rectangle 16"/>
              <p:cNvSpPr>
                <a:spLocks noChangeArrowheads="1"/>
              </p:cNvSpPr>
              <p:nvPr/>
            </p:nvSpPr>
            <p:spPr bwMode="auto">
              <a:xfrm>
                <a:off x="4512" y="1666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3</a:t>
                </a:r>
              </a:p>
            </p:txBody>
          </p:sp>
          <p:sp>
            <p:nvSpPr>
              <p:cNvPr id="18452" name="Rectangle 17"/>
              <p:cNvSpPr>
                <a:spLocks noChangeArrowheads="1"/>
              </p:cNvSpPr>
              <p:nvPr/>
            </p:nvSpPr>
            <p:spPr bwMode="auto">
              <a:xfrm>
                <a:off x="4800" y="1666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0011</a:t>
                </a:r>
              </a:p>
            </p:txBody>
          </p:sp>
          <p:sp>
            <p:nvSpPr>
              <p:cNvPr id="18453" name="Rectangle 18"/>
              <p:cNvSpPr>
                <a:spLocks noChangeArrowheads="1"/>
              </p:cNvSpPr>
              <p:nvPr/>
            </p:nvSpPr>
            <p:spPr bwMode="auto">
              <a:xfrm>
                <a:off x="4224" y="1810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4</a:t>
                </a:r>
              </a:p>
            </p:txBody>
          </p:sp>
          <p:sp>
            <p:nvSpPr>
              <p:cNvPr id="18454" name="Rectangle 19"/>
              <p:cNvSpPr>
                <a:spLocks noChangeArrowheads="1"/>
              </p:cNvSpPr>
              <p:nvPr/>
            </p:nvSpPr>
            <p:spPr bwMode="auto">
              <a:xfrm>
                <a:off x="4512" y="1810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4</a:t>
                </a:r>
              </a:p>
            </p:txBody>
          </p:sp>
          <p:sp>
            <p:nvSpPr>
              <p:cNvPr id="18455" name="Rectangle 20"/>
              <p:cNvSpPr>
                <a:spLocks noChangeArrowheads="1"/>
              </p:cNvSpPr>
              <p:nvPr/>
            </p:nvSpPr>
            <p:spPr bwMode="auto">
              <a:xfrm>
                <a:off x="4800" y="1810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0100</a:t>
                </a:r>
              </a:p>
            </p:txBody>
          </p:sp>
          <p:sp>
            <p:nvSpPr>
              <p:cNvPr id="18456" name="Rectangle 21"/>
              <p:cNvSpPr>
                <a:spLocks noChangeArrowheads="1"/>
              </p:cNvSpPr>
              <p:nvPr/>
            </p:nvSpPr>
            <p:spPr bwMode="auto">
              <a:xfrm>
                <a:off x="4224" y="1954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5</a:t>
                </a:r>
              </a:p>
            </p:txBody>
          </p:sp>
          <p:sp>
            <p:nvSpPr>
              <p:cNvPr id="18457" name="Rectangle 22"/>
              <p:cNvSpPr>
                <a:spLocks noChangeArrowheads="1"/>
              </p:cNvSpPr>
              <p:nvPr/>
            </p:nvSpPr>
            <p:spPr bwMode="auto">
              <a:xfrm>
                <a:off x="4512" y="1954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5</a:t>
                </a:r>
              </a:p>
            </p:txBody>
          </p:sp>
          <p:sp>
            <p:nvSpPr>
              <p:cNvPr id="18458" name="Rectangle 23"/>
              <p:cNvSpPr>
                <a:spLocks noChangeArrowheads="1"/>
              </p:cNvSpPr>
              <p:nvPr/>
            </p:nvSpPr>
            <p:spPr bwMode="auto">
              <a:xfrm>
                <a:off x="4800" y="1954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0101</a:t>
                </a:r>
              </a:p>
            </p:txBody>
          </p:sp>
          <p:sp>
            <p:nvSpPr>
              <p:cNvPr id="18459" name="Rectangle 24"/>
              <p:cNvSpPr>
                <a:spLocks noChangeArrowheads="1"/>
              </p:cNvSpPr>
              <p:nvPr/>
            </p:nvSpPr>
            <p:spPr bwMode="auto">
              <a:xfrm>
                <a:off x="4224" y="2098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6</a:t>
                </a:r>
              </a:p>
            </p:txBody>
          </p:sp>
          <p:sp>
            <p:nvSpPr>
              <p:cNvPr id="18460" name="Rectangle 25"/>
              <p:cNvSpPr>
                <a:spLocks noChangeArrowheads="1"/>
              </p:cNvSpPr>
              <p:nvPr/>
            </p:nvSpPr>
            <p:spPr bwMode="auto">
              <a:xfrm>
                <a:off x="4512" y="2098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6</a:t>
                </a:r>
              </a:p>
            </p:txBody>
          </p:sp>
          <p:sp>
            <p:nvSpPr>
              <p:cNvPr id="18461" name="Rectangle 26"/>
              <p:cNvSpPr>
                <a:spLocks noChangeArrowheads="1"/>
              </p:cNvSpPr>
              <p:nvPr/>
            </p:nvSpPr>
            <p:spPr bwMode="auto">
              <a:xfrm>
                <a:off x="4800" y="2098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0110</a:t>
                </a:r>
              </a:p>
            </p:txBody>
          </p:sp>
          <p:sp>
            <p:nvSpPr>
              <p:cNvPr id="18462" name="Rectangle 27"/>
              <p:cNvSpPr>
                <a:spLocks noChangeArrowheads="1"/>
              </p:cNvSpPr>
              <p:nvPr/>
            </p:nvSpPr>
            <p:spPr bwMode="auto">
              <a:xfrm>
                <a:off x="4224" y="2242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7</a:t>
                </a:r>
              </a:p>
            </p:txBody>
          </p:sp>
          <p:sp>
            <p:nvSpPr>
              <p:cNvPr id="18463" name="Rectangle 28"/>
              <p:cNvSpPr>
                <a:spLocks noChangeArrowheads="1"/>
              </p:cNvSpPr>
              <p:nvPr/>
            </p:nvSpPr>
            <p:spPr bwMode="auto">
              <a:xfrm>
                <a:off x="4512" y="2242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7</a:t>
                </a:r>
              </a:p>
            </p:txBody>
          </p:sp>
          <p:sp>
            <p:nvSpPr>
              <p:cNvPr id="18464" name="Rectangle 29"/>
              <p:cNvSpPr>
                <a:spLocks noChangeArrowheads="1"/>
              </p:cNvSpPr>
              <p:nvPr/>
            </p:nvSpPr>
            <p:spPr bwMode="auto">
              <a:xfrm>
                <a:off x="4800" y="2242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0111</a:t>
                </a:r>
              </a:p>
            </p:txBody>
          </p:sp>
          <p:sp>
            <p:nvSpPr>
              <p:cNvPr id="18465" name="Rectangle 30"/>
              <p:cNvSpPr>
                <a:spLocks noChangeArrowheads="1"/>
              </p:cNvSpPr>
              <p:nvPr/>
            </p:nvSpPr>
            <p:spPr bwMode="auto">
              <a:xfrm>
                <a:off x="4224" y="2386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8</a:t>
                </a:r>
              </a:p>
            </p:txBody>
          </p:sp>
          <p:sp>
            <p:nvSpPr>
              <p:cNvPr id="18466" name="Rectangle 31"/>
              <p:cNvSpPr>
                <a:spLocks noChangeArrowheads="1"/>
              </p:cNvSpPr>
              <p:nvPr/>
            </p:nvSpPr>
            <p:spPr bwMode="auto">
              <a:xfrm>
                <a:off x="4512" y="2386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8</a:t>
                </a:r>
              </a:p>
            </p:txBody>
          </p:sp>
          <p:sp>
            <p:nvSpPr>
              <p:cNvPr id="18467" name="Rectangle 32"/>
              <p:cNvSpPr>
                <a:spLocks noChangeArrowheads="1"/>
              </p:cNvSpPr>
              <p:nvPr/>
            </p:nvSpPr>
            <p:spPr bwMode="auto">
              <a:xfrm>
                <a:off x="4800" y="2386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1000</a:t>
                </a:r>
              </a:p>
            </p:txBody>
          </p:sp>
          <p:sp>
            <p:nvSpPr>
              <p:cNvPr id="18468" name="Rectangle 33"/>
              <p:cNvSpPr>
                <a:spLocks noChangeArrowheads="1"/>
              </p:cNvSpPr>
              <p:nvPr/>
            </p:nvSpPr>
            <p:spPr bwMode="auto">
              <a:xfrm>
                <a:off x="4224" y="2530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9</a:t>
                </a:r>
              </a:p>
            </p:txBody>
          </p:sp>
          <p:sp>
            <p:nvSpPr>
              <p:cNvPr id="18469" name="Rectangle 34"/>
              <p:cNvSpPr>
                <a:spLocks noChangeArrowheads="1"/>
              </p:cNvSpPr>
              <p:nvPr/>
            </p:nvSpPr>
            <p:spPr bwMode="auto">
              <a:xfrm>
                <a:off x="4512" y="2530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9</a:t>
                </a:r>
              </a:p>
            </p:txBody>
          </p:sp>
          <p:sp>
            <p:nvSpPr>
              <p:cNvPr id="18470" name="Rectangle 35"/>
              <p:cNvSpPr>
                <a:spLocks noChangeArrowheads="1"/>
              </p:cNvSpPr>
              <p:nvPr/>
            </p:nvSpPr>
            <p:spPr bwMode="auto">
              <a:xfrm>
                <a:off x="4800" y="2530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1001</a:t>
                </a:r>
              </a:p>
            </p:txBody>
          </p:sp>
          <p:sp>
            <p:nvSpPr>
              <p:cNvPr id="18471" name="Rectangle 36"/>
              <p:cNvSpPr>
                <a:spLocks noChangeArrowheads="1"/>
              </p:cNvSpPr>
              <p:nvPr/>
            </p:nvSpPr>
            <p:spPr bwMode="auto">
              <a:xfrm>
                <a:off x="4224" y="2674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A</a:t>
                </a:r>
              </a:p>
            </p:txBody>
          </p:sp>
          <p:sp>
            <p:nvSpPr>
              <p:cNvPr id="18472" name="Rectangle 37"/>
              <p:cNvSpPr>
                <a:spLocks noChangeArrowheads="1"/>
              </p:cNvSpPr>
              <p:nvPr/>
            </p:nvSpPr>
            <p:spPr bwMode="auto">
              <a:xfrm>
                <a:off x="4512" y="2674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10</a:t>
                </a:r>
              </a:p>
            </p:txBody>
          </p:sp>
          <p:sp>
            <p:nvSpPr>
              <p:cNvPr id="18473" name="Rectangle 38"/>
              <p:cNvSpPr>
                <a:spLocks noChangeArrowheads="1"/>
              </p:cNvSpPr>
              <p:nvPr/>
            </p:nvSpPr>
            <p:spPr bwMode="auto">
              <a:xfrm>
                <a:off x="4800" y="2674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1010</a:t>
                </a:r>
              </a:p>
            </p:txBody>
          </p:sp>
          <p:sp>
            <p:nvSpPr>
              <p:cNvPr id="18474" name="Rectangle 39"/>
              <p:cNvSpPr>
                <a:spLocks noChangeArrowheads="1"/>
              </p:cNvSpPr>
              <p:nvPr/>
            </p:nvSpPr>
            <p:spPr bwMode="auto">
              <a:xfrm>
                <a:off x="4224" y="2818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18475" name="Rectangle 40"/>
              <p:cNvSpPr>
                <a:spLocks noChangeArrowheads="1"/>
              </p:cNvSpPr>
              <p:nvPr/>
            </p:nvSpPr>
            <p:spPr bwMode="auto">
              <a:xfrm>
                <a:off x="4512" y="2818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11</a:t>
                </a:r>
              </a:p>
            </p:txBody>
          </p:sp>
          <p:sp>
            <p:nvSpPr>
              <p:cNvPr id="18476" name="Rectangle 41"/>
              <p:cNvSpPr>
                <a:spLocks noChangeArrowheads="1"/>
              </p:cNvSpPr>
              <p:nvPr/>
            </p:nvSpPr>
            <p:spPr bwMode="auto">
              <a:xfrm>
                <a:off x="4800" y="2818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1011</a:t>
                </a:r>
              </a:p>
            </p:txBody>
          </p:sp>
          <p:sp>
            <p:nvSpPr>
              <p:cNvPr id="18477" name="Rectangle 42"/>
              <p:cNvSpPr>
                <a:spLocks noChangeArrowheads="1"/>
              </p:cNvSpPr>
              <p:nvPr/>
            </p:nvSpPr>
            <p:spPr bwMode="auto">
              <a:xfrm>
                <a:off x="4224" y="2962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C</a:t>
                </a:r>
              </a:p>
            </p:txBody>
          </p:sp>
          <p:sp>
            <p:nvSpPr>
              <p:cNvPr id="18478" name="Rectangle 43"/>
              <p:cNvSpPr>
                <a:spLocks noChangeArrowheads="1"/>
              </p:cNvSpPr>
              <p:nvPr/>
            </p:nvSpPr>
            <p:spPr bwMode="auto">
              <a:xfrm>
                <a:off x="4512" y="2962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12</a:t>
                </a:r>
              </a:p>
            </p:txBody>
          </p:sp>
          <p:sp>
            <p:nvSpPr>
              <p:cNvPr id="18479" name="Rectangle 44"/>
              <p:cNvSpPr>
                <a:spLocks noChangeArrowheads="1"/>
              </p:cNvSpPr>
              <p:nvPr/>
            </p:nvSpPr>
            <p:spPr bwMode="auto">
              <a:xfrm>
                <a:off x="4800" y="2962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1100</a:t>
                </a:r>
              </a:p>
            </p:txBody>
          </p:sp>
          <p:sp>
            <p:nvSpPr>
              <p:cNvPr id="18480" name="Rectangle 45"/>
              <p:cNvSpPr>
                <a:spLocks noChangeArrowheads="1"/>
              </p:cNvSpPr>
              <p:nvPr/>
            </p:nvSpPr>
            <p:spPr bwMode="auto">
              <a:xfrm>
                <a:off x="4224" y="3106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D</a:t>
                </a:r>
              </a:p>
            </p:txBody>
          </p:sp>
          <p:sp>
            <p:nvSpPr>
              <p:cNvPr id="18481" name="Rectangle 46"/>
              <p:cNvSpPr>
                <a:spLocks noChangeArrowheads="1"/>
              </p:cNvSpPr>
              <p:nvPr/>
            </p:nvSpPr>
            <p:spPr bwMode="auto">
              <a:xfrm>
                <a:off x="4512" y="3106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13</a:t>
                </a:r>
              </a:p>
            </p:txBody>
          </p:sp>
          <p:sp>
            <p:nvSpPr>
              <p:cNvPr id="18482" name="Rectangle 47"/>
              <p:cNvSpPr>
                <a:spLocks noChangeArrowheads="1"/>
              </p:cNvSpPr>
              <p:nvPr/>
            </p:nvSpPr>
            <p:spPr bwMode="auto">
              <a:xfrm>
                <a:off x="4800" y="3106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1101</a:t>
                </a:r>
              </a:p>
            </p:txBody>
          </p:sp>
          <p:sp>
            <p:nvSpPr>
              <p:cNvPr id="18483" name="Rectangle 48"/>
              <p:cNvSpPr>
                <a:spLocks noChangeArrowheads="1"/>
              </p:cNvSpPr>
              <p:nvPr/>
            </p:nvSpPr>
            <p:spPr bwMode="auto">
              <a:xfrm>
                <a:off x="4224" y="3250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E</a:t>
                </a:r>
              </a:p>
            </p:txBody>
          </p:sp>
          <p:sp>
            <p:nvSpPr>
              <p:cNvPr id="18484" name="Rectangle 49"/>
              <p:cNvSpPr>
                <a:spLocks noChangeArrowheads="1"/>
              </p:cNvSpPr>
              <p:nvPr/>
            </p:nvSpPr>
            <p:spPr bwMode="auto">
              <a:xfrm>
                <a:off x="4512" y="3250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14</a:t>
                </a:r>
              </a:p>
            </p:txBody>
          </p:sp>
          <p:sp>
            <p:nvSpPr>
              <p:cNvPr id="18485" name="Rectangle 50"/>
              <p:cNvSpPr>
                <a:spLocks noChangeArrowheads="1"/>
              </p:cNvSpPr>
              <p:nvPr/>
            </p:nvSpPr>
            <p:spPr bwMode="auto">
              <a:xfrm>
                <a:off x="4800" y="3250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1110</a:t>
                </a:r>
              </a:p>
            </p:txBody>
          </p:sp>
          <p:sp>
            <p:nvSpPr>
              <p:cNvPr id="18486" name="Rectangle 51"/>
              <p:cNvSpPr>
                <a:spLocks noChangeArrowheads="1"/>
              </p:cNvSpPr>
              <p:nvPr/>
            </p:nvSpPr>
            <p:spPr bwMode="auto">
              <a:xfrm>
                <a:off x="4224" y="3394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F</a:t>
                </a:r>
              </a:p>
            </p:txBody>
          </p:sp>
          <p:sp>
            <p:nvSpPr>
              <p:cNvPr id="18487" name="Rectangle 52"/>
              <p:cNvSpPr>
                <a:spLocks noChangeArrowheads="1"/>
              </p:cNvSpPr>
              <p:nvPr/>
            </p:nvSpPr>
            <p:spPr bwMode="auto">
              <a:xfrm>
                <a:off x="4512" y="3394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15</a:t>
                </a:r>
              </a:p>
            </p:txBody>
          </p:sp>
          <p:sp>
            <p:nvSpPr>
              <p:cNvPr id="18488" name="Rectangle 53"/>
              <p:cNvSpPr>
                <a:spLocks noChangeArrowheads="1"/>
              </p:cNvSpPr>
              <p:nvPr/>
            </p:nvSpPr>
            <p:spPr bwMode="auto">
              <a:xfrm>
                <a:off x="4800" y="3394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1111</a:t>
                </a:r>
              </a:p>
            </p:txBody>
          </p:sp>
        </p:grpSp>
        <p:sp>
          <p:nvSpPr>
            <p:cNvPr id="18438" name="Text Box 54"/>
            <p:cNvSpPr txBox="1">
              <a:spLocks noChangeArrowheads="1"/>
            </p:cNvSpPr>
            <p:nvPr/>
          </p:nvSpPr>
          <p:spPr bwMode="auto">
            <a:xfrm rot="-2317468">
              <a:off x="4270" y="943"/>
              <a:ext cx="38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Helvetica"/>
                </a:rPr>
                <a:t>Hex</a:t>
              </a:r>
            </a:p>
          </p:txBody>
        </p:sp>
        <p:sp>
          <p:nvSpPr>
            <p:cNvPr id="18439" name="Text Box 55"/>
            <p:cNvSpPr txBox="1">
              <a:spLocks noChangeArrowheads="1"/>
            </p:cNvSpPr>
            <p:nvPr/>
          </p:nvSpPr>
          <p:spPr bwMode="auto">
            <a:xfrm rot="-2317468">
              <a:off x="4527" y="853"/>
              <a:ext cx="668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Helvetica"/>
                </a:rPr>
                <a:t>Decimal</a:t>
              </a:r>
            </a:p>
          </p:txBody>
        </p:sp>
        <p:sp>
          <p:nvSpPr>
            <p:cNvPr id="18440" name="Text Box 56"/>
            <p:cNvSpPr txBox="1">
              <a:spLocks noChangeArrowheads="1"/>
            </p:cNvSpPr>
            <p:nvPr/>
          </p:nvSpPr>
          <p:spPr bwMode="auto">
            <a:xfrm rot="-2317468">
              <a:off x="4826" y="886"/>
              <a:ext cx="564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Helvetica"/>
                </a:rPr>
                <a:t>Binary</a:t>
              </a:r>
            </a:p>
          </p:txBody>
        </p:sp>
      </p:grpSp>
      <p:sp>
        <p:nvSpPr>
          <p:cNvPr id="57" name="Date Placeholder 5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E8A2C4-7DB5-4257-85F4-E923B9ED4B88}" type="datetime1">
              <a:rPr lang="id-ID" smtClean="0"/>
              <a:t>08/09/2015</a:t>
            </a:fld>
            <a:endParaRPr lang="en-US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A21BE-9DAB-4850-8D8C-B7F1CBE621F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737912" y="299803"/>
            <a:ext cx="4948888" cy="64123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</a:rPr>
              <a:t>Bilangan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Desimal</a:t>
            </a:r>
            <a:r>
              <a:rPr lang="en-US" dirty="0" smtClean="0">
                <a:solidFill>
                  <a:schemeClr val="bg1"/>
                </a:solidFill>
              </a:rPr>
              <a:t> &amp; </a:t>
            </a:r>
            <a:r>
              <a:rPr lang="en-US" dirty="0" err="1" smtClean="0">
                <a:solidFill>
                  <a:schemeClr val="bg1"/>
                </a:solidFill>
              </a:rPr>
              <a:t>Biner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Garamond" pitchFamily="18" charset="0"/>
            </a:endParaRP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Garamond" pitchFamily="18" charset="0"/>
            </a:endParaRPr>
          </a:p>
        </p:txBody>
      </p:sp>
      <p:sp>
        <p:nvSpPr>
          <p:cNvPr id="23557" name="Text Box 12"/>
          <p:cNvSpPr txBox="1">
            <a:spLocks noChangeArrowheads="1"/>
          </p:cNvSpPr>
          <p:nvPr/>
        </p:nvSpPr>
        <p:spPr bwMode="auto">
          <a:xfrm>
            <a:off x="2057400" y="5638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ahoma" pitchFamily="34" charset="0"/>
              </a:rPr>
              <a:t>Desimal</a:t>
            </a:r>
          </a:p>
        </p:txBody>
      </p:sp>
      <p:sp>
        <p:nvSpPr>
          <p:cNvPr id="23558" name="Text Box 13"/>
          <p:cNvSpPr txBox="1">
            <a:spLocks noChangeArrowheads="1"/>
          </p:cNvSpPr>
          <p:nvPr/>
        </p:nvSpPr>
        <p:spPr bwMode="auto">
          <a:xfrm>
            <a:off x="6400800" y="5638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6600FF"/>
                </a:solidFill>
                <a:latin typeface="Tahoma" pitchFamily="34" charset="0"/>
              </a:rPr>
              <a:t>Biner</a:t>
            </a:r>
          </a:p>
        </p:txBody>
      </p:sp>
      <p:pic>
        <p:nvPicPr>
          <p:cNvPr id="23559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588" y="1676400"/>
            <a:ext cx="3935412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975" y="1676400"/>
            <a:ext cx="39338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E2FB36-0BBE-49F8-B175-A994D59853D9}" type="datetime1">
              <a:rPr lang="id-ID" smtClean="0"/>
              <a:t>08/09/2015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A21BE-9DAB-4850-8D8C-B7F1CBE621F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Bilangan Biner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Representasi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bilangan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basis 2</a:t>
            </a:r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Representasi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15213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10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= 11101101101101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Representasi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1,20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10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= 1,0011001100110011[0011]…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Representasi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1,5213 X 10</a:t>
            </a:r>
            <a:r>
              <a:rPr lang="en-US" sz="20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= 1,1101101101101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X 2</a:t>
            </a:r>
            <a:r>
              <a:rPr lang="en-US" sz="20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13</a:t>
            </a:r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sz="2000" baseline="30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Implementasi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Elektronik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Mudah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untuk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disimpan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sebagai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elemen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yang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bistable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hanya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ada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2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nilai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yang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berbeda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jauh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Lebih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handal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pada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wire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yang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ber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-noise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dan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inaccurate</a:t>
            </a:r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Mudah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diimplementasikan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pada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fungsi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logika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digital</a:t>
            </a:r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9200" y="4800622"/>
            <a:ext cx="6019800" cy="1700212"/>
            <a:chOff x="192" y="2400"/>
            <a:chExt cx="4320" cy="1459"/>
          </a:xfrm>
        </p:grpSpPr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768" y="3408"/>
              <a:ext cx="3744" cy="240"/>
            </a:xfrm>
            <a:prstGeom prst="rect">
              <a:avLst/>
            </a:prstGeom>
            <a:solidFill>
              <a:srgbClr val="FF00FF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2"/>
                </a:solidFill>
                <a:latin typeface="Helvetica"/>
              </a:endParaRPr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768" y="2784"/>
              <a:ext cx="3744" cy="240"/>
            </a:xfrm>
            <a:prstGeom prst="rect">
              <a:avLst/>
            </a:prstGeom>
            <a:solidFill>
              <a:srgbClr val="FF00FF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solidFill>
                  <a:schemeClr val="bg2"/>
                </a:solidFill>
                <a:latin typeface="Helvetica"/>
              </a:endParaRPr>
            </a:p>
          </p:txBody>
        </p:sp>
        <p:sp>
          <p:nvSpPr>
            <p:cNvPr id="24583" name="Freeform 7"/>
            <p:cNvSpPr>
              <a:spLocks/>
            </p:cNvSpPr>
            <p:nvPr/>
          </p:nvSpPr>
          <p:spPr bwMode="auto">
            <a:xfrm>
              <a:off x="768" y="2884"/>
              <a:ext cx="3732" cy="716"/>
            </a:xfrm>
            <a:custGeom>
              <a:avLst/>
              <a:gdLst>
                <a:gd name="T0" fmla="*/ 0 w 3578"/>
                <a:gd name="T1" fmla="*/ 706 h 716"/>
                <a:gd name="T2" fmla="*/ 186 w 3578"/>
                <a:gd name="T3" fmla="*/ 653 h 716"/>
                <a:gd name="T4" fmla="*/ 348 w 3578"/>
                <a:gd name="T5" fmla="*/ 643 h 716"/>
                <a:gd name="T6" fmla="*/ 649 w 3578"/>
                <a:gd name="T7" fmla="*/ 685 h 716"/>
                <a:gd name="T8" fmla="*/ 908 w 3578"/>
                <a:gd name="T9" fmla="*/ 653 h 716"/>
                <a:gd name="T10" fmla="*/ 1058 w 3578"/>
                <a:gd name="T11" fmla="*/ 632 h 716"/>
                <a:gd name="T12" fmla="*/ 1209 w 3578"/>
                <a:gd name="T13" fmla="*/ 664 h 716"/>
                <a:gd name="T14" fmla="*/ 1395 w 3578"/>
                <a:gd name="T15" fmla="*/ 674 h 716"/>
                <a:gd name="T16" fmla="*/ 1507 w 3578"/>
                <a:gd name="T17" fmla="*/ 664 h 716"/>
                <a:gd name="T18" fmla="*/ 1545 w 3578"/>
                <a:gd name="T19" fmla="*/ 653 h 716"/>
                <a:gd name="T20" fmla="*/ 1594 w 3578"/>
                <a:gd name="T21" fmla="*/ 569 h 716"/>
                <a:gd name="T22" fmla="*/ 1732 w 3578"/>
                <a:gd name="T23" fmla="*/ 253 h 716"/>
                <a:gd name="T24" fmla="*/ 1831 w 3578"/>
                <a:gd name="T25" fmla="*/ 116 h 716"/>
                <a:gd name="T26" fmla="*/ 1944 w 3578"/>
                <a:gd name="T27" fmla="*/ 53 h 716"/>
                <a:gd name="T28" fmla="*/ 2167 w 3578"/>
                <a:gd name="T29" fmla="*/ 21 h 716"/>
                <a:gd name="T30" fmla="*/ 2403 w 3578"/>
                <a:gd name="T31" fmla="*/ 32 h 716"/>
                <a:gd name="T32" fmla="*/ 2453 w 3578"/>
                <a:gd name="T33" fmla="*/ 42 h 716"/>
                <a:gd name="T34" fmla="*/ 2665 w 3578"/>
                <a:gd name="T35" fmla="*/ 11 h 716"/>
                <a:gd name="T36" fmla="*/ 2740 w 3578"/>
                <a:gd name="T37" fmla="*/ 42 h 716"/>
                <a:gd name="T38" fmla="*/ 2828 w 3578"/>
                <a:gd name="T39" fmla="*/ 53 h 716"/>
                <a:gd name="T40" fmla="*/ 3027 w 3578"/>
                <a:gd name="T41" fmla="*/ 42 h 716"/>
                <a:gd name="T42" fmla="*/ 3102 w 3578"/>
                <a:gd name="T43" fmla="*/ 64 h 716"/>
                <a:gd name="T44" fmla="*/ 3214 w 3578"/>
                <a:gd name="T45" fmla="*/ 11 h 716"/>
                <a:gd name="T46" fmla="*/ 3276 w 3578"/>
                <a:gd name="T47" fmla="*/ 0 h 716"/>
                <a:gd name="T48" fmla="*/ 3600 w 3578"/>
                <a:gd name="T49" fmla="*/ 411 h 716"/>
                <a:gd name="T50" fmla="*/ 3737 w 3578"/>
                <a:gd name="T51" fmla="*/ 643 h 716"/>
                <a:gd name="T52" fmla="*/ 3961 w 3578"/>
                <a:gd name="T53" fmla="*/ 716 h 716"/>
                <a:gd name="T54" fmla="*/ 4072 w 3578"/>
                <a:gd name="T55" fmla="*/ 706 h 716"/>
                <a:gd name="T56" fmla="*/ 4097 w 3578"/>
                <a:gd name="T57" fmla="*/ 674 h 716"/>
                <a:gd name="T58" fmla="*/ 4236 w 3578"/>
                <a:gd name="T59" fmla="*/ 653 h 71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578"/>
                <a:gd name="T91" fmla="*/ 0 h 716"/>
                <a:gd name="T92" fmla="*/ 3578 w 3578"/>
                <a:gd name="T93" fmla="*/ 716 h 71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578" h="716">
                  <a:moveTo>
                    <a:pt x="0" y="706"/>
                  </a:moveTo>
                  <a:cubicBezTo>
                    <a:pt x="54" y="694"/>
                    <a:pt x="101" y="657"/>
                    <a:pt x="157" y="653"/>
                  </a:cubicBezTo>
                  <a:cubicBezTo>
                    <a:pt x="202" y="649"/>
                    <a:pt x="248" y="646"/>
                    <a:pt x="294" y="643"/>
                  </a:cubicBezTo>
                  <a:cubicBezTo>
                    <a:pt x="377" y="658"/>
                    <a:pt x="462" y="670"/>
                    <a:pt x="547" y="685"/>
                  </a:cubicBezTo>
                  <a:cubicBezTo>
                    <a:pt x="628" y="655"/>
                    <a:pt x="660" y="660"/>
                    <a:pt x="768" y="653"/>
                  </a:cubicBezTo>
                  <a:cubicBezTo>
                    <a:pt x="792" y="648"/>
                    <a:pt x="875" y="632"/>
                    <a:pt x="894" y="632"/>
                  </a:cubicBezTo>
                  <a:cubicBezTo>
                    <a:pt x="938" y="632"/>
                    <a:pt x="977" y="659"/>
                    <a:pt x="1021" y="664"/>
                  </a:cubicBezTo>
                  <a:cubicBezTo>
                    <a:pt x="1073" y="669"/>
                    <a:pt x="1125" y="670"/>
                    <a:pt x="1178" y="674"/>
                  </a:cubicBezTo>
                  <a:cubicBezTo>
                    <a:pt x="1209" y="670"/>
                    <a:pt x="1241" y="669"/>
                    <a:pt x="1273" y="664"/>
                  </a:cubicBezTo>
                  <a:cubicBezTo>
                    <a:pt x="1284" y="662"/>
                    <a:pt x="1298" y="661"/>
                    <a:pt x="1305" y="653"/>
                  </a:cubicBezTo>
                  <a:cubicBezTo>
                    <a:pt x="1324" y="628"/>
                    <a:pt x="1329" y="595"/>
                    <a:pt x="1347" y="569"/>
                  </a:cubicBezTo>
                  <a:cubicBezTo>
                    <a:pt x="1416" y="462"/>
                    <a:pt x="1419" y="362"/>
                    <a:pt x="1463" y="253"/>
                  </a:cubicBezTo>
                  <a:cubicBezTo>
                    <a:pt x="1480" y="209"/>
                    <a:pt x="1520" y="153"/>
                    <a:pt x="1547" y="116"/>
                  </a:cubicBezTo>
                  <a:cubicBezTo>
                    <a:pt x="1568" y="86"/>
                    <a:pt x="1605" y="60"/>
                    <a:pt x="1642" y="53"/>
                  </a:cubicBezTo>
                  <a:cubicBezTo>
                    <a:pt x="1704" y="40"/>
                    <a:pt x="1831" y="21"/>
                    <a:pt x="1831" y="21"/>
                  </a:cubicBezTo>
                  <a:cubicBezTo>
                    <a:pt x="1897" y="24"/>
                    <a:pt x="1964" y="26"/>
                    <a:pt x="2031" y="32"/>
                  </a:cubicBezTo>
                  <a:cubicBezTo>
                    <a:pt x="2045" y="33"/>
                    <a:pt x="2058" y="42"/>
                    <a:pt x="2073" y="42"/>
                  </a:cubicBezTo>
                  <a:cubicBezTo>
                    <a:pt x="2130" y="42"/>
                    <a:pt x="2194" y="20"/>
                    <a:pt x="2252" y="11"/>
                  </a:cubicBezTo>
                  <a:cubicBezTo>
                    <a:pt x="2274" y="17"/>
                    <a:pt x="2292" y="35"/>
                    <a:pt x="2315" y="42"/>
                  </a:cubicBezTo>
                  <a:cubicBezTo>
                    <a:pt x="2338" y="49"/>
                    <a:pt x="2364" y="49"/>
                    <a:pt x="2389" y="53"/>
                  </a:cubicBezTo>
                  <a:cubicBezTo>
                    <a:pt x="2450" y="36"/>
                    <a:pt x="2493" y="31"/>
                    <a:pt x="2557" y="42"/>
                  </a:cubicBezTo>
                  <a:cubicBezTo>
                    <a:pt x="2578" y="49"/>
                    <a:pt x="2598" y="71"/>
                    <a:pt x="2620" y="64"/>
                  </a:cubicBezTo>
                  <a:cubicBezTo>
                    <a:pt x="2654" y="52"/>
                    <a:pt x="2679" y="18"/>
                    <a:pt x="2715" y="11"/>
                  </a:cubicBezTo>
                  <a:cubicBezTo>
                    <a:pt x="2732" y="7"/>
                    <a:pt x="2750" y="3"/>
                    <a:pt x="2768" y="0"/>
                  </a:cubicBezTo>
                  <a:cubicBezTo>
                    <a:pt x="2929" y="161"/>
                    <a:pt x="2957" y="167"/>
                    <a:pt x="3041" y="411"/>
                  </a:cubicBezTo>
                  <a:cubicBezTo>
                    <a:pt x="3071" y="498"/>
                    <a:pt x="3069" y="597"/>
                    <a:pt x="3157" y="643"/>
                  </a:cubicBezTo>
                  <a:cubicBezTo>
                    <a:pt x="3289" y="619"/>
                    <a:pt x="3221" y="590"/>
                    <a:pt x="3347" y="716"/>
                  </a:cubicBezTo>
                  <a:cubicBezTo>
                    <a:pt x="3378" y="712"/>
                    <a:pt x="3411" y="716"/>
                    <a:pt x="3441" y="706"/>
                  </a:cubicBezTo>
                  <a:cubicBezTo>
                    <a:pt x="3452" y="701"/>
                    <a:pt x="3452" y="681"/>
                    <a:pt x="3462" y="674"/>
                  </a:cubicBezTo>
                  <a:cubicBezTo>
                    <a:pt x="3489" y="652"/>
                    <a:pt x="3545" y="653"/>
                    <a:pt x="3578" y="653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aramond" pitchFamily="18" charset="0"/>
              </a:endParaRPr>
            </a:p>
          </p:txBody>
        </p:sp>
        <p:sp>
          <p:nvSpPr>
            <p:cNvPr id="24584" name="Line 8"/>
            <p:cNvSpPr>
              <a:spLocks noChangeShapeType="1"/>
            </p:cNvSpPr>
            <p:nvPr/>
          </p:nvSpPr>
          <p:spPr bwMode="auto">
            <a:xfrm flipH="1">
              <a:off x="624" y="3648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5" name="Line 9"/>
            <p:cNvSpPr>
              <a:spLocks noChangeShapeType="1"/>
            </p:cNvSpPr>
            <p:nvPr/>
          </p:nvSpPr>
          <p:spPr bwMode="auto">
            <a:xfrm flipH="1">
              <a:off x="624" y="2784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Text Box 10"/>
            <p:cNvSpPr txBox="1">
              <a:spLocks noChangeArrowheads="1"/>
            </p:cNvSpPr>
            <p:nvPr/>
          </p:nvSpPr>
          <p:spPr bwMode="auto">
            <a:xfrm>
              <a:off x="192" y="3597"/>
              <a:ext cx="394" cy="26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Helvetica"/>
                </a:rPr>
                <a:t>0.0V</a:t>
              </a:r>
            </a:p>
          </p:txBody>
        </p:sp>
        <p:sp>
          <p:nvSpPr>
            <p:cNvPr id="24587" name="Text Box 11"/>
            <p:cNvSpPr txBox="1">
              <a:spLocks noChangeArrowheads="1"/>
            </p:cNvSpPr>
            <p:nvPr/>
          </p:nvSpPr>
          <p:spPr bwMode="auto">
            <a:xfrm>
              <a:off x="192" y="3355"/>
              <a:ext cx="394" cy="26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Helvetica"/>
                </a:rPr>
                <a:t>0.5V</a:t>
              </a:r>
            </a:p>
          </p:txBody>
        </p:sp>
        <p:sp>
          <p:nvSpPr>
            <p:cNvPr id="24588" name="Text Box 12"/>
            <p:cNvSpPr txBox="1">
              <a:spLocks noChangeArrowheads="1"/>
            </p:cNvSpPr>
            <p:nvPr/>
          </p:nvSpPr>
          <p:spPr bwMode="auto">
            <a:xfrm>
              <a:off x="192" y="2972"/>
              <a:ext cx="394" cy="26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Helvetica"/>
                </a:rPr>
                <a:t>2.8V</a:t>
              </a:r>
            </a:p>
          </p:txBody>
        </p:sp>
        <p:sp>
          <p:nvSpPr>
            <p:cNvPr id="24589" name="Text Box 13"/>
            <p:cNvSpPr txBox="1">
              <a:spLocks noChangeArrowheads="1"/>
            </p:cNvSpPr>
            <p:nvPr/>
          </p:nvSpPr>
          <p:spPr bwMode="auto">
            <a:xfrm>
              <a:off x="192" y="2732"/>
              <a:ext cx="394" cy="26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Helvetica"/>
                </a:rPr>
                <a:t>3.3V</a:t>
              </a:r>
            </a:p>
          </p:txBody>
        </p:sp>
        <p:sp>
          <p:nvSpPr>
            <p:cNvPr id="24590" name="Line 14"/>
            <p:cNvSpPr>
              <a:spLocks noChangeShapeType="1"/>
            </p:cNvSpPr>
            <p:nvPr/>
          </p:nvSpPr>
          <p:spPr bwMode="auto">
            <a:xfrm>
              <a:off x="768" y="2496"/>
              <a:ext cx="13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1" name="Line 15"/>
            <p:cNvSpPr>
              <a:spLocks noChangeShapeType="1"/>
            </p:cNvSpPr>
            <p:nvPr/>
          </p:nvSpPr>
          <p:spPr bwMode="auto">
            <a:xfrm>
              <a:off x="2352" y="2496"/>
              <a:ext cx="14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2" name="Line 16"/>
            <p:cNvSpPr>
              <a:spLocks noChangeShapeType="1"/>
            </p:cNvSpPr>
            <p:nvPr/>
          </p:nvSpPr>
          <p:spPr bwMode="auto">
            <a:xfrm>
              <a:off x="3984" y="2496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Line 17"/>
            <p:cNvSpPr>
              <a:spLocks noChangeShapeType="1"/>
            </p:cNvSpPr>
            <p:nvPr/>
          </p:nvSpPr>
          <p:spPr bwMode="auto">
            <a:xfrm>
              <a:off x="2160" y="2448"/>
              <a:ext cx="0" cy="10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4" name="Line 18"/>
            <p:cNvSpPr>
              <a:spLocks noChangeShapeType="1"/>
            </p:cNvSpPr>
            <p:nvPr/>
          </p:nvSpPr>
          <p:spPr bwMode="auto">
            <a:xfrm>
              <a:off x="2352" y="244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5" name="Line 19"/>
            <p:cNvSpPr>
              <a:spLocks noChangeShapeType="1"/>
            </p:cNvSpPr>
            <p:nvPr/>
          </p:nvSpPr>
          <p:spPr bwMode="auto">
            <a:xfrm>
              <a:off x="3792" y="244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6" name="Line 20"/>
            <p:cNvSpPr>
              <a:spLocks noChangeShapeType="1"/>
            </p:cNvSpPr>
            <p:nvPr/>
          </p:nvSpPr>
          <p:spPr bwMode="auto">
            <a:xfrm>
              <a:off x="3984" y="2448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Text Box 21"/>
            <p:cNvSpPr txBox="1">
              <a:spLocks noChangeArrowheads="1"/>
            </p:cNvSpPr>
            <p:nvPr/>
          </p:nvSpPr>
          <p:spPr bwMode="auto">
            <a:xfrm>
              <a:off x="1297" y="2400"/>
              <a:ext cx="296" cy="289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Helvetica"/>
                </a:rPr>
                <a:t>0</a:t>
              </a:r>
            </a:p>
          </p:txBody>
        </p:sp>
        <p:sp>
          <p:nvSpPr>
            <p:cNvPr id="24598" name="Text Box 22"/>
            <p:cNvSpPr txBox="1">
              <a:spLocks noChangeArrowheads="1"/>
            </p:cNvSpPr>
            <p:nvPr/>
          </p:nvSpPr>
          <p:spPr bwMode="auto">
            <a:xfrm>
              <a:off x="2832" y="2400"/>
              <a:ext cx="298" cy="289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Helvetica"/>
                </a:rPr>
                <a:t>1</a:t>
              </a:r>
            </a:p>
          </p:txBody>
        </p:sp>
        <p:sp>
          <p:nvSpPr>
            <p:cNvPr id="24599" name="Text Box 23"/>
            <p:cNvSpPr txBox="1">
              <a:spLocks noChangeArrowheads="1"/>
            </p:cNvSpPr>
            <p:nvPr/>
          </p:nvSpPr>
          <p:spPr bwMode="auto">
            <a:xfrm>
              <a:off x="4127" y="2400"/>
              <a:ext cx="192" cy="289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Helvetica"/>
                </a:rPr>
                <a:t>0</a:t>
              </a:r>
            </a:p>
          </p:txBody>
        </p:sp>
        <p:sp>
          <p:nvSpPr>
            <p:cNvPr id="24600" name="Line 24"/>
            <p:cNvSpPr>
              <a:spLocks noChangeShapeType="1"/>
            </p:cNvSpPr>
            <p:nvPr/>
          </p:nvSpPr>
          <p:spPr bwMode="auto">
            <a:xfrm flipH="1">
              <a:off x="624" y="3408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Line 25"/>
            <p:cNvSpPr>
              <a:spLocks noChangeShapeType="1"/>
            </p:cNvSpPr>
            <p:nvPr/>
          </p:nvSpPr>
          <p:spPr bwMode="auto">
            <a:xfrm flipH="1">
              <a:off x="624" y="3024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2AAD7-A30B-473D-87BF-A15E2AF52744}" type="datetime1">
              <a:rPr lang="id-ID" smtClean="0"/>
              <a:t>08/09/2015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A21BE-9DAB-4850-8D8C-B7F1CBE621F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Jenis-Jenis Bilangan Biner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Bilangan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bulat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biner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tak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bertanda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(unsigned integer)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Bilangan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bulat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biner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bertanda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(signed integer)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Sign/magnitude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Komplemen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2 (radix complement)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Komplemen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1 (diminished radix complement)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Binary Coded Decimal (BCD)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Bilangan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pecahan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biner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(floating point)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FA851-02E7-47C4-B070-DB71D95970A9}" type="datetime1">
              <a:rPr lang="id-ID" smtClean="0"/>
              <a:t>08/09/2015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A21BE-9DAB-4850-8D8C-B7F1CBE621F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493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611" y="675315"/>
            <a:ext cx="3041717" cy="556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0020" y="1663177"/>
            <a:ext cx="4150412" cy="436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300192" y="6453336"/>
            <a:ext cx="2505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http://en.wikipedia.org/wiki/Calculator</a:t>
            </a:r>
            <a:endParaRPr lang="en-US" sz="11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8C4D-93F8-498E-8837-A9C6DBFC6F18}" type="datetime1">
              <a:rPr lang="id-ID" smtClean="0"/>
              <a:t>08/09/2015</a:t>
            </a:fld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692941" y="359764"/>
            <a:ext cx="5451059" cy="64123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chemeClr val="bg1"/>
                </a:solidFill>
              </a:rPr>
              <a:t>Konversi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Bilangan</a:t>
            </a:r>
            <a:r>
              <a:rPr lang="en-US" sz="3600" dirty="0" smtClean="0">
                <a:solidFill>
                  <a:schemeClr val="bg1"/>
                </a:solidFill>
              </a:rPr>
              <a:t>: </a:t>
            </a:r>
            <a:r>
              <a:rPr lang="en-US" sz="3600" dirty="0" err="1" smtClean="0">
                <a:solidFill>
                  <a:schemeClr val="bg1"/>
                </a:solidFill>
              </a:rPr>
              <a:t>Desimal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3600" dirty="0" err="1" smtClean="0">
                <a:solidFill>
                  <a:schemeClr val="bg1"/>
                </a:solidFill>
                <a:sym typeface="Wingdings" pitchFamily="2" charset="2"/>
              </a:rPr>
              <a:t>Biner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89908" y="1349115"/>
            <a:ext cx="8229600" cy="318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20000"/>
              </a:lnSpc>
              <a:spcBef>
                <a:spcPct val="20000"/>
              </a:spcBef>
            </a:pPr>
            <a:r>
              <a:rPr lang="en-US" sz="2400" dirty="0" err="1">
                <a:solidFill>
                  <a:srgbClr val="FF0000"/>
                </a:solidFill>
                <a:latin typeface="Tahoma" pitchFamily="34" charset="0"/>
              </a:rPr>
              <a:t>Desimal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</a:rPr>
              <a:t>ke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</a:rPr>
              <a:t>biner</a:t>
            </a:r>
            <a:r>
              <a:rPr lang="id-ID" sz="2400" dirty="0">
                <a:solidFill>
                  <a:srgbClr val="0033CC"/>
                </a:solidFill>
                <a:latin typeface="Tahoma" pitchFamily="34" charset="0"/>
              </a:rPr>
              <a:t> </a:t>
            </a:r>
            <a:endParaRPr lang="en-US" sz="2400" dirty="0">
              <a:solidFill>
                <a:srgbClr val="0033CC"/>
              </a:solidFill>
              <a:latin typeface="Tahoma" pitchFamily="34" charset="0"/>
            </a:endParaRP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</a:pPr>
            <a:r>
              <a:rPr lang="id-ID" sz="2000" dirty="0">
                <a:solidFill>
                  <a:srgbClr val="0033CC"/>
                </a:solidFill>
                <a:latin typeface="Tahoma" pitchFamily="34" charset="0"/>
              </a:rPr>
              <a:t>43</a:t>
            </a:r>
            <a:r>
              <a:rPr lang="id-ID" sz="2000" baseline="-25000" dirty="0">
                <a:solidFill>
                  <a:srgbClr val="0033CC"/>
                </a:solidFill>
                <a:latin typeface="Tahoma" pitchFamily="34" charset="0"/>
              </a:rPr>
              <a:t>10</a:t>
            </a:r>
            <a:r>
              <a:rPr lang="en-US" sz="2000" baseline="-25000" dirty="0">
                <a:solidFill>
                  <a:srgbClr val="0033CC"/>
                </a:solidFill>
                <a:latin typeface="Tahoma" pitchFamily="34" charset="0"/>
              </a:rPr>
              <a:t> </a:t>
            </a:r>
            <a:r>
              <a:rPr lang="en-US" sz="2000" dirty="0">
                <a:solidFill>
                  <a:srgbClr val="0033CC"/>
                </a:solidFill>
                <a:latin typeface="Tahoma" pitchFamily="34" charset="0"/>
              </a:rPr>
              <a:t>= ...</a:t>
            </a:r>
            <a:r>
              <a:rPr lang="en-US" sz="2000" baseline="-25000" dirty="0">
                <a:solidFill>
                  <a:srgbClr val="0033CC"/>
                </a:solidFill>
                <a:latin typeface="Tahoma" pitchFamily="34" charset="0"/>
              </a:rPr>
              <a:t>2</a:t>
            </a:r>
          </a:p>
          <a:p>
            <a:pPr marL="609600" indent="-609600" algn="ctr">
              <a:lnSpc>
                <a:spcPct val="12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0033CC"/>
                </a:solidFill>
                <a:latin typeface="Tahoma" pitchFamily="34" charset="0"/>
              </a:rPr>
              <a:t>         </a:t>
            </a:r>
            <a:r>
              <a:rPr lang="id-ID" sz="2000" dirty="0" smtClean="0">
                <a:solidFill>
                  <a:srgbClr val="0033CC"/>
                </a:solidFill>
                <a:latin typeface="Tahoma" pitchFamily="34" charset="0"/>
              </a:rPr>
              <a:t>43</a:t>
            </a:r>
            <a:r>
              <a:rPr lang="en-US" sz="2000" dirty="0" smtClean="0">
                <a:solidFill>
                  <a:srgbClr val="0033CC"/>
                </a:solidFill>
                <a:latin typeface="Tahoma" pitchFamily="34" charset="0"/>
              </a:rPr>
              <a:t> </a:t>
            </a:r>
            <a:r>
              <a:rPr lang="en-US" sz="2000" dirty="0">
                <a:solidFill>
                  <a:srgbClr val="0033CC"/>
                </a:solidFill>
                <a:latin typeface="Tahoma" pitchFamily="34" charset="0"/>
              </a:rPr>
              <a:t>: </a:t>
            </a:r>
            <a:r>
              <a:rPr lang="id-ID" sz="2000" dirty="0">
                <a:solidFill>
                  <a:srgbClr val="0033CC"/>
                </a:solidFill>
                <a:latin typeface="Tahoma" pitchFamily="34" charset="0"/>
              </a:rPr>
              <a:t>2 = 21 ; sisa </a:t>
            </a:r>
            <a:r>
              <a:rPr lang="id-ID" sz="2000" dirty="0">
                <a:solidFill>
                  <a:srgbClr val="FF0000"/>
                </a:solidFill>
                <a:latin typeface="Tahoma" pitchFamily="34" charset="0"/>
              </a:rPr>
              <a:t>1</a:t>
            </a:r>
            <a:r>
              <a:rPr lang="id-ID" sz="2000" dirty="0">
                <a:solidFill>
                  <a:srgbClr val="0033CC"/>
                </a:solidFill>
                <a:latin typeface="Tahoma" pitchFamily="34" charset="0"/>
              </a:rPr>
              <a:t> </a:t>
            </a:r>
            <a:r>
              <a:rPr lang="id-ID" sz="2000" dirty="0">
                <a:solidFill>
                  <a:srgbClr val="0033CC"/>
                </a:solidFill>
                <a:latin typeface="Tahoma" pitchFamily="34" charset="0"/>
                <a:sym typeface="Wingdings" pitchFamily="2" charset="2"/>
              </a:rPr>
              <a:t></a:t>
            </a:r>
            <a:r>
              <a:rPr lang="id-ID" sz="2000" dirty="0">
                <a:solidFill>
                  <a:srgbClr val="0033CC"/>
                </a:solidFill>
                <a:latin typeface="Tahoma" pitchFamily="34" charset="0"/>
              </a:rPr>
              <a:t> </a:t>
            </a:r>
            <a:r>
              <a:rPr lang="id-ID" sz="2000" i="1" dirty="0">
                <a:solidFill>
                  <a:srgbClr val="0033CC"/>
                </a:solidFill>
                <a:latin typeface="Tahoma" pitchFamily="34" charset="0"/>
              </a:rPr>
              <a:t>d</a:t>
            </a:r>
            <a:r>
              <a:rPr lang="id-ID" sz="2000" i="1" baseline="-25000" dirty="0">
                <a:solidFill>
                  <a:srgbClr val="0033CC"/>
                </a:solidFill>
                <a:latin typeface="Tahoma" pitchFamily="34" charset="0"/>
              </a:rPr>
              <a:t>0</a:t>
            </a:r>
            <a:r>
              <a:rPr lang="en-US" sz="2000" i="1" baseline="-25000" dirty="0">
                <a:solidFill>
                  <a:srgbClr val="0033CC"/>
                </a:solidFill>
                <a:latin typeface="Tahoma" pitchFamily="34" charset="0"/>
              </a:rPr>
              <a:t> </a:t>
            </a:r>
            <a:r>
              <a:rPr lang="en-US" sz="2000" i="1" dirty="0">
                <a:solidFill>
                  <a:srgbClr val="0033CC"/>
                </a:solidFill>
                <a:latin typeface="Tahoma" pitchFamily="34" charset="0"/>
              </a:rPr>
              <a:t>(LSB)</a:t>
            </a:r>
            <a:endParaRPr lang="id-ID" sz="2000" dirty="0">
              <a:solidFill>
                <a:srgbClr val="0033CC"/>
              </a:solidFill>
              <a:latin typeface="Tahoma" pitchFamily="34" charset="0"/>
            </a:endParaRPr>
          </a:p>
          <a:p>
            <a:pPr marL="609600" indent="-609600" algn="ctr">
              <a:lnSpc>
                <a:spcPct val="120000"/>
              </a:lnSpc>
              <a:spcBef>
                <a:spcPct val="20000"/>
              </a:spcBef>
            </a:pPr>
            <a:r>
              <a:rPr lang="id-ID" sz="2000" dirty="0">
                <a:solidFill>
                  <a:srgbClr val="0033CC"/>
                </a:solidFill>
                <a:latin typeface="Tahoma" pitchFamily="34" charset="0"/>
              </a:rPr>
              <a:t>21 </a:t>
            </a:r>
            <a:r>
              <a:rPr lang="en-US" sz="2000" dirty="0">
                <a:solidFill>
                  <a:srgbClr val="0033CC"/>
                </a:solidFill>
                <a:latin typeface="Tahoma" pitchFamily="34" charset="0"/>
              </a:rPr>
              <a:t>:</a:t>
            </a:r>
            <a:r>
              <a:rPr lang="id-ID" sz="2000" dirty="0">
                <a:solidFill>
                  <a:srgbClr val="0033CC"/>
                </a:solidFill>
                <a:latin typeface="Tahoma" pitchFamily="34" charset="0"/>
              </a:rPr>
              <a:t> 2 = 10 ; sisa </a:t>
            </a:r>
            <a:r>
              <a:rPr lang="id-ID" sz="2000" dirty="0">
                <a:solidFill>
                  <a:srgbClr val="FF0000"/>
                </a:solidFill>
                <a:latin typeface="Tahoma" pitchFamily="34" charset="0"/>
              </a:rPr>
              <a:t>1</a:t>
            </a:r>
            <a:r>
              <a:rPr lang="id-ID" sz="2000" dirty="0">
                <a:solidFill>
                  <a:srgbClr val="0033CC"/>
                </a:solidFill>
                <a:latin typeface="Tahoma" pitchFamily="34" charset="0"/>
              </a:rPr>
              <a:t> </a:t>
            </a:r>
            <a:r>
              <a:rPr lang="id-ID" sz="2000" dirty="0">
                <a:solidFill>
                  <a:srgbClr val="0033CC"/>
                </a:solidFill>
                <a:latin typeface="Tahoma" pitchFamily="34" charset="0"/>
                <a:sym typeface="Wingdings" pitchFamily="2" charset="2"/>
              </a:rPr>
              <a:t></a:t>
            </a:r>
            <a:r>
              <a:rPr lang="id-ID" sz="2000" dirty="0">
                <a:solidFill>
                  <a:srgbClr val="0033CC"/>
                </a:solidFill>
                <a:latin typeface="Tahoma" pitchFamily="34" charset="0"/>
              </a:rPr>
              <a:t> </a:t>
            </a:r>
            <a:r>
              <a:rPr lang="id-ID" sz="2000" i="1" dirty="0">
                <a:solidFill>
                  <a:srgbClr val="0033CC"/>
                </a:solidFill>
                <a:latin typeface="Tahoma" pitchFamily="34" charset="0"/>
              </a:rPr>
              <a:t>d</a:t>
            </a:r>
            <a:r>
              <a:rPr lang="id-ID" sz="2000" i="1" baseline="-25000" dirty="0">
                <a:solidFill>
                  <a:srgbClr val="0033CC"/>
                </a:solidFill>
                <a:latin typeface="Tahoma" pitchFamily="34" charset="0"/>
              </a:rPr>
              <a:t>1</a:t>
            </a:r>
            <a:endParaRPr lang="id-ID" sz="2000" baseline="-25000" dirty="0">
              <a:solidFill>
                <a:srgbClr val="0033CC"/>
              </a:solidFill>
              <a:latin typeface="Tahoma" pitchFamily="34" charset="0"/>
            </a:endParaRPr>
          </a:p>
          <a:p>
            <a:pPr marL="609600" indent="-609600" algn="ctr">
              <a:lnSpc>
                <a:spcPct val="120000"/>
              </a:lnSpc>
              <a:spcBef>
                <a:spcPct val="20000"/>
              </a:spcBef>
            </a:pPr>
            <a:r>
              <a:rPr lang="id-ID" sz="2000" dirty="0">
                <a:solidFill>
                  <a:srgbClr val="0033CC"/>
                </a:solidFill>
                <a:latin typeface="Tahoma" pitchFamily="34" charset="0"/>
              </a:rPr>
              <a:t>10 </a:t>
            </a:r>
            <a:r>
              <a:rPr lang="en-US" sz="2000" dirty="0">
                <a:solidFill>
                  <a:srgbClr val="0033CC"/>
                </a:solidFill>
                <a:latin typeface="Tahoma" pitchFamily="34" charset="0"/>
              </a:rPr>
              <a:t>:</a:t>
            </a:r>
            <a:r>
              <a:rPr lang="id-ID" sz="2000" dirty="0">
                <a:solidFill>
                  <a:srgbClr val="0033CC"/>
                </a:solidFill>
                <a:latin typeface="Tahoma" pitchFamily="34" charset="0"/>
              </a:rPr>
              <a:t> 2 = 5   ; sisa </a:t>
            </a:r>
            <a:r>
              <a:rPr lang="id-ID" sz="2000" dirty="0">
                <a:solidFill>
                  <a:srgbClr val="FF0000"/>
                </a:solidFill>
                <a:latin typeface="Tahoma" pitchFamily="34" charset="0"/>
              </a:rPr>
              <a:t>0</a:t>
            </a:r>
            <a:r>
              <a:rPr lang="id-ID" sz="2000" dirty="0">
                <a:solidFill>
                  <a:srgbClr val="0033CC"/>
                </a:solidFill>
                <a:latin typeface="Tahoma" pitchFamily="34" charset="0"/>
              </a:rPr>
              <a:t> </a:t>
            </a:r>
            <a:r>
              <a:rPr lang="id-ID" sz="2000" dirty="0">
                <a:solidFill>
                  <a:srgbClr val="0033CC"/>
                </a:solidFill>
                <a:latin typeface="Tahoma" pitchFamily="34" charset="0"/>
                <a:sym typeface="Wingdings" pitchFamily="2" charset="2"/>
              </a:rPr>
              <a:t></a:t>
            </a:r>
            <a:r>
              <a:rPr lang="id-ID" sz="2000" dirty="0">
                <a:solidFill>
                  <a:srgbClr val="0033CC"/>
                </a:solidFill>
                <a:latin typeface="Tahoma" pitchFamily="34" charset="0"/>
              </a:rPr>
              <a:t> </a:t>
            </a:r>
            <a:r>
              <a:rPr lang="id-ID" sz="2000" i="1" dirty="0">
                <a:solidFill>
                  <a:srgbClr val="0033CC"/>
                </a:solidFill>
                <a:latin typeface="Tahoma" pitchFamily="34" charset="0"/>
              </a:rPr>
              <a:t>d</a:t>
            </a:r>
            <a:r>
              <a:rPr lang="id-ID" sz="2000" i="1" baseline="-25000" dirty="0">
                <a:solidFill>
                  <a:srgbClr val="0033CC"/>
                </a:solidFill>
                <a:latin typeface="Tahoma" pitchFamily="34" charset="0"/>
              </a:rPr>
              <a:t>2</a:t>
            </a:r>
            <a:endParaRPr lang="id-ID" sz="2000" baseline="-25000" dirty="0">
              <a:solidFill>
                <a:srgbClr val="0033CC"/>
              </a:solidFill>
              <a:latin typeface="Tahoma" pitchFamily="34" charset="0"/>
            </a:endParaRPr>
          </a:p>
          <a:p>
            <a:pPr marL="609600" indent="-609600" algn="ctr">
              <a:lnSpc>
                <a:spcPct val="12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33CC"/>
                </a:solidFill>
                <a:latin typeface="Tahoma" pitchFamily="34" charset="0"/>
              </a:rPr>
              <a:t>  </a:t>
            </a:r>
            <a:r>
              <a:rPr lang="id-ID" sz="2000" dirty="0">
                <a:solidFill>
                  <a:srgbClr val="0033CC"/>
                </a:solidFill>
                <a:latin typeface="Tahoma" pitchFamily="34" charset="0"/>
              </a:rPr>
              <a:t>5 </a:t>
            </a:r>
            <a:r>
              <a:rPr lang="en-US" sz="2000" dirty="0">
                <a:solidFill>
                  <a:srgbClr val="0033CC"/>
                </a:solidFill>
                <a:latin typeface="Tahoma" pitchFamily="34" charset="0"/>
              </a:rPr>
              <a:t>:</a:t>
            </a:r>
            <a:r>
              <a:rPr lang="id-ID" sz="2000" dirty="0">
                <a:solidFill>
                  <a:srgbClr val="0033CC"/>
                </a:solidFill>
                <a:latin typeface="Tahoma" pitchFamily="34" charset="0"/>
              </a:rPr>
              <a:t> 2 = 2</a:t>
            </a:r>
            <a:r>
              <a:rPr lang="en-US" sz="2000" dirty="0">
                <a:solidFill>
                  <a:srgbClr val="0033CC"/>
                </a:solidFill>
                <a:latin typeface="Tahoma" pitchFamily="34" charset="0"/>
              </a:rPr>
              <a:t> </a:t>
            </a:r>
            <a:r>
              <a:rPr lang="id-ID" sz="2000" dirty="0">
                <a:solidFill>
                  <a:srgbClr val="0033CC"/>
                </a:solidFill>
                <a:latin typeface="Tahoma" pitchFamily="34" charset="0"/>
              </a:rPr>
              <a:t>  ; sisa </a:t>
            </a:r>
            <a:r>
              <a:rPr lang="id-ID" sz="2000" dirty="0">
                <a:solidFill>
                  <a:srgbClr val="FF0000"/>
                </a:solidFill>
                <a:latin typeface="Tahoma" pitchFamily="34" charset="0"/>
              </a:rPr>
              <a:t>1</a:t>
            </a:r>
            <a:r>
              <a:rPr lang="id-ID" sz="2000" dirty="0">
                <a:solidFill>
                  <a:srgbClr val="0033CC"/>
                </a:solidFill>
                <a:latin typeface="Tahoma" pitchFamily="34" charset="0"/>
              </a:rPr>
              <a:t> </a:t>
            </a:r>
            <a:r>
              <a:rPr lang="id-ID" sz="2000" dirty="0">
                <a:solidFill>
                  <a:srgbClr val="0033CC"/>
                </a:solidFill>
                <a:latin typeface="Tahoma" pitchFamily="34" charset="0"/>
                <a:sym typeface="Wingdings" pitchFamily="2" charset="2"/>
              </a:rPr>
              <a:t></a:t>
            </a:r>
            <a:r>
              <a:rPr lang="id-ID" sz="2000" dirty="0">
                <a:solidFill>
                  <a:srgbClr val="0033CC"/>
                </a:solidFill>
                <a:latin typeface="Tahoma" pitchFamily="34" charset="0"/>
              </a:rPr>
              <a:t> </a:t>
            </a:r>
            <a:r>
              <a:rPr lang="id-ID" sz="2000" i="1" dirty="0">
                <a:solidFill>
                  <a:srgbClr val="0033CC"/>
                </a:solidFill>
                <a:latin typeface="Tahoma" pitchFamily="34" charset="0"/>
              </a:rPr>
              <a:t>d</a:t>
            </a:r>
            <a:r>
              <a:rPr lang="id-ID" sz="2000" i="1" baseline="-25000" dirty="0">
                <a:solidFill>
                  <a:srgbClr val="0033CC"/>
                </a:solidFill>
                <a:latin typeface="Tahoma" pitchFamily="34" charset="0"/>
              </a:rPr>
              <a:t>3</a:t>
            </a:r>
            <a:endParaRPr lang="id-ID" sz="2000" baseline="-25000" dirty="0">
              <a:solidFill>
                <a:srgbClr val="0033CC"/>
              </a:solidFill>
              <a:latin typeface="Tahoma" pitchFamily="34" charset="0"/>
            </a:endParaRPr>
          </a:p>
          <a:p>
            <a:pPr marL="609600" indent="-609600" algn="ctr">
              <a:lnSpc>
                <a:spcPct val="12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33CC"/>
                </a:solidFill>
                <a:latin typeface="Tahoma" pitchFamily="34" charset="0"/>
              </a:rPr>
              <a:t>  </a:t>
            </a:r>
            <a:r>
              <a:rPr lang="id-ID" sz="2000" dirty="0">
                <a:solidFill>
                  <a:srgbClr val="0033CC"/>
                </a:solidFill>
                <a:latin typeface="Tahoma" pitchFamily="34" charset="0"/>
              </a:rPr>
              <a:t>2 </a:t>
            </a:r>
            <a:r>
              <a:rPr lang="en-US" sz="2000" dirty="0">
                <a:solidFill>
                  <a:srgbClr val="0033CC"/>
                </a:solidFill>
                <a:latin typeface="Tahoma" pitchFamily="34" charset="0"/>
              </a:rPr>
              <a:t>:</a:t>
            </a:r>
            <a:r>
              <a:rPr lang="id-ID" sz="2000" dirty="0">
                <a:solidFill>
                  <a:srgbClr val="0033CC"/>
                </a:solidFill>
                <a:latin typeface="Tahoma" pitchFamily="34" charset="0"/>
              </a:rPr>
              <a:t> 2 = 1   ; sisa </a:t>
            </a:r>
            <a:r>
              <a:rPr lang="id-ID" sz="2000" dirty="0">
                <a:solidFill>
                  <a:srgbClr val="FF0000"/>
                </a:solidFill>
                <a:latin typeface="Tahoma" pitchFamily="34" charset="0"/>
              </a:rPr>
              <a:t>0</a:t>
            </a:r>
            <a:r>
              <a:rPr lang="id-ID" sz="2000" dirty="0">
                <a:solidFill>
                  <a:srgbClr val="0033CC"/>
                </a:solidFill>
                <a:latin typeface="Tahoma" pitchFamily="34" charset="0"/>
              </a:rPr>
              <a:t> </a:t>
            </a:r>
            <a:r>
              <a:rPr lang="id-ID" sz="2000" dirty="0">
                <a:solidFill>
                  <a:srgbClr val="0033CC"/>
                </a:solidFill>
                <a:latin typeface="Tahoma" pitchFamily="34" charset="0"/>
                <a:sym typeface="Wingdings" pitchFamily="2" charset="2"/>
              </a:rPr>
              <a:t></a:t>
            </a:r>
            <a:r>
              <a:rPr lang="id-ID" sz="2000" dirty="0">
                <a:solidFill>
                  <a:srgbClr val="0033CC"/>
                </a:solidFill>
                <a:latin typeface="Tahoma" pitchFamily="34" charset="0"/>
              </a:rPr>
              <a:t> </a:t>
            </a:r>
            <a:r>
              <a:rPr lang="id-ID" sz="2000" i="1" dirty="0" smtClean="0">
                <a:solidFill>
                  <a:srgbClr val="0033CC"/>
                </a:solidFill>
                <a:latin typeface="Tahoma" pitchFamily="34" charset="0"/>
              </a:rPr>
              <a:t>d</a:t>
            </a:r>
            <a:r>
              <a:rPr lang="id-ID" sz="2000" i="1" baseline="-25000" dirty="0" smtClean="0">
                <a:solidFill>
                  <a:srgbClr val="0033CC"/>
                </a:solidFill>
                <a:latin typeface="Tahoma" pitchFamily="34" charset="0"/>
              </a:rPr>
              <a:t>4</a:t>
            </a:r>
            <a:endParaRPr lang="id-ID" sz="2000" baseline="-25000" dirty="0" smtClean="0">
              <a:solidFill>
                <a:srgbClr val="0033CC"/>
              </a:solidFill>
              <a:latin typeface="Tahoma" pitchFamily="34" charset="0"/>
            </a:endParaRPr>
          </a:p>
          <a:p>
            <a:pPr marL="609600" indent="-609600" algn="ctr">
              <a:lnSpc>
                <a:spcPct val="120000"/>
              </a:lnSpc>
              <a:spcBef>
                <a:spcPct val="20000"/>
              </a:spcBef>
            </a:pPr>
            <a:r>
              <a:rPr lang="id-ID" sz="2000" dirty="0" smtClean="0">
                <a:solidFill>
                  <a:srgbClr val="0033CC"/>
                </a:solidFill>
                <a:latin typeface="Tahoma" pitchFamily="34" charset="0"/>
              </a:rPr>
              <a:t>1 </a:t>
            </a:r>
            <a:r>
              <a:rPr lang="en-US" sz="2000" dirty="0" smtClean="0">
                <a:solidFill>
                  <a:srgbClr val="0033CC"/>
                </a:solidFill>
                <a:latin typeface="Tahoma" pitchFamily="34" charset="0"/>
              </a:rPr>
              <a:t>:</a:t>
            </a:r>
            <a:r>
              <a:rPr lang="id-ID" sz="2000" dirty="0" smtClean="0">
                <a:solidFill>
                  <a:srgbClr val="0033CC"/>
                </a:solidFill>
                <a:latin typeface="Tahoma" pitchFamily="34" charset="0"/>
              </a:rPr>
              <a:t> 2 = 0   ; sisa </a:t>
            </a:r>
            <a:r>
              <a:rPr lang="id-ID" sz="2000" dirty="0" smtClean="0">
                <a:solidFill>
                  <a:srgbClr val="FF0000"/>
                </a:solidFill>
                <a:latin typeface="Tahoma" pitchFamily="34" charset="0"/>
              </a:rPr>
              <a:t>1</a:t>
            </a:r>
            <a:r>
              <a:rPr lang="id-ID" sz="2000" dirty="0" smtClean="0">
                <a:solidFill>
                  <a:srgbClr val="0033CC"/>
                </a:solidFill>
                <a:latin typeface="Tahoma" pitchFamily="34" charset="0"/>
              </a:rPr>
              <a:t> </a:t>
            </a:r>
            <a:r>
              <a:rPr lang="id-ID" sz="2000" dirty="0" smtClean="0">
                <a:solidFill>
                  <a:srgbClr val="0033CC"/>
                </a:solidFill>
                <a:latin typeface="Tahoma" pitchFamily="34" charset="0"/>
                <a:sym typeface="Wingdings" pitchFamily="2" charset="2"/>
              </a:rPr>
              <a:t></a:t>
            </a:r>
            <a:r>
              <a:rPr lang="id-ID" sz="2000" dirty="0" smtClean="0">
                <a:solidFill>
                  <a:srgbClr val="0033CC"/>
                </a:solidFill>
                <a:latin typeface="Tahoma" pitchFamily="34" charset="0"/>
              </a:rPr>
              <a:t> </a:t>
            </a:r>
            <a:r>
              <a:rPr lang="id-ID" sz="2000" i="1" dirty="0" smtClean="0">
                <a:solidFill>
                  <a:srgbClr val="0033CC"/>
                </a:solidFill>
                <a:latin typeface="Tahoma" pitchFamily="34" charset="0"/>
              </a:rPr>
              <a:t>d</a:t>
            </a:r>
            <a:r>
              <a:rPr lang="id-ID" sz="2000" i="1" baseline="-25000" dirty="0" smtClean="0">
                <a:solidFill>
                  <a:srgbClr val="0033CC"/>
                </a:solidFill>
                <a:latin typeface="Tahoma" pitchFamily="34" charset="0"/>
              </a:rPr>
              <a:t>5</a:t>
            </a:r>
            <a:r>
              <a:rPr lang="en-US" sz="2000" i="1" baseline="-25000" dirty="0" smtClean="0">
                <a:solidFill>
                  <a:srgbClr val="0033CC"/>
                </a:solidFill>
                <a:latin typeface="Tahoma" pitchFamily="34" charset="0"/>
              </a:rPr>
              <a:t>          </a:t>
            </a:r>
          </a:p>
          <a:p>
            <a:pPr marL="609600" indent="-609600" algn="ctr">
              <a:lnSpc>
                <a:spcPct val="120000"/>
              </a:lnSpc>
              <a:spcBef>
                <a:spcPct val="20000"/>
              </a:spcBef>
            </a:pPr>
            <a:r>
              <a:rPr lang="id-ID" sz="2000" dirty="0" smtClean="0">
                <a:latin typeface="Tahoma" pitchFamily="34" charset="0"/>
              </a:rPr>
              <a:t>Jadi </a:t>
            </a:r>
            <a:r>
              <a:rPr lang="id-ID" sz="2000" dirty="0">
                <a:latin typeface="Tahoma" pitchFamily="34" charset="0"/>
              </a:rPr>
              <a:t>43</a:t>
            </a:r>
            <a:r>
              <a:rPr lang="id-ID" sz="2000" baseline="-25000" dirty="0">
                <a:latin typeface="Tahoma" pitchFamily="34" charset="0"/>
              </a:rPr>
              <a:t>10</a:t>
            </a:r>
            <a:r>
              <a:rPr lang="id-ID" sz="2000" dirty="0">
                <a:latin typeface="Tahoma" pitchFamily="34" charset="0"/>
              </a:rPr>
              <a:t> =</a:t>
            </a:r>
            <a:r>
              <a:rPr lang="id-ID" sz="2000" dirty="0">
                <a:solidFill>
                  <a:srgbClr val="FF0000"/>
                </a:solidFill>
                <a:latin typeface="Tahoma" pitchFamily="34" charset="0"/>
              </a:rPr>
              <a:t> 101011</a:t>
            </a:r>
            <a:r>
              <a:rPr lang="id-ID" sz="2000" baseline="-25000" dirty="0">
                <a:solidFill>
                  <a:srgbClr val="FF0000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908" y="5284365"/>
            <a:ext cx="8754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Bagaimana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</a:t>
            </a:r>
            <a:r>
              <a:rPr lang="en-US" sz="2000" dirty="0" err="1" smtClean="0"/>
              <a:t>konversi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basis </a:t>
            </a:r>
            <a:r>
              <a:rPr lang="en-US" sz="2000" dirty="0" err="1" smtClean="0"/>
              <a:t>bilangan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basis yang lain?</a:t>
            </a:r>
          </a:p>
          <a:p>
            <a:r>
              <a:rPr lang="en-US" sz="2000" dirty="0" smtClean="0">
                <a:sym typeface="Wingdings" pitchFamily="2" charset="2"/>
              </a:rPr>
              <a:t> Basis 2, 8, 10, 16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451BCD-1551-4B24-BECE-BF774FDAAD98}" type="datetime1">
              <a:rPr lang="id-ID" smtClean="0"/>
              <a:t>08/09/2015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A21BE-9DAB-4850-8D8C-B7F1CBE621F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777520" y="-27384"/>
            <a:ext cx="4909279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Contoh</a:t>
            </a:r>
            <a:r>
              <a:rPr lang="en-US" dirty="0" smtClean="0">
                <a:solidFill>
                  <a:schemeClr val="bg1"/>
                </a:solidFill>
              </a:rPr>
              <a:t>: digital audio</a:t>
            </a:r>
          </a:p>
        </p:txBody>
      </p:sp>
      <p:pic>
        <p:nvPicPr>
          <p:cNvPr id="106498" name="Picture 2" descr="http://upload.wikimedia.org/wikipedia/commons/thumb/8/84/A-D-A_Flow.svg/500px-A-D-A_Flow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5616"/>
            <a:ext cx="7507215" cy="3528392"/>
          </a:xfrm>
          <a:prstGeom prst="rect">
            <a:avLst/>
          </a:prstGeom>
          <a:noFill/>
        </p:spPr>
      </p:pic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6050" y="3627462"/>
            <a:ext cx="26479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0664" y="5396459"/>
            <a:ext cx="290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http://en.wikipedia.org/wiki/Digital_audio</a:t>
            </a:r>
            <a:endParaRPr lang="en-US" sz="1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7120-1F63-4778-BFBA-E9865DFBE97B}" type="datetime1">
              <a:rPr lang="id-ID" smtClean="0"/>
              <a:t>08/09/2015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31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2590" y="-27384"/>
            <a:ext cx="501421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Contoh</a:t>
            </a:r>
            <a:r>
              <a:rPr lang="en-US" dirty="0" smtClean="0">
                <a:solidFill>
                  <a:schemeClr val="bg1"/>
                </a:solidFill>
              </a:rPr>
              <a:t>: raster image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0594" name="Picture 2" descr="http://upload.wikimedia.org/wikipedia/commons/thumb/3/3b/Rgb-raster-image.svg/368px-Rgb-raster-imag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121613"/>
            <a:ext cx="5256584" cy="5713678"/>
          </a:xfrm>
          <a:prstGeom prst="rect">
            <a:avLst/>
          </a:prstGeom>
          <a:noFill/>
        </p:spPr>
      </p:pic>
      <p:pic>
        <p:nvPicPr>
          <p:cNvPr id="110596" name="Picture 4" descr="http://upload.wikimedia.org/wikipedia/commons/thumb/6/6b/Bitmap_VS_SVG.svg/300px-Bitmap_VS_SVG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041076"/>
            <a:ext cx="3275856" cy="20965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19363" y="4542020"/>
            <a:ext cx="3824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http://en.wikipedia.org/wiki/Raster_image</a:t>
            </a:r>
          </a:p>
          <a:p>
            <a:r>
              <a:rPr lang="en-US" sz="1200" dirty="0" smtClean="0"/>
              <a:t>http://en.wikipedia.org/wiki/Scalable_Vector_Graphics</a:t>
            </a:r>
            <a:endParaRPr lang="en-US" sz="1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AE26-A91C-4796-AD39-42ACE201C91B}" type="datetime1">
              <a:rPr lang="id-ID" smtClean="0"/>
              <a:t>08/09/2015</a:t>
            </a:fld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32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6040"/>
            <a:ext cx="8229600" cy="1143000"/>
          </a:xfrm>
        </p:spPr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4A76-9030-4427-98CE-A557691CEAB4}" type="datetime1">
              <a:rPr lang="id-ID" smtClean="0"/>
              <a:t>08/09/2015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33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upload.wikimedia.org/wikipedia/en/6/65/Osxbox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29" y="5373216"/>
            <a:ext cx="7643123" cy="126876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87580" y="228600"/>
            <a:ext cx="5078468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Thank God there are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Operating Systems!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FAZ\My Documents\FAZ\Kuliah\Pengantar Teknik Informatika\resources\OS\Microsoft Windows - Wikipedia, the free encyclopedia_files\250px-Windows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988840"/>
            <a:ext cx="3760869" cy="1007913"/>
          </a:xfrm>
          <a:prstGeom prst="rect">
            <a:avLst/>
          </a:prstGeom>
          <a:noFill/>
        </p:spPr>
      </p:pic>
      <p:pic>
        <p:nvPicPr>
          <p:cNvPr id="1028" name="Picture 4" descr="C:\Documents and Settings\FAZ\My Documents\FAZ\Kuliah\Pengantar Teknik Informatika\resources\OS\Linux - Wikipedia, the free encyclopedia_files\150px-Tux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708920"/>
            <a:ext cx="1883352" cy="2209800"/>
          </a:xfrm>
          <a:prstGeom prst="rect">
            <a:avLst/>
          </a:prstGeom>
          <a:noFill/>
        </p:spPr>
      </p:pic>
      <p:pic>
        <p:nvPicPr>
          <p:cNvPr id="1029" name="Picture 5" descr="C:\Documents and Settings\FAZ\My Documents\FAZ\Kuliah\Pengantar Teknik Informatika\resources\OS\IBM AIX - Wikipedia, the free encyclopedia_files\IBM-AIX_logo2008090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573016"/>
            <a:ext cx="1574800" cy="1574800"/>
          </a:xfrm>
          <a:prstGeom prst="rect">
            <a:avLst/>
          </a:prstGeom>
          <a:noFill/>
        </p:spPr>
      </p:pic>
      <p:pic>
        <p:nvPicPr>
          <p:cNvPr id="1031" name="Picture 7" descr="C:\Documents and Settings\FAZ\My Documents\FAZ\Kuliah\Pengantar Teknik Informatika\resources\OS\Solaris (operating system) - Wikipedia, the free encyclopedia_files\SolarisO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2060848"/>
            <a:ext cx="2400300" cy="1282700"/>
          </a:xfrm>
          <a:prstGeom prst="rect">
            <a:avLst/>
          </a:prstGeom>
          <a:noFill/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7880920" y="5877272"/>
            <a:ext cx="1371600" cy="8382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etc.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3" name="Picture 3" descr="C:\Documents and Settings\FAZ\My Documents\FAZ\Kuliah\Pengantar Teknik Informatika\resources\OS\FreeBSD - Wikipedia, the free encyclopedia_files\FreeBSD-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3717032"/>
            <a:ext cx="3556000" cy="1282700"/>
          </a:xfrm>
          <a:prstGeom prst="rect">
            <a:avLst/>
          </a:prstGeom>
          <a:noFill/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BB33-DA32-4F6F-9A57-B708EB632FA5}" type="datetime1">
              <a:rPr lang="id-ID" smtClean="0"/>
              <a:t>08/09/2015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34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20" y="1760558"/>
            <a:ext cx="5400684" cy="4525962"/>
          </a:xfrm>
        </p:spPr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FF0000"/>
                </a:solidFill>
              </a:rPr>
              <a:t>interface</a:t>
            </a:r>
            <a:r>
              <a:rPr lang="en-US" dirty="0" smtClean="0"/>
              <a:t> between hardware and user</a:t>
            </a:r>
          </a:p>
          <a:p>
            <a:endParaRPr lang="en-US" dirty="0" smtClean="0"/>
          </a:p>
          <a:p>
            <a:r>
              <a:rPr lang="en-US" dirty="0" smtClean="0"/>
              <a:t>responsible for the </a:t>
            </a:r>
            <a:r>
              <a:rPr lang="en-US" b="1" dirty="0" smtClean="0"/>
              <a:t>management</a:t>
            </a:r>
            <a:r>
              <a:rPr lang="en-US" dirty="0" smtClean="0"/>
              <a:t> and </a:t>
            </a:r>
            <a:r>
              <a:rPr lang="en-US" b="1" dirty="0" smtClean="0"/>
              <a:t>coordination</a:t>
            </a:r>
            <a:r>
              <a:rPr lang="en-US" dirty="0" smtClean="0"/>
              <a:t> of activities and the </a:t>
            </a:r>
            <a:r>
              <a:rPr lang="en-US" b="1" dirty="0" smtClean="0"/>
              <a:t>sharing</a:t>
            </a:r>
            <a:r>
              <a:rPr lang="en-US" dirty="0" smtClean="0"/>
              <a:t> of the limited resources of the computer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87580" y="228600"/>
            <a:ext cx="5078468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Operating System is…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FAZ\My Documents\FAZ\Kuliah\Pengantar Teknik Informatika\resources\OS\Operating system - Wikipedia, the free encyclopedia_files\180px-Operating_system_placemen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724044"/>
            <a:ext cx="2990707" cy="441960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8355-FBF2-42AA-ABA6-A76C33F11C50}" type="datetime1">
              <a:rPr lang="id-ID" smtClean="0"/>
              <a:t>08/09/2015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35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612630" y="304800"/>
            <a:ext cx="492177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OS as an…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458200" cy="47244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Extended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Machine</a:t>
            </a:r>
          </a:p>
          <a:p>
            <a:pPr lvl="1"/>
            <a:r>
              <a:rPr lang="en-US" sz="2400" dirty="0">
                <a:latin typeface="Arial" charset="0"/>
              </a:rPr>
              <a:t>Program that hides the truth about the hardware</a:t>
            </a:r>
          </a:p>
          <a:p>
            <a:pPr lvl="1"/>
            <a:r>
              <a:rPr lang="en-US" sz="2400" dirty="0">
                <a:latin typeface="Arial" charset="0"/>
              </a:rPr>
              <a:t>Present nice and simple ‘machine’ to program</a:t>
            </a:r>
          </a:p>
          <a:p>
            <a:pPr lvl="1"/>
            <a:r>
              <a:rPr lang="en-US" sz="2400" dirty="0">
                <a:latin typeface="Arial" charset="0"/>
              </a:rPr>
              <a:t>Encapsulate the detail of different physical </a:t>
            </a:r>
            <a:r>
              <a:rPr lang="en-US" sz="2400" dirty="0" smtClean="0">
                <a:latin typeface="Arial" charset="0"/>
              </a:rPr>
              <a:t>machines</a:t>
            </a:r>
          </a:p>
          <a:p>
            <a:pPr lvl="1"/>
            <a:endParaRPr lang="en-US" dirty="0">
              <a:latin typeface="Arial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Resource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Manager</a:t>
            </a:r>
          </a:p>
          <a:p>
            <a:pPr lvl="1"/>
            <a:r>
              <a:rPr lang="en-US" sz="2400" dirty="0">
                <a:latin typeface="Arial" charset="0"/>
              </a:rPr>
              <a:t>Manage all the pieces of a complex system</a:t>
            </a:r>
          </a:p>
          <a:p>
            <a:pPr lvl="1"/>
            <a:r>
              <a:rPr lang="en-US" sz="2400" dirty="0">
                <a:latin typeface="Arial" charset="0"/>
              </a:rPr>
              <a:t>Provide orderly and controlled allocation of resources among various programs (keep track of usage, grant request, mediate conflicting request etc. )</a:t>
            </a:r>
            <a:endParaRPr lang="en-US" dirty="0"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F57C-8537-4524-95BE-0FB7861F171B}" type="datetime1">
              <a:rPr lang="id-ID" smtClean="0"/>
              <a:t>08/09/2015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36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OSs offer a number of </a:t>
            </a:r>
            <a:r>
              <a:rPr lang="en-US" b="1" dirty="0" smtClean="0"/>
              <a:t>services</a:t>
            </a:r>
            <a:r>
              <a:rPr lang="en-US" dirty="0" smtClean="0"/>
              <a:t> to application programs and users. </a:t>
            </a:r>
          </a:p>
          <a:p>
            <a:endParaRPr lang="en-US" dirty="0" smtClean="0"/>
          </a:p>
          <a:p>
            <a:r>
              <a:rPr lang="en-US" dirty="0" smtClean="0"/>
              <a:t>Applications access these services through </a:t>
            </a:r>
            <a:r>
              <a:rPr lang="en-US" dirty="0" smtClean="0">
                <a:solidFill>
                  <a:srgbClr val="FF0000"/>
                </a:solidFill>
              </a:rPr>
              <a:t>application programming interfaces</a:t>
            </a:r>
            <a:r>
              <a:rPr lang="en-US" dirty="0" smtClean="0"/>
              <a:t> (APIs) or </a:t>
            </a:r>
            <a:r>
              <a:rPr lang="en-US" dirty="0" smtClean="0">
                <a:solidFill>
                  <a:srgbClr val="FF0000"/>
                </a:solidFill>
              </a:rPr>
              <a:t>system calls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application can request a service from the operating system, pass parameters, and receive the results of the operation.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17560" y="228600"/>
            <a:ext cx="5048487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OS Services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D01C-1333-4500-855D-8265DA0CC91A}" type="datetime1">
              <a:rPr lang="id-ID" smtClean="0"/>
              <a:t>08/09/2015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37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3691324" y="274638"/>
            <a:ext cx="5452675" cy="69972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System call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691324" y="5381911"/>
            <a:ext cx="534828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Arial" charset="0"/>
              </a:rPr>
              <a:t>1. User program traps to the Kernel</a:t>
            </a:r>
          </a:p>
          <a:p>
            <a:r>
              <a:rPr lang="en-US" sz="1600" dirty="0">
                <a:latin typeface="Arial" charset="0"/>
              </a:rPr>
              <a:t>2. Operating System determines service number required</a:t>
            </a:r>
          </a:p>
          <a:p>
            <a:r>
              <a:rPr lang="en-US" sz="1600" dirty="0">
                <a:latin typeface="Arial" charset="0"/>
              </a:rPr>
              <a:t>3. Operating System locates and calls service procedure.</a:t>
            </a:r>
          </a:p>
          <a:p>
            <a:r>
              <a:rPr lang="en-US" sz="1600" dirty="0">
                <a:latin typeface="Arial" charset="0"/>
              </a:rPr>
              <a:t>4. Control is returned to user program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D0DC-546D-4082-B9BD-EF77FE82971A}" type="datetime1">
              <a:rPr lang="id-ID" smtClean="0"/>
              <a:t>08/09/2015</a:t>
            </a:fld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38</a:t>
            </a:fld>
            <a:endParaRPr lang="id-ID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ph idx="1"/>
          </p:nvPr>
        </p:nvGraphicFramePr>
        <p:xfrm>
          <a:off x="389908" y="1364105"/>
          <a:ext cx="5443109" cy="4068008"/>
        </p:xfrm>
        <a:graphic>
          <a:graphicData uri="http://schemas.openxmlformats.org/presentationml/2006/ole">
            <p:oleObj spid="_x0000_s3075" name="VISIO" r:id="rId3" imgW="3468960" imgH="259200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may also interact with the operating system with some kind of software user interface (UI) </a:t>
            </a:r>
          </a:p>
          <a:p>
            <a:pPr lvl="1"/>
            <a:r>
              <a:rPr lang="en-US" dirty="0" smtClean="0"/>
              <a:t>typing commands by using </a:t>
            </a:r>
            <a:r>
              <a:rPr lang="en-US" dirty="0" smtClean="0">
                <a:solidFill>
                  <a:srgbClr val="FF0000"/>
                </a:solidFill>
              </a:rPr>
              <a:t>command line interface</a:t>
            </a:r>
            <a:r>
              <a:rPr lang="en-US" dirty="0" smtClean="0"/>
              <a:t> (CLI) </a:t>
            </a:r>
          </a:p>
          <a:p>
            <a:pPr lvl="1"/>
            <a:r>
              <a:rPr lang="en-US" dirty="0" smtClean="0"/>
              <a:t>using a </a:t>
            </a:r>
            <a:r>
              <a:rPr lang="en-US" dirty="0" smtClean="0">
                <a:solidFill>
                  <a:srgbClr val="FF0000"/>
                </a:solidFill>
              </a:rPr>
              <a:t>graphical user interface</a:t>
            </a:r>
            <a:r>
              <a:rPr lang="en-US" dirty="0" smtClean="0"/>
              <a:t> (GUI)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02570" y="228600"/>
            <a:ext cx="5063478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OS-User interaction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9834" y="4013369"/>
            <a:ext cx="3195661" cy="208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908" y="4128958"/>
            <a:ext cx="3405181" cy="196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2ACE-B933-4E28-8B00-A324BDB68666}" type="datetime1">
              <a:rPr lang="id-ID" smtClean="0"/>
              <a:t>08/09/2015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39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642610" y="228600"/>
            <a:ext cx="5123438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Difference Engine (1820)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72050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Charles Babbage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proofreading a set of tables prepared for astronomical calculations . In a moment of exasperation with the errors they found, Babbage remarked, </a:t>
            </a:r>
            <a:r>
              <a:rPr lang="en-US" sz="2600" b="1" dirty="0" smtClean="0"/>
              <a:t>"I wish to God these calculations had been executed by steam."</a:t>
            </a:r>
            <a:endParaRPr lang="en-US" dirty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1285875"/>
            <a:ext cx="933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4088" y="3471863"/>
            <a:ext cx="27527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D85C-E15B-4E68-86FD-57A20B9DA497}" type="datetime1">
              <a:rPr lang="id-ID" smtClean="0"/>
              <a:t>08/09/2015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computers did not have operating systems</a:t>
            </a:r>
          </a:p>
          <a:p>
            <a:r>
              <a:rPr lang="en-US" dirty="0" smtClean="0"/>
              <a:t>early 1960s </a:t>
            </a:r>
            <a:r>
              <a:rPr lang="en-US" dirty="0" smtClean="0">
                <a:sym typeface="Wingdings" pitchFamily="2" charset="2"/>
              </a:rPr>
              <a:t> batch processing</a:t>
            </a:r>
          </a:p>
          <a:p>
            <a:r>
              <a:rPr lang="en-US" dirty="0" smtClean="0"/>
              <a:t>Early OS on mainframes &amp; microcomputer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only supported one program at a time</a:t>
            </a:r>
          </a:p>
          <a:p>
            <a:r>
              <a:rPr lang="en-US" dirty="0" smtClean="0"/>
              <a:t>Multitasking OS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02570" y="228600"/>
            <a:ext cx="5063478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OS History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0D56-ABD2-4B57-A078-5331EEDB3890}" type="datetime1">
              <a:rPr lang="id-ID" smtClean="0"/>
              <a:t>08/09/2015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40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Arial" charset="0"/>
              </a:rPr>
              <a:t>Core part (mandatory and common to all other software) of the operating system comprising the minimal set of functionalities</a:t>
            </a:r>
          </a:p>
          <a:p>
            <a:pPr lvl="1"/>
            <a:r>
              <a:rPr lang="en-US" sz="2200" dirty="0" smtClean="0">
                <a:latin typeface="Arial" charset="0"/>
              </a:rPr>
              <a:t>process management</a:t>
            </a:r>
          </a:p>
          <a:p>
            <a:pPr lvl="1"/>
            <a:r>
              <a:rPr lang="en-US" sz="2200" dirty="0" smtClean="0">
                <a:latin typeface="Arial" charset="0"/>
              </a:rPr>
              <a:t>memory management</a:t>
            </a:r>
          </a:p>
          <a:p>
            <a:pPr lvl="1"/>
            <a:r>
              <a:rPr lang="en-US" sz="2200" dirty="0" smtClean="0">
                <a:latin typeface="Arial" charset="0"/>
              </a:rPr>
              <a:t>device management</a:t>
            </a:r>
          </a:p>
          <a:p>
            <a:pPr lvl="1"/>
            <a:r>
              <a:rPr lang="en-US" sz="2200" dirty="0" smtClean="0">
                <a:latin typeface="Arial" charset="0"/>
              </a:rPr>
              <a:t>inter-process communication</a:t>
            </a:r>
          </a:p>
          <a:p>
            <a:pPr lvl="1"/>
            <a:r>
              <a:rPr lang="en-US" sz="2200" dirty="0" smtClean="0">
                <a:latin typeface="Arial" charset="0"/>
              </a:rPr>
              <a:t>system calls</a:t>
            </a:r>
          </a:p>
          <a:p>
            <a:pPr lvl="1"/>
            <a:r>
              <a:rPr lang="en-US" sz="2200" dirty="0" smtClean="0">
                <a:latin typeface="Arial" charset="0"/>
              </a:rPr>
              <a:t>protection</a:t>
            </a:r>
          </a:p>
          <a:p>
            <a:endParaRPr lang="en-US" sz="2400" dirty="0" smtClean="0">
              <a:latin typeface="Arial" charset="0"/>
            </a:endParaRPr>
          </a:p>
          <a:p>
            <a:r>
              <a:rPr lang="en-US" sz="2400" dirty="0" smtClean="0">
                <a:latin typeface="Arial" charset="0"/>
              </a:rPr>
              <a:t>Is always kept in main memory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02570" y="228600"/>
            <a:ext cx="5063478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Kernel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FAZ\My Documents\FAZ\Kuliah\Pengantar Teknik Informatika\resources\OS\Kernel (computing) - Wikipedia, the free encyclopedia_files\200px-Kernel_Layou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743200"/>
            <a:ext cx="3279494" cy="259080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8230-89CD-42B8-A03E-E6C51BD48D1D}" type="datetime1">
              <a:rPr lang="id-ID" smtClean="0"/>
              <a:t>08/09/2015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41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fld id="{ADD6A98F-E34F-40B3-84FA-A6171B5AEF6C}" type="datetime1">
              <a:rPr lang="id-ID" smtClean="0"/>
              <a:t>08/09/2015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62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747540" y="228600"/>
            <a:ext cx="5018507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Analytical Engine (1834…1837)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401050" cy="5214937"/>
          </a:xfrm>
        </p:spPr>
        <p:txBody>
          <a:bodyPr/>
          <a:lstStyle/>
          <a:p>
            <a:r>
              <a:rPr lang="en-US" dirty="0" smtClean="0"/>
              <a:t>Difference Engine: each storage axis is also an adder. </a:t>
            </a:r>
          </a:p>
          <a:p>
            <a:r>
              <a:rPr lang="en-US" dirty="0" smtClean="0"/>
              <a:t>Analytical Engine: there is a separate "</a:t>
            </a:r>
            <a:r>
              <a:rPr lang="en-US" b="1" dirty="0" smtClean="0"/>
              <a:t>store</a:t>
            </a:r>
            <a:r>
              <a:rPr lang="en-US" dirty="0" smtClean="0"/>
              <a:t>" for numbers and a "</a:t>
            </a:r>
            <a:r>
              <a:rPr lang="en-US" b="1" dirty="0" smtClean="0"/>
              <a:t>mill</a:t>
            </a:r>
            <a:r>
              <a:rPr lang="en-US" dirty="0" smtClean="0"/>
              <a:t>," or arithmetic unit, where calculations are made</a:t>
            </a:r>
          </a:p>
          <a:p>
            <a:pPr lvl="1"/>
            <a:r>
              <a:rPr lang="en-US" dirty="0" smtClean="0"/>
              <a:t>Never built</a:t>
            </a:r>
          </a:p>
          <a:p>
            <a:endParaRPr lang="en-US" sz="2400" dirty="0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8371" y="3149977"/>
            <a:ext cx="27860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0" y="4317167"/>
            <a:ext cx="5440660" cy="1569660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In its logical design the machine was essentially modern, anticipating the first completed general-purpose computers by about 100 years. (</a:t>
            </a:r>
            <a:r>
              <a:rPr lang="en-US" sz="2400" dirty="0" err="1">
                <a:latin typeface="Calibri" pitchFamily="34" charset="0"/>
              </a:rPr>
              <a:t>wikipedia</a:t>
            </a:r>
            <a:r>
              <a:rPr lang="en-US" sz="2400" dirty="0" smtClean="0">
                <a:latin typeface="Calibri" pitchFamily="34" charset="0"/>
              </a:rPr>
              <a:t>)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BA543-894F-41F3-A6EE-EFF0D9D43A36}" type="datetime1">
              <a:rPr lang="id-ID" smtClean="0"/>
              <a:t>08/09/2015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5803900"/>
            <a:ext cx="8229600" cy="506959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Human ‘‘computers’’ at work at North American Aviation, Los Angeles, in the early 1950s</a:t>
            </a:r>
            <a:endParaRPr lang="en-US" dirty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350" y="285750"/>
            <a:ext cx="7446963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BB17-1623-4904-AA2F-226BD3AE3753}" type="datetime1">
              <a:rPr lang="id-ID" smtClean="0"/>
              <a:t>08/09/2015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597638" y="0"/>
            <a:ext cx="5089161" cy="1000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Ten years later…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29188"/>
            <a:ext cx="8229600" cy="1216779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pair of IBM 7090 computers assist in the design and testing of the rocket engines that will later take men to the Moon and back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of the four men visible here, two are employees of IBM, not NAV</a:t>
            </a:r>
            <a:endParaRPr lang="en-US" dirty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8" y="1071563"/>
            <a:ext cx="8796337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6BC9-27A5-4C3D-8BDC-247D566A499A}" type="datetime1">
              <a:rPr lang="id-ID" smtClean="0"/>
              <a:t>08/09/2015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687580" y="228600"/>
            <a:ext cx="5078468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1940s – 1990s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computer’s transformation in the late 1940s from a specialized instrument for science to </a:t>
            </a:r>
            <a:r>
              <a:rPr lang="en-US" b="1" dirty="0" smtClean="0"/>
              <a:t>a commercial product</a:t>
            </a:r>
            <a:r>
              <a:rPr lang="en-US" dirty="0" smtClean="0"/>
              <a:t>, </a:t>
            </a:r>
          </a:p>
          <a:p>
            <a:r>
              <a:rPr lang="en-US" dirty="0" smtClean="0"/>
              <a:t>the emergence of </a:t>
            </a:r>
            <a:r>
              <a:rPr lang="en-US" b="1" dirty="0" smtClean="0"/>
              <a:t>small systems </a:t>
            </a:r>
            <a:r>
              <a:rPr lang="en-US" dirty="0" smtClean="0"/>
              <a:t>in the late 1960s</a:t>
            </a:r>
          </a:p>
          <a:p>
            <a:r>
              <a:rPr lang="en-US" dirty="0" smtClean="0"/>
              <a:t>the advent of </a:t>
            </a:r>
            <a:r>
              <a:rPr lang="en-US" b="1" dirty="0" smtClean="0"/>
              <a:t>personal computing</a:t>
            </a:r>
            <a:r>
              <a:rPr lang="en-US" dirty="0" smtClean="0"/>
              <a:t> in the 1970s</a:t>
            </a:r>
          </a:p>
          <a:p>
            <a:r>
              <a:rPr lang="en-US" dirty="0" smtClean="0"/>
              <a:t>the spread of </a:t>
            </a:r>
            <a:r>
              <a:rPr lang="en-US" b="1" dirty="0" smtClean="0"/>
              <a:t>networking</a:t>
            </a:r>
            <a:r>
              <a:rPr lang="en-US" dirty="0" smtClean="0"/>
              <a:t> after 1985.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7D77-5737-45B6-B534-ED3AC3DD1D83}" type="datetime1">
              <a:rPr lang="id-ID" smtClean="0"/>
              <a:t>08/09/2015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07194" y="1143000"/>
            <a:ext cx="3900488" cy="752475"/>
          </a:xfrm>
        </p:spPr>
        <p:txBody>
          <a:bodyPr/>
          <a:lstStyle/>
          <a:p>
            <a:r>
              <a:rPr lang="en-US" dirty="0" smtClean="0"/>
              <a:t>3 generations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80988" y="1895475"/>
            <a:ext cx="8153400" cy="4495800"/>
          </a:xfrm>
        </p:spPr>
        <p:txBody>
          <a:bodyPr/>
          <a:lstStyle/>
          <a:p>
            <a:r>
              <a:rPr lang="en-US" dirty="0" smtClean="0"/>
              <a:t>Vacuum tubes</a:t>
            </a:r>
          </a:p>
          <a:p>
            <a:r>
              <a:rPr lang="en-US" dirty="0" smtClean="0"/>
              <a:t>Transistors</a:t>
            </a:r>
          </a:p>
          <a:p>
            <a:r>
              <a:rPr lang="en-US" dirty="0" smtClean="0"/>
              <a:t>Integrated Circuits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6185" y="0"/>
            <a:ext cx="29908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http://upload.wikimedia.org/wikipedia/commons/thumb/f/f8/Transistor-photo.JPG/250px-Transistor-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5198" y="2428875"/>
            <a:ext cx="32718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38" y="3786188"/>
            <a:ext cx="24495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3786188"/>
            <a:ext cx="19970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5347" y="4268788"/>
            <a:ext cx="207168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0074-E9B8-4450-9D10-69037F6D6DD7}" type="datetime1">
              <a:rPr lang="id-ID" smtClean="0"/>
              <a:t>08/09/2015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template_informatika_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</TotalTime>
  <Words>1662</Words>
  <Application>Microsoft Office PowerPoint</Application>
  <PresentationFormat>On-screen Show (4:3)</PresentationFormat>
  <Paragraphs>357</Paragraphs>
  <Slides>42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template_informatika_slide</vt:lpstr>
      <vt:lpstr>VISIO</vt:lpstr>
      <vt:lpstr>Pengantar Teknik Informatika (HUG1M2) Pertemuan 3  Sistem Komputer</vt:lpstr>
      <vt:lpstr>Electronic Calculator</vt:lpstr>
      <vt:lpstr>Slide 3</vt:lpstr>
      <vt:lpstr>Difference Engine (1820)</vt:lpstr>
      <vt:lpstr>Analytical Engine (1834…1837)</vt:lpstr>
      <vt:lpstr>Slide 6</vt:lpstr>
      <vt:lpstr>Ten years later…</vt:lpstr>
      <vt:lpstr>1940s – 1990s</vt:lpstr>
      <vt:lpstr>3 generations</vt:lpstr>
      <vt:lpstr>Common threads that have persisted</vt:lpstr>
      <vt:lpstr>von Neumann Architecture</vt:lpstr>
      <vt:lpstr>Von Neumann (cont’d)</vt:lpstr>
      <vt:lpstr>Von Neumann (cont’d)</vt:lpstr>
      <vt:lpstr>von Neumann: first implementation</vt:lpstr>
      <vt:lpstr>von Neumann: the basic cycle</vt:lpstr>
      <vt:lpstr>Major Components of a Computer</vt:lpstr>
      <vt:lpstr>Fungsi Komputer</vt:lpstr>
      <vt:lpstr>Slide 18</vt:lpstr>
      <vt:lpstr>Representasi Informasi</vt:lpstr>
      <vt:lpstr>Non positional number system</vt:lpstr>
      <vt:lpstr>Positional number system</vt:lpstr>
      <vt:lpstr>Mana saja yang tidak benar?</vt:lpstr>
      <vt:lpstr>Masih ada yang tidak benar?</vt:lpstr>
      <vt:lpstr>Representasi Informasi (1)</vt:lpstr>
      <vt:lpstr>Representasi Informasi (2)</vt:lpstr>
      <vt:lpstr>Bit dan Byte</vt:lpstr>
      <vt:lpstr>Bilangan Desimal &amp; Biner</vt:lpstr>
      <vt:lpstr>Bilangan Biner</vt:lpstr>
      <vt:lpstr>Jenis-Jenis Bilangan Biner</vt:lpstr>
      <vt:lpstr>Konversi Bilangan: Desimal  Biner</vt:lpstr>
      <vt:lpstr>Contoh: digital audio</vt:lpstr>
      <vt:lpstr>Contoh: raster image</vt:lpstr>
      <vt:lpstr>Sistem Operasi</vt:lpstr>
      <vt:lpstr>Thank God there are  Operating Systems!</vt:lpstr>
      <vt:lpstr>Operating System is…</vt:lpstr>
      <vt:lpstr>OS as an…</vt:lpstr>
      <vt:lpstr>OS Services</vt:lpstr>
      <vt:lpstr>System call</vt:lpstr>
      <vt:lpstr>OS-User interaction</vt:lpstr>
      <vt:lpstr>OS History</vt:lpstr>
      <vt:lpstr>Kernel</vt:lpstr>
      <vt:lpstr>Slide 42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Tjokorda Agung Budi Wirayuda</cp:lastModifiedBy>
  <cp:revision>126</cp:revision>
  <dcterms:created xsi:type="dcterms:W3CDTF">2012-11-14T18:53:32Z</dcterms:created>
  <dcterms:modified xsi:type="dcterms:W3CDTF">2015-09-08T03:30:07Z</dcterms:modified>
</cp:coreProperties>
</file>