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303" r:id="rId5"/>
    <p:sldId id="261" r:id="rId6"/>
    <p:sldId id="260" r:id="rId7"/>
    <p:sldId id="263" r:id="rId8"/>
    <p:sldId id="264" r:id="rId9"/>
    <p:sldId id="268" r:id="rId10"/>
    <p:sldId id="300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301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7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4" r:id="rId42"/>
    <p:sldId id="298" r:id="rId43"/>
    <p:sldId id="299" r:id="rId44"/>
    <p:sldId id="302" r:id="rId4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7" autoAdjust="0"/>
  </p:normalViewPr>
  <p:slideViewPr>
    <p:cSldViewPr>
      <p:cViewPr varScale="1">
        <p:scale>
          <a:sx n="48" d="100"/>
          <a:sy n="48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645D9-9031-4389-A776-31F035626616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61EF60-8541-4242-9D71-4AC860AF99AB}">
      <dgm:prSet phldrT="[Text]"/>
      <dgm:spPr/>
      <dgm:t>
        <a:bodyPr/>
        <a:lstStyle/>
        <a:p>
          <a:r>
            <a:rPr lang="en-US" dirty="0" smtClean="0"/>
            <a:t>Correctness (effectiveness)</a:t>
          </a:r>
          <a:endParaRPr lang="en-US" dirty="0"/>
        </a:p>
      </dgm:t>
    </dgm:pt>
    <dgm:pt modelId="{C9106D3F-1803-438F-9D36-F0F577C9705B}" type="parTrans" cxnId="{C039C408-E2FE-4047-9F37-E9C6FDFCE65D}">
      <dgm:prSet/>
      <dgm:spPr/>
      <dgm:t>
        <a:bodyPr/>
        <a:lstStyle/>
        <a:p>
          <a:endParaRPr lang="en-US"/>
        </a:p>
      </dgm:t>
    </dgm:pt>
    <dgm:pt modelId="{3D73A2E7-0373-4A30-9DC5-A8EA31E0B9A8}" type="sibTrans" cxnId="{C039C408-E2FE-4047-9F37-E9C6FDFCE65D}">
      <dgm:prSet/>
      <dgm:spPr/>
      <dgm:t>
        <a:bodyPr/>
        <a:lstStyle/>
        <a:p>
          <a:endParaRPr lang="en-US"/>
        </a:p>
      </dgm:t>
    </dgm:pt>
    <dgm:pt modelId="{0A00F4C2-19F0-43C6-B4F3-BA08D1421662}">
      <dgm:prSet/>
      <dgm:spPr/>
      <dgm:t>
        <a:bodyPr/>
        <a:lstStyle/>
        <a:p>
          <a:r>
            <a:rPr lang="en-US" smtClean="0"/>
            <a:t>100%</a:t>
          </a:r>
          <a:endParaRPr lang="en-US" dirty="0" smtClean="0"/>
        </a:p>
      </dgm:t>
    </dgm:pt>
    <dgm:pt modelId="{A69A5B41-489D-44C6-8416-0D2833896860}" type="parTrans" cxnId="{09A7345F-7F72-4B1D-900E-B5AC68FEEA88}">
      <dgm:prSet/>
      <dgm:spPr/>
      <dgm:t>
        <a:bodyPr/>
        <a:lstStyle/>
        <a:p>
          <a:endParaRPr lang="en-US"/>
        </a:p>
      </dgm:t>
    </dgm:pt>
    <dgm:pt modelId="{98A443E4-33D1-4D0C-824B-08A0CB6CDE2D}" type="sibTrans" cxnId="{09A7345F-7F72-4B1D-900E-B5AC68FEEA88}">
      <dgm:prSet/>
      <dgm:spPr/>
      <dgm:t>
        <a:bodyPr/>
        <a:lstStyle/>
        <a:p>
          <a:endParaRPr lang="en-US"/>
        </a:p>
      </dgm:t>
    </dgm:pt>
    <dgm:pt modelId="{500E2649-BC37-4A17-BFC0-A1072A59DD44}">
      <dgm:prSet/>
      <dgm:spPr/>
      <dgm:t>
        <a:bodyPr/>
        <a:lstStyle/>
        <a:p>
          <a:r>
            <a:rPr lang="en-US" smtClean="0"/>
            <a:t>Approx alg </a:t>
          </a:r>
          <a:r>
            <a:rPr lang="en-US" smtClean="0">
              <a:sym typeface="Wingdings" pitchFamily="2" charset="2"/>
            </a:rPr>
            <a:t> the error &lt; limit</a:t>
          </a:r>
          <a:endParaRPr lang="en-US" dirty="0" smtClean="0">
            <a:sym typeface="Wingdings" pitchFamily="2" charset="2"/>
          </a:endParaRPr>
        </a:p>
      </dgm:t>
    </dgm:pt>
    <dgm:pt modelId="{DBEF82B7-1BC6-4BDB-8EF9-4A2245E4C386}" type="parTrans" cxnId="{C0C29CF2-2474-4528-A94B-516206353739}">
      <dgm:prSet/>
      <dgm:spPr/>
      <dgm:t>
        <a:bodyPr/>
        <a:lstStyle/>
        <a:p>
          <a:endParaRPr lang="en-US"/>
        </a:p>
      </dgm:t>
    </dgm:pt>
    <dgm:pt modelId="{68344E6A-C0C5-41F8-AA0A-558C59702B52}" type="sibTrans" cxnId="{C0C29CF2-2474-4528-A94B-516206353739}">
      <dgm:prSet/>
      <dgm:spPr/>
      <dgm:t>
        <a:bodyPr/>
        <a:lstStyle/>
        <a:p>
          <a:endParaRPr lang="en-US"/>
        </a:p>
      </dgm:t>
    </dgm:pt>
    <dgm:pt modelId="{3DBBB99B-097E-44F2-8DAB-C9D21AFCB6CF}">
      <dgm:prSet/>
      <dgm:spPr/>
      <dgm:t>
        <a:bodyPr/>
        <a:lstStyle/>
        <a:p>
          <a:r>
            <a:rPr lang="en-US" smtClean="0"/>
            <a:t>Efficiency:</a:t>
          </a:r>
          <a:endParaRPr lang="en-US" dirty="0" smtClean="0"/>
        </a:p>
      </dgm:t>
    </dgm:pt>
    <dgm:pt modelId="{300BAA0C-CFF9-4502-8A73-3DE8E4F54F6E}" type="parTrans" cxnId="{41EA11A3-037D-46BB-A3DF-124DA95284C2}">
      <dgm:prSet/>
      <dgm:spPr/>
      <dgm:t>
        <a:bodyPr/>
        <a:lstStyle/>
        <a:p>
          <a:endParaRPr lang="en-US"/>
        </a:p>
      </dgm:t>
    </dgm:pt>
    <dgm:pt modelId="{0046AD4A-1582-4B03-8EAB-52AE0A882F36}" type="sibTrans" cxnId="{41EA11A3-037D-46BB-A3DF-124DA95284C2}">
      <dgm:prSet/>
      <dgm:spPr/>
      <dgm:t>
        <a:bodyPr/>
        <a:lstStyle/>
        <a:p>
          <a:endParaRPr lang="en-US"/>
        </a:p>
      </dgm:t>
    </dgm:pt>
    <dgm:pt modelId="{34AB55FB-254D-413F-86C4-37B4690E24A8}">
      <dgm:prSet/>
      <dgm:spPr/>
      <dgm:t>
        <a:bodyPr/>
        <a:lstStyle/>
        <a:p>
          <a:r>
            <a:rPr lang="en-US" smtClean="0"/>
            <a:t>Time &amp; Space efficiency</a:t>
          </a:r>
          <a:endParaRPr lang="en-US" dirty="0" smtClean="0"/>
        </a:p>
      </dgm:t>
    </dgm:pt>
    <dgm:pt modelId="{C64EC2F2-B247-4D84-8385-57D6E4418A9F}" type="parTrans" cxnId="{FBCCC6AD-71FA-4258-8566-C896AC1D30F8}">
      <dgm:prSet/>
      <dgm:spPr/>
      <dgm:t>
        <a:bodyPr/>
        <a:lstStyle/>
        <a:p>
          <a:endParaRPr lang="en-US"/>
        </a:p>
      </dgm:t>
    </dgm:pt>
    <dgm:pt modelId="{E166C044-87CB-4E77-BC5A-BDC8AFC3D716}" type="sibTrans" cxnId="{FBCCC6AD-71FA-4258-8566-C896AC1D30F8}">
      <dgm:prSet/>
      <dgm:spPr/>
      <dgm:t>
        <a:bodyPr/>
        <a:lstStyle/>
        <a:p>
          <a:endParaRPr lang="en-US"/>
        </a:p>
      </dgm:t>
    </dgm:pt>
    <dgm:pt modelId="{4D72AF41-67DE-46B9-9DA9-B20FD0BFB06D}">
      <dgm:prSet/>
      <dgm:spPr/>
      <dgm:t>
        <a:bodyPr/>
        <a:lstStyle/>
        <a:p>
          <a:r>
            <a:rPr lang="en-US" smtClean="0"/>
            <a:t>Simplicity</a:t>
          </a:r>
          <a:endParaRPr lang="en-US" dirty="0" smtClean="0"/>
        </a:p>
      </dgm:t>
    </dgm:pt>
    <dgm:pt modelId="{33B884A5-237A-4043-BEF4-0D4C8DE8C333}" type="parTrans" cxnId="{3F23FAAB-2900-4871-A1C8-7F93E7130844}">
      <dgm:prSet/>
      <dgm:spPr/>
      <dgm:t>
        <a:bodyPr/>
        <a:lstStyle/>
        <a:p>
          <a:endParaRPr lang="en-US"/>
        </a:p>
      </dgm:t>
    </dgm:pt>
    <dgm:pt modelId="{074B1069-B9E3-4596-B88C-8C06FE2B9A14}" type="sibTrans" cxnId="{3F23FAAB-2900-4871-A1C8-7F93E7130844}">
      <dgm:prSet/>
      <dgm:spPr/>
      <dgm:t>
        <a:bodyPr/>
        <a:lstStyle/>
        <a:p>
          <a:endParaRPr lang="en-US"/>
        </a:p>
      </dgm:t>
    </dgm:pt>
    <dgm:pt modelId="{87B4B511-5A95-4398-9B22-A32F9C98F158}">
      <dgm:prSet/>
      <dgm:spPr/>
      <dgm:t>
        <a:bodyPr/>
        <a:lstStyle/>
        <a:p>
          <a:r>
            <a:rPr lang="en-US" smtClean="0"/>
            <a:t>Generality: </a:t>
          </a:r>
          <a:endParaRPr lang="en-US" dirty="0" smtClean="0"/>
        </a:p>
      </dgm:t>
    </dgm:pt>
    <dgm:pt modelId="{FF46AD32-5D8E-40CF-ACE2-0286C658BF4A}" type="parTrans" cxnId="{EF9CF9C0-BBD2-4F1F-96E5-808E84706AFB}">
      <dgm:prSet/>
      <dgm:spPr/>
      <dgm:t>
        <a:bodyPr/>
        <a:lstStyle/>
        <a:p>
          <a:endParaRPr lang="en-US"/>
        </a:p>
      </dgm:t>
    </dgm:pt>
    <dgm:pt modelId="{2C9D5A5E-8A42-4AA0-8F21-B8B26010DB76}" type="sibTrans" cxnId="{EF9CF9C0-BBD2-4F1F-96E5-808E84706AFB}">
      <dgm:prSet/>
      <dgm:spPr/>
      <dgm:t>
        <a:bodyPr/>
        <a:lstStyle/>
        <a:p>
          <a:endParaRPr lang="en-US"/>
        </a:p>
      </dgm:t>
    </dgm:pt>
    <dgm:pt modelId="{C9B6CB1B-C7AF-440B-88DC-B300F1966D20}">
      <dgm:prSet/>
      <dgm:spPr/>
      <dgm:t>
        <a:bodyPr/>
        <a:lstStyle/>
        <a:p>
          <a:r>
            <a:rPr lang="en-US" smtClean="0"/>
            <a:t>the problem</a:t>
          </a:r>
          <a:endParaRPr lang="en-US" dirty="0" smtClean="0"/>
        </a:p>
      </dgm:t>
    </dgm:pt>
    <dgm:pt modelId="{AE4162A3-D543-44DA-AF81-A35FFB0C36EA}" type="parTrans" cxnId="{37326D7C-B476-4311-B751-371B17696EC1}">
      <dgm:prSet/>
      <dgm:spPr/>
      <dgm:t>
        <a:bodyPr/>
        <a:lstStyle/>
        <a:p>
          <a:endParaRPr lang="en-US"/>
        </a:p>
      </dgm:t>
    </dgm:pt>
    <dgm:pt modelId="{796EDA90-E6F6-4989-AF4D-8EA70AEC8AB7}" type="sibTrans" cxnId="{37326D7C-B476-4311-B751-371B17696EC1}">
      <dgm:prSet/>
      <dgm:spPr/>
      <dgm:t>
        <a:bodyPr/>
        <a:lstStyle/>
        <a:p>
          <a:endParaRPr lang="en-US"/>
        </a:p>
      </dgm:t>
    </dgm:pt>
    <dgm:pt modelId="{8764ACFE-F330-4573-92F9-B0F7A206FD59}">
      <dgm:prSet/>
      <dgm:spPr/>
      <dgm:t>
        <a:bodyPr/>
        <a:lstStyle/>
        <a:p>
          <a:r>
            <a:rPr lang="en-US" smtClean="0"/>
            <a:t>input range</a:t>
          </a:r>
          <a:endParaRPr lang="en-US" dirty="0" smtClean="0"/>
        </a:p>
      </dgm:t>
    </dgm:pt>
    <dgm:pt modelId="{4621509A-B8A5-4745-9299-4E830A490757}" type="parTrans" cxnId="{CBCDBC80-A70F-48DA-AD8A-6F59B6250B20}">
      <dgm:prSet/>
      <dgm:spPr/>
      <dgm:t>
        <a:bodyPr/>
        <a:lstStyle/>
        <a:p>
          <a:endParaRPr lang="en-US"/>
        </a:p>
      </dgm:t>
    </dgm:pt>
    <dgm:pt modelId="{7BCABD9B-7939-4F8B-8B0D-4E6DFA42DD06}" type="sibTrans" cxnId="{CBCDBC80-A70F-48DA-AD8A-6F59B6250B20}">
      <dgm:prSet/>
      <dgm:spPr/>
      <dgm:t>
        <a:bodyPr/>
        <a:lstStyle/>
        <a:p>
          <a:endParaRPr lang="en-US"/>
        </a:p>
      </dgm:t>
    </dgm:pt>
    <dgm:pt modelId="{A8AFF233-ECB3-4E5E-8E47-2DB5BA6B995E}" type="pres">
      <dgm:prSet presAssocID="{D01645D9-9031-4389-A776-31F0356266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78FCDB-194E-4796-8A79-3D02E8937AD1}" type="pres">
      <dgm:prSet presAssocID="{A661EF60-8541-4242-9D71-4AC860AF99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83964-A3D0-4949-9AFF-1FD639372EEA}" type="pres">
      <dgm:prSet presAssocID="{A661EF60-8541-4242-9D71-4AC860AF99A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81FFE-6CB8-4988-8C75-C95D5D438CD3}" type="pres">
      <dgm:prSet presAssocID="{3DBBB99B-097E-44F2-8DAB-C9D21AFCB6C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E71C9-F0FA-4615-B00E-0FECE2C8281A}" type="pres">
      <dgm:prSet presAssocID="{3DBBB99B-097E-44F2-8DAB-C9D21AFCB6C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F6B7A-98CE-4520-811E-1AFAC024F0D7}" type="pres">
      <dgm:prSet presAssocID="{4D72AF41-67DE-46B9-9DA9-B20FD0BFB06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D2C8D-B781-4FED-95E0-2B1219542300}" type="pres">
      <dgm:prSet presAssocID="{074B1069-B9E3-4596-B88C-8C06FE2B9A14}" presName="spacer" presStyleCnt="0"/>
      <dgm:spPr/>
    </dgm:pt>
    <dgm:pt modelId="{5B21A02C-AB53-4A41-8321-465161E81C01}" type="pres">
      <dgm:prSet presAssocID="{87B4B511-5A95-4398-9B22-A32F9C98F1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DC082-3A5F-49ED-808B-BBE1DF34D14E}" type="pres">
      <dgm:prSet presAssocID="{87B4B511-5A95-4398-9B22-A32F9C98F15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52EC4-C78A-4DDE-9953-A91E653A00E9}" type="presOf" srcId="{0A00F4C2-19F0-43C6-B4F3-BA08D1421662}" destId="{82883964-A3D0-4949-9AFF-1FD639372EEA}" srcOrd="0" destOrd="0" presId="urn:microsoft.com/office/officeart/2005/8/layout/vList2"/>
    <dgm:cxn modelId="{629B665E-BF11-4068-B60F-FC29F351FE88}" type="presOf" srcId="{A661EF60-8541-4242-9D71-4AC860AF99AB}" destId="{2778FCDB-194E-4796-8A79-3D02E8937AD1}" srcOrd="0" destOrd="0" presId="urn:microsoft.com/office/officeart/2005/8/layout/vList2"/>
    <dgm:cxn modelId="{232C9A3E-4CA9-49EA-B6FD-E510D0B7517F}" type="presOf" srcId="{500E2649-BC37-4A17-BFC0-A1072A59DD44}" destId="{82883964-A3D0-4949-9AFF-1FD639372EEA}" srcOrd="0" destOrd="1" presId="urn:microsoft.com/office/officeart/2005/8/layout/vList2"/>
    <dgm:cxn modelId="{9EBEFDA8-6A98-4B52-9E60-E110970A61C0}" type="presOf" srcId="{87B4B511-5A95-4398-9B22-A32F9C98F158}" destId="{5B21A02C-AB53-4A41-8321-465161E81C01}" srcOrd="0" destOrd="0" presId="urn:microsoft.com/office/officeart/2005/8/layout/vList2"/>
    <dgm:cxn modelId="{41EA11A3-037D-46BB-A3DF-124DA95284C2}" srcId="{D01645D9-9031-4389-A776-31F035626616}" destId="{3DBBB99B-097E-44F2-8DAB-C9D21AFCB6CF}" srcOrd="1" destOrd="0" parTransId="{300BAA0C-CFF9-4502-8A73-3DE8E4F54F6E}" sibTransId="{0046AD4A-1582-4B03-8EAB-52AE0A882F36}"/>
    <dgm:cxn modelId="{C0C29CF2-2474-4528-A94B-516206353739}" srcId="{A661EF60-8541-4242-9D71-4AC860AF99AB}" destId="{500E2649-BC37-4A17-BFC0-A1072A59DD44}" srcOrd="1" destOrd="0" parTransId="{DBEF82B7-1BC6-4BDB-8EF9-4A2245E4C386}" sibTransId="{68344E6A-C0C5-41F8-AA0A-558C59702B52}"/>
    <dgm:cxn modelId="{A499BB3B-DD09-486E-B31B-A72801EB1827}" type="presOf" srcId="{D01645D9-9031-4389-A776-31F035626616}" destId="{A8AFF233-ECB3-4E5E-8E47-2DB5BA6B995E}" srcOrd="0" destOrd="0" presId="urn:microsoft.com/office/officeart/2005/8/layout/vList2"/>
    <dgm:cxn modelId="{EF9CF9C0-BBD2-4F1F-96E5-808E84706AFB}" srcId="{D01645D9-9031-4389-A776-31F035626616}" destId="{87B4B511-5A95-4398-9B22-A32F9C98F158}" srcOrd="3" destOrd="0" parTransId="{FF46AD32-5D8E-40CF-ACE2-0286C658BF4A}" sibTransId="{2C9D5A5E-8A42-4AA0-8F21-B8B26010DB76}"/>
    <dgm:cxn modelId="{71B354E1-84B8-4E8A-A5CB-86C7281A6DD2}" type="presOf" srcId="{C9B6CB1B-C7AF-440B-88DC-B300F1966D20}" destId="{2F7DC082-3A5F-49ED-808B-BBE1DF34D14E}" srcOrd="0" destOrd="0" presId="urn:microsoft.com/office/officeart/2005/8/layout/vList2"/>
    <dgm:cxn modelId="{9380F4A0-E202-4A86-915D-900AB3D7484B}" type="presOf" srcId="{4D72AF41-67DE-46B9-9DA9-B20FD0BFB06D}" destId="{A07F6B7A-98CE-4520-811E-1AFAC024F0D7}" srcOrd="0" destOrd="0" presId="urn:microsoft.com/office/officeart/2005/8/layout/vList2"/>
    <dgm:cxn modelId="{501E1E72-B2A0-4B2A-86E2-8F38B26EB66E}" type="presOf" srcId="{3DBBB99B-097E-44F2-8DAB-C9D21AFCB6CF}" destId="{C5081FFE-6CB8-4988-8C75-C95D5D438CD3}" srcOrd="0" destOrd="0" presId="urn:microsoft.com/office/officeart/2005/8/layout/vList2"/>
    <dgm:cxn modelId="{C039C408-E2FE-4047-9F37-E9C6FDFCE65D}" srcId="{D01645D9-9031-4389-A776-31F035626616}" destId="{A661EF60-8541-4242-9D71-4AC860AF99AB}" srcOrd="0" destOrd="0" parTransId="{C9106D3F-1803-438F-9D36-F0F577C9705B}" sibTransId="{3D73A2E7-0373-4A30-9DC5-A8EA31E0B9A8}"/>
    <dgm:cxn modelId="{CBCDBC80-A70F-48DA-AD8A-6F59B6250B20}" srcId="{87B4B511-5A95-4398-9B22-A32F9C98F158}" destId="{8764ACFE-F330-4573-92F9-B0F7A206FD59}" srcOrd="1" destOrd="0" parTransId="{4621509A-B8A5-4745-9299-4E830A490757}" sibTransId="{7BCABD9B-7939-4F8B-8B0D-4E6DFA42DD06}"/>
    <dgm:cxn modelId="{44550166-27B2-47C8-B6E6-98A8E3B2F7C0}" type="presOf" srcId="{8764ACFE-F330-4573-92F9-B0F7A206FD59}" destId="{2F7DC082-3A5F-49ED-808B-BBE1DF34D14E}" srcOrd="0" destOrd="1" presId="urn:microsoft.com/office/officeart/2005/8/layout/vList2"/>
    <dgm:cxn modelId="{3F23FAAB-2900-4871-A1C8-7F93E7130844}" srcId="{D01645D9-9031-4389-A776-31F035626616}" destId="{4D72AF41-67DE-46B9-9DA9-B20FD0BFB06D}" srcOrd="2" destOrd="0" parTransId="{33B884A5-237A-4043-BEF4-0D4C8DE8C333}" sibTransId="{074B1069-B9E3-4596-B88C-8C06FE2B9A14}"/>
    <dgm:cxn modelId="{37326D7C-B476-4311-B751-371B17696EC1}" srcId="{87B4B511-5A95-4398-9B22-A32F9C98F158}" destId="{C9B6CB1B-C7AF-440B-88DC-B300F1966D20}" srcOrd="0" destOrd="0" parTransId="{AE4162A3-D543-44DA-AF81-A35FFB0C36EA}" sibTransId="{796EDA90-E6F6-4989-AF4D-8EA70AEC8AB7}"/>
    <dgm:cxn modelId="{3F049D56-A177-4119-9B10-E3E1EC48E344}" type="presOf" srcId="{34AB55FB-254D-413F-86C4-37B4690E24A8}" destId="{C7AE71C9-F0FA-4615-B00E-0FECE2C8281A}" srcOrd="0" destOrd="0" presId="urn:microsoft.com/office/officeart/2005/8/layout/vList2"/>
    <dgm:cxn modelId="{09A7345F-7F72-4B1D-900E-B5AC68FEEA88}" srcId="{A661EF60-8541-4242-9D71-4AC860AF99AB}" destId="{0A00F4C2-19F0-43C6-B4F3-BA08D1421662}" srcOrd="0" destOrd="0" parTransId="{A69A5B41-489D-44C6-8416-0D2833896860}" sibTransId="{98A443E4-33D1-4D0C-824B-08A0CB6CDE2D}"/>
    <dgm:cxn modelId="{FBCCC6AD-71FA-4258-8566-C896AC1D30F8}" srcId="{3DBBB99B-097E-44F2-8DAB-C9D21AFCB6CF}" destId="{34AB55FB-254D-413F-86C4-37B4690E24A8}" srcOrd="0" destOrd="0" parTransId="{C64EC2F2-B247-4D84-8385-57D6E4418A9F}" sibTransId="{E166C044-87CB-4E77-BC5A-BDC8AFC3D716}"/>
    <dgm:cxn modelId="{5449AF65-8B80-468C-A4A6-96562BF2AF63}" type="presParOf" srcId="{A8AFF233-ECB3-4E5E-8E47-2DB5BA6B995E}" destId="{2778FCDB-194E-4796-8A79-3D02E8937AD1}" srcOrd="0" destOrd="0" presId="urn:microsoft.com/office/officeart/2005/8/layout/vList2"/>
    <dgm:cxn modelId="{DEB21497-209C-4FD0-8A68-29A6D3B512A2}" type="presParOf" srcId="{A8AFF233-ECB3-4E5E-8E47-2DB5BA6B995E}" destId="{82883964-A3D0-4949-9AFF-1FD639372EEA}" srcOrd="1" destOrd="0" presId="urn:microsoft.com/office/officeart/2005/8/layout/vList2"/>
    <dgm:cxn modelId="{56042BC2-7E11-415A-8AB0-61098CC114A6}" type="presParOf" srcId="{A8AFF233-ECB3-4E5E-8E47-2DB5BA6B995E}" destId="{C5081FFE-6CB8-4988-8C75-C95D5D438CD3}" srcOrd="2" destOrd="0" presId="urn:microsoft.com/office/officeart/2005/8/layout/vList2"/>
    <dgm:cxn modelId="{102B6674-D44F-4EE1-8B5A-ED6E846B23D2}" type="presParOf" srcId="{A8AFF233-ECB3-4E5E-8E47-2DB5BA6B995E}" destId="{C7AE71C9-F0FA-4615-B00E-0FECE2C8281A}" srcOrd="3" destOrd="0" presId="urn:microsoft.com/office/officeart/2005/8/layout/vList2"/>
    <dgm:cxn modelId="{F60C514B-2286-435B-A2AD-7376B56910B4}" type="presParOf" srcId="{A8AFF233-ECB3-4E5E-8E47-2DB5BA6B995E}" destId="{A07F6B7A-98CE-4520-811E-1AFAC024F0D7}" srcOrd="4" destOrd="0" presId="urn:microsoft.com/office/officeart/2005/8/layout/vList2"/>
    <dgm:cxn modelId="{08CB9E4B-3287-4F64-8BC5-1A5E365836E9}" type="presParOf" srcId="{A8AFF233-ECB3-4E5E-8E47-2DB5BA6B995E}" destId="{20DD2C8D-B781-4FED-95E0-2B1219542300}" srcOrd="5" destOrd="0" presId="urn:microsoft.com/office/officeart/2005/8/layout/vList2"/>
    <dgm:cxn modelId="{AEDF86CA-F630-4501-B912-172175DD8035}" type="presParOf" srcId="{A8AFF233-ECB3-4E5E-8E47-2DB5BA6B995E}" destId="{5B21A02C-AB53-4A41-8321-465161E81C01}" srcOrd="6" destOrd="0" presId="urn:microsoft.com/office/officeart/2005/8/layout/vList2"/>
    <dgm:cxn modelId="{DA973361-06EE-4AA0-BBDF-D26E6DA12875}" type="presParOf" srcId="{A8AFF233-ECB3-4E5E-8E47-2DB5BA6B995E}" destId="{2F7DC082-3A5F-49ED-808B-BBE1DF34D14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42D5A-F9C2-429D-8B5B-D4417DFE4CEA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1A7542-5876-452A-8474-158F5C40A93D}">
      <dgm:prSet phldrT="[Text]"/>
      <dgm:spPr/>
      <dgm:t>
        <a:bodyPr/>
        <a:lstStyle/>
        <a:p>
          <a:r>
            <a:rPr lang="en-US" dirty="0" smtClean="0"/>
            <a:t>I</a:t>
          </a:r>
          <a:r>
            <a:rPr lang="id-ID" dirty="0" smtClean="0"/>
            <a:t>mperative</a:t>
          </a:r>
          <a:endParaRPr lang="en-US" dirty="0"/>
        </a:p>
      </dgm:t>
    </dgm:pt>
    <dgm:pt modelId="{AE59C069-9153-48BD-B7B0-E9B9265D16CC}" type="parTrans" cxnId="{BF6AF1D4-9600-4DD9-B916-EB1FBA680F6C}">
      <dgm:prSet/>
      <dgm:spPr/>
      <dgm:t>
        <a:bodyPr/>
        <a:lstStyle/>
        <a:p>
          <a:endParaRPr lang="en-US"/>
        </a:p>
      </dgm:t>
    </dgm:pt>
    <dgm:pt modelId="{753DDBFE-CF06-4706-8916-9AFC3ADC2BC3}" type="sibTrans" cxnId="{BF6AF1D4-9600-4DD9-B916-EB1FBA680F6C}">
      <dgm:prSet/>
      <dgm:spPr/>
      <dgm:t>
        <a:bodyPr/>
        <a:lstStyle/>
        <a:p>
          <a:endParaRPr lang="en-US"/>
        </a:p>
      </dgm:t>
    </dgm:pt>
    <dgm:pt modelId="{7A61D7F3-98E0-4B99-8E4F-DD9E0962B4D1}">
      <dgm:prSet/>
      <dgm:spPr/>
      <dgm:t>
        <a:bodyPr/>
        <a:lstStyle/>
        <a:p>
          <a:r>
            <a:rPr lang="en-US" dirty="0" smtClean="0"/>
            <a:t>Foundation: </a:t>
          </a:r>
          <a:r>
            <a:rPr lang="id-ID" dirty="0" smtClean="0"/>
            <a:t>Turing machine </a:t>
          </a:r>
          <a:endParaRPr lang="en-US" dirty="0" smtClean="0"/>
        </a:p>
      </dgm:t>
    </dgm:pt>
    <dgm:pt modelId="{979E65F6-59DF-4F2E-98C6-4E3C497D34F2}" type="parTrans" cxnId="{83246114-25E0-4B4E-A940-A5B5123D7968}">
      <dgm:prSet/>
      <dgm:spPr/>
      <dgm:t>
        <a:bodyPr/>
        <a:lstStyle/>
        <a:p>
          <a:endParaRPr lang="en-US"/>
        </a:p>
      </dgm:t>
    </dgm:pt>
    <dgm:pt modelId="{C107BDE2-644E-45B6-A5A9-8AB4947E4B1F}" type="sibTrans" cxnId="{83246114-25E0-4B4E-A940-A5B5123D7968}">
      <dgm:prSet/>
      <dgm:spPr/>
      <dgm:t>
        <a:bodyPr/>
        <a:lstStyle/>
        <a:p>
          <a:endParaRPr lang="en-US"/>
        </a:p>
      </dgm:t>
    </dgm:pt>
    <dgm:pt modelId="{612D82BC-CE12-4FB5-BF16-D36F2BB42E05}">
      <dgm:prSet/>
      <dgm:spPr/>
      <dgm:t>
        <a:bodyPr/>
        <a:lstStyle/>
        <a:p>
          <a:r>
            <a:rPr lang="id-ID" dirty="0" smtClean="0"/>
            <a:t>Functional  </a:t>
          </a:r>
          <a:endParaRPr lang="en-US" dirty="0" smtClean="0"/>
        </a:p>
      </dgm:t>
    </dgm:pt>
    <dgm:pt modelId="{6C2D2A8A-73B1-433C-9761-A73944B536D1}" type="parTrans" cxnId="{03109318-9994-410D-AB52-FF7269F6C738}">
      <dgm:prSet/>
      <dgm:spPr/>
      <dgm:t>
        <a:bodyPr/>
        <a:lstStyle/>
        <a:p>
          <a:endParaRPr lang="en-US"/>
        </a:p>
      </dgm:t>
    </dgm:pt>
    <dgm:pt modelId="{75BB08DD-0C7C-4A19-8B77-71EC34A72095}" type="sibTrans" cxnId="{03109318-9994-410D-AB52-FF7269F6C738}">
      <dgm:prSet/>
      <dgm:spPr/>
      <dgm:t>
        <a:bodyPr/>
        <a:lstStyle/>
        <a:p>
          <a:endParaRPr lang="en-US"/>
        </a:p>
      </dgm:t>
    </dgm:pt>
    <dgm:pt modelId="{2E3A62EE-509F-4AF9-90CC-7A00EDB03893}">
      <dgm:prSet/>
      <dgm:spPr/>
      <dgm:t>
        <a:bodyPr/>
        <a:lstStyle/>
        <a:p>
          <a:r>
            <a:rPr lang="en-US" smtClean="0"/>
            <a:t>Foundation: </a:t>
          </a:r>
          <a:r>
            <a:rPr lang="id-ID" smtClean="0"/>
            <a:t>lambda calculus </a:t>
          </a:r>
          <a:endParaRPr lang="en-US" dirty="0" smtClean="0"/>
        </a:p>
      </dgm:t>
    </dgm:pt>
    <dgm:pt modelId="{A19F8DAB-65DE-4A1F-8B4A-3D41E0CB39F1}" type="parTrans" cxnId="{F8255C3C-2F0E-49F7-A371-38C24C6B5B4F}">
      <dgm:prSet/>
      <dgm:spPr/>
      <dgm:t>
        <a:bodyPr/>
        <a:lstStyle/>
        <a:p>
          <a:endParaRPr lang="en-US"/>
        </a:p>
      </dgm:t>
    </dgm:pt>
    <dgm:pt modelId="{2AA1EFFA-BD98-4C27-9174-43C094169A66}" type="sibTrans" cxnId="{F8255C3C-2F0E-49F7-A371-38C24C6B5B4F}">
      <dgm:prSet/>
      <dgm:spPr/>
      <dgm:t>
        <a:bodyPr/>
        <a:lstStyle/>
        <a:p>
          <a:endParaRPr lang="en-US"/>
        </a:p>
      </dgm:t>
    </dgm:pt>
    <dgm:pt modelId="{ACFC7349-9544-4150-A525-09A90C311D58}">
      <dgm:prSet/>
      <dgm:spPr/>
      <dgm:t>
        <a:bodyPr/>
        <a:lstStyle/>
        <a:p>
          <a:r>
            <a:rPr lang="en-US" smtClean="0"/>
            <a:t>D</a:t>
          </a:r>
          <a:r>
            <a:rPr lang="id-ID" smtClean="0"/>
            <a:t>eclarative</a:t>
          </a:r>
          <a:endParaRPr lang="en-US" dirty="0" smtClean="0"/>
        </a:p>
      </dgm:t>
    </dgm:pt>
    <dgm:pt modelId="{6FECCF9B-A785-42AD-833A-7C3CC0296C7C}" type="parTrans" cxnId="{4A3AB16E-C64F-45A3-9288-C9984732EEC2}">
      <dgm:prSet/>
      <dgm:spPr/>
      <dgm:t>
        <a:bodyPr/>
        <a:lstStyle/>
        <a:p>
          <a:endParaRPr lang="en-US"/>
        </a:p>
      </dgm:t>
    </dgm:pt>
    <dgm:pt modelId="{646AE3FF-AEDD-4A28-8C0C-206176BD7E1E}" type="sibTrans" cxnId="{4A3AB16E-C64F-45A3-9288-C9984732EEC2}">
      <dgm:prSet/>
      <dgm:spPr/>
      <dgm:t>
        <a:bodyPr/>
        <a:lstStyle/>
        <a:p>
          <a:endParaRPr lang="en-US"/>
        </a:p>
      </dgm:t>
    </dgm:pt>
    <dgm:pt modelId="{D4651DA9-4072-4781-A114-2F68F81FE403}">
      <dgm:prSet/>
      <dgm:spPr/>
      <dgm:t>
        <a:bodyPr/>
        <a:lstStyle/>
        <a:p>
          <a:r>
            <a:rPr lang="en-US" smtClean="0"/>
            <a:t>Foundation: </a:t>
          </a:r>
          <a:r>
            <a:rPr lang="id-ID" smtClean="0"/>
            <a:t>first order logic </a:t>
          </a:r>
          <a:endParaRPr lang="en-US" dirty="0" smtClean="0"/>
        </a:p>
      </dgm:t>
    </dgm:pt>
    <dgm:pt modelId="{52717D29-4848-468C-A03E-72E23EE3FD8D}" type="parTrans" cxnId="{1B850229-948B-42FA-9E79-D8923953B862}">
      <dgm:prSet/>
      <dgm:spPr/>
      <dgm:t>
        <a:bodyPr/>
        <a:lstStyle/>
        <a:p>
          <a:endParaRPr lang="en-US"/>
        </a:p>
      </dgm:t>
    </dgm:pt>
    <dgm:pt modelId="{45B2B2C1-693B-483D-A1C4-1D11E8FBAD40}" type="sibTrans" cxnId="{1B850229-948B-42FA-9E79-D8923953B862}">
      <dgm:prSet/>
      <dgm:spPr/>
      <dgm:t>
        <a:bodyPr/>
        <a:lstStyle/>
        <a:p>
          <a:endParaRPr lang="en-US"/>
        </a:p>
      </dgm:t>
    </dgm:pt>
    <dgm:pt modelId="{DC15EBD2-F159-44E5-90D5-7284AEECAFBD}">
      <dgm:prSet phldrT="[Text]"/>
      <dgm:spPr/>
      <dgm:t>
        <a:bodyPr/>
        <a:lstStyle/>
        <a:p>
          <a:r>
            <a:rPr lang="en-US" dirty="0" smtClean="0"/>
            <a:t>Foundation: </a:t>
          </a:r>
          <a:r>
            <a:rPr lang="id-ID" dirty="0" smtClean="0"/>
            <a:t>Turing machine </a:t>
          </a:r>
          <a:endParaRPr lang="en-US" dirty="0" smtClean="0"/>
        </a:p>
      </dgm:t>
    </dgm:pt>
    <dgm:pt modelId="{4CD4EF7B-0373-4D85-A353-32FC9F26D506}" type="parTrans" cxnId="{7978ED16-5C7D-4BF2-8930-FF12E9030F75}">
      <dgm:prSet/>
      <dgm:spPr/>
      <dgm:t>
        <a:bodyPr/>
        <a:lstStyle/>
        <a:p>
          <a:endParaRPr lang="en-US"/>
        </a:p>
      </dgm:t>
    </dgm:pt>
    <dgm:pt modelId="{1CC1011B-FABB-4B11-8E2A-5A424F042B31}" type="sibTrans" cxnId="{7978ED16-5C7D-4BF2-8930-FF12E9030F75}">
      <dgm:prSet/>
      <dgm:spPr/>
      <dgm:t>
        <a:bodyPr/>
        <a:lstStyle/>
        <a:p>
          <a:endParaRPr lang="en-US"/>
        </a:p>
      </dgm:t>
    </dgm:pt>
    <dgm:pt modelId="{CE145575-775B-40B5-A274-5BF2B5A2461B}">
      <dgm:prSet phldrT="[Text]"/>
      <dgm:spPr/>
      <dgm:t>
        <a:bodyPr/>
        <a:lstStyle/>
        <a:p>
          <a:r>
            <a:rPr lang="en-US" smtClean="0"/>
            <a:t>O</a:t>
          </a:r>
          <a:r>
            <a:rPr lang="id-ID" dirty="0" smtClean="0"/>
            <a:t>bject-oriented</a:t>
          </a:r>
          <a:endParaRPr lang="en-US"/>
        </a:p>
      </dgm:t>
    </dgm:pt>
    <dgm:pt modelId="{1E8C5632-0F20-4C9C-9ECE-B7A87A8BF91B}" type="parTrans" cxnId="{944C9D1B-4FF0-4764-A1CF-E5C05A8720D5}">
      <dgm:prSet/>
      <dgm:spPr/>
      <dgm:t>
        <a:bodyPr/>
        <a:lstStyle/>
        <a:p>
          <a:endParaRPr lang="en-US"/>
        </a:p>
      </dgm:t>
    </dgm:pt>
    <dgm:pt modelId="{05ABB795-2886-43F3-AC2B-E4D2D5BDD12E}" type="sibTrans" cxnId="{944C9D1B-4FF0-4764-A1CF-E5C05A8720D5}">
      <dgm:prSet/>
      <dgm:spPr/>
      <dgm:t>
        <a:bodyPr/>
        <a:lstStyle/>
        <a:p>
          <a:endParaRPr lang="en-US"/>
        </a:p>
      </dgm:t>
    </dgm:pt>
    <dgm:pt modelId="{C8DFEF6E-BBAE-4233-91D1-D0E95367A23B}" type="pres">
      <dgm:prSet presAssocID="{13142D5A-F9C2-429D-8B5B-D4417DFE4C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E0FDE-6823-495D-B198-6BEC286B8862}" type="pres">
      <dgm:prSet presAssocID="{401A7542-5876-452A-8474-158F5C40A93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8BE29-BF64-46BA-962F-67F4E6AB9859}" type="pres">
      <dgm:prSet presAssocID="{401A7542-5876-452A-8474-158F5C40A93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DCA12-40BE-4137-B219-A841A6DAACA1}" type="pres">
      <dgm:prSet presAssocID="{CE145575-775B-40B5-A274-5BF2B5A246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235BC-F6EF-4D70-910E-F2AE7F4620B6}" type="pres">
      <dgm:prSet presAssocID="{CE145575-775B-40B5-A274-5BF2B5A2461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50038-D60F-4FC3-8618-2B556C0972FD}" type="pres">
      <dgm:prSet presAssocID="{612D82BC-CE12-4FB5-BF16-D36F2BB42E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6A8BC-BD50-422C-90E0-B71D87075A13}" type="pres">
      <dgm:prSet presAssocID="{612D82BC-CE12-4FB5-BF16-D36F2BB42E05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3A0B7-BB4C-4DDA-8795-3B53FD361618}" type="pres">
      <dgm:prSet presAssocID="{ACFC7349-9544-4150-A525-09A90C311D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344B8-880B-4E60-A1A0-B68263B45A32}" type="pres">
      <dgm:prSet presAssocID="{ACFC7349-9544-4150-A525-09A90C311D5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109318-9994-410D-AB52-FF7269F6C738}" srcId="{13142D5A-F9C2-429D-8B5B-D4417DFE4CEA}" destId="{612D82BC-CE12-4FB5-BF16-D36F2BB42E05}" srcOrd="2" destOrd="0" parTransId="{6C2D2A8A-73B1-433C-9761-A73944B536D1}" sibTransId="{75BB08DD-0C7C-4A19-8B77-71EC34A72095}"/>
    <dgm:cxn modelId="{944C9D1B-4FF0-4764-A1CF-E5C05A8720D5}" srcId="{13142D5A-F9C2-429D-8B5B-D4417DFE4CEA}" destId="{CE145575-775B-40B5-A274-5BF2B5A2461B}" srcOrd="1" destOrd="0" parTransId="{1E8C5632-0F20-4C9C-9ECE-B7A87A8BF91B}" sibTransId="{05ABB795-2886-43F3-AC2B-E4D2D5BDD12E}"/>
    <dgm:cxn modelId="{F8255C3C-2F0E-49F7-A371-38C24C6B5B4F}" srcId="{612D82BC-CE12-4FB5-BF16-D36F2BB42E05}" destId="{2E3A62EE-509F-4AF9-90CC-7A00EDB03893}" srcOrd="0" destOrd="0" parTransId="{A19F8DAB-65DE-4A1F-8B4A-3D41E0CB39F1}" sibTransId="{2AA1EFFA-BD98-4C27-9174-43C094169A66}"/>
    <dgm:cxn modelId="{37396D48-EEBA-49C5-B3ED-55518FC373C0}" type="presOf" srcId="{D4651DA9-4072-4781-A114-2F68F81FE403}" destId="{933344B8-880B-4E60-A1A0-B68263B45A32}" srcOrd="0" destOrd="0" presId="urn:microsoft.com/office/officeart/2005/8/layout/vList2"/>
    <dgm:cxn modelId="{83A83FC4-697E-4FB0-96E1-A914DA5AFAF9}" type="presOf" srcId="{2E3A62EE-509F-4AF9-90CC-7A00EDB03893}" destId="{08E6A8BC-BD50-422C-90E0-B71D87075A13}" srcOrd="0" destOrd="0" presId="urn:microsoft.com/office/officeart/2005/8/layout/vList2"/>
    <dgm:cxn modelId="{BF6AF1D4-9600-4DD9-B916-EB1FBA680F6C}" srcId="{13142D5A-F9C2-429D-8B5B-D4417DFE4CEA}" destId="{401A7542-5876-452A-8474-158F5C40A93D}" srcOrd="0" destOrd="0" parTransId="{AE59C069-9153-48BD-B7B0-E9B9265D16CC}" sibTransId="{753DDBFE-CF06-4706-8916-9AFC3ADC2BC3}"/>
    <dgm:cxn modelId="{83246114-25E0-4B4E-A940-A5B5123D7968}" srcId="{CE145575-775B-40B5-A274-5BF2B5A2461B}" destId="{7A61D7F3-98E0-4B99-8E4F-DD9E0962B4D1}" srcOrd="0" destOrd="0" parTransId="{979E65F6-59DF-4F2E-98C6-4E3C497D34F2}" sibTransId="{C107BDE2-644E-45B6-A5A9-8AB4947E4B1F}"/>
    <dgm:cxn modelId="{4A3AB16E-C64F-45A3-9288-C9984732EEC2}" srcId="{13142D5A-F9C2-429D-8B5B-D4417DFE4CEA}" destId="{ACFC7349-9544-4150-A525-09A90C311D58}" srcOrd="3" destOrd="0" parTransId="{6FECCF9B-A785-42AD-833A-7C3CC0296C7C}" sibTransId="{646AE3FF-AEDD-4A28-8C0C-206176BD7E1E}"/>
    <dgm:cxn modelId="{EF3264D7-997D-4F3A-961B-C59CB5C2F027}" type="presOf" srcId="{DC15EBD2-F159-44E5-90D5-7284AEECAFBD}" destId="{2648BE29-BF64-46BA-962F-67F4E6AB9859}" srcOrd="0" destOrd="0" presId="urn:microsoft.com/office/officeart/2005/8/layout/vList2"/>
    <dgm:cxn modelId="{9E7C17AD-16DE-46B8-B166-8C1F6EA10DB8}" type="presOf" srcId="{ACFC7349-9544-4150-A525-09A90C311D58}" destId="{7563A0B7-BB4C-4DDA-8795-3B53FD361618}" srcOrd="0" destOrd="0" presId="urn:microsoft.com/office/officeart/2005/8/layout/vList2"/>
    <dgm:cxn modelId="{253765F0-E3D9-4F1F-8C1D-624B4D660D28}" type="presOf" srcId="{612D82BC-CE12-4FB5-BF16-D36F2BB42E05}" destId="{7C750038-D60F-4FC3-8618-2B556C0972FD}" srcOrd="0" destOrd="0" presId="urn:microsoft.com/office/officeart/2005/8/layout/vList2"/>
    <dgm:cxn modelId="{F7F596EB-11FE-4395-8064-2CD80A2B427A}" type="presOf" srcId="{7A61D7F3-98E0-4B99-8E4F-DD9E0962B4D1}" destId="{E8D235BC-F6EF-4D70-910E-F2AE7F4620B6}" srcOrd="0" destOrd="0" presId="urn:microsoft.com/office/officeart/2005/8/layout/vList2"/>
    <dgm:cxn modelId="{BB317441-9174-46A7-BA92-4B4D269BDAEB}" type="presOf" srcId="{CE145575-775B-40B5-A274-5BF2B5A2461B}" destId="{ABADCA12-40BE-4137-B219-A841A6DAACA1}" srcOrd="0" destOrd="0" presId="urn:microsoft.com/office/officeart/2005/8/layout/vList2"/>
    <dgm:cxn modelId="{5A16243E-BB0A-414B-A410-DBAD97BB5B50}" type="presOf" srcId="{13142D5A-F9C2-429D-8B5B-D4417DFE4CEA}" destId="{C8DFEF6E-BBAE-4233-91D1-D0E95367A23B}" srcOrd="0" destOrd="0" presId="urn:microsoft.com/office/officeart/2005/8/layout/vList2"/>
    <dgm:cxn modelId="{1B850229-948B-42FA-9E79-D8923953B862}" srcId="{ACFC7349-9544-4150-A525-09A90C311D58}" destId="{D4651DA9-4072-4781-A114-2F68F81FE403}" srcOrd="0" destOrd="0" parTransId="{52717D29-4848-468C-A03E-72E23EE3FD8D}" sibTransId="{45B2B2C1-693B-483D-A1C4-1D11E8FBAD40}"/>
    <dgm:cxn modelId="{7978ED16-5C7D-4BF2-8930-FF12E9030F75}" srcId="{401A7542-5876-452A-8474-158F5C40A93D}" destId="{DC15EBD2-F159-44E5-90D5-7284AEECAFBD}" srcOrd="0" destOrd="0" parTransId="{4CD4EF7B-0373-4D85-A353-32FC9F26D506}" sibTransId="{1CC1011B-FABB-4B11-8E2A-5A424F042B31}"/>
    <dgm:cxn modelId="{5E6E9547-C5FB-483A-A590-7BB21CEE84E6}" type="presOf" srcId="{401A7542-5876-452A-8474-158F5C40A93D}" destId="{1BCE0FDE-6823-495D-B198-6BEC286B8862}" srcOrd="0" destOrd="0" presId="urn:microsoft.com/office/officeart/2005/8/layout/vList2"/>
    <dgm:cxn modelId="{5F784B0E-12BF-4176-B6D6-5A568FC81846}" type="presParOf" srcId="{C8DFEF6E-BBAE-4233-91D1-D0E95367A23B}" destId="{1BCE0FDE-6823-495D-B198-6BEC286B8862}" srcOrd="0" destOrd="0" presId="urn:microsoft.com/office/officeart/2005/8/layout/vList2"/>
    <dgm:cxn modelId="{A4964212-0745-4439-B7F7-0D34E8966A57}" type="presParOf" srcId="{C8DFEF6E-BBAE-4233-91D1-D0E95367A23B}" destId="{2648BE29-BF64-46BA-962F-67F4E6AB9859}" srcOrd="1" destOrd="0" presId="urn:microsoft.com/office/officeart/2005/8/layout/vList2"/>
    <dgm:cxn modelId="{136E5F97-9655-470A-9177-7F04FEE74A7A}" type="presParOf" srcId="{C8DFEF6E-BBAE-4233-91D1-D0E95367A23B}" destId="{ABADCA12-40BE-4137-B219-A841A6DAACA1}" srcOrd="2" destOrd="0" presId="urn:microsoft.com/office/officeart/2005/8/layout/vList2"/>
    <dgm:cxn modelId="{A31087BE-50BD-4BA8-9CE2-3C53B47BCAEB}" type="presParOf" srcId="{C8DFEF6E-BBAE-4233-91D1-D0E95367A23B}" destId="{E8D235BC-F6EF-4D70-910E-F2AE7F4620B6}" srcOrd="3" destOrd="0" presId="urn:microsoft.com/office/officeart/2005/8/layout/vList2"/>
    <dgm:cxn modelId="{9834858D-7C55-4D11-AC08-7E486CC60EFF}" type="presParOf" srcId="{C8DFEF6E-BBAE-4233-91D1-D0E95367A23B}" destId="{7C750038-D60F-4FC3-8618-2B556C0972FD}" srcOrd="4" destOrd="0" presId="urn:microsoft.com/office/officeart/2005/8/layout/vList2"/>
    <dgm:cxn modelId="{A4414204-BBF0-4C1B-B9E6-E9E7EB4B7098}" type="presParOf" srcId="{C8DFEF6E-BBAE-4233-91D1-D0E95367A23B}" destId="{08E6A8BC-BD50-422C-90E0-B71D87075A13}" srcOrd="5" destOrd="0" presId="urn:microsoft.com/office/officeart/2005/8/layout/vList2"/>
    <dgm:cxn modelId="{5A0292C1-608C-44FA-AD80-6A613048D7C6}" type="presParOf" srcId="{C8DFEF6E-BBAE-4233-91D1-D0E95367A23B}" destId="{7563A0B7-BB4C-4DDA-8795-3B53FD361618}" srcOrd="6" destOrd="0" presId="urn:microsoft.com/office/officeart/2005/8/layout/vList2"/>
    <dgm:cxn modelId="{89DE1616-E140-4FBF-8A34-6E662402A05F}" type="presParOf" srcId="{C8DFEF6E-BBAE-4233-91D1-D0E95367A23B}" destId="{933344B8-880B-4E60-A1A0-B68263B45A3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78FCDB-194E-4796-8A79-3D02E8937AD1}">
      <dsp:nvSpPr>
        <dsp:cNvPr id="0" name=""/>
        <dsp:cNvSpPr/>
      </dsp:nvSpPr>
      <dsp:spPr>
        <a:xfrm>
          <a:off x="0" y="50744"/>
          <a:ext cx="6048672" cy="8634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Correctness (effectiveness)</a:t>
          </a:r>
          <a:endParaRPr lang="en-US" sz="3600" kern="1200" dirty="0"/>
        </a:p>
      </dsp:txBody>
      <dsp:txXfrm>
        <a:off x="0" y="50744"/>
        <a:ext cx="6048672" cy="863460"/>
      </dsp:txXfrm>
    </dsp:sp>
    <dsp:sp modelId="{82883964-A3D0-4949-9AFF-1FD639372EEA}">
      <dsp:nvSpPr>
        <dsp:cNvPr id="0" name=""/>
        <dsp:cNvSpPr/>
      </dsp:nvSpPr>
      <dsp:spPr>
        <a:xfrm>
          <a:off x="0" y="914204"/>
          <a:ext cx="6048672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45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smtClean="0"/>
            <a:t>100%</a:t>
          </a:r>
          <a:endParaRPr lang="en-US" sz="2800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smtClean="0"/>
            <a:t>Approx alg </a:t>
          </a:r>
          <a:r>
            <a:rPr lang="en-US" sz="2800" kern="1200" smtClean="0">
              <a:sym typeface="Wingdings" pitchFamily="2" charset="2"/>
            </a:rPr>
            <a:t> the error &lt; limit</a:t>
          </a:r>
          <a:endParaRPr lang="en-US" sz="2800" kern="1200" dirty="0" smtClean="0">
            <a:sym typeface="Wingdings" pitchFamily="2" charset="2"/>
          </a:endParaRPr>
        </a:p>
      </dsp:txBody>
      <dsp:txXfrm>
        <a:off x="0" y="914204"/>
        <a:ext cx="6048672" cy="968760"/>
      </dsp:txXfrm>
    </dsp:sp>
    <dsp:sp modelId="{C5081FFE-6CB8-4988-8C75-C95D5D438CD3}">
      <dsp:nvSpPr>
        <dsp:cNvPr id="0" name=""/>
        <dsp:cNvSpPr/>
      </dsp:nvSpPr>
      <dsp:spPr>
        <a:xfrm>
          <a:off x="0" y="1882964"/>
          <a:ext cx="6048672" cy="8634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Efficiency:</a:t>
          </a:r>
          <a:endParaRPr lang="en-US" sz="3600" kern="1200" dirty="0" smtClean="0"/>
        </a:p>
      </dsp:txBody>
      <dsp:txXfrm>
        <a:off x="0" y="1882964"/>
        <a:ext cx="6048672" cy="863460"/>
      </dsp:txXfrm>
    </dsp:sp>
    <dsp:sp modelId="{C7AE71C9-F0FA-4615-B00E-0FECE2C8281A}">
      <dsp:nvSpPr>
        <dsp:cNvPr id="0" name=""/>
        <dsp:cNvSpPr/>
      </dsp:nvSpPr>
      <dsp:spPr>
        <a:xfrm>
          <a:off x="0" y="2746424"/>
          <a:ext cx="604867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45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smtClean="0"/>
            <a:t>Time &amp; Space efficiency</a:t>
          </a:r>
          <a:endParaRPr lang="en-US" sz="2800" kern="1200" dirty="0" smtClean="0"/>
        </a:p>
      </dsp:txBody>
      <dsp:txXfrm>
        <a:off x="0" y="2746424"/>
        <a:ext cx="6048672" cy="596160"/>
      </dsp:txXfrm>
    </dsp:sp>
    <dsp:sp modelId="{A07F6B7A-98CE-4520-811E-1AFAC024F0D7}">
      <dsp:nvSpPr>
        <dsp:cNvPr id="0" name=""/>
        <dsp:cNvSpPr/>
      </dsp:nvSpPr>
      <dsp:spPr>
        <a:xfrm>
          <a:off x="0" y="3342584"/>
          <a:ext cx="6048672" cy="8634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Simplicity</a:t>
          </a:r>
          <a:endParaRPr lang="en-US" sz="3600" kern="1200" dirty="0" smtClean="0"/>
        </a:p>
      </dsp:txBody>
      <dsp:txXfrm>
        <a:off x="0" y="3342584"/>
        <a:ext cx="6048672" cy="863460"/>
      </dsp:txXfrm>
    </dsp:sp>
    <dsp:sp modelId="{5B21A02C-AB53-4A41-8321-465161E81C01}">
      <dsp:nvSpPr>
        <dsp:cNvPr id="0" name=""/>
        <dsp:cNvSpPr/>
      </dsp:nvSpPr>
      <dsp:spPr>
        <a:xfrm>
          <a:off x="0" y="4309724"/>
          <a:ext cx="6048672" cy="8634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Generality: </a:t>
          </a:r>
          <a:endParaRPr lang="en-US" sz="3600" kern="1200" dirty="0" smtClean="0"/>
        </a:p>
      </dsp:txBody>
      <dsp:txXfrm>
        <a:off x="0" y="4309724"/>
        <a:ext cx="6048672" cy="863460"/>
      </dsp:txXfrm>
    </dsp:sp>
    <dsp:sp modelId="{2F7DC082-3A5F-49ED-808B-BBE1DF34D14E}">
      <dsp:nvSpPr>
        <dsp:cNvPr id="0" name=""/>
        <dsp:cNvSpPr/>
      </dsp:nvSpPr>
      <dsp:spPr>
        <a:xfrm>
          <a:off x="0" y="5173184"/>
          <a:ext cx="6048672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45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smtClean="0"/>
            <a:t>the problem</a:t>
          </a:r>
          <a:endParaRPr lang="en-US" sz="2800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smtClean="0"/>
            <a:t>input range</a:t>
          </a:r>
          <a:endParaRPr lang="en-US" sz="2800" kern="1200" dirty="0" smtClean="0"/>
        </a:p>
      </dsp:txBody>
      <dsp:txXfrm>
        <a:off x="0" y="5173184"/>
        <a:ext cx="6048672" cy="968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CE0FDE-6823-495D-B198-6BEC286B8862}">
      <dsp:nvSpPr>
        <dsp:cNvPr id="0" name=""/>
        <dsp:cNvSpPr/>
      </dsp:nvSpPr>
      <dsp:spPr>
        <a:xfrm>
          <a:off x="0" y="15572"/>
          <a:ext cx="4896544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</a:t>
          </a:r>
          <a:r>
            <a:rPr lang="id-ID" sz="3000" kern="1200" dirty="0" smtClean="0"/>
            <a:t>mperative</a:t>
          </a:r>
          <a:endParaRPr lang="en-US" sz="3000" kern="1200" dirty="0"/>
        </a:p>
      </dsp:txBody>
      <dsp:txXfrm>
        <a:off x="0" y="15572"/>
        <a:ext cx="4896544" cy="719549"/>
      </dsp:txXfrm>
    </dsp:sp>
    <dsp:sp modelId="{2648BE29-BF64-46BA-962F-67F4E6AB9859}">
      <dsp:nvSpPr>
        <dsp:cNvPr id="0" name=""/>
        <dsp:cNvSpPr/>
      </dsp:nvSpPr>
      <dsp:spPr>
        <a:xfrm>
          <a:off x="0" y="735122"/>
          <a:ext cx="4896544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Foundation: </a:t>
          </a:r>
          <a:r>
            <a:rPr lang="id-ID" sz="2300" kern="1200" dirty="0" smtClean="0"/>
            <a:t>Turing machine </a:t>
          </a:r>
          <a:endParaRPr lang="en-US" sz="2300" kern="1200" dirty="0" smtClean="0"/>
        </a:p>
      </dsp:txBody>
      <dsp:txXfrm>
        <a:off x="0" y="735122"/>
        <a:ext cx="4896544" cy="496800"/>
      </dsp:txXfrm>
    </dsp:sp>
    <dsp:sp modelId="{ABADCA12-40BE-4137-B219-A841A6DAACA1}">
      <dsp:nvSpPr>
        <dsp:cNvPr id="0" name=""/>
        <dsp:cNvSpPr/>
      </dsp:nvSpPr>
      <dsp:spPr>
        <a:xfrm>
          <a:off x="0" y="1231922"/>
          <a:ext cx="4896544" cy="7195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O</a:t>
          </a:r>
          <a:r>
            <a:rPr lang="id-ID" sz="3000" kern="1200" dirty="0" smtClean="0"/>
            <a:t>bject-oriented</a:t>
          </a:r>
          <a:endParaRPr lang="en-US" sz="3000" kern="1200"/>
        </a:p>
      </dsp:txBody>
      <dsp:txXfrm>
        <a:off x="0" y="1231922"/>
        <a:ext cx="4896544" cy="719549"/>
      </dsp:txXfrm>
    </dsp:sp>
    <dsp:sp modelId="{E8D235BC-F6EF-4D70-910E-F2AE7F4620B6}">
      <dsp:nvSpPr>
        <dsp:cNvPr id="0" name=""/>
        <dsp:cNvSpPr/>
      </dsp:nvSpPr>
      <dsp:spPr>
        <a:xfrm>
          <a:off x="0" y="1951472"/>
          <a:ext cx="4896544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Foundation: </a:t>
          </a:r>
          <a:r>
            <a:rPr lang="id-ID" sz="2300" kern="1200" dirty="0" smtClean="0"/>
            <a:t>Turing machine </a:t>
          </a:r>
          <a:endParaRPr lang="en-US" sz="2300" kern="1200" dirty="0" smtClean="0"/>
        </a:p>
      </dsp:txBody>
      <dsp:txXfrm>
        <a:off x="0" y="1951472"/>
        <a:ext cx="4896544" cy="496800"/>
      </dsp:txXfrm>
    </dsp:sp>
    <dsp:sp modelId="{7C750038-D60F-4FC3-8618-2B556C0972FD}">
      <dsp:nvSpPr>
        <dsp:cNvPr id="0" name=""/>
        <dsp:cNvSpPr/>
      </dsp:nvSpPr>
      <dsp:spPr>
        <a:xfrm>
          <a:off x="0" y="2448272"/>
          <a:ext cx="4896544" cy="7195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Functional  </a:t>
          </a:r>
          <a:endParaRPr lang="en-US" sz="3000" kern="1200" dirty="0" smtClean="0"/>
        </a:p>
      </dsp:txBody>
      <dsp:txXfrm>
        <a:off x="0" y="2448272"/>
        <a:ext cx="4896544" cy="719549"/>
      </dsp:txXfrm>
    </dsp:sp>
    <dsp:sp modelId="{08E6A8BC-BD50-422C-90E0-B71D87075A13}">
      <dsp:nvSpPr>
        <dsp:cNvPr id="0" name=""/>
        <dsp:cNvSpPr/>
      </dsp:nvSpPr>
      <dsp:spPr>
        <a:xfrm>
          <a:off x="0" y="3167822"/>
          <a:ext cx="4896544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Foundation: </a:t>
          </a:r>
          <a:r>
            <a:rPr lang="id-ID" sz="2300" kern="1200" smtClean="0"/>
            <a:t>lambda calculus </a:t>
          </a:r>
          <a:endParaRPr lang="en-US" sz="2300" kern="1200" dirty="0" smtClean="0"/>
        </a:p>
      </dsp:txBody>
      <dsp:txXfrm>
        <a:off x="0" y="3167822"/>
        <a:ext cx="4896544" cy="496800"/>
      </dsp:txXfrm>
    </dsp:sp>
    <dsp:sp modelId="{7563A0B7-BB4C-4DDA-8795-3B53FD361618}">
      <dsp:nvSpPr>
        <dsp:cNvPr id="0" name=""/>
        <dsp:cNvSpPr/>
      </dsp:nvSpPr>
      <dsp:spPr>
        <a:xfrm>
          <a:off x="0" y="3664622"/>
          <a:ext cx="4896544" cy="7195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D</a:t>
          </a:r>
          <a:r>
            <a:rPr lang="id-ID" sz="3000" kern="1200" smtClean="0"/>
            <a:t>eclarative</a:t>
          </a:r>
          <a:endParaRPr lang="en-US" sz="3000" kern="1200" dirty="0" smtClean="0"/>
        </a:p>
      </dsp:txBody>
      <dsp:txXfrm>
        <a:off x="0" y="3664622"/>
        <a:ext cx="4896544" cy="719549"/>
      </dsp:txXfrm>
    </dsp:sp>
    <dsp:sp modelId="{933344B8-880B-4E60-A1A0-B68263B45A32}">
      <dsp:nvSpPr>
        <dsp:cNvPr id="0" name=""/>
        <dsp:cNvSpPr/>
      </dsp:nvSpPr>
      <dsp:spPr>
        <a:xfrm>
          <a:off x="0" y="4384172"/>
          <a:ext cx="4896544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Foundation: </a:t>
          </a:r>
          <a:r>
            <a:rPr lang="id-ID" sz="2300" kern="1200" smtClean="0"/>
            <a:t>first order logic </a:t>
          </a:r>
          <a:endParaRPr lang="en-US" sz="2300" kern="1200" dirty="0" smtClean="0"/>
        </a:p>
      </dsp:txBody>
      <dsp:txXfrm>
        <a:off x="0" y="4384172"/>
        <a:ext cx="4896544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390" cy="480060"/>
          </a:xfrm>
          <a:prstGeom prst="rect">
            <a:avLst/>
          </a:prstGeom>
        </p:spPr>
        <p:txBody>
          <a:bodyPr vert="horz" lIns="96660" tIns="48329" rIns="96660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221" y="2"/>
            <a:ext cx="3169390" cy="480060"/>
          </a:xfrm>
          <a:prstGeom prst="rect">
            <a:avLst/>
          </a:prstGeom>
        </p:spPr>
        <p:txBody>
          <a:bodyPr vert="horz" lIns="96660" tIns="48329" rIns="96660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F64D64-BA63-4F23-8295-5FE7E0F76ECC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551"/>
            <a:ext cx="3169390" cy="480060"/>
          </a:xfrm>
          <a:prstGeom prst="rect">
            <a:avLst/>
          </a:prstGeom>
        </p:spPr>
        <p:txBody>
          <a:bodyPr vert="horz" lIns="96660" tIns="48329" rIns="96660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221" y="9119551"/>
            <a:ext cx="3169390" cy="480060"/>
          </a:xfrm>
          <a:prstGeom prst="rect">
            <a:avLst/>
          </a:prstGeom>
        </p:spPr>
        <p:txBody>
          <a:bodyPr vert="horz" lIns="96660" tIns="48329" rIns="96660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4FC7DB-FF6B-40DC-BFD7-FD123733B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9D839-97D6-4680-A425-888FD174931D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26AC-BB80-4194-9F95-3AABA2336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C9CD-28E2-49E2-B068-7EBB4C83329D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7DF8-3FC5-4801-81A9-1B5525B6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2AB42-6D76-4442-8B39-7C7B1DD7C041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25808-64B9-4F71-98B8-EE57E9192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EE1D-F135-426E-9F02-96F4DF6A8F34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7B069-8054-48AA-9D09-460E5055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297F-4466-4C89-B3D0-58A1E9F5A0D4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F286-56E9-479E-94B8-033312ED3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B9E7-474C-4D16-906A-CF7769224BC5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0A19-2F4D-4F73-8EA1-E221AD596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AD135-4782-4D97-8274-9D7D9B009EF7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E39E-DB3A-4DDF-B733-57AB80D2D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20F16-145F-4282-8619-655114225579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8E54-1344-44A7-BE66-D4E32ED40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52E1-7A4F-488C-A0A6-C625489ED1A8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3F27-03A5-4752-B25E-9ADB630DB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AAC7-66D9-4ED4-AB63-7B3CEBABFF5D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21BE-9DAB-4850-8D8C-B7F1CBE62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817A-06D2-49F8-99D3-7F07EC92577C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72D3-7A4B-4829-8988-BD41B9E02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91340-4568-403C-AE1E-ACBCAB65D2D7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4702D-CB61-4246-8DB0-02370F371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F16ECB-4C9A-48A6-A8D5-59ACC25A6F7F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AA016C-4866-4FDA-9FF2-06CFA0F6D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772400" cy="2940050"/>
          </a:xfrm>
        </p:spPr>
        <p:txBody>
          <a:bodyPr/>
          <a:lstStyle/>
          <a:p>
            <a:pPr algn="r"/>
            <a:r>
              <a:rPr lang="en-US" dirty="0" smtClean="0"/>
              <a:t>05</a:t>
            </a:r>
            <a:br>
              <a:rPr lang="en-US" dirty="0" smtClean="0"/>
            </a:br>
            <a:r>
              <a:rPr lang="en-US" sz="2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/>
              <a:t>Algorithm &amp; </a:t>
            </a:r>
            <a:br>
              <a:rPr lang="en-US" sz="5400" dirty="0" smtClean="0"/>
            </a:br>
            <a:r>
              <a:rPr lang="en-US" sz="5400" dirty="0" smtClean="0"/>
              <a:t>Programming</a:t>
            </a:r>
            <a:r>
              <a:rPr lang="id-ID" sz="5400" dirty="0" smtClean="0"/>
              <a:t> Paradigms</a:t>
            </a:r>
            <a:endParaRPr lang="en-US" sz="5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2400" cy="109696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/>
              <a:t>Pengantar</a:t>
            </a:r>
            <a:r>
              <a:rPr lang="en-US" sz="2400" dirty="0" smtClean="0"/>
              <a:t> Teknik Informatika (HUG1M2)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20131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Natural Language: </a:t>
            </a:r>
            <a:r>
              <a:rPr lang="en-US" dirty="0" err="1" smtClean="0"/>
              <a:t>Caffe</a:t>
            </a:r>
            <a:r>
              <a:rPr lang="en-US" dirty="0" smtClean="0"/>
              <a:t> Latte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024" y="1080120"/>
            <a:ext cx="6084168" cy="54452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err="1" smtClean="0"/>
              <a:t>Bahan</a:t>
            </a:r>
            <a:endParaRPr lang="en-US" b="1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1/2 </a:t>
            </a:r>
            <a:r>
              <a:rPr lang="en-US" dirty="0" err="1" smtClean="0"/>
              <a:t>cangkir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r>
              <a:rPr lang="en-US" dirty="0" smtClean="0"/>
              <a:t> (full cream </a:t>
            </a:r>
            <a:r>
              <a:rPr lang="en-US" dirty="0" err="1" smtClean="0"/>
              <a:t>atau</a:t>
            </a:r>
            <a:r>
              <a:rPr lang="en-US" dirty="0" smtClean="0"/>
              <a:t> non-fat milk)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1/3 </a:t>
            </a:r>
            <a:r>
              <a:rPr lang="en-US" dirty="0" err="1" smtClean="0"/>
              <a:t>cangkir</a:t>
            </a:r>
            <a:r>
              <a:rPr lang="en-US" dirty="0" smtClean="0"/>
              <a:t> kopi espresso </a:t>
            </a:r>
            <a:r>
              <a:rPr lang="en-US" dirty="0" err="1" smtClean="0"/>
              <a:t>panas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Cara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Panaskan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panci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kocok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berbuih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Masukkan</a:t>
            </a:r>
            <a:r>
              <a:rPr lang="en-US" dirty="0" smtClean="0"/>
              <a:t> kopi espresso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diseduh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cangkir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susu</a:t>
            </a:r>
            <a:r>
              <a:rPr lang="en-US" dirty="0" smtClean="0"/>
              <a:t>. </a:t>
            </a:r>
            <a:r>
              <a:rPr lang="en-US" dirty="0" err="1" smtClean="0"/>
              <a:t>Aduk</a:t>
            </a:r>
            <a:r>
              <a:rPr lang="en-US" dirty="0" smtClean="0"/>
              <a:t> rata.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1346" y="1268760"/>
            <a:ext cx="31051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03577" y="6453336"/>
            <a:ext cx="1604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http://www.kopistory.com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/>
              <a:t>Flowchart: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upload.wikimedia.org/wikipedia/en/thumb/d/d6/FlowchartExample.png/220px-Flowchart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00108"/>
            <a:ext cx="3214710" cy="5888765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9/91/LampFlowchart.svg/220px-LampFlowchar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3714776" cy="5065604"/>
          </a:xfrm>
          <a:prstGeom prst="rect">
            <a:avLst/>
          </a:prstGeom>
          <a:noFill/>
        </p:spPr>
      </p:pic>
      <p:pic>
        <p:nvPicPr>
          <p:cNvPr id="43012" name="Picture 4" descr="See full 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286388"/>
            <a:ext cx="1953497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Algorithm</a:t>
            </a:r>
            <a:r>
              <a:rPr lang="en-US" dirty="0" smtClean="0"/>
              <a:t> </a:t>
            </a:r>
            <a:r>
              <a:rPr lang="en-US" dirty="0" err="1" smtClean="0"/>
              <a:t>LargestNumber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Input: A non-empty list of numbers </a:t>
            </a:r>
            <a:r>
              <a:rPr lang="en-US" i="1" dirty="0" smtClean="0"/>
              <a:t>L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Output: The </a:t>
            </a:r>
            <a:r>
              <a:rPr lang="en-US" i="1" dirty="0" smtClean="0"/>
              <a:t>largest</a:t>
            </a:r>
            <a:r>
              <a:rPr lang="en-US" dirty="0" smtClean="0"/>
              <a:t> number in the list </a:t>
            </a:r>
            <a:r>
              <a:rPr lang="en-US" i="1" dirty="0" smtClean="0"/>
              <a:t>L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largest</a:t>
            </a:r>
            <a:r>
              <a:rPr lang="en-US" dirty="0" smtClean="0"/>
              <a:t> ← </a:t>
            </a:r>
            <a:r>
              <a:rPr lang="en-US" i="1" dirty="0" smtClean="0"/>
              <a:t>L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for each</a:t>
            </a:r>
            <a:r>
              <a:rPr lang="en-US" dirty="0" smtClean="0"/>
              <a:t> </a:t>
            </a:r>
            <a:r>
              <a:rPr lang="en-US" i="1" dirty="0" smtClean="0"/>
              <a:t>item</a:t>
            </a:r>
            <a:r>
              <a:rPr lang="en-US" dirty="0" smtClean="0"/>
              <a:t> </a:t>
            </a:r>
            <a:r>
              <a:rPr lang="en-US" b="1" dirty="0" smtClean="0"/>
              <a:t>in</a:t>
            </a:r>
            <a:r>
              <a:rPr lang="en-US" dirty="0" smtClean="0"/>
              <a:t> the list </a:t>
            </a:r>
            <a:r>
              <a:rPr lang="en-US" i="1" dirty="0" smtClean="0"/>
              <a:t>L</a:t>
            </a:r>
            <a:r>
              <a:rPr lang="en-US" i="1" baseline="-25000" dirty="0" smtClean="0"/>
              <a:t>≥1</a:t>
            </a:r>
            <a:r>
              <a:rPr lang="en-US" dirty="0" smtClean="0"/>
              <a:t>, </a:t>
            </a:r>
            <a:r>
              <a:rPr lang="en-US" b="1" dirty="0" smtClean="0"/>
              <a:t>do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	if</a:t>
            </a:r>
            <a:r>
              <a:rPr lang="en-US" dirty="0" smtClean="0"/>
              <a:t> the </a:t>
            </a:r>
            <a:r>
              <a:rPr lang="en-US" i="1" dirty="0" smtClean="0"/>
              <a:t>item</a:t>
            </a:r>
            <a:r>
              <a:rPr lang="en-US" dirty="0" smtClean="0"/>
              <a:t> &gt; </a:t>
            </a:r>
            <a:r>
              <a:rPr lang="en-US" i="1" dirty="0" smtClean="0"/>
              <a:t>largest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b="1" dirty="0" smtClean="0"/>
              <a:t>		then</a:t>
            </a:r>
            <a:r>
              <a:rPr lang="en-US" dirty="0" smtClean="0"/>
              <a:t> </a:t>
            </a:r>
            <a:r>
              <a:rPr lang="en-US" i="1" dirty="0" smtClean="0"/>
              <a:t>largest</a:t>
            </a:r>
            <a:r>
              <a:rPr lang="en-US" dirty="0" smtClean="0"/>
              <a:t> ← the </a:t>
            </a:r>
            <a:r>
              <a:rPr lang="en-US" i="1" dirty="0" smtClean="0"/>
              <a:t>item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return</a:t>
            </a:r>
            <a:r>
              <a:rPr lang="en-US" dirty="0" smtClean="0"/>
              <a:t> </a:t>
            </a:r>
            <a:r>
              <a:rPr lang="en-US" i="1" dirty="0" smtClean="0"/>
              <a:t>largest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program 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program</a:t>
            </a:r>
            <a:r>
              <a:rPr lang="en-US" dirty="0" smtClean="0"/>
              <a:t> multiplication</a:t>
            </a:r>
          </a:p>
          <a:p>
            <a:pPr>
              <a:buNone/>
            </a:pPr>
            <a:r>
              <a:rPr lang="en-US" b="1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n,m:integer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b="1" dirty="0" smtClean="0"/>
              <a:t>begin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readln</a:t>
            </a:r>
            <a:r>
              <a:rPr lang="en-US" dirty="0" smtClean="0"/>
              <a:t>(n);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readln</a:t>
            </a:r>
            <a:r>
              <a:rPr lang="en-US" dirty="0" smtClean="0"/>
              <a:t>(m);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writeln</a:t>
            </a:r>
            <a:r>
              <a:rPr lang="en-US" dirty="0" smtClean="0"/>
              <a:t> (n*m;)</a:t>
            </a:r>
          </a:p>
          <a:p>
            <a:pPr>
              <a:buNone/>
            </a:pPr>
            <a:r>
              <a:rPr lang="en-US" b="1" dirty="0" smtClean="0"/>
              <a:t>end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2596853" y="2857500"/>
            <a:ext cx="6858000" cy="1143000"/>
          </a:xfrm>
        </p:spPr>
        <p:txBody>
          <a:bodyPr/>
          <a:lstStyle/>
          <a:p>
            <a:r>
              <a:rPr lang="en-US" sz="5400" dirty="0" smtClean="0"/>
              <a:t>Algorithm Qualities</a:t>
            </a:r>
            <a:endParaRPr lang="en-US" sz="54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411760" y="404664"/>
          <a:ext cx="604867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real world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Computers </a:t>
            </a:r>
            <a:r>
              <a:rPr lang="en-US" b="1" dirty="0"/>
              <a:t>may be fast</a:t>
            </a:r>
            <a:r>
              <a:rPr lang="en-US" dirty="0"/>
              <a:t>, but they are </a:t>
            </a:r>
            <a:r>
              <a:rPr lang="en-US" b="1" dirty="0">
                <a:solidFill>
                  <a:srgbClr val="FF0000"/>
                </a:solidFill>
              </a:rPr>
              <a:t>not infinitely fast</a:t>
            </a:r>
          </a:p>
          <a:p>
            <a:pPr>
              <a:lnSpc>
                <a:spcPct val="90000"/>
              </a:lnSpc>
            </a:pPr>
            <a:r>
              <a:rPr lang="en-US" dirty="0"/>
              <a:t>Memory </a:t>
            </a:r>
            <a:r>
              <a:rPr lang="en-US" b="1" dirty="0"/>
              <a:t>may be cheap</a:t>
            </a:r>
            <a:r>
              <a:rPr lang="en-US" dirty="0"/>
              <a:t>, but it is </a:t>
            </a:r>
            <a:r>
              <a:rPr lang="en-US" b="1" dirty="0">
                <a:solidFill>
                  <a:srgbClr val="FF0000"/>
                </a:solidFill>
              </a:rPr>
              <a:t>not free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Bounded resources: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Computing 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Space in </a:t>
            </a:r>
            <a:r>
              <a:rPr lang="en-US" dirty="0" smtClean="0"/>
              <a:t>memory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Energy (mind your laptop battery) etc.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These resources must be used wisely, and </a:t>
            </a:r>
            <a:r>
              <a:rPr lang="en-US" b="1" dirty="0"/>
              <a:t>efficient algorithms </a:t>
            </a:r>
            <a:r>
              <a:rPr lang="en-US" dirty="0"/>
              <a:t>will help you do 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Performance: the amount of CPU / memory / disk usage / energy etc.</a:t>
            </a:r>
          </a:p>
          <a:p>
            <a:r>
              <a:rPr lang="en-US" b="1" dirty="0" smtClean="0"/>
              <a:t>Complexity</a:t>
            </a:r>
            <a:r>
              <a:rPr lang="en-US" dirty="0" smtClean="0"/>
              <a:t>: how well the algorithm </a:t>
            </a:r>
            <a:r>
              <a:rPr lang="en-US" u="sng" dirty="0" smtClean="0"/>
              <a:t>scales</a:t>
            </a:r>
          </a:p>
          <a:p>
            <a:endParaRPr lang="en-US" dirty="0" smtClean="0"/>
          </a:p>
          <a:p>
            <a:r>
              <a:rPr lang="en-US" dirty="0" smtClean="0"/>
              <a:t>Big-O</a:t>
            </a:r>
          </a:p>
          <a:p>
            <a:pPr lvl="1"/>
            <a:r>
              <a:rPr lang="en-US" sz="2400" u="sng" dirty="0" smtClean="0"/>
              <a:t>the number of operations </a:t>
            </a:r>
            <a:r>
              <a:rPr lang="en-US" sz="2400" dirty="0" smtClean="0"/>
              <a:t>required to perform a function</a:t>
            </a:r>
          </a:p>
          <a:p>
            <a:pPr lvl="1"/>
            <a:r>
              <a:rPr lang="en-US" sz="2400" dirty="0" smtClean="0"/>
              <a:t>expression representing some growth relative to the size of the problem (N)</a:t>
            </a:r>
          </a:p>
          <a:p>
            <a:pPr lvl="1"/>
            <a:r>
              <a:rPr lang="en-US" sz="2400" dirty="0" smtClean="0"/>
              <a:t>Exp: O(1), O(N),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), O(log N), 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algorithm takes constant time to run; </a:t>
            </a:r>
          </a:p>
          <a:p>
            <a:pPr lvl="1"/>
            <a:r>
              <a:rPr lang="en-US" sz="2400" dirty="0" smtClean="0"/>
              <a:t>performance isn’t affected by the size of the problem</a:t>
            </a:r>
          </a:p>
          <a:p>
            <a:endParaRPr lang="en-US" dirty="0" smtClean="0"/>
          </a:p>
          <a:p>
            <a:r>
              <a:rPr lang="en-US" dirty="0" smtClean="0"/>
              <a:t>Exp: </a:t>
            </a:r>
          </a:p>
          <a:p>
            <a:pPr lvl="1"/>
            <a:r>
              <a:rPr lang="en-US" sz="2400" dirty="0" smtClean="0"/>
              <a:t>addressing main memory in a computer</a:t>
            </a:r>
          </a:p>
          <a:p>
            <a:pPr lvl="1"/>
            <a:r>
              <a:rPr lang="en-US" sz="2400" dirty="0" smtClean="0"/>
              <a:t>accessing Array Index (</a:t>
            </a:r>
            <a:r>
              <a:rPr lang="en-US" sz="2400" dirty="0" err="1" smtClean="0"/>
              <a:t>int</a:t>
            </a:r>
            <a:r>
              <a:rPr lang="en-US" sz="2400" dirty="0" smtClean="0"/>
              <a:t> a = ARR[5];)</a:t>
            </a:r>
          </a:p>
          <a:p>
            <a:pPr lvl="1"/>
            <a:r>
              <a:rPr lang="en-US" sz="2400" dirty="0" smtClean="0"/>
              <a:t>inserting a node in Linked List</a:t>
            </a:r>
          </a:p>
          <a:p>
            <a:pPr lvl="1"/>
            <a:r>
              <a:rPr lang="en-US" sz="2400" dirty="0" smtClean="0"/>
              <a:t>Pushing and </a:t>
            </a:r>
            <a:r>
              <a:rPr lang="en-US" sz="2400" dirty="0" err="1" smtClean="0"/>
              <a:t>Poping</a:t>
            </a:r>
            <a:r>
              <a:rPr lang="en-US" sz="2400" dirty="0" smtClean="0"/>
              <a:t> on Stack</a:t>
            </a:r>
          </a:p>
          <a:p>
            <a:pPr lvl="1"/>
            <a:r>
              <a:rPr lang="en-US" sz="2400" dirty="0" smtClean="0"/>
              <a:t>Insertion and Removal from Queue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the number of operations required to perform a function is directly proportional to the number of items being processed</a:t>
            </a:r>
          </a:p>
          <a:p>
            <a:endParaRPr lang="en-US" dirty="0" smtClean="0"/>
          </a:p>
          <a:p>
            <a:r>
              <a:rPr lang="en-US" dirty="0" smtClean="0"/>
              <a:t>Exp: </a:t>
            </a:r>
          </a:p>
          <a:p>
            <a:pPr lvl="1"/>
            <a:r>
              <a:rPr lang="en-US" sz="2400" dirty="0" smtClean="0"/>
              <a:t>waiting in a line at a supermarket</a:t>
            </a:r>
          </a:p>
          <a:p>
            <a:pPr lvl="2"/>
            <a:r>
              <a:rPr lang="en-US" sz="2000" dirty="0" smtClean="0"/>
              <a:t>Assume: 2 </a:t>
            </a:r>
            <a:r>
              <a:rPr lang="en-US" sz="2000" dirty="0" err="1" smtClean="0"/>
              <a:t>mins</a:t>
            </a:r>
            <a:r>
              <a:rPr lang="en-US" sz="2000" dirty="0" smtClean="0"/>
              <a:t> / </a:t>
            </a:r>
            <a:r>
              <a:rPr lang="en-US" sz="2000" dirty="0" err="1" smtClean="0"/>
              <a:t>cust</a:t>
            </a:r>
            <a:r>
              <a:rPr lang="en-US" sz="2000" dirty="0" smtClean="0"/>
              <a:t> (</a:t>
            </a:r>
            <a:r>
              <a:rPr lang="en-US" sz="2000" dirty="0" err="1" smtClean="0"/>
              <a:t>avg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10 </a:t>
            </a:r>
            <a:r>
              <a:rPr lang="en-US" sz="2000" dirty="0" err="1" smtClean="0"/>
              <a:t>cust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20 </a:t>
            </a:r>
            <a:r>
              <a:rPr lang="en-US" sz="2000" dirty="0" err="1" smtClean="0">
                <a:sym typeface="Wingdings" pitchFamily="2" charset="2"/>
              </a:rPr>
              <a:t>mins</a:t>
            </a:r>
            <a:r>
              <a:rPr lang="en-US" sz="2000" dirty="0" smtClean="0">
                <a:sym typeface="Wingdings" pitchFamily="2" charset="2"/>
              </a:rPr>
              <a:t>; 100 </a:t>
            </a:r>
            <a:r>
              <a:rPr lang="en-US" sz="2000" dirty="0" err="1" smtClean="0">
                <a:sym typeface="Wingdings" pitchFamily="2" charset="2"/>
              </a:rPr>
              <a:t>cust</a:t>
            </a:r>
            <a:r>
              <a:rPr lang="en-US" sz="2000" dirty="0" smtClean="0">
                <a:sym typeface="Wingdings" pitchFamily="2" charset="2"/>
              </a:rPr>
              <a:t>  200 </a:t>
            </a:r>
            <a:r>
              <a:rPr lang="en-US" sz="2000" dirty="0" err="1" smtClean="0">
                <a:sym typeface="Wingdings" pitchFamily="2" charset="2"/>
              </a:rPr>
              <a:t>mins</a:t>
            </a:r>
            <a:endParaRPr lang="en-US" sz="2000" dirty="0" smtClean="0">
              <a:sym typeface="Wingdings" pitchFamily="2" charset="2"/>
            </a:endParaRPr>
          </a:p>
          <a:p>
            <a:pPr lvl="1"/>
            <a:r>
              <a:rPr lang="en-US" sz="2400" dirty="0" smtClean="0"/>
              <a:t>Traversing an array</a:t>
            </a:r>
          </a:p>
          <a:p>
            <a:pPr lvl="1"/>
            <a:r>
              <a:rPr lang="en-US" sz="2400" dirty="0" smtClean="0"/>
              <a:t>Traversing a linked list</a:t>
            </a:r>
          </a:p>
          <a:p>
            <a:pPr lvl="1"/>
            <a:r>
              <a:rPr lang="en-US" sz="2400" dirty="0" smtClean="0"/>
              <a:t>Linear Search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Finding an item in a sorted array with a binary search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7346" name="Picture 2" descr="Binary searching in an ar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98293"/>
            <a:ext cx="5122540" cy="35550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28184" y="6567155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http://discrete.gr/complexity/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How to solve this maze?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4" name="Picture 2" descr="Simple maze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120680" cy="51005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6309320"/>
            <a:ext cx="4195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http://www.themazeproject.co.uk/maze-designs/simple-artistic-designs/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member of the group greets every other member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92" y="3171960"/>
            <a:ext cx="3000396" cy="33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071934" y="2428868"/>
            <a:ext cx="4767266" cy="373082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persons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5+4+3+2+1 = 15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sym typeface="Wingdings" pitchFamily="2" charset="2"/>
              </a:rPr>
              <a:t>7 persons  21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8 persons  28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sym typeface="Wingdings" pitchFamily="2" charset="2"/>
              </a:rPr>
              <a:t>…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 persons  (N</a:t>
            </a:r>
            <a:r>
              <a:rPr kumimoji="0" lang="en-US" sz="27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-N)/2 greets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O disregard any constant </a:t>
            </a:r>
            <a:r>
              <a:rPr lang="en-US" dirty="0" smtClean="0">
                <a:sym typeface="Wingdings" pitchFamily="2" charset="2"/>
              </a:rPr>
              <a:t> (</a:t>
            </a:r>
            <a:r>
              <a:rPr lang="en-US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-N)</a:t>
            </a:r>
          </a:p>
          <a:p>
            <a:r>
              <a:rPr lang="en-US" dirty="0" smtClean="0"/>
              <a:t>as N becomes larger, subtracting N from N</a:t>
            </a:r>
            <a:r>
              <a:rPr lang="en-US" baseline="30000" dirty="0" smtClean="0"/>
              <a:t>2</a:t>
            </a:r>
            <a:r>
              <a:rPr lang="en-US" dirty="0" smtClean="0"/>
              <a:t> will have less and less of an overall effect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): (N</a:t>
            </a:r>
            <a:r>
              <a:rPr lang="en-US" baseline="30000" dirty="0" smtClean="0"/>
              <a:t>2</a:t>
            </a:r>
            <a:r>
              <a:rPr lang="en-US" dirty="0" smtClean="0"/>
              <a:t>-N)/2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</a:t>
            </a:r>
            <a:r>
              <a:rPr lang="en-US" baseline="30000" dirty="0" smtClean="0"/>
              <a:t>2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50" y="3500438"/>
            <a:ext cx="863000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algorithms often make use of very complicated data structures, or use other complicated algorithms as subroutines</a:t>
            </a:r>
          </a:p>
          <a:p>
            <a:endParaRPr lang="en-US" dirty="0" smtClean="0"/>
          </a:p>
          <a:p>
            <a:r>
              <a:rPr lang="en-US" u="sng" dirty="0" smtClean="0"/>
              <a:t>Challenge</a:t>
            </a:r>
            <a:r>
              <a:rPr lang="en-US" dirty="0" smtClean="0"/>
              <a:t>: making more complicated algorithms worthy of consideration in practice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Complexity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64"/>
          </a:xfrm>
        </p:spPr>
        <p:txBody>
          <a:bodyPr>
            <a:normAutofit/>
          </a:bodyPr>
          <a:lstStyle/>
          <a:p>
            <a:r>
              <a:rPr lang="en-US" dirty="0" smtClean="0"/>
              <a:t>Brute-force</a:t>
            </a:r>
          </a:p>
          <a:p>
            <a:r>
              <a:rPr lang="en-US" dirty="0" smtClean="0"/>
              <a:t>Greedy</a:t>
            </a:r>
          </a:p>
          <a:p>
            <a:r>
              <a:rPr lang="en-US" dirty="0" smtClean="0"/>
              <a:t>Divide-and-conquer </a:t>
            </a:r>
          </a:p>
          <a:p>
            <a:r>
              <a:rPr lang="en-US" dirty="0" smtClean="0"/>
              <a:t>Backtracking </a:t>
            </a:r>
          </a:p>
          <a:p>
            <a:r>
              <a:rPr lang="en-US" dirty="0" smtClean="0"/>
              <a:t>Branch-and-bound </a:t>
            </a:r>
          </a:p>
          <a:p>
            <a:r>
              <a:rPr lang="en-US" dirty="0" smtClean="0"/>
              <a:t>Heuristics </a:t>
            </a:r>
          </a:p>
          <a:p>
            <a:r>
              <a:rPr lang="en-US" dirty="0" smtClean="0"/>
              <a:t>Pattern matching and string/text</a:t>
            </a:r>
          </a:p>
          <a:p>
            <a:r>
              <a:rPr lang="en-US" dirty="0" smtClean="0"/>
              <a:t>Dynamic Programming</a:t>
            </a:r>
          </a:p>
          <a:p>
            <a:r>
              <a:rPr lang="en-US" dirty="0" smtClean="0"/>
              <a:t>Numerical approximation 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Algorithmic 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kembalian</a:t>
            </a:r>
            <a:r>
              <a:rPr lang="en-US" dirty="0" smtClean="0"/>
              <a:t> minimum: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nominal </a:t>
            </a:r>
            <a:r>
              <a:rPr lang="en-US" dirty="0" err="1" smtClean="0"/>
              <a:t>uang</a:t>
            </a:r>
            <a:r>
              <a:rPr lang="en-US" dirty="0" smtClean="0"/>
              <a:t> = 25, 10, 5, 1</a:t>
            </a:r>
          </a:p>
          <a:p>
            <a:pPr lvl="1"/>
            <a:r>
              <a:rPr lang="en-US" dirty="0" err="1" smtClean="0"/>
              <a:t>bayar</a:t>
            </a:r>
            <a:r>
              <a:rPr lang="en-US" dirty="0" smtClean="0"/>
              <a:t> = 50 </a:t>
            </a:r>
          </a:p>
          <a:p>
            <a:pPr lvl="1"/>
            <a:r>
              <a:rPr lang="en-US" dirty="0" err="1" smtClean="0"/>
              <a:t>beli</a:t>
            </a:r>
            <a:r>
              <a:rPr lang="en-US" dirty="0" smtClean="0"/>
              <a:t> = 18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Output: </a:t>
            </a:r>
          </a:p>
          <a:p>
            <a:pPr lvl="1"/>
            <a:r>
              <a:rPr lang="en-US" dirty="0" err="1" smtClean="0"/>
              <a:t>kembalian</a:t>
            </a:r>
            <a:r>
              <a:rPr lang="en-US" dirty="0" smtClean="0"/>
              <a:t> = 25, 5, 1, 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Greedy &amp; Brute-force</a:t>
            </a:r>
            <a:endParaRPr lang="en-US" dirty="0"/>
          </a:p>
        </p:txBody>
      </p:sp>
      <p:pic>
        <p:nvPicPr>
          <p:cNvPr id="10242" name="Picture 2" descr="Vending Machine in 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357298"/>
            <a:ext cx="3048000" cy="2286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521495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Write your own algorithm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29048" cy="4525963"/>
          </a:xfrm>
        </p:spPr>
        <p:txBody>
          <a:bodyPr/>
          <a:lstStyle/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nominal = 15, 10, 1</a:t>
            </a:r>
          </a:p>
          <a:p>
            <a:pPr lvl="1"/>
            <a:r>
              <a:rPr lang="en-US" dirty="0" err="1" smtClean="0"/>
              <a:t>bayar</a:t>
            </a:r>
            <a:r>
              <a:rPr lang="en-US" dirty="0" smtClean="0"/>
              <a:t> = 25</a:t>
            </a:r>
          </a:p>
          <a:p>
            <a:pPr lvl="1"/>
            <a:r>
              <a:rPr lang="en-US" dirty="0" err="1" smtClean="0"/>
              <a:t>beli</a:t>
            </a:r>
            <a:r>
              <a:rPr lang="en-US" dirty="0" smtClean="0"/>
              <a:t> = 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956739"/>
            <a:ext cx="4774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kembalian</a:t>
            </a:r>
            <a:r>
              <a:rPr lang="en-US" sz="2800" dirty="0" smtClean="0"/>
              <a:t> = </a:t>
            </a:r>
            <a:r>
              <a:rPr lang="en-US" sz="2800" b="1" dirty="0" smtClean="0"/>
              <a:t>15,1,1,1,1,1</a:t>
            </a: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813995"/>
            <a:ext cx="35221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kembalian</a:t>
            </a:r>
            <a:r>
              <a:rPr lang="en-US" sz="2800" dirty="0" smtClean="0"/>
              <a:t> = </a:t>
            </a:r>
            <a:r>
              <a:rPr lang="en-US" sz="2800" b="1" dirty="0" smtClean="0"/>
              <a:t>10,10</a:t>
            </a:r>
          </a:p>
          <a:p>
            <a:endParaRPr lang="en-US" sz="28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714876" y="1500174"/>
            <a:ext cx="347185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kembalian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???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8092" y="3929066"/>
            <a:ext cx="18710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Greedy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428092" y="4786322"/>
            <a:ext cx="27158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Brute-Force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3679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3"/>
            <a:ext cx="4139952" cy="354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010" y="1297246"/>
            <a:ext cx="7411766" cy="548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1236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en-US" dirty="0" smtClean="0"/>
              <a:t>Divide – conquer - combine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Divide-and-conquer</a:t>
            </a:r>
            <a:endParaRPr lang="en-US" dirty="0"/>
          </a:p>
        </p:txBody>
      </p:sp>
      <p:pic>
        <p:nvPicPr>
          <p:cNvPr id="9218" name="Picture 2" descr="http://blogs.usatoday.com/photos/uncategorized/2007/03/20/medved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1905000" cy="1743076"/>
          </a:xfrm>
          <a:prstGeom prst="rect">
            <a:avLst/>
          </a:prstGeom>
          <a:noFill/>
        </p:spPr>
      </p:pic>
      <p:pic>
        <p:nvPicPr>
          <p:cNvPr id="149508" name="Picture 4" descr="http://www.wisatamelayu.com/id/images/provinsi/KepRi/peta-kepulauanriau-ku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1628800"/>
            <a:ext cx="510056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Sorting: divide-and-conquer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643734" cy="49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Solve these kind of mazes?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810" name="Picture 2" descr="Aerial 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556792"/>
            <a:ext cx="3851920" cy="3851921"/>
          </a:xfrm>
          <a:prstGeom prst="rect">
            <a:avLst/>
          </a:prstGeom>
          <a:noFill/>
        </p:spPr>
      </p:pic>
      <p:pic>
        <p:nvPicPr>
          <p:cNvPr id="119812" name="Picture 4" descr="Garden ma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08920"/>
            <a:ext cx="4992489" cy="37443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28064" y="6453336"/>
            <a:ext cx="34804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http://www.zastavki.com/eng/World/France/wallpaper-22035.htm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5445224"/>
            <a:ext cx="2013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http://www.thegardenmaze.com/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8531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8-puzzle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g(</a:t>
            </a:r>
            <a:r>
              <a:rPr lang="en-US" dirty="0" err="1" smtClean="0"/>
              <a:t>i</a:t>
            </a:r>
            <a:r>
              <a:rPr lang="en-US" dirty="0" smtClean="0"/>
              <a:t>) :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Branch-and-bound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430349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timquilts.files.wordpress.com/2012/07/kgrhqvhjccenltbf64bp1zk-qc1w60_57.jpg?w=474&amp;h=5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053" y="1556792"/>
            <a:ext cx="3161435" cy="388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5517232"/>
            <a:ext cx="2940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http://timquilts.com/2012/07/26/fan-quilt-layout-2/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5709184" cy="628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642918"/>
            <a:ext cx="2786082" cy="610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Main Programming P</a:t>
            </a:r>
            <a:r>
              <a:rPr lang="id-ID" dirty="0" smtClean="0"/>
              <a:t>aradigms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47664" y="1556792"/>
          <a:ext cx="48965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856895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Styles of programming language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r>
              <a:rPr lang="en-US" b="1" dirty="0" smtClean="0"/>
              <a:t>Imperative</a:t>
            </a:r>
          </a:p>
          <a:p>
            <a:pPr lvl="1"/>
            <a:r>
              <a:rPr lang="en-US" dirty="0" smtClean="0"/>
              <a:t>the programmer states exactly how the program is to achieve its desired result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 “</a:t>
            </a:r>
            <a:r>
              <a:rPr lang="id-ID" dirty="0" smtClean="0"/>
              <a:t>First </a:t>
            </a:r>
            <a:r>
              <a:rPr lang="id-ID" b="1" dirty="0" smtClean="0"/>
              <a:t>do this</a:t>
            </a:r>
            <a:r>
              <a:rPr lang="id-ID" dirty="0" smtClean="0"/>
              <a:t> and next </a:t>
            </a:r>
            <a:r>
              <a:rPr lang="id-ID" b="1" dirty="0" smtClean="0"/>
              <a:t>do that”</a:t>
            </a:r>
            <a:endParaRPr lang="en-US" dirty="0" smtClean="0"/>
          </a:p>
          <a:p>
            <a:pPr lvl="1"/>
            <a:r>
              <a:rPr lang="en-US" dirty="0" smtClean="0"/>
              <a:t>Examples: C, Basic, Pascal, </a:t>
            </a:r>
            <a:r>
              <a:rPr lang="en-US" dirty="0" err="1" smtClean="0"/>
              <a:t>Ada</a:t>
            </a:r>
            <a:r>
              <a:rPr lang="en-US" dirty="0" smtClean="0"/>
              <a:t>, …</a:t>
            </a:r>
          </a:p>
          <a:p>
            <a:r>
              <a:rPr lang="en-US" b="1" dirty="0" smtClean="0"/>
              <a:t>Functional</a:t>
            </a:r>
          </a:p>
          <a:p>
            <a:pPr lvl="1"/>
            <a:r>
              <a:rPr lang="en-US" dirty="0" smtClean="0"/>
              <a:t>have been used in artificial intelligence and other research applications</a:t>
            </a:r>
          </a:p>
          <a:p>
            <a:pPr lvl="1"/>
            <a:r>
              <a:rPr lang="en-US" dirty="0" smtClean="0"/>
              <a:t>Examples: Lisp, Scheme, Haskell,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Styles of </a:t>
            </a:r>
            <a:r>
              <a:rPr lang="en-US" dirty="0" err="1" smtClean="0"/>
              <a:t>Prog</a:t>
            </a:r>
            <a:r>
              <a:rPr lang="en-US" dirty="0" smtClean="0"/>
              <a:t>. Lang.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Logic (</a:t>
            </a:r>
            <a:r>
              <a:rPr lang="en-US" sz="2800" b="1" i="1" dirty="0" smtClean="0"/>
              <a:t>declarative</a:t>
            </a:r>
            <a:r>
              <a:rPr lang="en-US" sz="2800" i="1" dirty="0" smtClean="0"/>
              <a:t> programming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the programmer states what is the result that he or she wants to achieve, and it is up to the language as to how it achieves it</a:t>
            </a:r>
          </a:p>
          <a:p>
            <a:pPr lvl="1"/>
            <a:r>
              <a:rPr lang="en-US" sz="2400" dirty="0" smtClean="0"/>
              <a:t>Example: Prolog</a:t>
            </a:r>
          </a:p>
          <a:p>
            <a:r>
              <a:rPr lang="en-US" sz="2800" b="1" dirty="0" smtClean="0"/>
              <a:t>Object oriented</a:t>
            </a:r>
          </a:p>
          <a:p>
            <a:pPr lvl="1"/>
            <a:r>
              <a:rPr lang="en-US" sz="2400" i="1" dirty="0" smtClean="0"/>
              <a:t>object</a:t>
            </a:r>
            <a:r>
              <a:rPr lang="en-US" sz="2400" dirty="0" smtClean="0"/>
              <a:t> encapsulates items of </a:t>
            </a:r>
            <a:r>
              <a:rPr lang="en-US" sz="2400" i="1" dirty="0" smtClean="0"/>
              <a:t>data</a:t>
            </a:r>
            <a:r>
              <a:rPr lang="en-US" sz="2400" dirty="0" smtClean="0"/>
              <a:t> and the </a:t>
            </a:r>
            <a:r>
              <a:rPr lang="en-US" sz="2400" i="1" dirty="0" smtClean="0"/>
              <a:t>operations </a:t>
            </a:r>
            <a:r>
              <a:rPr lang="en-US" sz="2400" dirty="0" smtClean="0"/>
              <a:t>(methods)</a:t>
            </a:r>
            <a:r>
              <a:rPr lang="en-US" sz="2400" i="1" dirty="0" smtClean="0"/>
              <a:t> </a:t>
            </a:r>
            <a:r>
              <a:rPr lang="en-US" sz="2400" dirty="0" smtClean="0"/>
              <a:t>that can be performed on them</a:t>
            </a:r>
          </a:p>
          <a:p>
            <a:pPr lvl="1"/>
            <a:r>
              <a:rPr lang="en-US" sz="2400" dirty="0" smtClean="0"/>
              <a:t>object is an </a:t>
            </a:r>
            <a:r>
              <a:rPr lang="en-US" sz="2400" i="1" dirty="0" smtClean="0"/>
              <a:t>instance </a:t>
            </a:r>
            <a:r>
              <a:rPr lang="en-US" sz="2400" dirty="0" smtClean="0"/>
              <a:t>of a </a:t>
            </a:r>
            <a:r>
              <a:rPr lang="en-US" sz="2400" i="1" dirty="0" smtClean="0"/>
              <a:t>class</a:t>
            </a:r>
            <a:endParaRPr lang="id-ID" sz="2400" i="1" dirty="0" smtClean="0"/>
          </a:p>
          <a:p>
            <a:pPr lvl="1"/>
            <a:r>
              <a:rPr lang="id-ID" sz="2400" i="1" dirty="0" smtClean="0"/>
              <a:t>Send messages between objects to simulate the temporal evolution of a set of real world phenomena</a:t>
            </a:r>
            <a:endParaRPr lang="en-US" sz="2400" dirty="0" smtClean="0"/>
          </a:p>
          <a:p>
            <a:pPr lvl="1"/>
            <a:r>
              <a:rPr lang="en-US" sz="2400" dirty="0" smtClean="0"/>
              <a:t>Examples: C++, Java, …</a:t>
            </a:r>
          </a:p>
          <a:p>
            <a:r>
              <a:rPr lang="en-US" sz="2800" dirty="0" smtClean="0"/>
              <a:t>…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predicate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programmer can formulate </a:t>
            </a:r>
            <a:r>
              <a:rPr lang="en-US" i="1" dirty="0" smtClean="0"/>
              <a:t>propositions </a:t>
            </a:r>
            <a:r>
              <a:rPr lang="en-US" dirty="0" smtClean="0"/>
              <a:t>(a logical statement which may or may not be true)</a:t>
            </a:r>
          </a:p>
          <a:p>
            <a:endParaRPr lang="en-US" dirty="0" smtClean="0"/>
          </a:p>
          <a:p>
            <a:r>
              <a:rPr lang="en-US" dirty="0" smtClean="0"/>
              <a:t>‘Fido is a dog’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isa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fido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dog)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‘a dog is an animal’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isa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(dog, animal)</a:t>
            </a:r>
          </a:p>
          <a:p>
            <a:r>
              <a:rPr lang="en-US" dirty="0" smtClean="0"/>
              <a:t>‘Is Fido an animal?’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isa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(animal,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fido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/>
              <a:t>Result = </a:t>
            </a:r>
            <a:r>
              <a:rPr lang="en-US" sz="2800" i="1" dirty="0" smtClean="0">
                <a:latin typeface="Courier New" pitchFamily="49" charset="0"/>
                <a:cs typeface="Courier New" pitchFamily="49" charset="0"/>
              </a:rPr>
              <a:t>True</a:t>
            </a:r>
          </a:p>
          <a:p>
            <a:endParaRPr lang="en-US" sz="28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Example  application: expert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OO: powerful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seems to be an approach that matches the way that people (programmers) think. </a:t>
            </a:r>
          </a:p>
          <a:p>
            <a:r>
              <a:rPr lang="en-US" dirty="0" smtClean="0"/>
              <a:t>Concept of </a:t>
            </a:r>
            <a:r>
              <a:rPr lang="en-US" i="1" dirty="0" smtClean="0"/>
              <a:t>inheritance between classes</a:t>
            </a:r>
            <a:r>
              <a:rPr lang="en-US" dirty="0" smtClean="0"/>
              <a:t>; reusability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27360"/>
            <a:ext cx="3590553" cy="313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&amp; Low level: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in a recipe:</a:t>
            </a:r>
          </a:p>
          <a:p>
            <a:pPr lvl="1"/>
            <a:r>
              <a:rPr lang="en-US" dirty="0" smtClean="0"/>
              <a:t>‘Make a white sauce with the butter, milk and flour’ </a:t>
            </a:r>
            <a:endParaRPr lang="id-ID" dirty="0" smtClean="0"/>
          </a:p>
          <a:p>
            <a:pPr lvl="2"/>
            <a:r>
              <a:rPr lang="en-US" dirty="0" smtClean="0">
                <a:sym typeface="Wingdings" pitchFamily="2" charset="2"/>
              </a:rPr>
              <a:t> high level</a:t>
            </a:r>
            <a:endParaRPr lang="en-US" dirty="0" smtClean="0"/>
          </a:p>
          <a:p>
            <a:pPr lvl="1"/>
            <a:r>
              <a:rPr lang="en-US" dirty="0" smtClean="0"/>
              <a:t>‘Heat the butter gently and then add the flour a bit at a time, taking care to thoroughly stir the flour in as you add it . . .’ </a:t>
            </a:r>
            <a:endParaRPr lang="id-ID" dirty="0" smtClean="0"/>
          </a:p>
          <a:p>
            <a:pPr lvl="2"/>
            <a:r>
              <a:rPr lang="en-US" dirty="0" smtClean="0">
                <a:sym typeface="Wingdings" pitchFamily="2" charset="2"/>
              </a:rPr>
              <a:t> low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High-level:   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 := B + C</a:t>
            </a:r>
            <a:r>
              <a:rPr lang="id-ID" sz="240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….</a:t>
            </a:r>
            <a:r>
              <a:rPr lang="id-ID" dirty="0" smtClean="0"/>
              <a:t> </a:t>
            </a:r>
            <a:endParaRPr lang="en-US" dirty="0" smtClean="0"/>
          </a:p>
          <a:p>
            <a:r>
              <a:rPr lang="en-US" dirty="0" smtClean="0"/>
              <a:t>Assembly: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LOAD B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LOAD C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ADD</a:t>
            </a: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STORE A</a:t>
            </a:r>
            <a:endParaRPr lang="id-ID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d-ID" dirty="0" smtClean="0"/>
              <a:t>Machine code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How </a:t>
            </a:r>
            <a:r>
              <a:rPr lang="en-US" b="1" dirty="0" smtClean="0">
                <a:solidFill>
                  <a:srgbClr val="FF0000"/>
                </a:solidFill>
              </a:rPr>
              <a:t>TO TELL COMPUTER </a:t>
            </a:r>
            <a:r>
              <a:rPr lang="en-US" dirty="0" smtClean="0"/>
              <a:t>to </a:t>
            </a:r>
            <a:r>
              <a:rPr lang="id-ID" dirty="0" smtClean="0"/>
              <a:t>solve </a:t>
            </a:r>
            <a:r>
              <a:rPr lang="id-ID" dirty="0" smtClean="0"/>
              <a:t>this maze?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4" name="Picture 2" descr="Simple maze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40801"/>
            <a:ext cx="6120680" cy="51005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6309320"/>
            <a:ext cx="4195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http://www.themazeproject.co.uk/maze-designs/simple-artistic-designs/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s://scs.senecac.on.ca/%7Eipc144/pages/images/compil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92888" cy="5237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47550" y="6423139"/>
            <a:ext cx="3728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https://scs.senecac.on.ca/~ipc144/pages/content/compi_p.html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Compiling a pro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096151" cy="52565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6279123"/>
            <a:ext cx="2517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http://www.aboutdebian.com/compile.htm</a:t>
            </a:r>
            <a:endParaRPr lang="en-US" sz="1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Interpreter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takes a high-level language </a:t>
            </a:r>
            <a:r>
              <a:rPr lang="en-US" b="1" dirty="0" smtClean="0">
                <a:cs typeface="Times New Roman" pitchFamily="18" charset="0"/>
              </a:rPr>
              <a:t>instruction</a:t>
            </a:r>
            <a:r>
              <a:rPr lang="en-US" dirty="0" smtClean="0">
                <a:cs typeface="Times New Roman" pitchFamily="18" charset="0"/>
              </a:rPr>
              <a:t> (one by one), </a:t>
            </a:r>
          </a:p>
          <a:p>
            <a:r>
              <a:rPr lang="en-US" b="1" dirty="0" smtClean="0">
                <a:cs typeface="Times New Roman" pitchFamily="18" charset="0"/>
              </a:rPr>
              <a:t>converts</a:t>
            </a:r>
            <a:r>
              <a:rPr lang="en-US" dirty="0" smtClean="0">
                <a:cs typeface="Times New Roman" pitchFamily="18" charset="0"/>
              </a:rPr>
              <a:t> it to a machine language instruction, </a:t>
            </a:r>
          </a:p>
          <a:p>
            <a:r>
              <a:rPr lang="en-US" b="1" dirty="0" smtClean="0">
                <a:cs typeface="Times New Roman" pitchFamily="18" charset="0"/>
              </a:rPr>
              <a:t>executes</a:t>
            </a:r>
            <a:r>
              <a:rPr lang="en-US" dirty="0" smtClean="0">
                <a:cs typeface="Times New Roman" pitchFamily="18" charset="0"/>
              </a:rPr>
              <a:t> it 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does </a:t>
            </a:r>
            <a:r>
              <a:rPr lang="en-US" b="1" dirty="0" smtClean="0">
                <a:cs typeface="Times New Roman" pitchFamily="18" charset="0"/>
              </a:rPr>
              <a:t>NOT</a:t>
            </a:r>
            <a:r>
              <a:rPr lang="en-US" dirty="0" smtClean="0">
                <a:cs typeface="Times New Roman" pitchFamily="18" charset="0"/>
              </a:rPr>
              <a:t> save the object code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57500" y="2857500"/>
            <a:ext cx="6858000" cy="1143000"/>
          </a:xfrm>
        </p:spPr>
        <p:txBody>
          <a:bodyPr/>
          <a:lstStyle/>
          <a:p>
            <a:r>
              <a:rPr lang="en-US" dirty="0" smtClean="0"/>
              <a:t>Case: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332657"/>
            <a:ext cx="2962672" cy="43924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Source </a:t>
            </a:r>
            <a:r>
              <a:rPr lang="en-US" sz="2400" dirty="0" smtClean="0"/>
              <a:t>code is compiled to Java </a:t>
            </a:r>
            <a:r>
              <a:rPr lang="en-US" sz="2400" dirty="0" err="1" smtClean="0"/>
              <a:t>bytecode</a:t>
            </a:r>
            <a:r>
              <a:rPr lang="en-US" sz="2400" dirty="0" smtClean="0"/>
              <a:t>, which is verified, interpreted or JIT-compiled for the native architecture.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 smtClean="0"/>
              <a:t>Java APIs and JVM together make up the Java Runtime Environment (JRE).</a:t>
            </a:r>
            <a:endParaRPr lang="en-US" sz="2400" dirty="0"/>
          </a:p>
        </p:txBody>
      </p:sp>
      <p:pic>
        <p:nvPicPr>
          <p:cNvPr id="4098" name="Picture 2" descr="http://upload.wikimedia.org/wikipedia/commons/thumb/3/3a/Java_virtual_machine_architecture.svg/400px-Java_virtual_machine_architectu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999"/>
            <a:ext cx="4104456" cy="66800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21054" y="6423139"/>
            <a:ext cx="2943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http://en.wikipedia.org/wiki/Java_virtual_machine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File:Tiobe ind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7581" cy="61031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4565" y="6453336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www.tiobe.com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3786190"/>
            <a:ext cx="8186766" cy="2714644"/>
          </a:xfrm>
        </p:spPr>
        <p:txBody>
          <a:bodyPr>
            <a:noAutofit/>
          </a:bodyPr>
          <a:lstStyle/>
          <a:p>
            <a:r>
              <a:rPr lang="en-US" dirty="0" smtClean="0"/>
              <a:t>An algorithm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b="1" dirty="0" smtClean="0"/>
              <a:t>a set of instructions </a:t>
            </a:r>
            <a:r>
              <a:rPr lang="en-US" dirty="0" smtClean="0"/>
              <a:t>that can be </a:t>
            </a:r>
            <a:r>
              <a:rPr lang="en-US" b="1" dirty="0" smtClean="0"/>
              <a:t>followed precisely </a:t>
            </a:r>
            <a:r>
              <a:rPr lang="en-US" dirty="0" smtClean="0"/>
              <a:t>to achieve some </a:t>
            </a:r>
            <a:r>
              <a:rPr lang="en-US" b="1" dirty="0" smtClean="0"/>
              <a:t>objective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b="1" dirty="0" smtClean="0"/>
              <a:t>I</a:t>
            </a:r>
            <a:r>
              <a:rPr lang="id-ID" dirty="0" smtClean="0"/>
              <a:t>nput – </a:t>
            </a:r>
            <a:r>
              <a:rPr lang="id-ID" b="1" dirty="0" smtClean="0"/>
              <a:t>P</a:t>
            </a:r>
            <a:r>
              <a:rPr lang="id-ID" dirty="0" smtClean="0"/>
              <a:t>rocess – </a:t>
            </a:r>
            <a:r>
              <a:rPr lang="id-ID" b="1" dirty="0" smtClean="0"/>
              <a:t>O</a:t>
            </a:r>
            <a:r>
              <a:rPr lang="id-ID" dirty="0" smtClean="0"/>
              <a:t>utput paradigm</a:t>
            </a:r>
            <a:endParaRPr lang="en-US" dirty="0" smtClean="0"/>
          </a:p>
          <a:p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00034" y="1857364"/>
            <a:ext cx="1857388" cy="107157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Input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2571736" y="1357298"/>
            <a:ext cx="4071966" cy="20002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Computational steps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6858016" y="1785926"/>
            <a:ext cx="1928826" cy="107157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Output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essential properties of an algorithm: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r>
              <a:rPr lang="en-US" dirty="0" smtClean="0"/>
              <a:t>an algorithm is </a:t>
            </a:r>
            <a:r>
              <a:rPr lang="en-US" b="1" dirty="0" smtClean="0">
                <a:solidFill>
                  <a:srgbClr val="FF0000"/>
                </a:solidFill>
              </a:rPr>
              <a:t>finite</a:t>
            </a:r>
            <a:r>
              <a:rPr lang="en-US" dirty="0" smtClean="0"/>
              <a:t> (</a:t>
            </a:r>
            <a:r>
              <a:rPr lang="id-ID" dirty="0" smtClean="0"/>
              <a:t>w.r.t: </a:t>
            </a:r>
            <a:r>
              <a:rPr lang="en-US" dirty="0" smtClean="0"/>
              <a:t>set of instructions, use of resources, time of computation)</a:t>
            </a:r>
          </a:p>
          <a:p>
            <a:r>
              <a:rPr lang="en-US" dirty="0" smtClean="0"/>
              <a:t>instructions are </a:t>
            </a:r>
            <a:r>
              <a:rPr lang="en-US" b="1" dirty="0" smtClean="0">
                <a:solidFill>
                  <a:srgbClr val="FF0000"/>
                </a:solidFill>
              </a:rPr>
              <a:t>precise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computable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instructions have a specified </a:t>
            </a:r>
            <a:r>
              <a:rPr lang="en-US" b="1" dirty="0" smtClean="0">
                <a:solidFill>
                  <a:srgbClr val="FF0000"/>
                </a:solidFill>
              </a:rPr>
              <a:t>logical order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deterministic</a:t>
            </a:r>
            <a:r>
              <a:rPr lang="en-US" dirty="0" smtClean="0"/>
              <a:t> algorithms (every step has a well-defined successor), and</a:t>
            </a:r>
          </a:p>
          <a:p>
            <a:pPr lvl="1"/>
            <a:r>
              <a:rPr lang="en-US" b="1" dirty="0" smtClean="0"/>
              <a:t>non-deterministic</a:t>
            </a:r>
            <a:r>
              <a:rPr lang="en-US" dirty="0" smtClean="0"/>
              <a:t> algorithms (randomized algorithms, but also parallel algorithms!)</a:t>
            </a:r>
          </a:p>
          <a:p>
            <a:r>
              <a:rPr lang="en-US" dirty="0" smtClean="0"/>
              <a:t>produce a </a:t>
            </a:r>
            <a:r>
              <a:rPr lang="en-US" b="1" dirty="0" smtClean="0">
                <a:solidFill>
                  <a:srgbClr val="FF0000"/>
                </a:solidFill>
              </a:rPr>
              <a:t>result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=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 are </a:t>
            </a:r>
            <a:r>
              <a:rPr lang="en-US" b="1" dirty="0" smtClean="0"/>
              <a:t>a way of studying programs </a:t>
            </a:r>
            <a:r>
              <a:rPr lang="en-US" dirty="0" smtClean="0"/>
              <a:t>in a way that is </a:t>
            </a:r>
            <a:r>
              <a:rPr lang="en-US" b="1" dirty="0" smtClean="0"/>
              <a:t>independent of implementation details</a:t>
            </a:r>
            <a:r>
              <a:rPr lang="en-US" dirty="0" smtClean="0"/>
              <a:t>, such as the programming language or computer hardware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ct val="20000"/>
              </a:spcBef>
              <a:buSzPct val="68000"/>
              <a:buFont typeface="Wingdings 3"/>
              <a:buChar char=""/>
            </a:pPr>
            <a:r>
              <a:rPr lang="en-US" sz="3600" dirty="0" smtClean="0"/>
              <a:t>Using natural language</a:t>
            </a:r>
          </a:p>
          <a:p>
            <a:pPr marL="342900" lvl="1" indent="-342900">
              <a:spcBef>
                <a:spcPct val="20000"/>
              </a:spcBef>
              <a:buSzPct val="68000"/>
              <a:buFont typeface="Wingdings 3"/>
              <a:buChar char=""/>
            </a:pPr>
            <a:r>
              <a:rPr lang="en-US" sz="3600" dirty="0" smtClean="0"/>
              <a:t>Using flowchart</a:t>
            </a:r>
          </a:p>
          <a:p>
            <a:pPr marL="342900" lvl="1" indent="-342900">
              <a:spcBef>
                <a:spcPct val="20000"/>
              </a:spcBef>
              <a:buSzPct val="68000"/>
              <a:buFont typeface="Wingdings 3"/>
              <a:buChar char=""/>
            </a:pPr>
            <a:r>
              <a:rPr lang="en-US" sz="3600" dirty="0" smtClean="0"/>
              <a:t>Using </a:t>
            </a:r>
            <a:r>
              <a:rPr lang="en-US" sz="3600" dirty="0" err="1" smtClean="0"/>
              <a:t>pseudocode</a:t>
            </a:r>
            <a:endParaRPr lang="en-US" sz="3600" dirty="0" smtClean="0"/>
          </a:p>
          <a:p>
            <a:pPr marL="342900" lvl="1" indent="-342900">
              <a:spcBef>
                <a:spcPct val="20000"/>
              </a:spcBef>
              <a:buSzPct val="68000"/>
              <a:buFont typeface="Wingdings 3"/>
              <a:buChar char=""/>
            </a:pPr>
            <a:r>
              <a:rPr lang="en-US" sz="3600" dirty="0" smtClean="0"/>
              <a:t>Using program source code </a:t>
            </a:r>
          </a:p>
          <a:p>
            <a:pPr marL="342900" lvl="1" indent="-342900">
              <a:spcBef>
                <a:spcPct val="20000"/>
              </a:spcBef>
              <a:buSzPct val="68000"/>
              <a:buFont typeface="Wingdings 3"/>
              <a:buChar char=""/>
            </a:pPr>
            <a:r>
              <a:rPr lang="en-US" sz="3600" dirty="0" smtClean="0"/>
              <a:t>…</a:t>
            </a:r>
          </a:p>
          <a:p>
            <a:pPr marL="342900" lvl="1" indent="-342900">
              <a:spcBef>
                <a:spcPct val="20000"/>
              </a:spcBef>
              <a:buSzPct val="68000"/>
              <a:buNone/>
            </a:pP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Specifying an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</a:t>
            </a:r>
            <a:br>
              <a:rPr lang="en-US" dirty="0" smtClean="0"/>
            </a:br>
            <a:r>
              <a:rPr lang="en-US" dirty="0" smtClean="0"/>
              <a:t>Maze</a:t>
            </a:r>
            <a:r>
              <a:rPr lang="id-ID" dirty="0" smtClean="0"/>
              <a:t> alg</a:t>
            </a:r>
            <a:r>
              <a:rPr lang="en-US" dirty="0" smtClean="0"/>
              <a:t>: wall follower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78" name="Picture 2" descr="File:Maze01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029353" cy="36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23730" y="6237312"/>
            <a:ext cx="3086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http://en.wikipedia.org/wiki/Maze_solving_algorithm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3813</TotalTime>
  <Words>1191</Words>
  <Application>Microsoft Office PowerPoint</Application>
  <PresentationFormat>On-screen Show (4:3)</PresentationFormat>
  <Paragraphs>248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05   Algorithm &amp;  Programming Paradigms</vt:lpstr>
      <vt:lpstr>How to solve this maze?</vt:lpstr>
      <vt:lpstr>Solve these kind of mazes?</vt:lpstr>
      <vt:lpstr>How TO TELL COMPUTER to solve this maze?</vt:lpstr>
      <vt:lpstr>Algorithm</vt:lpstr>
      <vt:lpstr>The essential properties of an algorithm: </vt:lpstr>
      <vt:lpstr>Algorithm = Program?</vt:lpstr>
      <vt:lpstr>Specifying an algorithm</vt:lpstr>
      <vt:lpstr>Natural Language Maze alg: wall follower</vt:lpstr>
      <vt:lpstr>Natural Language: Caffe Latte </vt:lpstr>
      <vt:lpstr>Flowchart: examples</vt:lpstr>
      <vt:lpstr>Pseudocode: example</vt:lpstr>
      <vt:lpstr>Using program source code</vt:lpstr>
      <vt:lpstr>Algorithm Qualities</vt:lpstr>
      <vt:lpstr>The real world</vt:lpstr>
      <vt:lpstr>Efficiency</vt:lpstr>
      <vt:lpstr>O(1)</vt:lpstr>
      <vt:lpstr>O(N)</vt:lpstr>
      <vt:lpstr>O(log N)</vt:lpstr>
      <vt:lpstr>O(N2)</vt:lpstr>
      <vt:lpstr>O(N2): (N2-N)/2  N2</vt:lpstr>
      <vt:lpstr>Implementation Complexity</vt:lpstr>
      <vt:lpstr>Some Algorithmic strategies</vt:lpstr>
      <vt:lpstr>Greedy &amp; Brute-force</vt:lpstr>
      <vt:lpstr>Test case</vt:lpstr>
      <vt:lpstr>Backtracking</vt:lpstr>
      <vt:lpstr>Heuristics</vt:lpstr>
      <vt:lpstr>Divide-and-conquer</vt:lpstr>
      <vt:lpstr>Card Sorting: divide-and-conquer</vt:lpstr>
      <vt:lpstr>Branch-and-bound</vt:lpstr>
      <vt:lpstr>Slide 31</vt:lpstr>
      <vt:lpstr>4 Main Programming Paradigms</vt:lpstr>
      <vt:lpstr>Slide 33</vt:lpstr>
      <vt:lpstr>Styles of programming language</vt:lpstr>
      <vt:lpstr>Styles of Prog. Lang. (cont’d)</vt:lpstr>
      <vt:lpstr>predicate calculus</vt:lpstr>
      <vt:lpstr>OO: powerful approach</vt:lpstr>
      <vt:lpstr>High level &amp; Low level: analogy</vt:lpstr>
      <vt:lpstr>Levels</vt:lpstr>
      <vt:lpstr>Slide 40</vt:lpstr>
      <vt:lpstr>Slide 41</vt:lpstr>
      <vt:lpstr>Interpreter</vt:lpstr>
      <vt:lpstr>Case: JAVA</vt:lpstr>
      <vt:lpstr>Slide 44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HUG1M2 - 01 Computing Disciplines</dc:title>
  <dc:creator>FAZ</dc:creator>
  <cp:lastModifiedBy>Fazmah Arif Yulianto</cp:lastModifiedBy>
  <cp:revision>157</cp:revision>
  <dcterms:created xsi:type="dcterms:W3CDTF">2009-02-07T14:46:38Z</dcterms:created>
  <dcterms:modified xsi:type="dcterms:W3CDTF">2013-10-01T01:21:59Z</dcterms:modified>
</cp:coreProperties>
</file>