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1" r:id="rId9"/>
    <p:sldId id="266" r:id="rId10"/>
    <p:sldId id="276" r:id="rId11"/>
    <p:sldId id="277" r:id="rId12"/>
    <p:sldId id="260" r:id="rId13"/>
    <p:sldId id="279" r:id="rId14"/>
    <p:sldId id="262" r:id="rId15"/>
    <p:sldId id="271" r:id="rId16"/>
    <p:sldId id="272" r:id="rId17"/>
    <p:sldId id="273" r:id="rId18"/>
    <p:sldId id="274" r:id="rId19"/>
    <p:sldId id="275" r:id="rId20"/>
    <p:sldId id="265" r:id="rId21"/>
    <p:sldId id="267" r:id="rId22"/>
    <p:sldId id="278" r:id="rId23"/>
    <p:sldId id="263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7" autoAdjust="0"/>
  </p:normalViewPr>
  <p:slideViewPr>
    <p:cSldViewPr>
      <p:cViewPr varScale="1">
        <p:scale>
          <a:sx n="48" d="100"/>
          <a:sy n="48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14D51-67D0-41F2-BFB9-A368646D5BFE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978A8628-D90F-4FF1-9A77-E3B87A8E2F23}">
      <dgm:prSet phldrT="[Text]"/>
      <dgm:spPr/>
      <dgm:t>
        <a:bodyPr/>
        <a:lstStyle/>
        <a:p>
          <a:r>
            <a:rPr lang="id-ID" dirty="0" smtClean="0"/>
            <a:t>Understanding</a:t>
          </a:r>
          <a:endParaRPr lang="en-US" dirty="0"/>
        </a:p>
      </dgm:t>
    </dgm:pt>
    <dgm:pt modelId="{481ECA04-C837-4471-9921-EF2E214BDAE8}" type="parTrans" cxnId="{6EE4CC9A-A4CD-4C2B-882B-1B5A437349BC}">
      <dgm:prSet/>
      <dgm:spPr/>
      <dgm:t>
        <a:bodyPr/>
        <a:lstStyle/>
        <a:p>
          <a:endParaRPr lang="en-US"/>
        </a:p>
      </dgm:t>
    </dgm:pt>
    <dgm:pt modelId="{65650D5C-9BFC-494C-88CC-72E0A998596A}" type="sibTrans" cxnId="{6EE4CC9A-A4CD-4C2B-882B-1B5A437349BC}">
      <dgm:prSet/>
      <dgm:spPr/>
      <dgm:t>
        <a:bodyPr/>
        <a:lstStyle/>
        <a:p>
          <a:endParaRPr lang="en-US"/>
        </a:p>
      </dgm:t>
    </dgm:pt>
    <dgm:pt modelId="{3B6F8987-C143-47B8-A87D-264F00EBD249}">
      <dgm:prSet phldrT="[Text]"/>
      <dgm:spPr/>
      <dgm:t>
        <a:bodyPr/>
        <a:lstStyle/>
        <a:p>
          <a:r>
            <a:rPr lang="id-ID" dirty="0" smtClean="0"/>
            <a:t>Knowledge</a:t>
          </a:r>
          <a:endParaRPr lang="en-US" dirty="0"/>
        </a:p>
      </dgm:t>
    </dgm:pt>
    <dgm:pt modelId="{BF3567F1-F9CB-47BB-A6F7-19949EF83713}" type="parTrans" cxnId="{04E79C05-F504-4887-B897-3CBC47D9E486}">
      <dgm:prSet/>
      <dgm:spPr/>
      <dgm:t>
        <a:bodyPr/>
        <a:lstStyle/>
        <a:p>
          <a:endParaRPr lang="en-US"/>
        </a:p>
      </dgm:t>
    </dgm:pt>
    <dgm:pt modelId="{5EA7336D-EB07-4767-9CD3-56BF87E97FA5}" type="sibTrans" cxnId="{04E79C05-F504-4887-B897-3CBC47D9E486}">
      <dgm:prSet/>
      <dgm:spPr/>
      <dgm:t>
        <a:bodyPr/>
        <a:lstStyle/>
        <a:p>
          <a:endParaRPr lang="en-US"/>
        </a:p>
      </dgm:t>
    </dgm:pt>
    <dgm:pt modelId="{553D7FB6-A461-4186-9DA9-19D3F4161E29}">
      <dgm:prSet phldrT="[Text]"/>
      <dgm:spPr/>
      <dgm:t>
        <a:bodyPr/>
        <a:lstStyle/>
        <a:p>
          <a:r>
            <a:rPr lang="id-ID" dirty="0" smtClean="0"/>
            <a:t>Information</a:t>
          </a:r>
          <a:endParaRPr lang="en-US" dirty="0"/>
        </a:p>
      </dgm:t>
    </dgm:pt>
    <dgm:pt modelId="{E3B524F8-817B-47E7-999C-752A20BB51E8}" type="parTrans" cxnId="{9724CC04-C6D2-4FF0-9F71-EB0C67276CDC}">
      <dgm:prSet/>
      <dgm:spPr/>
      <dgm:t>
        <a:bodyPr/>
        <a:lstStyle/>
        <a:p>
          <a:endParaRPr lang="en-US"/>
        </a:p>
      </dgm:t>
    </dgm:pt>
    <dgm:pt modelId="{F4F1F902-F984-432F-A42E-FB3FF4971E1F}" type="sibTrans" cxnId="{9724CC04-C6D2-4FF0-9F71-EB0C67276CDC}">
      <dgm:prSet/>
      <dgm:spPr/>
      <dgm:t>
        <a:bodyPr/>
        <a:lstStyle/>
        <a:p>
          <a:endParaRPr lang="en-US"/>
        </a:p>
      </dgm:t>
    </dgm:pt>
    <dgm:pt modelId="{251BFAA8-E8A0-47CB-A36E-D7D4019DD071}">
      <dgm:prSet phldrT="[Text]"/>
      <dgm:spPr/>
      <dgm:t>
        <a:bodyPr/>
        <a:lstStyle/>
        <a:p>
          <a:r>
            <a:rPr lang="id-ID" dirty="0" smtClean="0"/>
            <a:t>Data</a:t>
          </a:r>
          <a:endParaRPr lang="en-US" dirty="0"/>
        </a:p>
      </dgm:t>
    </dgm:pt>
    <dgm:pt modelId="{ECDA63CD-B724-4DE4-A07A-435F3570E27B}" type="parTrans" cxnId="{FBF22A86-33A6-407E-921F-C4558F3978CC}">
      <dgm:prSet/>
      <dgm:spPr/>
      <dgm:t>
        <a:bodyPr/>
        <a:lstStyle/>
        <a:p>
          <a:endParaRPr lang="en-US"/>
        </a:p>
      </dgm:t>
    </dgm:pt>
    <dgm:pt modelId="{3344AF81-FD69-4097-B1C7-EFCEE0ABCB89}" type="sibTrans" cxnId="{FBF22A86-33A6-407E-921F-C4558F3978CC}">
      <dgm:prSet/>
      <dgm:spPr/>
      <dgm:t>
        <a:bodyPr/>
        <a:lstStyle/>
        <a:p>
          <a:endParaRPr lang="en-US"/>
        </a:p>
      </dgm:t>
    </dgm:pt>
    <dgm:pt modelId="{8E790159-9DC6-4C3D-8246-26917E2BCB25}">
      <dgm:prSet phldrT="[Text]"/>
      <dgm:spPr/>
      <dgm:t>
        <a:bodyPr/>
        <a:lstStyle/>
        <a:p>
          <a:r>
            <a:rPr lang="id-ID" dirty="0" smtClean="0"/>
            <a:t>Wisdom</a:t>
          </a:r>
          <a:endParaRPr lang="en-US" dirty="0"/>
        </a:p>
      </dgm:t>
    </dgm:pt>
    <dgm:pt modelId="{33FD115D-B7B0-44F4-8481-6864A24B43F2}" type="parTrans" cxnId="{00EFD24B-8413-4788-8F5C-D16590157837}">
      <dgm:prSet/>
      <dgm:spPr/>
      <dgm:t>
        <a:bodyPr/>
        <a:lstStyle/>
        <a:p>
          <a:endParaRPr lang="en-US"/>
        </a:p>
      </dgm:t>
    </dgm:pt>
    <dgm:pt modelId="{F76B306A-4FE6-48D1-9E81-D71D158F0AEC}" type="sibTrans" cxnId="{00EFD24B-8413-4788-8F5C-D16590157837}">
      <dgm:prSet/>
      <dgm:spPr/>
      <dgm:t>
        <a:bodyPr/>
        <a:lstStyle/>
        <a:p>
          <a:endParaRPr lang="en-US"/>
        </a:p>
      </dgm:t>
    </dgm:pt>
    <dgm:pt modelId="{5D8A47C9-BF05-4F53-8358-DB4CDA79B886}" type="pres">
      <dgm:prSet presAssocID="{A1A14D51-67D0-41F2-BFB9-A368646D5BFE}" presName="Name0" presStyleCnt="0">
        <dgm:presLayoutVars>
          <dgm:dir/>
          <dgm:animLvl val="lvl"/>
          <dgm:resizeHandles val="exact"/>
        </dgm:presLayoutVars>
      </dgm:prSet>
      <dgm:spPr/>
    </dgm:pt>
    <dgm:pt modelId="{F4A7BFF0-36CC-4685-B2A0-CC58DF5C8062}" type="pres">
      <dgm:prSet presAssocID="{8E790159-9DC6-4C3D-8246-26917E2BCB25}" presName="Name8" presStyleCnt="0"/>
      <dgm:spPr/>
    </dgm:pt>
    <dgm:pt modelId="{2D4CF156-6335-4840-878C-90F49BBD487A}" type="pres">
      <dgm:prSet presAssocID="{8E790159-9DC6-4C3D-8246-26917E2BCB25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3F134-AEFA-4047-B46A-303F7059F104}" type="pres">
      <dgm:prSet presAssocID="{8E790159-9DC6-4C3D-8246-26917E2BCB2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D8A90-7639-4EF3-A62F-283E6E471F1F}" type="pres">
      <dgm:prSet presAssocID="{978A8628-D90F-4FF1-9A77-E3B87A8E2F23}" presName="Name8" presStyleCnt="0"/>
      <dgm:spPr/>
    </dgm:pt>
    <dgm:pt modelId="{F0BBA4EA-5C06-4356-86BD-EBF34AC63658}" type="pres">
      <dgm:prSet presAssocID="{978A8628-D90F-4FF1-9A77-E3B87A8E2F23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04C8F-1125-4130-B21F-3721CC9F1643}" type="pres">
      <dgm:prSet presAssocID="{978A8628-D90F-4FF1-9A77-E3B87A8E2F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5C39F-80EF-4745-8115-ED62BE3F2829}" type="pres">
      <dgm:prSet presAssocID="{3B6F8987-C143-47B8-A87D-264F00EBD249}" presName="Name8" presStyleCnt="0"/>
      <dgm:spPr/>
    </dgm:pt>
    <dgm:pt modelId="{9789E963-E73A-4AA8-A65D-513AD1662940}" type="pres">
      <dgm:prSet presAssocID="{3B6F8987-C143-47B8-A87D-264F00EBD249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73B72-F0EE-49C5-9CF5-72A2803400F9}" type="pres">
      <dgm:prSet presAssocID="{3B6F8987-C143-47B8-A87D-264F00EBD2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82A9B-15C8-45D1-B6BE-0E1AB74D2826}" type="pres">
      <dgm:prSet presAssocID="{553D7FB6-A461-4186-9DA9-19D3F4161E29}" presName="Name8" presStyleCnt="0"/>
      <dgm:spPr/>
    </dgm:pt>
    <dgm:pt modelId="{03D36C8B-D858-42C5-BF7B-B0F3485D97E5}" type="pres">
      <dgm:prSet presAssocID="{553D7FB6-A461-4186-9DA9-19D3F4161E2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5FEAB-2DBE-4857-9389-FE9D40532CF4}" type="pres">
      <dgm:prSet presAssocID="{553D7FB6-A461-4186-9DA9-19D3F4161E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58395-009F-422E-A6D7-E4BA688DF6E8}" type="pres">
      <dgm:prSet presAssocID="{251BFAA8-E8A0-47CB-A36E-D7D4019DD071}" presName="Name8" presStyleCnt="0"/>
      <dgm:spPr/>
    </dgm:pt>
    <dgm:pt modelId="{4A276674-8C31-4653-8E0F-CCFFDDEB7AA2}" type="pres">
      <dgm:prSet presAssocID="{251BFAA8-E8A0-47CB-A36E-D7D4019DD07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A4CDF-6652-44BF-8A7B-9F05CD7E1FE3}" type="pres">
      <dgm:prSet presAssocID="{251BFAA8-E8A0-47CB-A36E-D7D4019DD0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E79C05-F504-4887-B897-3CBC47D9E486}" srcId="{A1A14D51-67D0-41F2-BFB9-A368646D5BFE}" destId="{3B6F8987-C143-47B8-A87D-264F00EBD249}" srcOrd="2" destOrd="0" parTransId="{BF3567F1-F9CB-47BB-A6F7-19949EF83713}" sibTransId="{5EA7336D-EB07-4767-9CD3-56BF87E97FA5}"/>
    <dgm:cxn modelId="{D9C74E81-66AE-40F9-B714-C3A6695A475C}" type="presOf" srcId="{251BFAA8-E8A0-47CB-A36E-D7D4019DD071}" destId="{9E2A4CDF-6652-44BF-8A7B-9F05CD7E1FE3}" srcOrd="1" destOrd="0" presId="urn:microsoft.com/office/officeart/2005/8/layout/pyramid3"/>
    <dgm:cxn modelId="{2CE972F6-AB99-47B2-99F0-6BF1EC52BD69}" type="presOf" srcId="{3B6F8987-C143-47B8-A87D-264F00EBD249}" destId="{9789E963-E73A-4AA8-A65D-513AD1662940}" srcOrd="0" destOrd="0" presId="urn:microsoft.com/office/officeart/2005/8/layout/pyramid3"/>
    <dgm:cxn modelId="{C3C49387-1863-41C0-B098-008FC043E6A5}" type="presOf" srcId="{3B6F8987-C143-47B8-A87D-264F00EBD249}" destId="{FDA73B72-F0EE-49C5-9CF5-72A2803400F9}" srcOrd="1" destOrd="0" presId="urn:microsoft.com/office/officeart/2005/8/layout/pyramid3"/>
    <dgm:cxn modelId="{2BD1C63E-9728-419A-ABB5-308295CFDE60}" type="presOf" srcId="{8E790159-9DC6-4C3D-8246-26917E2BCB25}" destId="{2D4CF156-6335-4840-878C-90F49BBD487A}" srcOrd="0" destOrd="0" presId="urn:microsoft.com/office/officeart/2005/8/layout/pyramid3"/>
    <dgm:cxn modelId="{AA8163DC-00F7-4D2C-A6DF-5444D46A74F2}" type="presOf" srcId="{251BFAA8-E8A0-47CB-A36E-D7D4019DD071}" destId="{4A276674-8C31-4653-8E0F-CCFFDDEB7AA2}" srcOrd="0" destOrd="0" presId="urn:microsoft.com/office/officeart/2005/8/layout/pyramid3"/>
    <dgm:cxn modelId="{F5D4953D-098B-4868-B32D-94114CA5CE67}" type="presOf" srcId="{553D7FB6-A461-4186-9DA9-19D3F4161E29}" destId="{03D36C8B-D858-42C5-BF7B-B0F3485D97E5}" srcOrd="0" destOrd="0" presId="urn:microsoft.com/office/officeart/2005/8/layout/pyramid3"/>
    <dgm:cxn modelId="{6EE4CC9A-A4CD-4C2B-882B-1B5A437349BC}" srcId="{A1A14D51-67D0-41F2-BFB9-A368646D5BFE}" destId="{978A8628-D90F-4FF1-9A77-E3B87A8E2F23}" srcOrd="1" destOrd="0" parTransId="{481ECA04-C837-4471-9921-EF2E214BDAE8}" sibTransId="{65650D5C-9BFC-494C-88CC-72E0A998596A}"/>
    <dgm:cxn modelId="{9724CC04-C6D2-4FF0-9F71-EB0C67276CDC}" srcId="{A1A14D51-67D0-41F2-BFB9-A368646D5BFE}" destId="{553D7FB6-A461-4186-9DA9-19D3F4161E29}" srcOrd="3" destOrd="0" parTransId="{E3B524F8-817B-47E7-999C-752A20BB51E8}" sibTransId="{F4F1F902-F984-432F-A42E-FB3FF4971E1F}"/>
    <dgm:cxn modelId="{04533EB7-357E-4A73-A977-093F9D8F7D94}" type="presOf" srcId="{8E790159-9DC6-4C3D-8246-26917E2BCB25}" destId="{FD13F134-AEFA-4047-B46A-303F7059F104}" srcOrd="1" destOrd="0" presId="urn:microsoft.com/office/officeart/2005/8/layout/pyramid3"/>
    <dgm:cxn modelId="{FBF22A86-33A6-407E-921F-C4558F3978CC}" srcId="{A1A14D51-67D0-41F2-BFB9-A368646D5BFE}" destId="{251BFAA8-E8A0-47CB-A36E-D7D4019DD071}" srcOrd="4" destOrd="0" parTransId="{ECDA63CD-B724-4DE4-A07A-435F3570E27B}" sibTransId="{3344AF81-FD69-4097-B1C7-EFCEE0ABCB89}"/>
    <dgm:cxn modelId="{3EB76993-4B23-40EF-B1DB-4AB32421EC4F}" type="presOf" srcId="{553D7FB6-A461-4186-9DA9-19D3F4161E29}" destId="{CCD5FEAB-2DBE-4857-9389-FE9D40532CF4}" srcOrd="1" destOrd="0" presId="urn:microsoft.com/office/officeart/2005/8/layout/pyramid3"/>
    <dgm:cxn modelId="{6F5AFB6F-E690-48CA-97B8-C4161ED564AC}" type="presOf" srcId="{A1A14D51-67D0-41F2-BFB9-A368646D5BFE}" destId="{5D8A47C9-BF05-4F53-8358-DB4CDA79B886}" srcOrd="0" destOrd="0" presId="urn:microsoft.com/office/officeart/2005/8/layout/pyramid3"/>
    <dgm:cxn modelId="{30DF180F-020E-4FE5-9BE1-BB85728816AC}" type="presOf" srcId="{978A8628-D90F-4FF1-9A77-E3B87A8E2F23}" destId="{70C04C8F-1125-4130-B21F-3721CC9F1643}" srcOrd="1" destOrd="0" presId="urn:microsoft.com/office/officeart/2005/8/layout/pyramid3"/>
    <dgm:cxn modelId="{C8459D0C-3DB5-4294-B2F4-C3004577D5A8}" type="presOf" srcId="{978A8628-D90F-4FF1-9A77-E3B87A8E2F23}" destId="{F0BBA4EA-5C06-4356-86BD-EBF34AC63658}" srcOrd="0" destOrd="0" presId="urn:microsoft.com/office/officeart/2005/8/layout/pyramid3"/>
    <dgm:cxn modelId="{00EFD24B-8413-4788-8F5C-D16590157837}" srcId="{A1A14D51-67D0-41F2-BFB9-A368646D5BFE}" destId="{8E790159-9DC6-4C3D-8246-26917E2BCB25}" srcOrd="0" destOrd="0" parTransId="{33FD115D-B7B0-44F4-8481-6864A24B43F2}" sibTransId="{F76B306A-4FE6-48D1-9E81-D71D158F0AEC}"/>
    <dgm:cxn modelId="{39F0BD16-FC52-47C2-AC09-3BF0D99E0585}" type="presParOf" srcId="{5D8A47C9-BF05-4F53-8358-DB4CDA79B886}" destId="{F4A7BFF0-36CC-4685-B2A0-CC58DF5C8062}" srcOrd="0" destOrd="0" presId="urn:microsoft.com/office/officeart/2005/8/layout/pyramid3"/>
    <dgm:cxn modelId="{E0DA9A40-C9D0-4BDD-9DDA-3E15D84191DB}" type="presParOf" srcId="{F4A7BFF0-36CC-4685-B2A0-CC58DF5C8062}" destId="{2D4CF156-6335-4840-878C-90F49BBD487A}" srcOrd="0" destOrd="0" presId="urn:microsoft.com/office/officeart/2005/8/layout/pyramid3"/>
    <dgm:cxn modelId="{0705CCB2-D2B4-494C-BCD0-481BFE607666}" type="presParOf" srcId="{F4A7BFF0-36CC-4685-B2A0-CC58DF5C8062}" destId="{FD13F134-AEFA-4047-B46A-303F7059F104}" srcOrd="1" destOrd="0" presId="urn:microsoft.com/office/officeart/2005/8/layout/pyramid3"/>
    <dgm:cxn modelId="{8764CEDB-E112-48E2-9518-8CACEA0CD983}" type="presParOf" srcId="{5D8A47C9-BF05-4F53-8358-DB4CDA79B886}" destId="{75AD8A90-7639-4EF3-A62F-283E6E471F1F}" srcOrd="1" destOrd="0" presId="urn:microsoft.com/office/officeart/2005/8/layout/pyramid3"/>
    <dgm:cxn modelId="{A4429B0C-2EE2-49C6-B4E5-3C4B311C5717}" type="presParOf" srcId="{75AD8A90-7639-4EF3-A62F-283E6E471F1F}" destId="{F0BBA4EA-5C06-4356-86BD-EBF34AC63658}" srcOrd="0" destOrd="0" presId="urn:microsoft.com/office/officeart/2005/8/layout/pyramid3"/>
    <dgm:cxn modelId="{76491E34-AA53-4804-A6CD-3527B8DDB625}" type="presParOf" srcId="{75AD8A90-7639-4EF3-A62F-283E6E471F1F}" destId="{70C04C8F-1125-4130-B21F-3721CC9F1643}" srcOrd="1" destOrd="0" presId="urn:microsoft.com/office/officeart/2005/8/layout/pyramid3"/>
    <dgm:cxn modelId="{76581BFA-BF37-477E-B60F-9DCC3109037E}" type="presParOf" srcId="{5D8A47C9-BF05-4F53-8358-DB4CDA79B886}" destId="{1035C39F-80EF-4745-8115-ED62BE3F2829}" srcOrd="2" destOrd="0" presId="urn:microsoft.com/office/officeart/2005/8/layout/pyramid3"/>
    <dgm:cxn modelId="{3FA334CD-08ED-446A-9A10-B35D3D358264}" type="presParOf" srcId="{1035C39F-80EF-4745-8115-ED62BE3F2829}" destId="{9789E963-E73A-4AA8-A65D-513AD1662940}" srcOrd="0" destOrd="0" presId="urn:microsoft.com/office/officeart/2005/8/layout/pyramid3"/>
    <dgm:cxn modelId="{1D916638-6F9A-45CC-AB9F-59855C06397C}" type="presParOf" srcId="{1035C39F-80EF-4745-8115-ED62BE3F2829}" destId="{FDA73B72-F0EE-49C5-9CF5-72A2803400F9}" srcOrd="1" destOrd="0" presId="urn:microsoft.com/office/officeart/2005/8/layout/pyramid3"/>
    <dgm:cxn modelId="{C78709CD-80CD-4BF9-A41C-48E9FFD5A38C}" type="presParOf" srcId="{5D8A47C9-BF05-4F53-8358-DB4CDA79B886}" destId="{5A882A9B-15C8-45D1-B6BE-0E1AB74D2826}" srcOrd="3" destOrd="0" presId="urn:microsoft.com/office/officeart/2005/8/layout/pyramid3"/>
    <dgm:cxn modelId="{E4463183-4DD4-4F91-BBDE-DF110A707351}" type="presParOf" srcId="{5A882A9B-15C8-45D1-B6BE-0E1AB74D2826}" destId="{03D36C8B-D858-42C5-BF7B-B0F3485D97E5}" srcOrd="0" destOrd="0" presId="urn:microsoft.com/office/officeart/2005/8/layout/pyramid3"/>
    <dgm:cxn modelId="{924A7BC7-0AB1-41C7-A653-44DC82EF78FC}" type="presParOf" srcId="{5A882A9B-15C8-45D1-B6BE-0E1AB74D2826}" destId="{CCD5FEAB-2DBE-4857-9389-FE9D40532CF4}" srcOrd="1" destOrd="0" presId="urn:microsoft.com/office/officeart/2005/8/layout/pyramid3"/>
    <dgm:cxn modelId="{1E9A632C-1C87-4BC2-B918-AE90089F5148}" type="presParOf" srcId="{5D8A47C9-BF05-4F53-8358-DB4CDA79B886}" destId="{08A58395-009F-422E-A6D7-E4BA688DF6E8}" srcOrd="4" destOrd="0" presId="urn:microsoft.com/office/officeart/2005/8/layout/pyramid3"/>
    <dgm:cxn modelId="{DA17F5C4-8CEB-4E06-A828-F4543A5F8E68}" type="presParOf" srcId="{08A58395-009F-422E-A6D7-E4BA688DF6E8}" destId="{4A276674-8C31-4653-8E0F-CCFFDDEB7AA2}" srcOrd="0" destOrd="0" presId="urn:microsoft.com/office/officeart/2005/8/layout/pyramid3"/>
    <dgm:cxn modelId="{F40C9CFD-CAA6-4491-993F-5566A26D8F38}" type="presParOf" srcId="{08A58395-009F-422E-A6D7-E4BA688DF6E8}" destId="{9E2A4CDF-6652-44BF-8A7B-9F05CD7E1FE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390" cy="480060"/>
          </a:xfrm>
          <a:prstGeom prst="rect">
            <a:avLst/>
          </a:prstGeom>
        </p:spPr>
        <p:txBody>
          <a:bodyPr vert="horz" lIns="96660" tIns="48329" rIns="96660" bIns="483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221" y="2"/>
            <a:ext cx="3169390" cy="480060"/>
          </a:xfrm>
          <a:prstGeom prst="rect">
            <a:avLst/>
          </a:prstGeom>
        </p:spPr>
        <p:txBody>
          <a:bodyPr vert="horz" lIns="96660" tIns="48329" rIns="96660" bIns="483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F64D64-BA63-4F23-8295-5FE7E0F76ECC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551"/>
            <a:ext cx="3169390" cy="480060"/>
          </a:xfrm>
          <a:prstGeom prst="rect">
            <a:avLst/>
          </a:prstGeom>
        </p:spPr>
        <p:txBody>
          <a:bodyPr vert="horz" lIns="96660" tIns="48329" rIns="96660" bIns="483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221" y="9119551"/>
            <a:ext cx="3169390" cy="480060"/>
          </a:xfrm>
          <a:prstGeom prst="rect">
            <a:avLst/>
          </a:prstGeom>
        </p:spPr>
        <p:txBody>
          <a:bodyPr vert="horz" lIns="96660" tIns="48329" rIns="96660" bIns="483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4FC7DB-FF6B-40DC-BFD7-FD123733B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9D839-97D6-4680-A425-888FD174931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E26AC-BB80-4194-9F95-3AABA2336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7A93C-2E9B-4FA2-8019-BCE46066A42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4440" y="728425"/>
            <a:ext cx="4848013" cy="358044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378" y="4560038"/>
            <a:ext cx="6272784" cy="4318651"/>
          </a:xfrm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DE14D-4C02-45D3-A451-E8115BFB25D2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5C9CD-28E2-49E2-B068-7EBB4C83329D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87DF8-3FC5-4801-81A9-1B5525B6E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2AB42-6D76-4442-8B39-7C7B1DD7C041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25808-64B9-4F71-98B8-EE57E9192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1EE1D-F135-426E-9F02-96F4DF6A8F34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7B069-8054-48AA-9D09-460E5055B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Minggu 2/AK/Sistem Informatika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C808D7-36BD-4CEF-B97A-F268B1C0F4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Minggu 2/AK/Sistem Informatika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E08A2FB-6214-4CAA-A9B0-12BF9D1CB1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3297F-4466-4C89-B3D0-58A1E9F5A0D4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F286-56E9-479E-94B8-033312ED3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9B9E7-474C-4D16-906A-CF7769224BC5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0A19-2F4D-4F73-8EA1-E221AD596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AD135-4782-4D97-8274-9D7D9B009EF7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E39E-DB3A-4DDF-B733-57AB80D2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0F16-145F-4282-8619-655114225579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8E54-1344-44A7-BE66-D4E32ED40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52E1-7A4F-488C-A0A6-C625489ED1A8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3F27-03A5-4752-B25E-9ADB630DB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0AAC7-66D9-4ED4-AB63-7B3CEBABFF5D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A21BE-9DAB-4850-8D8C-B7F1CBE62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817A-06D2-49F8-99D3-7F07EC92577C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72D3-7A4B-4829-8988-BD41B9E02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1340-4568-403C-AE1E-ACBCAB65D2D7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4702D-CB61-4246-8DB0-02370F371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F16ECB-4C9A-48A6-A8D5-59ACC25A6F7F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AA016C-4866-4FDA-9FF2-06CFA0F6D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2940050"/>
          </a:xfrm>
        </p:spPr>
        <p:txBody>
          <a:bodyPr/>
          <a:lstStyle/>
          <a:p>
            <a:pPr algn="r"/>
            <a:r>
              <a:rPr lang="en-US" dirty="0" smtClean="0"/>
              <a:t>03</a:t>
            </a:r>
            <a:br>
              <a:rPr lang="en-US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Data, Information, Knowledge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229200"/>
            <a:ext cx="7772400" cy="1096962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/>
              <a:t>Pengantar</a:t>
            </a:r>
            <a:r>
              <a:rPr lang="en-US" sz="2400" dirty="0" smtClean="0"/>
              <a:t> Teknik Informatika (HUG1M2)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20131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[2]</a:t>
            </a:r>
            <a:endParaRPr lang="en-US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Dari Data Menjadi Pengetahuan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b="1" dirty="0"/>
              <a:t>Data</a:t>
            </a:r>
            <a:r>
              <a:rPr lang="en-US" dirty="0"/>
              <a:t> </a:t>
            </a:r>
            <a:r>
              <a:rPr lang="en-US" dirty="0">
                <a:sym typeface="Wingdings 3" pitchFamily="18" charset="2"/>
              </a:rPr>
              <a:t> </a:t>
            </a:r>
            <a:r>
              <a:rPr lang="en-US" dirty="0" err="1">
                <a:sym typeface="Wingdings 3" pitchFamily="18" charset="2"/>
              </a:rPr>
              <a:t>hal</a:t>
            </a:r>
            <a:r>
              <a:rPr lang="en-US" dirty="0">
                <a:sym typeface="Wingdings 3" pitchFamily="18" charset="2"/>
              </a:rPr>
              <a:t> yang </a:t>
            </a:r>
            <a:r>
              <a:rPr lang="en-US" dirty="0" err="1">
                <a:sym typeface="Wingdings 3" pitchFamily="18" charset="2"/>
              </a:rPr>
              <a:t>langsung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 err="1">
                <a:sym typeface="Wingdings 3" pitchFamily="18" charset="2"/>
              </a:rPr>
              <a:t>dapat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 err="1">
                <a:sym typeface="Wingdings 3" pitchFamily="18" charset="2"/>
              </a:rPr>
              <a:t>diamati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 err="1">
                <a:sym typeface="Wingdings 3" pitchFamily="18" charset="2"/>
              </a:rPr>
              <a:t>dan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 err="1">
                <a:sym typeface="Wingdings 3" pitchFamily="18" charset="2"/>
              </a:rPr>
              <a:t>diverifikasi</a:t>
            </a:r>
            <a:endParaRPr lang="en-US" dirty="0">
              <a:sym typeface="Wingdings 3" pitchFamily="18" charset="2"/>
            </a:endParaRPr>
          </a:p>
          <a:p>
            <a:pPr>
              <a:buFontTx/>
              <a:buNone/>
            </a:pPr>
            <a:endParaRPr lang="en-US" dirty="0">
              <a:sym typeface="Wingdings 3" pitchFamily="18" charset="2"/>
            </a:endParaRPr>
          </a:p>
          <a:p>
            <a:pPr>
              <a:buFontTx/>
              <a:buNone/>
            </a:pPr>
            <a:r>
              <a:rPr lang="en-US" b="1" dirty="0" err="1">
                <a:sym typeface="Wingdings 3" pitchFamily="18" charset="2"/>
              </a:rPr>
              <a:t>Informasi</a:t>
            </a:r>
            <a:r>
              <a:rPr lang="en-US" dirty="0">
                <a:sym typeface="Wingdings 3" pitchFamily="18" charset="2"/>
              </a:rPr>
              <a:t>  </a:t>
            </a:r>
            <a:r>
              <a:rPr lang="en-US" dirty="0" err="1">
                <a:sym typeface="Wingdings 3" pitchFamily="18" charset="2"/>
              </a:rPr>
              <a:t>hal</a:t>
            </a:r>
            <a:r>
              <a:rPr lang="en-US" dirty="0">
                <a:sym typeface="Wingdings 3" pitchFamily="18" charset="2"/>
              </a:rPr>
              <a:t> yang </a:t>
            </a:r>
            <a:r>
              <a:rPr lang="en-US" dirty="0" err="1">
                <a:sym typeface="Wingdings 3" pitchFamily="18" charset="2"/>
              </a:rPr>
              <a:t>dapat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 err="1">
                <a:sym typeface="Wingdings 3" pitchFamily="18" charset="2"/>
              </a:rPr>
              <a:t>mewakili</a:t>
            </a:r>
            <a:r>
              <a:rPr lang="en-US" dirty="0">
                <a:sym typeface="Wingdings 3" pitchFamily="18" charset="2"/>
              </a:rPr>
              <a:t> data yang </a:t>
            </a:r>
            <a:r>
              <a:rPr lang="en-US" dirty="0" err="1">
                <a:sym typeface="Wingdings 3" pitchFamily="18" charset="2"/>
              </a:rPr>
              <a:t>telah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 err="1">
                <a:sym typeface="Wingdings 3" pitchFamily="18" charset="2"/>
              </a:rPr>
              <a:t>dianalisis</a:t>
            </a:r>
            <a:endParaRPr lang="en-US" dirty="0">
              <a:sym typeface="Wingdings 3" pitchFamily="18" charset="2"/>
            </a:endParaRPr>
          </a:p>
          <a:p>
            <a:pPr>
              <a:buFontTx/>
              <a:buNone/>
            </a:pPr>
            <a:endParaRPr lang="en-US" dirty="0">
              <a:sym typeface="Wingdings 3" pitchFamily="18" charset="2"/>
            </a:endParaRPr>
          </a:p>
          <a:p>
            <a:pPr>
              <a:buFontTx/>
              <a:buNone/>
            </a:pPr>
            <a:r>
              <a:rPr lang="en-US" b="1" dirty="0" err="1">
                <a:sym typeface="Wingdings 3" pitchFamily="18" charset="2"/>
              </a:rPr>
              <a:t>Pengetahuan</a:t>
            </a:r>
            <a:r>
              <a:rPr lang="en-US" dirty="0">
                <a:sym typeface="Wingdings 3" pitchFamily="18" charset="2"/>
              </a:rPr>
              <a:t>  </a:t>
            </a:r>
            <a:r>
              <a:rPr lang="en-US" dirty="0" err="1">
                <a:sym typeface="Wingdings 3" pitchFamily="18" charset="2"/>
              </a:rPr>
              <a:t>hal</a:t>
            </a:r>
            <a:r>
              <a:rPr lang="en-US" dirty="0">
                <a:sym typeface="Wingdings 3" pitchFamily="18" charset="2"/>
              </a:rPr>
              <a:t> yang </a:t>
            </a:r>
            <a:r>
              <a:rPr lang="en-US" dirty="0" err="1">
                <a:sym typeface="Wingdings 3" pitchFamily="18" charset="2"/>
              </a:rPr>
              <a:t>didasarkan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 err="1">
                <a:sym typeface="Wingdings 3" pitchFamily="18" charset="2"/>
              </a:rPr>
              <a:t>atas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 err="1">
                <a:sym typeface="Wingdings 3" pitchFamily="18" charset="2"/>
              </a:rPr>
              <a:t>pengalaman</a:t>
            </a:r>
            <a:r>
              <a:rPr lang="en-US" dirty="0">
                <a:sym typeface="Wingdings 3" pitchFamily="18" charset="2"/>
              </a:rPr>
              <a:t>, </a:t>
            </a:r>
            <a:r>
              <a:rPr lang="en-US" dirty="0" err="1">
                <a:sym typeface="Wingdings 3" pitchFamily="18" charset="2"/>
              </a:rPr>
              <a:t>persepsi</a:t>
            </a:r>
            <a:r>
              <a:rPr lang="en-US" dirty="0">
                <a:sym typeface="Wingdings 3" pitchFamily="18" charset="2"/>
              </a:rPr>
              <a:t>, </a:t>
            </a:r>
            <a:r>
              <a:rPr lang="en-US" dirty="0" err="1">
                <a:sym typeface="Wingdings 3" pitchFamily="18" charset="2"/>
              </a:rPr>
              <a:t>dan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dirty="0" err="1">
                <a:sym typeface="Wingdings 3" pitchFamily="18" charset="2"/>
              </a:rPr>
              <a:t>pendapat</a:t>
            </a:r>
            <a:r>
              <a:rPr lang="en-US" dirty="0">
                <a:sym typeface="Wingdings 3" pitchFamily="18" charset="2"/>
              </a:rPr>
              <a:t> individual</a:t>
            </a:r>
          </a:p>
        </p:txBody>
      </p:sp>
      <p:sp>
        <p:nvSpPr>
          <p:cNvPr id="121860" name="AutoShape 4"/>
          <p:cNvSpPr>
            <a:spLocks noChangeArrowheads="1"/>
          </p:cNvSpPr>
          <p:nvPr/>
        </p:nvSpPr>
        <p:spPr bwMode="auto">
          <a:xfrm>
            <a:off x="3505200" y="2286000"/>
            <a:ext cx="1600200" cy="762000"/>
          </a:xfrm>
          <a:prstGeom prst="downArrow">
            <a:avLst>
              <a:gd name="adj1" fmla="val 47028"/>
              <a:gd name="adj2" fmla="val 493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21861" name="AutoShape 5"/>
          <p:cNvSpPr>
            <a:spLocks noChangeArrowheads="1"/>
          </p:cNvSpPr>
          <p:nvPr/>
        </p:nvSpPr>
        <p:spPr bwMode="auto">
          <a:xfrm>
            <a:off x="3505200" y="3886200"/>
            <a:ext cx="1600200" cy="762000"/>
          </a:xfrm>
          <a:prstGeom prst="downArrow">
            <a:avLst>
              <a:gd name="adj1" fmla="val 47028"/>
              <a:gd name="adj2" fmla="val 493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Kategori dari Pengetahuan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Tacit Knowledge</a:t>
            </a:r>
            <a:r>
              <a:rPr lang="en-US" sz="2800" dirty="0" smtClean="0"/>
              <a:t>: </a:t>
            </a: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diartikulasikan</a:t>
            </a:r>
            <a:r>
              <a:rPr lang="en-US" sz="2800" dirty="0"/>
              <a:t>, </a:t>
            </a:r>
            <a:r>
              <a:rPr lang="en-US" sz="2800" dirty="0" err="1"/>
              <a:t>diformalkan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disimpan</a:t>
            </a:r>
            <a:r>
              <a:rPr lang="en-US" sz="2800" dirty="0"/>
              <a:t>.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tersimpan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kepala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.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tasit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dikembangkan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uji-coba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praktek</a:t>
            </a:r>
            <a:r>
              <a:rPr lang="en-US" sz="2800" dirty="0"/>
              <a:t>.</a:t>
            </a:r>
          </a:p>
          <a:p>
            <a:pPr>
              <a:buFontTx/>
              <a:buNone/>
            </a:pPr>
            <a:r>
              <a:rPr lang="en-US" sz="2800" b="1" dirty="0" err="1" smtClean="0">
                <a:solidFill>
                  <a:schemeClr val="accent2"/>
                </a:solidFill>
              </a:rPr>
              <a:t>Explicite</a:t>
            </a:r>
            <a:r>
              <a:rPr lang="en-US" sz="2800" b="1" dirty="0" smtClean="0">
                <a:solidFill>
                  <a:schemeClr val="accent2"/>
                </a:solidFill>
              </a:rPr>
              <a:t> Knowledge</a:t>
            </a:r>
            <a:r>
              <a:rPr lang="id-ID" sz="2800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dikodifikasikan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ditransmisikan</a:t>
            </a:r>
            <a:r>
              <a:rPr lang="en-US" sz="2800" dirty="0"/>
              <a:t> 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sistematis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yang formal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: </a:t>
            </a:r>
            <a:r>
              <a:rPr lang="en-US" sz="2800" dirty="0" err="1"/>
              <a:t>dokumen</a:t>
            </a:r>
            <a:r>
              <a:rPr lang="en-US" sz="2800" dirty="0"/>
              <a:t>, </a:t>
            </a:r>
            <a:r>
              <a:rPr lang="en-US" sz="2800" dirty="0" err="1"/>
              <a:t>basisdata</a:t>
            </a:r>
            <a:r>
              <a:rPr lang="en-US" sz="2800" dirty="0"/>
              <a:t>, web,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, diagram.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klimg.com/merdeka.com/i/w/news/2013/01/15/138879/250x125/calon-pemilih-di-pilgub-jabar-2013-capai-32-juta-ora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05064"/>
            <a:ext cx="3888432" cy="19442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USEP USMAN NASRULLOH/&quot;PRLM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988840"/>
            <a:ext cx="4464496" cy="25001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6021288"/>
            <a:ext cx="126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merdeka.com</a:t>
            </a: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1219" y="3861048"/>
            <a:ext cx="36671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Case: United States census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1880: took about seven years to process</a:t>
            </a:r>
          </a:p>
          <a:p>
            <a:r>
              <a:rPr lang="en-US" dirty="0" smtClean="0"/>
              <a:t>In 1890: using Hollerith’s machine</a:t>
            </a:r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3390528" cy="162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739" y="4628782"/>
            <a:ext cx="2416101" cy="204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6817" y="2852936"/>
            <a:ext cx="2597671" cy="18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255013" y="6536377"/>
            <a:ext cx="3853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Computing Before Computers, William </a:t>
            </a:r>
            <a:r>
              <a:rPr lang="en-US" sz="1200" dirty="0" err="1" smtClean="0"/>
              <a:t>Aspray</a:t>
            </a:r>
            <a:r>
              <a:rPr lang="en-US" sz="1200" dirty="0" smtClean="0"/>
              <a:t> (Editor)</a:t>
            </a:r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Informatika…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Suatu disiplin ilmu yang berkembang dengan tujuan menghasilkan suatu rancangan yang efektif dan efisien dalam melakukan </a:t>
            </a:r>
            <a:r>
              <a:rPr lang="id-ID" b="1" dirty="0" smtClean="0"/>
              <a:t>automatisasi</a:t>
            </a:r>
            <a:r>
              <a:rPr lang="id-ID" dirty="0" smtClean="0"/>
              <a:t> informasi.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2922588" y="1792288"/>
            <a:ext cx="6165850" cy="4038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spcAft>
                <a:spcPct val="60000"/>
              </a:spcAft>
            </a:pPr>
            <a:endParaRPr lang="en-US" smtClean="0"/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 rot="5400000">
            <a:off x="6067426" y="3990975"/>
            <a:ext cx="3200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584325" y="1473200"/>
            <a:ext cx="5651500" cy="1866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45242" y="2093913"/>
            <a:ext cx="968534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sz="2000" b="1" dirty="0" smtClean="0">
                <a:latin typeface="Arial" pitchFamily="34" charset="0"/>
              </a:rPr>
              <a:t>Dunia </a:t>
            </a:r>
          </a:p>
          <a:p>
            <a:pPr algn="ctr" eaLnBrk="1" hangingPunct="1"/>
            <a:r>
              <a:rPr lang="id-ID" sz="2000" b="1" dirty="0" smtClean="0">
                <a:latin typeface="Arial" pitchFamily="34" charset="0"/>
              </a:rPr>
              <a:t>Nyata</a:t>
            </a:r>
            <a:endParaRPr lang="en-NZ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346325" y="4724400"/>
            <a:ext cx="4064000" cy="1651000"/>
          </a:xfrm>
          <a:prstGeom prst="rect">
            <a:avLst/>
          </a:prstGeom>
          <a:solidFill>
            <a:srgbClr val="FFFF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600325" y="50038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00325" y="50927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600325" y="51816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600325" y="52705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600325" y="53594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600325" y="54483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600325" y="55372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600325" y="56261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600325" y="57150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600325" y="58039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600325" y="58928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2600325" y="59817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600325" y="60706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600325" y="61595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3679825" y="50101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3679825" y="50990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3679825" y="51879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3679825" y="52768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3679825" y="53657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3679825" y="54546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3679825" y="55435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3679825" y="56324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3679825" y="57213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679825" y="5810250"/>
            <a:ext cx="3429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more facts 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4238625" y="5003800"/>
            <a:ext cx="16510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some more rather long facts about the world in the  databse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4238625" y="5092700"/>
            <a:ext cx="16510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some more rather long facts about the world in the  databse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4238625" y="5181600"/>
            <a:ext cx="16510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some more rather long facts about the world in the  databse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4238625" y="5270500"/>
            <a:ext cx="16510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some more rather long facts about the world in the  databse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4238625" y="5359400"/>
            <a:ext cx="16510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some more rather long facts about the world in the  databse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4238625" y="5448300"/>
            <a:ext cx="16510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some more rather long facts about the world in the  databse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4492625" y="57404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4492625" y="58166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4492625" y="58928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4492625" y="59690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4492625" y="60452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4492625" y="6121400"/>
            <a:ext cx="965200" cy="889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NZ" sz="400" b="1">
                <a:solidFill>
                  <a:schemeClr val="tx1"/>
                </a:solidFill>
                <a:latin typeface="Arial" pitchFamily="34" charset="0"/>
              </a:rPr>
              <a:t>facts about the world in a database</a:t>
            </a:r>
            <a:endParaRPr lang="en-US" sz="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362041" y="5497513"/>
            <a:ext cx="1425391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sz="2000" b="1" dirty="0" smtClean="0">
                <a:latin typeface="Arial" pitchFamily="34" charset="0"/>
              </a:rPr>
              <a:t>BasisData</a:t>
            </a:r>
            <a:endParaRPr lang="en-US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08" name="AutoShape 44"/>
          <p:cNvSpPr>
            <a:spLocks noChangeArrowheads="1"/>
          </p:cNvSpPr>
          <p:nvPr/>
        </p:nvSpPr>
        <p:spPr bwMode="auto">
          <a:xfrm>
            <a:off x="4022725" y="3429000"/>
            <a:ext cx="457200" cy="1231900"/>
          </a:xfrm>
          <a:prstGeom prst="downArrow">
            <a:avLst>
              <a:gd name="adj1" fmla="val 50000"/>
              <a:gd name="adj2" fmla="val 67361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5277726" y="3452813"/>
            <a:ext cx="2906565" cy="1015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NZ" sz="2000" dirty="0" err="1" smtClean="0">
                <a:solidFill>
                  <a:schemeClr val="tx1"/>
                </a:solidFill>
                <a:latin typeface="Arial" pitchFamily="34" charset="0"/>
              </a:rPr>
              <a:t>Fa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</a:rPr>
              <a:t>kta di dunia nyata </a:t>
            </a:r>
          </a:p>
          <a:p>
            <a:pPr algn="ctr" eaLnBrk="1" hangingPunct="1"/>
            <a:r>
              <a:rPr lang="id-ID" sz="2000" dirty="0" smtClean="0">
                <a:solidFill>
                  <a:schemeClr val="tx1"/>
                </a:solidFill>
                <a:latin typeface="Arial" pitchFamily="34" charset="0"/>
              </a:rPr>
              <a:t>yang direpresentasikan </a:t>
            </a:r>
          </a:p>
          <a:p>
            <a:pPr algn="ctr" eaLnBrk="1" hangingPunct="1"/>
            <a:r>
              <a:rPr lang="id-ID" sz="2000" dirty="0" smtClean="0">
                <a:solidFill>
                  <a:schemeClr val="tx1"/>
                </a:solidFill>
                <a:latin typeface="Arial" pitchFamily="34" charset="0"/>
              </a:rPr>
              <a:t>dalam basis data</a:t>
            </a:r>
            <a:endParaRPr lang="en-NZ" sz="20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10" name="AutoShape 46"/>
          <p:cNvSpPr>
            <a:spLocks noChangeArrowheads="1"/>
          </p:cNvSpPr>
          <p:nvPr/>
        </p:nvSpPr>
        <p:spPr bwMode="auto">
          <a:xfrm>
            <a:off x="7324725" y="5029200"/>
            <a:ext cx="482600" cy="457200"/>
          </a:xfrm>
          <a:prstGeom prst="smileyFace">
            <a:avLst>
              <a:gd name="adj" fmla="val 1843"/>
            </a:avLst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11" name="AutoShape 47"/>
          <p:cNvSpPr>
            <a:spLocks noChangeArrowheads="1"/>
          </p:cNvSpPr>
          <p:nvPr/>
        </p:nvSpPr>
        <p:spPr bwMode="auto">
          <a:xfrm>
            <a:off x="7324725" y="5613400"/>
            <a:ext cx="482600" cy="457200"/>
          </a:xfrm>
          <a:prstGeom prst="smileyFace">
            <a:avLst>
              <a:gd name="adj" fmla="val 1843"/>
            </a:avLst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12" name="AutoShape 48"/>
          <p:cNvSpPr>
            <a:spLocks noChangeArrowheads="1"/>
          </p:cNvSpPr>
          <p:nvPr/>
        </p:nvSpPr>
        <p:spPr bwMode="auto">
          <a:xfrm>
            <a:off x="6410325" y="5168900"/>
            <a:ext cx="838200" cy="177800"/>
          </a:xfrm>
          <a:prstGeom prst="leftRightArrow">
            <a:avLst>
              <a:gd name="adj1" fmla="val 50000"/>
              <a:gd name="adj2" fmla="val 94286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13" name="AutoShape 49"/>
          <p:cNvSpPr>
            <a:spLocks noChangeArrowheads="1"/>
          </p:cNvSpPr>
          <p:nvPr/>
        </p:nvSpPr>
        <p:spPr bwMode="auto">
          <a:xfrm>
            <a:off x="6397625" y="5753100"/>
            <a:ext cx="838200" cy="177800"/>
          </a:xfrm>
          <a:prstGeom prst="leftRightArrow">
            <a:avLst>
              <a:gd name="adj1" fmla="val 50000"/>
              <a:gd name="adj2" fmla="val 94286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8167688" y="5522913"/>
            <a:ext cx="890587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NZ" sz="2000" b="1">
                <a:solidFill>
                  <a:schemeClr val="tx1"/>
                </a:solidFill>
                <a:latin typeface="Arial" pitchFamily="34" charset="0"/>
              </a:rPr>
              <a:t>Users</a:t>
            </a:r>
            <a:endParaRPr lang="en-US" sz="20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315" name="AutoShape 51"/>
          <p:cNvSpPr>
            <a:spLocks noChangeArrowheads="1"/>
          </p:cNvSpPr>
          <p:nvPr/>
        </p:nvSpPr>
        <p:spPr bwMode="auto">
          <a:xfrm>
            <a:off x="6143625" y="5080000"/>
            <a:ext cx="228600" cy="177800"/>
          </a:xfrm>
          <a:prstGeom prst="roundRect">
            <a:avLst>
              <a:gd name="adj" fmla="val 16963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16" name="AutoShape 52"/>
          <p:cNvSpPr>
            <a:spLocks noChangeArrowheads="1"/>
          </p:cNvSpPr>
          <p:nvPr/>
        </p:nvSpPr>
        <p:spPr bwMode="auto">
          <a:xfrm>
            <a:off x="6143625" y="5334000"/>
            <a:ext cx="228600" cy="177800"/>
          </a:xfrm>
          <a:prstGeom prst="roundRect">
            <a:avLst>
              <a:gd name="adj" fmla="val 16963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17" name="AutoShape 53"/>
          <p:cNvSpPr>
            <a:spLocks noChangeArrowheads="1"/>
          </p:cNvSpPr>
          <p:nvPr/>
        </p:nvSpPr>
        <p:spPr bwMode="auto">
          <a:xfrm>
            <a:off x="6143625" y="5588000"/>
            <a:ext cx="228600" cy="177800"/>
          </a:xfrm>
          <a:prstGeom prst="roundRect">
            <a:avLst>
              <a:gd name="adj" fmla="val 16963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18" name="AutoShape 54"/>
          <p:cNvSpPr>
            <a:spLocks noChangeArrowheads="1"/>
          </p:cNvSpPr>
          <p:nvPr/>
        </p:nvSpPr>
        <p:spPr bwMode="auto">
          <a:xfrm>
            <a:off x="6143625" y="5842000"/>
            <a:ext cx="228600" cy="177800"/>
          </a:xfrm>
          <a:prstGeom prst="roundRect">
            <a:avLst>
              <a:gd name="adj" fmla="val 16963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19" name="AutoShape 55"/>
          <p:cNvSpPr>
            <a:spLocks noChangeArrowheads="1"/>
          </p:cNvSpPr>
          <p:nvPr/>
        </p:nvSpPr>
        <p:spPr bwMode="auto">
          <a:xfrm>
            <a:off x="6143625" y="6096000"/>
            <a:ext cx="228600" cy="177800"/>
          </a:xfrm>
          <a:prstGeom prst="roundRect">
            <a:avLst>
              <a:gd name="adj" fmla="val 16963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2219325" y="2209800"/>
            <a:ext cx="914400" cy="406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1" name="AutoShape 57"/>
          <p:cNvSpPr>
            <a:spLocks noChangeArrowheads="1"/>
          </p:cNvSpPr>
          <p:nvPr/>
        </p:nvSpPr>
        <p:spPr bwMode="auto">
          <a:xfrm>
            <a:off x="2143125" y="1765300"/>
            <a:ext cx="1057275" cy="444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5749925" y="2209800"/>
            <a:ext cx="914400" cy="406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3" name="AutoShape 59"/>
          <p:cNvSpPr>
            <a:spLocks noChangeArrowheads="1"/>
          </p:cNvSpPr>
          <p:nvPr/>
        </p:nvSpPr>
        <p:spPr bwMode="auto">
          <a:xfrm>
            <a:off x="5673725" y="1765300"/>
            <a:ext cx="1057275" cy="444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4" name="Oval 60"/>
          <p:cNvSpPr>
            <a:spLocks noChangeArrowheads="1"/>
          </p:cNvSpPr>
          <p:nvPr/>
        </p:nvSpPr>
        <p:spPr bwMode="auto">
          <a:xfrm>
            <a:off x="3489325" y="1689100"/>
            <a:ext cx="406400" cy="3683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5" name="Line 61"/>
          <p:cNvSpPr>
            <a:spLocks noChangeShapeType="1"/>
          </p:cNvSpPr>
          <p:nvPr/>
        </p:nvSpPr>
        <p:spPr bwMode="auto">
          <a:xfrm>
            <a:off x="3679825" y="2057400"/>
            <a:ext cx="0" cy="78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 flipH="1">
            <a:off x="3438525" y="2832100"/>
            <a:ext cx="215900" cy="203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3679825" y="2806700"/>
            <a:ext cx="190500" cy="24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>
            <a:off x="3705225" y="2286000"/>
            <a:ext cx="190500" cy="24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 flipH="1">
            <a:off x="3425825" y="2298700"/>
            <a:ext cx="215900" cy="203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30" name="Oval 66"/>
          <p:cNvSpPr>
            <a:spLocks noChangeArrowheads="1"/>
          </p:cNvSpPr>
          <p:nvPr/>
        </p:nvSpPr>
        <p:spPr bwMode="auto">
          <a:xfrm>
            <a:off x="4619625" y="1689100"/>
            <a:ext cx="406400" cy="3683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>
            <a:off x="4810125" y="2057400"/>
            <a:ext cx="0" cy="78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 flipH="1">
            <a:off x="4568825" y="2832100"/>
            <a:ext cx="215900" cy="203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>
            <a:off x="4810125" y="2806700"/>
            <a:ext cx="190500" cy="24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>
            <a:off x="4835525" y="2286000"/>
            <a:ext cx="190500" cy="24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 flipH="1">
            <a:off x="4568825" y="2298700"/>
            <a:ext cx="215900" cy="203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36" name="AutoShape 72"/>
          <p:cNvSpPr>
            <a:spLocks noChangeArrowheads="1"/>
          </p:cNvSpPr>
          <p:nvPr/>
        </p:nvSpPr>
        <p:spPr bwMode="auto">
          <a:xfrm>
            <a:off x="4429125" y="2603500"/>
            <a:ext cx="790575" cy="228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337" name="Title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dirty="0" smtClean="0"/>
              <a:t>Pengelolaan Data</a:t>
            </a:r>
          </a:p>
        </p:txBody>
      </p:sp>
      <p:sp>
        <p:nvSpPr>
          <p:cNvPr id="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d-ID" dirty="0" smtClean="0"/>
              <a:t>[4]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10400" cy="1143000"/>
          </a:xfrm>
        </p:spPr>
        <p:txBody>
          <a:bodyPr/>
          <a:lstStyle/>
          <a:p>
            <a:pPr eaLnBrk="1" hangingPunct="1"/>
            <a:r>
              <a:rPr lang="id-ID" sz="4400" dirty="0" smtClean="0"/>
              <a:t>Pengelolaan Data</a:t>
            </a: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 rot="5400000">
            <a:off x="5943601" y="3736975"/>
            <a:ext cx="3200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457200" y="1600200"/>
            <a:ext cx="8003232" cy="496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Field</a:t>
            </a:r>
            <a:endParaRPr lang="id-ID" sz="2400" b="1" dirty="0">
              <a:solidFill>
                <a:schemeClr val="tx1"/>
              </a:solidFill>
              <a:latin typeface="+mn-lt"/>
            </a:endParaRPr>
          </a:p>
          <a:p>
            <a:pPr marL="822325" lvl="1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id-ID" sz="2000" dirty="0" smtClean="0">
                <a:solidFill>
                  <a:schemeClr val="tx1"/>
                </a:solidFill>
                <a:latin typeface="+mn-lt"/>
              </a:rPr>
              <a:t>Elemen dasar dari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nam</a:t>
            </a:r>
            <a:r>
              <a:rPr lang="id-ID" sz="2000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id-ID" sz="2000" dirty="0" smtClean="0">
                <a:solidFill>
                  <a:schemeClr val="tx1"/>
                </a:solidFill>
                <a:latin typeface="+mn-lt"/>
              </a:rPr>
              <a:t>nim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id-ID" sz="2000" dirty="0" smtClean="0">
                <a:solidFill>
                  <a:schemeClr val="tx1"/>
                </a:solidFill>
                <a:latin typeface="+mn-lt"/>
              </a:rPr>
              <a:t>nama_matakuliah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Record</a:t>
            </a:r>
            <a:endParaRPr lang="id-ID" sz="2400" b="1" dirty="0">
              <a:solidFill>
                <a:schemeClr val="tx1"/>
              </a:solidFill>
              <a:latin typeface="+mn-lt"/>
            </a:endParaRPr>
          </a:p>
          <a:p>
            <a:pPr marL="858838" lvl="2" indent="-228600">
              <a:lnSpc>
                <a:spcPct val="90000"/>
              </a:lnSpc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/>
            </a:pPr>
            <a:r>
              <a:rPr lang="id-ID" sz="2000" dirty="0" smtClean="0">
                <a:solidFill>
                  <a:schemeClr val="tx1"/>
                </a:solidFill>
                <a:latin typeface="+mn-lt"/>
              </a:rPr>
              <a:t>Kumpulan field yang diperlakukan sebagai 1 kesatuan unit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id-ID" sz="2000" dirty="0" smtClean="0">
                <a:solidFill>
                  <a:schemeClr val="tx1"/>
                </a:solidFill>
                <a:latin typeface="+mn-lt"/>
              </a:rPr>
              <a:t>record mahasiswa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File</a:t>
            </a:r>
            <a:endParaRPr lang="id-ID" sz="2400" b="1" dirty="0">
              <a:solidFill>
                <a:schemeClr val="tx1"/>
              </a:solidFill>
              <a:latin typeface="+mn-lt"/>
            </a:endParaRPr>
          </a:p>
          <a:p>
            <a:pPr marL="858838" lvl="2" indent="-228600">
              <a:lnSpc>
                <a:spcPct val="90000"/>
              </a:lnSpc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/>
            </a:pPr>
            <a:r>
              <a:rPr lang="id-ID" sz="2000" dirty="0" smtClean="0"/>
              <a:t>Kumpulan dari record-record yang sejenis</a:t>
            </a: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Data</a:t>
            </a:r>
          </a:p>
          <a:p>
            <a:pPr marL="822325" lvl="3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id-ID" sz="2000" dirty="0"/>
              <a:t>Fakta yang merepresentasikan dunia nyata dan mempunyai makna implisit</a:t>
            </a: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id-ID" sz="2400" b="1" dirty="0" smtClean="0">
                <a:solidFill>
                  <a:schemeClr val="tx1"/>
                </a:solidFill>
                <a:latin typeface="+mn-lt"/>
              </a:rPr>
              <a:t>BasisData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900113" lvl="2" indent="-276225">
              <a:lnSpc>
                <a:spcPct val="90000"/>
              </a:lnSpc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id-ID" sz="2000" dirty="0" smtClean="0">
                <a:solidFill>
                  <a:schemeClr val="tx1"/>
                </a:solidFill>
                <a:latin typeface="+mn-lt"/>
              </a:rPr>
              <a:t>Kumpulan data-data yang saling berhubungan</a:t>
            </a:r>
          </a:p>
          <a:p>
            <a:pPr marL="900113" lvl="2" indent="-276225">
              <a:lnSpc>
                <a:spcPct val="90000"/>
              </a:lnSpc>
              <a:spcBef>
                <a:spcPts val="325"/>
              </a:spcBef>
              <a:buClr>
                <a:schemeClr val="accent1"/>
              </a:buClr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d-ID" dirty="0" smtClean="0"/>
              <a:t>[1]</a:t>
            </a:r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Hierarki Data</a:t>
            </a:r>
            <a:endParaRPr lang="id-ID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755576" y="1402945"/>
          <a:ext cx="7632848" cy="5210944"/>
        </p:xfrm>
        <a:graphic>
          <a:graphicData uri="http://schemas.openxmlformats.org/presentationml/2006/ole">
            <p:oleObj spid="_x0000_s26626" name="Picture" r:id="rId3" imgW="5600880" imgH="326772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d-ID" dirty="0" smtClean="0"/>
              <a:t>[1]</a:t>
            </a:r>
            <a:endParaRPr lang="en-US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124075" y="839788"/>
          <a:ext cx="4975225" cy="5438775"/>
        </p:xfrm>
        <a:graphic>
          <a:graphicData uri="http://schemas.openxmlformats.org/presentationml/2006/ole">
            <p:oleObj spid="_x0000_s27650" name="Picture" r:id="rId4" imgW="4171320" imgH="479412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r>
              <a:rPr lang="id-ID" dirty="0" smtClean="0"/>
              <a:t>[1]</a:t>
            </a: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71600"/>
          </a:xfrm>
        </p:spPr>
        <p:txBody>
          <a:bodyPr/>
          <a:lstStyle/>
          <a:p>
            <a:r>
              <a:rPr lang="en-US"/>
              <a:t>Karakteristik Data/Informasi</a:t>
            </a:r>
            <a:endParaRPr lang="id-ID"/>
          </a:p>
        </p:txBody>
      </p:sp>
      <p:graphicFrame>
        <p:nvGraphicFramePr>
          <p:cNvPr id="34947" name="Group 131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7772400" cy="4996816"/>
        </p:xfrm>
        <a:graphic>
          <a:graphicData uri="http://schemas.openxmlformats.org/drawingml/2006/table">
            <a:tbl>
              <a:tblPr/>
              <a:tblGrid>
                <a:gridCol w="2813050"/>
                <a:gridCol w="4959350"/>
              </a:tblGrid>
              <a:tr h="300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Karakteristik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Data/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Pokok Permasalahan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Tipe data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Apakah tipe data sesuai dengan tujuan?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Akurasi/Presisi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Apakah data cukup presisi?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Usia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Apakah data tepat waktu?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Rentang waktu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Apakah rentang waktu sesuai dengan tujuan?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5.Tingkat keringkasan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Apakah data terlalu ringkas atau terlalu detil?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6.Kelengkapan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Apakah data kurang lengkap atau berlebihan?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Kemudahan akses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Apakah data mudah diakses?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Sumber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Apakah sumber bias atau tidak akurat?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Relevansi/nilai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Akankah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data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mempengaruhi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keputusan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Apakah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manfaatnya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sepadan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016" y="2060848"/>
          <a:ext cx="889248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248"/>
                <a:gridCol w="889248"/>
                <a:gridCol w="889248"/>
                <a:gridCol w="889248"/>
                <a:gridCol w="889248"/>
                <a:gridCol w="889248"/>
                <a:gridCol w="889248"/>
                <a:gridCol w="889248"/>
                <a:gridCol w="889248"/>
                <a:gridCol w="889248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2,3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2,03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13,5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12,5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11,9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12,32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12,54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11,89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11,81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12,16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12,16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12,07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25,8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25,58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23,9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26,09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24,87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25,43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25,28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24,71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25,56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25,36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32,6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32,22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30,5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32,38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32,71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33,19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33,15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32,38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31,69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33,21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27,2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27,98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31,4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27,81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28,15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27,50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27,8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29,07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28,88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27,36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E:\sync\kuliah\PTI\PrimerFoU_files\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960" y="495912"/>
            <a:ext cx="7963496" cy="5957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E:\sync\kuliah\PTI\PrimerFoU_files\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075534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Cognitive Staircase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302563-E7AF-4054-B59A-0FF0C3D1AC5E}" type="slidenum">
              <a:rPr lang="id-ID" smtClean="0"/>
              <a:pPr/>
              <a:t>22</a:t>
            </a:fld>
            <a:endParaRPr lang="id-ID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23528" y="2420888"/>
          <a:ext cx="4895329" cy="31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Brace 5"/>
          <p:cNvSpPr/>
          <p:nvPr/>
        </p:nvSpPr>
        <p:spPr>
          <a:xfrm>
            <a:off x="3059832" y="5085184"/>
            <a:ext cx="1080120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3779912" y="4293096"/>
            <a:ext cx="1080120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499992" y="3501008"/>
            <a:ext cx="1080120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83968" y="522920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Data minning, data fusion, automated data catalouging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4293096"/>
            <a:ext cx="3420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Information collection, autonomus software retrieval agent, hyperlinked portal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335699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Knowledge centers, intelligent agent, cognitive engineering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5220072" y="2564904"/>
            <a:ext cx="1080120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16216" y="26369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Sythesis of Human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4CF156-6335-4840-878C-90F49BBD4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2D4CF156-6335-4840-878C-90F49BBD4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BBA4EA-5C06-4356-86BD-EBF34AC63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0BBA4EA-5C06-4356-86BD-EBF34AC63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89E963-E73A-4AA8-A65D-513AD1662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9789E963-E73A-4AA8-A65D-513AD16629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D36C8B-D858-42C5-BF7B-B0F3485D9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03D36C8B-D858-42C5-BF7B-B0F3485D9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276674-8C31-4653-8E0F-CCFFDDEB7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4A276674-8C31-4653-8E0F-CCFFDDEB7A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E:\sync\kuliah\PTI\DIKW-Orgins-WFS-198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1" y="1556064"/>
            <a:ext cx="8958585" cy="3949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Hasil</a:t>
            </a:r>
            <a:r>
              <a:rPr lang="en-US" sz="4000" dirty="0" smtClean="0"/>
              <a:t> </a:t>
            </a:r>
            <a:r>
              <a:rPr lang="en-US" sz="4000" dirty="0" err="1" smtClean="0"/>
              <a:t>Hitung</a:t>
            </a:r>
            <a:r>
              <a:rPr lang="en-US" sz="4000" dirty="0" smtClean="0"/>
              <a:t> </a:t>
            </a:r>
            <a:r>
              <a:rPr lang="en-US" sz="4000" dirty="0" err="1" smtClean="0"/>
              <a:t>Cepat</a:t>
            </a:r>
            <a:r>
              <a:rPr lang="en-US" sz="4000" dirty="0" smtClean="0"/>
              <a:t> </a:t>
            </a:r>
            <a:r>
              <a:rPr lang="en-US" sz="4000" dirty="0" err="1" smtClean="0"/>
              <a:t>Pilgub</a:t>
            </a:r>
            <a:r>
              <a:rPr lang="en-US" sz="4000" dirty="0" smtClean="0"/>
              <a:t> </a:t>
            </a:r>
            <a:r>
              <a:rPr lang="en-US" sz="4000" dirty="0" err="1" smtClean="0"/>
              <a:t>Jabar</a:t>
            </a:r>
            <a:r>
              <a:rPr lang="en-US" sz="4000" dirty="0" smtClean="0"/>
              <a:t> 2013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043608" y="1720178"/>
          <a:ext cx="7997322" cy="458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87"/>
                <a:gridCol w="790187"/>
                <a:gridCol w="790187"/>
                <a:gridCol w="790187"/>
                <a:gridCol w="840498"/>
                <a:gridCol w="835328"/>
                <a:gridCol w="790187"/>
                <a:gridCol w="790187"/>
                <a:gridCol w="790187"/>
                <a:gridCol w="790187"/>
              </a:tblGrid>
              <a:tr h="7635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KPU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JSI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 RT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IB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PKKPS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LeSI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LiSI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SMRC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LeSIn</a:t>
                      </a:r>
                      <a:endParaRPr lang="en-US" sz="2000" dirty="0"/>
                    </a:p>
                  </a:txBody>
                  <a:tcPr anchor="ctr"/>
                </a:tc>
              </a:tr>
              <a:tr h="7635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1,9%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1,72%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2,03%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1,86%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1,99%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1,89%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1,81%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1,72%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2%</a:t>
                      </a:r>
                      <a:endParaRPr lang="en-US" sz="2000" dirty="0"/>
                    </a:p>
                  </a:txBody>
                  <a:tcPr anchor="ctr"/>
                </a:tc>
              </a:tr>
              <a:tr h="7635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13,5%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12,5%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11,9%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12,32%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12,54%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11,89%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11,81%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12,16%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12,16%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12,07%</a:t>
                      </a:r>
                      <a:endParaRPr lang="en-US" sz="2000" dirty="0"/>
                    </a:p>
                  </a:txBody>
                  <a:tcPr anchor="ctr"/>
                </a:tc>
              </a:tr>
              <a:tr h="7635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25,8%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25,58%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23,9%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26,09%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24,87%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25,43%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25,28%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24,71%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25,56%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25,36%</a:t>
                      </a:r>
                      <a:endParaRPr lang="en-US" sz="2000" dirty="0"/>
                    </a:p>
                  </a:txBody>
                  <a:tcPr anchor="ctr"/>
                </a:tc>
              </a:tr>
              <a:tr h="7635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32,6%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32,22%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30,5%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32,38%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32,71%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33,19%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33,15%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32,38%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31,69%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33,21%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635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27,2%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27,98%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31,4%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27,81%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28,15%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27,50%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27,8%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29,07%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28,88%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27,36%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85047" y="6453336"/>
            <a:ext cx="2951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Pikiran</a:t>
            </a:r>
            <a:r>
              <a:rPr lang="en-US" sz="1400" dirty="0" smtClean="0"/>
              <a:t> Rakyat, </a:t>
            </a:r>
            <a:r>
              <a:rPr lang="en-US" sz="1400" dirty="0" err="1" smtClean="0"/>
              <a:t>Senin</a:t>
            </a:r>
            <a:r>
              <a:rPr lang="en-US" sz="1400" dirty="0" smtClean="0"/>
              <a:t> 25 Feb 2013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84884"/>
            <a:ext cx="10572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4964"/>
            <a:ext cx="10572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97052"/>
            <a:ext cx="10572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17132"/>
            <a:ext cx="10382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509220"/>
            <a:ext cx="10572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(Quick Count)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TR RT</a:t>
            </a:r>
          </a:p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= 62,37%,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= 1,87%,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= 35,76% (survey </a:t>
            </a:r>
            <a:r>
              <a:rPr lang="en-US" dirty="0" err="1" smtClean="0"/>
              <a:t>IndoBarometer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d-ID" dirty="0" smtClean="0"/>
              <a:t>[1]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Makna Informasi</a:t>
            </a:r>
            <a:endParaRPr lang="id-ID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Makna informasi itu bersifat relatif terhadap pemakai</a:t>
            </a:r>
          </a:p>
          <a:p>
            <a:r>
              <a:rPr lang="en-US"/>
              <a:t>Bagi seseorang informasi itu bermakna, tetapi bagi orang lain mungkin tidak</a:t>
            </a:r>
          </a:p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d-ID" dirty="0" smtClean="0"/>
              <a:t>[1]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371600"/>
          </a:xfrm>
        </p:spPr>
        <p:txBody>
          <a:bodyPr/>
          <a:lstStyle/>
          <a:p>
            <a:r>
              <a:rPr lang="en-US" dirty="0" err="1" smtClean="0"/>
              <a:t>Bermanfaatkah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6637337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id-ID" sz="2800" dirty="0"/>
          </a:p>
        </p:txBody>
      </p:sp>
      <p:pic>
        <p:nvPicPr>
          <p:cNvPr id="26628" name="Picture 4" descr="맕ĽìĜ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688" y="1789711"/>
            <a:ext cx="5256584" cy="463986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d-ID" dirty="0" smtClean="0"/>
              <a:t>[1]</a:t>
            </a: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Kandungan Informasi </a:t>
            </a:r>
            <a:br>
              <a:rPr lang="en-US"/>
            </a:br>
            <a:r>
              <a:rPr lang="en-US" sz="2000"/>
              <a:t>(Davis, 1999)</a:t>
            </a:r>
            <a:endParaRPr lang="id-ID" sz="2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2400" b="1" dirty="0" err="1"/>
              <a:t>Benar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salah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mempercayainya</a:t>
            </a:r>
            <a:r>
              <a:rPr lang="en-US" sz="2400" dirty="0"/>
              <a:t>, </a:t>
            </a:r>
            <a:r>
              <a:rPr lang="en-US" sz="2400" dirty="0" err="1"/>
              <a:t>efeknya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 smtClean="0"/>
              <a:t>benar</a:t>
            </a:r>
            <a:endParaRPr lang="id-ID" sz="2400" dirty="0" smtClean="0"/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</a:pPr>
            <a:r>
              <a:rPr lang="en-US" sz="2400" b="1" dirty="0" err="1"/>
              <a:t>Baru</a:t>
            </a:r>
            <a:r>
              <a:rPr lang="en-US" sz="2400" dirty="0"/>
              <a:t>.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benar-benar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</a:pPr>
            <a:r>
              <a:rPr lang="en-US" sz="2400" b="1" dirty="0" err="1"/>
              <a:t>Tambahan</a:t>
            </a:r>
            <a:r>
              <a:rPr lang="en-US" sz="2400" dirty="0"/>
              <a:t>.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memperbaharui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</a:pPr>
            <a:r>
              <a:rPr lang="en-US" sz="2400" b="1" dirty="0" err="1"/>
              <a:t>Korektif</a:t>
            </a:r>
            <a:r>
              <a:rPr lang="en-US" sz="2400" dirty="0"/>
              <a:t>.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koreksi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yang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 smtClean="0"/>
              <a:t>benar</a:t>
            </a:r>
            <a:endParaRPr lang="id-ID" sz="2400" dirty="0" smtClean="0"/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</a:pPr>
            <a:r>
              <a:rPr lang="en-US" sz="2400" b="1" dirty="0" err="1"/>
              <a:t>Penegas</a:t>
            </a:r>
            <a:r>
              <a:rPr lang="en-US" sz="2400" dirty="0"/>
              <a:t>.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mempertegas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keyakinan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r>
              <a:rPr lang="en-US" sz="2400" dirty="0"/>
              <a:t>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Transcends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E:\sync\kuliah\PTI\DIKW_files\Dikw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2871" y="1485976"/>
            <a:ext cx="6999529" cy="4751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236296" y="6309320"/>
            <a:ext cx="1449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systemswiki.org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E:\sync\kuliah\PTI\www.systemswiki.org_images_8_8a_Wisd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650" y="636588"/>
            <a:ext cx="8393113" cy="55832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236296" y="6433591"/>
            <a:ext cx="1449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systemswiki.org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951</Words>
  <Application>Microsoft Office PowerPoint</Application>
  <PresentationFormat>On-screen Show (4:3)</PresentationFormat>
  <Paragraphs>254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Picture</vt:lpstr>
      <vt:lpstr>03   Data, Information, Knowledge</vt:lpstr>
      <vt:lpstr>Apakah angka-angka ini berguna?</vt:lpstr>
      <vt:lpstr>Hasil Hitung Cepat Pilgub Jabar 2013</vt:lpstr>
      <vt:lpstr>Apa kita dapat dari data tersebut?</vt:lpstr>
      <vt:lpstr>Makna Informasi</vt:lpstr>
      <vt:lpstr>Bermanfaatkah bagi Anda?</vt:lpstr>
      <vt:lpstr>Kandungan Informasi  (Davis, 1999)</vt:lpstr>
      <vt:lpstr>Understanding Transcends</vt:lpstr>
      <vt:lpstr>Slide 9</vt:lpstr>
      <vt:lpstr>Dari Data Menjadi Pengetahuan</vt:lpstr>
      <vt:lpstr>Kategori dari Pengetahuan</vt:lpstr>
      <vt:lpstr>Jika semua dilakukan secara manual?</vt:lpstr>
      <vt:lpstr>Case: United States census </vt:lpstr>
      <vt:lpstr>Informatika…</vt:lpstr>
      <vt:lpstr>Pengelolaan Data</vt:lpstr>
      <vt:lpstr>Pengelolaan Data</vt:lpstr>
      <vt:lpstr>Hierarki Data</vt:lpstr>
      <vt:lpstr>Slide 18</vt:lpstr>
      <vt:lpstr>Karakteristik Data/Informasi</vt:lpstr>
      <vt:lpstr>Slide 20</vt:lpstr>
      <vt:lpstr>Slide 21</vt:lpstr>
      <vt:lpstr>Cognitive Staircase</vt:lpstr>
      <vt:lpstr>Slide 23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HUG1M2 - 01 Computing Disciplines</dc:title>
  <dc:creator>FAZ</dc:creator>
  <cp:lastModifiedBy>Fazmah Arif Yulianto</cp:lastModifiedBy>
  <cp:revision>108</cp:revision>
  <dcterms:created xsi:type="dcterms:W3CDTF">2009-02-07T14:46:38Z</dcterms:created>
  <dcterms:modified xsi:type="dcterms:W3CDTF">2013-09-17T03:30:06Z</dcterms:modified>
</cp:coreProperties>
</file>