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s/slide79.xml" ContentType="application/vnd.openxmlformats-officedocument.presentationml.slide+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slides/slide7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s/slide7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s/slide80.xml" ContentType="application/vnd.openxmlformats-officedocument.presentationml.slide+xml"/>
  <Override PartName="/ppt/slides/slide82.xml" ContentType="application/vnd.openxmlformats-officedocument.presentationml.slide+xml"/>
  <Default Extension="jpeg" ContentType="image/jpeg"/>
  <Override PartName="/ppt/slideLayouts/slideLayout3.xml" ContentType="application/vnd.openxmlformats-officedocument.presentationml.slideLayout+xml"/>
  <Default Extension="emf" ContentType="image/x-emf"/>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96" r:id="rId1"/>
  </p:sldMasterIdLst>
  <p:notesMasterIdLst>
    <p:notesMasterId r:id="rId87"/>
  </p:notesMasterIdLst>
  <p:handoutMasterIdLst>
    <p:handoutMasterId r:id="rId88"/>
  </p:handoutMasterIdLst>
  <p:sldIdLst>
    <p:sldId id="256" r:id="rId2"/>
    <p:sldId id="389" r:id="rId3"/>
    <p:sldId id="449" r:id="rId4"/>
    <p:sldId id="391" r:id="rId5"/>
    <p:sldId id="392" r:id="rId6"/>
    <p:sldId id="393" r:id="rId7"/>
    <p:sldId id="394" r:id="rId8"/>
    <p:sldId id="395" r:id="rId9"/>
    <p:sldId id="396" r:id="rId10"/>
    <p:sldId id="397" r:id="rId11"/>
    <p:sldId id="398" r:id="rId12"/>
    <p:sldId id="399" r:id="rId13"/>
    <p:sldId id="400" r:id="rId14"/>
    <p:sldId id="401" r:id="rId15"/>
    <p:sldId id="402" r:id="rId16"/>
    <p:sldId id="403" r:id="rId17"/>
    <p:sldId id="404" r:id="rId18"/>
    <p:sldId id="405" r:id="rId19"/>
    <p:sldId id="406" r:id="rId20"/>
    <p:sldId id="407" r:id="rId21"/>
    <p:sldId id="408" r:id="rId22"/>
    <p:sldId id="409" r:id="rId23"/>
    <p:sldId id="410" r:id="rId24"/>
    <p:sldId id="411" r:id="rId25"/>
    <p:sldId id="412" r:id="rId26"/>
    <p:sldId id="413" r:id="rId27"/>
    <p:sldId id="414" r:id="rId28"/>
    <p:sldId id="415" r:id="rId29"/>
    <p:sldId id="416" r:id="rId30"/>
    <p:sldId id="417" r:id="rId31"/>
    <p:sldId id="418" r:id="rId32"/>
    <p:sldId id="419" r:id="rId33"/>
    <p:sldId id="420" r:id="rId34"/>
    <p:sldId id="421" r:id="rId35"/>
    <p:sldId id="422" r:id="rId36"/>
    <p:sldId id="423" r:id="rId37"/>
    <p:sldId id="424" r:id="rId38"/>
    <p:sldId id="425" r:id="rId39"/>
    <p:sldId id="448" r:id="rId40"/>
    <p:sldId id="426" r:id="rId41"/>
    <p:sldId id="427" r:id="rId42"/>
    <p:sldId id="428" r:id="rId43"/>
    <p:sldId id="429" r:id="rId44"/>
    <p:sldId id="430" r:id="rId45"/>
    <p:sldId id="431" r:id="rId46"/>
    <p:sldId id="432" r:id="rId47"/>
    <p:sldId id="433" r:id="rId48"/>
    <p:sldId id="434" r:id="rId49"/>
    <p:sldId id="435" r:id="rId50"/>
    <p:sldId id="436" r:id="rId51"/>
    <p:sldId id="437" r:id="rId52"/>
    <p:sldId id="438" r:id="rId53"/>
    <p:sldId id="439" r:id="rId54"/>
    <p:sldId id="440" r:id="rId55"/>
    <p:sldId id="441" r:id="rId56"/>
    <p:sldId id="442" r:id="rId57"/>
    <p:sldId id="443" r:id="rId58"/>
    <p:sldId id="444" r:id="rId59"/>
    <p:sldId id="445" r:id="rId60"/>
    <p:sldId id="446" r:id="rId61"/>
    <p:sldId id="447" r:id="rId62"/>
    <p:sldId id="450" r:id="rId63"/>
    <p:sldId id="451" r:id="rId64"/>
    <p:sldId id="452" r:id="rId65"/>
    <p:sldId id="453" r:id="rId66"/>
    <p:sldId id="454" r:id="rId67"/>
    <p:sldId id="455" r:id="rId68"/>
    <p:sldId id="456" r:id="rId69"/>
    <p:sldId id="457" r:id="rId70"/>
    <p:sldId id="458" r:id="rId71"/>
    <p:sldId id="459" r:id="rId72"/>
    <p:sldId id="460" r:id="rId73"/>
    <p:sldId id="461" r:id="rId74"/>
    <p:sldId id="462" r:id="rId75"/>
    <p:sldId id="463" r:id="rId76"/>
    <p:sldId id="464" r:id="rId77"/>
    <p:sldId id="465" r:id="rId78"/>
    <p:sldId id="466" r:id="rId79"/>
    <p:sldId id="467" r:id="rId80"/>
    <p:sldId id="468" r:id="rId81"/>
    <p:sldId id="469" r:id="rId82"/>
    <p:sldId id="470" r:id="rId83"/>
    <p:sldId id="471" r:id="rId84"/>
    <p:sldId id="472" r:id="rId85"/>
    <p:sldId id="473" r:id="rId86"/>
  </p:sldIdLst>
  <p:sldSz cx="9144000" cy="6858000" type="screen4x3"/>
  <p:notesSz cx="7102475" cy="10234613"/>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86380" autoAdjust="0"/>
  </p:normalViewPr>
  <p:slideViewPr>
    <p:cSldViewPr>
      <p:cViewPr>
        <p:scale>
          <a:sx n="70" d="100"/>
          <a:sy n="70" d="100"/>
        </p:scale>
        <p:origin x="-1290"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notesMaster" Target="notesMasters/notesMaster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viewProps" Target="view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handoutMaster" Target="handoutMasters/handoutMaster1.xml"/><Relationship Id="rId9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4" Type="http://schemas.openxmlformats.org/officeDocument/2006/relationships/slide" Target="slides/slide3.xml"/><Relationship Id="rId9" Type="http://schemas.openxmlformats.org/officeDocument/2006/relationships/slide" Target="slides/slide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5.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077739" cy="511730"/>
          </a:xfrm>
          <a:prstGeom prst="rect">
            <a:avLst/>
          </a:prstGeom>
        </p:spPr>
        <p:txBody>
          <a:bodyPr vert="horz" lIns="94778" tIns="47389" rIns="94778" bIns="47389" rtlCol="0"/>
          <a:lstStyle>
            <a:lvl1pPr algn="l">
              <a:defRPr sz="1200"/>
            </a:lvl1pPr>
          </a:lstStyle>
          <a:p>
            <a:endParaRPr lang="id-ID"/>
          </a:p>
        </p:txBody>
      </p:sp>
      <p:sp>
        <p:nvSpPr>
          <p:cNvPr id="3" name="Date Placeholder 2"/>
          <p:cNvSpPr>
            <a:spLocks noGrp="1"/>
          </p:cNvSpPr>
          <p:nvPr>
            <p:ph type="dt" sz="quarter" idx="1"/>
          </p:nvPr>
        </p:nvSpPr>
        <p:spPr>
          <a:xfrm>
            <a:off x="4023093" y="1"/>
            <a:ext cx="3077739" cy="511730"/>
          </a:xfrm>
          <a:prstGeom prst="rect">
            <a:avLst/>
          </a:prstGeom>
        </p:spPr>
        <p:txBody>
          <a:bodyPr vert="horz" lIns="94778" tIns="47389" rIns="94778" bIns="47389" rtlCol="0"/>
          <a:lstStyle>
            <a:lvl1pPr algn="r">
              <a:defRPr sz="1200"/>
            </a:lvl1pPr>
          </a:lstStyle>
          <a:p>
            <a:fld id="{8CF3DEC1-B999-4C2C-B1B0-35D97DA9A6C9}" type="datetimeFigureOut">
              <a:rPr lang="id-ID" smtClean="0"/>
              <a:pPr/>
              <a:t>15/11/2015</a:t>
            </a:fld>
            <a:endParaRPr lang="id-ID"/>
          </a:p>
        </p:txBody>
      </p:sp>
      <p:sp>
        <p:nvSpPr>
          <p:cNvPr id="4" name="Footer Placeholder 3"/>
          <p:cNvSpPr>
            <a:spLocks noGrp="1"/>
          </p:cNvSpPr>
          <p:nvPr>
            <p:ph type="ftr" sz="quarter" idx="2"/>
          </p:nvPr>
        </p:nvSpPr>
        <p:spPr>
          <a:xfrm>
            <a:off x="1" y="9721107"/>
            <a:ext cx="3077739" cy="511730"/>
          </a:xfrm>
          <a:prstGeom prst="rect">
            <a:avLst/>
          </a:prstGeom>
        </p:spPr>
        <p:txBody>
          <a:bodyPr vert="horz" lIns="94778" tIns="47389" rIns="94778" bIns="47389" rtlCol="0" anchor="b"/>
          <a:lstStyle>
            <a:lvl1pPr algn="l">
              <a:defRPr sz="1200"/>
            </a:lvl1pPr>
          </a:lstStyle>
          <a:p>
            <a:endParaRPr lang="id-ID"/>
          </a:p>
        </p:txBody>
      </p:sp>
      <p:sp>
        <p:nvSpPr>
          <p:cNvPr id="5" name="Slide Number Placeholder 4"/>
          <p:cNvSpPr>
            <a:spLocks noGrp="1"/>
          </p:cNvSpPr>
          <p:nvPr>
            <p:ph type="sldNum" sz="quarter" idx="3"/>
          </p:nvPr>
        </p:nvSpPr>
        <p:spPr>
          <a:xfrm>
            <a:off x="4023093" y="9721107"/>
            <a:ext cx="3077739" cy="511730"/>
          </a:xfrm>
          <a:prstGeom prst="rect">
            <a:avLst/>
          </a:prstGeom>
        </p:spPr>
        <p:txBody>
          <a:bodyPr vert="horz" lIns="94778" tIns="47389" rIns="94778" bIns="47389" rtlCol="0" anchor="b"/>
          <a:lstStyle>
            <a:lvl1pPr algn="r">
              <a:defRPr sz="1200"/>
            </a:lvl1pPr>
          </a:lstStyle>
          <a:p>
            <a:fld id="{642DCEC2-A68D-42AA-BA90-76C0CE014954}" type="slidenum">
              <a:rPr lang="id-ID" smtClean="0"/>
              <a:pPr/>
              <a:t>‹#›</a:t>
            </a:fld>
            <a:endParaRPr lang="id-ID"/>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8513" cy="512222"/>
          </a:xfrm>
          <a:prstGeom prst="rect">
            <a:avLst/>
          </a:prstGeom>
        </p:spPr>
        <p:txBody>
          <a:bodyPr vert="horz" lIns="94778" tIns="47389" rIns="94778" bIns="47389" rtlCol="0"/>
          <a:lstStyle>
            <a:lvl1pPr algn="l">
              <a:defRPr sz="1200"/>
            </a:lvl1pPr>
          </a:lstStyle>
          <a:p>
            <a:endParaRPr lang="en-US"/>
          </a:p>
        </p:txBody>
      </p:sp>
      <p:sp>
        <p:nvSpPr>
          <p:cNvPr id="3" name="Date Placeholder 2"/>
          <p:cNvSpPr>
            <a:spLocks noGrp="1"/>
          </p:cNvSpPr>
          <p:nvPr>
            <p:ph type="dt" idx="1"/>
          </p:nvPr>
        </p:nvSpPr>
        <p:spPr>
          <a:xfrm>
            <a:off x="4022304" y="0"/>
            <a:ext cx="3078513" cy="512222"/>
          </a:xfrm>
          <a:prstGeom prst="rect">
            <a:avLst/>
          </a:prstGeom>
        </p:spPr>
        <p:txBody>
          <a:bodyPr vert="horz" lIns="94778" tIns="47389" rIns="94778" bIns="47389" rtlCol="0"/>
          <a:lstStyle>
            <a:lvl1pPr algn="r">
              <a:defRPr sz="1200"/>
            </a:lvl1pPr>
          </a:lstStyle>
          <a:p>
            <a:fld id="{1EA98026-F7FF-4902-AE4A-BC82850D64B2}" type="datetimeFigureOut">
              <a:rPr lang="id-ID" smtClean="0"/>
              <a:pPr/>
              <a:t>15/11/2015</a:t>
            </a:fld>
            <a:endParaRPr lang="en-US"/>
          </a:p>
        </p:txBody>
      </p:sp>
      <p:sp>
        <p:nvSpPr>
          <p:cNvPr id="4" name="Slide Image Placeholder 3"/>
          <p:cNvSpPr>
            <a:spLocks noGrp="1" noRot="1" noChangeAspect="1"/>
          </p:cNvSpPr>
          <p:nvPr>
            <p:ph type="sldImg" idx="2"/>
          </p:nvPr>
        </p:nvSpPr>
        <p:spPr>
          <a:xfrm>
            <a:off x="992188" y="766763"/>
            <a:ext cx="5118100" cy="3838575"/>
          </a:xfrm>
          <a:prstGeom prst="rect">
            <a:avLst/>
          </a:prstGeom>
          <a:noFill/>
          <a:ln w="12700">
            <a:solidFill>
              <a:prstClr val="black"/>
            </a:solidFill>
          </a:ln>
        </p:spPr>
        <p:txBody>
          <a:bodyPr vert="horz" lIns="94778" tIns="47389" rIns="94778" bIns="47389" rtlCol="0" anchor="ctr"/>
          <a:lstStyle/>
          <a:p>
            <a:endParaRPr lang="en-US"/>
          </a:p>
        </p:txBody>
      </p:sp>
      <p:sp>
        <p:nvSpPr>
          <p:cNvPr id="5" name="Notes Placeholder 4"/>
          <p:cNvSpPr>
            <a:spLocks noGrp="1"/>
          </p:cNvSpPr>
          <p:nvPr>
            <p:ph type="body" sz="quarter" idx="3"/>
          </p:nvPr>
        </p:nvSpPr>
        <p:spPr>
          <a:xfrm>
            <a:off x="709917" y="4862015"/>
            <a:ext cx="5682643" cy="4605085"/>
          </a:xfrm>
          <a:prstGeom prst="rect">
            <a:avLst/>
          </a:prstGeom>
        </p:spPr>
        <p:txBody>
          <a:bodyPr vert="horz" lIns="94778" tIns="47389" rIns="94778" bIns="4738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720755"/>
            <a:ext cx="3078513" cy="512222"/>
          </a:xfrm>
          <a:prstGeom prst="rect">
            <a:avLst/>
          </a:prstGeom>
        </p:spPr>
        <p:txBody>
          <a:bodyPr vert="horz" lIns="94778" tIns="47389" rIns="94778" bIns="47389" rtlCol="0" anchor="b"/>
          <a:lstStyle>
            <a:lvl1pPr algn="l">
              <a:defRPr sz="1200"/>
            </a:lvl1pPr>
          </a:lstStyle>
          <a:p>
            <a:endParaRPr lang="en-US"/>
          </a:p>
        </p:txBody>
      </p:sp>
      <p:sp>
        <p:nvSpPr>
          <p:cNvPr id="7" name="Slide Number Placeholder 6"/>
          <p:cNvSpPr>
            <a:spLocks noGrp="1"/>
          </p:cNvSpPr>
          <p:nvPr>
            <p:ph type="sldNum" sz="quarter" idx="5"/>
          </p:nvPr>
        </p:nvSpPr>
        <p:spPr>
          <a:xfrm>
            <a:off x="4022304" y="9720755"/>
            <a:ext cx="3078513" cy="512222"/>
          </a:xfrm>
          <a:prstGeom prst="rect">
            <a:avLst/>
          </a:prstGeom>
        </p:spPr>
        <p:txBody>
          <a:bodyPr vert="horz" lIns="94778" tIns="47389" rIns="94778" bIns="47389" rtlCol="0" anchor="b"/>
          <a:lstStyle>
            <a:lvl1pPr algn="r">
              <a:defRPr sz="1200"/>
            </a:lvl1pPr>
          </a:lstStyle>
          <a:p>
            <a:fld id="{671A4673-FDAF-4ED8-AD4D-1D0643E86353}"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p:spPr>
        <p:txBody>
          <a:bodyPr/>
          <a:lstStyle/>
          <a:p>
            <a:fld id="{AFFDEC22-AC91-4DAB-8F1A-AF20213AACED}" type="slidenum">
              <a:rPr lang="en-US" smtClean="0"/>
              <a:pPr/>
              <a:t>8</a:t>
            </a:fld>
            <a:endParaRPr lang="en-US" smtClean="0"/>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a:ln/>
        </p:spPr>
        <p:txBody>
          <a:bodyPr/>
          <a:lstStyle/>
          <a:p>
            <a:pPr eaLnBrk="1" hangingPunct="1"/>
            <a:r>
              <a:rPr lang="en-US" smtClean="0"/>
              <a:t>Simplex adalah komunikasi searah dari pengirim ke penerima, penerima tidak dapat melakukan komunikasi dengan pengirim. Contoh: Televisi, Radio</a:t>
            </a:r>
          </a:p>
          <a:p>
            <a:pPr eaLnBrk="1" hangingPunct="1"/>
            <a:r>
              <a:rPr lang="en-US" smtClean="0"/>
              <a:t>Duplex adalah komunikasi dua-arah, data dapat dikirim dari 2 arah. Ada 2 jenis Duplex, yaitu:</a:t>
            </a:r>
          </a:p>
          <a:p>
            <a:pPr eaLnBrk="1" hangingPunct="1"/>
            <a:r>
              <a:rPr lang="en-US" smtClean="0"/>
              <a:t>1.Half-Duplex adalah jenis komunikasi dua-arah dimana pada waktu yang sama hanya ada satu pihak yang dapat mengirimkan sinyal. Contohnya : radio panggil</a:t>
            </a:r>
          </a:p>
          <a:p>
            <a:pPr eaLnBrk="1" hangingPunct="1"/>
            <a:r>
              <a:rPr lang="en-US" smtClean="0"/>
              <a:t>2.Full-Duplex yaitu jenis komunikasi dua-arah dimaa pada waktu yang sama proses pengiriman data dapat berlangsung bersamaan. Contohnya : telepon, handphone</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p>
            <a:fld id="{08892E8F-1DEC-47D5-8A0C-BD16A6F3D256}" type="slidenum">
              <a:rPr lang="en-US" smtClean="0"/>
              <a:pPr/>
              <a:t>10</a:t>
            </a:fld>
            <a:endParaRPr lang="en-US" smtClean="0"/>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a:ln/>
        </p:spPr>
        <p:txBody>
          <a:bodyPr/>
          <a:lstStyle/>
          <a:p>
            <a:pPr eaLnBrk="1" hangingPunct="1"/>
            <a:r>
              <a:rPr lang="en-US" smtClean="0"/>
              <a:t>SPC Stored Program Control</a:t>
            </a:r>
          </a:p>
          <a:p>
            <a:pPr eaLnBrk="1" hangingPunct="1"/>
            <a:r>
              <a:rPr lang="en-US" smtClean="0"/>
              <a:t>PCM Pulse Code Modulation</a:t>
            </a:r>
          </a:p>
          <a:p>
            <a:pPr eaLnBrk="1" hangingPunct="1"/>
            <a:r>
              <a:rPr lang="en-US" b="1" smtClean="0"/>
              <a:t>P</a:t>
            </a:r>
            <a:r>
              <a:rPr lang="en-US" smtClean="0"/>
              <a:t>ulse </a:t>
            </a:r>
            <a:r>
              <a:rPr lang="en-US" b="1" smtClean="0"/>
              <a:t>C</a:t>
            </a:r>
            <a:r>
              <a:rPr lang="en-US" smtClean="0"/>
              <a:t>ode </a:t>
            </a:r>
            <a:r>
              <a:rPr lang="en-US" b="1" smtClean="0"/>
              <a:t>M</a:t>
            </a:r>
            <a:r>
              <a:rPr lang="en-US" smtClean="0"/>
              <a:t>odulation) The primary way analog signals are converted into digital form by taking samples of the waveforms from 8 to 192 thousand times per second (8 to 192kHz) and recording each sample as a digital number from 8 to 24 bits long. PCM data are raw digital audio samples </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p:spPr>
        <p:txBody>
          <a:bodyPr/>
          <a:lstStyle/>
          <a:p>
            <a:fld id="{800B0576-826C-455F-AFD0-2F0735C093CE}" type="slidenum">
              <a:rPr lang="en-US" smtClean="0"/>
              <a:pPr/>
              <a:t>11</a:t>
            </a:fld>
            <a:endParaRPr lang="en-US" smtClean="0"/>
          </a:p>
        </p:txBody>
      </p:sp>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noFill/>
          <a:ln/>
        </p:spPr>
        <p:txBody>
          <a:bodyPr/>
          <a:lstStyle/>
          <a:p>
            <a:pPr eaLnBrk="1" hangingPunct="1"/>
            <a:r>
              <a:rPr lang="en-US" smtClean="0"/>
              <a:t>Advanced Research Projects Agency NETwork) The research network funded by the U.S. Advanced Research Projects Agency (ARPA). The software was developed by Bolt, Beranek and Newman (BBN), and Honeywell 516 minicomputers were the first hardware used as packet switches. ARPAnet was launched in 1969 at four sites including two University of California campuses, the Stanford Research Institute and the University of Utah. </a:t>
            </a:r>
          </a:p>
          <a:p>
            <a:pPr eaLnBrk="1" hangingPunct="1"/>
            <a:r>
              <a:rPr lang="en-US" smtClean="0"/>
              <a:t>In late 1972, the ARPAnet was demonstrated at the International Conference on Computers in Washington, DC. This was the first public demonstration of packet switching. </a:t>
            </a:r>
          </a:p>
          <a:p>
            <a:pPr eaLnBrk="1" hangingPunct="1"/>
            <a:r>
              <a:rPr lang="en-US" smtClean="0"/>
              <a:t>TCP/IP Was Added</a:t>
            </a:r>
            <a:br>
              <a:rPr lang="en-US" smtClean="0"/>
            </a:br>
            <a:r>
              <a:rPr lang="en-US" smtClean="0"/>
              <a:t/>
            </a:r>
            <a:br>
              <a:rPr lang="en-US" smtClean="0"/>
            </a:br>
            <a:r>
              <a:rPr lang="en-US" smtClean="0"/>
              <a:t>Over the next decade, ARPAnet spawned other networks, and in 1983 with more than 300 computers connected, its protocols were changed to TCP/IP. In that same year, the unclassified military Milnet network was split off from ARPAnet. </a:t>
            </a:r>
          </a:p>
          <a:p>
            <a:pPr eaLnBrk="1" hangingPunct="1"/>
            <a:r>
              <a:rPr lang="en-US" smtClean="0"/>
              <a:t>It Became the Internet</a:t>
            </a:r>
            <a:br>
              <a:rPr lang="en-US" smtClean="0"/>
            </a:br>
            <a:r>
              <a:rPr lang="en-US" smtClean="0"/>
              <a:t/>
            </a:r>
            <a:br>
              <a:rPr lang="en-US" smtClean="0"/>
            </a:br>
            <a:r>
              <a:rPr lang="en-US" smtClean="0"/>
              <a:t>As TCP/IP and gateway technologies matured, more disparate networks were connected, and the ARPAnet became known as "the Internet" and "the Net." Starting in 1987, the National Science Foundation began developing a high-speed backbone between its supercomputer centers. Intermediate networks of regional ARPAnet sites were formed to hook into the backbone, and commercial as well as non-profit network service providers were formed to handle the operations. Over time, other federal agencies and organizations formed backbones that linked in.</a:t>
            </a:r>
          </a:p>
          <a:p>
            <a:pPr eaLnBrk="1" hangingPunct="1"/>
            <a:endParaRPr lang="en-US" smtClean="0"/>
          </a:p>
          <a:p>
            <a:pPr eaLnBrk="1" hangingPunct="1"/>
            <a:endParaRPr lang="en-US" smtClean="0"/>
          </a:p>
          <a:p>
            <a:pPr eaLnBrk="1" hangingPunct="1"/>
            <a:r>
              <a:rPr lang="en-US" smtClean="0"/>
              <a:t>Recommended Standard-232) A TIA/EIA standard for serial transmission between computers and peripheral devices (modem, mouse, etc.). Using a 25-pin DB-25 or 9-pin DB-9 connector, its normal cable limitation of 50 feet can be extended to several hundred feet with high-quality cable. </a:t>
            </a:r>
          </a:p>
          <a:p>
            <a:pPr eaLnBrk="1" hangingPunct="1"/>
            <a:r>
              <a:rPr lang="en-US" smtClean="0"/>
              <a:t>RS-232 defines the purpose and signal timing for each of the 25 lines; however, many applications use less than a dozen. RS-232 transmits positive voltage for a 0 bit, negative voltage for a 1. In 1984, this interface was officially renamed TIA/EIA-232-E standard (E is the current revision, 1991), although most people still call it RS-232.</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p:spPr>
        <p:txBody>
          <a:bodyPr/>
          <a:lstStyle/>
          <a:p>
            <a:fld id="{7D8F7C7A-2AA5-4A0B-9E62-CA6A637DA39E}" type="slidenum">
              <a:rPr lang="en-US" smtClean="0"/>
              <a:pPr/>
              <a:t>28</a:t>
            </a:fld>
            <a:endParaRPr lang="en-US" smtClean="0"/>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a:ln/>
        </p:spPr>
        <p:txBody>
          <a:bodyPr/>
          <a:lstStyle/>
          <a:p>
            <a:pPr eaLnBrk="1" hangingPunct="1"/>
            <a:r>
              <a:rPr lang="en-US" smtClean="0"/>
              <a:t>(Fiber Distributed Data Interface) Often pronounced "fiddy," it was a LAN and MAN access method that had its heyday in the mid-1990s. FDDI was an ANSI standard token passing network that transmitted 100 Mbps over optical fiber up to 10 kilometers. It included its own network management system and could optionally run over copper wire (CDDI) with distance limitations. FDDI II added circuit-switched service to this normally packet-switched technology in order to support isochronous traffic such as realtime voice and video. </a:t>
            </a:r>
          </a:p>
          <a:p>
            <a:pPr eaLnBrk="1" hangingPunct="1"/>
            <a:r>
              <a:rPr lang="en-US" smtClean="0"/>
              <a:t>Dual Rotating Rings</a:t>
            </a:r>
            <a:br>
              <a:rPr lang="en-US" smtClean="0"/>
            </a:br>
            <a:r>
              <a:rPr lang="en-US" smtClean="0"/>
              <a:t/>
            </a:r>
            <a:br>
              <a:rPr lang="en-US" smtClean="0"/>
            </a:br>
            <a:r>
              <a:rPr lang="en-US" smtClean="0"/>
              <a:t>FDDI provided an optional dual counter-rotating ring topology that contained primary and secondary rings with data flowing in opposite directions. If a line broke, the ends of the primary and secondary rings were bridged together at the closest node to create a single ring again. </a:t>
            </a:r>
          </a:p>
          <a:p>
            <a:pPr eaLnBrk="1" hangingPunct="1"/>
            <a:r>
              <a:rPr lang="en-US" smtClean="0"/>
              <a:t>Single Attached and Dual Attached</a:t>
            </a:r>
            <a:br>
              <a:rPr lang="en-US" smtClean="0"/>
            </a:br>
            <a:r>
              <a:rPr lang="en-US" smtClean="0"/>
              <a:t/>
            </a:r>
            <a:br>
              <a:rPr lang="en-US" smtClean="0"/>
            </a:br>
            <a:r>
              <a:rPr lang="en-US" smtClean="0"/>
              <a:t>Nodes could be configured as Single Attached Stations (SAS) connected to concentrators or as Dual Attached Stations (DAS) connected to both rings. Groups of stations were typically wired to concentrators connected in a hierarchical tree to the main ring. Large networks could be configured as a "dual ring of trees," in which the dual ring provided the backbone to which multiple hierarchies of concentrators were attached.</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p:spPr>
        <p:txBody>
          <a:bodyPr/>
          <a:lstStyle/>
          <a:p>
            <a:fld id="{5D971172-9776-4F73-A96C-383430A40210}" type="slidenum">
              <a:rPr lang="en-US" smtClean="0"/>
              <a:pPr/>
              <a:t>35</a:t>
            </a:fld>
            <a:endParaRPr lang="en-US" smtClean="0"/>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noFill/>
          <a:ln/>
        </p:spPr>
        <p:txBody>
          <a:bodyPr/>
          <a:lstStyle/>
          <a:p>
            <a:pPr lvl="1" eaLnBrk="1" hangingPunct="1"/>
            <a:r>
              <a:rPr lang="en-US" b="1" smtClean="0"/>
              <a:t>Performance</a:t>
            </a:r>
            <a:r>
              <a:rPr lang="en-US" smtClean="0"/>
              <a:t> – SANs allow concurrent access of disk or tape arrays by two or more servers at high speeds. This provides enhanced system performance. </a:t>
            </a:r>
          </a:p>
          <a:p>
            <a:pPr lvl="1" eaLnBrk="1" hangingPunct="1"/>
            <a:r>
              <a:rPr lang="en-US" b="1" smtClean="0"/>
              <a:t>Availability</a:t>
            </a:r>
            <a:r>
              <a:rPr lang="en-US" smtClean="0"/>
              <a:t> – SANs have built-in disaster tolerance. Data can be duplicated on a SAN up to 10 km (6.2 miles) away. </a:t>
            </a:r>
          </a:p>
          <a:p>
            <a:pPr lvl="1" eaLnBrk="1" hangingPunct="1"/>
            <a:r>
              <a:rPr lang="en-US" b="1" smtClean="0"/>
              <a:t>Scalability</a:t>
            </a:r>
            <a:r>
              <a:rPr lang="en-US" smtClean="0"/>
              <a:t> – A SAN can use a variety of technologies. This allows easy relocation of backup data, operations, file migration, and data replication between systems. </a:t>
            </a:r>
          </a:p>
          <a:p>
            <a:pPr lvl="1" eaLnBrk="1" hangingPunct="1"/>
            <a:endParaRPr lang="en-US" smtClean="0"/>
          </a:p>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AD96AE2A-7617-4469-B7F2-2C63FB3E0250}" type="datetime1">
              <a:rPr lang="id-ID" smtClean="0"/>
              <a:pPr/>
              <a:t>15/11/2015</a:t>
            </a:fld>
            <a:endParaRPr lang="id-ID"/>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id-ID"/>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7F302563-E7AF-4054-B59A-0FF0C3D1AC5E}" type="slidenum">
              <a:rPr lang="id-ID" smtClean="0"/>
              <a:pPr/>
              <a:t>‹#›</a:t>
            </a:fld>
            <a:endParaRPr lang="id-ID"/>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D8B76D5-29E0-4788-9B9B-C4F21E385D4E}" type="datetime1">
              <a:rPr lang="id-ID" smtClean="0"/>
              <a:pPr/>
              <a:t>15/11/2015</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7F302563-E7AF-4054-B59A-0FF0C3D1AC5E}" type="slidenum">
              <a:rPr lang="id-ID" smtClean="0"/>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A8A54419-18EE-4F9A-951F-42DFEA3231BF}" type="datetime1">
              <a:rPr lang="id-ID" smtClean="0"/>
              <a:pPr/>
              <a:t>15/11/2015</a:t>
            </a:fld>
            <a:endParaRPr lang="id-ID"/>
          </a:p>
        </p:txBody>
      </p:sp>
      <p:sp>
        <p:nvSpPr>
          <p:cNvPr id="5" name="Footer Placeholder 4"/>
          <p:cNvSpPr>
            <a:spLocks noGrp="1"/>
          </p:cNvSpPr>
          <p:nvPr>
            <p:ph type="ftr" sz="quarter" idx="11"/>
          </p:nvPr>
        </p:nvSpPr>
        <p:spPr>
          <a:xfrm>
            <a:off x="457201" y="6248207"/>
            <a:ext cx="5573483" cy="365125"/>
          </a:xfrm>
        </p:spPr>
        <p:txBody>
          <a:bodyPr/>
          <a:lstStyle/>
          <a:p>
            <a:endParaRPr lang="id-ID"/>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7F302563-E7AF-4054-B59A-0FF0C3D1AC5E}" type="slidenum">
              <a:rPr lang="id-ID" smtClean="0"/>
              <a:pPr/>
              <a:t>‹#›</a:t>
            </a:fld>
            <a:endParaRPr lang="id-ID"/>
          </a:p>
        </p:txBody>
      </p:sp>
    </p:spTree>
  </p:cSld>
  <p:clrMapOvr>
    <a:overrideClrMapping bg1="lt1" tx1="dk1" bg2="lt2" tx2="dk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1295400" y="274638"/>
            <a:ext cx="7391400" cy="1143000"/>
          </a:xfrm>
        </p:spPr>
        <p:txBody>
          <a:bodyPr/>
          <a:lstStyle/>
          <a:p>
            <a:r>
              <a:rPr lang="en-US" smtClean="0"/>
              <a:t>Click to edit Master title style</a:t>
            </a:r>
            <a:endParaRPr lang="id-ID"/>
          </a:p>
        </p:txBody>
      </p:sp>
      <p:sp>
        <p:nvSpPr>
          <p:cNvPr id="3" name="Table Placeholder 2"/>
          <p:cNvSpPr>
            <a:spLocks noGrp="1"/>
          </p:cNvSpPr>
          <p:nvPr>
            <p:ph type="tbl" idx="1"/>
          </p:nvPr>
        </p:nvSpPr>
        <p:spPr>
          <a:xfrm>
            <a:off x="457200" y="1600200"/>
            <a:ext cx="8229600" cy="4267200"/>
          </a:xfrm>
        </p:spPr>
        <p:txBody>
          <a:bodyPr/>
          <a:lstStyle/>
          <a:p>
            <a:pPr lvl="0"/>
            <a:endParaRPr lang="id-ID" noProof="0" smtClean="0"/>
          </a:p>
        </p:txBody>
      </p:sp>
      <p:sp>
        <p:nvSpPr>
          <p:cNvPr id="4" name="Rectangle 6"/>
          <p:cNvSpPr>
            <a:spLocks noGrp="1" noChangeArrowheads="1"/>
          </p:cNvSpPr>
          <p:nvPr>
            <p:ph type="sldNum" sz="quarter" idx="10"/>
          </p:nvPr>
        </p:nvSpPr>
        <p:spPr>
          <a:ln/>
        </p:spPr>
        <p:txBody>
          <a:bodyPr/>
          <a:lstStyle>
            <a:lvl1pPr>
              <a:defRPr/>
            </a:lvl1pPr>
          </a:lstStyle>
          <a:p>
            <a:pPr>
              <a:defRPr/>
            </a:pPr>
            <a:fld id="{E75EE7CA-CFC2-4025-B139-6B49699C1485}"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295400" y="274638"/>
            <a:ext cx="7391400" cy="1143000"/>
          </a:xfrm>
        </p:spPr>
        <p:txBody>
          <a:bodyPr/>
          <a:lstStyle/>
          <a:p>
            <a:r>
              <a:rPr lang="en-US" smtClean="0"/>
              <a:t>Click to edit Master title style</a:t>
            </a:r>
            <a:endParaRPr lang="id-ID"/>
          </a:p>
        </p:txBody>
      </p:sp>
      <p:sp>
        <p:nvSpPr>
          <p:cNvPr id="3" name="Text Placeholder 2"/>
          <p:cNvSpPr>
            <a:spLocks noGrp="1"/>
          </p:cNvSpPr>
          <p:nvPr>
            <p:ph type="body" sz="half" idx="1"/>
          </p:nvPr>
        </p:nvSpPr>
        <p:spPr>
          <a:xfrm>
            <a:off x="457200" y="1600200"/>
            <a:ext cx="4038600" cy="4267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267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Rectangle 6"/>
          <p:cNvSpPr>
            <a:spLocks noGrp="1" noChangeArrowheads="1"/>
          </p:cNvSpPr>
          <p:nvPr>
            <p:ph type="sldNum" sz="quarter" idx="10"/>
          </p:nvPr>
        </p:nvSpPr>
        <p:spPr>
          <a:ln/>
        </p:spPr>
        <p:txBody>
          <a:bodyPr/>
          <a:lstStyle>
            <a:lvl1pPr>
              <a:defRPr/>
            </a:lvl1pPr>
          </a:lstStyle>
          <a:p>
            <a:pPr>
              <a:defRPr/>
            </a:pPr>
            <a:fld id="{85F8BF26-ED57-4913-94BA-72E755761D3C}"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AAEB78EE-7760-447C-AE94-627D50684AF4}" type="datetime1">
              <a:rPr lang="id-ID" smtClean="0"/>
              <a:pPr/>
              <a:t>15/11/2015</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7F302563-E7AF-4054-B59A-0FF0C3D1AC5E}" type="slidenum">
              <a:rPr lang="id-ID" smtClean="0"/>
              <a:pPr/>
              <a:t>‹#›</a:t>
            </a:fld>
            <a:endParaRPr lang="id-ID"/>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F76EB925-6135-41C1-AEDD-2D90BA6C216C}" type="datetime1">
              <a:rPr lang="id-ID" smtClean="0"/>
              <a:pPr/>
              <a:t>15/11/2015</a:t>
            </a:fld>
            <a:endParaRPr lang="id-ID"/>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7F302563-E7AF-4054-B59A-0FF0C3D1AC5E}" type="slidenum">
              <a:rPr lang="id-ID" smtClean="0"/>
              <a:pPr/>
              <a:t>‹#›</a:t>
            </a:fld>
            <a:endParaRPr lang="id-ID"/>
          </a:p>
        </p:txBody>
      </p:sp>
      <p:sp>
        <p:nvSpPr>
          <p:cNvPr id="14" name="Footer Placeholder 13"/>
          <p:cNvSpPr>
            <a:spLocks noGrp="1"/>
          </p:cNvSpPr>
          <p:nvPr>
            <p:ph type="ftr" sz="quarter" idx="12"/>
          </p:nvPr>
        </p:nvSpPr>
        <p:spPr/>
        <p:txBody>
          <a:bodyPr/>
          <a:lstStyle/>
          <a:p>
            <a:endParaRPr lang="id-ID"/>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DA04C698-09F5-45A0-BD0F-96ACAA5BB6BE}" type="datetime1">
              <a:rPr lang="id-ID" smtClean="0"/>
              <a:pPr/>
              <a:t>15/11/2015</a:t>
            </a:fld>
            <a:endParaRPr lang="id-ID"/>
          </a:p>
        </p:txBody>
      </p:sp>
      <p:sp>
        <p:nvSpPr>
          <p:cNvPr id="10" name="Slide Number Placeholder 9"/>
          <p:cNvSpPr>
            <a:spLocks noGrp="1"/>
          </p:cNvSpPr>
          <p:nvPr>
            <p:ph type="sldNum" sz="quarter" idx="16"/>
          </p:nvPr>
        </p:nvSpPr>
        <p:spPr/>
        <p:txBody>
          <a:bodyPr rtlCol="0"/>
          <a:lstStyle/>
          <a:p>
            <a:fld id="{7F302563-E7AF-4054-B59A-0FF0C3D1AC5E}" type="slidenum">
              <a:rPr lang="id-ID" smtClean="0"/>
              <a:pPr/>
              <a:t>‹#›</a:t>
            </a:fld>
            <a:endParaRPr lang="id-ID"/>
          </a:p>
        </p:txBody>
      </p:sp>
      <p:sp>
        <p:nvSpPr>
          <p:cNvPr id="12" name="Footer Placeholder 11"/>
          <p:cNvSpPr>
            <a:spLocks noGrp="1"/>
          </p:cNvSpPr>
          <p:nvPr>
            <p:ph type="ftr" sz="quarter" idx="17"/>
          </p:nvPr>
        </p:nvSpPr>
        <p:spPr/>
        <p:txBody>
          <a:bodyPr rtlCol="0"/>
          <a:lstStyle/>
          <a:p>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D7151A78-ED2A-470E-B7A0-C5F8D2F7BF0C}" type="datetime1">
              <a:rPr lang="id-ID" smtClean="0"/>
              <a:pPr/>
              <a:t>15/11/2015</a:t>
            </a:fld>
            <a:endParaRPr lang="id-ID"/>
          </a:p>
        </p:txBody>
      </p:sp>
      <p:sp>
        <p:nvSpPr>
          <p:cNvPr id="12" name="Slide Number Placeholder 11"/>
          <p:cNvSpPr>
            <a:spLocks noGrp="1"/>
          </p:cNvSpPr>
          <p:nvPr>
            <p:ph type="sldNum" sz="quarter" idx="16"/>
          </p:nvPr>
        </p:nvSpPr>
        <p:spPr/>
        <p:txBody>
          <a:bodyPr rtlCol="0"/>
          <a:lstStyle/>
          <a:p>
            <a:fld id="{7F302563-E7AF-4054-B59A-0FF0C3D1AC5E}" type="slidenum">
              <a:rPr lang="id-ID" smtClean="0"/>
              <a:pPr/>
              <a:t>‹#›</a:t>
            </a:fld>
            <a:endParaRPr lang="id-ID"/>
          </a:p>
        </p:txBody>
      </p:sp>
      <p:sp>
        <p:nvSpPr>
          <p:cNvPr id="14" name="Footer Placeholder 13"/>
          <p:cNvSpPr>
            <a:spLocks noGrp="1"/>
          </p:cNvSpPr>
          <p:nvPr>
            <p:ph type="ftr" sz="quarter" idx="17"/>
          </p:nvPr>
        </p:nvSpPr>
        <p:spPr/>
        <p:txBody>
          <a:bodyPr rtlCol="0"/>
          <a:lstStyle/>
          <a:p>
            <a:endParaRPr lang="id-ID"/>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D57336F6-44D2-4659-89B8-83CC85DFF222}" type="datetime1">
              <a:rPr lang="id-ID" smtClean="0"/>
              <a:pPr/>
              <a:t>15/11/2015</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7F302563-E7AF-4054-B59A-0FF0C3D1AC5E}" type="slidenum">
              <a:rPr lang="id-ID" smtClean="0"/>
              <a:pPr/>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F97FA55-0B41-4A15-8E8B-E923AC47185D}" type="datetime1">
              <a:rPr lang="id-ID" smtClean="0"/>
              <a:pPr/>
              <a:t>15/11/2015</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7F302563-E7AF-4054-B59A-0FF0C3D1AC5E}" type="slidenum">
              <a:rPr lang="id-ID" smtClean="0"/>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FB812E63-F3D4-4F03-BA8B-5E4A8C9F09CC}" type="datetime1">
              <a:rPr lang="id-ID" smtClean="0"/>
              <a:pPr/>
              <a:t>15/11/2015</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7F302563-E7AF-4054-B59A-0FF0C3D1AC5E}" type="slidenum">
              <a:rPr lang="id-ID" smtClean="0"/>
              <a:pPr/>
              <a:t>‹#›</a:t>
            </a:fld>
            <a:endParaRPr lang="id-ID"/>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909C8422-D226-4434-88D7-9E8FFC6E596A}" type="datetime1">
              <a:rPr lang="id-ID" smtClean="0"/>
              <a:pPr/>
              <a:t>15/11/2015</a:t>
            </a:fld>
            <a:endParaRPr lang="id-ID"/>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7F302563-E7AF-4054-B59A-0FF0C3D1AC5E}" type="slidenum">
              <a:rPr lang="id-ID" smtClean="0"/>
              <a:pPr/>
              <a:t>‹#›</a:t>
            </a:fld>
            <a:endParaRPr lang="id-ID"/>
          </a:p>
        </p:txBody>
      </p:sp>
      <p:sp>
        <p:nvSpPr>
          <p:cNvPr id="14" name="Footer Placeholder 13"/>
          <p:cNvSpPr>
            <a:spLocks noGrp="1"/>
          </p:cNvSpPr>
          <p:nvPr>
            <p:ph type="ftr" sz="quarter" idx="12"/>
          </p:nvPr>
        </p:nvSpPr>
        <p:spPr>
          <a:xfrm>
            <a:off x="1600200" y="6248206"/>
            <a:ext cx="4572000" cy="365125"/>
          </a:xfrm>
        </p:spPr>
        <p:txBody>
          <a:bodyPr rtlCol="0"/>
          <a:lstStyle/>
          <a:p>
            <a:endParaRPr lang="id-ID"/>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A1B5361C-D38D-4C0C-B857-13C5E66BEDBB}" type="datetime1">
              <a:rPr lang="id-ID" smtClean="0"/>
              <a:pPr/>
              <a:t>15/11/2015</a:t>
            </a:fld>
            <a:endParaRPr lang="id-ID"/>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id-ID"/>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7F302563-E7AF-4054-B59A-0FF0C3D1AC5E}" type="slidenum">
              <a:rPr lang="id-ID" smtClean="0"/>
              <a:pPr/>
              <a:t>‹#›</a:t>
            </a:fld>
            <a:endParaRPr lang="id-ID"/>
          </a:p>
        </p:txBody>
      </p:sp>
    </p:spTree>
  </p:cSld>
  <p:clrMap bg1="lt1" tx1="dk1" bg2="lt2" tx2="dk2" accent1="accent1" accent2="accent2" accent3="accent3" accent4="accent4" accent5="accent5" accent6="accent6" hlink="hlink" folHlink="folHlink"/>
  <p:sldLayoutIdLst>
    <p:sldLayoutId id="2147483997" r:id="rId1"/>
    <p:sldLayoutId id="2147483998" r:id="rId2"/>
    <p:sldLayoutId id="2147483999" r:id="rId3"/>
    <p:sldLayoutId id="2147484000" r:id="rId4"/>
    <p:sldLayoutId id="2147484001" r:id="rId5"/>
    <p:sldLayoutId id="2147484002" r:id="rId6"/>
    <p:sldLayoutId id="2147484003" r:id="rId7"/>
    <p:sldLayoutId id="2147484004" r:id="rId8"/>
    <p:sldLayoutId id="2147484005" r:id="rId9"/>
    <p:sldLayoutId id="2147484006" r:id="rId10"/>
    <p:sldLayoutId id="2147484007" r:id="rId11"/>
    <p:sldLayoutId id="2147484008" r:id="rId12"/>
    <p:sldLayoutId id="2147484009" r:id="rId13"/>
  </p:sldLayoutIdLst>
  <p:hf hdr="0" ftr="0" dt="0"/>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3.xml"/><Relationship Id="rId1" Type="http://schemas.openxmlformats.org/officeDocument/2006/relationships/vmlDrawing" Target="../drawings/vmlDrawing1.v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13.xml"/><Relationship Id="rId1" Type="http://schemas.openxmlformats.org/officeDocument/2006/relationships/vmlDrawing" Target="../drawings/vmlDrawing2.v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image" Target="../media/image26.png"/><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image" Target="../media/image27.png"/><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image" Target="../media/image28.png"/><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image" Target="../media/image30.png"/><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3" Type="http://schemas.openxmlformats.org/officeDocument/2006/relationships/image" Target="../media/image32.png"/><Relationship Id="rId2" Type="http://schemas.openxmlformats.org/officeDocument/2006/relationships/image" Target="../media/image31.png"/><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3" Type="http://schemas.openxmlformats.org/officeDocument/2006/relationships/hyperlink" Target="http://china-zft.en.alibaba.com/product/50110383/50500330/Tools_for_Telecommunications/Crimping_Tool.html" TargetMode="External"/><Relationship Id="rId2" Type="http://schemas.openxmlformats.org/officeDocument/2006/relationships/image" Target="../media/image33.png"/><Relationship Id="rId1" Type="http://schemas.openxmlformats.org/officeDocument/2006/relationships/slideLayout" Target="../slideLayouts/slideLayout2.xml"/><Relationship Id="rId5" Type="http://schemas.openxmlformats.org/officeDocument/2006/relationships/image" Target="../media/image35.jpeg"/><Relationship Id="rId4" Type="http://schemas.openxmlformats.org/officeDocument/2006/relationships/image" Target="../media/image34.jpe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image" Target="../media/image36.png"/><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3" Type="http://schemas.openxmlformats.org/officeDocument/2006/relationships/image" Target="../media/image38.png"/><Relationship Id="rId2" Type="http://schemas.openxmlformats.org/officeDocument/2006/relationships/image" Target="../media/image37.png"/><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image" Target="../media/image39.png"/><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pPr algn="ctr"/>
            <a:r>
              <a:rPr lang="id-ID" dirty="0" smtClean="0"/>
              <a:t>UNIVERSITAS TELKOM</a:t>
            </a:r>
            <a:endParaRPr lang="id-ID" dirty="0"/>
          </a:p>
        </p:txBody>
      </p:sp>
      <p:sp>
        <p:nvSpPr>
          <p:cNvPr id="7" name="Rectangle 6"/>
          <p:cNvSpPr/>
          <p:nvPr/>
        </p:nvSpPr>
        <p:spPr>
          <a:xfrm>
            <a:off x="1500166" y="4643446"/>
            <a:ext cx="5857916" cy="1200329"/>
          </a:xfrm>
          <a:prstGeom prst="rect">
            <a:avLst/>
          </a:prstGeom>
          <a:noFill/>
          <a:ln w="38100"/>
        </p:spPr>
        <p:style>
          <a:lnRef idx="2">
            <a:schemeClr val="accent1"/>
          </a:lnRef>
          <a:fillRef idx="1">
            <a:schemeClr val="lt1"/>
          </a:fillRef>
          <a:effectRef idx="0">
            <a:schemeClr val="accent1"/>
          </a:effectRef>
          <a:fontRef idx="minor">
            <a:schemeClr val="dk1"/>
          </a:fontRef>
        </p:style>
        <p:txBody>
          <a:bodyPr wrap="square">
            <a:spAutoFit/>
          </a:bodyPr>
          <a:lstStyle/>
          <a:p>
            <a:pPr algn="ctr">
              <a:defRPr/>
            </a:pPr>
            <a:r>
              <a:rPr lang="id-ID" sz="2400" b="1" dirty="0" smtClean="0">
                <a:solidFill>
                  <a:schemeClr val="tx1"/>
                </a:solidFill>
                <a:effectLst>
                  <a:outerShdw blurRad="38100" dist="38100" dir="2700000" algn="tl">
                    <a:srgbClr val="000000">
                      <a:alpha val="43137"/>
                    </a:srgbClr>
                  </a:outerShdw>
                </a:effectLst>
              </a:rPr>
              <a:t>PROGRAM STUDI S1 TEKNIK INFORMATIKA</a:t>
            </a:r>
          </a:p>
          <a:p>
            <a:pPr algn="ctr">
              <a:defRPr/>
            </a:pPr>
            <a:r>
              <a:rPr lang="en-US" sz="2400" b="1" dirty="0" smtClean="0">
                <a:solidFill>
                  <a:schemeClr val="tx1"/>
                </a:solidFill>
                <a:effectLst>
                  <a:outerShdw blurRad="38100" dist="38100" dir="2700000" algn="tl">
                    <a:srgbClr val="000000">
                      <a:alpha val="43137"/>
                    </a:srgbClr>
                  </a:outerShdw>
                </a:effectLst>
              </a:rPr>
              <a:t>FAKULTAS INFORMATIKA</a:t>
            </a:r>
          </a:p>
          <a:p>
            <a:pPr algn="ctr">
              <a:defRPr/>
            </a:pPr>
            <a:r>
              <a:rPr lang="id-ID" sz="2400" b="1" dirty="0" smtClean="0">
                <a:solidFill>
                  <a:schemeClr val="tx1"/>
                </a:solidFill>
                <a:effectLst>
                  <a:outerShdw blurRad="38100" dist="38100" dir="2700000" algn="tl">
                    <a:srgbClr val="000000">
                      <a:alpha val="43137"/>
                    </a:srgbClr>
                  </a:outerShdw>
                </a:effectLst>
              </a:rPr>
              <a:t>UNIVERSITAS TELKOM</a:t>
            </a:r>
            <a:endParaRPr lang="en-US" sz="2400" b="1" dirty="0" smtClean="0">
              <a:solidFill>
                <a:schemeClr val="tx1"/>
              </a:solidFill>
              <a:effectLst>
                <a:outerShdw blurRad="38100" dist="38100" dir="2700000" algn="tl">
                  <a:srgbClr val="000000">
                    <a:alpha val="43137"/>
                  </a:srgbClr>
                </a:outerShdw>
              </a:effectLst>
            </a:endParaRPr>
          </a:p>
        </p:txBody>
      </p:sp>
      <p:sp>
        <p:nvSpPr>
          <p:cNvPr id="10" name="Slide Number Placeholder 9"/>
          <p:cNvSpPr>
            <a:spLocks noGrp="1"/>
          </p:cNvSpPr>
          <p:nvPr>
            <p:ph type="sldNum" sz="quarter" idx="12"/>
          </p:nvPr>
        </p:nvSpPr>
        <p:spPr/>
        <p:txBody>
          <a:bodyPr/>
          <a:lstStyle/>
          <a:p>
            <a:fld id="{7F302563-E7AF-4054-B59A-0FF0C3D1AC5E}" type="slidenum">
              <a:rPr lang="id-ID" smtClean="0"/>
              <a:pPr/>
              <a:t>1</a:t>
            </a:fld>
            <a:endParaRPr lang="id-ID"/>
          </a:p>
        </p:txBody>
      </p:sp>
      <p:pic>
        <p:nvPicPr>
          <p:cNvPr id="1026" name="Picture 2"/>
          <p:cNvPicPr>
            <a:picLocks noChangeAspect="1" noChangeArrowheads="1"/>
          </p:cNvPicPr>
          <p:nvPr/>
        </p:nvPicPr>
        <p:blipFill>
          <a:blip r:embed="rId2" cstate="print"/>
          <a:srcRect/>
          <a:stretch>
            <a:fillRect/>
          </a:stretch>
        </p:blipFill>
        <p:spPr bwMode="auto">
          <a:xfrm>
            <a:off x="-1" y="4643446"/>
            <a:ext cx="1412723" cy="1214446"/>
          </a:xfrm>
          <a:prstGeom prst="rect">
            <a:avLst/>
          </a:prstGeom>
          <a:noFill/>
          <a:ln w="9525">
            <a:noFill/>
            <a:miter lim="800000"/>
            <a:headEnd/>
            <a:tailEnd/>
          </a:ln>
          <a:effectLst/>
        </p:spPr>
      </p:pic>
      <p:sp>
        <p:nvSpPr>
          <p:cNvPr id="12" name="Title 11"/>
          <p:cNvSpPr>
            <a:spLocks noGrp="1"/>
          </p:cNvSpPr>
          <p:nvPr>
            <p:ph type="ctrTitle"/>
          </p:nvPr>
        </p:nvSpPr>
        <p:spPr>
          <a:xfrm>
            <a:off x="539552" y="2060848"/>
            <a:ext cx="8064896" cy="1828800"/>
          </a:xfrm>
        </p:spPr>
        <p:txBody>
          <a:bodyPr>
            <a:noAutofit/>
          </a:bodyPr>
          <a:lstStyle/>
          <a:p>
            <a:r>
              <a:rPr lang="id-ID" sz="2800" dirty="0" smtClean="0"/>
              <a:t>Materi pengenalan jaringan:</a:t>
            </a:r>
            <a:r>
              <a:rPr lang="id-ID" sz="2800" dirty="0" smtClean="0"/>
              <a:t/>
            </a:r>
            <a:br>
              <a:rPr lang="id-ID" sz="2800" dirty="0" smtClean="0"/>
            </a:br>
            <a:r>
              <a:rPr lang="id-ID" sz="2800" dirty="0" smtClean="0"/>
              <a:t>communication as part of informatic’s, learn it and u will find the beauty of informatic’s</a:t>
            </a:r>
            <a:endParaRPr lang="en-US" sz="2800" dirty="0"/>
          </a:p>
        </p:txBody>
      </p:sp>
      <p:pic>
        <p:nvPicPr>
          <p:cNvPr id="16385" name="Picture 1"/>
          <p:cNvPicPr>
            <a:picLocks noChangeAspect="1" noChangeArrowheads="1"/>
          </p:cNvPicPr>
          <p:nvPr/>
        </p:nvPicPr>
        <p:blipFill>
          <a:blip r:embed="rId3" cstate="print"/>
          <a:srcRect/>
          <a:stretch>
            <a:fillRect/>
          </a:stretch>
        </p:blipFill>
        <p:spPr bwMode="auto">
          <a:xfrm>
            <a:off x="7524328" y="4653135"/>
            <a:ext cx="1440160" cy="1227829"/>
          </a:xfrm>
          <a:prstGeom prst="rect">
            <a:avLst/>
          </a:prstGeom>
          <a:noFill/>
          <a:ln w="9525">
            <a:noFill/>
            <a:miter lim="800000"/>
            <a:headEnd/>
            <a:tailEnd/>
          </a:ln>
        </p:spPr>
      </p:pic>
      <p:pic>
        <p:nvPicPr>
          <p:cNvPr id="16386" name="Picture 2"/>
          <p:cNvPicPr>
            <a:picLocks noChangeAspect="1" noChangeArrowheads="1"/>
          </p:cNvPicPr>
          <p:nvPr/>
        </p:nvPicPr>
        <p:blipFill>
          <a:blip r:embed="rId4" cstate="print"/>
          <a:srcRect/>
          <a:stretch>
            <a:fillRect/>
          </a:stretch>
        </p:blipFill>
        <p:spPr bwMode="auto">
          <a:xfrm>
            <a:off x="0" y="0"/>
            <a:ext cx="2692692" cy="1196752"/>
          </a:xfrm>
          <a:prstGeom prst="rect">
            <a:avLst/>
          </a:prstGeom>
          <a:noFill/>
          <a:ln w="9525">
            <a:noFill/>
            <a:miter lim="800000"/>
            <a:headEnd/>
            <a:tailEnd/>
          </a:ln>
        </p:spPr>
      </p:pic>
      <p:sp>
        <p:nvSpPr>
          <p:cNvPr id="14" name="Rectangle 13"/>
          <p:cNvSpPr/>
          <p:nvPr/>
        </p:nvSpPr>
        <p:spPr>
          <a:xfrm>
            <a:off x="2699792" y="0"/>
            <a:ext cx="6444208" cy="119675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d-ID" sz="2800" b="1" dirty="0" smtClean="0"/>
              <a:t>Telkom University Value : </a:t>
            </a:r>
            <a:r>
              <a:rPr lang="en-US" sz="2800" b="1" dirty="0" smtClean="0"/>
              <a:t>PRIME</a:t>
            </a:r>
            <a:endParaRPr lang="id-ID" sz="2800" b="1" smtClean="0"/>
          </a:p>
          <a:p>
            <a:r>
              <a:rPr lang="en-US" smtClean="0"/>
              <a:t>Professionalism</a:t>
            </a:r>
            <a:r>
              <a:rPr lang="en-US" dirty="0" smtClean="0"/>
              <a:t>, Recognition of achievement, Integrity, Mutual respect </a:t>
            </a:r>
            <a:r>
              <a:rPr lang="en-US" dirty="0" smtClean="0"/>
              <a:t>Entrepreneurship</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1143000" y="274638"/>
            <a:ext cx="7543800" cy="1143000"/>
          </a:xfrm>
        </p:spPr>
        <p:txBody>
          <a:bodyPr/>
          <a:lstStyle/>
          <a:p>
            <a:pPr eaLnBrk="1" hangingPunct="1"/>
            <a:r>
              <a:rPr lang="en-US" sz="4000" smtClean="0"/>
              <a:t>Evolusi Jaringan Telekomunikasi [1]</a:t>
            </a:r>
          </a:p>
        </p:txBody>
      </p:sp>
      <p:sp>
        <p:nvSpPr>
          <p:cNvPr id="14339" name="Rectangle 3"/>
          <p:cNvSpPr>
            <a:spLocks noGrp="1" noChangeArrowheads="1"/>
          </p:cNvSpPr>
          <p:nvPr>
            <p:ph idx="1"/>
          </p:nvPr>
        </p:nvSpPr>
        <p:spPr/>
        <p:txBody>
          <a:bodyPr/>
          <a:lstStyle/>
          <a:p>
            <a:pPr eaLnBrk="1" hangingPunct="1"/>
            <a:r>
              <a:rPr lang="en-US" sz="2800" smtClean="0"/>
              <a:t>Evolusi jaringan telekomunikasi dapat dikategorikan dalam 5 phase:</a:t>
            </a:r>
          </a:p>
          <a:p>
            <a:pPr lvl="1" eaLnBrk="1" hangingPunct="1"/>
            <a:r>
              <a:rPr lang="en-US" sz="2400" smtClean="0"/>
              <a:t>Phase 1 : didominasi oleh telepony</a:t>
            </a:r>
          </a:p>
          <a:p>
            <a:pPr lvl="2" eaLnBrk="1" hangingPunct="1"/>
            <a:r>
              <a:rPr lang="en-US" sz="2000" smtClean="0"/>
              <a:t>Telegraph (1844), telepon (1875), switching elektromekanis (1889), switch Crossbar (1932), VHF/UHF relay radio (1940-an), microwave (1950), switching elektronik (1959)</a:t>
            </a:r>
          </a:p>
          <a:p>
            <a:pPr lvl="1" eaLnBrk="1" hangingPunct="1"/>
            <a:r>
              <a:rPr lang="en-US" sz="2400" smtClean="0"/>
              <a:t>Phase 2 (1960 – 1970-an)</a:t>
            </a:r>
          </a:p>
          <a:p>
            <a:pPr lvl="2" eaLnBrk="1" hangingPunct="1"/>
            <a:r>
              <a:rPr lang="en-US" sz="2000" smtClean="0"/>
              <a:t>Software switching: Switch SPC (1965)</a:t>
            </a:r>
          </a:p>
          <a:p>
            <a:pPr lvl="2" eaLnBrk="1" hangingPunct="1"/>
            <a:r>
              <a:rPr lang="en-US" sz="2000" smtClean="0"/>
              <a:t>Transmisi digital. Transmisi PCM, microwave digital</a:t>
            </a:r>
          </a:p>
          <a:p>
            <a:pPr lvl="2" eaLnBrk="1" hangingPunct="1"/>
            <a:r>
              <a:rPr lang="en-US" sz="2000" smtClean="0"/>
              <a:t>Komunikasi Satelite : Sputnik (1951), Explorer(1958), Telstar (1962), Intelsat 1 (1965)</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n-US" sz="4000" smtClean="0"/>
              <a:t>Evolusi Jaringan Telekomunikasi [2]</a:t>
            </a:r>
          </a:p>
        </p:txBody>
      </p:sp>
      <p:sp>
        <p:nvSpPr>
          <p:cNvPr id="15363" name="Rectangle 3"/>
          <p:cNvSpPr>
            <a:spLocks noGrp="1" noChangeArrowheads="1"/>
          </p:cNvSpPr>
          <p:nvPr>
            <p:ph idx="1"/>
          </p:nvPr>
        </p:nvSpPr>
        <p:spPr/>
        <p:txBody>
          <a:bodyPr/>
          <a:lstStyle/>
          <a:p>
            <a:pPr lvl="2" eaLnBrk="1" hangingPunct="1"/>
            <a:r>
              <a:rPr lang="en-US" smtClean="0"/>
              <a:t>Phase 3 (era 1970-an) pengembangan komunikasi data, jaringan data dan teknologi packet swiching</a:t>
            </a:r>
          </a:p>
          <a:p>
            <a:pPr lvl="3" eaLnBrk="1" hangingPunct="1"/>
            <a:r>
              <a:rPr lang="en-US" smtClean="0"/>
              <a:t>ASCII (1964), RS-232 (1969), packet Switching (Paul Baran 1964), ARPANET (1966), TELNET (1973), X.25(1976), Model OSI (1978)</a:t>
            </a:r>
          </a:p>
          <a:p>
            <a:pPr lvl="2" eaLnBrk="1" hangingPunct="1"/>
            <a:r>
              <a:rPr lang="en-US" smtClean="0"/>
              <a:t>Phase 4 (era 1980-an) </a:t>
            </a:r>
          </a:p>
          <a:p>
            <a:pPr lvl="3" eaLnBrk="1" hangingPunct="1"/>
            <a:r>
              <a:rPr lang="en-US" smtClean="0"/>
              <a:t>Fiber Optic, ISDN, Mobile Communication (GSM, CDMA, 3 G)</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en-US" sz="4000" smtClean="0"/>
              <a:t>Perkembangan Teknologi</a:t>
            </a:r>
          </a:p>
        </p:txBody>
      </p:sp>
      <p:graphicFrame>
        <p:nvGraphicFramePr>
          <p:cNvPr id="18573" name="Group 141"/>
          <p:cNvGraphicFramePr>
            <a:graphicFrameLocks noGrp="1"/>
          </p:cNvGraphicFramePr>
          <p:nvPr>
            <p:ph type="tbl" idx="1"/>
          </p:nvPr>
        </p:nvGraphicFramePr>
        <p:xfrm>
          <a:off x="609600" y="1752600"/>
          <a:ext cx="8305800" cy="4328160"/>
        </p:xfrm>
        <a:graphic>
          <a:graphicData uri="http://schemas.openxmlformats.org/drawingml/2006/table">
            <a:tbl>
              <a:tblPr/>
              <a:tblGrid>
                <a:gridCol w="838200"/>
                <a:gridCol w="1981200"/>
                <a:gridCol w="1447800"/>
                <a:gridCol w="1981200"/>
                <a:gridCol w="2057400"/>
              </a:tblGrid>
              <a:tr h="762000">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accent2"/>
                          </a:solidFill>
                          <a:effectLst/>
                          <a:latin typeface="Times New Roman" pitchFamily="18" charset="0"/>
                          <a:cs typeface="Times New Roman" pitchFamily="18" charset="0"/>
                        </a:rPr>
                        <a:t>Year</a:t>
                      </a:r>
                      <a:endParaRPr kumimoji="0" lang="en-US" sz="2400" b="0" i="0" u="none" strike="noStrike" cap="none" normalizeH="0" baseline="0" smtClean="0">
                        <a:ln>
                          <a:noFill/>
                        </a:ln>
                        <a:solidFill>
                          <a:schemeClr val="accent2"/>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accent2"/>
                          </a:solidFill>
                          <a:effectLst/>
                          <a:latin typeface="Times New Roman" pitchFamily="18" charset="0"/>
                          <a:cs typeface="Times New Roman" pitchFamily="18" charset="0"/>
                        </a:rPr>
                        <a:t>Network</a:t>
                      </a:r>
                      <a:endParaRPr kumimoji="0" lang="en-US" sz="2400" b="0" i="0" u="none" strike="noStrike" cap="none" normalizeH="0" baseline="0" smtClean="0">
                        <a:ln>
                          <a:noFill/>
                        </a:ln>
                        <a:solidFill>
                          <a:schemeClr val="accent2"/>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accent2"/>
                          </a:solidFill>
                          <a:effectLst/>
                          <a:latin typeface="Times New Roman" pitchFamily="18" charset="0"/>
                          <a:cs typeface="Times New Roman" pitchFamily="18" charset="0"/>
                        </a:rPr>
                        <a:t>Traffic </a:t>
                      </a:r>
                      <a:endParaRPr kumimoji="0" lang="en-US" sz="2400" b="0" i="0" u="none" strike="noStrike" cap="none" normalizeH="0" baseline="0" smtClean="0">
                        <a:ln>
                          <a:noFill/>
                        </a:ln>
                        <a:solidFill>
                          <a:schemeClr val="accent2"/>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accent2"/>
                          </a:solidFill>
                          <a:effectLst/>
                          <a:latin typeface="Times New Roman" pitchFamily="18" charset="0"/>
                          <a:cs typeface="Times New Roman" pitchFamily="18" charset="0"/>
                        </a:rPr>
                        <a:t>Switching Technology</a:t>
                      </a:r>
                      <a:endParaRPr kumimoji="0" lang="en-US" sz="2400" b="0" i="0" u="none" strike="noStrike" cap="none" normalizeH="0" baseline="0" smtClean="0">
                        <a:ln>
                          <a:noFill/>
                        </a:ln>
                        <a:solidFill>
                          <a:schemeClr val="accent2"/>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accent2"/>
                          </a:solidFill>
                          <a:effectLst/>
                          <a:latin typeface="Times New Roman" pitchFamily="18" charset="0"/>
                          <a:cs typeface="Times New Roman" pitchFamily="18" charset="0"/>
                        </a:rPr>
                        <a:t>Transsmission media</a:t>
                      </a:r>
                      <a:endParaRPr kumimoji="0" lang="en-US" sz="2400" b="0" i="0" u="none" strike="noStrike" cap="none" normalizeH="0" baseline="0" smtClean="0">
                        <a:ln>
                          <a:noFill/>
                        </a:ln>
                        <a:solidFill>
                          <a:schemeClr val="accent2"/>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066800">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accent2"/>
                          </a:solidFill>
                          <a:effectLst/>
                          <a:latin typeface="Times New Roman" pitchFamily="18" charset="0"/>
                          <a:cs typeface="Times New Roman" pitchFamily="18" charset="0"/>
                        </a:rPr>
                        <a:t>1880s</a:t>
                      </a:r>
                      <a:endParaRPr kumimoji="0" lang="en-US" sz="2000" b="0" i="0" u="none" strike="noStrike" cap="none" normalizeH="0" baseline="0" smtClean="0">
                        <a:ln>
                          <a:noFill/>
                        </a:ln>
                        <a:solidFill>
                          <a:schemeClr val="accent2"/>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accent2"/>
                          </a:solidFill>
                          <a:effectLst/>
                          <a:latin typeface="Times New Roman" pitchFamily="18" charset="0"/>
                          <a:cs typeface="Times New Roman" pitchFamily="18" charset="0"/>
                        </a:rPr>
                        <a:t>Telephony</a:t>
                      </a:r>
                      <a:endParaRPr kumimoji="0" lang="en-US" sz="2000" b="0" i="0" u="none" strike="noStrike" cap="none" normalizeH="0" baseline="0" smtClean="0">
                        <a:ln>
                          <a:noFill/>
                        </a:ln>
                        <a:solidFill>
                          <a:schemeClr val="accent2"/>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accent2"/>
                          </a:solidFill>
                          <a:effectLst/>
                          <a:latin typeface="Times New Roman" pitchFamily="18" charset="0"/>
                          <a:cs typeface="Times New Roman" pitchFamily="18" charset="0"/>
                        </a:rPr>
                        <a:t>Voice</a:t>
                      </a:r>
                      <a:endParaRPr kumimoji="0" lang="en-US" sz="2000" b="0" i="0" u="none" strike="noStrike" cap="none" normalizeH="0" baseline="0" smtClean="0">
                        <a:ln>
                          <a:noFill/>
                        </a:ln>
                        <a:solidFill>
                          <a:schemeClr val="accent2"/>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accent2"/>
                          </a:solidFill>
                          <a:effectLst/>
                          <a:latin typeface="Times New Roman" pitchFamily="18" charset="0"/>
                          <a:cs typeface="Times New Roman" pitchFamily="18" charset="0"/>
                        </a:rPr>
                        <a:t>Circuit Switching</a:t>
                      </a:r>
                    </a:p>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accent2"/>
                          </a:solidFill>
                          <a:effectLst/>
                          <a:latin typeface="Times New Roman" pitchFamily="18" charset="0"/>
                          <a:cs typeface="Times New Roman" pitchFamily="18" charset="0"/>
                        </a:rPr>
                        <a:t>(analog)</a:t>
                      </a:r>
                      <a:endParaRPr kumimoji="0" lang="en-US" sz="2000" b="0" i="0" u="none" strike="noStrike" cap="none" normalizeH="0" baseline="0" smtClean="0">
                        <a:ln>
                          <a:noFill/>
                        </a:ln>
                        <a:solidFill>
                          <a:schemeClr val="accent2"/>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accent2"/>
                          </a:solidFill>
                          <a:effectLst/>
                          <a:latin typeface="Times New Roman" pitchFamily="18" charset="0"/>
                          <a:cs typeface="Times New Roman" pitchFamily="18" charset="0"/>
                        </a:rPr>
                        <a:t>Cooper then</a:t>
                      </a:r>
                    </a:p>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accent2"/>
                          </a:solidFill>
                          <a:effectLst/>
                          <a:latin typeface="Times New Roman" pitchFamily="18" charset="0"/>
                          <a:cs typeface="Times New Roman" pitchFamily="18" charset="0"/>
                        </a:rPr>
                        <a:t>Microwave</a:t>
                      </a:r>
                      <a:endParaRPr kumimoji="0" lang="en-US" sz="2000" b="0" i="0" u="none" strike="noStrike" cap="none" normalizeH="0" baseline="0" smtClean="0">
                        <a:ln>
                          <a:noFill/>
                        </a:ln>
                        <a:solidFill>
                          <a:schemeClr val="accent2"/>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066800">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accent2"/>
                          </a:solidFill>
                          <a:effectLst/>
                          <a:latin typeface="Times New Roman" pitchFamily="18" charset="0"/>
                          <a:cs typeface="Times New Roman" pitchFamily="18" charset="0"/>
                        </a:rPr>
                        <a:t>1960s</a:t>
                      </a:r>
                      <a:endParaRPr kumimoji="0" lang="en-US" sz="2000" b="0" i="0" u="none" strike="noStrike" cap="none" normalizeH="0" baseline="0" smtClean="0">
                        <a:ln>
                          <a:noFill/>
                        </a:ln>
                        <a:solidFill>
                          <a:schemeClr val="accent2"/>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accent2"/>
                          </a:solidFill>
                          <a:effectLst/>
                          <a:latin typeface="Times New Roman" pitchFamily="18" charset="0"/>
                          <a:cs typeface="Times New Roman" pitchFamily="18" charset="0"/>
                        </a:rPr>
                        <a:t>Digital Network</a:t>
                      </a:r>
                      <a:endParaRPr kumimoji="0" lang="en-US" sz="2000" b="0" i="0" u="none" strike="noStrike" cap="none" normalizeH="0" baseline="0" smtClean="0">
                        <a:ln>
                          <a:noFill/>
                        </a:ln>
                        <a:solidFill>
                          <a:schemeClr val="accent2"/>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accent2"/>
                          </a:solidFill>
                          <a:effectLst/>
                          <a:latin typeface="Times New Roman" pitchFamily="18" charset="0"/>
                          <a:cs typeface="Times New Roman" pitchFamily="18" charset="0"/>
                        </a:rPr>
                        <a:t>Voice</a:t>
                      </a:r>
                      <a:endParaRPr kumimoji="0" lang="en-US" sz="2000" b="0" i="0" u="none" strike="noStrike" cap="none" normalizeH="0" baseline="0" smtClean="0">
                        <a:ln>
                          <a:noFill/>
                        </a:ln>
                        <a:solidFill>
                          <a:schemeClr val="accent2"/>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accent2"/>
                          </a:solidFill>
                          <a:effectLst/>
                          <a:latin typeface="Times New Roman" pitchFamily="18" charset="0"/>
                          <a:cs typeface="Times New Roman" pitchFamily="18" charset="0"/>
                        </a:rPr>
                        <a:t>Circuit Switching</a:t>
                      </a:r>
                    </a:p>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accent2"/>
                          </a:solidFill>
                          <a:effectLst/>
                          <a:latin typeface="Times New Roman" pitchFamily="18" charset="0"/>
                          <a:cs typeface="Times New Roman" pitchFamily="18" charset="0"/>
                        </a:rPr>
                        <a:t>(digital)</a:t>
                      </a:r>
                      <a:endParaRPr kumimoji="0" lang="en-US" sz="2000" b="0" i="0" u="none" strike="noStrike" cap="none" normalizeH="0" baseline="0" smtClean="0">
                        <a:ln>
                          <a:noFill/>
                        </a:ln>
                        <a:solidFill>
                          <a:schemeClr val="accent2"/>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accent2"/>
                          </a:solidFill>
                          <a:effectLst/>
                          <a:latin typeface="Times New Roman" pitchFamily="18" charset="0"/>
                          <a:cs typeface="Times New Roman" pitchFamily="18" charset="0"/>
                        </a:rPr>
                        <a:t>Cooper,</a:t>
                      </a:r>
                    </a:p>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accent2"/>
                          </a:solidFill>
                          <a:effectLst/>
                          <a:latin typeface="Times New Roman" pitchFamily="18" charset="0"/>
                          <a:cs typeface="Times New Roman" pitchFamily="18" charset="0"/>
                        </a:rPr>
                        <a:t>microwave,</a:t>
                      </a:r>
                    </a:p>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accent2"/>
                          </a:solidFill>
                          <a:effectLst/>
                          <a:latin typeface="Times New Roman" pitchFamily="18" charset="0"/>
                          <a:cs typeface="Times New Roman" pitchFamily="18" charset="0"/>
                        </a:rPr>
                        <a:t>Satellite</a:t>
                      </a:r>
                      <a:endParaRPr kumimoji="0" lang="en-US" sz="2000" b="0" i="0" u="none" strike="noStrike" cap="none" normalizeH="0" baseline="0" smtClean="0">
                        <a:ln>
                          <a:noFill/>
                        </a:ln>
                        <a:solidFill>
                          <a:schemeClr val="accent2"/>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371600">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accent2"/>
                          </a:solidFill>
                          <a:effectLst/>
                          <a:latin typeface="Times New Roman" pitchFamily="18" charset="0"/>
                          <a:cs typeface="Times New Roman" pitchFamily="18" charset="0"/>
                        </a:rPr>
                        <a:t>1990s</a:t>
                      </a:r>
                      <a:endParaRPr kumimoji="0" lang="en-US" sz="2000" b="0" i="0" u="none" strike="noStrike" cap="none" normalizeH="0" baseline="0" smtClean="0">
                        <a:ln>
                          <a:noFill/>
                        </a:ln>
                        <a:solidFill>
                          <a:schemeClr val="accent2"/>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accent2"/>
                          </a:solidFill>
                          <a:effectLst/>
                          <a:latin typeface="Times New Roman" pitchFamily="18" charset="0"/>
                          <a:cs typeface="Times New Roman" pitchFamily="18" charset="0"/>
                        </a:rPr>
                        <a:t>Wire-Line and</a:t>
                      </a:r>
                    </a:p>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accent2"/>
                          </a:solidFill>
                          <a:effectLst/>
                          <a:latin typeface="Times New Roman" pitchFamily="18" charset="0"/>
                          <a:cs typeface="Times New Roman" pitchFamily="18" charset="0"/>
                        </a:rPr>
                        <a:t>wireless,B-ISDN</a:t>
                      </a:r>
                    </a:p>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accent2"/>
                          </a:solidFill>
                          <a:effectLst/>
                          <a:latin typeface="Times New Roman" pitchFamily="18" charset="0"/>
                          <a:cs typeface="Times New Roman" pitchFamily="18" charset="0"/>
                        </a:rPr>
                        <a:t>and Internet</a:t>
                      </a:r>
                      <a:endParaRPr kumimoji="0" lang="en-US" sz="2000" b="0" i="0" u="none" strike="noStrike" cap="none" normalizeH="0" baseline="0" smtClean="0">
                        <a:ln>
                          <a:noFill/>
                        </a:ln>
                        <a:solidFill>
                          <a:schemeClr val="accent2"/>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accent2"/>
                          </a:solidFill>
                          <a:effectLst/>
                          <a:latin typeface="Times New Roman" pitchFamily="18" charset="0"/>
                          <a:cs typeface="Times New Roman" pitchFamily="18" charset="0"/>
                        </a:rPr>
                        <a:t>Multimedia</a:t>
                      </a:r>
                      <a:endParaRPr kumimoji="0" lang="en-US" sz="2000" b="0" i="0" u="none" strike="noStrike" cap="none" normalizeH="0" baseline="0" smtClean="0">
                        <a:ln>
                          <a:noFill/>
                        </a:ln>
                        <a:solidFill>
                          <a:schemeClr val="accent2"/>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accent2"/>
                          </a:solidFill>
                          <a:effectLst/>
                          <a:latin typeface="Times New Roman" pitchFamily="18" charset="0"/>
                          <a:cs typeface="Times New Roman" pitchFamily="18" charset="0"/>
                        </a:rPr>
                        <a:t>Cell-switching, ATM</a:t>
                      </a:r>
                      <a:endParaRPr kumimoji="0" lang="en-US" sz="2000" b="0" i="0" u="none" strike="noStrike" cap="none" normalizeH="0" baseline="0" smtClean="0">
                        <a:ln>
                          <a:noFill/>
                        </a:ln>
                        <a:solidFill>
                          <a:schemeClr val="accent2"/>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accent2"/>
                          </a:solidFill>
                          <a:effectLst/>
                          <a:latin typeface="Times New Roman" pitchFamily="18" charset="0"/>
                          <a:cs typeface="Times New Roman" pitchFamily="18" charset="0"/>
                        </a:rPr>
                        <a:t>Cooper,</a:t>
                      </a:r>
                    </a:p>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accent2"/>
                          </a:solidFill>
                          <a:effectLst/>
                          <a:latin typeface="Times New Roman" pitchFamily="18" charset="0"/>
                          <a:cs typeface="Times New Roman" pitchFamily="18" charset="0"/>
                        </a:rPr>
                        <a:t>microwave,</a:t>
                      </a:r>
                    </a:p>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accent2"/>
                          </a:solidFill>
                          <a:effectLst/>
                          <a:latin typeface="Times New Roman" pitchFamily="18" charset="0"/>
                          <a:cs typeface="Times New Roman" pitchFamily="18" charset="0"/>
                        </a:rPr>
                        <a:t>satellite,</a:t>
                      </a:r>
                    </a:p>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accent2"/>
                          </a:solidFill>
                          <a:effectLst/>
                          <a:latin typeface="Times New Roman" pitchFamily="18" charset="0"/>
                          <a:cs typeface="Times New Roman" pitchFamily="18" charset="0"/>
                        </a:rPr>
                        <a:t>fiber optic</a:t>
                      </a:r>
                      <a:endParaRPr kumimoji="0" lang="en-US" sz="2000" b="0" i="0" u="none" strike="noStrike" cap="none" normalizeH="0" baseline="0" smtClean="0">
                        <a:ln>
                          <a:noFill/>
                        </a:ln>
                        <a:solidFill>
                          <a:schemeClr val="accent2"/>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2"/>
          <p:cNvSpPr>
            <a:spLocks noGrp="1" noChangeArrowheads="1"/>
          </p:cNvSpPr>
          <p:nvPr>
            <p:ph type="title"/>
          </p:nvPr>
        </p:nvSpPr>
        <p:spPr/>
        <p:txBody>
          <a:bodyPr/>
          <a:lstStyle/>
          <a:p>
            <a:pPr eaLnBrk="1" hangingPunct="1"/>
            <a:r>
              <a:rPr lang="en-US" smtClean="0"/>
              <a:t>Model Komunikasi [1] </a:t>
            </a:r>
          </a:p>
        </p:txBody>
      </p:sp>
      <p:sp>
        <p:nvSpPr>
          <p:cNvPr id="1028" name="Rectangle 3"/>
          <p:cNvSpPr>
            <a:spLocks noGrp="1" noChangeArrowheads="1"/>
          </p:cNvSpPr>
          <p:nvPr>
            <p:ph type="body" sz="half" idx="1"/>
          </p:nvPr>
        </p:nvSpPr>
        <p:spPr>
          <a:xfrm>
            <a:off x="457200" y="1600200"/>
            <a:ext cx="7323138" cy="1295400"/>
          </a:xfrm>
          <a:noFill/>
        </p:spPr>
        <p:txBody>
          <a:bodyPr/>
          <a:lstStyle/>
          <a:p>
            <a:pPr eaLnBrk="1" hangingPunct="1"/>
            <a:r>
              <a:rPr lang="en-US" sz="2800" smtClean="0"/>
              <a:t>Berikut ditampilkan model Komunikasi ketika kita melakukan browsing di internet</a:t>
            </a:r>
          </a:p>
        </p:txBody>
      </p:sp>
      <p:graphicFrame>
        <p:nvGraphicFramePr>
          <p:cNvPr id="1026" name="Object 7"/>
          <p:cNvGraphicFramePr>
            <a:graphicFrameLocks noChangeAspect="1"/>
          </p:cNvGraphicFramePr>
          <p:nvPr>
            <p:ph sz="half" idx="2"/>
          </p:nvPr>
        </p:nvGraphicFramePr>
        <p:xfrm>
          <a:off x="835025" y="3302000"/>
          <a:ext cx="6719888" cy="1854200"/>
        </p:xfrm>
        <a:graphic>
          <a:graphicData uri="http://schemas.openxmlformats.org/presentationml/2006/ole">
            <p:oleObj spid="_x0000_s1026" name="Visio" r:id="rId3" imgW="5705246" imgH="1575206" progId="Visio.Drawing.11">
              <p:embed/>
            </p:oleObj>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smtClean="0"/>
              <a:t>Model Komunikasi [2]</a:t>
            </a:r>
          </a:p>
        </p:txBody>
      </p:sp>
      <p:sp>
        <p:nvSpPr>
          <p:cNvPr id="17411" name="Rectangle 3"/>
          <p:cNvSpPr>
            <a:spLocks noGrp="1" noChangeArrowheads="1"/>
          </p:cNvSpPr>
          <p:nvPr>
            <p:ph idx="1"/>
          </p:nvPr>
        </p:nvSpPr>
        <p:spPr/>
        <p:txBody>
          <a:bodyPr/>
          <a:lstStyle/>
          <a:p>
            <a:pPr eaLnBrk="1" hangingPunct="1">
              <a:lnSpc>
                <a:spcPct val="90000"/>
              </a:lnSpc>
            </a:pPr>
            <a:r>
              <a:rPr lang="en-US" smtClean="0"/>
              <a:t>Modem = modulator demodulator</a:t>
            </a:r>
          </a:p>
          <a:p>
            <a:pPr lvl="1" eaLnBrk="1" hangingPunct="1">
              <a:lnSpc>
                <a:spcPct val="90000"/>
              </a:lnSpc>
            </a:pPr>
            <a:r>
              <a:rPr lang="en-US" smtClean="0"/>
              <a:t>Fungsi Modem:</a:t>
            </a:r>
          </a:p>
          <a:p>
            <a:pPr lvl="2" eaLnBrk="1" hangingPunct="1">
              <a:lnSpc>
                <a:spcPct val="90000"/>
              </a:lnSpc>
            </a:pPr>
            <a:r>
              <a:rPr lang="en-US" smtClean="0"/>
              <a:t> untuk mengubah sinyal digital menjadi sinyal analog (modulasi)</a:t>
            </a:r>
          </a:p>
          <a:p>
            <a:pPr lvl="2" eaLnBrk="1" hangingPunct="1">
              <a:lnSpc>
                <a:spcPct val="90000"/>
              </a:lnSpc>
            </a:pPr>
            <a:r>
              <a:rPr lang="en-US" smtClean="0"/>
              <a:t> untuk mengubah sinyal analog menjadi sinyal digital (demodulasi)</a:t>
            </a:r>
          </a:p>
          <a:p>
            <a:pPr lvl="1" eaLnBrk="1" hangingPunct="1">
              <a:lnSpc>
                <a:spcPct val="90000"/>
              </a:lnSpc>
            </a:pPr>
            <a:r>
              <a:rPr lang="en-US" smtClean="0"/>
              <a:t>Untuk melakukan koneksi interner dari telepon rumah kita akan menggunakan Modem dengan kecepatan tertinggi yang dapat dicapai  56 Kbps (Kilo bit per sekon)</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en-US" sz="4000" smtClean="0"/>
              <a:t>Jaringan Komunikasi Data</a:t>
            </a:r>
          </a:p>
        </p:txBody>
      </p:sp>
      <p:sp>
        <p:nvSpPr>
          <p:cNvPr id="18435" name="Rectangle 3"/>
          <p:cNvSpPr>
            <a:spLocks noGrp="1" noChangeArrowheads="1"/>
          </p:cNvSpPr>
          <p:nvPr>
            <p:ph idx="1"/>
          </p:nvPr>
        </p:nvSpPr>
        <p:spPr/>
        <p:txBody>
          <a:bodyPr/>
          <a:lstStyle/>
          <a:p>
            <a:pPr eaLnBrk="1" hangingPunct="1"/>
            <a:r>
              <a:rPr lang="en-US" sz="2800" smtClean="0"/>
              <a:t>Pengkategorian Jaringan</a:t>
            </a:r>
          </a:p>
          <a:p>
            <a:pPr lvl="1" eaLnBrk="1" hangingPunct="1"/>
            <a:r>
              <a:rPr lang="en-US" sz="2400" smtClean="0"/>
              <a:t>By scale: LAN, MAN, WAN</a:t>
            </a:r>
          </a:p>
          <a:p>
            <a:pPr lvl="1" eaLnBrk="1" hangingPunct="1"/>
            <a:r>
              <a:rPr lang="en-US" sz="2400" smtClean="0"/>
              <a:t>By functional relationship: client-server, peer-to-peer</a:t>
            </a:r>
          </a:p>
          <a:p>
            <a:pPr lvl="1" eaLnBrk="1" hangingPunct="1"/>
            <a:r>
              <a:rPr lang="en-US" sz="2400" smtClean="0"/>
              <a:t>By topology : Bus ,Star ,Ring ,Mesh ,Star-Bus</a:t>
            </a:r>
          </a:p>
          <a:p>
            <a:pPr lvl="1" eaLnBrk="1" hangingPunct="1"/>
            <a:r>
              <a:rPr lang="en-US" sz="2400" smtClean="0"/>
              <a:t>By specialized function : Storage are networks, Server farm, Process control network, value added network, SOHO network, Wireless community network, XML appliance</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n-US" smtClean="0"/>
              <a:t>Topologi Jaringan [1]</a:t>
            </a:r>
          </a:p>
        </p:txBody>
      </p:sp>
      <p:sp>
        <p:nvSpPr>
          <p:cNvPr id="19459" name="Rectangle 3"/>
          <p:cNvSpPr>
            <a:spLocks noGrp="1" noChangeArrowheads="1"/>
          </p:cNvSpPr>
          <p:nvPr>
            <p:ph idx="1"/>
          </p:nvPr>
        </p:nvSpPr>
        <p:spPr/>
        <p:txBody>
          <a:bodyPr/>
          <a:lstStyle/>
          <a:p>
            <a:pPr eaLnBrk="1" hangingPunct="1"/>
            <a:r>
              <a:rPr lang="en-US" smtClean="0"/>
              <a:t>Topologi Jaringan memberikan definisi struktur dari suatu jaringan.</a:t>
            </a:r>
          </a:p>
          <a:p>
            <a:pPr eaLnBrk="1" hangingPunct="1"/>
            <a:r>
              <a:rPr lang="en-US" smtClean="0"/>
              <a:t>Bagian dari topologi:</a:t>
            </a:r>
          </a:p>
          <a:p>
            <a:pPr lvl="1" eaLnBrk="1" hangingPunct="1"/>
            <a:r>
              <a:rPr lang="en-US" smtClean="0"/>
              <a:t>Topologi Fisik</a:t>
            </a:r>
          </a:p>
          <a:p>
            <a:pPr lvl="1" eaLnBrk="1" hangingPunct="1"/>
            <a:r>
              <a:rPr lang="en-US" smtClean="0"/>
              <a:t>Topologi Logic</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en-US" smtClean="0"/>
              <a:t>Topologi Jaringan [2]</a:t>
            </a:r>
          </a:p>
        </p:txBody>
      </p:sp>
      <p:sp>
        <p:nvSpPr>
          <p:cNvPr id="20483" name="Rectangle 3"/>
          <p:cNvSpPr>
            <a:spLocks noGrp="1" noChangeArrowheads="1"/>
          </p:cNvSpPr>
          <p:nvPr>
            <p:ph idx="1"/>
          </p:nvPr>
        </p:nvSpPr>
        <p:spPr/>
        <p:txBody>
          <a:bodyPr/>
          <a:lstStyle/>
          <a:p>
            <a:pPr eaLnBrk="1" hangingPunct="1">
              <a:lnSpc>
                <a:spcPct val="90000"/>
              </a:lnSpc>
            </a:pPr>
            <a:r>
              <a:rPr lang="en-US" smtClean="0"/>
              <a:t>Topologi Fisik adalah stuktur jaringan dilihat dari segi Layout kabel/media transmisi yang digunakan</a:t>
            </a:r>
          </a:p>
          <a:p>
            <a:pPr lvl="1" eaLnBrk="1" hangingPunct="1">
              <a:lnSpc>
                <a:spcPct val="90000"/>
              </a:lnSpc>
            </a:pPr>
            <a:r>
              <a:rPr lang="en-US" smtClean="0"/>
              <a:t>Bus, start, dll</a:t>
            </a:r>
          </a:p>
          <a:p>
            <a:pPr eaLnBrk="1" hangingPunct="1">
              <a:lnSpc>
                <a:spcPct val="90000"/>
              </a:lnSpc>
            </a:pPr>
            <a:r>
              <a:rPr lang="en-US" smtClean="0"/>
              <a:t>Topologi Logic menggambarkan bagaimana host/terminal akan saling berkomunikasi antara satu dengan yang lainnya melalui media</a:t>
            </a:r>
          </a:p>
          <a:p>
            <a:pPr lvl="1" eaLnBrk="1" hangingPunct="1">
              <a:lnSpc>
                <a:spcPct val="90000"/>
              </a:lnSpc>
            </a:pPr>
            <a:r>
              <a:rPr lang="en-US" smtClean="0"/>
              <a:t>Broadcast, token passing</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r>
              <a:rPr lang="en-US" smtClean="0"/>
              <a:t>Topologi Fisik [1]</a:t>
            </a:r>
          </a:p>
        </p:txBody>
      </p:sp>
      <p:sp>
        <p:nvSpPr>
          <p:cNvPr id="21507" name="Rectangle 3"/>
          <p:cNvSpPr>
            <a:spLocks noGrp="1" noChangeArrowheads="1"/>
          </p:cNvSpPr>
          <p:nvPr>
            <p:ph idx="1"/>
          </p:nvPr>
        </p:nvSpPr>
        <p:spPr/>
        <p:txBody>
          <a:bodyPr/>
          <a:lstStyle/>
          <a:p>
            <a:pPr eaLnBrk="1" hangingPunct="1">
              <a:buFontTx/>
              <a:buNone/>
            </a:pPr>
            <a:r>
              <a:rPr lang="en-US" b="1" smtClean="0"/>
              <a:t>Topologi Fisik</a:t>
            </a:r>
          </a:p>
          <a:p>
            <a:pPr eaLnBrk="1" hangingPunct="1"/>
            <a:r>
              <a:rPr lang="en-US" smtClean="0"/>
              <a:t>Bus = menggunakan satu buah kabel sebagai backbone yang diterminasi dikedua ujungnya untuk menghubungkan antar komputer. Setiap host akan terhubung dengan backbone.</a:t>
            </a:r>
          </a:p>
          <a:p>
            <a:pPr lvl="1" eaLnBrk="1" hangingPunct="1"/>
            <a:r>
              <a:rPr lang="en-US" smtClean="0"/>
              <a:t>Topologi bus biasanya dibangun dengan menggunakan kabel koaksial </a:t>
            </a:r>
          </a:p>
          <a:p>
            <a:pPr eaLnBrk="1" hangingPunct="1"/>
            <a:endParaRPr lang="en-US" b="1" smtClean="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r>
              <a:rPr lang="en-US" smtClean="0"/>
              <a:t>Topologi Fisik [2]</a:t>
            </a:r>
          </a:p>
        </p:txBody>
      </p:sp>
      <p:sp>
        <p:nvSpPr>
          <p:cNvPr id="22531" name="Rectangle 3"/>
          <p:cNvSpPr>
            <a:spLocks noGrp="1" noChangeArrowheads="1"/>
          </p:cNvSpPr>
          <p:nvPr>
            <p:ph idx="1"/>
          </p:nvPr>
        </p:nvSpPr>
        <p:spPr/>
        <p:txBody>
          <a:bodyPr/>
          <a:lstStyle/>
          <a:p>
            <a:pPr eaLnBrk="1" hangingPunct="1">
              <a:buFontTx/>
              <a:buNone/>
            </a:pPr>
            <a:r>
              <a:rPr lang="en-US" b="1" smtClean="0"/>
              <a:t>Topologi Fisik</a:t>
            </a:r>
          </a:p>
          <a:p>
            <a:pPr eaLnBrk="1" hangingPunct="1"/>
            <a:r>
              <a:rPr lang="en-US" smtClean="0"/>
              <a:t>Ring = menghubungkan satu komputer dengan yang lain melalui komputer yang bertetanggaan sehingga menghasilkan cincin</a:t>
            </a:r>
          </a:p>
          <a:p>
            <a:pPr lvl="1" eaLnBrk="1" hangingPunct="1"/>
            <a:r>
              <a:rPr lang="en-US" smtClean="0"/>
              <a:t>Jaringan Token Ring</a:t>
            </a:r>
          </a:p>
          <a:p>
            <a:pPr lvl="1" eaLnBrk="1" hangingPunct="1"/>
            <a:r>
              <a:rPr lang="en-US" smtClean="0"/>
              <a:t>FDDI</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idx="1"/>
          </p:nvPr>
        </p:nvSpPr>
        <p:spPr>
          <a:xfrm>
            <a:off x="1371600" y="2743201"/>
            <a:ext cx="7123113" cy="541784"/>
          </a:xfrm>
        </p:spPr>
        <p:txBody>
          <a:bodyPr/>
          <a:lstStyle/>
          <a:p>
            <a:pPr>
              <a:buFontTx/>
              <a:buChar char="-"/>
            </a:pPr>
            <a:r>
              <a:rPr lang="id-ID" dirty="0" smtClean="0"/>
              <a:t>Kenapa komputer perlu saling berkomunikasi??</a:t>
            </a:r>
          </a:p>
        </p:txBody>
      </p:sp>
      <p:sp>
        <p:nvSpPr>
          <p:cNvPr id="5" name="Title 4"/>
          <p:cNvSpPr>
            <a:spLocks noGrp="1"/>
          </p:cNvSpPr>
          <p:nvPr>
            <p:ph type="title"/>
          </p:nvPr>
        </p:nvSpPr>
        <p:spPr/>
        <p:txBody>
          <a:bodyPr/>
          <a:lstStyle/>
          <a:p>
            <a:r>
              <a:rPr lang="id-ID" dirty="0" smtClean="0"/>
              <a:t>Preview</a:t>
            </a:r>
            <a:endParaRPr lang="en-US" dirty="0"/>
          </a:p>
        </p:txBody>
      </p:sp>
      <p:sp>
        <p:nvSpPr>
          <p:cNvPr id="3" name="Slide Number Placeholder 2"/>
          <p:cNvSpPr>
            <a:spLocks noGrp="1"/>
          </p:cNvSpPr>
          <p:nvPr>
            <p:ph type="sldNum" sz="quarter" idx="11"/>
          </p:nvPr>
        </p:nvSpPr>
        <p:spPr/>
        <p:txBody>
          <a:bodyPr>
            <a:normAutofit/>
          </a:bodyPr>
          <a:lstStyle/>
          <a:p>
            <a:fld id="{7F302563-E7AF-4054-B59A-0FF0C3D1AC5E}" type="slidenum">
              <a:rPr lang="id-ID" smtClean="0"/>
              <a:pPr/>
              <a:t>2</a:t>
            </a:fld>
            <a:endParaRPr lang="id-ID"/>
          </a:p>
        </p:txBody>
      </p:sp>
      <p:sp>
        <p:nvSpPr>
          <p:cNvPr id="13313" name="Rectangle 1"/>
          <p:cNvSpPr>
            <a:spLocks noChangeArrowheads="1"/>
          </p:cNvSpPr>
          <p:nvPr/>
        </p:nvSpPr>
        <p:spPr bwMode="auto">
          <a:xfrm>
            <a:off x="827584" y="3429000"/>
            <a:ext cx="7848872" cy="230832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d-ID" sz="16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Meilihat sejarah perkembangan</a:t>
            </a:r>
            <a:r>
              <a:rPr kumimoji="0" lang="id-ID" sz="1600" b="0" i="1" u="none" strike="noStrike" cap="none" normalizeH="0" dirty="0" smtClean="0">
                <a:ln>
                  <a:noFill/>
                </a:ln>
                <a:solidFill>
                  <a:schemeClr val="tx1"/>
                </a:solidFill>
                <a:effectLst/>
                <a:latin typeface="Arial" pitchFamily="34" charset="0"/>
                <a:ea typeface="Times New Roman" pitchFamily="18" charset="0"/>
                <a:cs typeface="Arial" pitchFamily="34" charset="0"/>
              </a:rPr>
              <a:t> komputer dan impian para penemu dalam bidang komputer, maka terdapat suatu ide/gagasan/cita-cita/mimpi dimana komputer dapat berfungsi/bekerja seperti manusia. Hal ini terlihat dari bagaimana para penemu menambahkan berbagai fitur/kemampuan komputer. </a:t>
            </a:r>
            <a:r>
              <a:rPr lang="id-ID" sz="1600" i="1" baseline="0" dirty="0" smtClean="0">
                <a:latin typeface="Arial" pitchFamily="34" charset="0"/>
                <a:cs typeface="Arial" pitchFamily="34" charset="0"/>
              </a:rPr>
              <a:t>Salah</a:t>
            </a:r>
            <a:r>
              <a:rPr lang="id-ID" sz="1600" i="1" dirty="0" smtClean="0">
                <a:latin typeface="Arial" pitchFamily="34" charset="0"/>
                <a:cs typeface="Arial" pitchFamily="34" charset="0"/>
              </a:rPr>
              <a:t> satu fitur yang sangat penting adalah kemampuan komputer untuk berkomunikasi satu dengan yang lainnya. </a:t>
            </a:r>
          </a:p>
          <a:p>
            <a:pPr marL="0" marR="0" lvl="0" indent="0" algn="l" defTabSz="914400" rtl="0" eaLnBrk="1" fontAlgn="base" latinLnBrk="0" hangingPunct="1">
              <a:lnSpc>
                <a:spcPct val="100000"/>
              </a:lnSpc>
              <a:spcBef>
                <a:spcPct val="0"/>
              </a:spcBef>
              <a:spcAft>
                <a:spcPct val="0"/>
              </a:spcAft>
              <a:buClrTx/>
              <a:buSzTx/>
              <a:buFontTx/>
              <a:buNone/>
              <a:tabLst/>
            </a:pPr>
            <a:r>
              <a:rPr kumimoji="0" lang="id-ID" sz="1600" b="0" i="1" u="none" strike="noStrike" cap="none" normalizeH="0" baseline="0" dirty="0" smtClean="0">
                <a:ln>
                  <a:noFill/>
                </a:ln>
                <a:solidFill>
                  <a:schemeClr val="tx1"/>
                </a:solidFill>
                <a:effectLst/>
                <a:latin typeface="Arial" pitchFamily="34" charset="0"/>
                <a:cs typeface="Arial" pitchFamily="34" charset="0"/>
              </a:rPr>
              <a:t>Komputer saja sudah dapat berkomunikasi</a:t>
            </a:r>
            <a:r>
              <a:rPr lang="id-ID" sz="1600" i="1" dirty="0" smtClean="0">
                <a:latin typeface="Arial" pitchFamily="34" charset="0"/>
                <a:cs typeface="Arial" pitchFamily="34" charset="0"/>
              </a:rPr>
              <a:t>, jangan mau kalah dengan komputer, ayo mulai berkomunikasi dengan lingkungan kampus (dosen, mahasiswa, karyawan, masyarakat, dll).</a:t>
            </a:r>
            <a:endParaRPr kumimoji="0" lang="id-ID"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smtClean="0"/>
              <a:t>Topologi Fisik [3]</a:t>
            </a:r>
          </a:p>
        </p:txBody>
      </p:sp>
      <p:sp>
        <p:nvSpPr>
          <p:cNvPr id="23555" name="Rectangle 3"/>
          <p:cNvSpPr>
            <a:spLocks noGrp="1" noChangeArrowheads="1"/>
          </p:cNvSpPr>
          <p:nvPr>
            <p:ph idx="1"/>
          </p:nvPr>
        </p:nvSpPr>
        <p:spPr/>
        <p:txBody>
          <a:bodyPr/>
          <a:lstStyle/>
          <a:p>
            <a:pPr eaLnBrk="1" hangingPunct="1">
              <a:buFontTx/>
              <a:buNone/>
            </a:pPr>
            <a:r>
              <a:rPr lang="en-US" b="1" smtClean="0"/>
              <a:t>Topologi Fisik</a:t>
            </a:r>
          </a:p>
          <a:p>
            <a:pPr eaLnBrk="1" hangingPunct="1"/>
            <a:r>
              <a:rPr lang="en-US" smtClean="0"/>
              <a:t>Star = untuk topologi star setiap host berhubungan dengan central point. Toplogi jenis ini yang biasanya dipakai untuk membangun jaringan (sekarang)</a:t>
            </a:r>
          </a:p>
          <a:p>
            <a:pPr lvl="1" eaLnBrk="1" hangingPunct="1"/>
            <a:r>
              <a:rPr lang="en-US" smtClean="0"/>
              <a:t>Untuk menerapkan/membuat topologi star diperlukan suatu device yang berfungsi sebagai central point ( hub, switch) </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r>
              <a:rPr lang="en-US" smtClean="0"/>
              <a:t>Topologi Fisik [4]</a:t>
            </a:r>
          </a:p>
        </p:txBody>
      </p:sp>
      <p:sp>
        <p:nvSpPr>
          <p:cNvPr id="24579" name="Rectangle 3"/>
          <p:cNvSpPr>
            <a:spLocks noGrp="1" noChangeArrowheads="1"/>
          </p:cNvSpPr>
          <p:nvPr>
            <p:ph idx="1"/>
          </p:nvPr>
        </p:nvSpPr>
        <p:spPr/>
        <p:txBody>
          <a:bodyPr/>
          <a:lstStyle/>
          <a:p>
            <a:pPr eaLnBrk="1" hangingPunct="1">
              <a:buFontTx/>
              <a:buNone/>
            </a:pPr>
            <a:r>
              <a:rPr lang="en-US" b="1" smtClean="0"/>
              <a:t>Topologi Fisik</a:t>
            </a:r>
          </a:p>
          <a:p>
            <a:pPr eaLnBrk="1" hangingPunct="1"/>
            <a:r>
              <a:rPr lang="en-US" smtClean="0"/>
              <a:t>Extended star = merupakan pengembangan dari star, dibangun dengan menghubungkan beberapa jaringan star menjadi satu</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r>
              <a:rPr lang="en-US" smtClean="0"/>
              <a:t>Topologi Fisik [5]</a:t>
            </a:r>
          </a:p>
        </p:txBody>
      </p:sp>
      <p:sp>
        <p:nvSpPr>
          <p:cNvPr id="25603" name="Rectangle 3"/>
          <p:cNvSpPr>
            <a:spLocks noGrp="1" noChangeArrowheads="1"/>
          </p:cNvSpPr>
          <p:nvPr>
            <p:ph idx="1"/>
          </p:nvPr>
        </p:nvSpPr>
        <p:spPr/>
        <p:txBody>
          <a:bodyPr/>
          <a:lstStyle/>
          <a:p>
            <a:pPr eaLnBrk="1" hangingPunct="1">
              <a:buFontTx/>
              <a:buNone/>
            </a:pPr>
            <a:r>
              <a:rPr lang="en-US" b="1" smtClean="0"/>
              <a:t>Topologi Fisik</a:t>
            </a:r>
          </a:p>
          <a:p>
            <a:pPr eaLnBrk="1" hangingPunct="1"/>
            <a:r>
              <a:rPr lang="en-US" smtClean="0"/>
              <a:t>Hierarki = hampir sama dengan extended star namun yang dihubungkan bukan antar hub atau switch, tetapi menghubungkan antara sistem dengan komputer yang bertugas mengatur trafik jaringan</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r>
              <a:rPr lang="en-US" smtClean="0"/>
              <a:t>Topologi Fisik [6]</a:t>
            </a:r>
          </a:p>
        </p:txBody>
      </p:sp>
      <p:sp>
        <p:nvSpPr>
          <p:cNvPr id="26627" name="Rectangle 3"/>
          <p:cNvSpPr>
            <a:spLocks noGrp="1" noChangeArrowheads="1"/>
          </p:cNvSpPr>
          <p:nvPr>
            <p:ph idx="1"/>
          </p:nvPr>
        </p:nvSpPr>
        <p:spPr/>
        <p:txBody>
          <a:bodyPr/>
          <a:lstStyle/>
          <a:p>
            <a:pPr eaLnBrk="1" hangingPunct="1">
              <a:lnSpc>
                <a:spcPct val="90000"/>
              </a:lnSpc>
              <a:buFontTx/>
              <a:buNone/>
            </a:pPr>
            <a:r>
              <a:rPr lang="en-US" b="1" smtClean="0"/>
              <a:t>Topologi Fisik</a:t>
            </a:r>
          </a:p>
          <a:p>
            <a:pPr eaLnBrk="1" hangingPunct="1">
              <a:lnSpc>
                <a:spcPct val="90000"/>
              </a:lnSpc>
            </a:pPr>
            <a:r>
              <a:rPr lang="en-US" smtClean="0"/>
              <a:t>Mesh = topologi mesh dibangung untuk menyediakan layanan yang lebih handal (mengurangi interupsi). Setiap host akan memiliki link/jalur untuk berhubungan dengan host yang lain.</a:t>
            </a:r>
          </a:p>
          <a:p>
            <a:pPr lvl="1" eaLnBrk="1" hangingPunct="1">
              <a:lnSpc>
                <a:spcPct val="90000"/>
              </a:lnSpc>
            </a:pPr>
            <a:r>
              <a:rPr lang="en-US" smtClean="0"/>
              <a:t>Contoh pemakaian topologi mesh pada jaringan nuklir dimana diperlukan jalur komunikasi yang reliable </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eaLnBrk="1" hangingPunct="1"/>
            <a:r>
              <a:rPr lang="en-US" smtClean="0"/>
              <a:t>Topologi Fisik</a:t>
            </a:r>
          </a:p>
        </p:txBody>
      </p:sp>
      <p:sp>
        <p:nvSpPr>
          <p:cNvPr id="27651" name="Rectangle 3"/>
          <p:cNvSpPr>
            <a:spLocks noGrp="1" noChangeArrowheads="1"/>
          </p:cNvSpPr>
          <p:nvPr>
            <p:ph idx="1"/>
          </p:nvPr>
        </p:nvSpPr>
        <p:spPr>
          <a:xfrm>
            <a:off x="457200" y="1600200"/>
            <a:ext cx="8229600" cy="685800"/>
          </a:xfrm>
        </p:spPr>
        <p:txBody>
          <a:bodyPr/>
          <a:lstStyle/>
          <a:p>
            <a:pPr eaLnBrk="1" hangingPunct="1">
              <a:buFontTx/>
              <a:buNone/>
            </a:pPr>
            <a:r>
              <a:rPr lang="en-US" b="1" smtClean="0"/>
              <a:t>Topologi Fisik</a:t>
            </a:r>
          </a:p>
        </p:txBody>
      </p:sp>
      <p:pic>
        <p:nvPicPr>
          <p:cNvPr id="27652" name="Picture 4"/>
          <p:cNvPicPr>
            <a:picLocks noChangeAspect="1" noChangeArrowheads="1"/>
          </p:cNvPicPr>
          <p:nvPr/>
        </p:nvPicPr>
        <p:blipFill>
          <a:blip r:embed="rId2" cstate="print"/>
          <a:srcRect/>
          <a:stretch>
            <a:fillRect/>
          </a:stretch>
        </p:blipFill>
        <p:spPr bwMode="auto">
          <a:xfrm>
            <a:off x="2590800" y="2133600"/>
            <a:ext cx="5715000" cy="3714750"/>
          </a:xfrm>
          <a:prstGeom prst="rect">
            <a:avLst/>
          </a:prstGeom>
          <a:noFill/>
          <a:ln w="9525">
            <a:noFill/>
            <a:miter lim="800000"/>
            <a:headEnd/>
            <a:tailEnd/>
          </a:ln>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eaLnBrk="1" hangingPunct="1"/>
            <a:r>
              <a:rPr lang="en-US" smtClean="0"/>
              <a:t>Topologi Jaringan</a:t>
            </a:r>
          </a:p>
        </p:txBody>
      </p:sp>
      <p:sp>
        <p:nvSpPr>
          <p:cNvPr id="28675" name="Rectangle 3"/>
          <p:cNvSpPr>
            <a:spLocks noGrp="1" noChangeArrowheads="1"/>
          </p:cNvSpPr>
          <p:nvPr>
            <p:ph idx="1"/>
          </p:nvPr>
        </p:nvSpPr>
        <p:spPr>
          <a:xfrm>
            <a:off x="457200" y="1600200"/>
            <a:ext cx="8229600" cy="685800"/>
          </a:xfrm>
        </p:spPr>
        <p:txBody>
          <a:bodyPr/>
          <a:lstStyle/>
          <a:p>
            <a:pPr eaLnBrk="1" hangingPunct="1">
              <a:lnSpc>
                <a:spcPct val="90000"/>
              </a:lnSpc>
            </a:pPr>
            <a:r>
              <a:rPr lang="en-US" sz="2400" smtClean="0"/>
              <a:t>Berbagai topologi bergabung membentuk suatu jaringan</a:t>
            </a:r>
          </a:p>
        </p:txBody>
      </p:sp>
      <p:pic>
        <p:nvPicPr>
          <p:cNvPr id="28676" name="Picture 4"/>
          <p:cNvPicPr>
            <a:picLocks noChangeAspect="1" noChangeArrowheads="1"/>
          </p:cNvPicPr>
          <p:nvPr/>
        </p:nvPicPr>
        <p:blipFill>
          <a:blip r:embed="rId2" cstate="print"/>
          <a:srcRect/>
          <a:stretch>
            <a:fillRect/>
          </a:stretch>
        </p:blipFill>
        <p:spPr bwMode="auto">
          <a:xfrm>
            <a:off x="2590800" y="2362200"/>
            <a:ext cx="5029200" cy="3656013"/>
          </a:xfrm>
          <a:prstGeom prst="rect">
            <a:avLst/>
          </a:prstGeom>
          <a:noFill/>
          <a:ln w="9525">
            <a:noFill/>
            <a:miter lim="800000"/>
            <a:headEnd/>
            <a:tailEnd/>
          </a:ln>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eaLnBrk="1" hangingPunct="1"/>
            <a:r>
              <a:rPr lang="en-US" sz="4000" smtClean="0"/>
              <a:t>LAN Local Area Network [1]</a:t>
            </a:r>
          </a:p>
        </p:txBody>
      </p:sp>
      <p:sp>
        <p:nvSpPr>
          <p:cNvPr id="29699" name="Rectangle 3"/>
          <p:cNvSpPr>
            <a:spLocks noGrp="1" noChangeArrowheads="1"/>
          </p:cNvSpPr>
          <p:nvPr>
            <p:ph idx="1"/>
          </p:nvPr>
        </p:nvSpPr>
        <p:spPr/>
        <p:txBody>
          <a:bodyPr/>
          <a:lstStyle/>
          <a:p>
            <a:pPr eaLnBrk="1" hangingPunct="1"/>
            <a:r>
              <a:rPr lang="en-US" smtClean="0"/>
              <a:t>LAN adalah jaringan yang bersifat lokal dan pada umumnya digunakan untuk kepentingan internal</a:t>
            </a:r>
          </a:p>
          <a:p>
            <a:pPr eaLnBrk="1" hangingPunct="1"/>
            <a:r>
              <a:rPr lang="en-US" smtClean="0"/>
              <a:t>Teknologi yang digunakan pada LAN</a:t>
            </a:r>
          </a:p>
          <a:p>
            <a:pPr lvl="1" eaLnBrk="1" hangingPunct="1"/>
            <a:r>
              <a:rPr lang="en-US" smtClean="0"/>
              <a:t>Ethernet </a:t>
            </a:r>
          </a:p>
          <a:p>
            <a:pPr lvl="1" eaLnBrk="1" hangingPunct="1"/>
            <a:r>
              <a:rPr lang="en-US" smtClean="0"/>
              <a:t>Token Ring </a:t>
            </a:r>
          </a:p>
          <a:p>
            <a:pPr lvl="1" eaLnBrk="1" hangingPunct="1"/>
            <a:r>
              <a:rPr lang="en-US" smtClean="0"/>
              <a:t>FDDI </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pPr eaLnBrk="1" hangingPunct="1"/>
            <a:r>
              <a:rPr lang="en-US" sz="4000" smtClean="0"/>
              <a:t>LAN Local Area Network [2]</a:t>
            </a:r>
          </a:p>
        </p:txBody>
      </p:sp>
      <p:sp>
        <p:nvSpPr>
          <p:cNvPr id="30723" name="Rectangle 3"/>
          <p:cNvSpPr>
            <a:spLocks noGrp="1" noChangeArrowheads="1"/>
          </p:cNvSpPr>
          <p:nvPr>
            <p:ph idx="1"/>
          </p:nvPr>
        </p:nvSpPr>
        <p:spPr>
          <a:xfrm>
            <a:off x="457200" y="1600200"/>
            <a:ext cx="8229600" cy="457200"/>
          </a:xfrm>
        </p:spPr>
        <p:txBody>
          <a:bodyPr/>
          <a:lstStyle/>
          <a:p>
            <a:pPr eaLnBrk="1" hangingPunct="1">
              <a:lnSpc>
                <a:spcPct val="80000"/>
              </a:lnSpc>
            </a:pPr>
            <a:r>
              <a:rPr lang="en-US" sz="2800" smtClean="0"/>
              <a:t>Definisi tentang LAN dari CISCO</a:t>
            </a:r>
          </a:p>
        </p:txBody>
      </p:sp>
      <p:pic>
        <p:nvPicPr>
          <p:cNvPr id="30724" name="Picture 4"/>
          <p:cNvPicPr>
            <a:picLocks noChangeAspect="1" noChangeArrowheads="1"/>
          </p:cNvPicPr>
          <p:nvPr/>
        </p:nvPicPr>
        <p:blipFill>
          <a:blip r:embed="rId2" cstate="print"/>
          <a:srcRect/>
          <a:stretch>
            <a:fillRect/>
          </a:stretch>
        </p:blipFill>
        <p:spPr bwMode="auto">
          <a:xfrm>
            <a:off x="2209800" y="2133600"/>
            <a:ext cx="5562600" cy="3730625"/>
          </a:xfrm>
          <a:prstGeom prst="rect">
            <a:avLst/>
          </a:prstGeom>
          <a:noFill/>
          <a:ln w="9525">
            <a:noFill/>
            <a:miter lim="800000"/>
            <a:headEnd/>
            <a:tailEnd/>
          </a:ln>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eaLnBrk="1" hangingPunct="1"/>
            <a:r>
              <a:rPr lang="en-US" sz="4000" smtClean="0"/>
              <a:t>LAN Local Area Network [3]</a:t>
            </a:r>
          </a:p>
        </p:txBody>
      </p:sp>
      <p:sp>
        <p:nvSpPr>
          <p:cNvPr id="31747" name="Rectangle 3"/>
          <p:cNvSpPr>
            <a:spLocks noGrp="1" noChangeArrowheads="1"/>
          </p:cNvSpPr>
          <p:nvPr>
            <p:ph idx="1"/>
          </p:nvPr>
        </p:nvSpPr>
        <p:spPr>
          <a:xfrm>
            <a:off x="457200" y="1600200"/>
            <a:ext cx="8153400" cy="533400"/>
          </a:xfrm>
        </p:spPr>
        <p:txBody>
          <a:bodyPr/>
          <a:lstStyle/>
          <a:p>
            <a:pPr eaLnBrk="1" hangingPunct="1">
              <a:lnSpc>
                <a:spcPct val="90000"/>
              </a:lnSpc>
            </a:pPr>
            <a:r>
              <a:rPr lang="en-US" smtClean="0"/>
              <a:t>Jaringan Token Ring	Jaringan FDDI</a:t>
            </a:r>
          </a:p>
        </p:txBody>
      </p:sp>
      <p:pic>
        <p:nvPicPr>
          <p:cNvPr id="31748" name="Picture 4" descr="TOKENRNG"/>
          <p:cNvPicPr>
            <a:picLocks noChangeAspect="1" noChangeArrowheads="1"/>
          </p:cNvPicPr>
          <p:nvPr/>
        </p:nvPicPr>
        <p:blipFill>
          <a:blip r:embed="rId3" cstate="print"/>
          <a:srcRect/>
          <a:stretch>
            <a:fillRect/>
          </a:stretch>
        </p:blipFill>
        <p:spPr bwMode="auto">
          <a:xfrm>
            <a:off x="990600" y="2667000"/>
            <a:ext cx="3343275" cy="3429000"/>
          </a:xfrm>
          <a:prstGeom prst="rect">
            <a:avLst/>
          </a:prstGeom>
          <a:noFill/>
          <a:ln w="9525">
            <a:noFill/>
            <a:miter lim="800000"/>
            <a:headEnd/>
            <a:tailEnd/>
          </a:ln>
        </p:spPr>
      </p:pic>
      <p:pic>
        <p:nvPicPr>
          <p:cNvPr id="31749" name="Picture 5" descr="FDDI"/>
          <p:cNvPicPr>
            <a:picLocks noChangeAspect="1" noChangeArrowheads="1"/>
          </p:cNvPicPr>
          <p:nvPr/>
        </p:nvPicPr>
        <p:blipFill>
          <a:blip r:embed="rId4" cstate="print"/>
          <a:srcRect/>
          <a:stretch>
            <a:fillRect/>
          </a:stretch>
        </p:blipFill>
        <p:spPr bwMode="auto">
          <a:xfrm>
            <a:off x="5562600" y="2133600"/>
            <a:ext cx="2571750" cy="3657600"/>
          </a:xfrm>
          <a:prstGeom prst="rect">
            <a:avLst/>
          </a:prstGeom>
          <a:noFill/>
          <a:ln w="9525">
            <a:noFill/>
            <a:miter lim="800000"/>
            <a:headEnd/>
            <a:tailEnd/>
          </a:ln>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eaLnBrk="1" hangingPunct="1"/>
            <a:r>
              <a:rPr lang="en-US" sz="4000" smtClean="0"/>
              <a:t>MAN Metropolitan Area Network [1]</a:t>
            </a:r>
          </a:p>
        </p:txBody>
      </p:sp>
      <p:sp>
        <p:nvSpPr>
          <p:cNvPr id="32771" name="Rectangle 3"/>
          <p:cNvSpPr>
            <a:spLocks noGrp="1" noChangeArrowheads="1"/>
          </p:cNvSpPr>
          <p:nvPr>
            <p:ph idx="1"/>
          </p:nvPr>
        </p:nvSpPr>
        <p:spPr/>
        <p:txBody>
          <a:bodyPr/>
          <a:lstStyle/>
          <a:p>
            <a:pPr eaLnBrk="1" hangingPunct="1"/>
            <a:r>
              <a:rPr lang="en-US" sz="2800" smtClean="0"/>
              <a:t>Sebuah MAN pada umumnya merupakan gabungan dari LAN dengan letak geografis yang sama</a:t>
            </a:r>
          </a:p>
          <a:p>
            <a:pPr eaLnBrk="1" hangingPunct="1"/>
            <a:r>
              <a:rPr lang="en-US" sz="2800" smtClean="0"/>
              <a:t>MAN pada umumnya diterapkan oleh perusahaan yang memiliki beberapa cabang dalam 1 kota</a:t>
            </a:r>
          </a:p>
          <a:p>
            <a:pPr eaLnBrk="1" hangingPunct="1"/>
            <a:r>
              <a:rPr lang="en-US" sz="2800" smtClean="0"/>
              <a:t>Pada MAN penghubung yang digunakan dapat berupa gelombang radio atau jaringan fiber optic (merupakan jaringan private)</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endParaRPr lang="en-US"/>
          </a:p>
        </p:txBody>
      </p:sp>
      <p:sp>
        <p:nvSpPr>
          <p:cNvPr id="3" name="Title 2"/>
          <p:cNvSpPr>
            <a:spLocks noGrp="1"/>
          </p:cNvSpPr>
          <p:nvPr>
            <p:ph type="title"/>
          </p:nvPr>
        </p:nvSpPr>
        <p:spPr/>
        <p:txBody>
          <a:bodyPr>
            <a:normAutofit fontScale="90000"/>
          </a:bodyPr>
          <a:lstStyle/>
          <a:p>
            <a:r>
              <a:rPr lang="id-ID" dirty="0" smtClean="0"/>
              <a:t>Perkembangan dan Kategori Jaringan Komputer</a:t>
            </a:r>
            <a:endParaRPr lang="en-US" dirty="0"/>
          </a:p>
        </p:txBody>
      </p:sp>
      <p:sp>
        <p:nvSpPr>
          <p:cNvPr id="4" name="Slide Number Placeholder 3"/>
          <p:cNvSpPr>
            <a:spLocks noGrp="1"/>
          </p:cNvSpPr>
          <p:nvPr>
            <p:ph type="sldNum" sz="quarter" idx="11"/>
          </p:nvPr>
        </p:nvSpPr>
        <p:spPr/>
        <p:txBody>
          <a:bodyPr/>
          <a:lstStyle/>
          <a:p>
            <a:fld id="{7F302563-E7AF-4054-B59A-0FF0C3D1AC5E}" type="slidenum">
              <a:rPr lang="id-ID" smtClean="0"/>
              <a:pPr/>
              <a:t>3</a:t>
            </a:fld>
            <a:endParaRPr lang="id-ID"/>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eaLnBrk="1" hangingPunct="1"/>
            <a:r>
              <a:rPr lang="en-US" sz="4000" smtClean="0"/>
              <a:t>MAN Metropolitan Area Network [2]</a:t>
            </a:r>
          </a:p>
        </p:txBody>
      </p:sp>
      <p:sp>
        <p:nvSpPr>
          <p:cNvPr id="33795" name="Rectangle 3"/>
          <p:cNvSpPr>
            <a:spLocks noGrp="1" noChangeArrowheads="1"/>
          </p:cNvSpPr>
          <p:nvPr>
            <p:ph idx="1"/>
          </p:nvPr>
        </p:nvSpPr>
        <p:spPr>
          <a:xfrm>
            <a:off x="457200" y="1600200"/>
            <a:ext cx="8229600" cy="685800"/>
          </a:xfrm>
        </p:spPr>
        <p:txBody>
          <a:bodyPr/>
          <a:lstStyle/>
          <a:p>
            <a:pPr eaLnBrk="1" hangingPunct="1"/>
            <a:r>
              <a:rPr lang="en-US" smtClean="0"/>
              <a:t>Contoh Desain MAN</a:t>
            </a:r>
          </a:p>
        </p:txBody>
      </p:sp>
      <p:pic>
        <p:nvPicPr>
          <p:cNvPr id="33796" name="Picture 4"/>
          <p:cNvPicPr>
            <a:picLocks noChangeAspect="1" noChangeArrowheads="1"/>
          </p:cNvPicPr>
          <p:nvPr/>
        </p:nvPicPr>
        <p:blipFill>
          <a:blip r:embed="rId2" cstate="print"/>
          <a:srcRect/>
          <a:stretch>
            <a:fillRect/>
          </a:stretch>
        </p:blipFill>
        <p:spPr bwMode="auto">
          <a:xfrm>
            <a:off x="1066800" y="2133600"/>
            <a:ext cx="6553200" cy="3724275"/>
          </a:xfrm>
          <a:prstGeom prst="rect">
            <a:avLst/>
          </a:prstGeom>
          <a:noFill/>
          <a:ln w="9525">
            <a:noFill/>
            <a:miter lim="800000"/>
            <a:headEnd/>
            <a:tailEnd/>
          </a:ln>
        </p:spPr>
      </p:pic>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eaLnBrk="1" hangingPunct="1"/>
            <a:r>
              <a:rPr lang="en-US" sz="4000" smtClean="0"/>
              <a:t>WAN Wide Area Network [1]</a:t>
            </a:r>
          </a:p>
        </p:txBody>
      </p:sp>
      <p:sp>
        <p:nvSpPr>
          <p:cNvPr id="34819" name="Rectangle 3"/>
          <p:cNvSpPr>
            <a:spLocks noGrp="1" noChangeArrowheads="1"/>
          </p:cNvSpPr>
          <p:nvPr>
            <p:ph idx="1"/>
          </p:nvPr>
        </p:nvSpPr>
        <p:spPr/>
        <p:txBody>
          <a:bodyPr/>
          <a:lstStyle/>
          <a:p>
            <a:pPr eaLnBrk="1" hangingPunct="1"/>
            <a:r>
              <a:rPr lang="en-US" smtClean="0"/>
              <a:t>WAN dapat dikatakan sebagai gabungan dari beberapa LAN dengan letak geografis yang berbeda</a:t>
            </a:r>
          </a:p>
          <a:p>
            <a:pPr eaLnBrk="1" hangingPunct="1"/>
            <a:r>
              <a:rPr lang="en-US" smtClean="0"/>
              <a:t>WAN memungkinkan untuk melakukan komunikasi dengan cakupan yang luas dan biasanya digunakan untuk kepentingan bisnis.</a:t>
            </a:r>
          </a:p>
          <a:p>
            <a:pPr eaLnBrk="1" hangingPunct="1">
              <a:buFont typeface="Symbol" pitchFamily="18" charset="2"/>
              <a:buChar char=""/>
            </a:pPr>
            <a:endParaRPr lang="en-US" smtClean="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r>
              <a:rPr lang="en-US" sz="4000" smtClean="0"/>
              <a:t>WAN Wide Area Network [2]</a:t>
            </a:r>
          </a:p>
        </p:txBody>
      </p:sp>
      <p:sp>
        <p:nvSpPr>
          <p:cNvPr id="35843" name="Rectangle 3"/>
          <p:cNvSpPr>
            <a:spLocks noGrp="1" noChangeArrowheads="1"/>
          </p:cNvSpPr>
          <p:nvPr>
            <p:ph idx="1"/>
          </p:nvPr>
        </p:nvSpPr>
        <p:spPr/>
        <p:txBody>
          <a:bodyPr/>
          <a:lstStyle/>
          <a:p>
            <a:pPr eaLnBrk="1" hangingPunct="1"/>
            <a:r>
              <a:rPr lang="en-US" smtClean="0"/>
              <a:t>Teknologi yang dipakai di WAN : Modems, Integrated Services Digital Network (ISDN), Digital subscriber line (DSL), Frame Relay, T1, E1, T3, and E3, Synchronous Optical Network (SONET) </a:t>
            </a:r>
          </a:p>
          <a:p>
            <a:pPr eaLnBrk="1" hangingPunct="1"/>
            <a:r>
              <a:rPr lang="en-US" smtClean="0"/>
              <a:t>Teknik Switching di WAN:</a:t>
            </a:r>
          </a:p>
          <a:p>
            <a:pPr lvl="1" eaLnBrk="1" hangingPunct="1"/>
            <a:r>
              <a:rPr lang="en-US" smtClean="0"/>
              <a:t>Circuit Switching</a:t>
            </a:r>
          </a:p>
          <a:p>
            <a:pPr lvl="1" eaLnBrk="1" hangingPunct="1"/>
            <a:r>
              <a:rPr lang="en-US" smtClean="0"/>
              <a:t>Packet Switching</a:t>
            </a:r>
          </a:p>
          <a:p>
            <a:pPr eaLnBrk="1" hangingPunct="1"/>
            <a:endParaRPr lang="en-US" smtClean="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pPr eaLnBrk="1" hangingPunct="1"/>
            <a:r>
              <a:rPr lang="en-US" sz="4000" smtClean="0"/>
              <a:t>WAN Wide Area Network [3]</a:t>
            </a:r>
          </a:p>
        </p:txBody>
      </p:sp>
      <p:sp>
        <p:nvSpPr>
          <p:cNvPr id="36867" name="Rectangle 3"/>
          <p:cNvSpPr>
            <a:spLocks noGrp="1" noChangeArrowheads="1"/>
          </p:cNvSpPr>
          <p:nvPr>
            <p:ph idx="1"/>
          </p:nvPr>
        </p:nvSpPr>
        <p:spPr>
          <a:xfrm>
            <a:off x="457200" y="1600200"/>
            <a:ext cx="8229600" cy="533400"/>
          </a:xfrm>
        </p:spPr>
        <p:txBody>
          <a:bodyPr/>
          <a:lstStyle/>
          <a:p>
            <a:pPr eaLnBrk="1" hangingPunct="1">
              <a:lnSpc>
                <a:spcPct val="90000"/>
              </a:lnSpc>
            </a:pPr>
            <a:r>
              <a:rPr lang="en-US" smtClean="0"/>
              <a:t>Definisi tentang WAN dari CISCO </a:t>
            </a:r>
          </a:p>
        </p:txBody>
      </p:sp>
      <p:pic>
        <p:nvPicPr>
          <p:cNvPr id="36868" name="Picture 4"/>
          <p:cNvPicPr>
            <a:picLocks noChangeAspect="1" noChangeArrowheads="1"/>
          </p:cNvPicPr>
          <p:nvPr/>
        </p:nvPicPr>
        <p:blipFill>
          <a:blip r:embed="rId2" cstate="print"/>
          <a:srcRect/>
          <a:stretch>
            <a:fillRect/>
          </a:stretch>
        </p:blipFill>
        <p:spPr bwMode="auto">
          <a:xfrm>
            <a:off x="2286000" y="2362200"/>
            <a:ext cx="5410200" cy="3502025"/>
          </a:xfrm>
          <a:prstGeom prst="rect">
            <a:avLst/>
          </a:prstGeom>
          <a:noFill/>
          <a:ln w="9525">
            <a:noFill/>
            <a:miter lim="800000"/>
            <a:headEnd/>
            <a:tailEnd/>
          </a:ln>
        </p:spPr>
      </p:pic>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pPr eaLnBrk="1" hangingPunct="1"/>
            <a:r>
              <a:rPr lang="en-US" sz="4000" smtClean="0"/>
              <a:t>SAN Storage Area Network [1]</a:t>
            </a:r>
          </a:p>
        </p:txBody>
      </p:sp>
      <p:sp>
        <p:nvSpPr>
          <p:cNvPr id="37891" name="Rectangle 3"/>
          <p:cNvSpPr>
            <a:spLocks noGrp="1" noChangeArrowheads="1"/>
          </p:cNvSpPr>
          <p:nvPr>
            <p:ph idx="1"/>
          </p:nvPr>
        </p:nvSpPr>
        <p:spPr/>
        <p:txBody>
          <a:bodyPr/>
          <a:lstStyle/>
          <a:p>
            <a:pPr eaLnBrk="1" hangingPunct="1"/>
            <a:r>
              <a:rPr lang="en-US" smtClean="0"/>
              <a:t>Konsep perancangan SAN adalah agar trafik pengaksesan data tidak mempengaruhi kinerja server utama</a:t>
            </a:r>
          </a:p>
          <a:p>
            <a:pPr eaLnBrk="1" hangingPunct="1"/>
            <a:r>
              <a:rPr lang="en-US" smtClean="0"/>
              <a:t>Pada umumnya server data akan diletakkan pada segmen jaringan yang berbeda sehingga komunikasi tidak terpengaruh oleh trafik request dari client.</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pPr eaLnBrk="1" hangingPunct="1"/>
            <a:r>
              <a:rPr lang="en-US" sz="4000" smtClean="0"/>
              <a:t>SAN Storage Area Network [2]</a:t>
            </a:r>
          </a:p>
        </p:txBody>
      </p:sp>
      <p:sp>
        <p:nvSpPr>
          <p:cNvPr id="38915" name="Rectangle 3"/>
          <p:cNvSpPr>
            <a:spLocks noGrp="1" noChangeArrowheads="1"/>
          </p:cNvSpPr>
          <p:nvPr>
            <p:ph idx="1"/>
          </p:nvPr>
        </p:nvSpPr>
        <p:spPr>
          <a:xfrm>
            <a:off x="909638" y="1600200"/>
            <a:ext cx="3814762" cy="3810000"/>
          </a:xfrm>
        </p:spPr>
        <p:txBody>
          <a:bodyPr/>
          <a:lstStyle/>
          <a:p>
            <a:pPr eaLnBrk="1" hangingPunct="1"/>
            <a:r>
              <a:rPr lang="en-US" sz="2800" smtClean="0"/>
              <a:t>Desain SAN</a:t>
            </a:r>
          </a:p>
          <a:p>
            <a:pPr eaLnBrk="1" hangingPunct="1"/>
            <a:r>
              <a:rPr lang="en-US" sz="2800" smtClean="0"/>
              <a:t>Perancangan SAN harus akan mempertimbangkan:</a:t>
            </a:r>
          </a:p>
          <a:p>
            <a:pPr lvl="1" eaLnBrk="1" hangingPunct="1"/>
            <a:r>
              <a:rPr lang="en-US" sz="2400" b="1" smtClean="0"/>
              <a:t>Performance</a:t>
            </a:r>
            <a:r>
              <a:rPr lang="en-US" sz="2400" smtClean="0"/>
              <a:t> </a:t>
            </a:r>
          </a:p>
          <a:p>
            <a:pPr lvl="1" eaLnBrk="1" hangingPunct="1"/>
            <a:r>
              <a:rPr lang="en-US" sz="2400" b="1" smtClean="0"/>
              <a:t>Availability</a:t>
            </a:r>
            <a:endParaRPr lang="en-US" sz="2400" smtClean="0"/>
          </a:p>
          <a:p>
            <a:pPr lvl="1" eaLnBrk="1" hangingPunct="1"/>
            <a:r>
              <a:rPr lang="en-US" sz="2400" b="1" smtClean="0"/>
              <a:t>Scalability</a:t>
            </a:r>
            <a:endParaRPr lang="en-US" sz="2400" smtClean="0"/>
          </a:p>
        </p:txBody>
      </p:sp>
      <p:pic>
        <p:nvPicPr>
          <p:cNvPr id="38916" name="Picture 4"/>
          <p:cNvPicPr>
            <a:picLocks noChangeAspect="1" noChangeArrowheads="1"/>
          </p:cNvPicPr>
          <p:nvPr/>
        </p:nvPicPr>
        <p:blipFill>
          <a:blip r:embed="rId3" cstate="print"/>
          <a:srcRect/>
          <a:stretch>
            <a:fillRect/>
          </a:stretch>
        </p:blipFill>
        <p:spPr bwMode="auto">
          <a:xfrm>
            <a:off x="4876800" y="1524000"/>
            <a:ext cx="4267200" cy="4419600"/>
          </a:xfrm>
          <a:prstGeom prst="rect">
            <a:avLst/>
          </a:prstGeom>
          <a:noFill/>
          <a:ln w="9525">
            <a:noFill/>
            <a:miter lim="800000"/>
            <a:headEnd/>
            <a:tailEnd/>
          </a:ln>
        </p:spPr>
      </p:pic>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2"/>
          <p:cNvSpPr>
            <a:spLocks noGrp="1" noChangeArrowheads="1"/>
          </p:cNvSpPr>
          <p:nvPr>
            <p:ph type="title"/>
          </p:nvPr>
        </p:nvSpPr>
        <p:spPr/>
        <p:txBody>
          <a:bodyPr/>
          <a:lstStyle/>
          <a:p>
            <a:pPr eaLnBrk="1" hangingPunct="1"/>
            <a:r>
              <a:rPr lang="en-US" sz="4000" smtClean="0"/>
              <a:t>Klasifikasi Jaringan Yang Lain</a:t>
            </a:r>
          </a:p>
        </p:txBody>
      </p:sp>
      <p:sp>
        <p:nvSpPr>
          <p:cNvPr id="2052" name="Rectangle 3"/>
          <p:cNvSpPr>
            <a:spLocks noGrp="1" noChangeArrowheads="1"/>
          </p:cNvSpPr>
          <p:nvPr>
            <p:ph type="body" sz="half" idx="1"/>
          </p:nvPr>
        </p:nvSpPr>
        <p:spPr>
          <a:xfrm>
            <a:off x="457200" y="1600200"/>
            <a:ext cx="7550150" cy="762000"/>
          </a:xfrm>
        </p:spPr>
        <p:txBody>
          <a:bodyPr/>
          <a:lstStyle/>
          <a:p>
            <a:pPr eaLnBrk="1" hangingPunct="1"/>
            <a:r>
              <a:rPr lang="en-US" sz="2400" smtClean="0"/>
              <a:t>Klasifikasi Jaringan berdasarkan teknik komunikasi</a:t>
            </a:r>
          </a:p>
        </p:txBody>
      </p:sp>
      <p:graphicFrame>
        <p:nvGraphicFramePr>
          <p:cNvPr id="2050" name="Object 6"/>
          <p:cNvGraphicFramePr>
            <a:graphicFrameLocks noChangeAspect="1"/>
          </p:cNvGraphicFramePr>
          <p:nvPr>
            <p:ph sz="half" idx="2"/>
          </p:nvPr>
        </p:nvGraphicFramePr>
        <p:xfrm>
          <a:off x="1905000" y="2312988"/>
          <a:ext cx="4494213" cy="3648075"/>
        </p:xfrm>
        <a:graphic>
          <a:graphicData uri="http://schemas.openxmlformats.org/presentationml/2006/ole">
            <p:oleObj spid="_x0000_s2050" name="Visio" r:id="rId3" imgW="4575048" imgH="3712464" progId="Visio.Drawing.11">
              <p:embed/>
            </p:oleObj>
          </a:graphicData>
        </a:graphic>
      </p:graphicFrame>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pPr eaLnBrk="1" hangingPunct="1"/>
            <a:r>
              <a:rPr lang="en-US" smtClean="0"/>
              <a:t>Review [1]</a:t>
            </a:r>
          </a:p>
        </p:txBody>
      </p:sp>
      <p:sp>
        <p:nvSpPr>
          <p:cNvPr id="39939" name="Rectangle 3"/>
          <p:cNvSpPr>
            <a:spLocks noGrp="1" noChangeArrowheads="1"/>
          </p:cNvSpPr>
          <p:nvPr>
            <p:ph idx="1"/>
          </p:nvPr>
        </p:nvSpPr>
        <p:spPr/>
        <p:txBody>
          <a:bodyPr/>
          <a:lstStyle/>
          <a:p>
            <a:pPr lvl="1" eaLnBrk="1" hangingPunct="1">
              <a:lnSpc>
                <a:spcPct val="90000"/>
              </a:lnSpc>
            </a:pPr>
            <a:r>
              <a:rPr lang="en-US" smtClean="0"/>
              <a:t>Sistem adalah suatu tatanan/kesatuan yang terdiri dari bagian-bagian, yang disebut sub-sistem dimana antara sub-sistem saling berinteraksi untuk mewujudkan/mencapai tujuan tertentu</a:t>
            </a:r>
          </a:p>
          <a:p>
            <a:pPr lvl="1" eaLnBrk="1" hangingPunct="1">
              <a:lnSpc>
                <a:spcPct val="90000"/>
              </a:lnSpc>
            </a:pPr>
            <a:r>
              <a:rPr lang="en-US" smtClean="0"/>
              <a:t>Sub-sistem memiliki fungsi yang berbeda-beda, dimana fungsi itu saling mendukung untuk mencapai tujuan tertentu</a:t>
            </a:r>
          </a:p>
          <a:p>
            <a:pPr lvl="1" eaLnBrk="1" hangingPunct="1">
              <a:lnSpc>
                <a:spcPct val="90000"/>
              </a:lnSpc>
            </a:pPr>
            <a:r>
              <a:rPr lang="en-US" smtClean="0"/>
              <a:t>Sistem telekomunikasi memiliki 3 elemen yaitu: transmitter, media, receiver</a:t>
            </a:r>
          </a:p>
          <a:p>
            <a:pPr eaLnBrk="1" hangingPunct="1">
              <a:lnSpc>
                <a:spcPct val="90000"/>
              </a:lnSpc>
            </a:pPr>
            <a:endParaRPr lang="en-US" smtClean="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pPr eaLnBrk="1" hangingPunct="1"/>
            <a:r>
              <a:rPr lang="en-US" smtClean="0"/>
              <a:t>Review [2]</a:t>
            </a:r>
          </a:p>
        </p:txBody>
      </p:sp>
      <p:sp>
        <p:nvSpPr>
          <p:cNvPr id="40963" name="Rectangle 3"/>
          <p:cNvSpPr>
            <a:spLocks noGrp="1" noChangeArrowheads="1"/>
          </p:cNvSpPr>
          <p:nvPr>
            <p:ph idx="1"/>
          </p:nvPr>
        </p:nvSpPr>
        <p:spPr/>
        <p:txBody>
          <a:bodyPr/>
          <a:lstStyle/>
          <a:p>
            <a:pPr eaLnBrk="1" hangingPunct="1"/>
            <a:r>
              <a:rPr lang="en-US" smtClean="0"/>
              <a:t>Jaringan dapat dibagi menjadi beberapa kelompok bila ditinjau dari parameter yang berbeda</a:t>
            </a:r>
          </a:p>
          <a:p>
            <a:pPr eaLnBrk="1" hangingPunct="1"/>
            <a:r>
              <a:rPr lang="en-US" smtClean="0"/>
              <a:t>Bila ditinjau dari segi radius jangkauan untuk menghubungkan maka Internet merupakan salah satu jenis WAN</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idx="1"/>
          </p:nvPr>
        </p:nvSpPr>
        <p:spPr/>
        <p:txBody>
          <a:bodyPr/>
          <a:lstStyle/>
          <a:p>
            <a:endParaRPr lang="en-US" dirty="0"/>
          </a:p>
        </p:txBody>
      </p:sp>
      <p:sp>
        <p:nvSpPr>
          <p:cNvPr id="5" name="Title 4"/>
          <p:cNvSpPr>
            <a:spLocks noGrp="1"/>
          </p:cNvSpPr>
          <p:nvPr>
            <p:ph type="title"/>
          </p:nvPr>
        </p:nvSpPr>
        <p:spPr/>
        <p:txBody>
          <a:bodyPr>
            <a:normAutofit fontScale="90000"/>
          </a:bodyPr>
          <a:lstStyle/>
          <a:p>
            <a:pPr>
              <a:lnSpc>
                <a:spcPct val="80000"/>
              </a:lnSpc>
            </a:pPr>
            <a:r>
              <a:rPr lang="sv-SE" dirty="0" smtClean="0"/>
              <a:t>Standarisasi Perancangan </a:t>
            </a:r>
            <a:br>
              <a:rPr lang="sv-SE" dirty="0" smtClean="0"/>
            </a:br>
            <a:r>
              <a:rPr lang="sv-SE" dirty="0" smtClean="0"/>
              <a:t>Jaringan</a:t>
            </a:r>
            <a:endParaRPr lang="en-US" dirty="0"/>
          </a:p>
        </p:txBody>
      </p:sp>
      <p:sp>
        <p:nvSpPr>
          <p:cNvPr id="3" name="Slide Number Placeholder 2"/>
          <p:cNvSpPr>
            <a:spLocks noGrp="1"/>
          </p:cNvSpPr>
          <p:nvPr>
            <p:ph type="sldNum" sz="quarter" idx="11"/>
          </p:nvPr>
        </p:nvSpPr>
        <p:spPr/>
        <p:txBody>
          <a:bodyPr>
            <a:normAutofit/>
          </a:bodyPr>
          <a:lstStyle/>
          <a:p>
            <a:fld id="{7F302563-E7AF-4054-B59A-0FF0C3D1AC5E}" type="slidenum">
              <a:rPr lang="id-ID" smtClean="0"/>
              <a:pPr/>
              <a:t>39</a:t>
            </a:fld>
            <a:endParaRPr lang="id-ID"/>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US" smtClean="0"/>
              <a:t>Topik Bahasan</a:t>
            </a:r>
          </a:p>
        </p:txBody>
      </p:sp>
      <p:sp>
        <p:nvSpPr>
          <p:cNvPr id="8195" name="Rectangle 3"/>
          <p:cNvSpPr>
            <a:spLocks noGrp="1" noChangeArrowheads="1"/>
          </p:cNvSpPr>
          <p:nvPr>
            <p:ph idx="1"/>
          </p:nvPr>
        </p:nvSpPr>
        <p:spPr/>
        <p:txBody>
          <a:bodyPr/>
          <a:lstStyle/>
          <a:p>
            <a:pPr eaLnBrk="1" hangingPunct="1"/>
            <a:r>
              <a:rPr lang="en-US" smtClean="0"/>
              <a:t>Pengenalan Jaringan Komputer</a:t>
            </a:r>
          </a:p>
          <a:p>
            <a:pPr eaLnBrk="1" hangingPunct="1"/>
            <a:r>
              <a:rPr lang="en-US" smtClean="0"/>
              <a:t>Pengertian dan elemen dari Sistem Telekomunikasi</a:t>
            </a:r>
          </a:p>
          <a:p>
            <a:pPr eaLnBrk="1" hangingPunct="1"/>
            <a:r>
              <a:rPr lang="en-US" sz="2800" smtClean="0"/>
              <a:t>Evolusi Jaringan Telekomunikasi dan Model Komunikasi</a:t>
            </a:r>
          </a:p>
          <a:p>
            <a:pPr eaLnBrk="1" hangingPunct="1"/>
            <a:r>
              <a:rPr lang="en-US" sz="2800" smtClean="0"/>
              <a:t>Pengenalan dan pengkategorian jaringan data</a:t>
            </a:r>
          </a:p>
          <a:p>
            <a:pPr lvl="1" eaLnBrk="1" hangingPunct="1"/>
            <a:r>
              <a:rPr lang="en-US" sz="2400" smtClean="0"/>
              <a:t>Topologi Fisik pada jaringan</a:t>
            </a:r>
          </a:p>
          <a:p>
            <a:pPr lvl="1" eaLnBrk="1" hangingPunct="1"/>
            <a:r>
              <a:rPr lang="en-US" sz="2400" smtClean="0"/>
              <a:t>LAN, MAN, WAN, SAN</a:t>
            </a:r>
          </a:p>
          <a:p>
            <a:pPr eaLnBrk="1" hangingPunct="1"/>
            <a:endParaRPr lang="en-US" sz="2800" smtClean="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US" smtClean="0"/>
              <a:t>Topik Bahasan</a:t>
            </a:r>
          </a:p>
        </p:txBody>
      </p:sp>
      <p:sp>
        <p:nvSpPr>
          <p:cNvPr id="6147" name="Rectangle 3"/>
          <p:cNvSpPr>
            <a:spLocks noGrp="1" noChangeArrowheads="1"/>
          </p:cNvSpPr>
          <p:nvPr>
            <p:ph idx="1"/>
          </p:nvPr>
        </p:nvSpPr>
        <p:spPr/>
        <p:txBody>
          <a:bodyPr/>
          <a:lstStyle/>
          <a:p>
            <a:pPr eaLnBrk="1" hangingPunct="1"/>
            <a:r>
              <a:rPr lang="en-US" smtClean="0"/>
              <a:t>Mengapa perlu ada Standarisasi</a:t>
            </a:r>
          </a:p>
          <a:p>
            <a:pPr eaLnBrk="1" hangingPunct="1"/>
            <a:r>
              <a:rPr lang="en-US" smtClean="0"/>
              <a:t>Konsep 3 Lapisan</a:t>
            </a:r>
          </a:p>
          <a:p>
            <a:pPr eaLnBrk="1" hangingPunct="1"/>
            <a:r>
              <a:rPr lang="en-US" smtClean="0"/>
              <a:t>Model OSI</a:t>
            </a:r>
          </a:p>
          <a:p>
            <a:pPr eaLnBrk="1" hangingPunct="1"/>
            <a:r>
              <a:rPr lang="en-US" smtClean="0"/>
              <a:t>Model TCP/IP</a:t>
            </a:r>
          </a:p>
          <a:p>
            <a:pPr eaLnBrk="1" hangingPunct="1"/>
            <a:r>
              <a:rPr lang="en-US" smtClean="0"/>
              <a:t>Proses pengirima</a:t>
            </a:r>
            <a:r>
              <a:rPr lang="id-ID" smtClean="0"/>
              <a:t>n</a:t>
            </a:r>
            <a:r>
              <a:rPr lang="en-US" smtClean="0"/>
              <a:t> data pada Jaringan</a:t>
            </a:r>
            <a:r>
              <a:rPr lang="id-ID" smtClean="0"/>
              <a:t> Komputer</a:t>
            </a:r>
            <a:endParaRPr lang="en-US" smtClean="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US" smtClean="0"/>
              <a:t>Pendahuluan [1]	</a:t>
            </a:r>
          </a:p>
        </p:txBody>
      </p:sp>
      <p:sp>
        <p:nvSpPr>
          <p:cNvPr id="7171" name="Rectangle 3"/>
          <p:cNvSpPr>
            <a:spLocks noGrp="1" noChangeArrowheads="1"/>
          </p:cNvSpPr>
          <p:nvPr>
            <p:ph idx="1"/>
          </p:nvPr>
        </p:nvSpPr>
        <p:spPr/>
        <p:txBody>
          <a:bodyPr/>
          <a:lstStyle/>
          <a:p>
            <a:pPr eaLnBrk="1" hangingPunct="1">
              <a:lnSpc>
                <a:spcPct val="90000"/>
              </a:lnSpc>
            </a:pPr>
            <a:r>
              <a:rPr lang="en-US" smtClean="0"/>
              <a:t>Pada awalnya jaringan dikembangkan dan diorganisasi dengan banyak cara/teknik oleh berbagai pihak</a:t>
            </a:r>
          </a:p>
          <a:p>
            <a:pPr eaLnBrk="1" hangingPunct="1">
              <a:lnSpc>
                <a:spcPct val="90000"/>
              </a:lnSpc>
            </a:pPr>
            <a:r>
              <a:rPr lang="en-US" smtClean="0"/>
              <a:t>Pada tahun 1980-an terjadi perkembangan jaringan yang sangat cepat baik dari segi ukuran maupun jumlah. Sebagian besar perusahaan menggunakan jaringan untuk melakukan perluasan usahanya</a:t>
            </a:r>
          </a:p>
          <a:p>
            <a:pPr eaLnBrk="1" hangingPunct="1">
              <a:lnSpc>
                <a:spcPct val="90000"/>
              </a:lnSpc>
            </a:pPr>
            <a:endParaRPr lang="en-US" smtClean="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US" smtClean="0"/>
              <a:t>Pendahuluan [2]	</a:t>
            </a:r>
          </a:p>
        </p:txBody>
      </p:sp>
      <p:sp>
        <p:nvSpPr>
          <p:cNvPr id="8195" name="Rectangle 3"/>
          <p:cNvSpPr>
            <a:spLocks noGrp="1" noChangeArrowheads="1"/>
          </p:cNvSpPr>
          <p:nvPr>
            <p:ph idx="1"/>
          </p:nvPr>
        </p:nvSpPr>
        <p:spPr/>
        <p:txBody>
          <a:bodyPr/>
          <a:lstStyle/>
          <a:p>
            <a:pPr eaLnBrk="1" hangingPunct="1"/>
            <a:r>
              <a:rPr lang="en-US" smtClean="0"/>
              <a:t>Perkembangan yang pesat dari jaringan tanpa adanya persamaan aturan menimbulkan efek negatif dimana antara jaringan yang satu dengan yang lainnya tidak dapat berkomunikasi</a:t>
            </a:r>
          </a:p>
          <a:p>
            <a:pPr eaLnBrk="1" hangingPunct="1"/>
            <a:r>
              <a:rPr lang="en-US" smtClean="0"/>
              <a:t>Kondisi ini dapat digambarkan dengan analogi apabila orang saling berbicara dengan bahasa yang berbeda</a:t>
            </a:r>
          </a:p>
          <a:p>
            <a:pPr eaLnBrk="1" hangingPunct="1"/>
            <a:endParaRPr lang="en-US" smtClean="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smtClean="0"/>
              <a:t>Problem Solving [1]</a:t>
            </a:r>
          </a:p>
        </p:txBody>
      </p:sp>
      <p:sp>
        <p:nvSpPr>
          <p:cNvPr id="9219" name="Rectangle 3"/>
          <p:cNvSpPr>
            <a:spLocks noGrp="1" noChangeArrowheads="1"/>
          </p:cNvSpPr>
          <p:nvPr>
            <p:ph idx="1"/>
          </p:nvPr>
        </p:nvSpPr>
        <p:spPr/>
        <p:txBody>
          <a:bodyPr/>
          <a:lstStyle/>
          <a:p>
            <a:pPr eaLnBrk="1" hangingPunct="1">
              <a:lnSpc>
                <a:spcPct val="90000"/>
              </a:lnSpc>
            </a:pPr>
            <a:r>
              <a:rPr lang="en-US" smtClean="0"/>
              <a:t>Untuk memecahkan masalah komunikasi antar jaringan maka ISO (International Standard Organization) melakukan penelitian terhadap sistem jaringan yang telah ada (Digital Equipment Corporation net (DECnet), Systems Network Architecture (SNA), and TCP/IP) untuk menemukan generalisasi dari aturan yang digunakan </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US" smtClean="0"/>
              <a:t>Problem Solving [2]</a:t>
            </a:r>
          </a:p>
        </p:txBody>
      </p:sp>
      <p:sp>
        <p:nvSpPr>
          <p:cNvPr id="10243" name="Rectangle 3"/>
          <p:cNvSpPr>
            <a:spLocks noGrp="1" noChangeArrowheads="1"/>
          </p:cNvSpPr>
          <p:nvPr>
            <p:ph idx="1"/>
          </p:nvPr>
        </p:nvSpPr>
        <p:spPr/>
        <p:txBody>
          <a:bodyPr/>
          <a:lstStyle/>
          <a:p>
            <a:pPr eaLnBrk="1" hangingPunct="1">
              <a:lnSpc>
                <a:spcPct val="90000"/>
              </a:lnSpc>
            </a:pPr>
            <a:r>
              <a:rPr lang="en-US" sz="2800" smtClean="0"/>
              <a:t>Pada tahun 1984 ISO merelease referensi network model yang dikenal dengan Open Source Interconnection (OSI)</a:t>
            </a:r>
          </a:p>
          <a:p>
            <a:pPr eaLnBrk="1" hangingPunct="1">
              <a:lnSpc>
                <a:spcPct val="90000"/>
              </a:lnSpc>
            </a:pPr>
            <a:r>
              <a:rPr lang="en-US" sz="2800" smtClean="0"/>
              <a:t>OSI menyediakan aturan standard yang wajib diikuti oleh vendor network untuk menjamin “compatibility,interoperability ” antara produk satu dengan yang lainnya </a:t>
            </a:r>
          </a:p>
          <a:p>
            <a:pPr eaLnBrk="1" hangingPunct="1">
              <a:lnSpc>
                <a:spcPct val="90000"/>
              </a:lnSpc>
            </a:pPr>
            <a:r>
              <a:rPr lang="en-US" sz="2800" smtClean="0"/>
              <a:t>Selain model OSI, dikenal juga Model 3 Lapisan dan model TCP/IP dalam melakukan proses perancangan jaringan komputer</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US" sz="4000" smtClean="0"/>
              <a:t>Layering in Network [1]</a:t>
            </a:r>
          </a:p>
        </p:txBody>
      </p:sp>
      <p:sp>
        <p:nvSpPr>
          <p:cNvPr id="11267" name="Rectangle 3"/>
          <p:cNvSpPr>
            <a:spLocks noGrp="1" noChangeArrowheads="1"/>
          </p:cNvSpPr>
          <p:nvPr>
            <p:ph idx="1"/>
          </p:nvPr>
        </p:nvSpPr>
        <p:spPr/>
        <p:txBody>
          <a:bodyPr/>
          <a:lstStyle/>
          <a:p>
            <a:pPr eaLnBrk="1" hangingPunct="1"/>
            <a:r>
              <a:rPr lang="en-US" smtClean="0"/>
              <a:t>Model yang ada akan menjadi acuan bagi para vendor dalam membuat device yang menyusun jaringan komputer</a:t>
            </a:r>
          </a:p>
          <a:p>
            <a:pPr eaLnBrk="1" hangingPunct="1"/>
            <a:r>
              <a:rPr lang="en-US" smtClean="0"/>
              <a:t>Model perancangan dalam jaringan komputer membagi komponen penyusun jaringan dalam beberapa lapisan, setiap lapisan memiliki fungsi tersendiri dan saling mendukung</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US" sz="4000" smtClean="0"/>
              <a:t>Layering in Network [2]</a:t>
            </a:r>
            <a:endParaRPr lang="id-ID" sz="4000" smtClean="0"/>
          </a:p>
        </p:txBody>
      </p:sp>
      <p:sp>
        <p:nvSpPr>
          <p:cNvPr id="12291" name="Rectangle 3"/>
          <p:cNvSpPr>
            <a:spLocks noGrp="1" noChangeArrowheads="1"/>
          </p:cNvSpPr>
          <p:nvPr>
            <p:ph idx="1"/>
          </p:nvPr>
        </p:nvSpPr>
        <p:spPr/>
        <p:txBody>
          <a:bodyPr/>
          <a:lstStyle/>
          <a:p>
            <a:pPr eaLnBrk="1" hangingPunct="1">
              <a:lnSpc>
                <a:spcPct val="80000"/>
              </a:lnSpc>
            </a:pPr>
            <a:r>
              <a:rPr lang="en-US" sz="2800" smtClean="0"/>
              <a:t>Pembagian menjadi beberapa lapisan dalam perancangan network akan memberikan beberapa keuntungan :</a:t>
            </a:r>
          </a:p>
          <a:p>
            <a:pPr lvl="1" eaLnBrk="1" hangingPunct="1">
              <a:lnSpc>
                <a:spcPct val="80000"/>
              </a:lnSpc>
            </a:pPr>
            <a:r>
              <a:rPr lang="en-US" sz="2400" smtClean="0"/>
              <a:t>Lebih mudah dalam management</a:t>
            </a:r>
          </a:p>
          <a:p>
            <a:pPr lvl="1" eaLnBrk="1" hangingPunct="1">
              <a:lnSpc>
                <a:spcPct val="80000"/>
              </a:lnSpc>
            </a:pPr>
            <a:r>
              <a:rPr lang="en-US" sz="2400" smtClean="0"/>
              <a:t>Memberikan standar pada component jaringan sehingga dapat dikembangkan oleh berbagai vendor</a:t>
            </a:r>
          </a:p>
          <a:p>
            <a:pPr lvl="1" eaLnBrk="1" hangingPunct="1">
              <a:lnSpc>
                <a:spcPct val="80000"/>
              </a:lnSpc>
            </a:pPr>
            <a:r>
              <a:rPr lang="en-US" sz="2400" smtClean="0"/>
              <a:t>Mengijinkan berbagai tipe hardware network dan software untuk berkomunikasi</a:t>
            </a:r>
          </a:p>
          <a:p>
            <a:pPr lvl="1" eaLnBrk="1" hangingPunct="1">
              <a:lnSpc>
                <a:spcPct val="80000"/>
              </a:lnSpc>
            </a:pPr>
            <a:r>
              <a:rPr lang="en-US" sz="2400" smtClean="0"/>
              <a:t>Mencegah perubahan pada satu lapisan mempengaruhi lapisan yang lain</a:t>
            </a:r>
          </a:p>
          <a:p>
            <a:pPr lvl="1" eaLnBrk="1" hangingPunct="1">
              <a:lnSpc>
                <a:spcPct val="80000"/>
              </a:lnSpc>
            </a:pPr>
            <a:r>
              <a:rPr lang="en-US" sz="2400" smtClean="0"/>
              <a:t>Membagi network menjadi bagian yang lebih kecil sehingga lebih mudah unutk dipelajari dan dipahami</a:t>
            </a:r>
          </a:p>
          <a:p>
            <a:pPr lvl="1" eaLnBrk="1" hangingPunct="1">
              <a:lnSpc>
                <a:spcPct val="80000"/>
              </a:lnSpc>
            </a:pPr>
            <a:endParaRPr lang="id-ID" sz="2400" smtClean="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US" sz="4000" smtClean="0"/>
              <a:t>Organisasi dalam Standarisasi</a:t>
            </a:r>
            <a:endParaRPr lang="id-ID" sz="4000" smtClean="0"/>
          </a:p>
        </p:txBody>
      </p:sp>
      <p:sp>
        <p:nvSpPr>
          <p:cNvPr id="13315" name="Rectangle 3"/>
          <p:cNvSpPr>
            <a:spLocks noGrp="1" noChangeArrowheads="1"/>
          </p:cNvSpPr>
          <p:nvPr>
            <p:ph idx="1"/>
          </p:nvPr>
        </p:nvSpPr>
        <p:spPr/>
        <p:txBody>
          <a:bodyPr/>
          <a:lstStyle/>
          <a:p>
            <a:pPr eaLnBrk="1" hangingPunct="1"/>
            <a:r>
              <a:rPr lang="en-US" sz="2800" smtClean="0"/>
              <a:t>IEEE</a:t>
            </a:r>
          </a:p>
          <a:p>
            <a:pPr eaLnBrk="1" hangingPunct="1"/>
            <a:r>
              <a:rPr lang="en-US" sz="2800" smtClean="0"/>
              <a:t>Internet Society</a:t>
            </a:r>
          </a:p>
          <a:p>
            <a:pPr eaLnBrk="1" hangingPunct="1"/>
            <a:r>
              <a:rPr lang="en-US" sz="2800" smtClean="0"/>
              <a:t>ISO</a:t>
            </a:r>
          </a:p>
          <a:p>
            <a:pPr eaLnBrk="1" hangingPunct="1"/>
            <a:r>
              <a:rPr lang="en-US" sz="2800" smtClean="0"/>
              <a:t>ITU-T</a:t>
            </a:r>
          </a:p>
          <a:p>
            <a:pPr eaLnBrk="1" hangingPunct="1"/>
            <a:r>
              <a:rPr lang="en-US" sz="2800" smtClean="0"/>
              <a:t>ATM Forum</a:t>
            </a:r>
          </a:p>
          <a:p>
            <a:pPr eaLnBrk="1" hangingPunct="1"/>
            <a:r>
              <a:rPr lang="en-US" sz="2800" smtClean="0"/>
              <a:t>Internet Architecture Board</a:t>
            </a:r>
          </a:p>
          <a:p>
            <a:pPr eaLnBrk="1" hangingPunct="1"/>
            <a:r>
              <a:rPr lang="en-US" sz="2800" smtClean="0"/>
              <a:t>Internet Engineering Task Force</a:t>
            </a:r>
          </a:p>
          <a:p>
            <a:pPr eaLnBrk="1" hangingPunct="1"/>
            <a:r>
              <a:rPr lang="en-US" sz="2800" smtClean="0"/>
              <a:t>Internet Engineering Steering Group</a:t>
            </a:r>
            <a:endParaRPr lang="id-ID" sz="2800" smtClean="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en-US" smtClean="0"/>
              <a:t>Protokol</a:t>
            </a:r>
            <a:endParaRPr lang="id-ID" smtClean="0"/>
          </a:p>
        </p:txBody>
      </p:sp>
      <p:sp>
        <p:nvSpPr>
          <p:cNvPr id="14339" name="Rectangle 3"/>
          <p:cNvSpPr>
            <a:spLocks noGrp="1" noChangeArrowheads="1"/>
          </p:cNvSpPr>
          <p:nvPr>
            <p:ph idx="1"/>
          </p:nvPr>
        </p:nvSpPr>
        <p:spPr/>
        <p:txBody>
          <a:bodyPr/>
          <a:lstStyle/>
          <a:p>
            <a:pPr eaLnBrk="1" hangingPunct="1">
              <a:lnSpc>
                <a:spcPct val="90000"/>
              </a:lnSpc>
            </a:pPr>
            <a:r>
              <a:rPr lang="en-US" smtClean="0"/>
              <a:t>Protokol adalah serangkaian aturan yang mengatur operasi-operasi unit-unit fungsional agar proses komunikasi dapat terlaksana</a:t>
            </a:r>
          </a:p>
          <a:p>
            <a:pPr eaLnBrk="1" hangingPunct="1">
              <a:lnSpc>
                <a:spcPct val="90000"/>
              </a:lnSpc>
            </a:pPr>
            <a:r>
              <a:rPr lang="en-US" smtClean="0"/>
              <a:t>Elemen-elemen dari protokol :</a:t>
            </a:r>
          </a:p>
          <a:p>
            <a:pPr lvl="1" eaLnBrk="1" hangingPunct="1">
              <a:lnSpc>
                <a:spcPct val="90000"/>
              </a:lnSpc>
            </a:pPr>
            <a:r>
              <a:rPr lang="en-US" smtClean="0"/>
              <a:t>Syntax : format data dan level sinyal</a:t>
            </a:r>
          </a:p>
          <a:p>
            <a:pPr lvl="1" eaLnBrk="1" hangingPunct="1">
              <a:lnSpc>
                <a:spcPct val="90000"/>
              </a:lnSpc>
            </a:pPr>
            <a:r>
              <a:rPr lang="en-US" smtClean="0"/>
              <a:t>Semantic : informasi kontrol unutk koordinasi dan pengendalian kesalahan</a:t>
            </a:r>
          </a:p>
          <a:p>
            <a:pPr lvl="1" eaLnBrk="1" hangingPunct="1">
              <a:lnSpc>
                <a:spcPct val="90000"/>
              </a:lnSpc>
            </a:pPr>
            <a:r>
              <a:rPr lang="en-US" smtClean="0"/>
              <a:t>Timing : kesesuaian urutan dan kecepatan</a:t>
            </a:r>
            <a:endParaRPr lang="id-ID" smtClean="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n-US" smtClean="0"/>
              <a:t>Model 3 Lapisan</a:t>
            </a:r>
            <a:endParaRPr lang="id-ID" smtClean="0"/>
          </a:p>
        </p:txBody>
      </p:sp>
      <p:sp>
        <p:nvSpPr>
          <p:cNvPr id="15363" name="Rectangle 3"/>
          <p:cNvSpPr>
            <a:spLocks noGrp="1" noChangeArrowheads="1"/>
          </p:cNvSpPr>
          <p:nvPr>
            <p:ph idx="1"/>
          </p:nvPr>
        </p:nvSpPr>
        <p:spPr/>
        <p:txBody>
          <a:bodyPr/>
          <a:lstStyle/>
          <a:p>
            <a:pPr eaLnBrk="1" hangingPunct="1"/>
            <a:r>
              <a:rPr lang="en-US" smtClean="0"/>
              <a:t>Model 3 Lapisan terdiri dari :</a:t>
            </a:r>
          </a:p>
          <a:p>
            <a:pPr lvl="1" eaLnBrk="1" hangingPunct="1"/>
            <a:r>
              <a:rPr lang="en-US" smtClean="0"/>
              <a:t>Network Access Layer : berkenaan dengan pemindahan data antara komputer dan jaringan</a:t>
            </a:r>
          </a:p>
          <a:p>
            <a:pPr lvl="1" eaLnBrk="1" hangingPunct="1"/>
            <a:r>
              <a:rPr lang="en-US" smtClean="0"/>
              <a:t>Transport Layer : menjamin reliabilitas sampainya data dari sumber ke tujuan</a:t>
            </a:r>
          </a:p>
          <a:p>
            <a:pPr lvl="1" eaLnBrk="1" hangingPunct="1"/>
            <a:r>
              <a:rPr lang="en-US" smtClean="0"/>
              <a:t>Aplikasi logic untuk mendukung berbagai jenis aplikasi user</a:t>
            </a:r>
            <a:endParaRPr lang="id-ID"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smtClean="0"/>
              <a:t>Pendahuluan</a:t>
            </a:r>
          </a:p>
        </p:txBody>
      </p:sp>
      <p:sp>
        <p:nvSpPr>
          <p:cNvPr id="9219" name="Rectangle 3"/>
          <p:cNvSpPr>
            <a:spLocks noGrp="1" noChangeArrowheads="1"/>
          </p:cNvSpPr>
          <p:nvPr>
            <p:ph idx="1"/>
          </p:nvPr>
        </p:nvSpPr>
        <p:spPr/>
        <p:txBody>
          <a:bodyPr/>
          <a:lstStyle/>
          <a:p>
            <a:pPr eaLnBrk="1" hangingPunct="1"/>
            <a:r>
              <a:rPr lang="en-US" smtClean="0"/>
              <a:t>Apa kegunaan/manfaat dari Jaringan Komputer??</a:t>
            </a:r>
          </a:p>
          <a:p>
            <a:pPr lvl="2" eaLnBrk="1" hangingPunct="1"/>
            <a:r>
              <a:rPr lang="en-US" smtClean="0"/>
              <a:t>Memudahkan untuk melakukan pertukaran data baik itu : suara, video, gambar, text, dll</a:t>
            </a:r>
          </a:p>
          <a:p>
            <a:pPr lvl="2" eaLnBrk="1" hangingPunct="1"/>
            <a:r>
              <a:rPr lang="en-US" smtClean="0"/>
              <a:t>Mengijinkan untuk melakukan sharing resource, seperti : printer, cd rom, harddisk, dll</a:t>
            </a:r>
          </a:p>
          <a:p>
            <a:pPr lvl="2" eaLnBrk="1" hangingPunct="1"/>
            <a:r>
              <a:rPr lang="en-US" smtClean="0"/>
              <a:t>Mempermudah management dan pengawasan penggunaan resource , untuk update antivirus, update software, dll</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en-US" smtClean="0"/>
              <a:t>OSI Model</a:t>
            </a:r>
          </a:p>
        </p:txBody>
      </p:sp>
      <p:sp>
        <p:nvSpPr>
          <p:cNvPr id="16387" name="Rectangle 3"/>
          <p:cNvSpPr>
            <a:spLocks noGrp="1" noChangeArrowheads="1"/>
          </p:cNvSpPr>
          <p:nvPr>
            <p:ph idx="1"/>
          </p:nvPr>
        </p:nvSpPr>
        <p:spPr/>
        <p:txBody>
          <a:bodyPr/>
          <a:lstStyle/>
          <a:p>
            <a:pPr eaLnBrk="1" hangingPunct="1"/>
            <a:r>
              <a:rPr lang="en-US" smtClean="0"/>
              <a:t>Pada OSI dilakukan pembagian perancangan menjadi 7 lapis:</a:t>
            </a:r>
          </a:p>
          <a:p>
            <a:pPr lvl="4" eaLnBrk="1" hangingPunct="1"/>
            <a:r>
              <a:rPr lang="en-US" smtClean="0"/>
              <a:t>Setiap lapisan mengatur tentang mekanisme/aturan yang harus diikuti oleh vendor agar produk yang dihasilkan dapat saling berkomunikasi</a:t>
            </a:r>
          </a:p>
          <a:p>
            <a:pPr lvl="4" eaLnBrk="1" hangingPunct="1"/>
            <a:r>
              <a:rPr lang="en-US" smtClean="0"/>
              <a:t>OSI layer model menggambarkan bagaimana paket data yang dikirim berjalan melewati berbagai layer menuju device yang lain dalam network, walaupun pengirim dan penerima menggunakan media network yang berbeda</a:t>
            </a:r>
          </a:p>
        </p:txBody>
      </p:sp>
      <p:pic>
        <p:nvPicPr>
          <p:cNvPr id="16388" name="Picture 4"/>
          <p:cNvPicPr>
            <a:picLocks noChangeAspect="1" noChangeArrowheads="1"/>
          </p:cNvPicPr>
          <p:nvPr/>
        </p:nvPicPr>
        <p:blipFill>
          <a:blip r:embed="rId2" cstate="print"/>
          <a:srcRect/>
          <a:stretch>
            <a:fillRect/>
          </a:stretch>
        </p:blipFill>
        <p:spPr bwMode="auto">
          <a:xfrm>
            <a:off x="304800" y="2667000"/>
            <a:ext cx="1871663" cy="3124200"/>
          </a:xfrm>
          <a:prstGeom prst="rect">
            <a:avLst/>
          </a:prstGeom>
          <a:noFill/>
          <a:ln w="9525">
            <a:noFill/>
            <a:miter lim="800000"/>
            <a:headEnd/>
            <a:tailEnd/>
          </a:ln>
        </p:spPr>
      </p:pic>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smtClean="0"/>
              <a:t>OSI Model</a:t>
            </a:r>
            <a:endParaRPr lang="id-ID" smtClean="0"/>
          </a:p>
        </p:txBody>
      </p:sp>
      <p:sp>
        <p:nvSpPr>
          <p:cNvPr id="17411" name="Rectangle 3"/>
          <p:cNvSpPr>
            <a:spLocks noGrp="1" noChangeArrowheads="1"/>
          </p:cNvSpPr>
          <p:nvPr>
            <p:ph idx="1"/>
          </p:nvPr>
        </p:nvSpPr>
        <p:spPr/>
        <p:txBody>
          <a:bodyPr/>
          <a:lstStyle/>
          <a:p>
            <a:pPr eaLnBrk="1" hangingPunct="1"/>
            <a:endParaRPr lang="id-ID" smtClean="0"/>
          </a:p>
        </p:txBody>
      </p:sp>
      <p:pic>
        <p:nvPicPr>
          <p:cNvPr id="17412" name="Picture 4"/>
          <p:cNvPicPr>
            <a:picLocks noChangeAspect="1" noChangeArrowheads="1"/>
          </p:cNvPicPr>
          <p:nvPr/>
        </p:nvPicPr>
        <p:blipFill>
          <a:blip r:embed="rId2" cstate="print"/>
          <a:srcRect/>
          <a:stretch>
            <a:fillRect/>
          </a:stretch>
        </p:blipFill>
        <p:spPr bwMode="auto">
          <a:xfrm>
            <a:off x="609600" y="1600200"/>
            <a:ext cx="7543800" cy="44370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en-US" smtClean="0"/>
              <a:t>OSI Model</a:t>
            </a:r>
            <a:endParaRPr lang="id-ID" smtClean="0"/>
          </a:p>
        </p:txBody>
      </p:sp>
      <p:sp>
        <p:nvSpPr>
          <p:cNvPr id="18435" name="Rectangle 3"/>
          <p:cNvSpPr>
            <a:spLocks noGrp="1" noChangeArrowheads="1"/>
          </p:cNvSpPr>
          <p:nvPr>
            <p:ph idx="1"/>
          </p:nvPr>
        </p:nvSpPr>
        <p:spPr>
          <a:xfrm>
            <a:off x="457200" y="1600200"/>
            <a:ext cx="3698875" cy="4267200"/>
          </a:xfrm>
        </p:spPr>
        <p:txBody>
          <a:bodyPr/>
          <a:lstStyle/>
          <a:p>
            <a:pPr eaLnBrk="1" hangingPunct="1">
              <a:lnSpc>
                <a:spcPct val="90000"/>
              </a:lnSpc>
            </a:pPr>
            <a:r>
              <a:rPr lang="en-US" sz="2400" smtClean="0"/>
              <a:t>Ketika data dikirim dari pengirim ke penerima maka akan terjadi komunikasi antara setiap layer OSI pada pengirim dan penerima.</a:t>
            </a:r>
          </a:p>
          <a:p>
            <a:pPr eaLnBrk="1" hangingPunct="1">
              <a:lnSpc>
                <a:spcPct val="90000"/>
              </a:lnSpc>
            </a:pPr>
            <a:r>
              <a:rPr lang="en-US" sz="2400" smtClean="0"/>
              <a:t>Pada proses ini protokol pada setiap layer akan bertukar informasi yang dikenal dengan nama PDU (Protokol Data Unit)</a:t>
            </a:r>
            <a:endParaRPr lang="id-ID" sz="2400" smtClean="0"/>
          </a:p>
        </p:txBody>
      </p:sp>
      <p:pic>
        <p:nvPicPr>
          <p:cNvPr id="18436" name="Picture 4"/>
          <p:cNvPicPr>
            <a:picLocks noChangeAspect="1" noChangeArrowheads="1"/>
          </p:cNvPicPr>
          <p:nvPr/>
        </p:nvPicPr>
        <p:blipFill>
          <a:blip r:embed="rId2" cstate="print"/>
          <a:srcRect/>
          <a:stretch>
            <a:fillRect/>
          </a:stretch>
        </p:blipFill>
        <p:spPr bwMode="auto">
          <a:xfrm>
            <a:off x="4267200" y="1600200"/>
            <a:ext cx="4127500" cy="4267200"/>
          </a:xfrm>
          <a:prstGeom prst="rect">
            <a:avLst/>
          </a:prstGeom>
          <a:noFill/>
          <a:ln w="9525">
            <a:noFill/>
            <a:miter lim="800000"/>
            <a:headEnd/>
            <a:tailEnd/>
          </a:ln>
        </p:spPr>
      </p:pic>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n-US" smtClean="0"/>
              <a:t>Model TCP/IP</a:t>
            </a:r>
            <a:endParaRPr lang="id-ID" smtClean="0"/>
          </a:p>
        </p:txBody>
      </p:sp>
      <p:sp>
        <p:nvSpPr>
          <p:cNvPr id="19459" name="Rectangle 3"/>
          <p:cNvSpPr>
            <a:spLocks noGrp="1" noChangeArrowheads="1"/>
          </p:cNvSpPr>
          <p:nvPr>
            <p:ph idx="1"/>
          </p:nvPr>
        </p:nvSpPr>
        <p:spPr/>
        <p:txBody>
          <a:bodyPr/>
          <a:lstStyle/>
          <a:p>
            <a:pPr eaLnBrk="1" hangingPunct="1"/>
            <a:r>
              <a:rPr lang="en-US" smtClean="0"/>
              <a:t>Pada Model TCP/IP network dibagi menjadi 4 lapisan:	</a:t>
            </a:r>
          </a:p>
          <a:p>
            <a:pPr lvl="4" eaLnBrk="1" hangingPunct="1"/>
            <a:r>
              <a:rPr lang="en-US" smtClean="0"/>
              <a:t>Layer Aplikasi menangani tentang representasi data, encoding dan dialog control</a:t>
            </a:r>
          </a:p>
          <a:p>
            <a:pPr lvl="4" eaLnBrk="1" hangingPunct="1"/>
            <a:r>
              <a:rPr lang="en-US" smtClean="0"/>
              <a:t>Layer Transport menangani QoS (Quality of Service) meliputi reliability, flow control, dan koreksi error.</a:t>
            </a:r>
          </a:p>
          <a:p>
            <a:pPr lvl="4" eaLnBrk="1" hangingPunct="1"/>
            <a:r>
              <a:rPr lang="en-US" smtClean="0"/>
              <a:t>Layer Internet bertugas untuk menangani proses best path determination dan packet switching</a:t>
            </a:r>
          </a:p>
          <a:p>
            <a:pPr lvl="4" eaLnBrk="1" hangingPunct="1"/>
            <a:r>
              <a:rPr lang="en-US" smtClean="0"/>
              <a:t>Layer Network Access meliputi komponen yang dibutuhkan untuk membuat koneksi/link baik itu komponen logic maupu fisik</a:t>
            </a:r>
          </a:p>
        </p:txBody>
      </p:sp>
      <p:pic>
        <p:nvPicPr>
          <p:cNvPr id="19460" name="Picture 4"/>
          <p:cNvPicPr>
            <a:picLocks noChangeAspect="1" noChangeArrowheads="1"/>
          </p:cNvPicPr>
          <p:nvPr/>
        </p:nvPicPr>
        <p:blipFill>
          <a:blip r:embed="rId2" cstate="print"/>
          <a:srcRect/>
          <a:stretch>
            <a:fillRect/>
          </a:stretch>
        </p:blipFill>
        <p:spPr bwMode="auto">
          <a:xfrm>
            <a:off x="685800" y="2895600"/>
            <a:ext cx="1676400" cy="2847975"/>
          </a:xfrm>
          <a:prstGeom prst="rect">
            <a:avLst/>
          </a:prstGeom>
          <a:noFill/>
          <a:ln w="9525">
            <a:noFill/>
            <a:miter lim="800000"/>
            <a:headEnd/>
            <a:tailEnd/>
          </a:ln>
        </p:spPr>
      </p:pic>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en-US" smtClean="0"/>
              <a:t>OSI vs TCP/IP</a:t>
            </a:r>
            <a:endParaRPr lang="id-ID" smtClean="0"/>
          </a:p>
        </p:txBody>
      </p:sp>
      <p:sp>
        <p:nvSpPr>
          <p:cNvPr id="20483" name="Rectangle 3"/>
          <p:cNvSpPr>
            <a:spLocks noGrp="1" noChangeArrowheads="1"/>
          </p:cNvSpPr>
          <p:nvPr>
            <p:ph idx="1"/>
          </p:nvPr>
        </p:nvSpPr>
        <p:spPr/>
        <p:txBody>
          <a:bodyPr/>
          <a:lstStyle/>
          <a:p>
            <a:pPr eaLnBrk="1" hangingPunct="1"/>
            <a:endParaRPr lang="id-ID" smtClean="0"/>
          </a:p>
        </p:txBody>
      </p:sp>
      <p:pic>
        <p:nvPicPr>
          <p:cNvPr id="20484" name="Picture 4"/>
          <p:cNvPicPr>
            <a:picLocks noChangeAspect="1" noChangeArrowheads="1"/>
          </p:cNvPicPr>
          <p:nvPr/>
        </p:nvPicPr>
        <p:blipFill>
          <a:blip r:embed="rId2" cstate="print"/>
          <a:srcRect/>
          <a:stretch>
            <a:fillRect/>
          </a:stretch>
        </p:blipFill>
        <p:spPr bwMode="auto">
          <a:xfrm>
            <a:off x="457200" y="1752600"/>
            <a:ext cx="4191000" cy="3962400"/>
          </a:xfrm>
          <a:prstGeom prst="rect">
            <a:avLst/>
          </a:prstGeom>
          <a:noFill/>
          <a:ln w="9525">
            <a:noFill/>
            <a:miter lim="800000"/>
            <a:headEnd/>
            <a:tailEnd/>
          </a:ln>
        </p:spPr>
      </p:pic>
      <p:pic>
        <p:nvPicPr>
          <p:cNvPr id="20485" name="Picture 5"/>
          <p:cNvPicPr>
            <a:picLocks noChangeAspect="1" noChangeArrowheads="1"/>
          </p:cNvPicPr>
          <p:nvPr/>
        </p:nvPicPr>
        <p:blipFill>
          <a:blip r:embed="rId3" cstate="print"/>
          <a:srcRect/>
          <a:stretch>
            <a:fillRect/>
          </a:stretch>
        </p:blipFill>
        <p:spPr bwMode="auto">
          <a:xfrm>
            <a:off x="4495800" y="1981200"/>
            <a:ext cx="4343400" cy="36004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r>
              <a:rPr lang="en-US" sz="4000" smtClean="0"/>
              <a:t>Encapsulasi dan De-encapsulasi [1]</a:t>
            </a:r>
            <a:endParaRPr lang="id-ID" sz="4000" smtClean="0"/>
          </a:p>
        </p:txBody>
      </p:sp>
      <p:sp>
        <p:nvSpPr>
          <p:cNvPr id="21507" name="Rectangle 3"/>
          <p:cNvSpPr>
            <a:spLocks noGrp="1" noChangeArrowheads="1"/>
          </p:cNvSpPr>
          <p:nvPr>
            <p:ph idx="1"/>
          </p:nvPr>
        </p:nvSpPr>
        <p:spPr/>
        <p:txBody>
          <a:bodyPr/>
          <a:lstStyle/>
          <a:p>
            <a:pPr eaLnBrk="1" hangingPunct="1"/>
            <a:r>
              <a:rPr lang="en-US" sz="2800" smtClean="0"/>
              <a:t>Pada saat data mengalir dari layer atas ke layer dibawahnya maka terjadi proses encapsulasi </a:t>
            </a:r>
          </a:p>
          <a:p>
            <a:pPr eaLnBrk="1" hangingPunct="1"/>
            <a:r>
              <a:rPr lang="en-US" sz="2800" smtClean="0"/>
              <a:t>Encapsulasi adalah proses penambahan data tambahan (header dan trailer) yang dibutuhkan agar fungsionalitas dari layer dapat dilaksanakan</a:t>
            </a:r>
          </a:p>
          <a:p>
            <a:pPr eaLnBrk="1" hangingPunct="1"/>
            <a:r>
              <a:rPr lang="en-US" sz="2800" smtClean="0"/>
              <a:t>Pada sisi pengirim data mengalami encapsulasi sedangkan pada sisi penerima data mengalami proses de-encapsulasi, yaitu proses pembongkaran data tambahan.</a:t>
            </a:r>
            <a:endParaRPr lang="id-ID" sz="2800" smtClean="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r>
              <a:rPr lang="en-US" sz="4000" smtClean="0"/>
              <a:t>Encapsulasi dan De-encapsulasi [2]</a:t>
            </a:r>
          </a:p>
        </p:txBody>
      </p:sp>
      <p:sp>
        <p:nvSpPr>
          <p:cNvPr id="22531" name="Rectangle 3"/>
          <p:cNvSpPr>
            <a:spLocks noGrp="1" noChangeArrowheads="1"/>
          </p:cNvSpPr>
          <p:nvPr>
            <p:ph idx="1"/>
          </p:nvPr>
        </p:nvSpPr>
        <p:spPr>
          <a:xfrm>
            <a:off x="609600" y="1752600"/>
            <a:ext cx="8305800" cy="4572000"/>
          </a:xfrm>
        </p:spPr>
        <p:txBody>
          <a:bodyPr/>
          <a:lstStyle/>
          <a:p>
            <a:pPr eaLnBrk="1" hangingPunct="1"/>
            <a:endParaRPr lang="id-ID" smtClean="0"/>
          </a:p>
        </p:txBody>
      </p:sp>
      <p:pic>
        <p:nvPicPr>
          <p:cNvPr id="22532" name="Picture 4"/>
          <p:cNvPicPr>
            <a:picLocks noChangeAspect="1" noChangeArrowheads="1"/>
          </p:cNvPicPr>
          <p:nvPr/>
        </p:nvPicPr>
        <p:blipFill>
          <a:blip r:embed="rId2" cstate="print"/>
          <a:srcRect/>
          <a:stretch>
            <a:fillRect/>
          </a:stretch>
        </p:blipFill>
        <p:spPr bwMode="auto">
          <a:xfrm>
            <a:off x="1066800" y="1670050"/>
            <a:ext cx="7162800" cy="4425950"/>
          </a:xfrm>
          <a:prstGeom prst="rect">
            <a:avLst/>
          </a:prstGeom>
          <a:noFill/>
          <a:ln w="9525">
            <a:noFill/>
            <a:miter lim="800000"/>
            <a:headEnd/>
            <a:tailEnd/>
          </a:ln>
        </p:spPr>
      </p:pic>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sz="4000" smtClean="0"/>
              <a:t>Encapsulasi dan De-encapsulasi [3]</a:t>
            </a:r>
          </a:p>
        </p:txBody>
      </p:sp>
      <p:sp>
        <p:nvSpPr>
          <p:cNvPr id="23555" name="Rectangle 3"/>
          <p:cNvSpPr>
            <a:spLocks noGrp="1" noChangeArrowheads="1"/>
          </p:cNvSpPr>
          <p:nvPr>
            <p:ph idx="1"/>
          </p:nvPr>
        </p:nvSpPr>
        <p:spPr/>
        <p:txBody>
          <a:bodyPr/>
          <a:lstStyle/>
          <a:p>
            <a:pPr eaLnBrk="1" hangingPunct="1">
              <a:lnSpc>
                <a:spcPct val="80000"/>
              </a:lnSpc>
            </a:pPr>
            <a:r>
              <a:rPr lang="en-US" sz="2400" smtClean="0"/>
              <a:t>Proses encapsulasi dan de-encapsulasi dapat dianalogikan dengan proses ketika kita mengirim surat ke luar negeri:</a:t>
            </a:r>
          </a:p>
          <a:p>
            <a:pPr lvl="1" eaLnBrk="1" hangingPunct="1">
              <a:lnSpc>
                <a:spcPct val="80000"/>
              </a:lnSpc>
            </a:pPr>
            <a:r>
              <a:rPr lang="en-US" sz="2000" smtClean="0"/>
              <a:t>A menulis surat lalu untuk B lalu mengirimkan melalui kantor pos cabang</a:t>
            </a:r>
          </a:p>
          <a:p>
            <a:pPr lvl="1" eaLnBrk="1" hangingPunct="1">
              <a:lnSpc>
                <a:spcPct val="80000"/>
              </a:lnSpc>
            </a:pPr>
            <a:r>
              <a:rPr lang="en-US" sz="2000" smtClean="0"/>
              <a:t>Kantor pos cabang mensortir surat yang masuk lalu mengelompokkannya dan memasukkan dalam Tas Karung untuk dikirim ke kantor pos pusat</a:t>
            </a:r>
          </a:p>
          <a:p>
            <a:pPr lvl="1" eaLnBrk="1" hangingPunct="1">
              <a:lnSpc>
                <a:spcPct val="80000"/>
              </a:lnSpc>
            </a:pPr>
            <a:r>
              <a:rPr lang="en-US" sz="2000" smtClean="0"/>
              <a:t>Kantor pos pusat mensortir tas karung yang masuk lalu mengelompokkannya berdasarkan negara bagian tujuan dan memasukkan ke kardus paket untuk dikirim melalui jasa pengiriman</a:t>
            </a:r>
          </a:p>
          <a:p>
            <a:pPr lvl="1" eaLnBrk="1" hangingPunct="1">
              <a:lnSpc>
                <a:spcPct val="80000"/>
              </a:lnSpc>
            </a:pPr>
            <a:r>
              <a:rPr lang="en-US" sz="2000" smtClean="0"/>
              <a:t>Jasa pengiriman mengirim kardus paket dengan menggunakan kontainer</a:t>
            </a: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r>
              <a:rPr lang="en-US" sz="4000" smtClean="0"/>
              <a:t>Encapsulasi dan De-encapsulasi [4]</a:t>
            </a:r>
          </a:p>
        </p:txBody>
      </p:sp>
      <p:sp>
        <p:nvSpPr>
          <p:cNvPr id="24579" name="Rectangle 3"/>
          <p:cNvSpPr>
            <a:spLocks noGrp="1" noChangeArrowheads="1"/>
          </p:cNvSpPr>
          <p:nvPr>
            <p:ph idx="1"/>
          </p:nvPr>
        </p:nvSpPr>
        <p:spPr/>
        <p:txBody>
          <a:bodyPr/>
          <a:lstStyle/>
          <a:p>
            <a:pPr eaLnBrk="1" hangingPunct="1">
              <a:buFontTx/>
              <a:buNone/>
            </a:pPr>
            <a:endParaRPr lang="id-ID" smtClean="0"/>
          </a:p>
        </p:txBody>
      </p:sp>
      <p:pic>
        <p:nvPicPr>
          <p:cNvPr id="24580" name="Picture 4"/>
          <p:cNvPicPr>
            <a:picLocks noChangeAspect="1" noChangeArrowheads="1"/>
          </p:cNvPicPr>
          <p:nvPr/>
        </p:nvPicPr>
        <p:blipFill>
          <a:blip r:embed="rId2" cstate="print"/>
          <a:srcRect/>
          <a:stretch>
            <a:fillRect/>
          </a:stretch>
        </p:blipFill>
        <p:spPr bwMode="auto">
          <a:xfrm>
            <a:off x="685800" y="1704975"/>
            <a:ext cx="7924800" cy="4240213"/>
          </a:xfrm>
          <a:prstGeom prst="rect">
            <a:avLst/>
          </a:prstGeom>
          <a:noFill/>
          <a:ln w="9525">
            <a:noFill/>
            <a:miter lim="800000"/>
            <a:headEnd/>
            <a:tailEnd/>
          </a:ln>
        </p:spPr>
      </p:pic>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r>
              <a:rPr lang="en-US" sz="4000" smtClean="0"/>
              <a:t>Encapsulasi dan De-encapsulasi [5]</a:t>
            </a:r>
            <a:endParaRPr lang="id-ID" sz="4000" smtClean="0"/>
          </a:p>
        </p:txBody>
      </p:sp>
      <p:sp>
        <p:nvSpPr>
          <p:cNvPr id="25603" name="Rectangle 3"/>
          <p:cNvSpPr>
            <a:spLocks noGrp="1" noChangeArrowheads="1"/>
          </p:cNvSpPr>
          <p:nvPr>
            <p:ph idx="1"/>
          </p:nvPr>
        </p:nvSpPr>
        <p:spPr>
          <a:xfrm>
            <a:off x="228600" y="1676400"/>
            <a:ext cx="3962400" cy="4267200"/>
          </a:xfrm>
        </p:spPr>
        <p:txBody>
          <a:bodyPr/>
          <a:lstStyle/>
          <a:p>
            <a:pPr eaLnBrk="1" hangingPunct="1">
              <a:lnSpc>
                <a:spcPct val="80000"/>
              </a:lnSpc>
            </a:pPr>
            <a:r>
              <a:rPr lang="en-US" sz="2400" smtClean="0"/>
              <a:t>PDU dari yang ada pada setiap layer berbeda nama dan isinya.</a:t>
            </a:r>
          </a:p>
          <a:p>
            <a:pPr eaLnBrk="1" hangingPunct="1">
              <a:lnSpc>
                <a:spcPct val="80000"/>
              </a:lnSpc>
            </a:pPr>
            <a:r>
              <a:rPr lang="en-US" sz="2400" smtClean="0"/>
              <a:t>Dalam OSI model</a:t>
            </a:r>
          </a:p>
          <a:p>
            <a:pPr lvl="1" eaLnBrk="1" hangingPunct="1">
              <a:lnSpc>
                <a:spcPct val="80000"/>
              </a:lnSpc>
            </a:pPr>
            <a:r>
              <a:rPr lang="en-US" sz="2000" smtClean="0"/>
              <a:t>Informasi pada layer 5,6,7 : Data</a:t>
            </a:r>
          </a:p>
          <a:p>
            <a:pPr lvl="1" eaLnBrk="1" hangingPunct="1">
              <a:lnSpc>
                <a:spcPct val="80000"/>
              </a:lnSpc>
            </a:pPr>
            <a:r>
              <a:rPr lang="en-US" sz="2000" smtClean="0"/>
              <a:t>Informasi pada Layer 4 : Segment</a:t>
            </a:r>
          </a:p>
          <a:p>
            <a:pPr lvl="1" eaLnBrk="1" hangingPunct="1">
              <a:lnSpc>
                <a:spcPct val="80000"/>
              </a:lnSpc>
            </a:pPr>
            <a:r>
              <a:rPr lang="en-US" sz="2000" smtClean="0"/>
              <a:t>Informasi pada Layer 3 : Packet</a:t>
            </a:r>
          </a:p>
          <a:p>
            <a:pPr lvl="1" eaLnBrk="1" hangingPunct="1">
              <a:lnSpc>
                <a:spcPct val="80000"/>
              </a:lnSpc>
            </a:pPr>
            <a:r>
              <a:rPr lang="en-US" sz="2000" smtClean="0"/>
              <a:t>Informasi pada Layer 2 : Frame</a:t>
            </a:r>
          </a:p>
          <a:p>
            <a:pPr lvl="1" eaLnBrk="1" hangingPunct="1">
              <a:lnSpc>
                <a:spcPct val="80000"/>
              </a:lnSpc>
            </a:pPr>
            <a:r>
              <a:rPr lang="en-US" sz="2000" smtClean="0"/>
              <a:t>Informasi pada Layer 1 : Bits</a:t>
            </a:r>
          </a:p>
          <a:p>
            <a:pPr lvl="1" eaLnBrk="1" hangingPunct="1">
              <a:lnSpc>
                <a:spcPct val="80000"/>
              </a:lnSpc>
            </a:pPr>
            <a:endParaRPr lang="id-ID" sz="2000" smtClean="0"/>
          </a:p>
        </p:txBody>
      </p:sp>
      <p:pic>
        <p:nvPicPr>
          <p:cNvPr id="25604" name="Picture 4"/>
          <p:cNvPicPr>
            <a:picLocks noChangeAspect="1" noChangeArrowheads="1"/>
          </p:cNvPicPr>
          <p:nvPr/>
        </p:nvPicPr>
        <p:blipFill>
          <a:blip r:embed="rId2" cstate="print"/>
          <a:srcRect/>
          <a:stretch>
            <a:fillRect/>
          </a:stretch>
        </p:blipFill>
        <p:spPr bwMode="auto">
          <a:xfrm>
            <a:off x="3886200" y="1752600"/>
            <a:ext cx="5257800" cy="3667125"/>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US" smtClean="0"/>
              <a:t>Sistem Telekomunikasi [1]</a:t>
            </a:r>
          </a:p>
        </p:txBody>
      </p:sp>
      <p:sp>
        <p:nvSpPr>
          <p:cNvPr id="10243" name="Rectangle 3"/>
          <p:cNvSpPr>
            <a:spLocks noGrp="1" noChangeArrowheads="1"/>
          </p:cNvSpPr>
          <p:nvPr>
            <p:ph idx="1"/>
          </p:nvPr>
        </p:nvSpPr>
        <p:spPr/>
        <p:txBody>
          <a:bodyPr/>
          <a:lstStyle/>
          <a:p>
            <a:pPr eaLnBrk="1" hangingPunct="1"/>
            <a:r>
              <a:rPr lang="en-US" sz="2800" smtClean="0"/>
              <a:t>Sistem Telekomunikasi ??</a:t>
            </a:r>
          </a:p>
          <a:p>
            <a:pPr eaLnBrk="1" hangingPunct="1"/>
            <a:r>
              <a:rPr lang="en-US" sz="2800" smtClean="0"/>
              <a:t>Pengertian Sistem</a:t>
            </a:r>
          </a:p>
          <a:p>
            <a:pPr lvl="1" eaLnBrk="1" hangingPunct="1"/>
            <a:r>
              <a:rPr lang="en-US" sz="2400" i="1" smtClean="0"/>
              <a:t>Kata sistim dan sistem mempunyai arti yang berbeda</a:t>
            </a:r>
            <a:r>
              <a:rPr lang="en-US" sz="2400" smtClean="0"/>
              <a:t>. Sistim  berarti cara, sedangkan Sistem adalah suatu tatanan/kesatuan yang terdiri dari bagian-bagian, yang disebut sub-sistem dimana antara sub-sistem saling berinteraksi untuk mewujudkan/mencapai tujuan tertentu.Masing-masing sub-sistem memiliki fungsi yang berbeda-beda, dimana fungsi itu saling mendukung untuk mencapai tujuan tertentu.</a:t>
            </a: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r>
              <a:rPr lang="en-US" smtClean="0"/>
              <a:t>Review [1]</a:t>
            </a:r>
          </a:p>
        </p:txBody>
      </p:sp>
      <p:sp>
        <p:nvSpPr>
          <p:cNvPr id="26627" name="Rectangle 3"/>
          <p:cNvSpPr>
            <a:spLocks noGrp="1" noChangeArrowheads="1"/>
          </p:cNvSpPr>
          <p:nvPr>
            <p:ph idx="1"/>
          </p:nvPr>
        </p:nvSpPr>
        <p:spPr/>
        <p:txBody>
          <a:bodyPr/>
          <a:lstStyle/>
          <a:p>
            <a:pPr eaLnBrk="1" hangingPunct="1"/>
            <a:r>
              <a:rPr lang="en-US" sz="2800" smtClean="0"/>
              <a:t>Standarisasi dalam pembangunan jaringan diperlukan agar antara jaringan yang satu dengan yang lain dapat berkomunikasi</a:t>
            </a:r>
          </a:p>
          <a:p>
            <a:pPr eaLnBrk="1" hangingPunct="1"/>
            <a:r>
              <a:rPr lang="en-US" sz="2800" smtClean="0"/>
              <a:t>Protokol adalah serangkaian aturan yang mengatur operasi-operasi unit-unit fungsional agar proses komunikasi dapat terlaksana</a:t>
            </a:r>
          </a:p>
          <a:p>
            <a:pPr eaLnBrk="1" hangingPunct="1"/>
            <a:r>
              <a:rPr lang="en-US" sz="2800" smtClean="0"/>
              <a:t>Pembagian perancangan jaringan komputer menjadi beberapa lapisan memberikan berbagai keuntungan</a:t>
            </a: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eaLnBrk="1" hangingPunct="1"/>
            <a:r>
              <a:rPr lang="en-US" smtClean="0"/>
              <a:t>Review [2]</a:t>
            </a:r>
          </a:p>
        </p:txBody>
      </p:sp>
      <p:sp>
        <p:nvSpPr>
          <p:cNvPr id="27651" name="Rectangle 3"/>
          <p:cNvSpPr>
            <a:spLocks noGrp="1" noChangeArrowheads="1"/>
          </p:cNvSpPr>
          <p:nvPr>
            <p:ph idx="1"/>
          </p:nvPr>
        </p:nvSpPr>
        <p:spPr/>
        <p:txBody>
          <a:bodyPr/>
          <a:lstStyle/>
          <a:p>
            <a:pPr eaLnBrk="1" hangingPunct="1"/>
            <a:r>
              <a:rPr lang="en-US" smtClean="0"/>
              <a:t>Data yang dikirim melalui jaringan memiliki ukuran yang lebih besar dari aslinya karena ada proses encapsulasi</a:t>
            </a:r>
          </a:p>
          <a:p>
            <a:pPr eaLnBrk="1" hangingPunct="1"/>
            <a:r>
              <a:rPr lang="en-US" smtClean="0"/>
              <a:t>Setiap lapisan memiliki Protokol Data Unit tersendiri yang mendukung dalam melaksanakan fungsionalitasnya</a:t>
            </a: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idx="1"/>
          </p:nvPr>
        </p:nvSpPr>
        <p:spPr/>
        <p:txBody>
          <a:bodyPr/>
          <a:lstStyle/>
          <a:p>
            <a:endParaRPr lang="en-US" dirty="0"/>
          </a:p>
        </p:txBody>
      </p:sp>
      <p:sp>
        <p:nvSpPr>
          <p:cNvPr id="5" name="Title 4"/>
          <p:cNvSpPr>
            <a:spLocks noGrp="1"/>
          </p:cNvSpPr>
          <p:nvPr>
            <p:ph type="title"/>
          </p:nvPr>
        </p:nvSpPr>
        <p:spPr/>
        <p:txBody>
          <a:bodyPr>
            <a:normAutofit fontScale="90000"/>
          </a:bodyPr>
          <a:lstStyle/>
          <a:p>
            <a:pPr>
              <a:lnSpc>
                <a:spcPct val="80000"/>
              </a:lnSpc>
            </a:pPr>
            <a:r>
              <a:rPr lang="sv-SE" dirty="0" smtClean="0"/>
              <a:t>Perangkat Dalam</a:t>
            </a:r>
            <a:br>
              <a:rPr lang="sv-SE" dirty="0" smtClean="0"/>
            </a:br>
            <a:r>
              <a:rPr lang="sv-SE" dirty="0" smtClean="0"/>
              <a:t>Jaringan Komputer</a:t>
            </a:r>
            <a:endParaRPr lang="en-US" dirty="0"/>
          </a:p>
        </p:txBody>
      </p:sp>
      <p:sp>
        <p:nvSpPr>
          <p:cNvPr id="3" name="Slide Number Placeholder 2"/>
          <p:cNvSpPr>
            <a:spLocks noGrp="1"/>
          </p:cNvSpPr>
          <p:nvPr>
            <p:ph type="sldNum" sz="quarter" idx="11"/>
          </p:nvPr>
        </p:nvSpPr>
        <p:spPr/>
        <p:txBody>
          <a:bodyPr>
            <a:normAutofit/>
          </a:bodyPr>
          <a:lstStyle/>
          <a:p>
            <a:fld id="{7F302563-E7AF-4054-B59A-0FF0C3D1AC5E}" type="slidenum">
              <a:rPr lang="id-ID" smtClean="0"/>
              <a:pPr/>
              <a:t>62</a:t>
            </a:fld>
            <a:endParaRPr lang="id-ID"/>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US" smtClean="0"/>
              <a:t>Topik Bahasan</a:t>
            </a:r>
          </a:p>
        </p:txBody>
      </p:sp>
      <p:sp>
        <p:nvSpPr>
          <p:cNvPr id="6147" name="Rectangle 3"/>
          <p:cNvSpPr>
            <a:spLocks noGrp="1" noChangeArrowheads="1"/>
          </p:cNvSpPr>
          <p:nvPr>
            <p:ph idx="1"/>
          </p:nvPr>
        </p:nvSpPr>
        <p:spPr/>
        <p:txBody>
          <a:bodyPr/>
          <a:lstStyle/>
          <a:p>
            <a:pPr eaLnBrk="1" hangingPunct="1"/>
            <a:r>
              <a:rPr lang="en-US" smtClean="0"/>
              <a:t>Pengenalan perangkat penghubung dalam jaringan serta kegunaannya</a:t>
            </a:r>
          </a:p>
          <a:p>
            <a:pPr eaLnBrk="1" hangingPunct="1"/>
            <a:r>
              <a:rPr lang="en-US" smtClean="0"/>
              <a:t>Membangun sebuah LAN</a:t>
            </a:r>
          </a:p>
          <a:p>
            <a:pPr lvl="1" eaLnBrk="1" hangingPunct="1"/>
            <a:r>
              <a:rPr lang="en-US" smtClean="0"/>
              <a:t>Peralatan yang dibutuhkan</a:t>
            </a:r>
          </a:p>
          <a:p>
            <a:pPr lvl="1" eaLnBrk="1" hangingPunct="1"/>
            <a:r>
              <a:rPr lang="en-US" smtClean="0"/>
              <a:t>Standar pengkabelan UTP dan kegunaann berbagai jenis kabel UTP</a:t>
            </a:r>
          </a:p>
          <a:p>
            <a:pPr eaLnBrk="1" hangingPunct="1"/>
            <a:endParaRPr lang="en-US" smtClean="0"/>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US" sz="4000" smtClean="0"/>
              <a:t>Perangkat Penghubung dalam Jaringan</a:t>
            </a:r>
          </a:p>
        </p:txBody>
      </p:sp>
      <p:sp>
        <p:nvSpPr>
          <p:cNvPr id="7171" name="Rectangle 3"/>
          <p:cNvSpPr>
            <a:spLocks noGrp="1" noChangeArrowheads="1"/>
          </p:cNvSpPr>
          <p:nvPr>
            <p:ph idx="1"/>
          </p:nvPr>
        </p:nvSpPr>
        <p:spPr>
          <a:xfrm>
            <a:off x="609600" y="1752600"/>
            <a:ext cx="8305800" cy="4724400"/>
          </a:xfrm>
        </p:spPr>
        <p:txBody>
          <a:bodyPr/>
          <a:lstStyle/>
          <a:p>
            <a:pPr eaLnBrk="1" hangingPunct="1"/>
            <a:r>
              <a:rPr lang="en-US" smtClean="0"/>
              <a:t>Perangkat penghubung digunakan untuk membangun jaringan</a:t>
            </a:r>
          </a:p>
          <a:p>
            <a:pPr eaLnBrk="1" hangingPunct="1"/>
            <a:r>
              <a:rPr lang="en-US" smtClean="0"/>
              <a:t>Perangkat yang digunakan antara lain:</a:t>
            </a:r>
          </a:p>
          <a:p>
            <a:pPr lvl="1" eaLnBrk="1" hangingPunct="1"/>
            <a:r>
              <a:rPr lang="en-US" smtClean="0"/>
              <a:t>Repeater</a:t>
            </a:r>
          </a:p>
          <a:p>
            <a:pPr lvl="1" eaLnBrk="1" hangingPunct="1"/>
            <a:r>
              <a:rPr lang="en-US" smtClean="0"/>
              <a:t>Hub</a:t>
            </a:r>
          </a:p>
          <a:p>
            <a:pPr lvl="1" eaLnBrk="1" hangingPunct="1"/>
            <a:r>
              <a:rPr lang="en-US" smtClean="0"/>
              <a:t>Switch</a:t>
            </a:r>
          </a:p>
          <a:p>
            <a:pPr lvl="1" eaLnBrk="1" hangingPunct="1"/>
            <a:r>
              <a:rPr lang="en-US" smtClean="0"/>
              <a:t>Bridge</a:t>
            </a:r>
          </a:p>
          <a:p>
            <a:pPr lvl="1" eaLnBrk="1" hangingPunct="1"/>
            <a:r>
              <a:rPr lang="en-US" smtClean="0"/>
              <a:t>Router</a:t>
            </a:r>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US" smtClean="0"/>
              <a:t>Repeater [1]</a:t>
            </a:r>
          </a:p>
        </p:txBody>
      </p:sp>
      <p:sp>
        <p:nvSpPr>
          <p:cNvPr id="8195" name="Rectangle 3"/>
          <p:cNvSpPr>
            <a:spLocks noGrp="1" noChangeArrowheads="1"/>
          </p:cNvSpPr>
          <p:nvPr>
            <p:ph idx="1"/>
          </p:nvPr>
        </p:nvSpPr>
        <p:spPr/>
        <p:txBody>
          <a:bodyPr/>
          <a:lstStyle/>
          <a:p>
            <a:pPr eaLnBrk="1" hangingPunct="1">
              <a:lnSpc>
                <a:spcPct val="80000"/>
              </a:lnSpc>
            </a:pPr>
            <a:r>
              <a:rPr lang="en-US" sz="2800" smtClean="0"/>
              <a:t>Sinyal data akan mengalami proses pelemahan (autenasi) ketika dikirim melalui media transmisi. Hal ini membatasi jangkauan dari pengiriman sinyal</a:t>
            </a:r>
          </a:p>
          <a:p>
            <a:pPr eaLnBrk="1" hangingPunct="1">
              <a:lnSpc>
                <a:spcPct val="80000"/>
              </a:lnSpc>
            </a:pPr>
            <a:r>
              <a:rPr lang="en-US" sz="2800" smtClean="0"/>
              <a:t>Repeater adalah perangkat yang berfungsi melakukan penguatan sinyal (signal amplifier) sehingga jarak pengiriman data dapat ditingkatkan</a:t>
            </a:r>
          </a:p>
          <a:p>
            <a:pPr eaLnBrk="1" hangingPunct="1">
              <a:lnSpc>
                <a:spcPct val="80000"/>
              </a:lnSpc>
            </a:pPr>
            <a:r>
              <a:rPr lang="en-US" sz="2800" smtClean="0"/>
              <a:t>Repeater menerima sinyal, menguatkannya sesuai dengan bentuk aslinya lalu meneruskan sinyal</a:t>
            </a:r>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smtClean="0"/>
              <a:t>Repeater [2]</a:t>
            </a:r>
          </a:p>
        </p:txBody>
      </p:sp>
      <p:sp>
        <p:nvSpPr>
          <p:cNvPr id="9219" name="Rectangle 3"/>
          <p:cNvSpPr>
            <a:spLocks noGrp="1" noChangeArrowheads="1"/>
          </p:cNvSpPr>
          <p:nvPr>
            <p:ph idx="1"/>
          </p:nvPr>
        </p:nvSpPr>
        <p:spPr/>
        <p:txBody>
          <a:bodyPr/>
          <a:lstStyle/>
          <a:p>
            <a:pPr eaLnBrk="1" hangingPunct="1">
              <a:lnSpc>
                <a:spcPct val="90000"/>
              </a:lnSpc>
            </a:pPr>
            <a:r>
              <a:rPr lang="en-US" sz="2400" smtClean="0"/>
              <a:t>Ketika melakukan proses amplify signal, repeater juga melakukan proses filter noise akibat gangguan EMI (Elektromagnetic Interference) dan melakukan “resharping” signal</a:t>
            </a:r>
          </a:p>
          <a:p>
            <a:pPr eaLnBrk="1" hangingPunct="1">
              <a:lnSpc>
                <a:spcPct val="90000"/>
              </a:lnSpc>
            </a:pPr>
            <a:r>
              <a:rPr lang="en-US" sz="2400" smtClean="0"/>
              <a:t>Repeater merupakan perangkat yang bekerja pada Layer Fisik pada model OSI, repeater “hanya” menguatkan dan meneruskan sinyal tanpa proses switching sehingga ketika digunakan untuk menghubungkan 2 buah segment LAN akan memperluas “collision domain” karena Repeater tidak memblock pengiriman broadcast</a:t>
            </a:r>
          </a:p>
          <a:p>
            <a:pPr eaLnBrk="1" hangingPunct="1">
              <a:lnSpc>
                <a:spcPct val="90000"/>
              </a:lnSpc>
            </a:pPr>
            <a:endParaRPr lang="en-US" sz="2400" smtClean="0"/>
          </a:p>
          <a:p>
            <a:pPr eaLnBrk="1" hangingPunct="1">
              <a:lnSpc>
                <a:spcPct val="90000"/>
              </a:lnSpc>
              <a:buFontTx/>
              <a:buNone/>
            </a:pPr>
            <a:endParaRPr lang="en-US" sz="2400" smtClean="0"/>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US" smtClean="0"/>
              <a:t>Repeater [3]</a:t>
            </a:r>
          </a:p>
        </p:txBody>
      </p:sp>
      <p:sp>
        <p:nvSpPr>
          <p:cNvPr id="10243" name="Rectangle 3"/>
          <p:cNvSpPr>
            <a:spLocks noGrp="1" noChangeArrowheads="1"/>
          </p:cNvSpPr>
          <p:nvPr>
            <p:ph idx="1"/>
          </p:nvPr>
        </p:nvSpPr>
        <p:spPr/>
        <p:txBody>
          <a:bodyPr/>
          <a:lstStyle/>
          <a:p>
            <a:pPr eaLnBrk="1" hangingPunct="1"/>
            <a:endParaRPr lang="id-ID" smtClean="0"/>
          </a:p>
        </p:txBody>
      </p:sp>
      <p:pic>
        <p:nvPicPr>
          <p:cNvPr id="10244" name="Picture 4"/>
          <p:cNvPicPr>
            <a:picLocks noChangeAspect="1" noChangeArrowheads="1"/>
          </p:cNvPicPr>
          <p:nvPr/>
        </p:nvPicPr>
        <p:blipFill>
          <a:blip r:embed="rId2" cstate="print"/>
          <a:srcRect/>
          <a:stretch>
            <a:fillRect/>
          </a:stretch>
        </p:blipFill>
        <p:spPr bwMode="auto">
          <a:xfrm>
            <a:off x="914400" y="1560513"/>
            <a:ext cx="7010400" cy="448468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US" smtClean="0"/>
              <a:t>Hub [1]</a:t>
            </a:r>
          </a:p>
        </p:txBody>
      </p:sp>
      <p:sp>
        <p:nvSpPr>
          <p:cNvPr id="11267" name="Rectangle 3"/>
          <p:cNvSpPr>
            <a:spLocks noGrp="1" noChangeArrowheads="1"/>
          </p:cNvSpPr>
          <p:nvPr>
            <p:ph idx="1"/>
          </p:nvPr>
        </p:nvSpPr>
        <p:spPr/>
        <p:txBody>
          <a:bodyPr/>
          <a:lstStyle/>
          <a:p>
            <a:pPr eaLnBrk="1" hangingPunct="1"/>
            <a:r>
              <a:rPr lang="en-US" sz="2800" smtClean="0"/>
              <a:t>Hub merupakan bentuk pengembangan repeater sehingga dikenal dengan sebutan multiport repeater.</a:t>
            </a:r>
          </a:p>
          <a:p>
            <a:pPr eaLnBrk="1" hangingPunct="1"/>
            <a:r>
              <a:rPr lang="en-US" sz="2800" smtClean="0"/>
              <a:t>Repeater hanya memiliki 2 port, sedangkan hub memiliki lebih banyak port namun memiliki prinsip kerja yang sama (bekerja pada Layer Fisik dan tidak menangani broadcast block)</a:t>
            </a:r>
          </a:p>
          <a:p>
            <a:pPr eaLnBrk="1" hangingPunct="1"/>
            <a:r>
              <a:rPr lang="en-US" sz="2800" smtClean="0"/>
              <a:t>Hub dapat digunakan untuk membangun jaringan star dengan hub sebagai pusatnya</a:t>
            </a:r>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US" smtClean="0"/>
              <a:t>Bridge [1]</a:t>
            </a:r>
          </a:p>
        </p:txBody>
      </p:sp>
      <p:sp>
        <p:nvSpPr>
          <p:cNvPr id="12291" name="Rectangle 3"/>
          <p:cNvSpPr>
            <a:spLocks noGrp="1" noChangeArrowheads="1"/>
          </p:cNvSpPr>
          <p:nvPr>
            <p:ph idx="1"/>
          </p:nvPr>
        </p:nvSpPr>
        <p:spPr/>
        <p:txBody>
          <a:bodyPr/>
          <a:lstStyle/>
          <a:p>
            <a:pPr eaLnBrk="1" hangingPunct="1">
              <a:lnSpc>
                <a:spcPct val="80000"/>
              </a:lnSpc>
            </a:pPr>
            <a:r>
              <a:rPr lang="en-US" sz="2800" smtClean="0"/>
              <a:t>Bridge merupakan perangkat penghubung yang digunakan untuk menghubungkan atau melakukan pembagian (segment) jaringan serta meningkatkan peformansi jaringan.</a:t>
            </a:r>
          </a:p>
          <a:p>
            <a:pPr eaLnBrk="1" hangingPunct="1">
              <a:lnSpc>
                <a:spcPct val="80000"/>
              </a:lnSpc>
            </a:pPr>
            <a:r>
              <a:rPr lang="en-US" sz="2800" smtClean="0"/>
              <a:t>Bridge bekerja pada Layer Data Link dan memiliki kemampuan untuk menangani komunikasi unicast</a:t>
            </a:r>
          </a:p>
          <a:p>
            <a:pPr eaLnBrk="1" hangingPunct="1">
              <a:lnSpc>
                <a:spcPct val="80000"/>
              </a:lnSpc>
            </a:pPr>
            <a:r>
              <a:rPr lang="en-US" sz="2800" smtClean="0"/>
              <a:t>Bridge bekerja dengan melihat MAC (media access control ) address dari perangkat yang terhubung dan melakukan forward data sesuai dengan “internal tabel”</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US" smtClean="0"/>
              <a:t>Sistem Telekomunikasi [2]</a:t>
            </a:r>
          </a:p>
        </p:txBody>
      </p:sp>
      <p:sp>
        <p:nvSpPr>
          <p:cNvPr id="11267" name="Rectangle 3"/>
          <p:cNvSpPr>
            <a:spLocks noGrp="1" noChangeArrowheads="1"/>
          </p:cNvSpPr>
          <p:nvPr>
            <p:ph idx="1"/>
          </p:nvPr>
        </p:nvSpPr>
        <p:spPr/>
        <p:txBody>
          <a:bodyPr/>
          <a:lstStyle/>
          <a:p>
            <a:pPr eaLnBrk="1" hangingPunct="1">
              <a:lnSpc>
                <a:spcPct val="80000"/>
              </a:lnSpc>
            </a:pPr>
            <a:r>
              <a:rPr lang="en-US" sz="2800" smtClean="0"/>
              <a:t>Pengertian Telekomunikasi</a:t>
            </a:r>
          </a:p>
          <a:p>
            <a:pPr lvl="1" eaLnBrk="1" hangingPunct="1">
              <a:lnSpc>
                <a:spcPct val="80000"/>
              </a:lnSpc>
            </a:pPr>
            <a:r>
              <a:rPr lang="en-US" sz="2400" smtClean="0"/>
              <a:t>Tele		: jarak jauh</a:t>
            </a:r>
          </a:p>
          <a:p>
            <a:pPr lvl="1" eaLnBrk="1" hangingPunct="1">
              <a:lnSpc>
                <a:spcPct val="80000"/>
              </a:lnSpc>
            </a:pPr>
            <a:r>
              <a:rPr lang="en-US" sz="2400" smtClean="0"/>
              <a:t>Komunikasi	: hubungan antara 2 orang atau lebih secara elektronik</a:t>
            </a:r>
          </a:p>
          <a:p>
            <a:pPr eaLnBrk="1" hangingPunct="1">
              <a:lnSpc>
                <a:spcPct val="80000"/>
              </a:lnSpc>
            </a:pPr>
            <a:r>
              <a:rPr lang="en-US" sz="2800" smtClean="0"/>
              <a:t>Sistem Telekomunikasi :  sistem yang digunakan untuk melakukan hubungan jarak jauh antara 2 orang atau lebih secara elektonik</a:t>
            </a:r>
          </a:p>
          <a:p>
            <a:pPr eaLnBrk="1" hangingPunct="1">
              <a:lnSpc>
                <a:spcPct val="80000"/>
              </a:lnSpc>
            </a:pPr>
            <a:r>
              <a:rPr lang="en-US" sz="2800" smtClean="0"/>
              <a:t>Elemen/ bagian dari sistem telekomunikasi</a:t>
            </a:r>
          </a:p>
          <a:p>
            <a:pPr lvl="1" eaLnBrk="1" hangingPunct="1">
              <a:lnSpc>
                <a:spcPct val="80000"/>
              </a:lnSpc>
            </a:pPr>
            <a:r>
              <a:rPr lang="en-US" sz="2400" smtClean="0"/>
              <a:t>Pengirim (Transmitter)</a:t>
            </a:r>
          </a:p>
          <a:p>
            <a:pPr lvl="1" eaLnBrk="1" hangingPunct="1">
              <a:lnSpc>
                <a:spcPct val="80000"/>
              </a:lnSpc>
            </a:pPr>
            <a:r>
              <a:rPr lang="en-US" sz="2400" smtClean="0"/>
              <a:t>Media Transmisi</a:t>
            </a:r>
          </a:p>
          <a:p>
            <a:pPr lvl="1" eaLnBrk="1" hangingPunct="1">
              <a:lnSpc>
                <a:spcPct val="80000"/>
              </a:lnSpc>
            </a:pPr>
            <a:r>
              <a:rPr lang="en-US" sz="2400" smtClean="0"/>
              <a:t>Penerima (Receiver)</a:t>
            </a:r>
          </a:p>
          <a:p>
            <a:pPr eaLnBrk="1" hangingPunct="1">
              <a:lnSpc>
                <a:spcPct val="80000"/>
              </a:lnSpc>
            </a:pPr>
            <a:endParaRPr lang="en-US" sz="2800" smtClean="0"/>
          </a:p>
          <a:p>
            <a:pPr eaLnBrk="1" hangingPunct="1">
              <a:lnSpc>
                <a:spcPct val="80000"/>
              </a:lnSpc>
            </a:pPr>
            <a:endParaRPr lang="en-US" sz="2800" smtClean="0"/>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US" smtClean="0"/>
              <a:t>Bridge [1]</a:t>
            </a:r>
          </a:p>
        </p:txBody>
      </p:sp>
      <p:sp>
        <p:nvSpPr>
          <p:cNvPr id="13315" name="Rectangle 3"/>
          <p:cNvSpPr>
            <a:spLocks noGrp="1" noChangeArrowheads="1"/>
          </p:cNvSpPr>
          <p:nvPr>
            <p:ph idx="1"/>
          </p:nvPr>
        </p:nvSpPr>
        <p:spPr>
          <a:xfrm>
            <a:off x="838200" y="3962400"/>
            <a:ext cx="8305800" cy="1828800"/>
          </a:xfrm>
        </p:spPr>
        <p:txBody>
          <a:bodyPr>
            <a:normAutofit lnSpcReduction="10000"/>
          </a:bodyPr>
          <a:lstStyle/>
          <a:p>
            <a:pPr eaLnBrk="1" hangingPunct="1">
              <a:lnSpc>
                <a:spcPct val="80000"/>
              </a:lnSpc>
            </a:pPr>
            <a:r>
              <a:rPr lang="en-US" sz="2400" smtClean="0"/>
              <a:t>Bridge memiliki kemampuan untuk :</a:t>
            </a:r>
          </a:p>
          <a:p>
            <a:pPr lvl="1" eaLnBrk="1" hangingPunct="1">
              <a:lnSpc>
                <a:spcPct val="80000"/>
              </a:lnSpc>
            </a:pPr>
            <a:r>
              <a:rPr lang="en-US" sz="2000" smtClean="0"/>
              <a:t>Membagi jaringan dan memperkecil area collision domain</a:t>
            </a:r>
          </a:p>
          <a:p>
            <a:pPr lvl="1" eaLnBrk="1" hangingPunct="1">
              <a:lnSpc>
                <a:spcPct val="80000"/>
              </a:lnSpc>
            </a:pPr>
            <a:r>
              <a:rPr lang="en-US" sz="2000" smtClean="0"/>
              <a:t>Menghubungkan jaringan yang menggunakan media berbeda, Coaxial dengan UTP</a:t>
            </a:r>
          </a:p>
          <a:p>
            <a:pPr lvl="1" eaLnBrk="1" hangingPunct="1">
              <a:lnSpc>
                <a:spcPct val="80000"/>
              </a:lnSpc>
            </a:pPr>
            <a:r>
              <a:rPr lang="en-US" sz="2000" smtClean="0"/>
              <a:t>Menghubungkan jaringan yang memiliki arsitektur yang berbeda, Token Ring dengan Ethernet </a:t>
            </a:r>
          </a:p>
        </p:txBody>
      </p:sp>
      <p:pic>
        <p:nvPicPr>
          <p:cNvPr id="13316" name="Picture 4"/>
          <p:cNvPicPr>
            <a:picLocks noChangeAspect="1" noChangeArrowheads="1"/>
          </p:cNvPicPr>
          <p:nvPr/>
        </p:nvPicPr>
        <p:blipFill>
          <a:blip r:embed="rId2" cstate="print"/>
          <a:srcRect/>
          <a:stretch>
            <a:fillRect/>
          </a:stretch>
        </p:blipFill>
        <p:spPr bwMode="auto">
          <a:xfrm>
            <a:off x="2895600" y="1600200"/>
            <a:ext cx="3733800" cy="22479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en-US" smtClean="0"/>
              <a:t>Bridge [2]</a:t>
            </a:r>
          </a:p>
        </p:txBody>
      </p:sp>
      <p:sp>
        <p:nvSpPr>
          <p:cNvPr id="14339" name="Rectangle 3"/>
          <p:cNvSpPr>
            <a:spLocks noGrp="1" noChangeArrowheads="1"/>
          </p:cNvSpPr>
          <p:nvPr>
            <p:ph idx="1"/>
          </p:nvPr>
        </p:nvSpPr>
        <p:spPr/>
        <p:txBody>
          <a:bodyPr/>
          <a:lstStyle/>
          <a:p>
            <a:pPr eaLnBrk="1" hangingPunct="1"/>
            <a:endParaRPr lang="id-ID" smtClean="0"/>
          </a:p>
        </p:txBody>
      </p:sp>
      <p:pic>
        <p:nvPicPr>
          <p:cNvPr id="14340" name="Picture 4"/>
          <p:cNvPicPr>
            <a:picLocks noChangeAspect="1" noChangeArrowheads="1"/>
          </p:cNvPicPr>
          <p:nvPr/>
        </p:nvPicPr>
        <p:blipFill>
          <a:blip r:embed="rId2" cstate="print"/>
          <a:srcRect/>
          <a:stretch>
            <a:fillRect/>
          </a:stretch>
        </p:blipFill>
        <p:spPr bwMode="auto">
          <a:xfrm>
            <a:off x="685800" y="1676400"/>
            <a:ext cx="7010400" cy="430371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n-US" smtClean="0"/>
              <a:t>Switch [1]</a:t>
            </a:r>
          </a:p>
        </p:txBody>
      </p:sp>
      <p:sp>
        <p:nvSpPr>
          <p:cNvPr id="15363" name="Rectangle 3"/>
          <p:cNvSpPr>
            <a:spLocks noGrp="1" noChangeArrowheads="1"/>
          </p:cNvSpPr>
          <p:nvPr>
            <p:ph idx="1"/>
          </p:nvPr>
        </p:nvSpPr>
        <p:spPr/>
        <p:txBody>
          <a:bodyPr/>
          <a:lstStyle/>
          <a:p>
            <a:pPr eaLnBrk="1" hangingPunct="1">
              <a:lnSpc>
                <a:spcPct val="90000"/>
              </a:lnSpc>
            </a:pPr>
            <a:r>
              <a:rPr lang="en-US" sz="2400" smtClean="0"/>
              <a:t>Switch merupakan MultiPort Bridge, sehingga memiliki kemampuan yang sama dengan brigde</a:t>
            </a:r>
          </a:p>
          <a:p>
            <a:pPr eaLnBrk="1" hangingPunct="1">
              <a:lnSpc>
                <a:spcPct val="90000"/>
              </a:lnSpc>
            </a:pPr>
            <a:r>
              <a:rPr lang="en-US" sz="2400" smtClean="0"/>
              <a:t>Pada switch ketika terjadi pengiriman data hanya port yang terlibat yang aktif, sehingga terlihat pada pengiriman data bahwa switch menyediakan dedicated koneksi ke tujuan dalam jaringan</a:t>
            </a:r>
          </a:p>
          <a:p>
            <a:pPr eaLnBrk="1" hangingPunct="1">
              <a:lnSpc>
                <a:spcPct val="90000"/>
              </a:lnSpc>
            </a:pPr>
            <a:r>
              <a:rPr lang="en-US" sz="2400" smtClean="0"/>
              <a:t>Dengan menggunakan switch untuk menghubungkan jaringan yang memiliki speed (kecepatan akses) yang berbeda akan meningkatkan peformansi jaringan. Jaringan dengan speed yang tinggi tidak akan terpengaruh oleh jaringan yang lebih rendah</a:t>
            </a:r>
          </a:p>
        </p:txBody>
      </p:sp>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en-US" smtClean="0"/>
              <a:t>Switch [2]</a:t>
            </a:r>
          </a:p>
        </p:txBody>
      </p:sp>
      <p:sp>
        <p:nvSpPr>
          <p:cNvPr id="16387" name="Rectangle 3"/>
          <p:cNvSpPr>
            <a:spLocks noGrp="1" noChangeArrowheads="1"/>
          </p:cNvSpPr>
          <p:nvPr>
            <p:ph idx="1"/>
          </p:nvPr>
        </p:nvSpPr>
        <p:spPr>
          <a:xfrm>
            <a:off x="457200" y="1600200"/>
            <a:ext cx="8229600" cy="533400"/>
          </a:xfrm>
        </p:spPr>
        <p:txBody>
          <a:bodyPr/>
          <a:lstStyle/>
          <a:p>
            <a:pPr eaLnBrk="1" hangingPunct="1">
              <a:lnSpc>
                <a:spcPct val="90000"/>
              </a:lnSpc>
            </a:pPr>
            <a:r>
              <a:rPr lang="en-US" smtClean="0"/>
              <a:t>Perbandingan struktur Hub dan Switch</a:t>
            </a:r>
          </a:p>
        </p:txBody>
      </p:sp>
      <p:sp>
        <p:nvSpPr>
          <p:cNvPr id="16388" name="AutoShape 5" descr="G0Eui05"/>
          <p:cNvSpPr>
            <a:spLocks noChangeAspect="1" noChangeArrowheads="1"/>
          </p:cNvSpPr>
          <p:nvPr/>
        </p:nvSpPr>
        <p:spPr bwMode="auto">
          <a:xfrm>
            <a:off x="4419600" y="3276600"/>
            <a:ext cx="304800" cy="304800"/>
          </a:xfrm>
          <a:prstGeom prst="rect">
            <a:avLst/>
          </a:prstGeom>
          <a:noFill/>
          <a:ln w="9525">
            <a:noFill/>
            <a:miter lim="800000"/>
            <a:headEnd/>
            <a:tailEnd/>
          </a:ln>
        </p:spPr>
        <p:txBody>
          <a:bodyPr/>
          <a:lstStyle/>
          <a:p>
            <a:endParaRPr lang="id-ID"/>
          </a:p>
        </p:txBody>
      </p:sp>
      <p:pic>
        <p:nvPicPr>
          <p:cNvPr id="16389" name="Picture 6"/>
          <p:cNvPicPr>
            <a:picLocks noChangeAspect="1" noChangeArrowheads="1"/>
          </p:cNvPicPr>
          <p:nvPr/>
        </p:nvPicPr>
        <p:blipFill>
          <a:blip r:embed="rId2" cstate="print"/>
          <a:srcRect/>
          <a:stretch>
            <a:fillRect/>
          </a:stretch>
        </p:blipFill>
        <p:spPr bwMode="auto">
          <a:xfrm>
            <a:off x="1143000" y="2438400"/>
            <a:ext cx="3209925" cy="3314700"/>
          </a:xfrm>
          <a:prstGeom prst="rect">
            <a:avLst/>
          </a:prstGeom>
          <a:noFill/>
          <a:ln w="9525">
            <a:noFill/>
            <a:miter lim="800000"/>
            <a:headEnd/>
            <a:tailEnd/>
          </a:ln>
        </p:spPr>
      </p:pic>
      <p:pic>
        <p:nvPicPr>
          <p:cNvPr id="16390" name="Picture 7"/>
          <p:cNvPicPr>
            <a:picLocks noChangeAspect="1" noChangeArrowheads="1"/>
          </p:cNvPicPr>
          <p:nvPr/>
        </p:nvPicPr>
        <p:blipFill>
          <a:blip r:embed="rId3" cstate="print"/>
          <a:srcRect/>
          <a:stretch>
            <a:fillRect/>
          </a:stretch>
        </p:blipFill>
        <p:spPr bwMode="auto">
          <a:xfrm>
            <a:off x="5105400" y="2438400"/>
            <a:ext cx="3209925" cy="33147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smtClean="0"/>
              <a:t>Router [1]</a:t>
            </a:r>
          </a:p>
        </p:txBody>
      </p:sp>
      <p:sp>
        <p:nvSpPr>
          <p:cNvPr id="17411" name="Rectangle 3"/>
          <p:cNvSpPr>
            <a:spLocks noGrp="1" noChangeArrowheads="1"/>
          </p:cNvSpPr>
          <p:nvPr>
            <p:ph idx="1"/>
          </p:nvPr>
        </p:nvSpPr>
        <p:spPr>
          <a:xfrm>
            <a:off x="609600" y="1752600"/>
            <a:ext cx="8305800" cy="4724400"/>
          </a:xfrm>
        </p:spPr>
        <p:txBody>
          <a:bodyPr/>
          <a:lstStyle/>
          <a:p>
            <a:pPr eaLnBrk="1" hangingPunct="1">
              <a:lnSpc>
                <a:spcPct val="80000"/>
              </a:lnSpc>
            </a:pPr>
            <a:r>
              <a:rPr lang="en-US" sz="2400" smtClean="0"/>
              <a:t>Dalam lingkungan jaringan yang terdiri dari beberapa segment dimana setiap segment beroperasi dengan protokol dan arsitektur yang berbeda, bridge/switch tidak dapat menangani koneksi seperti ini.</a:t>
            </a:r>
          </a:p>
          <a:p>
            <a:pPr eaLnBrk="1" hangingPunct="1">
              <a:lnSpc>
                <a:spcPct val="80000"/>
              </a:lnSpc>
            </a:pPr>
            <a:r>
              <a:rPr lang="en-US" sz="2400" smtClean="0"/>
              <a:t>Untuk kasus diatas kita menggunakan Router, router adalah perangkat yang dapat digunakan untuk menghubungkan segmen jaringan yang menggunakan protokol yang berbeda (IP dengan IPX), serta mampu menghubungkan segmen jaringan yang memiliki Network ID yang berbeda</a:t>
            </a:r>
          </a:p>
          <a:p>
            <a:pPr eaLnBrk="1" hangingPunct="1">
              <a:lnSpc>
                <a:spcPct val="80000"/>
              </a:lnSpc>
            </a:pPr>
            <a:r>
              <a:rPr lang="en-US" sz="2400" smtClean="0"/>
              <a:t>Router bekerja pada Layer Network, sehingga router juga mendukung service yang disediakan oleh Layer 3 seperti best path determination. Router juga dapat mengatasi broadcast storm dengan melakukan proses droping packet data</a:t>
            </a:r>
          </a:p>
        </p:txBody>
      </p:sp>
    </p:spTree>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en-US" smtClean="0"/>
              <a:t>Router [2]</a:t>
            </a:r>
          </a:p>
        </p:txBody>
      </p:sp>
      <p:sp>
        <p:nvSpPr>
          <p:cNvPr id="18435" name="Rectangle 3"/>
          <p:cNvSpPr>
            <a:spLocks noGrp="1" noChangeArrowheads="1"/>
          </p:cNvSpPr>
          <p:nvPr>
            <p:ph idx="1"/>
          </p:nvPr>
        </p:nvSpPr>
        <p:spPr/>
        <p:txBody>
          <a:bodyPr/>
          <a:lstStyle/>
          <a:p>
            <a:pPr eaLnBrk="1" hangingPunct="1">
              <a:lnSpc>
                <a:spcPct val="90000"/>
              </a:lnSpc>
            </a:pPr>
            <a:r>
              <a:rPr lang="en-US" sz="2400" smtClean="0"/>
              <a:t>Router melakukan penentuan best path dengan menggunakan routing table (tabel yang berisi jalur yang harus ditempuh oleh paket data ketika melintasi jaringan). Perbedaan proses penentuan port dengan Switch adalah parameter yang digunakan untuk menentukan path. Pada switch digunakan MAC address, sedangkan pada Router digunakan IP Address</a:t>
            </a:r>
          </a:p>
          <a:p>
            <a:pPr eaLnBrk="1" hangingPunct="1">
              <a:lnSpc>
                <a:spcPct val="90000"/>
              </a:lnSpc>
            </a:pPr>
            <a:r>
              <a:rPr lang="en-US" sz="2400" smtClean="0"/>
              <a:t>Jenis Routing Table ada 2, yaitu:</a:t>
            </a:r>
          </a:p>
          <a:p>
            <a:pPr lvl="1" eaLnBrk="1" hangingPunct="1">
              <a:lnSpc>
                <a:spcPct val="90000"/>
              </a:lnSpc>
            </a:pPr>
            <a:r>
              <a:rPr lang="en-US" sz="2000" smtClean="0"/>
              <a:t>Static dimana routing table di konfigurasi secara manual</a:t>
            </a:r>
          </a:p>
          <a:p>
            <a:pPr lvl="1" eaLnBrk="1" hangingPunct="1">
              <a:lnSpc>
                <a:spcPct val="90000"/>
              </a:lnSpc>
            </a:pPr>
            <a:r>
              <a:rPr lang="en-US" sz="2000" smtClean="0"/>
              <a:t>Dinamis dimana routing table berubah sesuai dengan kondisi jaringan dan melakukan komunikasi dengan router lain</a:t>
            </a:r>
          </a:p>
        </p:txBody>
      </p:sp>
    </p:spTree>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n-US" smtClean="0"/>
              <a:t>Router [3]</a:t>
            </a:r>
          </a:p>
        </p:txBody>
      </p:sp>
      <p:sp>
        <p:nvSpPr>
          <p:cNvPr id="19459" name="Rectangle 3"/>
          <p:cNvSpPr>
            <a:spLocks noGrp="1" noChangeArrowheads="1"/>
          </p:cNvSpPr>
          <p:nvPr>
            <p:ph idx="1"/>
          </p:nvPr>
        </p:nvSpPr>
        <p:spPr/>
        <p:txBody>
          <a:bodyPr/>
          <a:lstStyle/>
          <a:p>
            <a:pPr eaLnBrk="1" hangingPunct="1"/>
            <a:endParaRPr lang="id-ID" smtClean="0"/>
          </a:p>
        </p:txBody>
      </p:sp>
      <p:pic>
        <p:nvPicPr>
          <p:cNvPr id="19460" name="Picture 4"/>
          <p:cNvPicPr>
            <a:picLocks noChangeAspect="1" noChangeArrowheads="1"/>
          </p:cNvPicPr>
          <p:nvPr/>
        </p:nvPicPr>
        <p:blipFill>
          <a:blip r:embed="rId2" cstate="print"/>
          <a:srcRect/>
          <a:stretch>
            <a:fillRect/>
          </a:stretch>
        </p:blipFill>
        <p:spPr bwMode="auto">
          <a:xfrm>
            <a:off x="609600" y="1600200"/>
            <a:ext cx="7467600" cy="43449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en-US" smtClean="0"/>
              <a:t>Membangun LAN [1]</a:t>
            </a:r>
          </a:p>
        </p:txBody>
      </p:sp>
      <p:sp>
        <p:nvSpPr>
          <p:cNvPr id="20483" name="Rectangle 3"/>
          <p:cNvSpPr>
            <a:spLocks noGrp="1" noChangeArrowheads="1"/>
          </p:cNvSpPr>
          <p:nvPr>
            <p:ph idx="1"/>
          </p:nvPr>
        </p:nvSpPr>
        <p:spPr/>
        <p:txBody>
          <a:bodyPr/>
          <a:lstStyle/>
          <a:p>
            <a:pPr eaLnBrk="1" hangingPunct="1">
              <a:lnSpc>
                <a:spcPct val="90000"/>
              </a:lnSpc>
            </a:pPr>
            <a:r>
              <a:rPr lang="en-US" smtClean="0"/>
              <a:t>LAN merupakan kategori jaringan dengan cakupan wilayah terkecil. </a:t>
            </a:r>
          </a:p>
          <a:p>
            <a:pPr eaLnBrk="1" hangingPunct="1">
              <a:lnSpc>
                <a:spcPct val="90000"/>
              </a:lnSpc>
            </a:pPr>
            <a:r>
              <a:rPr lang="en-US" smtClean="0"/>
              <a:t>LAN dapat dibangun dengan Hub, Swicth dan kabel Straight-Thru, dan tentu saja komputer yang telah dilengkapi dengan NIC (Network Identifier Card)</a:t>
            </a:r>
          </a:p>
          <a:p>
            <a:pPr eaLnBrk="1" hangingPunct="1">
              <a:lnSpc>
                <a:spcPct val="90000"/>
              </a:lnSpc>
            </a:pPr>
            <a:r>
              <a:rPr lang="en-US" smtClean="0"/>
              <a:t>LAN juga dapat dibangun dengan menghubungkan dua buah komputer menggunakan kabel Cross-Over</a:t>
            </a:r>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r>
              <a:rPr lang="en-US" smtClean="0"/>
              <a:t>Membangun LAN [2]</a:t>
            </a:r>
          </a:p>
        </p:txBody>
      </p:sp>
      <p:sp>
        <p:nvSpPr>
          <p:cNvPr id="21507" name="Rectangle 3"/>
          <p:cNvSpPr>
            <a:spLocks noGrp="1" noChangeArrowheads="1"/>
          </p:cNvSpPr>
          <p:nvPr>
            <p:ph idx="1"/>
          </p:nvPr>
        </p:nvSpPr>
        <p:spPr/>
        <p:txBody>
          <a:bodyPr/>
          <a:lstStyle/>
          <a:p>
            <a:pPr eaLnBrk="1" hangingPunct="1"/>
            <a:endParaRPr lang="id-ID" smtClean="0"/>
          </a:p>
        </p:txBody>
      </p:sp>
      <p:pic>
        <p:nvPicPr>
          <p:cNvPr id="21508" name="Picture 4" descr="wrkgrp"/>
          <p:cNvPicPr>
            <a:picLocks noChangeAspect="1" noChangeArrowheads="1"/>
          </p:cNvPicPr>
          <p:nvPr/>
        </p:nvPicPr>
        <p:blipFill>
          <a:blip r:embed="rId2" cstate="print"/>
          <a:srcRect/>
          <a:stretch>
            <a:fillRect/>
          </a:stretch>
        </p:blipFill>
        <p:spPr bwMode="auto">
          <a:xfrm>
            <a:off x="4876800" y="2590800"/>
            <a:ext cx="3581400" cy="2630488"/>
          </a:xfrm>
          <a:prstGeom prst="rect">
            <a:avLst/>
          </a:prstGeom>
          <a:noFill/>
          <a:ln w="9525">
            <a:noFill/>
            <a:miter lim="800000"/>
            <a:headEnd/>
            <a:tailEnd/>
          </a:ln>
        </p:spPr>
      </p:pic>
      <p:pic>
        <p:nvPicPr>
          <p:cNvPr id="21509" name="Picture 5" descr="2com"/>
          <p:cNvPicPr>
            <a:picLocks noChangeAspect="1" noChangeArrowheads="1"/>
          </p:cNvPicPr>
          <p:nvPr/>
        </p:nvPicPr>
        <p:blipFill>
          <a:blip r:embed="rId3" cstate="print"/>
          <a:srcRect/>
          <a:stretch>
            <a:fillRect/>
          </a:stretch>
        </p:blipFill>
        <p:spPr bwMode="auto">
          <a:xfrm>
            <a:off x="990600" y="2895600"/>
            <a:ext cx="3562350" cy="754063"/>
          </a:xfrm>
          <a:prstGeom prst="rect">
            <a:avLst/>
          </a:prstGeom>
          <a:noFill/>
          <a:ln w="9525">
            <a:noFill/>
            <a:miter lim="800000"/>
            <a:headEnd/>
            <a:tailEnd/>
          </a:ln>
        </p:spPr>
      </p:pic>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r>
              <a:rPr lang="en-US" smtClean="0"/>
              <a:t>Pengkabelan UTP</a:t>
            </a:r>
          </a:p>
        </p:txBody>
      </p:sp>
      <p:sp>
        <p:nvSpPr>
          <p:cNvPr id="22531" name="Rectangle 3"/>
          <p:cNvSpPr>
            <a:spLocks noGrp="1" noChangeArrowheads="1"/>
          </p:cNvSpPr>
          <p:nvPr>
            <p:ph idx="1"/>
          </p:nvPr>
        </p:nvSpPr>
        <p:spPr/>
        <p:txBody>
          <a:bodyPr/>
          <a:lstStyle/>
          <a:p>
            <a:pPr eaLnBrk="1" hangingPunct="1"/>
            <a:r>
              <a:rPr lang="en-US" smtClean="0"/>
              <a:t>Perangkat / bahan yang diperlukan untuk melakukan pengkabelan UTP:</a:t>
            </a:r>
          </a:p>
          <a:p>
            <a:pPr lvl="1" eaLnBrk="1" hangingPunct="1"/>
            <a:r>
              <a:rPr lang="en-US" smtClean="0"/>
              <a:t>RJ-45 Jack</a:t>
            </a:r>
          </a:p>
          <a:p>
            <a:pPr lvl="1" eaLnBrk="1" hangingPunct="1"/>
            <a:r>
              <a:rPr lang="en-US" smtClean="0"/>
              <a:t>Crimping Tools</a:t>
            </a:r>
          </a:p>
          <a:p>
            <a:pPr lvl="1" eaLnBrk="1" hangingPunct="1"/>
            <a:r>
              <a:rPr lang="en-US" smtClean="0"/>
              <a:t>Cable Tester</a:t>
            </a:r>
          </a:p>
        </p:txBody>
      </p:sp>
      <p:pic>
        <p:nvPicPr>
          <p:cNvPr id="22532" name="Picture 5" descr="RJ45"/>
          <p:cNvPicPr>
            <a:picLocks noChangeAspect="1" noChangeArrowheads="1"/>
          </p:cNvPicPr>
          <p:nvPr/>
        </p:nvPicPr>
        <p:blipFill>
          <a:blip r:embed="rId2" cstate="print"/>
          <a:srcRect/>
          <a:stretch>
            <a:fillRect/>
          </a:stretch>
        </p:blipFill>
        <p:spPr bwMode="auto">
          <a:xfrm>
            <a:off x="533400" y="4114800"/>
            <a:ext cx="2476500" cy="1790700"/>
          </a:xfrm>
          <a:prstGeom prst="rect">
            <a:avLst/>
          </a:prstGeom>
          <a:noFill/>
          <a:ln w="9525">
            <a:noFill/>
            <a:miter lim="800000"/>
            <a:headEnd/>
            <a:tailEnd/>
          </a:ln>
        </p:spPr>
      </p:pic>
      <p:pic>
        <p:nvPicPr>
          <p:cNvPr id="22533" name="Picture 7" descr="Crimping_Tool">
            <a:hlinkClick r:id="rId3"/>
          </p:cNvPr>
          <p:cNvPicPr>
            <a:picLocks noChangeAspect="1" noChangeArrowheads="1"/>
          </p:cNvPicPr>
          <p:nvPr/>
        </p:nvPicPr>
        <p:blipFill>
          <a:blip r:embed="rId4" cstate="print"/>
          <a:srcRect/>
          <a:stretch>
            <a:fillRect/>
          </a:stretch>
        </p:blipFill>
        <p:spPr bwMode="auto">
          <a:xfrm>
            <a:off x="4038600" y="3352800"/>
            <a:ext cx="1828800" cy="1828800"/>
          </a:xfrm>
          <a:prstGeom prst="rect">
            <a:avLst/>
          </a:prstGeom>
          <a:noFill/>
          <a:ln w="9525">
            <a:noFill/>
            <a:miter lim="800000"/>
            <a:headEnd/>
            <a:tailEnd/>
          </a:ln>
        </p:spPr>
      </p:pic>
      <p:pic>
        <p:nvPicPr>
          <p:cNvPr id="22534" name="Picture 9" descr="Deluxe LAN Network Tester"/>
          <p:cNvPicPr>
            <a:picLocks noChangeAspect="1" noChangeArrowheads="1"/>
          </p:cNvPicPr>
          <p:nvPr/>
        </p:nvPicPr>
        <p:blipFill>
          <a:blip r:embed="rId5" cstate="print"/>
          <a:srcRect/>
          <a:stretch>
            <a:fillRect/>
          </a:stretch>
        </p:blipFill>
        <p:spPr bwMode="auto">
          <a:xfrm>
            <a:off x="6248400" y="2895600"/>
            <a:ext cx="2286000" cy="20097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US" smtClean="0"/>
              <a:t>Sistem Telekomunikasi [3]</a:t>
            </a:r>
          </a:p>
        </p:txBody>
      </p:sp>
      <p:sp>
        <p:nvSpPr>
          <p:cNvPr id="12291" name="Rectangle 3"/>
          <p:cNvSpPr>
            <a:spLocks noGrp="1" noChangeArrowheads="1"/>
          </p:cNvSpPr>
          <p:nvPr>
            <p:ph idx="1"/>
          </p:nvPr>
        </p:nvSpPr>
        <p:spPr/>
        <p:txBody>
          <a:bodyPr/>
          <a:lstStyle/>
          <a:p>
            <a:pPr eaLnBrk="1" hangingPunct="1">
              <a:lnSpc>
                <a:spcPct val="90000"/>
              </a:lnSpc>
            </a:pPr>
            <a:r>
              <a:rPr lang="en-US" smtClean="0"/>
              <a:t>Bagian dari Telekomunikasi</a:t>
            </a:r>
          </a:p>
          <a:p>
            <a:pPr lvl="1" eaLnBrk="1" hangingPunct="1">
              <a:lnSpc>
                <a:spcPct val="90000"/>
              </a:lnSpc>
            </a:pPr>
            <a:r>
              <a:rPr lang="en-US" smtClean="0"/>
              <a:t>Informasi =&gt; suara, gambar, tulisan</a:t>
            </a:r>
          </a:p>
          <a:p>
            <a:pPr lvl="1" eaLnBrk="1" hangingPunct="1">
              <a:lnSpc>
                <a:spcPct val="90000"/>
              </a:lnSpc>
            </a:pPr>
            <a:r>
              <a:rPr lang="en-US" smtClean="0"/>
              <a:t>Komunikasi =&gt; satu arah, dua arah??</a:t>
            </a:r>
          </a:p>
          <a:p>
            <a:pPr eaLnBrk="1" hangingPunct="1">
              <a:lnSpc>
                <a:spcPct val="90000"/>
              </a:lnSpc>
            </a:pPr>
            <a:r>
              <a:rPr lang="en-US" smtClean="0"/>
              <a:t>Jenis Komunikasi</a:t>
            </a:r>
          </a:p>
          <a:p>
            <a:pPr lvl="1" eaLnBrk="1" hangingPunct="1">
              <a:lnSpc>
                <a:spcPct val="90000"/>
              </a:lnSpc>
            </a:pPr>
            <a:r>
              <a:rPr lang="en-US" smtClean="0"/>
              <a:t>Ditinjau dari hubungan </a:t>
            </a:r>
          </a:p>
          <a:p>
            <a:pPr lvl="2" eaLnBrk="1" hangingPunct="1">
              <a:lnSpc>
                <a:spcPct val="90000"/>
              </a:lnSpc>
            </a:pPr>
            <a:r>
              <a:rPr lang="en-US" smtClean="0"/>
              <a:t>Simplex</a:t>
            </a:r>
          </a:p>
          <a:p>
            <a:pPr lvl="2" eaLnBrk="1" hangingPunct="1">
              <a:lnSpc>
                <a:spcPct val="90000"/>
              </a:lnSpc>
            </a:pPr>
            <a:r>
              <a:rPr lang="en-US" smtClean="0"/>
              <a:t>Duplex</a:t>
            </a:r>
          </a:p>
          <a:p>
            <a:pPr lvl="3" eaLnBrk="1" hangingPunct="1">
              <a:lnSpc>
                <a:spcPct val="90000"/>
              </a:lnSpc>
            </a:pPr>
            <a:r>
              <a:rPr lang="en-US" smtClean="0"/>
              <a:t>Full-Duplex contohnya ??</a:t>
            </a:r>
          </a:p>
          <a:p>
            <a:pPr lvl="3" eaLnBrk="1" hangingPunct="1">
              <a:lnSpc>
                <a:spcPct val="90000"/>
              </a:lnSpc>
            </a:pPr>
            <a:r>
              <a:rPr lang="en-US" smtClean="0"/>
              <a:t>Half-Duplex contohnya ??</a:t>
            </a:r>
          </a:p>
          <a:p>
            <a:pPr eaLnBrk="1" hangingPunct="1">
              <a:lnSpc>
                <a:spcPct val="90000"/>
              </a:lnSpc>
            </a:pPr>
            <a:endParaRPr lang="en-US" smtClean="0"/>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sz="4000" smtClean="0"/>
              <a:t>Standar Pengkabelan UTP [1]</a:t>
            </a:r>
          </a:p>
        </p:txBody>
      </p:sp>
      <p:sp>
        <p:nvSpPr>
          <p:cNvPr id="23555" name="Rectangle 3"/>
          <p:cNvSpPr>
            <a:spLocks noGrp="1" noChangeArrowheads="1"/>
          </p:cNvSpPr>
          <p:nvPr>
            <p:ph idx="1"/>
          </p:nvPr>
        </p:nvSpPr>
        <p:spPr/>
        <p:txBody>
          <a:bodyPr/>
          <a:lstStyle/>
          <a:p>
            <a:pPr eaLnBrk="1" hangingPunct="1"/>
            <a:r>
              <a:rPr lang="en-US" smtClean="0"/>
              <a:t>Ada 2 standar pengkabelan UTP, yaitu :</a:t>
            </a:r>
          </a:p>
          <a:p>
            <a:pPr lvl="1" eaLnBrk="1" hangingPunct="1"/>
            <a:r>
              <a:rPr lang="en-US" smtClean="0"/>
              <a:t>T568A</a:t>
            </a:r>
          </a:p>
          <a:p>
            <a:pPr lvl="1" eaLnBrk="1" hangingPunct="1"/>
            <a:r>
              <a:rPr lang="en-US" smtClean="0"/>
              <a:t>T568B</a:t>
            </a:r>
          </a:p>
          <a:p>
            <a:pPr eaLnBrk="1" hangingPunct="1"/>
            <a:endParaRPr lang="en-US" smtClean="0"/>
          </a:p>
        </p:txBody>
      </p:sp>
      <p:pic>
        <p:nvPicPr>
          <p:cNvPr id="23556" name="Picture 4"/>
          <p:cNvPicPr>
            <a:picLocks noChangeAspect="1" noChangeArrowheads="1"/>
          </p:cNvPicPr>
          <p:nvPr/>
        </p:nvPicPr>
        <p:blipFill>
          <a:blip r:embed="rId2" cstate="print"/>
          <a:srcRect/>
          <a:stretch>
            <a:fillRect/>
          </a:stretch>
        </p:blipFill>
        <p:spPr bwMode="auto">
          <a:xfrm>
            <a:off x="2971800" y="2133600"/>
            <a:ext cx="5562600" cy="37226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r>
              <a:rPr lang="en-US" sz="4000" smtClean="0"/>
              <a:t>Standar Pengkabelan UTP [2]</a:t>
            </a:r>
          </a:p>
        </p:txBody>
      </p:sp>
      <p:sp>
        <p:nvSpPr>
          <p:cNvPr id="24579" name="Rectangle 3"/>
          <p:cNvSpPr>
            <a:spLocks noGrp="1" noChangeArrowheads="1"/>
          </p:cNvSpPr>
          <p:nvPr>
            <p:ph idx="1"/>
          </p:nvPr>
        </p:nvSpPr>
        <p:spPr>
          <a:xfrm>
            <a:off x="609600" y="1752600"/>
            <a:ext cx="8305800" cy="4800600"/>
          </a:xfrm>
        </p:spPr>
        <p:txBody>
          <a:bodyPr/>
          <a:lstStyle/>
          <a:p>
            <a:pPr eaLnBrk="1" hangingPunct="1">
              <a:lnSpc>
                <a:spcPct val="80000"/>
              </a:lnSpc>
            </a:pPr>
            <a:r>
              <a:rPr lang="en-US" sz="2800" smtClean="0"/>
              <a:t>Ada 3 jenis kabel yang digunakan untuk menghubungkan device jaringan:</a:t>
            </a:r>
          </a:p>
          <a:p>
            <a:pPr lvl="1" eaLnBrk="1" hangingPunct="1">
              <a:lnSpc>
                <a:spcPct val="80000"/>
              </a:lnSpc>
            </a:pPr>
            <a:r>
              <a:rPr lang="en-US" sz="2400" smtClean="0"/>
              <a:t>Straight-Thru =&gt; kedua ujung memiliki tipe koneksi yang sama</a:t>
            </a:r>
          </a:p>
          <a:p>
            <a:pPr lvl="2" eaLnBrk="1" hangingPunct="1">
              <a:lnSpc>
                <a:spcPct val="80000"/>
              </a:lnSpc>
            </a:pPr>
            <a:r>
              <a:rPr lang="en-US" sz="2000" smtClean="0"/>
              <a:t>Digunakan untuk menghubungkan device yang berbeda jenis : PC-HUB, PC-SWICTH, SWITCH-ROUTER</a:t>
            </a:r>
          </a:p>
          <a:p>
            <a:pPr lvl="1" eaLnBrk="1" hangingPunct="1">
              <a:lnSpc>
                <a:spcPct val="80000"/>
              </a:lnSpc>
            </a:pPr>
            <a:r>
              <a:rPr lang="en-US" sz="2400" smtClean="0"/>
              <a:t>Cross-Over =&gt; kedua ujung memiliki tipe koneksi yang berbeda</a:t>
            </a:r>
          </a:p>
          <a:p>
            <a:pPr lvl="2" eaLnBrk="1" hangingPunct="1">
              <a:lnSpc>
                <a:spcPct val="80000"/>
              </a:lnSpc>
            </a:pPr>
            <a:r>
              <a:rPr lang="en-US" sz="2000" smtClean="0"/>
              <a:t>Digunakan untuk menaghubungkan device yang sama jenis: PC-PC, HUB-HUB</a:t>
            </a:r>
          </a:p>
          <a:p>
            <a:pPr lvl="1" eaLnBrk="1" hangingPunct="1">
              <a:lnSpc>
                <a:spcPct val="80000"/>
              </a:lnSpc>
            </a:pPr>
            <a:r>
              <a:rPr lang="en-US" sz="2400" smtClean="0"/>
              <a:t>Roll-Over =&gt; salah satu ujung merupakan kebalikan dari ujung yang lain</a:t>
            </a:r>
          </a:p>
          <a:p>
            <a:pPr lvl="2" eaLnBrk="1" hangingPunct="1">
              <a:lnSpc>
                <a:spcPct val="80000"/>
              </a:lnSpc>
            </a:pPr>
            <a:r>
              <a:rPr lang="en-US" sz="2000" smtClean="0"/>
              <a:t>Roll over digunakan untuk menghubungkan PC-Router , untuk melakukan settingan pada Router</a:t>
            </a:r>
          </a:p>
        </p:txBody>
      </p:sp>
    </p:spTree>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r>
              <a:rPr lang="en-US" sz="4000" smtClean="0"/>
              <a:t>Standar Pengkabelan UTP [3]</a:t>
            </a:r>
          </a:p>
        </p:txBody>
      </p:sp>
      <p:sp>
        <p:nvSpPr>
          <p:cNvPr id="25603" name="Rectangle 3"/>
          <p:cNvSpPr>
            <a:spLocks noGrp="1" noChangeArrowheads="1"/>
          </p:cNvSpPr>
          <p:nvPr>
            <p:ph idx="1"/>
          </p:nvPr>
        </p:nvSpPr>
        <p:spPr>
          <a:xfrm>
            <a:off x="457200" y="1600200"/>
            <a:ext cx="8229600" cy="457200"/>
          </a:xfrm>
        </p:spPr>
        <p:txBody>
          <a:bodyPr/>
          <a:lstStyle/>
          <a:p>
            <a:pPr eaLnBrk="1" hangingPunct="1">
              <a:lnSpc>
                <a:spcPct val="80000"/>
              </a:lnSpc>
            </a:pPr>
            <a:r>
              <a:rPr lang="en-US" sz="2800" smtClean="0"/>
              <a:t>Straight Thru		     Cross-Over</a:t>
            </a:r>
          </a:p>
        </p:txBody>
      </p:sp>
      <p:pic>
        <p:nvPicPr>
          <p:cNvPr id="25604" name="Picture 10"/>
          <p:cNvPicPr>
            <a:picLocks noChangeAspect="1" noChangeArrowheads="1"/>
          </p:cNvPicPr>
          <p:nvPr/>
        </p:nvPicPr>
        <p:blipFill>
          <a:blip r:embed="rId2" cstate="print"/>
          <a:srcRect/>
          <a:stretch>
            <a:fillRect/>
          </a:stretch>
        </p:blipFill>
        <p:spPr bwMode="auto">
          <a:xfrm>
            <a:off x="0" y="2057400"/>
            <a:ext cx="4267200" cy="3886200"/>
          </a:xfrm>
          <a:prstGeom prst="rect">
            <a:avLst/>
          </a:prstGeom>
          <a:noFill/>
          <a:ln w="9525">
            <a:noFill/>
            <a:miter lim="800000"/>
            <a:headEnd/>
            <a:tailEnd/>
          </a:ln>
        </p:spPr>
      </p:pic>
      <p:pic>
        <p:nvPicPr>
          <p:cNvPr id="25605" name="Picture 11"/>
          <p:cNvPicPr>
            <a:picLocks noChangeAspect="1" noChangeArrowheads="1"/>
          </p:cNvPicPr>
          <p:nvPr/>
        </p:nvPicPr>
        <p:blipFill>
          <a:blip r:embed="rId3" cstate="print"/>
          <a:srcRect/>
          <a:stretch>
            <a:fillRect/>
          </a:stretch>
        </p:blipFill>
        <p:spPr bwMode="auto">
          <a:xfrm>
            <a:off x="4495800" y="1968500"/>
            <a:ext cx="4343400" cy="38909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r>
              <a:rPr lang="en-US" sz="4000" smtClean="0"/>
              <a:t>Standar Pengkabelan UTP [4]</a:t>
            </a:r>
          </a:p>
        </p:txBody>
      </p:sp>
      <p:sp>
        <p:nvSpPr>
          <p:cNvPr id="26627" name="Rectangle 3"/>
          <p:cNvSpPr>
            <a:spLocks noGrp="1" noChangeArrowheads="1"/>
          </p:cNvSpPr>
          <p:nvPr>
            <p:ph idx="1"/>
          </p:nvPr>
        </p:nvSpPr>
        <p:spPr>
          <a:xfrm>
            <a:off x="457200" y="1600200"/>
            <a:ext cx="8229600" cy="609600"/>
          </a:xfrm>
        </p:spPr>
        <p:txBody>
          <a:bodyPr/>
          <a:lstStyle/>
          <a:p>
            <a:pPr eaLnBrk="1" hangingPunct="1"/>
            <a:r>
              <a:rPr lang="en-US" smtClean="0"/>
              <a:t>Roll-over</a:t>
            </a:r>
          </a:p>
        </p:txBody>
      </p:sp>
      <p:pic>
        <p:nvPicPr>
          <p:cNvPr id="26628" name="Picture 5"/>
          <p:cNvPicPr>
            <a:picLocks noChangeAspect="1" noChangeArrowheads="1"/>
          </p:cNvPicPr>
          <p:nvPr/>
        </p:nvPicPr>
        <p:blipFill>
          <a:blip r:embed="rId2" cstate="print"/>
          <a:srcRect/>
          <a:stretch>
            <a:fillRect/>
          </a:stretch>
        </p:blipFill>
        <p:spPr bwMode="auto">
          <a:xfrm>
            <a:off x="3124200" y="1676400"/>
            <a:ext cx="4543425" cy="40100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eaLnBrk="1" hangingPunct="1"/>
            <a:r>
              <a:rPr lang="en-US" smtClean="0"/>
              <a:t>Review [1]</a:t>
            </a:r>
          </a:p>
        </p:txBody>
      </p:sp>
      <p:sp>
        <p:nvSpPr>
          <p:cNvPr id="27651" name="Rectangle 3"/>
          <p:cNvSpPr>
            <a:spLocks noGrp="1" noChangeArrowheads="1"/>
          </p:cNvSpPr>
          <p:nvPr>
            <p:ph idx="1"/>
          </p:nvPr>
        </p:nvSpPr>
        <p:spPr/>
        <p:txBody>
          <a:bodyPr/>
          <a:lstStyle/>
          <a:p>
            <a:pPr eaLnBrk="1" hangingPunct="1">
              <a:lnSpc>
                <a:spcPct val="90000"/>
              </a:lnSpc>
            </a:pPr>
            <a:r>
              <a:rPr lang="en-US" sz="2400" smtClean="0"/>
              <a:t>Dalam jaringan komputer kita mengenal perangkat penghubung seperti:</a:t>
            </a:r>
          </a:p>
          <a:p>
            <a:pPr lvl="1" eaLnBrk="1" hangingPunct="1">
              <a:lnSpc>
                <a:spcPct val="90000"/>
              </a:lnSpc>
            </a:pPr>
            <a:r>
              <a:rPr lang="en-US" sz="2000" smtClean="0"/>
              <a:t>Repeater/Hub = perangkat yang digunakan untuk memperkuat sinyal (mengatasi keterbatasan jangkauan).Hub = multiport repeater. Merupakan device yang bekerja pada layer fisik</a:t>
            </a:r>
          </a:p>
          <a:p>
            <a:pPr lvl="1" eaLnBrk="1" hangingPunct="1">
              <a:lnSpc>
                <a:spcPct val="90000"/>
              </a:lnSpc>
            </a:pPr>
            <a:r>
              <a:rPr lang="en-US" sz="2000" smtClean="0"/>
              <a:t>Switch / Bridge = memiliki fungsi yang sama dengan repeater/hub, namun memiliki kemampuan untuk menentukan ke port mana data harus dikirim untuk komunikasi unicast. Merupakan device yang bekerja pada data link layer.</a:t>
            </a:r>
          </a:p>
          <a:p>
            <a:pPr lvl="1" eaLnBrk="1" hangingPunct="1">
              <a:lnSpc>
                <a:spcPct val="90000"/>
              </a:lnSpc>
            </a:pPr>
            <a:r>
              <a:rPr lang="en-US" sz="2000" smtClean="0"/>
              <a:t>Router = berfungsi untuk menghubungkan segmen jaringan yang berbeda. Router bekerja pada network layer</a:t>
            </a:r>
          </a:p>
          <a:p>
            <a:pPr eaLnBrk="1" hangingPunct="1">
              <a:lnSpc>
                <a:spcPct val="90000"/>
              </a:lnSpc>
            </a:pPr>
            <a:endParaRPr lang="en-US" sz="2400" smtClean="0"/>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eaLnBrk="1" hangingPunct="1"/>
            <a:r>
              <a:rPr lang="en-US" smtClean="0"/>
              <a:t>Review [2]</a:t>
            </a:r>
          </a:p>
        </p:txBody>
      </p:sp>
      <p:sp>
        <p:nvSpPr>
          <p:cNvPr id="28675" name="Rectangle 3"/>
          <p:cNvSpPr>
            <a:spLocks noGrp="1" noChangeArrowheads="1"/>
          </p:cNvSpPr>
          <p:nvPr>
            <p:ph idx="1"/>
          </p:nvPr>
        </p:nvSpPr>
        <p:spPr/>
        <p:txBody>
          <a:bodyPr/>
          <a:lstStyle/>
          <a:p>
            <a:pPr eaLnBrk="1" hangingPunct="1">
              <a:lnSpc>
                <a:spcPct val="90000"/>
              </a:lnSpc>
            </a:pPr>
            <a:r>
              <a:rPr lang="en-US" sz="2800" smtClean="0"/>
              <a:t>Ada 3 jenis kabel UTP:</a:t>
            </a:r>
          </a:p>
          <a:p>
            <a:pPr lvl="1" eaLnBrk="1" hangingPunct="1">
              <a:lnSpc>
                <a:spcPct val="90000"/>
              </a:lnSpc>
            </a:pPr>
            <a:r>
              <a:rPr lang="en-US" sz="2400" smtClean="0"/>
              <a:t>Straight-Thru</a:t>
            </a:r>
          </a:p>
          <a:p>
            <a:pPr lvl="1" eaLnBrk="1" hangingPunct="1">
              <a:lnSpc>
                <a:spcPct val="90000"/>
              </a:lnSpc>
            </a:pPr>
            <a:r>
              <a:rPr lang="en-US" sz="2400" smtClean="0"/>
              <a:t>Cross Over</a:t>
            </a:r>
          </a:p>
          <a:p>
            <a:pPr lvl="1" eaLnBrk="1" hangingPunct="1">
              <a:lnSpc>
                <a:spcPct val="90000"/>
              </a:lnSpc>
            </a:pPr>
            <a:r>
              <a:rPr lang="en-US" sz="2400" smtClean="0"/>
              <a:t>Roll Over</a:t>
            </a:r>
          </a:p>
          <a:p>
            <a:pPr eaLnBrk="1" hangingPunct="1">
              <a:lnSpc>
                <a:spcPct val="90000"/>
              </a:lnSpc>
            </a:pPr>
            <a:r>
              <a:rPr lang="en-US" sz="2800" smtClean="0"/>
              <a:t>Ada 2 standarisasi dalam pengkabelan UTP : T568A dan T568B</a:t>
            </a:r>
          </a:p>
          <a:p>
            <a:pPr eaLnBrk="1" hangingPunct="1">
              <a:lnSpc>
                <a:spcPct val="90000"/>
              </a:lnSpc>
            </a:pPr>
            <a:r>
              <a:rPr lang="en-US" sz="2800" smtClean="0"/>
              <a:t>Selain melakukan koneksi secara fisik, kita juga harus melakukan konfigurasi logic ketika membangun sebuah jaringan, yaitu dengan mengatur IP address dan Network ID</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US" smtClean="0"/>
              <a:t>Sistem Telekomunikasi [4]</a:t>
            </a:r>
          </a:p>
        </p:txBody>
      </p:sp>
      <p:sp>
        <p:nvSpPr>
          <p:cNvPr id="13315" name="Rectangle 3"/>
          <p:cNvSpPr>
            <a:spLocks noGrp="1" noChangeArrowheads="1"/>
          </p:cNvSpPr>
          <p:nvPr>
            <p:ph idx="1"/>
          </p:nvPr>
        </p:nvSpPr>
        <p:spPr/>
        <p:txBody>
          <a:bodyPr/>
          <a:lstStyle/>
          <a:p>
            <a:pPr eaLnBrk="1" hangingPunct="1"/>
            <a:r>
              <a:rPr lang="en-US" sz="2800" smtClean="0"/>
              <a:t>Ditinjau dari komponen yang terlibat</a:t>
            </a:r>
          </a:p>
          <a:p>
            <a:pPr lvl="1" eaLnBrk="1" hangingPunct="1"/>
            <a:r>
              <a:rPr lang="en-US" sz="2400" smtClean="0"/>
              <a:t>Point to Point contohnya ???</a:t>
            </a:r>
          </a:p>
          <a:p>
            <a:pPr lvl="1" eaLnBrk="1" hangingPunct="1"/>
            <a:r>
              <a:rPr lang="en-US" sz="2400" smtClean="0"/>
              <a:t>Point to MultiPoint contohnya???</a:t>
            </a:r>
          </a:p>
          <a:p>
            <a:pPr eaLnBrk="1" hangingPunct="1"/>
            <a:r>
              <a:rPr lang="en-US" sz="2800" smtClean="0"/>
              <a:t>Media Transmisi</a:t>
            </a:r>
          </a:p>
          <a:p>
            <a:pPr lvl="1" eaLnBrk="1" hangingPunct="1"/>
            <a:r>
              <a:rPr lang="en-US" sz="2400" smtClean="0"/>
              <a:t>Media fisik</a:t>
            </a:r>
          </a:p>
          <a:p>
            <a:pPr lvl="2" eaLnBrk="1" hangingPunct="1"/>
            <a:r>
              <a:rPr lang="en-US" sz="2000" smtClean="0"/>
              <a:t>Kawat</a:t>
            </a:r>
          </a:p>
          <a:p>
            <a:pPr lvl="2" eaLnBrk="1" hangingPunct="1"/>
            <a:r>
              <a:rPr lang="en-US" sz="2000" smtClean="0"/>
              <a:t>Serat optik</a:t>
            </a:r>
          </a:p>
          <a:p>
            <a:pPr lvl="1" eaLnBrk="1" hangingPunct="1"/>
            <a:r>
              <a:rPr lang="en-US" sz="2400" smtClean="0"/>
              <a:t>Non-fisik</a:t>
            </a:r>
          </a:p>
          <a:p>
            <a:pPr lvl="2" eaLnBrk="1" hangingPunct="1"/>
            <a:r>
              <a:rPr lang="en-US" sz="2000" smtClean="0"/>
              <a:t>Udara</a:t>
            </a:r>
          </a:p>
          <a:p>
            <a:pPr lvl="2" eaLnBrk="1" hangingPunct="1"/>
            <a:r>
              <a:rPr lang="en-US" sz="2000" smtClean="0"/>
              <a:t>Cahaya</a:t>
            </a:r>
          </a:p>
          <a:p>
            <a:pPr eaLnBrk="1" hangingPunct="1"/>
            <a:endParaRPr lang="en-US" sz="2800" smtClean="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3684</TotalTime>
  <Words>3562</Words>
  <Application>Microsoft Office PowerPoint</Application>
  <PresentationFormat>On-screen Show (4:3)</PresentationFormat>
  <Paragraphs>409</Paragraphs>
  <Slides>85</Slides>
  <Notes>5</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85</vt:i4>
      </vt:variant>
    </vt:vector>
  </HeadingPairs>
  <TitlesOfParts>
    <vt:vector size="87" baseType="lpstr">
      <vt:lpstr>Median</vt:lpstr>
      <vt:lpstr>Visio</vt:lpstr>
      <vt:lpstr>Materi pengenalan jaringan: communication as part of informatic’s, learn it and u will find the beauty of informatic’s</vt:lpstr>
      <vt:lpstr>Preview</vt:lpstr>
      <vt:lpstr>Perkembangan dan Kategori Jaringan Komputer</vt:lpstr>
      <vt:lpstr>Topik Bahasan</vt:lpstr>
      <vt:lpstr>Pendahuluan</vt:lpstr>
      <vt:lpstr>Sistem Telekomunikasi [1]</vt:lpstr>
      <vt:lpstr>Sistem Telekomunikasi [2]</vt:lpstr>
      <vt:lpstr>Sistem Telekomunikasi [3]</vt:lpstr>
      <vt:lpstr>Sistem Telekomunikasi [4]</vt:lpstr>
      <vt:lpstr>Evolusi Jaringan Telekomunikasi [1]</vt:lpstr>
      <vt:lpstr>Evolusi Jaringan Telekomunikasi [2]</vt:lpstr>
      <vt:lpstr>Perkembangan Teknologi</vt:lpstr>
      <vt:lpstr>Model Komunikasi [1] </vt:lpstr>
      <vt:lpstr>Model Komunikasi [2]</vt:lpstr>
      <vt:lpstr>Jaringan Komunikasi Data</vt:lpstr>
      <vt:lpstr>Topologi Jaringan [1]</vt:lpstr>
      <vt:lpstr>Topologi Jaringan [2]</vt:lpstr>
      <vt:lpstr>Topologi Fisik [1]</vt:lpstr>
      <vt:lpstr>Topologi Fisik [2]</vt:lpstr>
      <vt:lpstr>Topologi Fisik [3]</vt:lpstr>
      <vt:lpstr>Topologi Fisik [4]</vt:lpstr>
      <vt:lpstr>Topologi Fisik [5]</vt:lpstr>
      <vt:lpstr>Topologi Fisik [6]</vt:lpstr>
      <vt:lpstr>Topologi Fisik</vt:lpstr>
      <vt:lpstr>Topologi Jaringan</vt:lpstr>
      <vt:lpstr>LAN Local Area Network [1]</vt:lpstr>
      <vt:lpstr>LAN Local Area Network [2]</vt:lpstr>
      <vt:lpstr>LAN Local Area Network [3]</vt:lpstr>
      <vt:lpstr>MAN Metropolitan Area Network [1]</vt:lpstr>
      <vt:lpstr>MAN Metropolitan Area Network [2]</vt:lpstr>
      <vt:lpstr>WAN Wide Area Network [1]</vt:lpstr>
      <vt:lpstr>WAN Wide Area Network [2]</vt:lpstr>
      <vt:lpstr>WAN Wide Area Network [3]</vt:lpstr>
      <vt:lpstr>SAN Storage Area Network [1]</vt:lpstr>
      <vt:lpstr>SAN Storage Area Network [2]</vt:lpstr>
      <vt:lpstr>Klasifikasi Jaringan Yang Lain</vt:lpstr>
      <vt:lpstr>Review [1]</vt:lpstr>
      <vt:lpstr>Review [2]</vt:lpstr>
      <vt:lpstr>Standarisasi Perancangan  Jaringan</vt:lpstr>
      <vt:lpstr>Topik Bahasan</vt:lpstr>
      <vt:lpstr>Pendahuluan [1] </vt:lpstr>
      <vt:lpstr>Pendahuluan [2] </vt:lpstr>
      <vt:lpstr>Problem Solving [1]</vt:lpstr>
      <vt:lpstr>Problem Solving [2]</vt:lpstr>
      <vt:lpstr>Layering in Network [1]</vt:lpstr>
      <vt:lpstr>Layering in Network [2]</vt:lpstr>
      <vt:lpstr>Organisasi dalam Standarisasi</vt:lpstr>
      <vt:lpstr>Protokol</vt:lpstr>
      <vt:lpstr>Model 3 Lapisan</vt:lpstr>
      <vt:lpstr>OSI Model</vt:lpstr>
      <vt:lpstr>OSI Model</vt:lpstr>
      <vt:lpstr>OSI Model</vt:lpstr>
      <vt:lpstr>Model TCP/IP</vt:lpstr>
      <vt:lpstr>OSI vs TCP/IP</vt:lpstr>
      <vt:lpstr>Encapsulasi dan De-encapsulasi [1]</vt:lpstr>
      <vt:lpstr>Encapsulasi dan De-encapsulasi [2]</vt:lpstr>
      <vt:lpstr>Encapsulasi dan De-encapsulasi [3]</vt:lpstr>
      <vt:lpstr>Encapsulasi dan De-encapsulasi [4]</vt:lpstr>
      <vt:lpstr>Encapsulasi dan De-encapsulasi [5]</vt:lpstr>
      <vt:lpstr>Review [1]</vt:lpstr>
      <vt:lpstr>Review [2]</vt:lpstr>
      <vt:lpstr>Perangkat Dalam Jaringan Komputer</vt:lpstr>
      <vt:lpstr>Topik Bahasan</vt:lpstr>
      <vt:lpstr>Perangkat Penghubung dalam Jaringan</vt:lpstr>
      <vt:lpstr>Repeater [1]</vt:lpstr>
      <vt:lpstr>Repeater [2]</vt:lpstr>
      <vt:lpstr>Repeater [3]</vt:lpstr>
      <vt:lpstr>Hub [1]</vt:lpstr>
      <vt:lpstr>Bridge [1]</vt:lpstr>
      <vt:lpstr>Bridge [1]</vt:lpstr>
      <vt:lpstr>Bridge [2]</vt:lpstr>
      <vt:lpstr>Switch [1]</vt:lpstr>
      <vt:lpstr>Switch [2]</vt:lpstr>
      <vt:lpstr>Router [1]</vt:lpstr>
      <vt:lpstr>Router [2]</vt:lpstr>
      <vt:lpstr>Router [3]</vt:lpstr>
      <vt:lpstr>Membangun LAN [1]</vt:lpstr>
      <vt:lpstr>Membangun LAN [2]</vt:lpstr>
      <vt:lpstr>Pengkabelan UTP</vt:lpstr>
      <vt:lpstr>Standar Pengkabelan UTP [1]</vt:lpstr>
      <vt:lpstr>Standar Pengkabelan UTP [2]</vt:lpstr>
      <vt:lpstr>Standar Pengkabelan UTP [3]</vt:lpstr>
      <vt:lpstr>Standar Pengkabelan UTP [4]</vt:lpstr>
      <vt:lpstr>Review [1]</vt:lpstr>
      <vt:lpstr>Review [2]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Tjokorda Agung Budi Wirayuda</cp:lastModifiedBy>
  <cp:revision>201</cp:revision>
  <dcterms:created xsi:type="dcterms:W3CDTF">2011-11-30T04:18:14Z</dcterms:created>
  <dcterms:modified xsi:type="dcterms:W3CDTF">2015-11-15T16:54:40Z</dcterms:modified>
</cp:coreProperties>
</file>