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55"/>
  </p:notesMasterIdLst>
  <p:handoutMasterIdLst>
    <p:handoutMasterId r:id="rId56"/>
  </p:handoutMasterIdLst>
  <p:sldIdLst>
    <p:sldId id="256" r:id="rId2"/>
    <p:sldId id="478" r:id="rId3"/>
    <p:sldId id="389" r:id="rId4"/>
    <p:sldId id="479" r:id="rId5"/>
    <p:sldId id="391" r:id="rId6"/>
    <p:sldId id="475" r:id="rId7"/>
    <p:sldId id="476" r:id="rId8"/>
    <p:sldId id="480" r:id="rId9"/>
    <p:sldId id="481" r:id="rId10"/>
    <p:sldId id="484" r:id="rId11"/>
    <p:sldId id="482" r:id="rId12"/>
    <p:sldId id="485" r:id="rId13"/>
    <p:sldId id="487" r:id="rId14"/>
    <p:sldId id="492" r:id="rId15"/>
    <p:sldId id="494" r:id="rId16"/>
    <p:sldId id="499" r:id="rId17"/>
    <p:sldId id="488" r:id="rId18"/>
    <p:sldId id="493" r:id="rId19"/>
    <p:sldId id="491" r:id="rId20"/>
    <p:sldId id="489" r:id="rId21"/>
    <p:sldId id="490" r:id="rId22"/>
    <p:sldId id="500" r:id="rId23"/>
    <p:sldId id="501" r:id="rId24"/>
    <p:sldId id="502" r:id="rId25"/>
    <p:sldId id="483" r:id="rId26"/>
    <p:sldId id="495" r:id="rId27"/>
    <p:sldId id="496" r:id="rId28"/>
    <p:sldId id="498" r:id="rId29"/>
    <p:sldId id="512" r:id="rId30"/>
    <p:sldId id="503" r:id="rId31"/>
    <p:sldId id="508" r:id="rId32"/>
    <p:sldId id="505" r:id="rId33"/>
    <p:sldId id="506" r:id="rId34"/>
    <p:sldId id="507" r:id="rId35"/>
    <p:sldId id="509" r:id="rId36"/>
    <p:sldId id="510" r:id="rId37"/>
    <p:sldId id="513" r:id="rId38"/>
    <p:sldId id="519" r:id="rId39"/>
    <p:sldId id="511" r:id="rId40"/>
    <p:sldId id="514" r:id="rId41"/>
    <p:sldId id="515" r:id="rId42"/>
    <p:sldId id="516" r:id="rId43"/>
    <p:sldId id="517" r:id="rId44"/>
    <p:sldId id="518" r:id="rId45"/>
    <p:sldId id="520" r:id="rId46"/>
    <p:sldId id="521" r:id="rId47"/>
    <p:sldId id="522" r:id="rId48"/>
    <p:sldId id="523" r:id="rId49"/>
    <p:sldId id="524" r:id="rId50"/>
    <p:sldId id="525" r:id="rId51"/>
    <p:sldId id="526" r:id="rId52"/>
    <p:sldId id="504" r:id="rId53"/>
    <p:sldId id="497" r:id="rId54"/>
  </p:sldIdLst>
  <p:sldSz cx="9144000" cy="6858000" type="screen4x3"/>
  <p:notesSz cx="7102475" cy="102346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15" autoAdjust="0"/>
  </p:normalViewPr>
  <p:slideViewPr>
    <p:cSldViewPr>
      <p:cViewPr varScale="1">
        <p:scale>
          <a:sx n="52" d="100"/>
          <a:sy n="52" d="100"/>
        </p:scale>
        <p:origin x="-18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2A188-F5FD-4807-89F6-E827B1E014D3}" type="doc">
      <dgm:prSet loTypeId="urn:microsoft.com/office/officeart/2005/8/layout/venn1" loCatId="relationship" qsTypeId="urn:microsoft.com/office/officeart/2005/8/quickstyle/3d3" qsCatId="3D" csTypeId="urn:microsoft.com/office/officeart/2005/8/colors/colorful2" csCatId="colorful" phldr="1"/>
      <dgm:spPr/>
    </dgm:pt>
    <dgm:pt modelId="{5F0BC259-B10C-4FCD-B115-2137776E1170}">
      <dgm:prSet phldrT="[Text]"/>
      <dgm:spPr/>
      <dgm:t>
        <a:bodyPr/>
        <a:lstStyle/>
        <a:p>
          <a:pPr algn="ctr"/>
          <a:r>
            <a:rPr lang="id-ID" dirty="0" smtClean="0"/>
            <a:t>Consumer</a:t>
          </a:r>
          <a:endParaRPr lang="en-US" dirty="0"/>
        </a:p>
      </dgm:t>
    </dgm:pt>
    <dgm:pt modelId="{AEDCB7FD-937B-4AA8-B290-B0AE4DC5C9FD}" type="parTrans" cxnId="{B641F7A6-359D-4056-A466-9025594B90F3}">
      <dgm:prSet/>
      <dgm:spPr/>
      <dgm:t>
        <a:bodyPr/>
        <a:lstStyle/>
        <a:p>
          <a:endParaRPr lang="en-US"/>
        </a:p>
      </dgm:t>
    </dgm:pt>
    <dgm:pt modelId="{1247CE2E-7B32-4D5F-BD44-0F068850024E}" type="sibTrans" cxnId="{B641F7A6-359D-4056-A466-9025594B90F3}">
      <dgm:prSet/>
      <dgm:spPr/>
      <dgm:t>
        <a:bodyPr/>
        <a:lstStyle/>
        <a:p>
          <a:endParaRPr lang="en-US"/>
        </a:p>
      </dgm:t>
    </dgm:pt>
    <dgm:pt modelId="{371BD38C-D1F2-434B-9A4A-06C1B21422FD}">
      <dgm:prSet phldrT="[Text]"/>
      <dgm:spPr/>
      <dgm:t>
        <a:bodyPr/>
        <a:lstStyle/>
        <a:p>
          <a:pPr algn="ctr"/>
          <a:r>
            <a:rPr lang="id-ID" dirty="0" smtClean="0"/>
            <a:t>Provider</a:t>
          </a:r>
          <a:endParaRPr lang="en-US" dirty="0"/>
        </a:p>
      </dgm:t>
    </dgm:pt>
    <dgm:pt modelId="{2EE75204-E14C-4887-924B-D77BC00340E7}" type="parTrans" cxnId="{0F3EEB7C-1941-4EAC-8D14-2CE290466B96}">
      <dgm:prSet/>
      <dgm:spPr/>
      <dgm:t>
        <a:bodyPr/>
        <a:lstStyle/>
        <a:p>
          <a:endParaRPr lang="en-US"/>
        </a:p>
      </dgm:t>
    </dgm:pt>
    <dgm:pt modelId="{CF8D34AE-0EB1-4D71-8C29-956EA4A72042}" type="sibTrans" cxnId="{0F3EEB7C-1941-4EAC-8D14-2CE290466B96}">
      <dgm:prSet/>
      <dgm:spPr/>
      <dgm:t>
        <a:bodyPr/>
        <a:lstStyle/>
        <a:p>
          <a:endParaRPr lang="en-US"/>
        </a:p>
      </dgm:t>
    </dgm:pt>
    <dgm:pt modelId="{F6A2E849-2687-4B60-B823-87180C55F397}">
      <dgm:prSet phldrT="[Text]"/>
      <dgm:spPr/>
      <dgm:t>
        <a:bodyPr/>
        <a:lstStyle/>
        <a:p>
          <a:pPr algn="ctr"/>
          <a:r>
            <a:rPr lang="id-ID" dirty="0" smtClean="0"/>
            <a:t>Enabler</a:t>
          </a:r>
          <a:endParaRPr lang="en-US" dirty="0"/>
        </a:p>
      </dgm:t>
    </dgm:pt>
    <dgm:pt modelId="{C0DF43B0-887E-4EF8-B2A5-A2F5CF1EB952}" type="parTrans" cxnId="{9F59158B-3E8B-4B28-B982-2F3150B0083C}">
      <dgm:prSet/>
      <dgm:spPr/>
      <dgm:t>
        <a:bodyPr/>
        <a:lstStyle/>
        <a:p>
          <a:endParaRPr lang="en-US"/>
        </a:p>
      </dgm:t>
    </dgm:pt>
    <dgm:pt modelId="{3589F50F-A28F-4BAF-97D2-48EA807CF487}" type="sibTrans" cxnId="{9F59158B-3E8B-4B28-B982-2F3150B0083C}">
      <dgm:prSet/>
      <dgm:spPr/>
      <dgm:t>
        <a:bodyPr/>
        <a:lstStyle/>
        <a:p>
          <a:endParaRPr lang="en-US"/>
        </a:p>
      </dgm:t>
    </dgm:pt>
    <dgm:pt modelId="{99FA5F75-FEDB-4BD4-A93A-15E94D8DE7F1}">
      <dgm:prSet phldrT="[Text]"/>
      <dgm:spPr/>
      <dgm:t>
        <a:bodyPr/>
        <a:lstStyle/>
        <a:p>
          <a:pPr algn="ctr"/>
          <a:r>
            <a:rPr lang="id-ID" dirty="0" smtClean="0"/>
            <a:t>Regulator</a:t>
          </a:r>
          <a:endParaRPr lang="en-US" dirty="0"/>
        </a:p>
      </dgm:t>
    </dgm:pt>
    <dgm:pt modelId="{69079E87-130A-43F9-B685-C617B4CB448B}" type="parTrans" cxnId="{D57BFEC0-1325-4654-BA09-41E951CB42DF}">
      <dgm:prSet/>
      <dgm:spPr/>
      <dgm:t>
        <a:bodyPr/>
        <a:lstStyle/>
        <a:p>
          <a:endParaRPr lang="en-US"/>
        </a:p>
      </dgm:t>
    </dgm:pt>
    <dgm:pt modelId="{33F3D197-4DB3-46FA-8582-360EB7B65522}" type="sibTrans" cxnId="{D57BFEC0-1325-4654-BA09-41E951CB42DF}">
      <dgm:prSet/>
      <dgm:spPr/>
      <dgm:t>
        <a:bodyPr/>
        <a:lstStyle/>
        <a:p>
          <a:endParaRPr lang="en-US"/>
        </a:p>
      </dgm:t>
    </dgm:pt>
    <dgm:pt modelId="{632EEC00-03DD-49DF-86EF-36717D7410AF}" type="pres">
      <dgm:prSet presAssocID="{69F2A188-F5FD-4807-89F6-E827B1E014D3}" presName="compositeShape" presStyleCnt="0">
        <dgm:presLayoutVars>
          <dgm:chMax val="7"/>
          <dgm:dir/>
          <dgm:resizeHandles val="exact"/>
        </dgm:presLayoutVars>
      </dgm:prSet>
      <dgm:spPr/>
    </dgm:pt>
    <dgm:pt modelId="{DBADFA8F-BDFF-4EE3-9D74-7A8A8D2E956E}" type="pres">
      <dgm:prSet presAssocID="{5F0BC259-B10C-4FCD-B115-2137776E1170}" presName="circ1" presStyleLbl="vennNode1" presStyleIdx="0" presStyleCnt="4"/>
      <dgm:spPr/>
      <dgm:t>
        <a:bodyPr/>
        <a:lstStyle/>
        <a:p>
          <a:endParaRPr lang="en-US"/>
        </a:p>
      </dgm:t>
    </dgm:pt>
    <dgm:pt modelId="{B1283810-EE4B-4FE2-A9F5-30E2EB92A019}" type="pres">
      <dgm:prSet presAssocID="{5F0BC259-B10C-4FCD-B115-2137776E1170}" presName="circ1Tx" presStyleLbl="revTx" presStyleIdx="0" presStyleCnt="0">
        <dgm:presLayoutVars>
          <dgm:chMax val="0"/>
          <dgm:chPref val="0"/>
          <dgm:bulletEnabled val="1"/>
        </dgm:presLayoutVars>
      </dgm:prSet>
      <dgm:spPr/>
      <dgm:t>
        <a:bodyPr/>
        <a:lstStyle/>
        <a:p>
          <a:endParaRPr lang="en-US"/>
        </a:p>
      </dgm:t>
    </dgm:pt>
    <dgm:pt modelId="{4E0B32E0-BC55-4F89-94AA-18625549FEED}" type="pres">
      <dgm:prSet presAssocID="{371BD38C-D1F2-434B-9A4A-06C1B21422FD}" presName="circ2" presStyleLbl="vennNode1" presStyleIdx="1" presStyleCnt="4"/>
      <dgm:spPr/>
      <dgm:t>
        <a:bodyPr/>
        <a:lstStyle/>
        <a:p>
          <a:endParaRPr lang="en-US"/>
        </a:p>
      </dgm:t>
    </dgm:pt>
    <dgm:pt modelId="{AA1A6784-D1B1-417F-B3C1-E6A8DAE46CF7}" type="pres">
      <dgm:prSet presAssocID="{371BD38C-D1F2-434B-9A4A-06C1B21422FD}" presName="circ2Tx" presStyleLbl="revTx" presStyleIdx="0" presStyleCnt="0">
        <dgm:presLayoutVars>
          <dgm:chMax val="0"/>
          <dgm:chPref val="0"/>
          <dgm:bulletEnabled val="1"/>
        </dgm:presLayoutVars>
      </dgm:prSet>
      <dgm:spPr/>
      <dgm:t>
        <a:bodyPr/>
        <a:lstStyle/>
        <a:p>
          <a:endParaRPr lang="en-US"/>
        </a:p>
      </dgm:t>
    </dgm:pt>
    <dgm:pt modelId="{9ACC4ED6-3C5C-478F-BC0A-5A9BFB314AA5}" type="pres">
      <dgm:prSet presAssocID="{F6A2E849-2687-4B60-B823-87180C55F397}" presName="circ3" presStyleLbl="vennNode1" presStyleIdx="2" presStyleCnt="4"/>
      <dgm:spPr/>
      <dgm:t>
        <a:bodyPr/>
        <a:lstStyle/>
        <a:p>
          <a:endParaRPr lang="en-US"/>
        </a:p>
      </dgm:t>
    </dgm:pt>
    <dgm:pt modelId="{9F3DFBBB-23BF-4379-B5B4-E215F8A14B84}" type="pres">
      <dgm:prSet presAssocID="{F6A2E849-2687-4B60-B823-87180C55F397}" presName="circ3Tx" presStyleLbl="revTx" presStyleIdx="0" presStyleCnt="0">
        <dgm:presLayoutVars>
          <dgm:chMax val="0"/>
          <dgm:chPref val="0"/>
          <dgm:bulletEnabled val="1"/>
        </dgm:presLayoutVars>
      </dgm:prSet>
      <dgm:spPr/>
      <dgm:t>
        <a:bodyPr/>
        <a:lstStyle/>
        <a:p>
          <a:endParaRPr lang="en-US"/>
        </a:p>
      </dgm:t>
    </dgm:pt>
    <dgm:pt modelId="{A22054C7-1294-4207-8402-CD5C31EE3531}" type="pres">
      <dgm:prSet presAssocID="{99FA5F75-FEDB-4BD4-A93A-15E94D8DE7F1}" presName="circ4" presStyleLbl="vennNode1" presStyleIdx="3" presStyleCnt="4"/>
      <dgm:spPr/>
      <dgm:t>
        <a:bodyPr/>
        <a:lstStyle/>
        <a:p>
          <a:endParaRPr lang="en-US"/>
        </a:p>
      </dgm:t>
    </dgm:pt>
    <dgm:pt modelId="{C3A372DF-AFA0-4412-90B9-5468DCD05897}" type="pres">
      <dgm:prSet presAssocID="{99FA5F75-FEDB-4BD4-A93A-15E94D8DE7F1}" presName="circ4Tx" presStyleLbl="revTx" presStyleIdx="0" presStyleCnt="0">
        <dgm:presLayoutVars>
          <dgm:chMax val="0"/>
          <dgm:chPref val="0"/>
          <dgm:bulletEnabled val="1"/>
        </dgm:presLayoutVars>
      </dgm:prSet>
      <dgm:spPr/>
      <dgm:t>
        <a:bodyPr/>
        <a:lstStyle/>
        <a:p>
          <a:endParaRPr lang="en-US"/>
        </a:p>
      </dgm:t>
    </dgm:pt>
  </dgm:ptLst>
  <dgm:cxnLst>
    <dgm:cxn modelId="{200C2C2E-6B48-4614-8788-2EA9C750408A}" type="presOf" srcId="{F6A2E849-2687-4B60-B823-87180C55F397}" destId="{9F3DFBBB-23BF-4379-B5B4-E215F8A14B84}" srcOrd="1" destOrd="0" presId="urn:microsoft.com/office/officeart/2005/8/layout/venn1"/>
    <dgm:cxn modelId="{9AA4AEEF-FEFE-4875-B060-69E1218DC695}" type="presOf" srcId="{99FA5F75-FEDB-4BD4-A93A-15E94D8DE7F1}" destId="{C3A372DF-AFA0-4412-90B9-5468DCD05897}" srcOrd="1" destOrd="0" presId="urn:microsoft.com/office/officeart/2005/8/layout/venn1"/>
    <dgm:cxn modelId="{491D0B24-21ED-4CD7-ACF5-D8C029190B89}" type="presOf" srcId="{69F2A188-F5FD-4807-89F6-E827B1E014D3}" destId="{632EEC00-03DD-49DF-86EF-36717D7410AF}" srcOrd="0" destOrd="0" presId="urn:microsoft.com/office/officeart/2005/8/layout/venn1"/>
    <dgm:cxn modelId="{1AB9A25D-B4ED-43D9-8348-87D0852B2E20}" type="presOf" srcId="{99FA5F75-FEDB-4BD4-A93A-15E94D8DE7F1}" destId="{A22054C7-1294-4207-8402-CD5C31EE3531}" srcOrd="0" destOrd="0" presId="urn:microsoft.com/office/officeart/2005/8/layout/venn1"/>
    <dgm:cxn modelId="{59251943-2FF1-4083-B3B9-8D908FE69632}" type="presOf" srcId="{5F0BC259-B10C-4FCD-B115-2137776E1170}" destId="{B1283810-EE4B-4FE2-A9F5-30E2EB92A019}" srcOrd="1" destOrd="0" presId="urn:microsoft.com/office/officeart/2005/8/layout/venn1"/>
    <dgm:cxn modelId="{7CAEC5E1-55E1-41CB-BFE3-BC42C21D9139}" type="presOf" srcId="{371BD38C-D1F2-434B-9A4A-06C1B21422FD}" destId="{4E0B32E0-BC55-4F89-94AA-18625549FEED}" srcOrd="0" destOrd="0" presId="urn:microsoft.com/office/officeart/2005/8/layout/venn1"/>
    <dgm:cxn modelId="{783AD5CC-A6D4-440B-87C9-6DF36531EC5E}" type="presOf" srcId="{371BD38C-D1F2-434B-9A4A-06C1B21422FD}" destId="{AA1A6784-D1B1-417F-B3C1-E6A8DAE46CF7}" srcOrd="1" destOrd="0" presId="urn:microsoft.com/office/officeart/2005/8/layout/venn1"/>
    <dgm:cxn modelId="{9F59158B-3E8B-4B28-B982-2F3150B0083C}" srcId="{69F2A188-F5FD-4807-89F6-E827B1E014D3}" destId="{F6A2E849-2687-4B60-B823-87180C55F397}" srcOrd="2" destOrd="0" parTransId="{C0DF43B0-887E-4EF8-B2A5-A2F5CF1EB952}" sibTransId="{3589F50F-A28F-4BAF-97D2-48EA807CF487}"/>
    <dgm:cxn modelId="{AC3599FA-5B0C-4DF7-A324-19B7E3B17733}" type="presOf" srcId="{5F0BC259-B10C-4FCD-B115-2137776E1170}" destId="{DBADFA8F-BDFF-4EE3-9D74-7A8A8D2E956E}" srcOrd="0" destOrd="0" presId="urn:microsoft.com/office/officeart/2005/8/layout/venn1"/>
    <dgm:cxn modelId="{B641F7A6-359D-4056-A466-9025594B90F3}" srcId="{69F2A188-F5FD-4807-89F6-E827B1E014D3}" destId="{5F0BC259-B10C-4FCD-B115-2137776E1170}" srcOrd="0" destOrd="0" parTransId="{AEDCB7FD-937B-4AA8-B290-B0AE4DC5C9FD}" sibTransId="{1247CE2E-7B32-4D5F-BD44-0F068850024E}"/>
    <dgm:cxn modelId="{B786CC27-4DFB-482D-8EF1-6ADA4A53A057}" type="presOf" srcId="{F6A2E849-2687-4B60-B823-87180C55F397}" destId="{9ACC4ED6-3C5C-478F-BC0A-5A9BFB314AA5}" srcOrd="0" destOrd="0" presId="urn:microsoft.com/office/officeart/2005/8/layout/venn1"/>
    <dgm:cxn modelId="{D57BFEC0-1325-4654-BA09-41E951CB42DF}" srcId="{69F2A188-F5FD-4807-89F6-E827B1E014D3}" destId="{99FA5F75-FEDB-4BD4-A93A-15E94D8DE7F1}" srcOrd="3" destOrd="0" parTransId="{69079E87-130A-43F9-B685-C617B4CB448B}" sibTransId="{33F3D197-4DB3-46FA-8582-360EB7B65522}"/>
    <dgm:cxn modelId="{0F3EEB7C-1941-4EAC-8D14-2CE290466B96}" srcId="{69F2A188-F5FD-4807-89F6-E827B1E014D3}" destId="{371BD38C-D1F2-434B-9A4A-06C1B21422FD}" srcOrd="1" destOrd="0" parTransId="{2EE75204-E14C-4887-924B-D77BC00340E7}" sibTransId="{CF8D34AE-0EB1-4D71-8C29-956EA4A72042}"/>
    <dgm:cxn modelId="{CD5A2959-C382-46E0-A6F3-03672AE88608}" type="presParOf" srcId="{632EEC00-03DD-49DF-86EF-36717D7410AF}" destId="{DBADFA8F-BDFF-4EE3-9D74-7A8A8D2E956E}" srcOrd="0" destOrd="0" presId="urn:microsoft.com/office/officeart/2005/8/layout/venn1"/>
    <dgm:cxn modelId="{C6A1ACDA-1774-4DE4-BB05-0E33E90CC635}" type="presParOf" srcId="{632EEC00-03DD-49DF-86EF-36717D7410AF}" destId="{B1283810-EE4B-4FE2-A9F5-30E2EB92A019}" srcOrd="1" destOrd="0" presId="urn:microsoft.com/office/officeart/2005/8/layout/venn1"/>
    <dgm:cxn modelId="{5ECFF73E-B0B7-4E0A-A7E2-026272D3EE6F}" type="presParOf" srcId="{632EEC00-03DD-49DF-86EF-36717D7410AF}" destId="{4E0B32E0-BC55-4F89-94AA-18625549FEED}" srcOrd="2" destOrd="0" presId="urn:microsoft.com/office/officeart/2005/8/layout/venn1"/>
    <dgm:cxn modelId="{E3117DFD-AE8F-4CE8-9AF5-155E2B06717C}" type="presParOf" srcId="{632EEC00-03DD-49DF-86EF-36717D7410AF}" destId="{AA1A6784-D1B1-417F-B3C1-E6A8DAE46CF7}" srcOrd="3" destOrd="0" presId="urn:microsoft.com/office/officeart/2005/8/layout/venn1"/>
    <dgm:cxn modelId="{339945E7-299A-4E39-9FFE-84BEAADE660D}" type="presParOf" srcId="{632EEC00-03DD-49DF-86EF-36717D7410AF}" destId="{9ACC4ED6-3C5C-478F-BC0A-5A9BFB314AA5}" srcOrd="4" destOrd="0" presId="urn:microsoft.com/office/officeart/2005/8/layout/venn1"/>
    <dgm:cxn modelId="{5A081B47-E308-4F19-8E49-A452CCB88F81}" type="presParOf" srcId="{632EEC00-03DD-49DF-86EF-36717D7410AF}" destId="{9F3DFBBB-23BF-4379-B5B4-E215F8A14B84}" srcOrd="5" destOrd="0" presId="urn:microsoft.com/office/officeart/2005/8/layout/venn1"/>
    <dgm:cxn modelId="{86DE7B04-B253-4F87-A5BE-0AC67641C879}" type="presParOf" srcId="{632EEC00-03DD-49DF-86EF-36717D7410AF}" destId="{A22054C7-1294-4207-8402-CD5C31EE3531}" srcOrd="6" destOrd="0" presId="urn:microsoft.com/office/officeart/2005/8/layout/venn1"/>
    <dgm:cxn modelId="{9FC0FBDF-A70B-408E-8CB8-D5CBF42E31DD}" type="presParOf" srcId="{632EEC00-03DD-49DF-86EF-36717D7410AF}" destId="{C3A372DF-AFA0-4412-90B9-5468DCD05897}"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DF5512-9893-4A42-A0DC-D4B1CDAE67B5}"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4A6C99E8-9DE6-4F51-AA53-9D1262750D8F}">
      <dgm:prSet phldrT="[Text]"/>
      <dgm:spPr/>
      <dgm:t>
        <a:bodyPr/>
        <a:lstStyle/>
        <a:p>
          <a:r>
            <a:rPr lang="id-ID" b="1" dirty="0" smtClean="0"/>
            <a:t>Software as a Service (SaaS)-</a:t>
          </a:r>
          <a:r>
            <a:rPr lang="id-ID" dirty="0" smtClean="0"/>
            <a:t> In the SaaS layer, the Cloud service provider hosts the software upon their servers. It can be defined as a in model in which applications and softwares are hosted upon the server and made available to customers over a network.</a:t>
          </a:r>
          <a:endParaRPr lang="en-US" dirty="0"/>
        </a:p>
      </dgm:t>
    </dgm:pt>
    <dgm:pt modelId="{C5C3C502-35EC-411D-970D-25686E3FCE18}" type="parTrans" cxnId="{AB98444A-5B1E-412F-88F6-508927820A51}">
      <dgm:prSet/>
      <dgm:spPr/>
      <dgm:t>
        <a:bodyPr/>
        <a:lstStyle/>
        <a:p>
          <a:endParaRPr lang="en-US"/>
        </a:p>
      </dgm:t>
    </dgm:pt>
    <dgm:pt modelId="{0F1742A9-6D33-4546-9E83-BC91D57CA916}" type="sibTrans" cxnId="{AB98444A-5B1E-412F-88F6-508927820A51}">
      <dgm:prSet/>
      <dgm:spPr/>
      <dgm:t>
        <a:bodyPr/>
        <a:lstStyle/>
        <a:p>
          <a:endParaRPr lang="en-US"/>
        </a:p>
      </dgm:t>
    </dgm:pt>
    <dgm:pt modelId="{699179D8-1050-483B-BC61-F572D7FF27EE}">
      <dgm:prSet phldrT="[Text]"/>
      <dgm:spPr/>
      <dgm:t>
        <a:bodyPr/>
        <a:lstStyle/>
        <a:p>
          <a:r>
            <a:rPr lang="id-ID" b="1" dirty="0" smtClean="0"/>
            <a:t>Platform as a Service (PaaS)</a:t>
          </a:r>
          <a:r>
            <a:rPr lang="id-ID" dirty="0" smtClean="0"/>
            <a:t>- PaaS provides the combination of both, infrastructure and application. Hence, organisations using PaaS don’t have to worry for infrastructure nor for services.</a:t>
          </a:r>
          <a:endParaRPr lang="en-US" dirty="0"/>
        </a:p>
      </dgm:t>
    </dgm:pt>
    <dgm:pt modelId="{9A54D742-65D1-4AEE-85A8-B172CDA7B5E5}" type="parTrans" cxnId="{E42209D1-FF5B-432D-9D3C-4A00CCD80B80}">
      <dgm:prSet/>
      <dgm:spPr/>
      <dgm:t>
        <a:bodyPr/>
        <a:lstStyle/>
        <a:p>
          <a:endParaRPr lang="en-US"/>
        </a:p>
      </dgm:t>
    </dgm:pt>
    <dgm:pt modelId="{EB162505-342C-41D2-A2C8-699BD9AD23D1}" type="sibTrans" cxnId="{E42209D1-FF5B-432D-9D3C-4A00CCD80B80}">
      <dgm:prSet/>
      <dgm:spPr/>
      <dgm:t>
        <a:bodyPr/>
        <a:lstStyle/>
        <a:p>
          <a:endParaRPr lang="en-US"/>
        </a:p>
      </dgm:t>
    </dgm:pt>
    <dgm:pt modelId="{815C54B5-3390-4296-980F-904D62EC6D8E}">
      <dgm:prSet phldrT="[Text]"/>
      <dgm:spPr/>
      <dgm:t>
        <a:bodyPr/>
        <a:lstStyle/>
        <a:p>
          <a:r>
            <a:rPr lang="id-ID" b="1" dirty="0" smtClean="0"/>
            <a:t>Infrastructure as a Service (IaaS)</a:t>
          </a:r>
          <a:r>
            <a:rPr lang="id-ID" dirty="0" smtClean="0"/>
            <a:t>- The IaaS layer offers storage and infrastructure resources that is needed to deliver the Cloud services. It only comprises of the infrastructure or physical resource.</a:t>
          </a:r>
          <a:endParaRPr lang="en-US" dirty="0"/>
        </a:p>
      </dgm:t>
    </dgm:pt>
    <dgm:pt modelId="{5CDC80B3-3182-4A05-B1D6-F0464A0CB914}" type="parTrans" cxnId="{E81F761C-F361-4DE3-85DD-153236C3FABF}">
      <dgm:prSet/>
      <dgm:spPr/>
      <dgm:t>
        <a:bodyPr/>
        <a:lstStyle/>
        <a:p>
          <a:endParaRPr lang="en-US"/>
        </a:p>
      </dgm:t>
    </dgm:pt>
    <dgm:pt modelId="{0D7521FA-F845-4DF7-803E-FE617FCCEC02}" type="sibTrans" cxnId="{E81F761C-F361-4DE3-85DD-153236C3FABF}">
      <dgm:prSet/>
      <dgm:spPr/>
      <dgm:t>
        <a:bodyPr/>
        <a:lstStyle/>
        <a:p>
          <a:endParaRPr lang="en-US"/>
        </a:p>
      </dgm:t>
    </dgm:pt>
    <dgm:pt modelId="{989DC2BD-3002-4C86-BC4D-633514938BF9}" type="pres">
      <dgm:prSet presAssocID="{B4DF5512-9893-4A42-A0DC-D4B1CDAE67B5}" presName="linear" presStyleCnt="0">
        <dgm:presLayoutVars>
          <dgm:dir/>
          <dgm:resizeHandles val="exact"/>
        </dgm:presLayoutVars>
      </dgm:prSet>
      <dgm:spPr/>
    </dgm:pt>
    <dgm:pt modelId="{AF86C79C-A1A5-4520-B417-EDA2C7217E18}" type="pres">
      <dgm:prSet presAssocID="{4A6C99E8-9DE6-4F51-AA53-9D1262750D8F}" presName="comp" presStyleCnt="0"/>
      <dgm:spPr/>
    </dgm:pt>
    <dgm:pt modelId="{4FC82B66-667C-42E8-B8CB-2C9D75CFFAD9}" type="pres">
      <dgm:prSet presAssocID="{4A6C99E8-9DE6-4F51-AA53-9D1262750D8F}" presName="box" presStyleLbl="node1" presStyleIdx="0" presStyleCnt="3"/>
      <dgm:spPr/>
      <dgm:t>
        <a:bodyPr/>
        <a:lstStyle/>
        <a:p>
          <a:endParaRPr lang="en-US"/>
        </a:p>
      </dgm:t>
    </dgm:pt>
    <dgm:pt modelId="{CB1353FE-64D7-401E-810C-FC6657FFBE8C}" type="pres">
      <dgm:prSet presAssocID="{4A6C99E8-9DE6-4F51-AA53-9D1262750D8F}" presName="img" presStyleLbl="fgImgPlace1" presStyleIdx="0" presStyleCnt="3" custScaleX="90158" custScaleY="53473"/>
      <dgm:spPr>
        <a:blipFill rotWithShape="0">
          <a:blip xmlns:r="http://schemas.openxmlformats.org/officeDocument/2006/relationships" r:embed="rId1"/>
          <a:stretch>
            <a:fillRect/>
          </a:stretch>
        </a:blipFill>
      </dgm:spPr>
    </dgm:pt>
    <dgm:pt modelId="{02745EAD-8C5B-4BD6-BB1D-8426217A4113}" type="pres">
      <dgm:prSet presAssocID="{4A6C99E8-9DE6-4F51-AA53-9D1262750D8F}" presName="text" presStyleLbl="node1" presStyleIdx="0" presStyleCnt="3">
        <dgm:presLayoutVars>
          <dgm:bulletEnabled val="1"/>
        </dgm:presLayoutVars>
      </dgm:prSet>
      <dgm:spPr/>
      <dgm:t>
        <a:bodyPr/>
        <a:lstStyle/>
        <a:p>
          <a:endParaRPr lang="en-US"/>
        </a:p>
      </dgm:t>
    </dgm:pt>
    <dgm:pt modelId="{390F8E36-6835-4708-838C-463379B5F827}" type="pres">
      <dgm:prSet presAssocID="{0F1742A9-6D33-4546-9E83-BC91D57CA916}" presName="spacer" presStyleCnt="0"/>
      <dgm:spPr/>
    </dgm:pt>
    <dgm:pt modelId="{5F95529A-880B-4973-949D-6E9514A8C40E}" type="pres">
      <dgm:prSet presAssocID="{699179D8-1050-483B-BC61-F572D7FF27EE}" presName="comp" presStyleCnt="0"/>
      <dgm:spPr/>
    </dgm:pt>
    <dgm:pt modelId="{A09E2973-7102-436F-A130-70A7D3247183}" type="pres">
      <dgm:prSet presAssocID="{699179D8-1050-483B-BC61-F572D7FF27EE}" presName="box" presStyleLbl="node1" presStyleIdx="1" presStyleCnt="3"/>
      <dgm:spPr/>
      <dgm:t>
        <a:bodyPr/>
        <a:lstStyle/>
        <a:p>
          <a:endParaRPr lang="en-US"/>
        </a:p>
      </dgm:t>
    </dgm:pt>
    <dgm:pt modelId="{FD01D696-9426-4085-9825-3C12436691D2}" type="pres">
      <dgm:prSet presAssocID="{699179D8-1050-483B-BC61-F572D7FF27EE}" presName="img" presStyleLbl="fgImgPlace1" presStyleIdx="1" presStyleCnt="3" custScaleX="87237" custScaleY="62853"/>
      <dgm:spPr>
        <a:blipFill rotWithShape="0">
          <a:blip xmlns:r="http://schemas.openxmlformats.org/officeDocument/2006/relationships" r:embed="rId2"/>
          <a:stretch>
            <a:fillRect/>
          </a:stretch>
        </a:blipFill>
      </dgm:spPr>
    </dgm:pt>
    <dgm:pt modelId="{201B726B-84F6-4777-B330-8A621A4D9DAF}" type="pres">
      <dgm:prSet presAssocID="{699179D8-1050-483B-BC61-F572D7FF27EE}" presName="text" presStyleLbl="node1" presStyleIdx="1" presStyleCnt="3">
        <dgm:presLayoutVars>
          <dgm:bulletEnabled val="1"/>
        </dgm:presLayoutVars>
      </dgm:prSet>
      <dgm:spPr/>
      <dgm:t>
        <a:bodyPr/>
        <a:lstStyle/>
        <a:p>
          <a:endParaRPr lang="en-US"/>
        </a:p>
      </dgm:t>
    </dgm:pt>
    <dgm:pt modelId="{6B2AE27F-91E4-4D25-A2FA-52313AE86893}" type="pres">
      <dgm:prSet presAssocID="{EB162505-342C-41D2-A2C8-699BD9AD23D1}" presName="spacer" presStyleCnt="0"/>
      <dgm:spPr/>
    </dgm:pt>
    <dgm:pt modelId="{0372DE90-2451-4793-A82C-E6231BAB832E}" type="pres">
      <dgm:prSet presAssocID="{815C54B5-3390-4296-980F-904D62EC6D8E}" presName="comp" presStyleCnt="0"/>
      <dgm:spPr/>
    </dgm:pt>
    <dgm:pt modelId="{3E7161D3-D2D0-470F-BE6C-9531D2ACB066}" type="pres">
      <dgm:prSet presAssocID="{815C54B5-3390-4296-980F-904D62EC6D8E}" presName="box" presStyleLbl="node1" presStyleIdx="2" presStyleCnt="3"/>
      <dgm:spPr/>
      <dgm:t>
        <a:bodyPr/>
        <a:lstStyle/>
        <a:p>
          <a:endParaRPr lang="en-US"/>
        </a:p>
      </dgm:t>
    </dgm:pt>
    <dgm:pt modelId="{D0CD4D8E-A1AC-49C2-A1F3-8D73506429A5}" type="pres">
      <dgm:prSet presAssocID="{815C54B5-3390-4296-980F-904D62EC6D8E}" presName="img" presStyleLbl="fgImgPlace1" presStyleIdx="2" presStyleCnt="3" custScaleX="78406" custScaleY="68370"/>
      <dgm:spPr>
        <a:blipFill rotWithShape="0">
          <a:blip xmlns:r="http://schemas.openxmlformats.org/officeDocument/2006/relationships" r:embed="rId3"/>
          <a:stretch>
            <a:fillRect/>
          </a:stretch>
        </a:blipFill>
      </dgm:spPr>
    </dgm:pt>
    <dgm:pt modelId="{8BA5E25C-9E8E-41D2-A3A6-ECEEC83DA4F4}" type="pres">
      <dgm:prSet presAssocID="{815C54B5-3390-4296-980F-904D62EC6D8E}" presName="text" presStyleLbl="node1" presStyleIdx="2" presStyleCnt="3">
        <dgm:presLayoutVars>
          <dgm:bulletEnabled val="1"/>
        </dgm:presLayoutVars>
      </dgm:prSet>
      <dgm:spPr/>
      <dgm:t>
        <a:bodyPr/>
        <a:lstStyle/>
        <a:p>
          <a:endParaRPr lang="en-US"/>
        </a:p>
      </dgm:t>
    </dgm:pt>
  </dgm:ptLst>
  <dgm:cxnLst>
    <dgm:cxn modelId="{E81F761C-F361-4DE3-85DD-153236C3FABF}" srcId="{B4DF5512-9893-4A42-A0DC-D4B1CDAE67B5}" destId="{815C54B5-3390-4296-980F-904D62EC6D8E}" srcOrd="2" destOrd="0" parTransId="{5CDC80B3-3182-4A05-B1D6-F0464A0CB914}" sibTransId="{0D7521FA-F845-4DF7-803E-FE617FCCEC02}"/>
    <dgm:cxn modelId="{E42209D1-FF5B-432D-9D3C-4A00CCD80B80}" srcId="{B4DF5512-9893-4A42-A0DC-D4B1CDAE67B5}" destId="{699179D8-1050-483B-BC61-F572D7FF27EE}" srcOrd="1" destOrd="0" parTransId="{9A54D742-65D1-4AEE-85A8-B172CDA7B5E5}" sibTransId="{EB162505-342C-41D2-A2C8-699BD9AD23D1}"/>
    <dgm:cxn modelId="{AB98444A-5B1E-412F-88F6-508927820A51}" srcId="{B4DF5512-9893-4A42-A0DC-D4B1CDAE67B5}" destId="{4A6C99E8-9DE6-4F51-AA53-9D1262750D8F}" srcOrd="0" destOrd="0" parTransId="{C5C3C502-35EC-411D-970D-25686E3FCE18}" sibTransId="{0F1742A9-6D33-4546-9E83-BC91D57CA916}"/>
    <dgm:cxn modelId="{300EA48D-9F1D-4EF6-A83A-BA448750589E}" type="presOf" srcId="{815C54B5-3390-4296-980F-904D62EC6D8E}" destId="{3E7161D3-D2D0-470F-BE6C-9531D2ACB066}" srcOrd="0" destOrd="0" presId="urn:microsoft.com/office/officeart/2005/8/layout/vList4"/>
    <dgm:cxn modelId="{2B79DDB1-AF4B-44A7-83B1-718E2BCC1BC6}" type="presOf" srcId="{B4DF5512-9893-4A42-A0DC-D4B1CDAE67B5}" destId="{989DC2BD-3002-4C86-BC4D-633514938BF9}" srcOrd="0" destOrd="0" presId="urn:microsoft.com/office/officeart/2005/8/layout/vList4"/>
    <dgm:cxn modelId="{635390D0-5C12-48C3-BA14-C54FDAA94338}" type="presOf" srcId="{815C54B5-3390-4296-980F-904D62EC6D8E}" destId="{8BA5E25C-9E8E-41D2-A3A6-ECEEC83DA4F4}" srcOrd="1" destOrd="0" presId="urn:microsoft.com/office/officeart/2005/8/layout/vList4"/>
    <dgm:cxn modelId="{B49F0B85-BC1D-44D6-BB57-9ED570CF5D4E}" type="presOf" srcId="{4A6C99E8-9DE6-4F51-AA53-9D1262750D8F}" destId="{4FC82B66-667C-42E8-B8CB-2C9D75CFFAD9}" srcOrd="0" destOrd="0" presId="urn:microsoft.com/office/officeart/2005/8/layout/vList4"/>
    <dgm:cxn modelId="{4650810D-AF93-47E9-B6C1-EC058A29E658}" type="presOf" srcId="{699179D8-1050-483B-BC61-F572D7FF27EE}" destId="{A09E2973-7102-436F-A130-70A7D3247183}" srcOrd="0" destOrd="0" presId="urn:microsoft.com/office/officeart/2005/8/layout/vList4"/>
    <dgm:cxn modelId="{FD8640BA-B41D-4B1E-9968-188B8F19FD66}" type="presOf" srcId="{4A6C99E8-9DE6-4F51-AA53-9D1262750D8F}" destId="{02745EAD-8C5B-4BD6-BB1D-8426217A4113}" srcOrd="1" destOrd="0" presId="urn:microsoft.com/office/officeart/2005/8/layout/vList4"/>
    <dgm:cxn modelId="{55EDA8F2-4C79-4CFD-B284-054525FDB533}" type="presOf" srcId="{699179D8-1050-483B-BC61-F572D7FF27EE}" destId="{201B726B-84F6-4777-B330-8A621A4D9DAF}" srcOrd="1" destOrd="0" presId="urn:microsoft.com/office/officeart/2005/8/layout/vList4"/>
    <dgm:cxn modelId="{E3C5A835-B9C1-4905-977E-F901C71CC022}" type="presParOf" srcId="{989DC2BD-3002-4C86-BC4D-633514938BF9}" destId="{AF86C79C-A1A5-4520-B417-EDA2C7217E18}" srcOrd="0" destOrd="0" presId="urn:microsoft.com/office/officeart/2005/8/layout/vList4"/>
    <dgm:cxn modelId="{3B5FA7F5-0F70-42D3-B926-FF52A23EC7AF}" type="presParOf" srcId="{AF86C79C-A1A5-4520-B417-EDA2C7217E18}" destId="{4FC82B66-667C-42E8-B8CB-2C9D75CFFAD9}" srcOrd="0" destOrd="0" presId="urn:microsoft.com/office/officeart/2005/8/layout/vList4"/>
    <dgm:cxn modelId="{2CB6E6E8-9171-48BC-8FBB-48A45261A9B8}" type="presParOf" srcId="{AF86C79C-A1A5-4520-B417-EDA2C7217E18}" destId="{CB1353FE-64D7-401E-810C-FC6657FFBE8C}" srcOrd="1" destOrd="0" presId="urn:microsoft.com/office/officeart/2005/8/layout/vList4"/>
    <dgm:cxn modelId="{0E8F6F00-EE23-4575-BEFA-D58C64841B04}" type="presParOf" srcId="{AF86C79C-A1A5-4520-B417-EDA2C7217E18}" destId="{02745EAD-8C5B-4BD6-BB1D-8426217A4113}" srcOrd="2" destOrd="0" presId="urn:microsoft.com/office/officeart/2005/8/layout/vList4"/>
    <dgm:cxn modelId="{6C89EA4B-3B61-4FCD-A473-192342B3A0D3}" type="presParOf" srcId="{989DC2BD-3002-4C86-BC4D-633514938BF9}" destId="{390F8E36-6835-4708-838C-463379B5F827}" srcOrd="1" destOrd="0" presId="urn:microsoft.com/office/officeart/2005/8/layout/vList4"/>
    <dgm:cxn modelId="{3B80160C-D903-4313-A669-3215B338733B}" type="presParOf" srcId="{989DC2BD-3002-4C86-BC4D-633514938BF9}" destId="{5F95529A-880B-4973-949D-6E9514A8C40E}" srcOrd="2" destOrd="0" presId="urn:microsoft.com/office/officeart/2005/8/layout/vList4"/>
    <dgm:cxn modelId="{9EA4C47B-068A-4E3A-8824-765964E539B7}" type="presParOf" srcId="{5F95529A-880B-4973-949D-6E9514A8C40E}" destId="{A09E2973-7102-436F-A130-70A7D3247183}" srcOrd="0" destOrd="0" presId="urn:microsoft.com/office/officeart/2005/8/layout/vList4"/>
    <dgm:cxn modelId="{B36037ED-4E1C-499C-8985-2244CBC56B46}" type="presParOf" srcId="{5F95529A-880B-4973-949D-6E9514A8C40E}" destId="{FD01D696-9426-4085-9825-3C12436691D2}" srcOrd="1" destOrd="0" presId="urn:microsoft.com/office/officeart/2005/8/layout/vList4"/>
    <dgm:cxn modelId="{41575718-712B-415B-AB02-79BCF4787E40}" type="presParOf" srcId="{5F95529A-880B-4973-949D-6E9514A8C40E}" destId="{201B726B-84F6-4777-B330-8A621A4D9DAF}" srcOrd="2" destOrd="0" presId="urn:microsoft.com/office/officeart/2005/8/layout/vList4"/>
    <dgm:cxn modelId="{B843BE39-A65C-4F14-8DD3-61E6DCF7FC66}" type="presParOf" srcId="{989DC2BD-3002-4C86-BC4D-633514938BF9}" destId="{6B2AE27F-91E4-4D25-A2FA-52313AE86893}" srcOrd="3" destOrd="0" presId="urn:microsoft.com/office/officeart/2005/8/layout/vList4"/>
    <dgm:cxn modelId="{0D966782-4F7E-486B-A466-D6E8083E86A4}" type="presParOf" srcId="{989DC2BD-3002-4C86-BC4D-633514938BF9}" destId="{0372DE90-2451-4793-A82C-E6231BAB832E}" srcOrd="4" destOrd="0" presId="urn:microsoft.com/office/officeart/2005/8/layout/vList4"/>
    <dgm:cxn modelId="{AA204421-A2E5-4658-AF6A-4C81161457BC}" type="presParOf" srcId="{0372DE90-2451-4793-A82C-E6231BAB832E}" destId="{3E7161D3-D2D0-470F-BE6C-9531D2ACB066}" srcOrd="0" destOrd="0" presId="urn:microsoft.com/office/officeart/2005/8/layout/vList4"/>
    <dgm:cxn modelId="{70DA90A8-F324-4172-AF9E-B769437FC857}" type="presParOf" srcId="{0372DE90-2451-4793-A82C-E6231BAB832E}" destId="{D0CD4D8E-A1AC-49C2-A1F3-8D73506429A5}" srcOrd="1" destOrd="0" presId="urn:microsoft.com/office/officeart/2005/8/layout/vList4"/>
    <dgm:cxn modelId="{462C5295-002B-4BE3-ADDF-2BE3ECD6DB13}" type="presParOf" srcId="{0372DE90-2451-4793-A82C-E6231BAB832E}" destId="{8BA5E25C-9E8E-41D2-A3A6-ECEEC83DA4F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A9797-0B52-4D89-8C2F-2A71F992E1C7}" type="doc">
      <dgm:prSet loTypeId="urn:microsoft.com/office/officeart/2005/8/layout/arrow2" loCatId="process" qsTypeId="urn:microsoft.com/office/officeart/2005/8/quickstyle/simple1" qsCatId="simple" csTypeId="urn:microsoft.com/office/officeart/2005/8/colors/accent1_1" csCatId="accent1" phldr="1"/>
      <dgm:spPr/>
    </dgm:pt>
    <dgm:pt modelId="{E937A4FB-BD69-4947-8272-E6446C22324E}">
      <dgm:prSet phldrT="[Text]"/>
      <dgm:spPr/>
      <dgm:t>
        <a:bodyPr/>
        <a:lstStyle/>
        <a:p>
          <a:r>
            <a:rPr lang="id-ID" dirty="0" smtClean="0"/>
            <a:t>1970’s</a:t>
          </a:r>
          <a:endParaRPr lang="en-US" dirty="0"/>
        </a:p>
      </dgm:t>
    </dgm:pt>
    <dgm:pt modelId="{D0DE5CFC-229D-4E08-88C7-B9B72F3D476F}" type="parTrans" cxnId="{3C498D37-37C6-4C20-A3D5-FF75C4363BB8}">
      <dgm:prSet/>
      <dgm:spPr/>
      <dgm:t>
        <a:bodyPr/>
        <a:lstStyle/>
        <a:p>
          <a:endParaRPr lang="en-US"/>
        </a:p>
      </dgm:t>
    </dgm:pt>
    <dgm:pt modelId="{59DF3051-8F03-485F-A387-884F5934902F}" type="sibTrans" cxnId="{3C498D37-37C6-4C20-A3D5-FF75C4363BB8}">
      <dgm:prSet/>
      <dgm:spPr/>
      <dgm:t>
        <a:bodyPr/>
        <a:lstStyle/>
        <a:p>
          <a:endParaRPr lang="en-US"/>
        </a:p>
      </dgm:t>
    </dgm:pt>
    <dgm:pt modelId="{E2FFA856-18E0-4264-A530-DFEF4F6B42F1}">
      <dgm:prSet phldrT="[Text]"/>
      <dgm:spPr/>
      <dgm:t>
        <a:bodyPr/>
        <a:lstStyle/>
        <a:p>
          <a:r>
            <a:rPr lang="id-ID" dirty="0" smtClean="0"/>
            <a:t>1980’s</a:t>
          </a:r>
          <a:endParaRPr lang="en-US" dirty="0"/>
        </a:p>
      </dgm:t>
    </dgm:pt>
    <dgm:pt modelId="{5FA8C1E3-FA02-4E96-AC8B-FA7F35F84A3E}" type="parTrans" cxnId="{2CB187D6-BA01-4066-9B4C-2AC2DA33D04A}">
      <dgm:prSet/>
      <dgm:spPr/>
      <dgm:t>
        <a:bodyPr/>
        <a:lstStyle/>
        <a:p>
          <a:endParaRPr lang="en-US"/>
        </a:p>
      </dgm:t>
    </dgm:pt>
    <dgm:pt modelId="{2C9C205A-EF05-41F1-B31B-E10486FAAA90}" type="sibTrans" cxnId="{2CB187D6-BA01-4066-9B4C-2AC2DA33D04A}">
      <dgm:prSet/>
      <dgm:spPr/>
      <dgm:t>
        <a:bodyPr/>
        <a:lstStyle/>
        <a:p>
          <a:endParaRPr lang="en-US"/>
        </a:p>
      </dgm:t>
    </dgm:pt>
    <dgm:pt modelId="{AA4A64FC-2ED3-4DFC-800A-448F5DDB51ED}">
      <dgm:prSet phldrT="[Text]"/>
      <dgm:spPr/>
      <dgm:t>
        <a:bodyPr/>
        <a:lstStyle/>
        <a:p>
          <a:r>
            <a:rPr lang="id-ID" dirty="0" smtClean="0"/>
            <a:t>2000’s</a:t>
          </a:r>
          <a:endParaRPr lang="en-US" dirty="0"/>
        </a:p>
      </dgm:t>
    </dgm:pt>
    <dgm:pt modelId="{25C262EC-07D6-4529-ACB4-087DE7C3A139}" type="parTrans" cxnId="{7096179F-4352-4959-BFF4-F5631A104604}">
      <dgm:prSet/>
      <dgm:spPr/>
      <dgm:t>
        <a:bodyPr/>
        <a:lstStyle/>
        <a:p>
          <a:endParaRPr lang="en-US"/>
        </a:p>
      </dgm:t>
    </dgm:pt>
    <dgm:pt modelId="{DB796E32-3419-4B1F-9179-4736A0BD5B4D}" type="sibTrans" cxnId="{7096179F-4352-4959-BFF4-F5631A104604}">
      <dgm:prSet/>
      <dgm:spPr/>
      <dgm:t>
        <a:bodyPr/>
        <a:lstStyle/>
        <a:p>
          <a:endParaRPr lang="en-US"/>
        </a:p>
      </dgm:t>
    </dgm:pt>
    <dgm:pt modelId="{5BAD5DD5-D110-422D-A47E-96DF5D7B7F76}">
      <dgm:prSet phldrT="[Text]"/>
      <dgm:spPr/>
      <dgm:t>
        <a:bodyPr/>
        <a:lstStyle/>
        <a:p>
          <a:r>
            <a:rPr lang="id-ID" dirty="0" smtClean="0"/>
            <a:t>Credit Card</a:t>
          </a:r>
          <a:endParaRPr lang="en-US" dirty="0"/>
        </a:p>
      </dgm:t>
    </dgm:pt>
    <dgm:pt modelId="{7E47E62A-1B0D-4DEC-AD4E-9745435F0351}" type="parTrans" cxnId="{F1A50963-F6C3-4108-BF9B-B5217437259B}">
      <dgm:prSet/>
      <dgm:spPr/>
      <dgm:t>
        <a:bodyPr/>
        <a:lstStyle/>
        <a:p>
          <a:endParaRPr lang="en-US"/>
        </a:p>
      </dgm:t>
    </dgm:pt>
    <dgm:pt modelId="{31F21FF3-2887-433F-8F14-99CEAE56763D}" type="sibTrans" cxnId="{F1A50963-F6C3-4108-BF9B-B5217437259B}">
      <dgm:prSet/>
      <dgm:spPr/>
      <dgm:t>
        <a:bodyPr/>
        <a:lstStyle/>
        <a:p>
          <a:endParaRPr lang="en-US"/>
        </a:p>
      </dgm:t>
    </dgm:pt>
    <dgm:pt modelId="{64B7F07B-6283-4A3E-AC45-7297353454F7}">
      <dgm:prSet phldrT="[Text]"/>
      <dgm:spPr/>
      <dgm:t>
        <a:bodyPr/>
        <a:lstStyle/>
        <a:p>
          <a:r>
            <a:rPr lang="id-ID" dirty="0" smtClean="0"/>
            <a:t>EDI (Electronic Data Interchange), </a:t>
          </a:r>
          <a:endParaRPr lang="en-US" dirty="0"/>
        </a:p>
      </dgm:t>
    </dgm:pt>
    <dgm:pt modelId="{F1555E04-2C5C-4B4F-987E-9FF9670C4EF8}" type="parTrans" cxnId="{2EF4E397-1BEA-4CB1-A14C-60259D1A6990}">
      <dgm:prSet/>
      <dgm:spPr/>
      <dgm:t>
        <a:bodyPr/>
        <a:lstStyle/>
        <a:p>
          <a:endParaRPr lang="en-US"/>
        </a:p>
      </dgm:t>
    </dgm:pt>
    <dgm:pt modelId="{0E71FED8-EEAE-4FED-8D96-B3B8A9A4A067}" type="sibTrans" cxnId="{2EF4E397-1BEA-4CB1-A14C-60259D1A6990}">
      <dgm:prSet/>
      <dgm:spPr/>
      <dgm:t>
        <a:bodyPr/>
        <a:lstStyle/>
        <a:p>
          <a:endParaRPr lang="en-US"/>
        </a:p>
      </dgm:t>
    </dgm:pt>
    <dgm:pt modelId="{4BE65B83-EDB5-4E72-8EE5-F02550C79A28}">
      <dgm:prSet phldrT="[Text]"/>
      <dgm:spPr/>
      <dgm:t>
        <a:bodyPr/>
        <a:lstStyle/>
        <a:p>
          <a:r>
            <a:rPr lang="id-ID" dirty="0" smtClean="0"/>
            <a:t>EFT ( Electronic Fund Transfer)</a:t>
          </a:r>
          <a:endParaRPr lang="en-US" dirty="0"/>
        </a:p>
      </dgm:t>
    </dgm:pt>
    <dgm:pt modelId="{4506438A-C8AB-44D7-AAD0-93ED466E3BF1}" type="parTrans" cxnId="{7C47FA22-5932-488F-8A52-22F92424873C}">
      <dgm:prSet/>
      <dgm:spPr/>
      <dgm:t>
        <a:bodyPr/>
        <a:lstStyle/>
        <a:p>
          <a:endParaRPr lang="en-US"/>
        </a:p>
      </dgm:t>
    </dgm:pt>
    <dgm:pt modelId="{873E2AEC-5291-49BA-A4A5-5A63A16D5362}" type="sibTrans" cxnId="{7C47FA22-5932-488F-8A52-22F92424873C}">
      <dgm:prSet/>
      <dgm:spPr/>
      <dgm:t>
        <a:bodyPr/>
        <a:lstStyle/>
        <a:p>
          <a:endParaRPr lang="en-US"/>
        </a:p>
      </dgm:t>
    </dgm:pt>
    <dgm:pt modelId="{1806B6D7-FE07-4380-9378-1489492031B2}">
      <dgm:prSet phldrT="[Text]"/>
      <dgm:spPr/>
      <dgm:t>
        <a:bodyPr/>
        <a:lstStyle/>
        <a:p>
          <a:r>
            <a:rPr lang="id-ID" dirty="0" smtClean="0"/>
            <a:t>ATM (Automated Teller Machine)</a:t>
          </a:r>
          <a:endParaRPr lang="en-US" dirty="0"/>
        </a:p>
      </dgm:t>
    </dgm:pt>
    <dgm:pt modelId="{EB5CB1DF-49C1-4FB3-88E6-635A951FCED0}" type="parTrans" cxnId="{14AE1C6E-E71A-49E9-A3CC-436A7020DBF6}">
      <dgm:prSet/>
      <dgm:spPr/>
      <dgm:t>
        <a:bodyPr/>
        <a:lstStyle/>
        <a:p>
          <a:endParaRPr lang="en-US"/>
        </a:p>
      </dgm:t>
    </dgm:pt>
    <dgm:pt modelId="{AA5BC928-BE43-47C9-8671-C0CBBB2FBC6F}" type="sibTrans" cxnId="{14AE1C6E-E71A-49E9-A3CC-436A7020DBF6}">
      <dgm:prSet/>
      <dgm:spPr/>
      <dgm:t>
        <a:bodyPr/>
        <a:lstStyle/>
        <a:p>
          <a:endParaRPr lang="en-US"/>
        </a:p>
      </dgm:t>
    </dgm:pt>
    <dgm:pt modelId="{B26DF05F-B78C-4D85-9ADD-36EB36498601}">
      <dgm:prSet phldrT="[Text]"/>
      <dgm:spPr/>
      <dgm:t>
        <a:bodyPr/>
        <a:lstStyle/>
        <a:p>
          <a:r>
            <a:rPr lang="id-ID" dirty="0" smtClean="0"/>
            <a:t>Telephone Banking, Airline Reservation System</a:t>
          </a:r>
          <a:endParaRPr lang="en-US" dirty="0"/>
        </a:p>
      </dgm:t>
    </dgm:pt>
    <dgm:pt modelId="{2AC61021-6728-46A8-81DC-A8DFFB085AF6}" type="parTrans" cxnId="{424DCA04-EDF7-4AF3-9B17-969827B9AE51}">
      <dgm:prSet/>
      <dgm:spPr/>
      <dgm:t>
        <a:bodyPr/>
        <a:lstStyle/>
        <a:p>
          <a:endParaRPr lang="en-US"/>
        </a:p>
      </dgm:t>
    </dgm:pt>
    <dgm:pt modelId="{B172BCA6-E923-4C3E-BC48-7CB02C8322F9}" type="sibTrans" cxnId="{424DCA04-EDF7-4AF3-9B17-969827B9AE51}">
      <dgm:prSet/>
      <dgm:spPr/>
      <dgm:t>
        <a:bodyPr/>
        <a:lstStyle/>
        <a:p>
          <a:endParaRPr lang="en-US"/>
        </a:p>
      </dgm:t>
    </dgm:pt>
    <dgm:pt modelId="{6118C2FF-8E50-4521-81EC-FFC32174BACE}">
      <dgm:prSet/>
      <dgm:spPr/>
      <dgm:t>
        <a:bodyPr/>
        <a:lstStyle/>
        <a:p>
          <a:r>
            <a:rPr lang="id-ID" dirty="0" smtClean="0"/>
            <a:t>Company Overing Service through World Wide Web</a:t>
          </a:r>
          <a:endParaRPr lang="en-US" dirty="0"/>
        </a:p>
      </dgm:t>
    </dgm:pt>
    <dgm:pt modelId="{ACF3825C-6FE2-411A-BDE2-8C395611E9E2}" type="parTrans" cxnId="{C6D690BF-9974-4FC9-85D2-5AF64FEC47FB}">
      <dgm:prSet/>
      <dgm:spPr/>
      <dgm:t>
        <a:bodyPr/>
        <a:lstStyle/>
        <a:p>
          <a:endParaRPr lang="en-US"/>
        </a:p>
      </dgm:t>
    </dgm:pt>
    <dgm:pt modelId="{CB9E5AC4-59B8-4289-8D9F-819A19F5EB43}" type="sibTrans" cxnId="{C6D690BF-9974-4FC9-85D2-5AF64FEC47FB}">
      <dgm:prSet/>
      <dgm:spPr/>
      <dgm:t>
        <a:bodyPr/>
        <a:lstStyle/>
        <a:p>
          <a:endParaRPr lang="en-US"/>
        </a:p>
      </dgm:t>
    </dgm:pt>
    <dgm:pt modelId="{D698D94F-EE37-4E11-BF0D-DC50D73C6C1F}">
      <dgm:prSet phldrT="[Text]"/>
      <dgm:spPr/>
      <dgm:t>
        <a:bodyPr/>
        <a:lstStyle/>
        <a:p>
          <a:r>
            <a:rPr lang="id-ID" dirty="0" smtClean="0"/>
            <a:t>1990’s</a:t>
          </a:r>
          <a:endParaRPr lang="en-US" dirty="0"/>
        </a:p>
      </dgm:t>
    </dgm:pt>
    <dgm:pt modelId="{689A27E0-07B1-40A9-BC4B-B659C207BC03}" type="parTrans" cxnId="{A7676BD7-FC84-4E27-A97E-F2A4B3D80B90}">
      <dgm:prSet/>
      <dgm:spPr/>
      <dgm:t>
        <a:bodyPr/>
        <a:lstStyle/>
        <a:p>
          <a:endParaRPr lang="en-US"/>
        </a:p>
      </dgm:t>
    </dgm:pt>
    <dgm:pt modelId="{5956A2D7-945C-4BF9-8764-941255C6A4EF}" type="sibTrans" cxnId="{A7676BD7-FC84-4E27-A97E-F2A4B3D80B90}">
      <dgm:prSet/>
      <dgm:spPr/>
      <dgm:t>
        <a:bodyPr/>
        <a:lstStyle/>
        <a:p>
          <a:endParaRPr lang="en-US"/>
        </a:p>
      </dgm:t>
    </dgm:pt>
    <dgm:pt modelId="{9D99A798-7715-44CA-B00A-622C6E4A7EAB}">
      <dgm:prSet/>
      <dgm:spPr/>
      <dgm:t>
        <a:bodyPr/>
        <a:lstStyle/>
        <a:p>
          <a:r>
            <a:rPr lang="id-ID" dirty="0" smtClean="0"/>
            <a:t>“dot-com” era</a:t>
          </a:r>
          <a:endParaRPr lang="en-US" dirty="0"/>
        </a:p>
      </dgm:t>
    </dgm:pt>
    <dgm:pt modelId="{DE05AE37-696A-4E8A-A119-1DEBBFC4D72C}" type="parTrans" cxnId="{C9E29C54-92A0-48E5-86A3-3C20F983C6E5}">
      <dgm:prSet/>
      <dgm:spPr/>
      <dgm:t>
        <a:bodyPr/>
        <a:lstStyle/>
        <a:p>
          <a:endParaRPr lang="en-US"/>
        </a:p>
      </dgm:t>
    </dgm:pt>
    <dgm:pt modelId="{014C834D-294C-44C2-9AAA-142B09747616}" type="sibTrans" cxnId="{C9E29C54-92A0-48E5-86A3-3C20F983C6E5}">
      <dgm:prSet/>
      <dgm:spPr/>
      <dgm:t>
        <a:bodyPr/>
        <a:lstStyle/>
        <a:p>
          <a:endParaRPr lang="en-US"/>
        </a:p>
      </dgm:t>
    </dgm:pt>
    <dgm:pt modelId="{0E01386D-6E48-4598-BC68-F63154A0642A}">
      <dgm:prSet/>
      <dgm:spPr/>
      <dgm:t>
        <a:bodyPr/>
        <a:lstStyle/>
        <a:p>
          <a:r>
            <a:rPr lang="id-ID" dirty="0" smtClean="0"/>
            <a:t>2010’s</a:t>
          </a:r>
          <a:endParaRPr lang="en-US" dirty="0"/>
        </a:p>
      </dgm:t>
    </dgm:pt>
    <dgm:pt modelId="{92AE765B-7E81-425C-978B-1DFC72F770F6}" type="parTrans" cxnId="{FDA4274D-FEEF-4B1C-BB62-9C6E02B3EAE9}">
      <dgm:prSet/>
      <dgm:spPr/>
      <dgm:t>
        <a:bodyPr/>
        <a:lstStyle/>
        <a:p>
          <a:endParaRPr lang="en-US"/>
        </a:p>
      </dgm:t>
    </dgm:pt>
    <dgm:pt modelId="{5B3BBEEF-0878-47E4-BBD4-20771E4618C7}" type="sibTrans" cxnId="{FDA4274D-FEEF-4B1C-BB62-9C6E02B3EAE9}">
      <dgm:prSet/>
      <dgm:spPr/>
      <dgm:t>
        <a:bodyPr/>
        <a:lstStyle/>
        <a:p>
          <a:endParaRPr lang="en-US"/>
        </a:p>
      </dgm:t>
    </dgm:pt>
    <dgm:pt modelId="{F1981AF6-0543-4681-950E-B3E635AEC6F7}">
      <dgm:prSet/>
      <dgm:spPr/>
      <dgm:t>
        <a:bodyPr/>
        <a:lstStyle/>
        <a:p>
          <a:r>
            <a:rPr lang="id-ID" dirty="0" smtClean="0"/>
            <a:t>Anything can sale via Internet</a:t>
          </a:r>
          <a:endParaRPr lang="en-US" dirty="0"/>
        </a:p>
      </dgm:t>
    </dgm:pt>
    <dgm:pt modelId="{8E8E8A3F-34A5-4FE2-BBBE-BDC747E1EAB5}" type="parTrans" cxnId="{CE712C17-66B1-4268-9A0D-C17C9100DD5D}">
      <dgm:prSet/>
      <dgm:spPr/>
      <dgm:t>
        <a:bodyPr/>
        <a:lstStyle/>
        <a:p>
          <a:endParaRPr lang="en-US"/>
        </a:p>
      </dgm:t>
    </dgm:pt>
    <dgm:pt modelId="{71E00B7D-C111-4AE3-9E94-25E165758DFD}" type="sibTrans" cxnId="{CE712C17-66B1-4268-9A0D-C17C9100DD5D}">
      <dgm:prSet/>
      <dgm:spPr/>
      <dgm:t>
        <a:bodyPr/>
        <a:lstStyle/>
        <a:p>
          <a:endParaRPr lang="en-US"/>
        </a:p>
      </dgm:t>
    </dgm:pt>
    <dgm:pt modelId="{06DFB29E-BBD6-4D7E-B2BC-1CB71FFA8F0D}" type="pres">
      <dgm:prSet presAssocID="{FB0A9797-0B52-4D89-8C2F-2A71F992E1C7}" presName="arrowDiagram" presStyleCnt="0">
        <dgm:presLayoutVars>
          <dgm:chMax val="5"/>
          <dgm:dir/>
          <dgm:resizeHandles val="exact"/>
        </dgm:presLayoutVars>
      </dgm:prSet>
      <dgm:spPr/>
    </dgm:pt>
    <dgm:pt modelId="{A203D35F-3F08-4E7E-9D40-D775B5C722D0}" type="pres">
      <dgm:prSet presAssocID="{FB0A9797-0B52-4D89-8C2F-2A71F992E1C7}" presName="arrow" presStyleLbl="bgShp" presStyleIdx="0" presStyleCnt="1"/>
      <dgm:spPr/>
    </dgm:pt>
    <dgm:pt modelId="{4B85821B-2CAD-41EB-AB47-22B30E6CC33A}" type="pres">
      <dgm:prSet presAssocID="{FB0A9797-0B52-4D89-8C2F-2A71F992E1C7}" presName="arrowDiagram5" presStyleCnt="0"/>
      <dgm:spPr/>
    </dgm:pt>
    <dgm:pt modelId="{0FA0FC4C-2740-451C-8BA5-02301E9AA046}" type="pres">
      <dgm:prSet presAssocID="{E937A4FB-BD69-4947-8272-E6446C22324E}" presName="bullet5a" presStyleLbl="node1" presStyleIdx="0" presStyleCnt="5"/>
      <dgm:spPr>
        <a:solidFill>
          <a:schemeClr val="accent2">
            <a:lumMod val="60000"/>
            <a:lumOff val="40000"/>
          </a:schemeClr>
        </a:solidFill>
      </dgm:spPr>
    </dgm:pt>
    <dgm:pt modelId="{0D45EEBB-18E3-4004-B543-DEE42C0484CB}" type="pres">
      <dgm:prSet presAssocID="{E937A4FB-BD69-4947-8272-E6446C22324E}" presName="textBox5a" presStyleLbl="revTx" presStyleIdx="0" presStyleCnt="5">
        <dgm:presLayoutVars>
          <dgm:bulletEnabled val="1"/>
        </dgm:presLayoutVars>
      </dgm:prSet>
      <dgm:spPr/>
    </dgm:pt>
    <dgm:pt modelId="{FD705491-08CB-4561-AB16-86299657786A}" type="pres">
      <dgm:prSet presAssocID="{E2FFA856-18E0-4264-A530-DFEF4F6B42F1}" presName="bullet5b" presStyleLbl="node1" presStyleIdx="1" presStyleCnt="5"/>
      <dgm:spPr>
        <a:solidFill>
          <a:schemeClr val="accent2">
            <a:lumMod val="60000"/>
            <a:lumOff val="40000"/>
          </a:schemeClr>
        </a:solidFill>
      </dgm:spPr>
    </dgm:pt>
    <dgm:pt modelId="{351DE7DA-E5C8-48DC-9BBA-54308A4BA7E3}" type="pres">
      <dgm:prSet presAssocID="{E2FFA856-18E0-4264-A530-DFEF4F6B42F1}" presName="textBox5b" presStyleLbl="revTx" presStyleIdx="1" presStyleCnt="5">
        <dgm:presLayoutVars>
          <dgm:bulletEnabled val="1"/>
        </dgm:presLayoutVars>
      </dgm:prSet>
      <dgm:spPr/>
    </dgm:pt>
    <dgm:pt modelId="{3EC4CCA5-3BE0-4526-BF77-F4FE147EFE76}" type="pres">
      <dgm:prSet presAssocID="{D698D94F-EE37-4E11-BF0D-DC50D73C6C1F}" presName="bullet5c" presStyleLbl="node1" presStyleIdx="2" presStyleCnt="5"/>
      <dgm:spPr>
        <a:solidFill>
          <a:srgbClr val="FFC000"/>
        </a:solidFill>
      </dgm:spPr>
    </dgm:pt>
    <dgm:pt modelId="{A9082F27-2C49-4CF8-A876-2F4B453992AE}" type="pres">
      <dgm:prSet presAssocID="{D698D94F-EE37-4E11-BF0D-DC50D73C6C1F}" presName="textBox5c" presStyleLbl="revTx" presStyleIdx="2" presStyleCnt="5">
        <dgm:presLayoutVars>
          <dgm:bulletEnabled val="1"/>
        </dgm:presLayoutVars>
      </dgm:prSet>
      <dgm:spPr/>
    </dgm:pt>
    <dgm:pt modelId="{5F973949-8D63-421D-83AC-BD767DFADA88}" type="pres">
      <dgm:prSet presAssocID="{AA4A64FC-2ED3-4DFC-800A-448F5DDB51ED}" presName="bullet5d" presStyleLbl="node1" presStyleIdx="3" presStyleCnt="5"/>
      <dgm:spPr>
        <a:solidFill>
          <a:srgbClr val="92D050"/>
        </a:solidFill>
      </dgm:spPr>
    </dgm:pt>
    <dgm:pt modelId="{EA9BAC06-8BEB-43CC-BE54-E7F8490340B4}" type="pres">
      <dgm:prSet presAssocID="{AA4A64FC-2ED3-4DFC-800A-448F5DDB51ED}" presName="textBox5d" presStyleLbl="revTx" presStyleIdx="3" presStyleCnt="5">
        <dgm:presLayoutVars>
          <dgm:bulletEnabled val="1"/>
        </dgm:presLayoutVars>
      </dgm:prSet>
      <dgm:spPr/>
    </dgm:pt>
    <dgm:pt modelId="{BFCAE445-1B61-499E-A4B3-F3C5ED4DFCBB}" type="pres">
      <dgm:prSet presAssocID="{0E01386D-6E48-4598-BC68-F63154A0642A}" presName="bullet5e" presStyleLbl="node1" presStyleIdx="4" presStyleCnt="5"/>
      <dgm:spPr>
        <a:solidFill>
          <a:srgbClr val="00B050"/>
        </a:solidFill>
      </dgm:spPr>
    </dgm:pt>
    <dgm:pt modelId="{7CF6434A-AED1-42AC-ADD0-9D88EA2B409B}" type="pres">
      <dgm:prSet presAssocID="{0E01386D-6E48-4598-BC68-F63154A0642A}" presName="textBox5e" presStyleLbl="revTx" presStyleIdx="4" presStyleCnt="5">
        <dgm:presLayoutVars>
          <dgm:bulletEnabled val="1"/>
        </dgm:presLayoutVars>
      </dgm:prSet>
      <dgm:spPr/>
      <dgm:t>
        <a:bodyPr/>
        <a:lstStyle/>
        <a:p>
          <a:endParaRPr lang="en-US"/>
        </a:p>
      </dgm:t>
    </dgm:pt>
  </dgm:ptLst>
  <dgm:cxnLst>
    <dgm:cxn modelId="{C6D690BF-9974-4FC9-85D2-5AF64FEC47FB}" srcId="{AA4A64FC-2ED3-4DFC-800A-448F5DDB51ED}" destId="{6118C2FF-8E50-4521-81EC-FFC32174BACE}" srcOrd="0" destOrd="0" parTransId="{ACF3825C-6FE2-411A-BDE2-8C395611E9E2}" sibTransId="{CB9E5AC4-59B8-4289-8D9F-819A19F5EB43}"/>
    <dgm:cxn modelId="{2CB187D6-BA01-4066-9B4C-2AC2DA33D04A}" srcId="{FB0A9797-0B52-4D89-8C2F-2A71F992E1C7}" destId="{E2FFA856-18E0-4264-A530-DFEF4F6B42F1}" srcOrd="1" destOrd="0" parTransId="{5FA8C1E3-FA02-4E96-AC8B-FA7F35F84A3E}" sibTransId="{2C9C205A-EF05-41F1-B31B-E10486FAAA90}"/>
    <dgm:cxn modelId="{7096179F-4352-4959-BFF4-F5631A104604}" srcId="{FB0A9797-0B52-4D89-8C2F-2A71F992E1C7}" destId="{AA4A64FC-2ED3-4DFC-800A-448F5DDB51ED}" srcOrd="3" destOrd="0" parTransId="{25C262EC-07D6-4529-ACB4-087DE7C3A139}" sibTransId="{DB796E32-3419-4B1F-9179-4736A0BD5B4D}"/>
    <dgm:cxn modelId="{D760DEC9-E094-4F9C-9FA2-8A11EE9BAEED}" type="presOf" srcId="{5BAD5DD5-D110-422D-A47E-96DF5D7B7F76}" destId="{351DE7DA-E5C8-48DC-9BBA-54308A4BA7E3}" srcOrd="0" destOrd="1" presId="urn:microsoft.com/office/officeart/2005/8/layout/arrow2"/>
    <dgm:cxn modelId="{F1A50963-F6C3-4108-BF9B-B5217437259B}" srcId="{E2FFA856-18E0-4264-A530-DFEF4F6B42F1}" destId="{5BAD5DD5-D110-422D-A47E-96DF5D7B7F76}" srcOrd="0" destOrd="0" parTransId="{7E47E62A-1B0D-4DEC-AD4E-9745435F0351}" sibTransId="{31F21FF3-2887-433F-8F14-99CEAE56763D}"/>
    <dgm:cxn modelId="{FDA4274D-FEEF-4B1C-BB62-9C6E02B3EAE9}" srcId="{FB0A9797-0B52-4D89-8C2F-2A71F992E1C7}" destId="{0E01386D-6E48-4598-BC68-F63154A0642A}" srcOrd="4" destOrd="0" parTransId="{92AE765B-7E81-425C-978B-1DFC72F770F6}" sibTransId="{5B3BBEEF-0878-47E4-BBD4-20771E4618C7}"/>
    <dgm:cxn modelId="{2EF4E397-1BEA-4CB1-A14C-60259D1A6990}" srcId="{E937A4FB-BD69-4947-8272-E6446C22324E}" destId="{64B7F07B-6283-4A3E-AC45-7297353454F7}" srcOrd="0" destOrd="0" parTransId="{F1555E04-2C5C-4B4F-987E-9FF9670C4EF8}" sibTransId="{0E71FED8-EEAE-4FED-8D96-B3B8A9A4A067}"/>
    <dgm:cxn modelId="{3C498D37-37C6-4C20-A3D5-FF75C4363BB8}" srcId="{FB0A9797-0B52-4D89-8C2F-2A71F992E1C7}" destId="{E937A4FB-BD69-4947-8272-E6446C22324E}" srcOrd="0" destOrd="0" parTransId="{D0DE5CFC-229D-4E08-88C7-B9B72F3D476F}" sibTransId="{59DF3051-8F03-485F-A387-884F5934902F}"/>
    <dgm:cxn modelId="{8E4ADE0A-3861-4796-AEBC-540B1C846CBB}" type="presOf" srcId="{1806B6D7-FE07-4380-9378-1489492031B2}" destId="{351DE7DA-E5C8-48DC-9BBA-54308A4BA7E3}" srcOrd="0" destOrd="2" presId="urn:microsoft.com/office/officeart/2005/8/layout/arrow2"/>
    <dgm:cxn modelId="{CE712C17-66B1-4268-9A0D-C17C9100DD5D}" srcId="{0E01386D-6E48-4598-BC68-F63154A0642A}" destId="{F1981AF6-0543-4681-950E-B3E635AEC6F7}" srcOrd="0" destOrd="0" parTransId="{8E8E8A3F-34A5-4FE2-BBBE-BDC747E1EAB5}" sibTransId="{71E00B7D-C111-4AE3-9E94-25E165758DFD}"/>
    <dgm:cxn modelId="{7C47FA22-5932-488F-8A52-22F92424873C}" srcId="{E937A4FB-BD69-4947-8272-E6446C22324E}" destId="{4BE65B83-EDB5-4E72-8EE5-F02550C79A28}" srcOrd="1" destOrd="0" parTransId="{4506438A-C8AB-44D7-AAD0-93ED466E3BF1}" sibTransId="{873E2AEC-5291-49BA-A4A5-5A63A16D5362}"/>
    <dgm:cxn modelId="{ECD9D460-FB42-4072-B652-F8D6D6020AC8}" type="presOf" srcId="{6118C2FF-8E50-4521-81EC-FFC32174BACE}" destId="{EA9BAC06-8BEB-43CC-BE54-E7F8490340B4}" srcOrd="0" destOrd="1" presId="urn:microsoft.com/office/officeart/2005/8/layout/arrow2"/>
    <dgm:cxn modelId="{8AB180BF-14BB-465D-AD03-32F2213FFE93}" type="presOf" srcId="{AA4A64FC-2ED3-4DFC-800A-448F5DDB51ED}" destId="{EA9BAC06-8BEB-43CC-BE54-E7F8490340B4}" srcOrd="0" destOrd="0" presId="urn:microsoft.com/office/officeart/2005/8/layout/arrow2"/>
    <dgm:cxn modelId="{F8FFB5BB-7C09-42B6-AD9C-DAB29429B2C9}" type="presOf" srcId="{9D99A798-7715-44CA-B00A-622C6E4A7EAB}" destId="{A9082F27-2C49-4CF8-A876-2F4B453992AE}" srcOrd="0" destOrd="1" presId="urn:microsoft.com/office/officeart/2005/8/layout/arrow2"/>
    <dgm:cxn modelId="{33C74FF6-A397-4257-B4F2-AC77029D904D}" type="presOf" srcId="{64B7F07B-6283-4A3E-AC45-7297353454F7}" destId="{0D45EEBB-18E3-4004-B543-DEE42C0484CB}" srcOrd="0" destOrd="1" presId="urn:microsoft.com/office/officeart/2005/8/layout/arrow2"/>
    <dgm:cxn modelId="{DBC709BA-0BF1-44C3-911D-BA3B6F4C6528}" type="presOf" srcId="{E2FFA856-18E0-4264-A530-DFEF4F6B42F1}" destId="{351DE7DA-E5C8-48DC-9BBA-54308A4BA7E3}" srcOrd="0" destOrd="0" presId="urn:microsoft.com/office/officeart/2005/8/layout/arrow2"/>
    <dgm:cxn modelId="{43B7FD63-6499-4A76-AB8C-7FFB5494E7DA}" type="presOf" srcId="{E937A4FB-BD69-4947-8272-E6446C22324E}" destId="{0D45EEBB-18E3-4004-B543-DEE42C0484CB}" srcOrd="0" destOrd="0" presId="urn:microsoft.com/office/officeart/2005/8/layout/arrow2"/>
    <dgm:cxn modelId="{442DBECF-1FDD-4435-B0B0-36FCFE273D64}" type="presOf" srcId="{F1981AF6-0543-4681-950E-B3E635AEC6F7}" destId="{7CF6434A-AED1-42AC-ADD0-9D88EA2B409B}" srcOrd="0" destOrd="1" presId="urn:microsoft.com/office/officeart/2005/8/layout/arrow2"/>
    <dgm:cxn modelId="{DD034774-BDF1-4A77-B5E4-EE3909C99D4C}" type="presOf" srcId="{4BE65B83-EDB5-4E72-8EE5-F02550C79A28}" destId="{0D45EEBB-18E3-4004-B543-DEE42C0484CB}" srcOrd="0" destOrd="2" presId="urn:microsoft.com/office/officeart/2005/8/layout/arrow2"/>
    <dgm:cxn modelId="{14AE1C6E-E71A-49E9-A3CC-436A7020DBF6}" srcId="{E2FFA856-18E0-4264-A530-DFEF4F6B42F1}" destId="{1806B6D7-FE07-4380-9378-1489492031B2}" srcOrd="1" destOrd="0" parTransId="{EB5CB1DF-49C1-4FB3-88E6-635A951FCED0}" sibTransId="{AA5BC928-BE43-47C9-8671-C0CBBB2FBC6F}"/>
    <dgm:cxn modelId="{A7676BD7-FC84-4E27-A97E-F2A4B3D80B90}" srcId="{FB0A9797-0B52-4D89-8C2F-2A71F992E1C7}" destId="{D698D94F-EE37-4E11-BF0D-DC50D73C6C1F}" srcOrd="2" destOrd="0" parTransId="{689A27E0-07B1-40A9-BC4B-B659C207BC03}" sibTransId="{5956A2D7-945C-4BF9-8764-941255C6A4EF}"/>
    <dgm:cxn modelId="{C9E29C54-92A0-48E5-86A3-3C20F983C6E5}" srcId="{D698D94F-EE37-4E11-BF0D-DC50D73C6C1F}" destId="{9D99A798-7715-44CA-B00A-622C6E4A7EAB}" srcOrd="0" destOrd="0" parTransId="{DE05AE37-696A-4E8A-A119-1DEBBFC4D72C}" sibTransId="{014C834D-294C-44C2-9AAA-142B09747616}"/>
    <dgm:cxn modelId="{C849B3A5-1770-412B-93E7-10B6C731A187}" type="presOf" srcId="{D698D94F-EE37-4E11-BF0D-DC50D73C6C1F}" destId="{A9082F27-2C49-4CF8-A876-2F4B453992AE}" srcOrd="0" destOrd="0" presId="urn:microsoft.com/office/officeart/2005/8/layout/arrow2"/>
    <dgm:cxn modelId="{5633F12D-C7C1-45A5-A68C-00778F30546B}" type="presOf" srcId="{B26DF05F-B78C-4D85-9ADD-36EB36498601}" destId="{351DE7DA-E5C8-48DC-9BBA-54308A4BA7E3}" srcOrd="0" destOrd="3" presId="urn:microsoft.com/office/officeart/2005/8/layout/arrow2"/>
    <dgm:cxn modelId="{8B3DEAEB-DC28-468F-B1E2-66247283F755}" type="presOf" srcId="{FB0A9797-0B52-4D89-8C2F-2A71F992E1C7}" destId="{06DFB29E-BBD6-4D7E-B2BC-1CB71FFA8F0D}" srcOrd="0" destOrd="0" presId="urn:microsoft.com/office/officeart/2005/8/layout/arrow2"/>
    <dgm:cxn modelId="{91A8805F-FF91-4CFD-B498-9B683F552729}" type="presOf" srcId="{0E01386D-6E48-4598-BC68-F63154A0642A}" destId="{7CF6434A-AED1-42AC-ADD0-9D88EA2B409B}" srcOrd="0" destOrd="0" presId="urn:microsoft.com/office/officeart/2005/8/layout/arrow2"/>
    <dgm:cxn modelId="{424DCA04-EDF7-4AF3-9B17-969827B9AE51}" srcId="{E2FFA856-18E0-4264-A530-DFEF4F6B42F1}" destId="{B26DF05F-B78C-4D85-9ADD-36EB36498601}" srcOrd="2" destOrd="0" parTransId="{2AC61021-6728-46A8-81DC-A8DFFB085AF6}" sibTransId="{B172BCA6-E923-4C3E-BC48-7CB02C8322F9}"/>
    <dgm:cxn modelId="{0B352B29-C3A4-4832-9228-ED94C784E292}" type="presParOf" srcId="{06DFB29E-BBD6-4D7E-B2BC-1CB71FFA8F0D}" destId="{A203D35F-3F08-4E7E-9D40-D775B5C722D0}" srcOrd="0" destOrd="0" presId="urn:microsoft.com/office/officeart/2005/8/layout/arrow2"/>
    <dgm:cxn modelId="{29A526BD-40F3-4DC1-9E9A-7F6DF1C9BBF7}" type="presParOf" srcId="{06DFB29E-BBD6-4D7E-B2BC-1CB71FFA8F0D}" destId="{4B85821B-2CAD-41EB-AB47-22B30E6CC33A}" srcOrd="1" destOrd="0" presId="urn:microsoft.com/office/officeart/2005/8/layout/arrow2"/>
    <dgm:cxn modelId="{E7F1A445-7E90-4AFA-BCFC-FDF48B5762F4}" type="presParOf" srcId="{4B85821B-2CAD-41EB-AB47-22B30E6CC33A}" destId="{0FA0FC4C-2740-451C-8BA5-02301E9AA046}" srcOrd="0" destOrd="0" presId="urn:microsoft.com/office/officeart/2005/8/layout/arrow2"/>
    <dgm:cxn modelId="{C2123351-EF9C-4568-B5AE-9FBCC157395B}" type="presParOf" srcId="{4B85821B-2CAD-41EB-AB47-22B30E6CC33A}" destId="{0D45EEBB-18E3-4004-B543-DEE42C0484CB}" srcOrd="1" destOrd="0" presId="urn:microsoft.com/office/officeart/2005/8/layout/arrow2"/>
    <dgm:cxn modelId="{9F3DBDB6-7D57-47AC-B1DD-FFC9E8C61B47}" type="presParOf" srcId="{4B85821B-2CAD-41EB-AB47-22B30E6CC33A}" destId="{FD705491-08CB-4561-AB16-86299657786A}" srcOrd="2" destOrd="0" presId="urn:microsoft.com/office/officeart/2005/8/layout/arrow2"/>
    <dgm:cxn modelId="{1BDAFC9A-D334-44F5-8C38-163A760868E3}" type="presParOf" srcId="{4B85821B-2CAD-41EB-AB47-22B30E6CC33A}" destId="{351DE7DA-E5C8-48DC-9BBA-54308A4BA7E3}" srcOrd="3" destOrd="0" presId="urn:microsoft.com/office/officeart/2005/8/layout/arrow2"/>
    <dgm:cxn modelId="{F2E1A7F1-8277-4E6D-B7F9-D2BB12234288}" type="presParOf" srcId="{4B85821B-2CAD-41EB-AB47-22B30E6CC33A}" destId="{3EC4CCA5-3BE0-4526-BF77-F4FE147EFE76}" srcOrd="4" destOrd="0" presId="urn:microsoft.com/office/officeart/2005/8/layout/arrow2"/>
    <dgm:cxn modelId="{00E1A28F-25D7-4901-911C-2487C272CCDF}" type="presParOf" srcId="{4B85821B-2CAD-41EB-AB47-22B30E6CC33A}" destId="{A9082F27-2C49-4CF8-A876-2F4B453992AE}" srcOrd="5" destOrd="0" presId="urn:microsoft.com/office/officeart/2005/8/layout/arrow2"/>
    <dgm:cxn modelId="{2BC0BA7D-07D6-4E77-9D2E-E2D534DB2DC8}" type="presParOf" srcId="{4B85821B-2CAD-41EB-AB47-22B30E6CC33A}" destId="{5F973949-8D63-421D-83AC-BD767DFADA88}" srcOrd="6" destOrd="0" presId="urn:microsoft.com/office/officeart/2005/8/layout/arrow2"/>
    <dgm:cxn modelId="{68F3B1BB-9F30-4E15-AC6D-828E4FA49B3B}" type="presParOf" srcId="{4B85821B-2CAD-41EB-AB47-22B30E6CC33A}" destId="{EA9BAC06-8BEB-43CC-BE54-E7F8490340B4}" srcOrd="7" destOrd="0" presId="urn:microsoft.com/office/officeart/2005/8/layout/arrow2"/>
    <dgm:cxn modelId="{799D162E-3B46-4EAE-A3F9-1CDE499F0271}" type="presParOf" srcId="{4B85821B-2CAD-41EB-AB47-22B30E6CC33A}" destId="{BFCAE445-1B61-499E-A4B3-F3C5ED4DFCBB}" srcOrd="8" destOrd="0" presId="urn:microsoft.com/office/officeart/2005/8/layout/arrow2"/>
    <dgm:cxn modelId="{1377CD37-7E78-4F65-824A-FEA4048C5259}" type="presParOf" srcId="{4B85821B-2CAD-41EB-AB47-22B30E6CC33A}" destId="{7CF6434A-AED1-42AC-ADD0-9D88EA2B409B}"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ADFA8F-BDFF-4EE3-9D74-7A8A8D2E956E}">
      <dsp:nvSpPr>
        <dsp:cNvPr id="0" name=""/>
        <dsp:cNvSpPr/>
      </dsp:nvSpPr>
      <dsp:spPr>
        <a:xfrm>
          <a:off x="932687" y="381761"/>
          <a:ext cx="2020824" cy="202082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d-ID" sz="1500" kern="1200" dirty="0" smtClean="0"/>
            <a:t>Consumer</a:t>
          </a:r>
          <a:endParaRPr lang="en-US" sz="1500" kern="1200" dirty="0"/>
        </a:p>
      </dsp:txBody>
      <dsp:txXfrm>
        <a:off x="1165859" y="653795"/>
        <a:ext cx="1554480" cy="641223"/>
      </dsp:txXfrm>
    </dsp:sp>
    <dsp:sp modelId="{4E0B32E0-BC55-4F89-94AA-18625549FEED}">
      <dsp:nvSpPr>
        <dsp:cNvPr id="0" name=""/>
        <dsp:cNvSpPr/>
      </dsp:nvSpPr>
      <dsp:spPr>
        <a:xfrm>
          <a:off x="1826514" y="1275587"/>
          <a:ext cx="2020824" cy="2020824"/>
        </a:xfrm>
        <a:prstGeom prst="ellipse">
          <a:avLst/>
        </a:prstGeom>
        <a:solidFill>
          <a:schemeClr val="accent2">
            <a:alpha val="50000"/>
            <a:hueOff val="-6721063"/>
            <a:satOff val="2923"/>
            <a:lumOff val="85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d-ID" sz="1500" kern="1200" dirty="0" smtClean="0"/>
            <a:t>Provider</a:t>
          </a:r>
          <a:endParaRPr lang="en-US" sz="1500" kern="1200" dirty="0"/>
        </a:p>
      </dsp:txBody>
      <dsp:txXfrm>
        <a:off x="2914649" y="1508759"/>
        <a:ext cx="777240" cy="1554480"/>
      </dsp:txXfrm>
    </dsp:sp>
    <dsp:sp modelId="{9ACC4ED6-3C5C-478F-BC0A-5A9BFB314AA5}">
      <dsp:nvSpPr>
        <dsp:cNvPr id="0" name=""/>
        <dsp:cNvSpPr/>
      </dsp:nvSpPr>
      <dsp:spPr>
        <a:xfrm>
          <a:off x="932687" y="2169414"/>
          <a:ext cx="2020824" cy="2020824"/>
        </a:xfrm>
        <a:prstGeom prst="ellipse">
          <a:avLst/>
        </a:prstGeom>
        <a:solidFill>
          <a:schemeClr val="accent2">
            <a:alpha val="50000"/>
            <a:hueOff val="-13442126"/>
            <a:satOff val="5846"/>
            <a:lumOff val="170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d-ID" sz="1500" kern="1200" dirty="0" smtClean="0"/>
            <a:t>Enabler</a:t>
          </a:r>
          <a:endParaRPr lang="en-US" sz="1500" kern="1200" dirty="0"/>
        </a:p>
      </dsp:txBody>
      <dsp:txXfrm>
        <a:off x="1165859" y="3276980"/>
        <a:ext cx="1554480" cy="641223"/>
      </dsp:txXfrm>
    </dsp:sp>
    <dsp:sp modelId="{A22054C7-1294-4207-8402-CD5C31EE3531}">
      <dsp:nvSpPr>
        <dsp:cNvPr id="0" name=""/>
        <dsp:cNvSpPr/>
      </dsp:nvSpPr>
      <dsp:spPr>
        <a:xfrm>
          <a:off x="38861" y="1275587"/>
          <a:ext cx="2020824" cy="2020824"/>
        </a:xfrm>
        <a:prstGeom prst="ellipse">
          <a:avLst/>
        </a:prstGeom>
        <a:solidFill>
          <a:schemeClr val="accent2">
            <a:alpha val="50000"/>
            <a:hueOff val="-20163188"/>
            <a:satOff val="8769"/>
            <a:lumOff val="255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id-ID" sz="1500" kern="1200" dirty="0" smtClean="0"/>
            <a:t>Regulator</a:t>
          </a:r>
          <a:endParaRPr lang="en-US" sz="1500" kern="1200" dirty="0"/>
        </a:p>
      </dsp:txBody>
      <dsp:txXfrm>
        <a:off x="194309" y="1508759"/>
        <a:ext cx="777240" cy="1554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C82B66-667C-42E8-B8CB-2C9D75CFFAD9}">
      <dsp:nvSpPr>
        <dsp:cNvPr id="0" name=""/>
        <dsp:cNvSpPr/>
      </dsp:nvSpPr>
      <dsp:spPr>
        <a:xfrm>
          <a:off x="0" y="0"/>
          <a:ext cx="8153400" cy="128348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b="1" kern="1200" dirty="0" smtClean="0"/>
            <a:t>Software as a Service (SaaS)-</a:t>
          </a:r>
          <a:r>
            <a:rPr lang="id-ID" sz="1800" kern="1200" dirty="0" smtClean="0"/>
            <a:t> In the SaaS layer, the Cloud service provider hosts the software upon their servers. It can be defined as a in model in which applications and softwares are hosted upon the server and made available to customers over a network.</a:t>
          </a:r>
          <a:endParaRPr lang="en-US" sz="1800" kern="1200" dirty="0"/>
        </a:p>
      </dsp:txBody>
      <dsp:txXfrm>
        <a:off x="1759028" y="0"/>
        <a:ext cx="6394371" cy="1283487"/>
      </dsp:txXfrm>
    </dsp:sp>
    <dsp:sp modelId="{CB1353FE-64D7-401E-810C-FC6657FFBE8C}">
      <dsp:nvSpPr>
        <dsp:cNvPr id="0" name=""/>
        <dsp:cNvSpPr/>
      </dsp:nvSpPr>
      <dsp:spPr>
        <a:xfrm>
          <a:off x="208594" y="367216"/>
          <a:ext cx="1470188" cy="549055"/>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E2973-7102-436F-A130-70A7D3247183}">
      <dsp:nvSpPr>
        <dsp:cNvPr id="0" name=""/>
        <dsp:cNvSpPr/>
      </dsp:nvSpPr>
      <dsp:spPr>
        <a:xfrm>
          <a:off x="0" y="1411836"/>
          <a:ext cx="8153400" cy="1283487"/>
        </a:xfrm>
        <a:prstGeom prst="roundRect">
          <a:avLst>
            <a:gd name="adj" fmla="val 10000"/>
          </a:avLst>
        </a:prstGeom>
        <a:solidFill>
          <a:schemeClr val="accent3">
            <a:hueOff val="5812304"/>
            <a:satOff val="-18573"/>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b="1" kern="1200" dirty="0" smtClean="0"/>
            <a:t>Platform as a Service (PaaS)</a:t>
          </a:r>
          <a:r>
            <a:rPr lang="id-ID" sz="1800" kern="1200" dirty="0" smtClean="0"/>
            <a:t>- PaaS provides the combination of both, infrastructure and application. Hence, organisations using PaaS don’t have to worry for infrastructure nor for services.</a:t>
          </a:r>
          <a:endParaRPr lang="en-US" sz="1800" kern="1200" dirty="0"/>
        </a:p>
      </dsp:txBody>
      <dsp:txXfrm>
        <a:off x="1759028" y="1411836"/>
        <a:ext cx="6394371" cy="1283487"/>
      </dsp:txXfrm>
    </dsp:sp>
    <dsp:sp modelId="{FD01D696-9426-4085-9825-3C12436691D2}">
      <dsp:nvSpPr>
        <dsp:cNvPr id="0" name=""/>
        <dsp:cNvSpPr/>
      </dsp:nvSpPr>
      <dsp:spPr>
        <a:xfrm>
          <a:off x="232410" y="1730895"/>
          <a:ext cx="1422556" cy="645368"/>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161D3-D2D0-470F-BE6C-9531D2ACB066}">
      <dsp:nvSpPr>
        <dsp:cNvPr id="0" name=""/>
        <dsp:cNvSpPr/>
      </dsp:nvSpPr>
      <dsp:spPr>
        <a:xfrm>
          <a:off x="0" y="2823672"/>
          <a:ext cx="8153400" cy="1283487"/>
        </a:xfrm>
        <a:prstGeom prst="roundRect">
          <a:avLst>
            <a:gd name="adj" fmla="val 10000"/>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d-ID" sz="1800" b="1" kern="1200" dirty="0" smtClean="0"/>
            <a:t>Infrastructure as a Service (IaaS)</a:t>
          </a:r>
          <a:r>
            <a:rPr lang="id-ID" sz="1800" kern="1200" dirty="0" smtClean="0"/>
            <a:t>- The IaaS layer offers storage and infrastructure resources that is needed to deliver the Cloud services. It only comprises of the infrastructure or physical resource.</a:t>
          </a:r>
          <a:endParaRPr lang="en-US" sz="1800" kern="1200" dirty="0"/>
        </a:p>
      </dsp:txBody>
      <dsp:txXfrm>
        <a:off x="1759028" y="2823672"/>
        <a:ext cx="6394371" cy="1283487"/>
      </dsp:txXfrm>
    </dsp:sp>
    <dsp:sp modelId="{D0CD4D8E-A1AC-49C2-A1F3-8D73506429A5}">
      <dsp:nvSpPr>
        <dsp:cNvPr id="0" name=""/>
        <dsp:cNvSpPr/>
      </dsp:nvSpPr>
      <dsp:spPr>
        <a:xfrm>
          <a:off x="304413" y="3114408"/>
          <a:ext cx="1278550" cy="702016"/>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03D35F-3F08-4E7E-9D40-D775B5C722D0}">
      <dsp:nvSpPr>
        <dsp:cNvPr id="0" name=""/>
        <dsp:cNvSpPr/>
      </dsp:nvSpPr>
      <dsp:spPr>
        <a:xfrm>
          <a:off x="480059" y="0"/>
          <a:ext cx="7193280" cy="4495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0FC4C-2740-451C-8BA5-02301E9AA046}">
      <dsp:nvSpPr>
        <dsp:cNvPr id="0" name=""/>
        <dsp:cNvSpPr/>
      </dsp:nvSpPr>
      <dsp:spPr>
        <a:xfrm>
          <a:off x="1188598" y="3343076"/>
          <a:ext cx="165445" cy="165445"/>
        </a:xfrm>
        <a:prstGeom prst="ellipse">
          <a:avLst/>
        </a:prstGeom>
        <a:solidFill>
          <a:schemeClr val="accent2">
            <a:lumMod val="60000"/>
            <a:lumOff val="4000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5EEBB-18E3-4004-B543-DEE42C0484CB}">
      <dsp:nvSpPr>
        <dsp:cNvPr id="0" name=""/>
        <dsp:cNvSpPr/>
      </dsp:nvSpPr>
      <dsp:spPr>
        <a:xfrm>
          <a:off x="1271320" y="3425799"/>
          <a:ext cx="942319" cy="1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6" tIns="0" rIns="0" bIns="0" numCol="1" spcCol="1270" anchor="t" anchorCtr="0">
          <a:noAutofit/>
        </a:bodyPr>
        <a:lstStyle/>
        <a:p>
          <a:pPr lvl="0" algn="l" defTabSz="577850">
            <a:lnSpc>
              <a:spcPct val="90000"/>
            </a:lnSpc>
            <a:spcBef>
              <a:spcPct val="0"/>
            </a:spcBef>
            <a:spcAft>
              <a:spcPct val="35000"/>
            </a:spcAft>
          </a:pPr>
          <a:r>
            <a:rPr lang="id-ID" sz="1300" kern="1200" dirty="0" smtClean="0"/>
            <a:t>1970’s</a:t>
          </a:r>
          <a:endParaRPr lang="en-US" sz="1300" kern="1200" dirty="0"/>
        </a:p>
        <a:p>
          <a:pPr marL="57150" lvl="1" indent="-57150" algn="l" defTabSz="444500">
            <a:lnSpc>
              <a:spcPct val="90000"/>
            </a:lnSpc>
            <a:spcBef>
              <a:spcPct val="0"/>
            </a:spcBef>
            <a:spcAft>
              <a:spcPct val="15000"/>
            </a:spcAft>
            <a:buChar char="••"/>
          </a:pPr>
          <a:r>
            <a:rPr lang="id-ID" sz="1000" kern="1200" dirty="0" smtClean="0"/>
            <a:t>EDI (Electronic Data Interchange), </a:t>
          </a:r>
          <a:endParaRPr lang="en-US" sz="1000" kern="1200" dirty="0"/>
        </a:p>
        <a:p>
          <a:pPr marL="57150" lvl="1" indent="-57150" algn="l" defTabSz="444500">
            <a:lnSpc>
              <a:spcPct val="90000"/>
            </a:lnSpc>
            <a:spcBef>
              <a:spcPct val="0"/>
            </a:spcBef>
            <a:spcAft>
              <a:spcPct val="15000"/>
            </a:spcAft>
            <a:buChar char="••"/>
          </a:pPr>
          <a:r>
            <a:rPr lang="id-ID" sz="1000" kern="1200" dirty="0" smtClean="0"/>
            <a:t>EFT ( Electronic Fund Transfer)</a:t>
          </a:r>
          <a:endParaRPr lang="en-US" sz="1000" kern="1200" dirty="0"/>
        </a:p>
      </dsp:txBody>
      <dsp:txXfrm>
        <a:off x="1271320" y="3425799"/>
        <a:ext cx="942319" cy="1070000"/>
      </dsp:txXfrm>
    </dsp:sp>
    <dsp:sp modelId="{FD705491-08CB-4561-AB16-86299657786A}">
      <dsp:nvSpPr>
        <dsp:cNvPr id="0" name=""/>
        <dsp:cNvSpPr/>
      </dsp:nvSpPr>
      <dsp:spPr>
        <a:xfrm>
          <a:off x="2084161" y="2482580"/>
          <a:ext cx="258958" cy="258958"/>
        </a:xfrm>
        <a:prstGeom prst="ellipse">
          <a:avLst/>
        </a:prstGeom>
        <a:solidFill>
          <a:schemeClr val="accent2">
            <a:lumMod val="60000"/>
            <a:lumOff val="4000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DE7DA-E5C8-48DC-9BBA-54308A4BA7E3}">
      <dsp:nvSpPr>
        <dsp:cNvPr id="0" name=""/>
        <dsp:cNvSpPr/>
      </dsp:nvSpPr>
      <dsp:spPr>
        <a:xfrm>
          <a:off x="2213640" y="2612059"/>
          <a:ext cx="1194084" cy="18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0" rIns="0" bIns="0" numCol="1" spcCol="1270" anchor="t" anchorCtr="0">
          <a:noAutofit/>
        </a:bodyPr>
        <a:lstStyle/>
        <a:p>
          <a:pPr lvl="0" algn="l" defTabSz="577850">
            <a:lnSpc>
              <a:spcPct val="90000"/>
            </a:lnSpc>
            <a:spcBef>
              <a:spcPct val="0"/>
            </a:spcBef>
            <a:spcAft>
              <a:spcPct val="35000"/>
            </a:spcAft>
          </a:pPr>
          <a:r>
            <a:rPr lang="id-ID" sz="1300" kern="1200" dirty="0" smtClean="0"/>
            <a:t>1980’s</a:t>
          </a:r>
          <a:endParaRPr lang="en-US" sz="1300" kern="1200" dirty="0"/>
        </a:p>
        <a:p>
          <a:pPr marL="57150" lvl="1" indent="-57150" algn="l" defTabSz="444500">
            <a:lnSpc>
              <a:spcPct val="90000"/>
            </a:lnSpc>
            <a:spcBef>
              <a:spcPct val="0"/>
            </a:spcBef>
            <a:spcAft>
              <a:spcPct val="15000"/>
            </a:spcAft>
            <a:buChar char="••"/>
          </a:pPr>
          <a:r>
            <a:rPr lang="id-ID" sz="1000" kern="1200" dirty="0" smtClean="0"/>
            <a:t>Credit Card</a:t>
          </a:r>
          <a:endParaRPr lang="en-US" sz="1000" kern="1200" dirty="0"/>
        </a:p>
        <a:p>
          <a:pPr marL="57150" lvl="1" indent="-57150" algn="l" defTabSz="444500">
            <a:lnSpc>
              <a:spcPct val="90000"/>
            </a:lnSpc>
            <a:spcBef>
              <a:spcPct val="0"/>
            </a:spcBef>
            <a:spcAft>
              <a:spcPct val="15000"/>
            </a:spcAft>
            <a:buChar char="••"/>
          </a:pPr>
          <a:r>
            <a:rPr lang="id-ID" sz="1000" kern="1200" dirty="0" smtClean="0"/>
            <a:t>ATM (Automated Teller Machine)</a:t>
          </a:r>
          <a:endParaRPr lang="en-US" sz="1000" kern="1200" dirty="0"/>
        </a:p>
        <a:p>
          <a:pPr marL="57150" lvl="1" indent="-57150" algn="l" defTabSz="444500">
            <a:lnSpc>
              <a:spcPct val="90000"/>
            </a:lnSpc>
            <a:spcBef>
              <a:spcPct val="0"/>
            </a:spcBef>
            <a:spcAft>
              <a:spcPct val="15000"/>
            </a:spcAft>
            <a:buChar char="••"/>
          </a:pPr>
          <a:r>
            <a:rPr lang="id-ID" sz="1000" kern="1200" dirty="0" smtClean="0"/>
            <a:t>Telephone Banking, Airline Reservation System</a:t>
          </a:r>
          <a:endParaRPr lang="en-US" sz="1000" kern="1200" dirty="0"/>
        </a:p>
      </dsp:txBody>
      <dsp:txXfrm>
        <a:off x="2213640" y="2612059"/>
        <a:ext cx="1194084" cy="1883740"/>
      </dsp:txXfrm>
    </dsp:sp>
    <dsp:sp modelId="{3EC4CCA5-3BE0-4526-BF77-F4FE147EFE76}">
      <dsp:nvSpPr>
        <dsp:cNvPr id="0" name=""/>
        <dsp:cNvSpPr/>
      </dsp:nvSpPr>
      <dsp:spPr>
        <a:xfrm>
          <a:off x="3235086" y="1796521"/>
          <a:ext cx="345277" cy="345277"/>
        </a:xfrm>
        <a:prstGeom prst="ellipse">
          <a:avLst/>
        </a:prstGeom>
        <a:solidFill>
          <a:srgbClr val="FFC000"/>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82F27-2C49-4CF8-A876-2F4B453992AE}">
      <dsp:nvSpPr>
        <dsp:cNvPr id="0" name=""/>
        <dsp:cNvSpPr/>
      </dsp:nvSpPr>
      <dsp:spPr>
        <a:xfrm>
          <a:off x="3407724" y="1969160"/>
          <a:ext cx="1388303" cy="252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55" tIns="0" rIns="0" bIns="0" numCol="1" spcCol="1270" anchor="t" anchorCtr="0">
          <a:noAutofit/>
        </a:bodyPr>
        <a:lstStyle/>
        <a:p>
          <a:pPr lvl="0" algn="l" defTabSz="577850">
            <a:lnSpc>
              <a:spcPct val="90000"/>
            </a:lnSpc>
            <a:spcBef>
              <a:spcPct val="0"/>
            </a:spcBef>
            <a:spcAft>
              <a:spcPct val="35000"/>
            </a:spcAft>
          </a:pPr>
          <a:r>
            <a:rPr lang="id-ID" sz="1300" kern="1200" dirty="0" smtClean="0"/>
            <a:t>1990’s</a:t>
          </a:r>
          <a:endParaRPr lang="en-US" sz="1300" kern="1200" dirty="0"/>
        </a:p>
        <a:p>
          <a:pPr marL="57150" lvl="1" indent="-57150" algn="l" defTabSz="444500">
            <a:lnSpc>
              <a:spcPct val="90000"/>
            </a:lnSpc>
            <a:spcBef>
              <a:spcPct val="0"/>
            </a:spcBef>
            <a:spcAft>
              <a:spcPct val="15000"/>
            </a:spcAft>
            <a:buChar char="••"/>
          </a:pPr>
          <a:r>
            <a:rPr lang="id-ID" sz="1000" kern="1200" dirty="0" smtClean="0"/>
            <a:t>“dot-com” era</a:t>
          </a:r>
          <a:endParaRPr lang="en-US" sz="1000" kern="1200" dirty="0"/>
        </a:p>
      </dsp:txBody>
      <dsp:txXfrm>
        <a:off x="3407724" y="1969160"/>
        <a:ext cx="1388303" cy="2526639"/>
      </dsp:txXfrm>
    </dsp:sp>
    <dsp:sp modelId="{5F973949-8D63-421D-83AC-BD767DFADA88}">
      <dsp:nvSpPr>
        <dsp:cNvPr id="0" name=""/>
        <dsp:cNvSpPr/>
      </dsp:nvSpPr>
      <dsp:spPr>
        <a:xfrm>
          <a:off x="4573036" y="1260622"/>
          <a:ext cx="445983" cy="445983"/>
        </a:xfrm>
        <a:prstGeom prst="ellipse">
          <a:avLst/>
        </a:prstGeom>
        <a:solidFill>
          <a:srgbClr val="92D050"/>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BAC06-8BEB-43CC-BE54-E7F8490340B4}">
      <dsp:nvSpPr>
        <dsp:cNvPr id="0" name=""/>
        <dsp:cNvSpPr/>
      </dsp:nvSpPr>
      <dsp:spPr>
        <a:xfrm>
          <a:off x="4796028" y="1483614"/>
          <a:ext cx="1438656" cy="301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7" tIns="0" rIns="0" bIns="0" numCol="1" spcCol="1270" anchor="t" anchorCtr="0">
          <a:noAutofit/>
        </a:bodyPr>
        <a:lstStyle/>
        <a:p>
          <a:pPr lvl="0" algn="l" defTabSz="577850">
            <a:lnSpc>
              <a:spcPct val="90000"/>
            </a:lnSpc>
            <a:spcBef>
              <a:spcPct val="0"/>
            </a:spcBef>
            <a:spcAft>
              <a:spcPct val="35000"/>
            </a:spcAft>
          </a:pPr>
          <a:r>
            <a:rPr lang="id-ID" sz="1300" kern="1200" dirty="0" smtClean="0"/>
            <a:t>2000’s</a:t>
          </a:r>
          <a:endParaRPr lang="en-US" sz="1300" kern="1200" dirty="0"/>
        </a:p>
        <a:p>
          <a:pPr marL="57150" lvl="1" indent="-57150" algn="l" defTabSz="444500">
            <a:lnSpc>
              <a:spcPct val="90000"/>
            </a:lnSpc>
            <a:spcBef>
              <a:spcPct val="0"/>
            </a:spcBef>
            <a:spcAft>
              <a:spcPct val="15000"/>
            </a:spcAft>
            <a:buChar char="••"/>
          </a:pPr>
          <a:r>
            <a:rPr lang="id-ID" sz="1000" kern="1200" dirty="0" smtClean="0"/>
            <a:t>Company Overing Service through World Wide Web</a:t>
          </a:r>
          <a:endParaRPr lang="en-US" sz="1000" kern="1200" dirty="0"/>
        </a:p>
      </dsp:txBody>
      <dsp:txXfrm>
        <a:off x="4796028" y="1483614"/>
        <a:ext cx="1438656" cy="3012186"/>
      </dsp:txXfrm>
    </dsp:sp>
    <dsp:sp modelId="{BFCAE445-1B61-499E-A4B3-F3C5ED4DFCBB}">
      <dsp:nvSpPr>
        <dsp:cNvPr id="0" name=""/>
        <dsp:cNvSpPr/>
      </dsp:nvSpPr>
      <dsp:spPr>
        <a:xfrm>
          <a:off x="5950549" y="902756"/>
          <a:ext cx="568269" cy="568269"/>
        </a:xfrm>
        <a:prstGeom prst="ellipse">
          <a:avLst/>
        </a:prstGeom>
        <a:solidFill>
          <a:srgbClr val="00B050"/>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6434A-AED1-42AC-ADD0-9D88EA2B409B}">
      <dsp:nvSpPr>
        <dsp:cNvPr id="0" name=""/>
        <dsp:cNvSpPr/>
      </dsp:nvSpPr>
      <dsp:spPr>
        <a:xfrm>
          <a:off x="6234684" y="1186891"/>
          <a:ext cx="1438656" cy="330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114" tIns="0" rIns="0" bIns="0" numCol="1" spcCol="1270" anchor="t" anchorCtr="0">
          <a:noAutofit/>
        </a:bodyPr>
        <a:lstStyle/>
        <a:p>
          <a:pPr lvl="0" algn="l" defTabSz="577850">
            <a:lnSpc>
              <a:spcPct val="90000"/>
            </a:lnSpc>
            <a:spcBef>
              <a:spcPct val="0"/>
            </a:spcBef>
            <a:spcAft>
              <a:spcPct val="35000"/>
            </a:spcAft>
          </a:pPr>
          <a:r>
            <a:rPr lang="id-ID" sz="1300" kern="1200" dirty="0" smtClean="0"/>
            <a:t>2010’s</a:t>
          </a:r>
          <a:endParaRPr lang="en-US" sz="1300" kern="1200" dirty="0"/>
        </a:p>
        <a:p>
          <a:pPr marL="57150" lvl="1" indent="-57150" algn="l" defTabSz="444500">
            <a:lnSpc>
              <a:spcPct val="90000"/>
            </a:lnSpc>
            <a:spcBef>
              <a:spcPct val="0"/>
            </a:spcBef>
            <a:spcAft>
              <a:spcPct val="15000"/>
            </a:spcAft>
            <a:buChar char="••"/>
          </a:pPr>
          <a:r>
            <a:rPr lang="id-ID" sz="1000" kern="1200" dirty="0" smtClean="0"/>
            <a:t>Anything can sale via Internet</a:t>
          </a:r>
          <a:endParaRPr lang="en-US" sz="1000" kern="1200" dirty="0"/>
        </a:p>
      </dsp:txBody>
      <dsp:txXfrm>
        <a:off x="6234684" y="1186891"/>
        <a:ext cx="1438656" cy="33089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730"/>
          </a:xfrm>
          <a:prstGeom prst="rect">
            <a:avLst/>
          </a:prstGeom>
        </p:spPr>
        <p:txBody>
          <a:bodyPr vert="horz" lIns="94778" tIns="47389" rIns="94778" bIns="47389" rtlCol="0"/>
          <a:lstStyle>
            <a:lvl1pPr algn="l">
              <a:defRPr sz="1200"/>
            </a:lvl1pPr>
          </a:lstStyle>
          <a:p>
            <a:endParaRPr lang="id-ID"/>
          </a:p>
        </p:txBody>
      </p:sp>
      <p:sp>
        <p:nvSpPr>
          <p:cNvPr id="3" name="Date Placeholder 2"/>
          <p:cNvSpPr>
            <a:spLocks noGrp="1"/>
          </p:cNvSpPr>
          <p:nvPr>
            <p:ph type="dt" sz="quarter" idx="1"/>
          </p:nvPr>
        </p:nvSpPr>
        <p:spPr>
          <a:xfrm>
            <a:off x="4023093" y="1"/>
            <a:ext cx="3077739" cy="511730"/>
          </a:xfrm>
          <a:prstGeom prst="rect">
            <a:avLst/>
          </a:prstGeom>
        </p:spPr>
        <p:txBody>
          <a:bodyPr vert="horz" lIns="94778" tIns="47389" rIns="94778" bIns="47389" rtlCol="0"/>
          <a:lstStyle>
            <a:lvl1pPr algn="r">
              <a:defRPr sz="1200"/>
            </a:lvl1pPr>
          </a:lstStyle>
          <a:p>
            <a:fld id="{8CF3DEC1-B999-4C2C-B1B0-35D97DA9A6C9}" type="datetimeFigureOut">
              <a:rPr lang="id-ID" smtClean="0"/>
              <a:pPr/>
              <a:t>23/11/2015</a:t>
            </a:fld>
            <a:endParaRPr lang="id-ID"/>
          </a:p>
        </p:txBody>
      </p:sp>
      <p:sp>
        <p:nvSpPr>
          <p:cNvPr id="4" name="Footer Placeholder 3"/>
          <p:cNvSpPr>
            <a:spLocks noGrp="1"/>
          </p:cNvSpPr>
          <p:nvPr>
            <p:ph type="ftr" sz="quarter" idx="2"/>
          </p:nvPr>
        </p:nvSpPr>
        <p:spPr>
          <a:xfrm>
            <a:off x="1" y="9721107"/>
            <a:ext cx="3077739" cy="511730"/>
          </a:xfrm>
          <a:prstGeom prst="rect">
            <a:avLst/>
          </a:prstGeom>
        </p:spPr>
        <p:txBody>
          <a:bodyPr vert="horz" lIns="94778" tIns="47389" rIns="94778" bIns="47389" rtlCol="0" anchor="b"/>
          <a:lstStyle>
            <a:lvl1pPr algn="l">
              <a:defRPr sz="1200"/>
            </a:lvl1pPr>
          </a:lstStyle>
          <a:p>
            <a:endParaRPr lang="id-ID"/>
          </a:p>
        </p:txBody>
      </p:sp>
      <p:sp>
        <p:nvSpPr>
          <p:cNvPr id="5" name="Slide Number Placeholder 4"/>
          <p:cNvSpPr>
            <a:spLocks noGrp="1"/>
          </p:cNvSpPr>
          <p:nvPr>
            <p:ph type="sldNum" sz="quarter" idx="3"/>
          </p:nvPr>
        </p:nvSpPr>
        <p:spPr>
          <a:xfrm>
            <a:off x="4023093" y="9721107"/>
            <a:ext cx="3077739" cy="511730"/>
          </a:xfrm>
          <a:prstGeom prst="rect">
            <a:avLst/>
          </a:prstGeom>
        </p:spPr>
        <p:txBody>
          <a:bodyPr vert="horz" lIns="94778" tIns="47389" rIns="94778" bIns="47389" rtlCol="0" anchor="b"/>
          <a:lstStyle>
            <a:lvl1pPr algn="r">
              <a:defRPr sz="1200"/>
            </a:lvl1pPr>
          </a:lstStyle>
          <a:p>
            <a:fld id="{642DCEC2-A68D-42AA-BA90-76C0CE014954}"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512222"/>
          </a:xfrm>
          <a:prstGeom prst="rect">
            <a:avLst/>
          </a:prstGeom>
        </p:spPr>
        <p:txBody>
          <a:bodyPr vert="horz" lIns="94778" tIns="47389" rIns="94778" bIns="47389" rtlCol="0"/>
          <a:lstStyle>
            <a:lvl1pPr algn="l">
              <a:defRPr sz="1200"/>
            </a:lvl1pPr>
          </a:lstStyle>
          <a:p>
            <a:endParaRPr lang="en-US"/>
          </a:p>
        </p:txBody>
      </p:sp>
      <p:sp>
        <p:nvSpPr>
          <p:cNvPr id="3" name="Date Placeholder 2"/>
          <p:cNvSpPr>
            <a:spLocks noGrp="1"/>
          </p:cNvSpPr>
          <p:nvPr>
            <p:ph type="dt" idx="1"/>
          </p:nvPr>
        </p:nvSpPr>
        <p:spPr>
          <a:xfrm>
            <a:off x="4022304" y="0"/>
            <a:ext cx="3078513" cy="512222"/>
          </a:xfrm>
          <a:prstGeom prst="rect">
            <a:avLst/>
          </a:prstGeom>
        </p:spPr>
        <p:txBody>
          <a:bodyPr vert="horz" lIns="94778" tIns="47389" rIns="94778" bIns="47389" rtlCol="0"/>
          <a:lstStyle>
            <a:lvl1pPr algn="r">
              <a:defRPr sz="1200"/>
            </a:lvl1pPr>
          </a:lstStyle>
          <a:p>
            <a:fld id="{1EA98026-F7FF-4902-AE4A-BC82850D64B2}" type="datetimeFigureOut">
              <a:rPr lang="id-ID" smtClean="0"/>
              <a:pPr/>
              <a:t>23/11/2015</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778" tIns="47389" rIns="94778" bIns="47389" rtlCol="0" anchor="ctr"/>
          <a:lstStyle/>
          <a:p>
            <a:endParaRPr lang="en-US"/>
          </a:p>
        </p:txBody>
      </p:sp>
      <p:sp>
        <p:nvSpPr>
          <p:cNvPr id="5" name="Notes Placeholder 4"/>
          <p:cNvSpPr>
            <a:spLocks noGrp="1"/>
          </p:cNvSpPr>
          <p:nvPr>
            <p:ph type="body" sz="quarter" idx="3"/>
          </p:nvPr>
        </p:nvSpPr>
        <p:spPr>
          <a:xfrm>
            <a:off x="709917" y="4862015"/>
            <a:ext cx="5682643" cy="4605085"/>
          </a:xfrm>
          <a:prstGeom prst="rect">
            <a:avLst/>
          </a:prstGeom>
        </p:spPr>
        <p:txBody>
          <a:bodyPr vert="horz" lIns="94778" tIns="47389" rIns="94778" bIns="473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755"/>
            <a:ext cx="3078513" cy="512222"/>
          </a:xfrm>
          <a:prstGeom prst="rect">
            <a:avLst/>
          </a:prstGeom>
        </p:spPr>
        <p:txBody>
          <a:bodyPr vert="horz" lIns="94778" tIns="47389" rIns="94778" bIns="47389" rtlCol="0" anchor="b"/>
          <a:lstStyle>
            <a:lvl1pPr algn="l">
              <a:defRPr sz="1200"/>
            </a:lvl1pPr>
          </a:lstStyle>
          <a:p>
            <a:endParaRPr lang="en-US"/>
          </a:p>
        </p:txBody>
      </p:sp>
      <p:sp>
        <p:nvSpPr>
          <p:cNvPr id="7" name="Slide Number Placeholder 6"/>
          <p:cNvSpPr>
            <a:spLocks noGrp="1"/>
          </p:cNvSpPr>
          <p:nvPr>
            <p:ph type="sldNum" sz="quarter" idx="5"/>
          </p:nvPr>
        </p:nvSpPr>
        <p:spPr>
          <a:xfrm>
            <a:off x="4022304" y="9720755"/>
            <a:ext cx="3078513" cy="512222"/>
          </a:xfrm>
          <a:prstGeom prst="rect">
            <a:avLst/>
          </a:prstGeom>
        </p:spPr>
        <p:txBody>
          <a:bodyPr vert="horz" lIns="94778" tIns="47389" rIns="94778" bIns="47389" rtlCol="0" anchor="b"/>
          <a:lstStyle>
            <a:lvl1pPr algn="r">
              <a:defRPr sz="1200"/>
            </a:lvl1pPr>
          </a:lstStyle>
          <a:p>
            <a:fld id="{671A4673-FDAF-4ED8-AD4D-1D0643E863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Cloud computing — The business perspective </a:t>
            </a:r>
          </a:p>
          <a:p>
            <a:r>
              <a:rPr lang="id-ID" sz="1200" kern="1200" baseline="0" dirty="0" smtClean="0">
                <a:solidFill>
                  <a:schemeClr val="tx1"/>
                </a:solidFill>
                <a:latin typeface="+mn-lt"/>
                <a:ea typeface="+mn-ea"/>
                <a:cs typeface="+mn-cs"/>
              </a:rPr>
              <a:t>Sean Marston, Zhi Li,Subhajyoti Bandyopadhyay, Juheng Zhang, Anand Ghalsasi</a:t>
            </a:r>
          </a:p>
          <a:p>
            <a:r>
              <a:rPr lang="id-ID" sz="1200" kern="1200" baseline="0" dirty="0" smtClean="0">
                <a:solidFill>
                  <a:schemeClr val="tx1"/>
                </a:solidFill>
                <a:latin typeface="+mn-lt"/>
                <a:ea typeface="+mn-ea"/>
                <a:cs typeface="+mn-cs"/>
              </a:rPr>
              <a:t>University of Florida</a:t>
            </a:r>
          </a:p>
          <a:p>
            <a:endParaRPr lang="en-US" dirty="0"/>
          </a:p>
        </p:txBody>
      </p:sp>
      <p:sp>
        <p:nvSpPr>
          <p:cNvPr id="4" name="Slide Number Placeholder 3"/>
          <p:cNvSpPr>
            <a:spLocks noGrp="1"/>
          </p:cNvSpPr>
          <p:nvPr>
            <p:ph type="sldNum" sz="quarter" idx="10"/>
          </p:nvPr>
        </p:nvSpPr>
        <p:spPr/>
        <p:txBody>
          <a:bodyPr/>
          <a:lstStyle/>
          <a:p>
            <a:fld id="{671A4673-FDAF-4ED8-AD4D-1D0643E86353}"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Cloud computing — The business perspective </a:t>
            </a:r>
          </a:p>
          <a:p>
            <a:r>
              <a:rPr lang="id-ID" sz="1200" kern="1200" baseline="0" dirty="0" smtClean="0">
                <a:solidFill>
                  <a:schemeClr val="tx1"/>
                </a:solidFill>
                <a:latin typeface="+mn-lt"/>
                <a:ea typeface="+mn-ea"/>
                <a:cs typeface="+mn-cs"/>
              </a:rPr>
              <a:t>Sean Marston, Zhi Li,Subhajyoti Bandyopadhyay, Juheng Zhang, Anand Ghalsasi</a:t>
            </a:r>
          </a:p>
          <a:p>
            <a:r>
              <a:rPr lang="id-ID" sz="1200" kern="1200" baseline="0" dirty="0" smtClean="0">
                <a:solidFill>
                  <a:schemeClr val="tx1"/>
                </a:solidFill>
                <a:latin typeface="+mn-lt"/>
                <a:ea typeface="+mn-ea"/>
                <a:cs typeface="+mn-cs"/>
              </a:rPr>
              <a:t>University of Florida</a:t>
            </a:r>
          </a:p>
          <a:p>
            <a:endParaRPr lang="en-US" dirty="0"/>
          </a:p>
        </p:txBody>
      </p:sp>
      <p:sp>
        <p:nvSpPr>
          <p:cNvPr id="4" name="Slide Number Placeholder 3"/>
          <p:cNvSpPr>
            <a:spLocks noGrp="1"/>
          </p:cNvSpPr>
          <p:nvPr>
            <p:ph type="sldNum" sz="quarter" idx="10"/>
          </p:nvPr>
        </p:nvSpPr>
        <p:spPr/>
        <p:txBody>
          <a:bodyPr/>
          <a:lstStyle/>
          <a:p>
            <a:fld id="{671A4673-FDAF-4ED8-AD4D-1D0643E8635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D96AE2A-7617-4469-B7F2-2C63FB3E0250}" type="datetime1">
              <a:rPr lang="id-ID" smtClean="0"/>
              <a:pPr/>
              <a:t>23/11/2015</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F302563-E7AF-4054-B59A-0FF0C3D1AC5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8B76D5-29E0-4788-9B9B-C4F21E385D4E}"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302563-E7AF-4054-B59A-0FF0C3D1AC5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A54419-18EE-4F9A-951F-42DFEA3231BF}" type="datetime1">
              <a:rPr lang="id-ID" smtClean="0"/>
              <a:pPr/>
              <a:t>23/11/2015</a:t>
            </a:fld>
            <a:endParaRPr lang="id-ID"/>
          </a:p>
        </p:txBody>
      </p:sp>
      <p:sp>
        <p:nvSpPr>
          <p:cNvPr id="5" name="Footer Placeholder 4"/>
          <p:cNvSpPr>
            <a:spLocks noGrp="1"/>
          </p:cNvSpPr>
          <p:nvPr>
            <p:ph type="ftr" sz="quarter" idx="11"/>
          </p:nvPr>
        </p:nvSpPr>
        <p:spPr>
          <a:xfrm>
            <a:off x="457201" y="6248207"/>
            <a:ext cx="5573483" cy="365125"/>
          </a:xfrm>
        </p:spPr>
        <p:txBody>
          <a:bodyPr/>
          <a:lstStyle/>
          <a:p>
            <a:endParaRPr lang="id-ID"/>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F302563-E7AF-4054-B59A-0FF0C3D1AC5E}"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EB78EE-7760-447C-AE94-627D50684AF4}" type="datetime1">
              <a:rPr lang="id-ID" smtClean="0"/>
              <a:pPr/>
              <a:t>23/11/2015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76EB925-6135-41C1-AEDD-2D90BA6C216C}" type="datetime1">
              <a:rPr lang="id-ID" smtClean="0"/>
              <a:pPr/>
              <a:t>23/11/2015</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F302563-E7AF-4054-B59A-0FF0C3D1AC5E}" type="slidenum">
              <a:rPr lang="id-ID" smtClean="0"/>
              <a:pPr/>
              <a:t>‹#›</a:t>
            </a:fld>
            <a:endParaRPr lang="id-ID"/>
          </a:p>
        </p:txBody>
      </p:sp>
      <p:sp>
        <p:nvSpPr>
          <p:cNvPr id="14" name="Footer Placeholder 13"/>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A04C698-09F5-45A0-BD0F-96ACAA5BB6BE}" type="datetime1">
              <a:rPr lang="id-ID" smtClean="0"/>
              <a:pPr/>
              <a:t>23/11/2015</a:t>
            </a:fld>
            <a:endParaRPr lang="id-ID"/>
          </a:p>
        </p:txBody>
      </p:sp>
      <p:sp>
        <p:nvSpPr>
          <p:cNvPr id="10" name="Slide Number Placeholder 9"/>
          <p:cNvSpPr>
            <a:spLocks noGrp="1"/>
          </p:cNvSpPr>
          <p:nvPr>
            <p:ph type="sldNum" sz="quarter" idx="16"/>
          </p:nvPr>
        </p:nvSpPr>
        <p:spPr/>
        <p:txBody>
          <a:bodyPr rtlCol="0"/>
          <a:lstStyle/>
          <a:p>
            <a:fld id="{7F302563-E7AF-4054-B59A-0FF0C3D1AC5E}" type="slidenum">
              <a:rPr lang="id-ID" smtClean="0"/>
              <a:pPr/>
              <a:t>‹#›</a:t>
            </a:fld>
            <a:endParaRPr lang="id-ID"/>
          </a:p>
        </p:txBody>
      </p:sp>
      <p:sp>
        <p:nvSpPr>
          <p:cNvPr id="12" name="Footer Placeholder 11"/>
          <p:cNvSpPr>
            <a:spLocks noGrp="1"/>
          </p:cNvSpPr>
          <p:nvPr>
            <p:ph type="ftr" sz="quarter" idx="17"/>
          </p:nvPr>
        </p:nvSpPr>
        <p:spPr/>
        <p:txBody>
          <a:bodyPr rtlCol="0"/>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7151A78-ED2A-470E-B7A0-C5F8D2F7BF0C}" type="datetime1">
              <a:rPr lang="id-ID" smtClean="0"/>
              <a:pPr/>
              <a:t>23/11/2015</a:t>
            </a:fld>
            <a:endParaRPr lang="id-ID"/>
          </a:p>
        </p:txBody>
      </p:sp>
      <p:sp>
        <p:nvSpPr>
          <p:cNvPr id="12" name="Slide Number Placeholder 11"/>
          <p:cNvSpPr>
            <a:spLocks noGrp="1"/>
          </p:cNvSpPr>
          <p:nvPr>
            <p:ph type="sldNum" sz="quarter" idx="16"/>
          </p:nvPr>
        </p:nvSpPr>
        <p:spPr/>
        <p:txBody>
          <a:bodyPr rtlCol="0"/>
          <a:lstStyle/>
          <a:p>
            <a:fld id="{7F302563-E7AF-4054-B59A-0FF0C3D1AC5E}" type="slidenum">
              <a:rPr lang="id-ID" smtClean="0"/>
              <a:pPr/>
              <a:t>‹#›</a:t>
            </a:fld>
            <a:endParaRPr lang="id-ID"/>
          </a:p>
        </p:txBody>
      </p:sp>
      <p:sp>
        <p:nvSpPr>
          <p:cNvPr id="14" name="Footer Placeholder 13"/>
          <p:cNvSpPr>
            <a:spLocks noGrp="1"/>
          </p:cNvSpPr>
          <p:nvPr>
            <p:ph type="ftr" sz="quarter" idx="17"/>
          </p:nvPr>
        </p:nvSpPr>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7336F6-44D2-4659-89B8-83CC85DFF222}" type="datetime1">
              <a:rPr lang="id-ID" smtClean="0"/>
              <a:pPr/>
              <a:t>23/11/2015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7FA55-0B41-4A15-8E8B-E923AC47185D}" type="datetime1">
              <a:rPr lang="id-ID" smtClean="0"/>
              <a:pPr/>
              <a:t>23/11/2015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F302563-E7AF-4054-B59A-0FF0C3D1AC5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812E63-F3D4-4F03-BA8B-5E4A8C9F09CC}" type="datetime1">
              <a:rPr lang="id-ID" smtClean="0"/>
              <a:pPr/>
              <a:t>23/11/2015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09C8422-D226-4434-88D7-9E8FFC6E596A}" type="datetime1">
              <a:rPr lang="id-ID" smtClean="0"/>
              <a:pPr/>
              <a:t>23/11/2015</a:t>
            </a:fld>
            <a:endParaRPr lang="id-ID"/>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F302563-E7AF-4054-B59A-0FF0C3D1AC5E}" type="slidenum">
              <a:rPr lang="id-ID" smtClean="0"/>
              <a:pPr/>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1B5361C-D38D-4C0C-B857-13C5E66BEDBB}" type="datetime1">
              <a:rPr lang="id-ID" smtClean="0"/>
              <a:pPr/>
              <a:t>23/11/2015</a:t>
            </a:fld>
            <a:endParaRPr lang="id-ID"/>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F302563-E7AF-4054-B59A-0FF0C3D1AC5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D:\IT%20Telkom\!Genap2012_2013\PTI\Cloud%20Computing\Cloud%20computing%20-%20Wikipedia,%20the%20free%20encyclopedia.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sourcedigi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Internet" TargetMode="External"/><Relationship Id="rId2" Type="http://schemas.openxmlformats.org/officeDocument/2006/relationships/hyperlink" Target="https://en.wikipedia.org/wiki/Tra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hyperlink" Target="https://id.techinasia.com/statistik-pengguna-internet-di-dunia-dan-indonesia-slideshow/" TargetMode="External"/><Relationship Id="rId2" Type="http://schemas.openxmlformats.org/officeDocument/2006/relationships/hyperlink" Target="http://wps.prenhall.com/bp_beekman_tomtech_10/183/46879/12001253.cw/-/t/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id-ID" dirty="0" smtClean="0"/>
              <a:t>UNIVERSITAS TELKOM</a:t>
            </a:r>
            <a:endParaRPr lang="id-ID" dirty="0"/>
          </a:p>
        </p:txBody>
      </p:sp>
      <p:sp>
        <p:nvSpPr>
          <p:cNvPr id="7" name="Rectangle 6"/>
          <p:cNvSpPr/>
          <p:nvPr/>
        </p:nvSpPr>
        <p:spPr>
          <a:xfrm>
            <a:off x="1500166" y="4643446"/>
            <a:ext cx="5857916" cy="1200329"/>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id-ID" sz="2400" b="1" dirty="0" smtClean="0">
                <a:solidFill>
                  <a:schemeClr val="tx1"/>
                </a:solidFill>
                <a:effectLst>
                  <a:outerShdw blurRad="38100" dist="38100" dir="2700000" algn="tl">
                    <a:srgbClr val="000000">
                      <a:alpha val="43137"/>
                    </a:srgbClr>
                  </a:outerShdw>
                </a:effectLst>
              </a:rPr>
              <a:t>PROGRAM STUDI S1 TEKNIK INFORMATIKA</a:t>
            </a:r>
          </a:p>
          <a:p>
            <a:pPr algn="ctr">
              <a:defRPr/>
            </a:pPr>
            <a:r>
              <a:rPr lang="en-US" sz="2400" b="1" dirty="0" smtClean="0">
                <a:solidFill>
                  <a:schemeClr val="tx1"/>
                </a:solidFill>
                <a:effectLst>
                  <a:outerShdw blurRad="38100" dist="38100" dir="2700000" algn="tl">
                    <a:srgbClr val="000000">
                      <a:alpha val="43137"/>
                    </a:srgbClr>
                  </a:outerShdw>
                </a:effectLst>
              </a:rPr>
              <a:t>FAKULTAS INFORMATIKA</a:t>
            </a:r>
          </a:p>
          <a:p>
            <a:pPr algn="ctr">
              <a:defRPr/>
            </a:pPr>
            <a:r>
              <a:rPr lang="id-ID" sz="2400" b="1" dirty="0" smtClean="0">
                <a:solidFill>
                  <a:schemeClr val="tx1"/>
                </a:solidFill>
                <a:effectLst>
                  <a:outerShdw blurRad="38100" dist="38100" dir="2700000" algn="tl">
                    <a:srgbClr val="000000">
                      <a:alpha val="43137"/>
                    </a:srgbClr>
                  </a:outerShdw>
                </a:effectLst>
              </a:rPr>
              <a:t>UNIVERSITAS TELKOM</a:t>
            </a:r>
            <a:endParaRPr lang="en-US" sz="2400" b="1" dirty="0" smtClean="0">
              <a:solidFill>
                <a:schemeClr val="tx1"/>
              </a:solidFill>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12"/>
          </p:nvPr>
        </p:nvSpPr>
        <p:spPr/>
        <p:txBody>
          <a:bodyPr/>
          <a:lstStyle/>
          <a:p>
            <a:fld id="{7F302563-E7AF-4054-B59A-0FF0C3D1AC5E}" type="slidenum">
              <a:rPr lang="id-ID" smtClean="0"/>
              <a:pPr/>
              <a:t>1</a:t>
            </a:fld>
            <a:endParaRPr lang="id-ID"/>
          </a:p>
        </p:txBody>
      </p:sp>
      <p:pic>
        <p:nvPicPr>
          <p:cNvPr id="1026" name="Picture 2"/>
          <p:cNvPicPr>
            <a:picLocks noChangeAspect="1" noChangeArrowheads="1"/>
          </p:cNvPicPr>
          <p:nvPr/>
        </p:nvPicPr>
        <p:blipFill>
          <a:blip r:embed="rId2" cstate="print"/>
          <a:srcRect/>
          <a:stretch>
            <a:fillRect/>
          </a:stretch>
        </p:blipFill>
        <p:spPr bwMode="auto">
          <a:xfrm>
            <a:off x="-1" y="4643446"/>
            <a:ext cx="1412723" cy="1214446"/>
          </a:xfrm>
          <a:prstGeom prst="rect">
            <a:avLst/>
          </a:prstGeom>
          <a:noFill/>
          <a:ln w="9525">
            <a:noFill/>
            <a:miter lim="800000"/>
            <a:headEnd/>
            <a:tailEnd/>
          </a:ln>
          <a:effectLst/>
        </p:spPr>
      </p:pic>
      <p:sp>
        <p:nvSpPr>
          <p:cNvPr id="12" name="Title 11"/>
          <p:cNvSpPr>
            <a:spLocks noGrp="1"/>
          </p:cNvSpPr>
          <p:nvPr>
            <p:ph type="ctrTitle"/>
          </p:nvPr>
        </p:nvSpPr>
        <p:spPr>
          <a:xfrm>
            <a:off x="539552" y="2060848"/>
            <a:ext cx="8064896" cy="1828800"/>
          </a:xfrm>
        </p:spPr>
        <p:txBody>
          <a:bodyPr>
            <a:noAutofit/>
          </a:bodyPr>
          <a:lstStyle/>
          <a:p>
            <a:r>
              <a:rPr lang="id-ID" sz="2800" dirty="0" smtClean="0"/>
              <a:t>Materi:</a:t>
            </a:r>
            <a:r>
              <a:rPr lang="id-ID" sz="2800" dirty="0" smtClean="0"/>
              <a:t/>
            </a:r>
            <a:br>
              <a:rPr lang="id-ID" sz="2800" dirty="0" smtClean="0"/>
            </a:br>
            <a:r>
              <a:rPr lang="id-ID" sz="2800" dirty="0" smtClean="0"/>
              <a:t>Cloud computing</a:t>
            </a:r>
            <a:br>
              <a:rPr lang="id-ID" sz="2800" dirty="0" smtClean="0"/>
            </a:br>
            <a:r>
              <a:rPr lang="id-ID" sz="2800" dirty="0" smtClean="0"/>
              <a:t>e-commerce</a:t>
            </a:r>
            <a:endParaRPr lang="en-US" sz="2800" dirty="0"/>
          </a:p>
        </p:txBody>
      </p:sp>
      <p:pic>
        <p:nvPicPr>
          <p:cNvPr id="16385" name="Picture 1"/>
          <p:cNvPicPr>
            <a:picLocks noChangeAspect="1" noChangeArrowheads="1"/>
          </p:cNvPicPr>
          <p:nvPr/>
        </p:nvPicPr>
        <p:blipFill>
          <a:blip r:embed="rId3" cstate="print"/>
          <a:srcRect/>
          <a:stretch>
            <a:fillRect/>
          </a:stretch>
        </p:blipFill>
        <p:spPr bwMode="auto">
          <a:xfrm>
            <a:off x="7524328" y="4653135"/>
            <a:ext cx="1440160" cy="1227829"/>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0" y="0"/>
            <a:ext cx="2692692" cy="1196752"/>
          </a:xfrm>
          <a:prstGeom prst="rect">
            <a:avLst/>
          </a:prstGeom>
          <a:noFill/>
          <a:ln w="9525">
            <a:noFill/>
            <a:miter lim="800000"/>
            <a:headEnd/>
            <a:tailEnd/>
          </a:ln>
        </p:spPr>
      </p:pic>
      <p:sp>
        <p:nvSpPr>
          <p:cNvPr id="14" name="Rectangle 13"/>
          <p:cNvSpPr/>
          <p:nvPr/>
        </p:nvSpPr>
        <p:spPr>
          <a:xfrm>
            <a:off x="2699792" y="0"/>
            <a:ext cx="6444208" cy="1196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b="1" dirty="0" smtClean="0"/>
              <a:t>Telkom University Value : </a:t>
            </a:r>
            <a:r>
              <a:rPr lang="en-US" sz="2800" b="1" dirty="0" smtClean="0"/>
              <a:t>PRIME</a:t>
            </a:r>
            <a:endParaRPr lang="id-ID" sz="2800" b="1" smtClean="0"/>
          </a:p>
          <a:p>
            <a:r>
              <a:rPr lang="en-US" smtClean="0"/>
              <a:t>Professionalism</a:t>
            </a:r>
            <a:r>
              <a:rPr lang="en-US" dirty="0" smtClean="0"/>
              <a:t>, Recognition of achievement, Integrity, Mutual respect Entrepreneurship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Advantages Cloud Computing for </a:t>
            </a:r>
            <a:r>
              <a:rPr lang="id-ID" dirty="0" smtClean="0"/>
              <a:t>Business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10</a:t>
            </a:fld>
            <a:endParaRPr lang="id-ID"/>
          </a:p>
        </p:txBody>
      </p:sp>
      <p:sp>
        <p:nvSpPr>
          <p:cNvPr id="4" name="Content Placeholder 3"/>
          <p:cNvSpPr>
            <a:spLocks noGrp="1"/>
          </p:cNvSpPr>
          <p:nvPr>
            <p:ph sz="quarter" idx="1"/>
          </p:nvPr>
        </p:nvSpPr>
        <p:spPr/>
        <p:txBody>
          <a:bodyPr>
            <a:normAutofit fontScale="92500" lnSpcReduction="20000"/>
          </a:bodyPr>
          <a:lstStyle/>
          <a:p>
            <a:r>
              <a:rPr lang="en-US" dirty="0" smtClean="0"/>
              <a:t>Cloud </a:t>
            </a:r>
            <a:r>
              <a:rPr lang="en-US" dirty="0" smtClean="0"/>
              <a:t>computing makes it easier for enterprises to scale their</a:t>
            </a:r>
            <a:r>
              <a:rPr lang="id-ID" dirty="0" smtClean="0"/>
              <a:t> </a:t>
            </a:r>
            <a:r>
              <a:rPr lang="en-US" dirty="0" smtClean="0"/>
              <a:t>services – which are increasingly reliant on accurate information –</a:t>
            </a:r>
            <a:r>
              <a:rPr lang="id-ID" dirty="0" smtClean="0"/>
              <a:t> according to client demand. </a:t>
            </a:r>
          </a:p>
          <a:p>
            <a:r>
              <a:rPr lang="en-US" dirty="0" smtClean="0"/>
              <a:t>Cloud computing also makes possible new classes of applications</a:t>
            </a:r>
            <a:r>
              <a:rPr lang="id-ID" dirty="0" smtClean="0"/>
              <a:t> </a:t>
            </a:r>
            <a:r>
              <a:rPr lang="en-US" dirty="0" smtClean="0"/>
              <a:t>and delivers services that were not possible before. Examples</a:t>
            </a:r>
            <a:r>
              <a:rPr lang="id-ID" dirty="0" smtClean="0"/>
              <a:t> </a:t>
            </a:r>
            <a:r>
              <a:rPr lang="en-US" dirty="0" smtClean="0"/>
              <a:t>include (a) mobile interactive applications that are location-,</a:t>
            </a:r>
            <a:r>
              <a:rPr lang="id-ID" dirty="0" smtClean="0"/>
              <a:t> </a:t>
            </a:r>
            <a:r>
              <a:rPr lang="en-US" dirty="0" smtClean="0"/>
              <a:t>environment- and context-aware and that respond in real time to</a:t>
            </a:r>
            <a:r>
              <a:rPr lang="id-ID" dirty="0" smtClean="0"/>
              <a:t> </a:t>
            </a:r>
            <a:r>
              <a:rPr lang="en-US" dirty="0" smtClean="0"/>
              <a:t>information provided by human users, nonhuman sensors (e.g.</a:t>
            </a:r>
            <a:r>
              <a:rPr lang="id-ID" dirty="0" smtClean="0"/>
              <a:t> </a:t>
            </a:r>
            <a:r>
              <a:rPr lang="en-US" dirty="0" smtClean="0"/>
              <a:t>humidity and stress sensors within a shipping container) or even</a:t>
            </a:r>
            <a:r>
              <a:rPr lang="id-ID" dirty="0" smtClean="0"/>
              <a:t> </a:t>
            </a:r>
            <a:r>
              <a:rPr lang="en-US" dirty="0" smtClean="0"/>
              <a:t>from independent information services (e.g. worldwide weather</a:t>
            </a:r>
            <a:r>
              <a:rPr lang="id-ID" dirty="0" smtClean="0"/>
              <a:t> data)</a:t>
            </a:r>
            <a:r>
              <a:rPr lang="x-none"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Stake Holder in Cloud Computing</a:t>
            </a:r>
            <a:endParaRPr lang="en-US" dirty="0"/>
          </a:p>
        </p:txBody>
      </p:sp>
      <p:graphicFrame>
        <p:nvGraphicFramePr>
          <p:cNvPr id="5" name="Content Placeholder 4"/>
          <p:cNvGraphicFramePr>
            <a:graphicFrameLocks noGrp="1"/>
          </p:cNvGraphicFramePr>
          <p:nvPr>
            <p:ph sz="quarter" idx="1"/>
          </p:nvPr>
        </p:nvGraphicFramePr>
        <p:xfrm>
          <a:off x="609600" y="1589088"/>
          <a:ext cx="388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quarter" idx="2"/>
          </p:nvPr>
        </p:nvSpPr>
        <p:spPr/>
        <p:txBody>
          <a:bodyPr>
            <a:normAutofit fontScale="55000" lnSpcReduction="20000"/>
          </a:bodyPr>
          <a:lstStyle/>
          <a:p>
            <a:r>
              <a:rPr lang="id-ID" dirty="0" smtClean="0"/>
              <a:t>Comsumer :</a:t>
            </a:r>
            <a:r>
              <a:rPr lang="en-US" dirty="0" smtClean="0"/>
              <a:t>In a cloud computing environment, the consumers are effectively</a:t>
            </a:r>
            <a:r>
              <a:rPr lang="id-ID" dirty="0" smtClean="0"/>
              <a:t> </a:t>
            </a:r>
            <a:r>
              <a:rPr lang="en-US" dirty="0" smtClean="0"/>
              <a:t>subscribers, who now only purchase the use of the system from the</a:t>
            </a:r>
            <a:r>
              <a:rPr lang="id-ID" dirty="0" smtClean="0"/>
              <a:t> </a:t>
            </a:r>
            <a:r>
              <a:rPr lang="en-US" dirty="0" smtClean="0"/>
              <a:t>providers on an operational expense basis. </a:t>
            </a:r>
            <a:endParaRPr lang="id-ID" dirty="0" smtClean="0"/>
          </a:p>
          <a:p>
            <a:r>
              <a:rPr lang="id-ID" dirty="0" smtClean="0"/>
              <a:t>Provider :</a:t>
            </a:r>
            <a:r>
              <a:rPr lang="en-US" dirty="0" smtClean="0"/>
              <a:t>Cloud computing service providers own and operate cloud</a:t>
            </a:r>
            <a:r>
              <a:rPr lang="id-ID" dirty="0" smtClean="0"/>
              <a:t> </a:t>
            </a:r>
            <a:r>
              <a:rPr lang="en-US" dirty="0" smtClean="0"/>
              <a:t>computing systems to deliver service to third parties. The providers</a:t>
            </a:r>
            <a:r>
              <a:rPr lang="id-ID" dirty="0" smtClean="0"/>
              <a:t> </a:t>
            </a:r>
            <a:r>
              <a:rPr lang="en-US" dirty="0" smtClean="0"/>
              <a:t>will perform the maintenance and the upgrades on the system which</a:t>
            </a:r>
            <a:r>
              <a:rPr lang="id-ID" dirty="0" smtClean="0"/>
              <a:t> </a:t>
            </a:r>
            <a:r>
              <a:rPr lang="en-US" dirty="0" smtClean="0"/>
              <a:t>consumers were in charge of when they owned the systems. They will</a:t>
            </a:r>
            <a:endParaRPr lang="id-ID" dirty="0" smtClean="0"/>
          </a:p>
          <a:p>
            <a:r>
              <a:rPr lang="id-ID" dirty="0" smtClean="0"/>
              <a:t>Enabler” </a:t>
            </a:r>
            <a:r>
              <a:rPr lang="en-US" dirty="0" smtClean="0"/>
              <a:t>We introduce the term ‘enablers’ to describe those organizations</a:t>
            </a:r>
            <a:r>
              <a:rPr lang="id-ID" dirty="0" smtClean="0"/>
              <a:t> </a:t>
            </a:r>
            <a:r>
              <a:rPr lang="en-US" dirty="0" smtClean="0"/>
              <a:t>that will sell products and services that facilitate the delivery,</a:t>
            </a:r>
            <a:r>
              <a:rPr lang="id-ID" dirty="0" smtClean="0"/>
              <a:t> </a:t>
            </a:r>
            <a:r>
              <a:rPr lang="en-US" dirty="0" smtClean="0"/>
              <a:t>adoption and use of cloud computing. </a:t>
            </a:r>
            <a:endParaRPr lang="id-ID" dirty="0" smtClean="0"/>
          </a:p>
          <a:p>
            <a:r>
              <a:rPr lang="id-ID" dirty="0" smtClean="0"/>
              <a:t>Regulator: Pervadesacross the other stakeholders </a:t>
            </a:r>
            <a:endParaRPr lang="en-US" dirty="0" smtClean="0"/>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7F302563-E7AF-4054-B59A-0FF0C3D1AC5E}" type="slidenum">
              <a:rPr lang="id-ID" smtClean="0"/>
              <a:pPr/>
              <a:t>11</a:t>
            </a:fld>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Model of Cloud </a:t>
            </a:r>
            <a:r>
              <a:rPr lang="id-ID" dirty="0" smtClean="0"/>
              <a:t>Computing: Abstraction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12</a:t>
            </a:fld>
            <a:endParaRPr lang="id-ID"/>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1331558" y="1600200"/>
            <a:ext cx="6715833" cy="4495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Delivery </a:t>
            </a:r>
            <a:r>
              <a:rPr lang="id-ID" dirty="0" smtClean="0"/>
              <a:t>Model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13</a:t>
            </a:fld>
            <a:endParaRPr lang="id-ID"/>
          </a:p>
        </p:txBody>
      </p:sp>
      <p:graphicFrame>
        <p:nvGraphicFramePr>
          <p:cNvPr id="7" name="Content Placeholder 6"/>
          <p:cNvGraphicFramePr>
            <a:graphicFrameLocks noGrp="1"/>
          </p:cNvGraphicFramePr>
          <p:nvPr>
            <p:ph sz="quarter" idx="1"/>
          </p:nvPr>
        </p:nvGraphicFramePr>
        <p:xfrm>
          <a:off x="612775" y="1988841"/>
          <a:ext cx="8153400" cy="4107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Delivery </a:t>
            </a:r>
            <a:r>
              <a:rPr lang="id-ID" dirty="0" smtClean="0"/>
              <a:t>Model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14</a:t>
            </a:fld>
            <a:endParaRPr lang="id-ID"/>
          </a:p>
        </p:txBody>
      </p:sp>
      <p:pic>
        <p:nvPicPr>
          <p:cNvPr id="60418" name="Picture 2"/>
          <p:cNvPicPr>
            <a:picLocks noGrp="1" noChangeAspect="1" noChangeArrowheads="1"/>
          </p:cNvPicPr>
          <p:nvPr>
            <p:ph sz="quarter" idx="1"/>
          </p:nvPr>
        </p:nvPicPr>
        <p:blipFill>
          <a:blip r:embed="rId2" cstate="print"/>
          <a:srcRect/>
          <a:stretch>
            <a:fillRect/>
          </a:stretch>
        </p:blipFill>
        <p:spPr bwMode="auto">
          <a:xfrm>
            <a:off x="539552" y="1628800"/>
            <a:ext cx="7160744" cy="4285258"/>
          </a:xfrm>
          <a:prstGeom prst="rect">
            <a:avLst/>
          </a:prstGeom>
          <a:noFill/>
          <a:ln w="9525">
            <a:noFill/>
            <a:miter lim="800000"/>
            <a:headEnd/>
            <a:tailEnd/>
          </a:ln>
        </p:spPr>
      </p:pic>
      <p:sp>
        <p:nvSpPr>
          <p:cNvPr id="6" name="Rectangle 5"/>
          <p:cNvSpPr/>
          <p:nvPr/>
        </p:nvSpPr>
        <p:spPr>
          <a:xfrm>
            <a:off x="1331640" y="6165304"/>
            <a:ext cx="6246440" cy="523220"/>
          </a:xfrm>
          <a:prstGeom prst="rect">
            <a:avLst/>
          </a:prstGeom>
        </p:spPr>
        <p:txBody>
          <a:bodyPr wrap="square">
            <a:spAutoFit/>
          </a:bodyPr>
          <a:lstStyle/>
          <a:p>
            <a:r>
              <a:rPr lang="en-US" sz="1400" dirty="0" smtClean="0"/>
              <a:t>http://blogs.technet.com/b/yungchou/archive/2010/12/17/cloud-computing-concepts-for-it-pros-2-3.aspx</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Delivery Model </a:t>
            </a:r>
            <a:r>
              <a:rPr lang="id-ID" dirty="0" smtClean="0"/>
              <a:t>[3]</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7F302563-E7AF-4054-B59A-0FF0C3D1AC5E}" type="slidenum">
              <a:rPr lang="id-ID" smtClean="0"/>
              <a:pPr/>
              <a:t>15</a:t>
            </a:fld>
            <a:endParaRPr lang="id-ID"/>
          </a:p>
        </p:txBody>
      </p:sp>
      <p:sp>
        <p:nvSpPr>
          <p:cNvPr id="6" name="TextBox 5"/>
          <p:cNvSpPr txBox="1"/>
          <p:nvPr/>
        </p:nvSpPr>
        <p:spPr>
          <a:xfrm>
            <a:off x="5004048" y="1988840"/>
            <a:ext cx="4139952" cy="369332"/>
          </a:xfrm>
          <a:prstGeom prst="rect">
            <a:avLst/>
          </a:prstGeom>
          <a:noFill/>
        </p:spPr>
        <p:txBody>
          <a:bodyPr wrap="square" rtlCol="0">
            <a:spAutoFit/>
          </a:bodyPr>
          <a:lstStyle/>
          <a:p>
            <a:pPr marL="342900" indent="-342900">
              <a:buFont typeface="+mj-lt"/>
              <a:buAutoNum type="arabicPeriod"/>
            </a:pPr>
            <a:endParaRPr lang="en-US" dirty="0"/>
          </a:p>
        </p:txBody>
      </p:sp>
      <p:sp>
        <p:nvSpPr>
          <p:cNvPr id="8" name="Content Placeholder 7"/>
          <p:cNvSpPr>
            <a:spLocks noGrp="1"/>
          </p:cNvSpPr>
          <p:nvPr>
            <p:ph sz="quarter" idx="1"/>
          </p:nvPr>
        </p:nvSpPr>
        <p:spPr>
          <a:xfrm>
            <a:off x="4860032" y="3356992"/>
            <a:ext cx="3886200" cy="2559513"/>
          </a:xfrm>
        </p:spPr>
        <p:txBody>
          <a:bodyPr/>
          <a:lstStyle/>
          <a:p>
            <a:pPr marL="514350" indent="-514350">
              <a:buFont typeface="+mj-lt"/>
              <a:buAutoNum type="arabicPeriod"/>
            </a:pPr>
            <a:r>
              <a:rPr lang="id-ID" sz="1800" dirty="0" smtClean="0"/>
              <a:t>SaaS</a:t>
            </a:r>
            <a:r>
              <a:rPr lang="id-ID" sz="1800" dirty="0" smtClean="0"/>
              <a:t>: </a:t>
            </a:r>
            <a:r>
              <a:rPr lang="en-US" sz="1800" dirty="0" smtClean="0"/>
              <a:t> Microsoft Office 365 </a:t>
            </a:r>
            <a:r>
              <a:rPr lang="id-ID" sz="1800" dirty="0" smtClean="0"/>
              <a:t>, Google </a:t>
            </a:r>
            <a:r>
              <a:rPr lang="id-ID" sz="1800" dirty="0" smtClean="0"/>
              <a:t>Doc, WordPress,  Drupal Content Management System</a:t>
            </a:r>
          </a:p>
          <a:p>
            <a:pPr marL="514350" indent="-514350">
              <a:buFont typeface="+mj-lt"/>
              <a:buAutoNum type="arabicPeriod"/>
            </a:pPr>
            <a:r>
              <a:rPr lang="id-ID" sz="1800" dirty="0" smtClean="0"/>
              <a:t>PaaS : Windows Azure </a:t>
            </a:r>
            <a:r>
              <a:rPr lang="id-ID" sz="1800" dirty="0" smtClean="0"/>
              <a:t>Platform, IBM BlueMix, </a:t>
            </a:r>
            <a:r>
              <a:rPr lang="id-ID" sz="1800" dirty="0" smtClean="0"/>
              <a:t>Apache Hadoop, Google App Engine</a:t>
            </a:r>
            <a:endParaRPr lang="id-ID" sz="1800" dirty="0" smtClean="0"/>
          </a:p>
          <a:p>
            <a:pPr marL="514350" indent="-514350">
              <a:buFont typeface="+mj-lt"/>
              <a:buAutoNum type="arabicPeriod"/>
            </a:pPr>
            <a:r>
              <a:rPr lang="id-ID" sz="1800" dirty="0" smtClean="0"/>
              <a:t>IaaS : Penyedia layanan data center, web-hosting, dll</a:t>
            </a:r>
            <a:endParaRPr lang="id-ID" sz="1800" dirty="0" smtClean="0"/>
          </a:p>
          <a:p>
            <a:pPr marL="514350" indent="-514350">
              <a:buFont typeface="+mj-lt"/>
              <a:buAutoNum type="arabicPeriod"/>
            </a:pPr>
            <a:endParaRPr lang="en-US" dirty="0" smtClean="0"/>
          </a:p>
          <a:p>
            <a:endParaRPr lang="en-US" dirty="0"/>
          </a:p>
        </p:txBody>
      </p:sp>
      <p:pic>
        <p:nvPicPr>
          <p:cNvPr id="9" name="Picture 2"/>
          <p:cNvPicPr>
            <a:picLocks noGrp="1" noChangeAspect="1" noChangeArrowheads="1"/>
          </p:cNvPicPr>
          <p:nvPr>
            <p:ph sz="quarter" idx="2"/>
          </p:nvPr>
        </p:nvPicPr>
        <p:blipFill>
          <a:blip r:embed="rId2" cstate="print"/>
          <a:stretch>
            <a:fillRect/>
          </a:stretch>
        </p:blipFill>
        <p:spPr bwMode="auto">
          <a:xfrm>
            <a:off x="251520" y="1772816"/>
            <a:ext cx="3886200" cy="243384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 </a:t>
            </a:r>
            <a:r>
              <a:rPr lang="en-US" dirty="0" err="1" smtClean="0"/>
              <a:t>PaaS</a:t>
            </a:r>
            <a:r>
              <a:rPr lang="en-US" dirty="0" smtClean="0"/>
              <a:t> - </a:t>
            </a:r>
            <a:r>
              <a:rPr lang="en-US" dirty="0" err="1" smtClean="0"/>
              <a:t>IaaS</a:t>
            </a:r>
            <a:endParaRPr lang="en-US" dirty="0"/>
          </a:p>
        </p:txBody>
      </p:sp>
      <p:pic>
        <p:nvPicPr>
          <p:cNvPr id="35841" name="Picture 1"/>
          <p:cNvPicPr>
            <a:picLocks noChangeAspect="1" noChangeArrowheads="1"/>
          </p:cNvPicPr>
          <p:nvPr/>
        </p:nvPicPr>
        <p:blipFill>
          <a:blip r:embed="rId2" cstate="print"/>
          <a:srcRect/>
          <a:stretch>
            <a:fillRect/>
          </a:stretch>
        </p:blipFill>
        <p:spPr bwMode="auto">
          <a:xfrm>
            <a:off x="5715008" y="1928802"/>
            <a:ext cx="3236075" cy="3009898"/>
          </a:xfrm>
          <a:prstGeom prst="rect">
            <a:avLst/>
          </a:prstGeom>
          <a:noFill/>
          <a:ln w="9525">
            <a:noFill/>
            <a:miter lim="800000"/>
            <a:headEnd/>
            <a:tailEnd/>
          </a:ln>
          <a:effectLst/>
        </p:spPr>
      </p:pic>
      <p:sp>
        <p:nvSpPr>
          <p:cNvPr id="5" name="TextBox 4"/>
          <p:cNvSpPr txBox="1"/>
          <p:nvPr/>
        </p:nvSpPr>
        <p:spPr>
          <a:xfrm>
            <a:off x="6000760" y="5143512"/>
            <a:ext cx="2701381" cy="246221"/>
          </a:xfrm>
          <a:prstGeom prst="rect">
            <a:avLst/>
          </a:prstGeom>
          <a:noFill/>
        </p:spPr>
        <p:txBody>
          <a:bodyPr wrap="none" rtlCol="0">
            <a:spAutoFit/>
          </a:bodyPr>
          <a:lstStyle/>
          <a:p>
            <a:r>
              <a:rPr lang="en-US" sz="1000" dirty="0" smtClean="0"/>
              <a:t>http://en.wikipedia.org/wiki/Cloud_computing</a:t>
            </a:r>
            <a:endParaRPr lang="en-US" sz="1000" dirty="0"/>
          </a:p>
        </p:txBody>
      </p:sp>
      <p:sp>
        <p:nvSpPr>
          <p:cNvPr id="7" name="TextBox 6"/>
          <p:cNvSpPr txBox="1"/>
          <p:nvPr/>
        </p:nvSpPr>
        <p:spPr>
          <a:xfrm>
            <a:off x="395536" y="5517232"/>
            <a:ext cx="5027338" cy="246221"/>
          </a:xfrm>
          <a:prstGeom prst="rect">
            <a:avLst/>
          </a:prstGeom>
          <a:noFill/>
        </p:spPr>
        <p:txBody>
          <a:bodyPr wrap="none" rtlCol="0">
            <a:spAutoFit/>
          </a:bodyPr>
          <a:lstStyle/>
          <a:p>
            <a:r>
              <a:rPr lang="en-US" sz="1000" dirty="0" smtClean="0"/>
              <a:t>http://kasunpanorama.blogspot.com/2010/07/understanding-cloud-computing-feel-easy.html</a:t>
            </a:r>
            <a:endParaRPr lang="en-US" sz="1000" dirty="0"/>
          </a:p>
        </p:txBody>
      </p:sp>
      <p:pic>
        <p:nvPicPr>
          <p:cNvPr id="8" name="Picture 3" descr="http://4.bp.blogspot.com/_yO8q3CIhuZs/TEwXFAwlQkI/AAAAAAAAAdU/Nb9a2VnwpuQ/s1600/Cloud+Computing+020709.png"/>
          <p:cNvPicPr>
            <a:picLocks noGrp="1" noChangeAspect="1" noChangeArrowheads="1"/>
          </p:cNvPicPr>
          <p:nvPr>
            <p:ph idx="1"/>
          </p:nvPr>
        </p:nvPicPr>
        <p:blipFill>
          <a:blip r:embed="rId3" cstate="print"/>
          <a:srcRect/>
          <a:stretch>
            <a:fillRect/>
          </a:stretch>
        </p:blipFill>
        <p:spPr bwMode="auto">
          <a:xfrm>
            <a:off x="179511" y="1628800"/>
            <a:ext cx="5477329" cy="34563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Deployment </a:t>
            </a:r>
            <a:r>
              <a:rPr lang="id-ID" dirty="0" smtClean="0"/>
              <a:t>Model [1]</a:t>
            </a:r>
            <a:endParaRPr lang="en-US" dirty="0"/>
          </a:p>
        </p:txBody>
      </p:sp>
      <p:sp>
        <p:nvSpPr>
          <p:cNvPr id="4" name="Content Placeholder 3"/>
          <p:cNvSpPr>
            <a:spLocks noGrp="1"/>
          </p:cNvSpPr>
          <p:nvPr>
            <p:ph sz="quarter" idx="1"/>
          </p:nvPr>
        </p:nvSpPr>
        <p:spPr/>
        <p:txBody>
          <a:bodyPr>
            <a:normAutofit fontScale="62500" lnSpcReduction="20000"/>
          </a:bodyPr>
          <a:lstStyle/>
          <a:p>
            <a:pPr lvl="0"/>
            <a:r>
              <a:rPr lang="id-ID" b="1" dirty="0" smtClean="0"/>
              <a:t>Private Cloud – </a:t>
            </a:r>
            <a:r>
              <a:rPr lang="id-ID" dirty="0" smtClean="0"/>
              <a:t>The cloud infrastructure is operated solely for an organisation. In simple words we can say that such cloud models are dedicated to a third party who wish to use. It may be managed by the Cloud Computing provider or any other third party.</a:t>
            </a:r>
          </a:p>
          <a:p>
            <a:pPr lvl="0"/>
            <a:r>
              <a:rPr lang="id-ID" b="1" dirty="0" smtClean="0"/>
              <a:t>Community Cloud – </a:t>
            </a:r>
            <a:r>
              <a:rPr lang="id-ID" dirty="0" smtClean="0"/>
              <a:t>This cloud infrastructure is shared by several organisations.</a:t>
            </a:r>
          </a:p>
          <a:p>
            <a:pPr lvl="0"/>
            <a:r>
              <a:rPr lang="id-ID" b="1" dirty="0" smtClean="0"/>
              <a:t>Public Cloud</a:t>
            </a:r>
            <a:r>
              <a:rPr lang="id-ID" dirty="0" smtClean="0"/>
              <a:t> – The cloud infrastructure is made available to the general public or a large industry group and is owned by the Cloud providers.</a:t>
            </a:r>
          </a:p>
          <a:p>
            <a:pPr lvl="0"/>
            <a:r>
              <a:rPr lang="id-ID" b="1" dirty="0" smtClean="0"/>
              <a:t>Hybrid Cloud – </a:t>
            </a:r>
            <a:r>
              <a:rPr lang="id-ID" dirty="0" smtClean="0"/>
              <a:t>It’s a combination of two or more clouds (private, community or public).</a:t>
            </a:r>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7F302563-E7AF-4054-B59A-0FF0C3D1AC5E}" type="slidenum">
              <a:rPr lang="id-ID" smtClean="0"/>
              <a:pPr/>
              <a:t>17</a:t>
            </a:fld>
            <a:endParaRPr lang="id-ID"/>
          </a:p>
        </p:txBody>
      </p:sp>
      <p:pic>
        <p:nvPicPr>
          <p:cNvPr id="7" name="Picture 2"/>
          <p:cNvPicPr>
            <a:picLocks noGrp="1" noChangeAspect="1" noChangeArrowheads="1"/>
          </p:cNvPicPr>
          <p:nvPr>
            <p:ph sz="quarter" idx="2"/>
          </p:nvPr>
        </p:nvPicPr>
        <p:blipFill>
          <a:blip r:embed="rId2" cstate="print"/>
          <a:srcRect/>
          <a:stretch>
            <a:fillRect/>
          </a:stretch>
        </p:blipFill>
        <p:spPr bwMode="auto">
          <a:xfrm>
            <a:off x="4860032" y="1772816"/>
            <a:ext cx="3886200" cy="2518833"/>
          </a:xfrm>
          <a:prstGeom prst="rect">
            <a:avLst/>
          </a:prstGeom>
          <a:noFill/>
          <a:ln w="9525">
            <a:noFill/>
            <a:miter lim="800000"/>
            <a:headEnd/>
            <a:tailEnd/>
          </a:ln>
        </p:spPr>
      </p:pic>
      <p:sp>
        <p:nvSpPr>
          <p:cNvPr id="8" name="Rectangle 7"/>
          <p:cNvSpPr/>
          <p:nvPr/>
        </p:nvSpPr>
        <p:spPr>
          <a:xfrm>
            <a:off x="5004048" y="4365104"/>
            <a:ext cx="3672408" cy="523220"/>
          </a:xfrm>
          <a:prstGeom prst="rect">
            <a:avLst/>
          </a:prstGeom>
        </p:spPr>
        <p:txBody>
          <a:bodyPr wrap="square">
            <a:spAutoFit/>
          </a:bodyPr>
          <a:lstStyle/>
          <a:p>
            <a:r>
              <a:rPr lang="en-US" sz="1400" dirty="0" smtClean="0"/>
              <a:t>https://en.wikipedia.org/wiki/Cloud_computing#Infrastructure_as_a_service_.28IaaS.29</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Deployment </a:t>
            </a:r>
            <a:r>
              <a:rPr lang="id-ID" dirty="0" smtClean="0"/>
              <a:t>Model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18</a:t>
            </a:fld>
            <a:endParaRPr lang="id-ID"/>
          </a:p>
        </p:txBody>
      </p:sp>
      <p:pic>
        <p:nvPicPr>
          <p:cNvPr id="61442" name="Picture 2"/>
          <p:cNvPicPr>
            <a:picLocks noGrp="1" noChangeAspect="1" noChangeArrowheads="1"/>
          </p:cNvPicPr>
          <p:nvPr>
            <p:ph sz="quarter" idx="1"/>
          </p:nvPr>
        </p:nvPicPr>
        <p:blipFill>
          <a:blip r:embed="rId2" cstate="print"/>
          <a:srcRect/>
          <a:stretch>
            <a:fillRect/>
          </a:stretch>
        </p:blipFill>
        <p:spPr bwMode="auto">
          <a:xfrm>
            <a:off x="683567" y="1916832"/>
            <a:ext cx="7806149" cy="43924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Cloud Computing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19</a:t>
            </a:fld>
            <a:endParaRPr lang="id-ID"/>
          </a:p>
        </p:txBody>
      </p:sp>
      <p:pic>
        <p:nvPicPr>
          <p:cNvPr id="59394" name="Picture 2"/>
          <p:cNvPicPr>
            <a:picLocks noGrp="1" noChangeAspect="1" noChangeArrowheads="1"/>
          </p:cNvPicPr>
          <p:nvPr>
            <p:ph sz="quarter" idx="1"/>
          </p:nvPr>
        </p:nvPicPr>
        <p:blipFill>
          <a:blip r:embed="rId2" cstate="print"/>
          <a:srcRect/>
          <a:stretch>
            <a:fillRect/>
          </a:stretch>
        </p:blipFill>
        <p:spPr bwMode="auto">
          <a:xfrm>
            <a:off x="4283968" y="3861048"/>
            <a:ext cx="4545795" cy="2736304"/>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251520" y="1772816"/>
            <a:ext cx="4136132" cy="234961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3568" y="2743200"/>
            <a:ext cx="7811145" cy="3278088"/>
          </a:xfrm>
        </p:spPr>
        <p:txBody>
          <a:bodyPr>
            <a:normAutofit fontScale="77500" lnSpcReduction="20000"/>
          </a:bodyPr>
          <a:lstStyle/>
          <a:p>
            <a:r>
              <a:rPr lang="id-ID" dirty="0" smtClean="0"/>
              <a:t>Prediction in 2020: there will be hundred times more computers in the world than today, many of them will be hundred times more powerfull than now and have hundred times the storage capacity, they will be everywhere, in toys, in books, in clothes, in home electronic etc. This computer will communicate with all their neighbours, mostly without connecting wires, the connection speed will be hundred times faster than now, they will all be controled by software and the software will mostly still be written by people. </a:t>
            </a:r>
          </a:p>
          <a:p>
            <a:r>
              <a:rPr lang="id-ID" dirty="0" smtClean="0"/>
              <a:t>Source of article: Grand Challenges for Computing Research, Tony Hoare and Robin Milner, 2005..</a:t>
            </a:r>
          </a:p>
          <a:p>
            <a:endParaRPr lang="en-US" dirty="0"/>
          </a:p>
        </p:txBody>
      </p:sp>
      <p:sp>
        <p:nvSpPr>
          <p:cNvPr id="5" name="Title 4"/>
          <p:cNvSpPr>
            <a:spLocks noGrp="1"/>
          </p:cNvSpPr>
          <p:nvPr>
            <p:ph type="title"/>
          </p:nvPr>
        </p:nvSpPr>
        <p:spPr/>
        <p:txBody>
          <a:bodyPr/>
          <a:lstStyle/>
          <a:p>
            <a:r>
              <a:rPr lang="id-ID" dirty="0" smtClean="0"/>
              <a:t>Introduction to Cloud Computing</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2</a:t>
            </a:fld>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Attribute of Cloud Computing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20</a:t>
            </a:fld>
            <a:endParaRPr lang="id-ID"/>
          </a:p>
        </p:txBody>
      </p:sp>
      <p:sp>
        <p:nvSpPr>
          <p:cNvPr id="4" name="Content Placeholder 3"/>
          <p:cNvSpPr>
            <a:spLocks noGrp="1"/>
          </p:cNvSpPr>
          <p:nvPr>
            <p:ph sz="quarter" idx="1"/>
          </p:nvPr>
        </p:nvSpPr>
        <p:spPr/>
        <p:txBody>
          <a:bodyPr>
            <a:normAutofit fontScale="70000" lnSpcReduction="20000"/>
          </a:bodyPr>
          <a:lstStyle/>
          <a:p>
            <a:pPr lvl="0"/>
            <a:r>
              <a:rPr lang="id-ID" b="1" dirty="0" smtClean="0"/>
              <a:t>“Pay-Per-Use” Billing Model</a:t>
            </a:r>
            <a:r>
              <a:rPr lang="id-ID" dirty="0" smtClean="0"/>
              <a:t> – Cloud usage policy defines that you will be billed for cloud resources as you use them. This pay-as-you-go model means usage is metered and you pay only for what you consume. Users have to pay only for the resources they use, ultimately helping them keep their costs down. Because this pay-for-what-you-use model resembles the way electricity, fuel and water are consumed, it’s sometimes referred to as utility computing.</a:t>
            </a:r>
          </a:p>
          <a:p>
            <a:pPr lvl="0"/>
            <a:r>
              <a:rPr lang="id-ID" b="1" dirty="0" smtClean="0"/>
              <a:t>Mobility</a:t>
            </a:r>
            <a:r>
              <a:rPr lang="id-ID" dirty="0" smtClean="0"/>
              <a:t> -  Userss can access information wherever they are, rather than being dependent on the infrastructure.</a:t>
            </a:r>
          </a:p>
          <a:p>
            <a:pPr lvl="0"/>
            <a:r>
              <a:rPr lang="id-ID" b="1" dirty="0" smtClean="0"/>
              <a:t>Elasticity</a:t>
            </a:r>
            <a:r>
              <a:rPr lang="id-ID" dirty="0" smtClean="0"/>
              <a:t> – The cloud is elastic, meaning resources, softwares and the infrastructure can be scaled up or decreased, depending upon the need.</a:t>
            </a:r>
          </a:p>
          <a:p>
            <a:pPr lvl="0"/>
            <a:r>
              <a:rPr lang="id-ID" b="1" dirty="0" smtClean="0"/>
              <a:t>Service Based Usage Model</a:t>
            </a:r>
            <a:r>
              <a:rPr lang="id-ID" dirty="0" smtClean="0"/>
              <a:t> – Availability of large computing infrastructure and the services on need </a:t>
            </a:r>
            <a:r>
              <a:rPr lang="id-ID" dirty="0" smtClean="0"/>
              <a:t>basis.</a:t>
            </a:r>
          </a:p>
          <a:p>
            <a:pPr lvl="0">
              <a:buNone/>
            </a:pPr>
            <a:r>
              <a:rPr lang="id-ID" sz="3600" dirty="0" smtClean="0"/>
              <a:t>www.sourcedigit.com</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Attribute of Cloud Computing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21</a:t>
            </a:fld>
            <a:endParaRPr lang="id-ID"/>
          </a:p>
        </p:txBody>
      </p:sp>
      <p:sp>
        <p:nvSpPr>
          <p:cNvPr id="4" name="Content Placeholder 3"/>
          <p:cNvSpPr>
            <a:spLocks noGrp="1"/>
          </p:cNvSpPr>
          <p:nvPr>
            <p:ph sz="quarter" idx="1"/>
          </p:nvPr>
        </p:nvSpPr>
        <p:spPr/>
        <p:txBody>
          <a:bodyPr>
            <a:normAutofit fontScale="55000" lnSpcReduction="20000"/>
          </a:bodyPr>
          <a:lstStyle/>
          <a:p>
            <a:pPr lvl="0"/>
            <a:r>
              <a:rPr lang="id-ID" i="1" dirty="0" smtClean="0"/>
              <a:t>On-demand self-service.</a:t>
            </a:r>
            <a:r>
              <a:rPr lang="id-ID" dirty="0" smtClean="0"/>
              <a:t> A consumer can unilaterally provision computing capabilities, such as server time and network storage, as needed automatically without requiring human interaction with each service provider. </a:t>
            </a:r>
          </a:p>
          <a:p>
            <a:pPr lvl="0"/>
            <a:r>
              <a:rPr lang="id-ID" i="1" dirty="0" smtClean="0"/>
              <a:t>Broad network access.</a:t>
            </a:r>
            <a:r>
              <a:rPr lang="id-ID" dirty="0" smtClean="0"/>
              <a:t> Capabilities are available over the network and accessed through standard mechanisms that promote use by heterogeneous thin or thick client platforms (e.g., mobile phones, tablets, laptops, and workstations).</a:t>
            </a:r>
          </a:p>
          <a:p>
            <a:pPr lvl="0"/>
            <a:r>
              <a:rPr lang="id-ID" i="1" dirty="0" smtClean="0"/>
              <a:t>Resource pooling.</a:t>
            </a:r>
            <a:r>
              <a:rPr lang="id-ID" dirty="0" smtClean="0"/>
              <a:t> The provider's computing resources are pooled to serve multiple consumers using a multi-tenant model, with different physical and virtual resources dynamically assigned and reassigned according to consumer demand. ...</a:t>
            </a:r>
          </a:p>
          <a:p>
            <a:pPr lvl="0"/>
            <a:r>
              <a:rPr lang="id-ID" i="1" dirty="0" smtClean="0"/>
              <a:t>Rapid elasticity.</a:t>
            </a:r>
            <a:r>
              <a:rPr lang="id-ID" dirty="0" smtClean="0"/>
              <a:t> Capabilities can be elastically provisioned and released, in some cases automatically, to scale rapidly outward and inward commensurate with demand. To the consumer, the capabilities available for provisioning often appear unlimited and can be appropriated in any quantity at any time.</a:t>
            </a:r>
          </a:p>
          <a:p>
            <a:pPr lvl="0"/>
            <a:r>
              <a:rPr lang="id-ID" i="1" dirty="0" smtClean="0"/>
              <a:t>Measured service.</a:t>
            </a:r>
            <a:r>
              <a:rPr lang="id-ID" dirty="0" smtClean="0"/>
              <a:t> Cloud systems automatically control and optimize resource use by leveraging a metering capability at some level of abstraction appropriate to the type of service (e.g., storage, processing, bandwidth, and active user accounts). Resource usage can be monitored, controlled, and reported, providing transparency for both the provider and consumer of the utilized </a:t>
            </a:r>
            <a:r>
              <a:rPr lang="id-ID" dirty="0" smtClean="0"/>
              <a:t>service.</a:t>
            </a:r>
          </a:p>
          <a:p>
            <a:pPr lvl="0">
              <a:buNone/>
            </a:pPr>
            <a:r>
              <a:rPr lang="id-ID" sz="3600" dirty="0" smtClean="0"/>
              <a:t>National </a:t>
            </a:r>
            <a:r>
              <a:rPr lang="id-ID" sz="3600" dirty="0" smtClean="0"/>
              <a:t>Institute of Standards and Technology</a:t>
            </a:r>
            <a:r>
              <a:rPr lang="id-ID" sz="3600" u="sng" baseline="30000" dirty="0" smtClean="0">
                <a:hlinkClick r:id="rId2"/>
              </a:rPr>
              <a:t>[4]</a:t>
            </a:r>
            <a:endParaRPr lang="id-ID"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Cloud Companies</a:t>
            </a:r>
            <a:endParaRPr lang="en-US" dirty="0"/>
          </a:p>
        </p:txBody>
      </p:sp>
      <p:pic>
        <p:nvPicPr>
          <p:cNvPr id="5" name="Picture 1"/>
          <p:cNvPicPr>
            <a:picLocks noGrp="1" noChangeAspect="1" noChangeArrowheads="1"/>
          </p:cNvPicPr>
          <p:nvPr>
            <p:ph idx="1"/>
          </p:nvPr>
        </p:nvPicPr>
        <p:blipFill>
          <a:blip r:embed="rId2" cstate="print"/>
          <a:srcRect/>
          <a:stretch>
            <a:fillRect/>
          </a:stretch>
        </p:blipFill>
        <p:spPr bwMode="auto">
          <a:xfrm>
            <a:off x="899592" y="1556792"/>
            <a:ext cx="6408712" cy="4929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 and Cons of Cloud Computing</a:t>
            </a:r>
            <a:endParaRPr lang="en-US" dirty="0"/>
          </a:p>
        </p:txBody>
      </p:sp>
      <p:pic>
        <p:nvPicPr>
          <p:cNvPr id="5" name="Picture 2" descr="http://cdn-static.zdnet.com/i/story/60/39/000488/cloud_computing_pros_cons_big.png"/>
          <p:cNvPicPr>
            <a:picLocks noGrp="1" noChangeAspect="1" noChangeArrowheads="1"/>
          </p:cNvPicPr>
          <p:nvPr>
            <p:ph idx="1"/>
          </p:nvPr>
        </p:nvPicPr>
        <p:blipFill>
          <a:blip r:embed="rId2" cstate="print"/>
          <a:srcRect/>
          <a:stretch>
            <a:fillRect/>
          </a:stretch>
        </p:blipFill>
        <p:spPr bwMode="auto">
          <a:xfrm>
            <a:off x="2136953" y="1600200"/>
            <a:ext cx="5105043" cy="4495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p:cNvPicPr>
            <a:picLocks noChangeAspect="1" noChangeArrowheads="1"/>
          </p:cNvPicPr>
          <p:nvPr/>
        </p:nvPicPr>
        <p:blipFill>
          <a:blip r:embed="rId2" cstate="print"/>
          <a:srcRect/>
          <a:stretch>
            <a:fillRect/>
          </a:stretch>
        </p:blipFill>
        <p:spPr bwMode="auto">
          <a:xfrm>
            <a:off x="285720" y="571480"/>
            <a:ext cx="7520764" cy="2628536"/>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print"/>
          <a:srcRect/>
          <a:stretch>
            <a:fillRect/>
          </a:stretch>
        </p:blipFill>
        <p:spPr bwMode="auto">
          <a:xfrm>
            <a:off x="1071538" y="3429000"/>
            <a:ext cx="7471012" cy="2786082"/>
          </a:xfrm>
          <a:prstGeom prst="rect">
            <a:avLst/>
          </a:prstGeom>
          <a:noFill/>
          <a:ln w="9525">
            <a:noFill/>
            <a:miter lim="800000"/>
            <a:headEnd/>
            <a:tailEnd/>
          </a:ln>
          <a:effectLst/>
        </p:spPr>
      </p:pic>
      <p:sp>
        <p:nvSpPr>
          <p:cNvPr id="6" name="TextBox 5"/>
          <p:cNvSpPr txBox="1"/>
          <p:nvPr/>
        </p:nvSpPr>
        <p:spPr>
          <a:xfrm>
            <a:off x="6786578" y="6429396"/>
            <a:ext cx="1774845" cy="246221"/>
          </a:xfrm>
          <a:prstGeom prst="rect">
            <a:avLst/>
          </a:prstGeom>
          <a:noFill/>
        </p:spPr>
        <p:txBody>
          <a:bodyPr wrap="none" rtlCol="0">
            <a:spAutoFit/>
          </a:bodyPr>
          <a:lstStyle/>
          <a:p>
            <a:r>
              <a:rPr lang="en-US" sz="1000" dirty="0" smtClean="0"/>
              <a:t>http://www.telkomcloud.com</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Reference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7F302563-E7AF-4054-B59A-0FF0C3D1AC5E}" type="slidenum">
              <a:rPr lang="id-ID" smtClean="0"/>
              <a:pPr/>
              <a:t>25</a:t>
            </a:fld>
            <a:endParaRPr lang="id-ID"/>
          </a:p>
        </p:txBody>
      </p:sp>
      <p:sp>
        <p:nvSpPr>
          <p:cNvPr id="7" name="Content Placeholder 6"/>
          <p:cNvSpPr>
            <a:spLocks noGrp="1"/>
          </p:cNvSpPr>
          <p:nvPr>
            <p:ph sz="quarter" idx="1"/>
          </p:nvPr>
        </p:nvSpPr>
        <p:spPr/>
        <p:txBody>
          <a:bodyPr>
            <a:normAutofit fontScale="85000" lnSpcReduction="20000"/>
          </a:bodyPr>
          <a:lstStyle/>
          <a:p>
            <a:r>
              <a:rPr lang="id-ID" dirty="0" smtClean="0"/>
              <a:t>[1]</a:t>
            </a:r>
            <a:r>
              <a:rPr lang="en-US" dirty="0" smtClean="0"/>
              <a:t> Dan C. </a:t>
            </a:r>
            <a:r>
              <a:rPr lang="en-US" dirty="0" err="1" smtClean="0"/>
              <a:t>Marinescu</a:t>
            </a:r>
            <a:r>
              <a:rPr lang="id-ID" dirty="0" smtClean="0"/>
              <a:t>, “</a:t>
            </a:r>
            <a:r>
              <a:rPr lang="en-US" dirty="0" smtClean="0"/>
              <a:t>Cloud Computing: Theory and Practice ∗</a:t>
            </a:r>
            <a:r>
              <a:rPr lang="id-ID" dirty="0" smtClean="0"/>
              <a:t>”, </a:t>
            </a:r>
            <a:r>
              <a:rPr lang="en-US" dirty="0" smtClean="0"/>
              <a:t>Computer Science Division</a:t>
            </a:r>
            <a:r>
              <a:rPr lang="id-ID" dirty="0" smtClean="0"/>
              <a:t>, </a:t>
            </a:r>
            <a:r>
              <a:rPr lang="en-US" dirty="0" smtClean="0"/>
              <a:t>Department of Electrical Engineering &amp; Computer Science</a:t>
            </a:r>
            <a:r>
              <a:rPr lang="id-ID" dirty="0" smtClean="0"/>
              <a:t>, </a:t>
            </a:r>
            <a:r>
              <a:rPr lang="en-US" dirty="0" smtClean="0"/>
              <a:t>University of Central Florida, Orlando, FL 32816, USA</a:t>
            </a:r>
          </a:p>
          <a:p>
            <a:r>
              <a:rPr lang="id-ID" dirty="0" smtClean="0"/>
              <a:t>[2] </a:t>
            </a:r>
            <a:r>
              <a:rPr lang="id-ID" sz="3200" dirty="0" smtClean="0"/>
              <a:t>Sean Marston, Zhi Li,Subhajyoti Bandyopadhyay, Juheng Zhang, Anand Ghalsasi ,” </a:t>
            </a:r>
            <a:r>
              <a:rPr lang="en-US" sz="3200" dirty="0" smtClean="0"/>
              <a:t>Cloud computing — The business perspective</a:t>
            </a:r>
            <a:r>
              <a:rPr lang="id-ID" sz="3200" dirty="0" smtClean="0"/>
              <a:t>”, University of Florida</a:t>
            </a:r>
          </a:p>
          <a:p>
            <a:r>
              <a:rPr lang="id-ID" sz="3200" dirty="0" smtClean="0"/>
              <a:t>[3] </a:t>
            </a:r>
            <a:r>
              <a:rPr lang="id-ID" sz="2800" dirty="0" smtClean="0"/>
              <a:t>White Paper Cloud Computing. Alternative sourcing strategy for business ICT. </a:t>
            </a:r>
            <a:r>
              <a:rPr lang="id-ID" sz="2800" smtClean="0"/>
              <a:t>T System Enterprise Services GmbH, Germany</a:t>
            </a:r>
            <a:endParaRPr lang="id-ID" sz="3200" dirty="0" smtClean="0"/>
          </a:p>
          <a:p>
            <a:r>
              <a:rPr lang="id-ID" sz="3200" dirty="0" smtClean="0"/>
              <a:t>[4] </a:t>
            </a:r>
            <a:r>
              <a:rPr lang="id-ID" sz="3200" dirty="0" smtClean="0">
                <a:hlinkClick r:id="rId2"/>
              </a:rPr>
              <a:t>www.sourcedigit.com</a:t>
            </a:r>
            <a:endParaRPr lang="id-ID" sz="3200" dirty="0" smtClean="0"/>
          </a:p>
          <a:p>
            <a:r>
              <a:rPr lang="id-ID" sz="3200" dirty="0" smtClean="0"/>
              <a:t>[5] </a:t>
            </a:r>
            <a:r>
              <a:rPr lang="id-ID" sz="3200" dirty="0" smtClean="0">
                <a:hlinkClick r:id="rId3"/>
              </a:rPr>
              <a:t>www.wikipedia.org</a:t>
            </a:r>
            <a:endParaRPr lang="id-ID" sz="3200" dirty="0" smtClean="0"/>
          </a:p>
          <a:p>
            <a:endParaRPr lang="id-ID" sz="3200" dirty="0" smtClean="0"/>
          </a:p>
          <a:p>
            <a:endParaRPr lang="id-ID" sz="32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3568" y="2743200"/>
            <a:ext cx="7811145" cy="1765920"/>
          </a:xfrm>
        </p:spPr>
        <p:txBody>
          <a:bodyPr>
            <a:normAutofit fontScale="77500" lnSpcReduction="20000"/>
          </a:bodyPr>
          <a:lstStyle/>
          <a:p>
            <a:pPr algn="just"/>
            <a:r>
              <a:rPr lang="en-US" dirty="0" smtClean="0"/>
              <a:t>Imagine if all your needs can be purchased via the internet. Whether it's daily necessities, clothes, cars, houses, health facilities, hotel </a:t>
            </a:r>
            <a:r>
              <a:rPr lang="en-US" dirty="0" smtClean="0"/>
              <a:t>reservations</a:t>
            </a:r>
            <a:r>
              <a:rPr lang="id-ID" dirty="0" smtClean="0"/>
              <a:t>, etc</a:t>
            </a:r>
            <a:r>
              <a:rPr lang="en-US" dirty="0" smtClean="0"/>
              <a:t> </a:t>
            </a:r>
            <a:r>
              <a:rPr lang="en-US" dirty="0" smtClean="0"/>
              <a:t>all you can </a:t>
            </a:r>
            <a:r>
              <a:rPr lang="id-ID" dirty="0" smtClean="0"/>
              <a:t>find</a:t>
            </a:r>
            <a:r>
              <a:rPr lang="en-US" dirty="0" smtClean="0"/>
              <a:t> </a:t>
            </a:r>
            <a:r>
              <a:rPr lang="en-US" dirty="0" smtClean="0"/>
              <a:t>on the internet. You will get </a:t>
            </a:r>
            <a:r>
              <a:rPr lang="id-ID" dirty="0" smtClean="0"/>
              <a:t>best deal transaction </a:t>
            </a:r>
            <a:r>
              <a:rPr lang="en-US" dirty="0" smtClean="0"/>
              <a:t>with </a:t>
            </a:r>
            <a:r>
              <a:rPr lang="en-US" dirty="0" smtClean="0"/>
              <a:t>the lowest price, fast delivery simply by clicking on a web-site through a smart phone </a:t>
            </a:r>
            <a:r>
              <a:rPr lang="en-US" dirty="0" smtClean="0"/>
              <a:t>device</a:t>
            </a:r>
            <a:r>
              <a:rPr lang="id-ID" dirty="0" smtClean="0"/>
              <a:t>.</a:t>
            </a:r>
            <a:endParaRPr lang="en-US" dirty="0"/>
          </a:p>
        </p:txBody>
      </p:sp>
      <p:sp>
        <p:nvSpPr>
          <p:cNvPr id="5" name="Title 4"/>
          <p:cNvSpPr>
            <a:spLocks noGrp="1"/>
          </p:cNvSpPr>
          <p:nvPr>
            <p:ph type="title"/>
          </p:nvPr>
        </p:nvSpPr>
        <p:spPr/>
        <p:txBody>
          <a:bodyPr/>
          <a:lstStyle/>
          <a:p>
            <a:r>
              <a:rPr lang="id-ID" dirty="0" smtClean="0"/>
              <a:t>Introduction to E-Commerce</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26</a:t>
            </a:fld>
            <a:endParaRPr lang="id-ID"/>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2053951"/>
          </a:xfrm>
        </p:spPr>
        <p:txBody>
          <a:bodyPr>
            <a:normAutofit fontScale="85000" lnSpcReduction="20000"/>
          </a:bodyPr>
          <a:lstStyle/>
          <a:p>
            <a:pPr marL="514350" indent="-514350">
              <a:buFont typeface="+mj-lt"/>
              <a:buAutoNum type="arabicPeriod"/>
            </a:pPr>
            <a:r>
              <a:rPr lang="id-ID" dirty="0" smtClean="0"/>
              <a:t>Definition of E-Commerce</a:t>
            </a:r>
          </a:p>
          <a:p>
            <a:pPr marL="514350" indent="-514350">
              <a:buFont typeface="+mj-lt"/>
              <a:buAutoNum type="arabicPeriod"/>
            </a:pPr>
            <a:r>
              <a:rPr lang="id-ID" dirty="0" smtClean="0"/>
              <a:t>Brief Histori </a:t>
            </a:r>
            <a:r>
              <a:rPr lang="id-ID" dirty="0" smtClean="0"/>
              <a:t>of </a:t>
            </a:r>
            <a:r>
              <a:rPr lang="id-ID" dirty="0" smtClean="0"/>
              <a:t>E-Commerce</a:t>
            </a:r>
          </a:p>
          <a:p>
            <a:pPr marL="514350" indent="-514350">
              <a:buFont typeface="+mj-lt"/>
              <a:buAutoNum type="arabicPeriod"/>
            </a:pPr>
            <a:r>
              <a:rPr lang="id-ID" dirty="0" smtClean="0"/>
              <a:t>Reason </a:t>
            </a:r>
            <a:r>
              <a:rPr lang="id-ID" dirty="0" smtClean="0"/>
              <a:t>using E-Commerce</a:t>
            </a:r>
          </a:p>
          <a:p>
            <a:pPr marL="514350" indent="-514350">
              <a:buFont typeface="+mj-lt"/>
              <a:buAutoNum type="arabicPeriod"/>
            </a:pPr>
            <a:r>
              <a:rPr lang="id-ID" dirty="0" smtClean="0"/>
              <a:t>Model of </a:t>
            </a:r>
            <a:r>
              <a:rPr lang="id-ID" dirty="0" smtClean="0"/>
              <a:t>E-Commerce</a:t>
            </a:r>
          </a:p>
          <a:p>
            <a:pPr marL="514350" indent="-514350">
              <a:buFont typeface="+mj-lt"/>
              <a:buAutoNum type="arabicPeriod"/>
            </a:pPr>
            <a:r>
              <a:rPr lang="id-ID" dirty="0" smtClean="0"/>
              <a:t>Future </a:t>
            </a:r>
            <a:r>
              <a:rPr lang="id-ID" dirty="0" smtClean="0"/>
              <a:t>of E-Commerce</a:t>
            </a:r>
          </a:p>
          <a:p>
            <a:pPr marL="514350" indent="-514350">
              <a:buFont typeface="+mj-lt"/>
              <a:buAutoNum type="arabicPeriod"/>
            </a:pPr>
            <a:endParaRPr lang="id-ID" dirty="0" smtClean="0"/>
          </a:p>
          <a:p>
            <a:pPr marL="514350" indent="-514350">
              <a:buFont typeface="+mj-lt"/>
              <a:buAutoNum type="arabicPeriod"/>
            </a:pPr>
            <a:endParaRPr lang="id-ID" dirty="0" smtClean="0"/>
          </a:p>
        </p:txBody>
      </p:sp>
      <p:sp>
        <p:nvSpPr>
          <p:cNvPr id="5" name="Title 4"/>
          <p:cNvSpPr>
            <a:spLocks noGrp="1"/>
          </p:cNvSpPr>
          <p:nvPr>
            <p:ph type="title"/>
          </p:nvPr>
        </p:nvSpPr>
        <p:spPr/>
        <p:txBody>
          <a:bodyPr/>
          <a:lstStyle/>
          <a:p>
            <a:r>
              <a:rPr lang="id-ID" dirty="0" smtClean="0"/>
              <a:t>Sistematika Penyampaian</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27</a:t>
            </a:fld>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Definition of E-Commerce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28</a:t>
            </a:fld>
            <a:endParaRPr lang="id-ID"/>
          </a:p>
        </p:txBody>
      </p:sp>
      <p:sp>
        <p:nvSpPr>
          <p:cNvPr id="4" name="Content Placeholder 3"/>
          <p:cNvSpPr>
            <a:spLocks noGrp="1"/>
          </p:cNvSpPr>
          <p:nvPr>
            <p:ph sz="quarter" idx="1"/>
          </p:nvPr>
        </p:nvSpPr>
        <p:spPr/>
        <p:txBody>
          <a:bodyPr>
            <a:normAutofit/>
          </a:bodyPr>
          <a:lstStyle/>
          <a:p>
            <a:r>
              <a:rPr lang="en-US" sz="2000" dirty="0" smtClean="0"/>
              <a:t>E-commerce </a:t>
            </a:r>
            <a:r>
              <a:rPr lang="en-US" sz="2000" dirty="0" smtClean="0"/>
              <a:t>(electronic commerce or EC) is the buying and selling of goods and services, or the transmitting of funds or data, over an electronic network, primarily the Internet</a:t>
            </a:r>
            <a:r>
              <a:rPr lang="en-US" sz="2000" dirty="0" smtClean="0"/>
              <a:t>.</a:t>
            </a:r>
            <a:r>
              <a:rPr lang="id-ID" sz="2000" dirty="0" smtClean="0"/>
              <a:t> </a:t>
            </a:r>
            <a:endParaRPr lang="id-ID" sz="2000" dirty="0" smtClean="0"/>
          </a:p>
          <a:p>
            <a:pPr>
              <a:buNone/>
            </a:pPr>
            <a:r>
              <a:rPr lang="id-ID" sz="1600" dirty="0" smtClean="0"/>
              <a:t>	[</a:t>
            </a:r>
            <a:r>
              <a:rPr lang="id-ID" sz="1600" dirty="0" smtClean="0"/>
              <a:t>http://searchcio.techtarget.com/definition/e-commerce</a:t>
            </a:r>
            <a:r>
              <a:rPr lang="id-ID" sz="1600" dirty="0" smtClean="0"/>
              <a:t>]</a:t>
            </a:r>
            <a:endParaRPr lang="id-ID" sz="2000" dirty="0" smtClean="0"/>
          </a:p>
          <a:p>
            <a:r>
              <a:rPr lang="en-US" sz="2000" b="1" dirty="0" smtClean="0"/>
              <a:t>Electronic commerce</a:t>
            </a:r>
            <a:r>
              <a:rPr lang="en-US" sz="2000" dirty="0" smtClean="0"/>
              <a:t>, commonly written as </a:t>
            </a:r>
            <a:r>
              <a:rPr lang="en-US" sz="2000" b="1" dirty="0" smtClean="0"/>
              <a:t>e-commerce</a:t>
            </a:r>
            <a:r>
              <a:rPr lang="en-US" sz="2000" dirty="0" smtClean="0"/>
              <a:t>, is the </a:t>
            </a:r>
            <a:r>
              <a:rPr lang="en-US" sz="2000" dirty="0" smtClean="0">
                <a:hlinkClick r:id="rId2" tooltip="Trade"/>
              </a:rPr>
              <a:t>trading</a:t>
            </a:r>
            <a:r>
              <a:rPr lang="en-US" sz="2000" dirty="0" smtClean="0"/>
              <a:t> in products or services using computer networks, such as the </a:t>
            </a:r>
            <a:r>
              <a:rPr lang="en-US" sz="2000" dirty="0" smtClean="0">
                <a:hlinkClick r:id="rId3" tooltip="Internet"/>
              </a:rPr>
              <a:t>Internet</a:t>
            </a:r>
            <a:r>
              <a:rPr lang="en-US" sz="2000" dirty="0" smtClean="0"/>
              <a:t>.</a:t>
            </a:r>
            <a:endParaRPr lang="id-ID" sz="2000" dirty="0" smtClean="0"/>
          </a:p>
          <a:p>
            <a:pPr>
              <a:buNone/>
            </a:pPr>
            <a:r>
              <a:rPr lang="id-ID" sz="1600" dirty="0" smtClean="0"/>
              <a:t>	[</a:t>
            </a:r>
            <a:r>
              <a:rPr lang="en-US" sz="1600" dirty="0" smtClean="0"/>
              <a:t>https</a:t>
            </a:r>
            <a:r>
              <a:rPr lang="en-US" sz="1600" dirty="0" smtClean="0"/>
              <a:t>://</a:t>
            </a:r>
            <a:r>
              <a:rPr lang="en-US" sz="1600" dirty="0" smtClean="0"/>
              <a:t>en.wikipedia.org/wiki/E-commerce</a:t>
            </a:r>
            <a:r>
              <a:rPr lang="id-ID" sz="1600" dirty="0" smtClean="0"/>
              <a:t>]</a:t>
            </a:r>
          </a:p>
          <a:p>
            <a:r>
              <a:rPr lang="en-US" sz="2000" dirty="0" smtClean="0"/>
              <a:t>Electronic commerce (e-commerce): sharing business information, maintaining business relationships, and conducting business transactions through the use of telecommunications </a:t>
            </a:r>
            <a:r>
              <a:rPr lang="en-US" sz="2000" dirty="0" smtClean="0"/>
              <a:t>networks</a:t>
            </a:r>
            <a:endParaRPr lang="id-ID" sz="2000" dirty="0" smtClean="0"/>
          </a:p>
          <a:p>
            <a:pPr>
              <a:buNone/>
            </a:pPr>
            <a:r>
              <a:rPr lang="id-ID" sz="1600" dirty="0" smtClean="0"/>
              <a:t>	[</a:t>
            </a:r>
            <a:r>
              <a:rPr lang="en-US" sz="1600" dirty="0" smtClean="0"/>
              <a:t>E-Commerce and E-Business The Evolving Internet </a:t>
            </a:r>
            <a:r>
              <a:rPr lang="en-US" sz="1600" dirty="0" smtClean="0"/>
              <a:t>Economy</a:t>
            </a:r>
            <a:r>
              <a:rPr lang="id-ID" sz="1600" dirty="0" smtClean="0"/>
              <a:t>, Digital World, Beekman]</a:t>
            </a:r>
            <a:endParaRPr lang="en-US" sz="1600" dirty="0" smtClean="0"/>
          </a:p>
          <a:p>
            <a:endParaRPr lang="id-ID" sz="2000" dirty="0" smtClean="0"/>
          </a:p>
          <a:p>
            <a:endParaRPr lang="en-US" sz="2000" dirty="0" smtClean="0"/>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Brief History of E-Commerce </a:t>
            </a:r>
            <a:r>
              <a:rPr lang="id-ID" dirty="0" smtClean="0"/>
              <a:t>: Time Line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29</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2053951"/>
          </a:xfrm>
        </p:spPr>
        <p:txBody>
          <a:bodyPr>
            <a:normAutofit lnSpcReduction="10000"/>
          </a:bodyPr>
          <a:lstStyle/>
          <a:p>
            <a:pPr marL="514350" indent="-514350">
              <a:buFont typeface="+mj-lt"/>
              <a:buAutoNum type="arabicPeriod"/>
            </a:pPr>
            <a:r>
              <a:rPr lang="id-ID" dirty="0" smtClean="0"/>
              <a:t>Definition of Cloud Computing</a:t>
            </a:r>
          </a:p>
          <a:p>
            <a:pPr marL="514350" indent="-514350">
              <a:buFont typeface="+mj-lt"/>
              <a:buAutoNum type="arabicPeriod"/>
            </a:pPr>
            <a:r>
              <a:rPr lang="id-ID" dirty="0" smtClean="0"/>
              <a:t>Historical of Cloud Computing</a:t>
            </a:r>
          </a:p>
          <a:p>
            <a:pPr marL="514350" indent="-514350">
              <a:buFont typeface="+mj-lt"/>
              <a:buAutoNum type="arabicPeriod"/>
            </a:pPr>
            <a:r>
              <a:rPr lang="id-ID" dirty="0" smtClean="0"/>
              <a:t>Reason using Cloud Computing</a:t>
            </a:r>
          </a:p>
          <a:p>
            <a:pPr marL="514350" indent="-514350">
              <a:buFont typeface="+mj-lt"/>
              <a:buAutoNum type="arabicPeriod"/>
            </a:pPr>
            <a:r>
              <a:rPr lang="id-ID" dirty="0" smtClean="0"/>
              <a:t>Model of Cloud Computing</a:t>
            </a:r>
            <a:endParaRPr lang="id-ID" dirty="0" smtClean="0"/>
          </a:p>
          <a:p>
            <a:pPr marL="514350" indent="-514350">
              <a:buFont typeface="+mj-lt"/>
              <a:buAutoNum type="arabicPeriod"/>
            </a:pPr>
            <a:endParaRPr lang="id-ID" dirty="0" smtClean="0"/>
          </a:p>
        </p:txBody>
      </p:sp>
      <p:sp>
        <p:nvSpPr>
          <p:cNvPr id="5" name="Title 4"/>
          <p:cNvSpPr>
            <a:spLocks noGrp="1"/>
          </p:cNvSpPr>
          <p:nvPr>
            <p:ph type="title"/>
          </p:nvPr>
        </p:nvSpPr>
        <p:spPr/>
        <p:txBody>
          <a:bodyPr/>
          <a:lstStyle/>
          <a:p>
            <a:r>
              <a:rPr lang="id-ID" dirty="0" smtClean="0"/>
              <a:t>Sistematika Penyampaian</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3</a:t>
            </a:fld>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Brief History of E-Commerce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30</a:t>
            </a:fld>
            <a:endParaRPr lang="id-ID"/>
          </a:p>
        </p:txBody>
      </p:sp>
      <p:sp>
        <p:nvSpPr>
          <p:cNvPr id="4" name="Content Placeholder 3"/>
          <p:cNvSpPr>
            <a:spLocks noGrp="1"/>
          </p:cNvSpPr>
          <p:nvPr>
            <p:ph sz="quarter" idx="1"/>
          </p:nvPr>
        </p:nvSpPr>
        <p:spPr>
          <a:xfrm>
            <a:off x="612648" y="1600200"/>
            <a:ext cx="8153400" cy="1180728"/>
          </a:xfrm>
        </p:spPr>
        <p:txBody>
          <a:bodyPr>
            <a:normAutofit fontScale="85000" lnSpcReduction="10000"/>
          </a:bodyPr>
          <a:lstStyle/>
          <a:p>
            <a:r>
              <a:rPr lang="en-US" dirty="0" smtClean="0"/>
              <a:t>Since the development of the World Wide Web and the beginning of the commercial use of the Internet in the early 1990s, e-commerce has become Internet based.</a:t>
            </a:r>
          </a:p>
          <a:p>
            <a:endParaRPr lang="en-US" dirty="0"/>
          </a:p>
        </p:txBody>
      </p:sp>
      <p:pic>
        <p:nvPicPr>
          <p:cNvPr id="5" name="Picture 13" descr="02-058 UNP15"/>
          <p:cNvPicPr>
            <a:picLocks noChangeAspect="1" noChangeArrowheads="1"/>
          </p:cNvPicPr>
          <p:nvPr/>
        </p:nvPicPr>
        <p:blipFill>
          <a:blip r:embed="rId2" cstate="print"/>
          <a:srcRect/>
          <a:stretch>
            <a:fillRect/>
          </a:stretch>
        </p:blipFill>
        <p:spPr bwMode="auto">
          <a:xfrm>
            <a:off x="755576" y="2780928"/>
            <a:ext cx="5616624" cy="38348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d-ID" dirty="0" smtClean="0"/>
              <a:t>Brief History of E-Commerce </a:t>
            </a:r>
            <a:r>
              <a:rPr lang="id-ID" dirty="0" smtClean="0"/>
              <a:t>[2]</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Jeff </a:t>
            </a:r>
            <a:r>
              <a:rPr lang="en-US" dirty="0" err="1" smtClean="0"/>
              <a:t>Bezos</a:t>
            </a:r>
            <a:r>
              <a:rPr lang="en-US" dirty="0" smtClean="0"/>
              <a:t> created a business model that leveraged the Internet’s unique ability to deliver huge amounts of information rapidly and efficiently.</a:t>
            </a:r>
          </a:p>
          <a:p>
            <a:r>
              <a:rPr lang="en-US" dirty="0" smtClean="0"/>
              <a:t>He founded Amazon.com, Inc. with high ambitions in 1994. </a:t>
            </a:r>
          </a:p>
          <a:p>
            <a:r>
              <a:rPr lang="en-US" dirty="0" smtClean="0"/>
              <a:t>Amazon opened its virtual doors in July 1995 with a mission to use the Internet to transform book-buying into the fastest, easiest, and most enjoyable shopping experience possible. </a:t>
            </a:r>
          </a:p>
          <a:p>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7F302563-E7AF-4054-B59A-0FF0C3D1AC5E}" type="slidenum">
              <a:rPr lang="id-ID" smtClean="0"/>
              <a:pPr/>
              <a:t>31</a:t>
            </a:fld>
            <a:endParaRPr lang="id-ID"/>
          </a:p>
        </p:txBody>
      </p:sp>
      <p:pic>
        <p:nvPicPr>
          <p:cNvPr id="11" name="Picture 15" descr="02-058 UNP15"/>
          <p:cNvPicPr>
            <a:picLocks noGrp="1" noChangeAspect="1" noChangeArrowheads="1"/>
          </p:cNvPicPr>
          <p:nvPr>
            <p:ph sz="quarter" idx="2"/>
          </p:nvPr>
        </p:nvPicPr>
        <p:blipFill>
          <a:blip r:embed="rId2" cstate="print"/>
          <a:srcRect/>
          <a:stretch>
            <a:fillRect/>
          </a:stretch>
        </p:blipFill>
        <p:spPr bwMode="auto">
          <a:xfrm>
            <a:off x="5266229" y="1589088"/>
            <a:ext cx="3043842"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Brief History of </a:t>
            </a:r>
            <a:r>
              <a:rPr lang="id-ID" dirty="0" smtClean="0"/>
              <a:t>E-Commerce [3]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32</a:t>
            </a:fld>
            <a:endParaRPr lang="id-ID"/>
          </a:p>
        </p:txBody>
      </p:sp>
      <p:sp>
        <p:nvSpPr>
          <p:cNvPr id="4" name="Content Placeholder 3"/>
          <p:cNvSpPr>
            <a:spLocks noGrp="1"/>
          </p:cNvSpPr>
          <p:nvPr>
            <p:ph sz="quarter" idx="1"/>
          </p:nvPr>
        </p:nvSpPr>
        <p:spPr/>
        <p:txBody>
          <a:bodyPr>
            <a:normAutofit fontScale="92500" lnSpcReduction="20000"/>
          </a:bodyPr>
          <a:lstStyle/>
          <a:p>
            <a:r>
              <a:rPr lang="en-US" dirty="0" smtClean="0"/>
              <a:t>The dot-com bust of 2000-2001 has led some people to question the future of e-commerce.</a:t>
            </a:r>
          </a:p>
          <a:p>
            <a:pPr lvl="1"/>
            <a:r>
              <a:rPr lang="en-US" dirty="0" smtClean="0"/>
              <a:t>One principal cause of the bust was excessive speculation.</a:t>
            </a:r>
          </a:p>
          <a:p>
            <a:pPr lvl="1"/>
            <a:r>
              <a:rPr lang="en-US" dirty="0" smtClean="0"/>
              <a:t>When these start-up companies closed their doors, half a million people lost their jobs.</a:t>
            </a:r>
          </a:p>
          <a:p>
            <a:r>
              <a:rPr lang="en-US" dirty="0" smtClean="0"/>
              <a:t>Despite this e-commerce remains a legitimate way for businesses to make money and to save money.</a:t>
            </a:r>
          </a:p>
          <a:p>
            <a:r>
              <a:rPr lang="en-US" dirty="0" smtClean="0"/>
              <a:t>The term e-business is sometimes interchanged with the term    e-commerce to refer to a broader concept, where companies </a:t>
            </a:r>
            <a:r>
              <a:rPr lang="id-ID" dirty="0" smtClean="0"/>
              <a:t> </a:t>
            </a:r>
            <a:r>
              <a:rPr lang="en-US" dirty="0" smtClean="0"/>
              <a:t>are </a:t>
            </a:r>
            <a:r>
              <a:rPr lang="en-US" dirty="0" smtClean="0"/>
              <a:t>able to reorganize internal business processes, foster business alliances, and create new consumer-oriented products and services.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Brief History of </a:t>
            </a:r>
            <a:r>
              <a:rPr lang="id-ID" dirty="0" smtClean="0"/>
              <a:t>E-Commerce [4]</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33</a:t>
            </a:fld>
            <a:endParaRPr lang="id-ID"/>
          </a:p>
        </p:txBody>
      </p:sp>
      <p:sp>
        <p:nvSpPr>
          <p:cNvPr id="4" name="Content Placeholder 3"/>
          <p:cNvSpPr>
            <a:spLocks noGrp="1"/>
          </p:cNvSpPr>
          <p:nvPr>
            <p:ph sz="quarter" idx="1"/>
          </p:nvPr>
        </p:nvSpPr>
        <p:spPr/>
        <p:txBody>
          <a:bodyPr/>
          <a:lstStyle/>
          <a:p>
            <a:r>
              <a:rPr lang="en-US" dirty="0" smtClean="0"/>
              <a:t>Recent surveys indicate that there are several thousand Internet-based companies—dot </a:t>
            </a:r>
            <a:r>
              <a:rPr lang="en-US" dirty="0" err="1" smtClean="0"/>
              <a:t>coms</a:t>
            </a:r>
            <a:r>
              <a:rPr lang="en-US" dirty="0" smtClean="0"/>
              <a:t>—that make up only 10 to 15 percent of Internet economy revenue and jobs. </a:t>
            </a:r>
          </a:p>
          <a:p>
            <a:pPr lvl="1"/>
            <a:r>
              <a:rPr lang="en-US" dirty="0" smtClean="0"/>
              <a:t>E-commerce in the United States and Europe is particularly strong—in the trillions in U.S. dollars. </a:t>
            </a:r>
          </a:p>
          <a:p>
            <a:endParaRPr lang="en-US" dirty="0"/>
          </a:p>
        </p:txBody>
      </p:sp>
      <p:sp>
        <p:nvSpPr>
          <p:cNvPr id="5" name="Rectangle 4"/>
          <p:cNvSpPr/>
          <p:nvPr/>
        </p:nvSpPr>
        <p:spPr>
          <a:xfrm>
            <a:off x="467544" y="4653136"/>
            <a:ext cx="8100392" cy="1200329"/>
          </a:xfrm>
          <a:prstGeom prst="rect">
            <a:avLst/>
          </a:prstGeom>
        </p:spPr>
        <p:txBody>
          <a:bodyPr wrap="square">
            <a:spAutoFit/>
          </a:bodyPr>
          <a:lstStyle/>
          <a:p>
            <a:r>
              <a:rPr lang="en-US" dirty="0" smtClean="0"/>
              <a:t>“E-commerce is all about cycle time, speed, globalization, enhanced productivity,</a:t>
            </a:r>
          </a:p>
          <a:p>
            <a:r>
              <a:rPr lang="en-US" dirty="0" smtClean="0"/>
              <a:t>reaching new customers and sharing knowledge across institutions</a:t>
            </a:r>
          </a:p>
          <a:p>
            <a:r>
              <a:rPr lang="en-US" dirty="0" smtClean="0"/>
              <a:t>for competitive advantage.</a:t>
            </a:r>
          </a:p>
          <a:p>
            <a:r>
              <a:rPr lang="en-US" dirty="0" smtClean="0"/>
              <a:t>—Lou Gerstner, IBM’s CEO</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Brief History of </a:t>
            </a:r>
            <a:r>
              <a:rPr lang="id-ID" dirty="0" smtClean="0"/>
              <a:t>E-Commerce [5]</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34</a:t>
            </a:fld>
            <a:endParaRPr lang="id-ID"/>
          </a:p>
        </p:txBody>
      </p:sp>
      <p:sp>
        <p:nvSpPr>
          <p:cNvPr id="4" name="Content Placeholder 3"/>
          <p:cNvSpPr>
            <a:spLocks noGrp="1"/>
          </p:cNvSpPr>
          <p:nvPr>
            <p:ph sz="quarter" idx="1"/>
          </p:nvPr>
        </p:nvSpPr>
        <p:spPr>
          <a:xfrm>
            <a:off x="612648" y="1600200"/>
            <a:ext cx="4391400" cy="4495800"/>
          </a:xfrm>
        </p:spPr>
        <p:txBody>
          <a:bodyPr>
            <a:normAutofit fontScale="70000" lnSpcReduction="20000"/>
          </a:bodyPr>
          <a:lstStyle/>
          <a:p>
            <a:r>
              <a:rPr lang="en-US" dirty="0" smtClean="0"/>
              <a:t>E-commerce currently accounts for about 5 percent of the total U.S. economy.</a:t>
            </a:r>
          </a:p>
          <a:p>
            <a:r>
              <a:rPr lang="en-US" dirty="0" smtClean="0"/>
              <a:t>Internet-related revenue growth is about 20 times the growth rate of the overall U.S economy. </a:t>
            </a:r>
          </a:p>
          <a:p>
            <a:r>
              <a:rPr lang="en-US" dirty="0" smtClean="0"/>
              <a:t>Compared with U.S. business overall, a company selling goods and services over the Internet is: </a:t>
            </a:r>
          </a:p>
          <a:p>
            <a:pPr lvl="1"/>
            <a:r>
              <a:rPr lang="en-US" dirty="0" smtClean="0"/>
              <a:t>3 times more likely to see expense reductions; </a:t>
            </a:r>
          </a:p>
          <a:p>
            <a:pPr lvl="1"/>
            <a:r>
              <a:rPr lang="en-US" dirty="0" smtClean="0"/>
              <a:t>2.5 times more likely to see productivity gains; and </a:t>
            </a:r>
          </a:p>
          <a:p>
            <a:pPr lvl="1"/>
            <a:r>
              <a:rPr lang="en-US" dirty="0" smtClean="0"/>
              <a:t>more than 2.5 times more likely to see market share growth and penetration of new markets.</a:t>
            </a:r>
          </a:p>
          <a:p>
            <a:endParaRPr lang="en-US" dirty="0"/>
          </a:p>
        </p:txBody>
      </p:sp>
      <p:pic>
        <p:nvPicPr>
          <p:cNvPr id="5" name="Picture 13" descr="02-058 UNL15"/>
          <p:cNvPicPr>
            <a:picLocks noChangeAspect="1" noChangeArrowheads="1"/>
          </p:cNvPicPr>
          <p:nvPr/>
        </p:nvPicPr>
        <p:blipFill>
          <a:blip r:embed="rId2" cstate="print"/>
          <a:srcRect/>
          <a:stretch>
            <a:fillRect/>
          </a:stretch>
        </p:blipFill>
        <p:spPr bwMode="auto">
          <a:xfrm>
            <a:off x="5004048" y="1700808"/>
            <a:ext cx="3676277" cy="3024336"/>
          </a:xfrm>
          <a:prstGeom prst="rect">
            <a:avLst/>
          </a:prstGeom>
          <a:noFill/>
        </p:spPr>
      </p:pic>
      <p:sp>
        <p:nvSpPr>
          <p:cNvPr id="6" name="Text Box 15"/>
          <p:cNvSpPr txBox="1">
            <a:spLocks noChangeArrowheads="1"/>
          </p:cNvSpPr>
          <p:nvPr/>
        </p:nvSpPr>
        <p:spPr bwMode="auto">
          <a:xfrm>
            <a:off x="5292080" y="4869160"/>
            <a:ext cx="2895600" cy="457200"/>
          </a:xfrm>
          <a:prstGeom prst="rect">
            <a:avLst/>
          </a:prstGeom>
          <a:noFill/>
          <a:ln w="9525" algn="ctr">
            <a:noFill/>
            <a:miter lim="800000"/>
            <a:headEnd/>
            <a:tailEnd/>
          </a:ln>
          <a:effectLst/>
        </p:spPr>
        <p:txBody>
          <a:bodyPr>
            <a:spAutoFit/>
          </a:bodyPr>
          <a:lstStyle/>
          <a:p>
            <a:pPr>
              <a:spcBef>
                <a:spcPct val="50000"/>
              </a:spcBef>
            </a:pPr>
            <a:r>
              <a:rPr lang="en-US" sz="1200" dirty="0">
                <a:latin typeface="Times New Roman" pitchFamily="18" charset="0"/>
              </a:rPr>
              <a:t>Historical and projected commerce growth from 2000</a:t>
            </a:r>
            <a:r>
              <a:rPr lang="en-US" sz="1200" dirty="0">
                <a:latin typeface="Times New Roman" pitchFamily="18" charset="0"/>
                <a:cs typeface="Arial" charset="0"/>
              </a:rPr>
              <a:t> to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Reason using </a:t>
            </a:r>
            <a:r>
              <a:rPr lang="id-ID" dirty="0" smtClean="0"/>
              <a:t>E-Commerce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35</a:t>
            </a:fld>
            <a:endParaRPr lang="id-ID"/>
          </a:p>
        </p:txBody>
      </p:sp>
      <p:sp>
        <p:nvSpPr>
          <p:cNvPr id="4" name="Content Placeholder 3"/>
          <p:cNvSpPr>
            <a:spLocks noGrp="1"/>
          </p:cNvSpPr>
          <p:nvPr>
            <p:ph sz="quarter" idx="1"/>
          </p:nvPr>
        </p:nvSpPr>
        <p:spPr/>
        <p:txBody>
          <a:bodyPr>
            <a:normAutofit lnSpcReduction="10000"/>
          </a:bodyPr>
          <a:lstStyle/>
          <a:p>
            <a:r>
              <a:rPr lang="id-ID" dirty="0" smtClean="0"/>
              <a:t>For Organization:</a:t>
            </a:r>
          </a:p>
          <a:p>
            <a:pPr marL="880110" lvl="1" indent="-514350">
              <a:buFont typeface="+mj-lt"/>
              <a:buAutoNum type="arabicPeriod"/>
            </a:pPr>
            <a:r>
              <a:rPr lang="id-ID" dirty="0" smtClean="0"/>
              <a:t>Global Market</a:t>
            </a:r>
          </a:p>
          <a:p>
            <a:pPr marL="880110" lvl="1" indent="-514350">
              <a:buFont typeface="+mj-lt"/>
              <a:buAutoNum type="arabicPeriod"/>
            </a:pPr>
            <a:r>
              <a:rPr lang="id-ID" dirty="0" smtClean="0"/>
              <a:t>Cost Reduction</a:t>
            </a:r>
          </a:p>
          <a:p>
            <a:pPr marL="880110" lvl="1" indent="-514350">
              <a:buFont typeface="+mj-lt"/>
              <a:buAutoNum type="arabicPeriod"/>
            </a:pPr>
            <a:r>
              <a:rPr lang="id-ID" dirty="0" smtClean="0"/>
              <a:t>Extended Operation : 24 / 7 / 365</a:t>
            </a:r>
          </a:p>
          <a:p>
            <a:pPr marL="880110" lvl="1" indent="-514350">
              <a:buFont typeface="+mj-lt"/>
              <a:buAutoNum type="arabicPeriod"/>
            </a:pPr>
            <a:r>
              <a:rPr lang="id-ID" dirty="0" smtClean="0"/>
              <a:t>Improve Customer Relation</a:t>
            </a:r>
          </a:p>
          <a:p>
            <a:r>
              <a:rPr lang="id-ID" dirty="0" smtClean="0"/>
              <a:t>For Customer:</a:t>
            </a:r>
          </a:p>
          <a:p>
            <a:pPr marL="880110" lvl="1" indent="-514350">
              <a:buFont typeface="+mj-lt"/>
              <a:buAutoNum type="arabicPeriod"/>
            </a:pPr>
            <a:r>
              <a:rPr lang="id-ID" dirty="0" smtClean="0"/>
              <a:t>More choice of product and service</a:t>
            </a:r>
          </a:p>
          <a:p>
            <a:pPr marL="880110" lvl="1" indent="-514350">
              <a:buFont typeface="+mj-lt"/>
              <a:buAutoNum type="arabicPeriod"/>
            </a:pPr>
            <a:r>
              <a:rPr lang="id-ID" dirty="0" smtClean="0"/>
              <a:t>Lowest Price and Simplicity</a:t>
            </a:r>
          </a:p>
          <a:p>
            <a:pPr marL="880110" lvl="1" indent="-514350">
              <a:buFont typeface="+mj-lt"/>
              <a:buAutoNum type="arabicPeriod"/>
            </a:pPr>
            <a:r>
              <a:rPr lang="id-ID" dirty="0" smtClean="0"/>
              <a:t>Instant Delivery</a:t>
            </a:r>
          </a:p>
          <a:p>
            <a:pPr marL="880110" lvl="1" indent="-514350">
              <a:buFont typeface="+mj-lt"/>
              <a:buAutoNum type="arabicPeriod"/>
            </a:pPr>
            <a:r>
              <a:rPr lang="id-ID" dirty="0" smtClean="0"/>
              <a:t>Information avaibility</a:t>
            </a:r>
          </a:p>
          <a:p>
            <a:pPr marL="880110" lvl="1" indent="-514350">
              <a:buFont typeface="+mj-lt"/>
              <a:buAutoNum type="arabicPeriod"/>
            </a:pPr>
            <a:endParaRPr lang="id-ID"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Model of </a:t>
            </a:r>
            <a:r>
              <a:rPr lang="id-ID" dirty="0" smtClean="0"/>
              <a:t>E-Commerce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36</a:t>
            </a:fld>
            <a:endParaRPr lang="id-ID"/>
          </a:p>
        </p:txBody>
      </p:sp>
      <p:sp>
        <p:nvSpPr>
          <p:cNvPr id="4" name="Content Placeholder 3"/>
          <p:cNvSpPr>
            <a:spLocks noGrp="1"/>
          </p:cNvSpPr>
          <p:nvPr>
            <p:ph sz="quarter" idx="1"/>
          </p:nvPr>
        </p:nvSpPr>
        <p:spPr/>
        <p:txBody>
          <a:bodyPr>
            <a:normAutofit fontScale="77500" lnSpcReduction="20000"/>
          </a:bodyPr>
          <a:lstStyle/>
          <a:p>
            <a:r>
              <a:rPr lang="id-ID" dirty="0" smtClean="0"/>
              <a:t>B2B : Business-to-Business</a:t>
            </a:r>
          </a:p>
          <a:p>
            <a:pPr lvl="1"/>
            <a:r>
              <a:rPr lang="en-US" dirty="0" smtClean="0"/>
              <a:t>B2B is an </a:t>
            </a:r>
            <a:r>
              <a:rPr lang="en-US" dirty="0" err="1" smtClean="0"/>
              <a:t>interorganizational</a:t>
            </a:r>
            <a:r>
              <a:rPr lang="en-US" dirty="0" smtClean="0"/>
              <a:t> information system in which a company handles transactions within its own value chain or with other businesses and organizations.</a:t>
            </a:r>
          </a:p>
          <a:p>
            <a:pPr lvl="1"/>
            <a:r>
              <a:rPr lang="en-US" dirty="0" smtClean="0"/>
              <a:t>B2B is sometimes referred to as business-to-employee (B2E), when the focus is primarily on handling the activities that take place within an organization.</a:t>
            </a:r>
          </a:p>
          <a:p>
            <a:r>
              <a:rPr lang="id-ID" dirty="0" smtClean="0"/>
              <a:t>B2C : Business-to-Customer</a:t>
            </a:r>
          </a:p>
          <a:p>
            <a:pPr lvl="1"/>
            <a:r>
              <a:rPr lang="en-US" dirty="0" smtClean="0"/>
              <a:t>Retailing transactions between a company and individual customers are B2C transactions.</a:t>
            </a:r>
          </a:p>
          <a:p>
            <a:pPr lvl="1"/>
            <a:r>
              <a:rPr lang="en-US" dirty="0" smtClean="0"/>
              <a:t>B2C is the most visible aspect of e-commerce from a consumer’s point </a:t>
            </a:r>
            <a:br>
              <a:rPr lang="en-US" dirty="0" smtClean="0"/>
            </a:br>
            <a:r>
              <a:rPr lang="en-US" dirty="0" smtClean="0"/>
              <a:t>of view. </a:t>
            </a:r>
            <a:endParaRPr lang="id-ID" dirty="0" smtClean="0"/>
          </a:p>
          <a:p>
            <a:r>
              <a:rPr lang="id-ID" dirty="0" smtClean="0"/>
              <a:t>C2C : Customer-to-Customer</a:t>
            </a:r>
          </a:p>
          <a:p>
            <a:pPr lvl="1"/>
            <a:r>
              <a:rPr lang="en-US" dirty="0" smtClean="0"/>
              <a:t>Individuals selling and buying directly with each other via a Web site are using C2C.</a:t>
            </a:r>
          </a:p>
          <a:p>
            <a:pPr lvl="1"/>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of E-Commerce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37</a:t>
            </a:fld>
            <a:endParaRPr lang="id-ID"/>
          </a:p>
        </p:txBody>
      </p:sp>
      <p:pic>
        <p:nvPicPr>
          <p:cNvPr id="5" name="Picture 14" descr="02-058 UNL15"/>
          <p:cNvPicPr>
            <a:picLocks noGrp="1" noChangeAspect="1" noChangeArrowheads="1"/>
          </p:cNvPicPr>
          <p:nvPr>
            <p:ph sz="quarter" idx="1"/>
          </p:nvPr>
        </p:nvPicPr>
        <p:blipFill>
          <a:blip r:embed="rId2" cstate="print"/>
          <a:srcRect/>
          <a:stretch>
            <a:fillRect/>
          </a:stretch>
        </p:blipFill>
        <p:spPr bwMode="auto">
          <a:xfrm>
            <a:off x="0" y="1628800"/>
            <a:ext cx="3362097" cy="1944216"/>
          </a:xfrm>
          <a:prstGeom prst="rect">
            <a:avLst/>
          </a:prstGeom>
          <a:noFill/>
        </p:spPr>
      </p:pic>
      <p:pic>
        <p:nvPicPr>
          <p:cNvPr id="6" name="Picture 13" descr="02-058 UNL15"/>
          <p:cNvPicPr>
            <a:picLocks noChangeAspect="1" noChangeArrowheads="1"/>
          </p:cNvPicPr>
          <p:nvPr/>
        </p:nvPicPr>
        <p:blipFill>
          <a:blip r:embed="rId3" cstate="print"/>
          <a:srcRect/>
          <a:stretch>
            <a:fillRect/>
          </a:stretch>
        </p:blipFill>
        <p:spPr bwMode="auto">
          <a:xfrm>
            <a:off x="0" y="3645024"/>
            <a:ext cx="7543800" cy="1985963"/>
          </a:xfrm>
          <a:prstGeom prst="rect">
            <a:avLst/>
          </a:prstGeom>
          <a:noFill/>
        </p:spPr>
      </p:pic>
      <p:pic>
        <p:nvPicPr>
          <p:cNvPr id="7" name="Picture 14" descr="02-058 UNL15"/>
          <p:cNvPicPr>
            <a:picLocks noChangeAspect="1" noChangeArrowheads="1"/>
          </p:cNvPicPr>
          <p:nvPr/>
        </p:nvPicPr>
        <p:blipFill>
          <a:blip r:embed="rId4" cstate="print"/>
          <a:srcRect/>
          <a:stretch>
            <a:fillRect/>
          </a:stretch>
        </p:blipFill>
        <p:spPr bwMode="auto">
          <a:xfrm>
            <a:off x="3429000" y="1844824"/>
            <a:ext cx="5715000" cy="1636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3566120"/>
          </a:xfrm>
        </p:spPr>
        <p:txBody>
          <a:bodyPr>
            <a:normAutofit fontScale="85000" lnSpcReduction="20000"/>
          </a:bodyPr>
          <a:lstStyle/>
          <a:p>
            <a:pPr marL="514350" indent="-514350" algn="ctr"/>
            <a:r>
              <a:rPr lang="id-ID" dirty="0" smtClean="0"/>
              <a:t>Slide about Future of E-Commerce reference to presentation slide by Divante</a:t>
            </a:r>
          </a:p>
          <a:p>
            <a:pPr marL="514350" indent="-514350" algn="ctr"/>
            <a:r>
              <a:rPr lang="id-ID" dirty="0" smtClean="0"/>
              <a:t>[http://divante.co/company</a:t>
            </a:r>
            <a:r>
              <a:rPr lang="id-ID" dirty="0" smtClean="0"/>
              <a:t>/]</a:t>
            </a:r>
          </a:p>
          <a:p>
            <a:pPr marL="514350" indent="-514350">
              <a:buAutoNum type="arabicPeriod"/>
            </a:pPr>
            <a:r>
              <a:rPr lang="id-ID" dirty="0" smtClean="0"/>
              <a:t>Future Market</a:t>
            </a:r>
          </a:p>
          <a:p>
            <a:pPr marL="514350" indent="-514350">
              <a:buAutoNum type="arabicPeriod"/>
            </a:pPr>
            <a:r>
              <a:rPr lang="id-ID" dirty="0" smtClean="0"/>
              <a:t>Omnichannel</a:t>
            </a:r>
          </a:p>
          <a:p>
            <a:pPr marL="514350" indent="-514350">
              <a:buAutoNum type="arabicPeriod"/>
            </a:pPr>
            <a:r>
              <a:rPr lang="id-ID" dirty="0" smtClean="0"/>
              <a:t>Delivery Strategy</a:t>
            </a:r>
          </a:p>
          <a:p>
            <a:pPr marL="514350" indent="-514350">
              <a:buAutoNum type="arabicPeriod"/>
            </a:pPr>
            <a:r>
              <a:rPr lang="id-ID" dirty="0" smtClean="0"/>
              <a:t>Shopping Mall</a:t>
            </a:r>
          </a:p>
          <a:p>
            <a:pPr marL="514350" indent="-514350">
              <a:buAutoNum type="arabicPeriod"/>
            </a:pPr>
            <a:r>
              <a:rPr lang="id-ID" dirty="0" smtClean="0"/>
              <a:t>Digital Content</a:t>
            </a:r>
            <a:endParaRPr lang="id-ID" dirty="0" smtClean="0"/>
          </a:p>
          <a:p>
            <a:pPr marL="514350" indent="-514350">
              <a:buAutoNum type="arabicPeriod"/>
            </a:pPr>
            <a:r>
              <a:rPr lang="id-ID" dirty="0" smtClean="0"/>
              <a:t>Payment, Security, Paltform</a:t>
            </a:r>
            <a:endParaRPr lang="id-ID" dirty="0" smtClean="0"/>
          </a:p>
          <a:p>
            <a:pPr marL="514350" indent="-514350">
              <a:buAutoNum type="arabicPeriod"/>
            </a:pPr>
            <a:endParaRPr lang="id-ID" dirty="0" smtClean="0"/>
          </a:p>
          <a:p>
            <a:pPr marL="514350" indent="-514350">
              <a:buAutoNum type="arabicPeriod"/>
            </a:pPr>
            <a:endParaRPr lang="id-ID" dirty="0" smtClean="0"/>
          </a:p>
        </p:txBody>
      </p:sp>
      <p:sp>
        <p:nvSpPr>
          <p:cNvPr id="5" name="Title 4"/>
          <p:cNvSpPr>
            <a:spLocks noGrp="1"/>
          </p:cNvSpPr>
          <p:nvPr>
            <p:ph type="title"/>
          </p:nvPr>
        </p:nvSpPr>
        <p:spPr/>
        <p:txBody>
          <a:bodyPr/>
          <a:lstStyle/>
          <a:p>
            <a:pPr marL="514350" indent="-514350"/>
            <a:r>
              <a:rPr lang="id-ID" dirty="0" smtClean="0"/>
              <a:t>Future of E-Commerce</a:t>
            </a:r>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38</a:t>
            </a:fld>
            <a:endParaRPr lang="id-ID"/>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39</a:t>
            </a:fld>
            <a:endParaRPr lang="id-ID"/>
          </a:p>
        </p:txBody>
      </p:sp>
      <p:pic>
        <p:nvPicPr>
          <p:cNvPr id="90114" name="Picture 2"/>
          <p:cNvPicPr>
            <a:picLocks noGrp="1" noChangeAspect="1" noChangeArrowheads="1"/>
          </p:cNvPicPr>
          <p:nvPr>
            <p:ph sz="quarter" idx="1"/>
          </p:nvPr>
        </p:nvPicPr>
        <p:blipFill>
          <a:blip r:embed="rId2" cstate="print"/>
          <a:srcRect/>
          <a:stretch>
            <a:fillRect/>
          </a:stretch>
        </p:blipFill>
        <p:spPr bwMode="auto">
          <a:xfrm>
            <a:off x="611560" y="1772816"/>
            <a:ext cx="7704856" cy="484606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Cloud Computing </a:t>
            </a:r>
            <a:r>
              <a:rPr lang="id-ID" dirty="0" smtClean="0"/>
              <a:t>Definition [1]</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7F302563-E7AF-4054-B59A-0FF0C3D1AC5E}" type="slidenum">
              <a:rPr lang="id-ID" smtClean="0"/>
              <a:pPr/>
              <a:t>4</a:t>
            </a:fld>
            <a:endParaRPr lang="id-ID"/>
          </a:p>
        </p:txBody>
      </p:sp>
      <p:sp>
        <p:nvSpPr>
          <p:cNvPr id="6" name="Content Placeholder 5"/>
          <p:cNvSpPr>
            <a:spLocks noGrp="1"/>
          </p:cNvSpPr>
          <p:nvPr>
            <p:ph sz="quarter" idx="1"/>
          </p:nvPr>
        </p:nvSpPr>
        <p:spPr/>
        <p:txBody>
          <a:bodyPr>
            <a:normAutofit fontScale="77500" lnSpcReduction="20000"/>
          </a:bodyPr>
          <a:lstStyle/>
          <a:p>
            <a:r>
              <a:rPr lang="id-ID" dirty="0" smtClean="0"/>
              <a:t>“…computing paradigm where the boundaries of computing will be determined by economic rationale rather than technical limits alone.”</a:t>
            </a:r>
          </a:p>
          <a:p>
            <a:pPr lvl="1"/>
            <a:r>
              <a:rPr lang="id-ID" dirty="0" smtClean="0"/>
              <a:t>Ramnath Chellappa, 1997</a:t>
            </a:r>
          </a:p>
          <a:p>
            <a:r>
              <a:rPr lang="id-ID" dirty="0" smtClean="0"/>
              <a:t>“Cloud computing is the delivery of computing as a service rather than a product, whereby shared resources, software, and information are provided to computers and other devices as a metered service over a network”</a:t>
            </a:r>
          </a:p>
          <a:p>
            <a:pPr lvl="1"/>
            <a:r>
              <a:rPr lang="id-ID" dirty="0" smtClean="0"/>
              <a:t>Wikipedia</a:t>
            </a:r>
          </a:p>
          <a:p>
            <a:r>
              <a:rPr lang="id-ID" dirty="0" smtClean="0"/>
              <a:t>“Model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a:t>
            </a:r>
          </a:p>
          <a:p>
            <a:pPr lvl="1"/>
            <a:r>
              <a:rPr lang="id-ID" b="1" dirty="0" smtClean="0"/>
              <a:t>National Institute of Standards and Technology (NIST)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40</a:t>
            </a:fld>
            <a:endParaRPr lang="id-ID"/>
          </a:p>
        </p:txBody>
      </p:sp>
      <p:pic>
        <p:nvPicPr>
          <p:cNvPr id="91138" name="Picture 2"/>
          <p:cNvPicPr>
            <a:picLocks noGrp="1" noChangeAspect="1" noChangeArrowheads="1"/>
          </p:cNvPicPr>
          <p:nvPr>
            <p:ph sz="quarter" idx="1"/>
          </p:nvPr>
        </p:nvPicPr>
        <p:blipFill>
          <a:blip r:embed="rId2" cstate="print"/>
          <a:srcRect/>
          <a:stretch>
            <a:fillRect/>
          </a:stretch>
        </p:blipFill>
        <p:spPr bwMode="auto">
          <a:xfrm>
            <a:off x="827584" y="1556791"/>
            <a:ext cx="7776864" cy="515675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41</a:t>
            </a:fld>
            <a:endParaRPr lang="id-ID"/>
          </a:p>
        </p:txBody>
      </p:sp>
      <p:pic>
        <p:nvPicPr>
          <p:cNvPr id="92162" name="Picture 2"/>
          <p:cNvPicPr>
            <a:picLocks noGrp="1" noChangeAspect="1" noChangeArrowheads="1"/>
          </p:cNvPicPr>
          <p:nvPr>
            <p:ph sz="quarter" idx="1"/>
          </p:nvPr>
        </p:nvPicPr>
        <p:blipFill>
          <a:blip r:embed="rId2" cstate="print"/>
          <a:srcRect/>
          <a:stretch>
            <a:fillRect/>
          </a:stretch>
        </p:blipFill>
        <p:spPr bwMode="auto">
          <a:xfrm>
            <a:off x="683568" y="1628800"/>
            <a:ext cx="7848872" cy="489654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42</a:t>
            </a:fld>
            <a:endParaRPr lang="id-ID"/>
          </a:p>
        </p:txBody>
      </p:sp>
      <p:pic>
        <p:nvPicPr>
          <p:cNvPr id="93186" name="Picture 2"/>
          <p:cNvPicPr>
            <a:picLocks noGrp="1" noChangeAspect="1" noChangeArrowheads="1"/>
          </p:cNvPicPr>
          <p:nvPr>
            <p:ph sz="quarter" idx="1"/>
          </p:nvPr>
        </p:nvPicPr>
        <p:blipFill>
          <a:blip r:embed="rId2" cstate="print"/>
          <a:srcRect/>
          <a:stretch>
            <a:fillRect/>
          </a:stretch>
        </p:blipFill>
        <p:spPr bwMode="auto">
          <a:xfrm>
            <a:off x="611560" y="1628799"/>
            <a:ext cx="7488832" cy="52134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43</a:t>
            </a:fld>
            <a:endParaRPr lang="id-ID"/>
          </a:p>
        </p:txBody>
      </p:sp>
      <p:pic>
        <p:nvPicPr>
          <p:cNvPr id="94210" name="Picture 2"/>
          <p:cNvPicPr>
            <a:picLocks noGrp="1" noChangeAspect="1" noChangeArrowheads="1"/>
          </p:cNvPicPr>
          <p:nvPr>
            <p:ph sz="quarter" idx="1"/>
          </p:nvPr>
        </p:nvPicPr>
        <p:blipFill>
          <a:blip r:embed="rId2" cstate="print"/>
          <a:srcRect/>
          <a:stretch>
            <a:fillRect/>
          </a:stretch>
        </p:blipFill>
        <p:spPr bwMode="auto">
          <a:xfrm>
            <a:off x="683568" y="1700808"/>
            <a:ext cx="8064896" cy="515719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44</a:t>
            </a:fld>
            <a:endParaRPr lang="id-ID"/>
          </a:p>
        </p:txBody>
      </p:sp>
      <p:pic>
        <p:nvPicPr>
          <p:cNvPr id="95234" name="Picture 2"/>
          <p:cNvPicPr>
            <a:picLocks noGrp="1" noChangeAspect="1" noChangeArrowheads="1"/>
          </p:cNvPicPr>
          <p:nvPr>
            <p:ph sz="quarter" idx="1"/>
          </p:nvPr>
        </p:nvPicPr>
        <p:blipFill>
          <a:blip r:embed="rId2" cstate="print"/>
          <a:srcRect/>
          <a:stretch>
            <a:fillRect/>
          </a:stretch>
        </p:blipFill>
        <p:spPr bwMode="auto">
          <a:xfrm>
            <a:off x="683568" y="1628800"/>
            <a:ext cx="8064896" cy="504135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45</a:t>
            </a:fld>
            <a:endParaRPr lang="id-ID"/>
          </a:p>
        </p:txBody>
      </p:sp>
      <p:pic>
        <p:nvPicPr>
          <p:cNvPr id="96258" name="Picture 2"/>
          <p:cNvPicPr>
            <a:picLocks noGrp="1" noChangeAspect="1" noChangeArrowheads="1"/>
          </p:cNvPicPr>
          <p:nvPr>
            <p:ph sz="quarter" idx="1"/>
          </p:nvPr>
        </p:nvPicPr>
        <p:blipFill>
          <a:blip r:embed="rId2" cstate="print"/>
          <a:srcRect/>
          <a:stretch>
            <a:fillRect/>
          </a:stretch>
        </p:blipFill>
        <p:spPr bwMode="auto">
          <a:xfrm>
            <a:off x="611560" y="1628799"/>
            <a:ext cx="8064896" cy="511768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46</a:t>
            </a:fld>
            <a:endParaRPr lang="id-ID"/>
          </a:p>
        </p:txBody>
      </p:sp>
      <p:pic>
        <p:nvPicPr>
          <p:cNvPr id="97282" name="Picture 2"/>
          <p:cNvPicPr>
            <a:picLocks noGrp="1" noChangeAspect="1" noChangeArrowheads="1"/>
          </p:cNvPicPr>
          <p:nvPr>
            <p:ph sz="quarter" idx="1"/>
          </p:nvPr>
        </p:nvPicPr>
        <p:blipFill>
          <a:blip r:embed="rId2" cstate="print"/>
          <a:srcRect/>
          <a:stretch>
            <a:fillRect/>
          </a:stretch>
        </p:blipFill>
        <p:spPr bwMode="auto">
          <a:xfrm>
            <a:off x="611560" y="1556792"/>
            <a:ext cx="8064896" cy="530120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47</a:t>
            </a:fld>
            <a:endParaRPr lang="id-ID"/>
          </a:p>
        </p:txBody>
      </p:sp>
      <p:pic>
        <p:nvPicPr>
          <p:cNvPr id="98306" name="Picture 2"/>
          <p:cNvPicPr>
            <a:picLocks noGrp="1" noChangeAspect="1" noChangeArrowheads="1"/>
          </p:cNvPicPr>
          <p:nvPr>
            <p:ph sz="quarter" idx="1"/>
          </p:nvPr>
        </p:nvPicPr>
        <p:blipFill>
          <a:blip r:embed="rId2" cstate="print"/>
          <a:srcRect/>
          <a:stretch>
            <a:fillRect/>
          </a:stretch>
        </p:blipFill>
        <p:spPr bwMode="auto">
          <a:xfrm>
            <a:off x="683568" y="1556791"/>
            <a:ext cx="8208912" cy="527642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48</a:t>
            </a:fld>
            <a:endParaRPr lang="id-ID"/>
          </a:p>
        </p:txBody>
      </p:sp>
      <p:pic>
        <p:nvPicPr>
          <p:cNvPr id="99330" name="Picture 2"/>
          <p:cNvPicPr>
            <a:picLocks noGrp="1" noChangeAspect="1" noChangeArrowheads="1"/>
          </p:cNvPicPr>
          <p:nvPr>
            <p:ph sz="quarter" idx="1"/>
          </p:nvPr>
        </p:nvPicPr>
        <p:blipFill>
          <a:blip r:embed="rId2" cstate="print"/>
          <a:srcRect/>
          <a:stretch>
            <a:fillRect/>
          </a:stretch>
        </p:blipFill>
        <p:spPr bwMode="auto">
          <a:xfrm>
            <a:off x="611560" y="1628800"/>
            <a:ext cx="8064896" cy="5229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49</a:t>
            </a:fld>
            <a:endParaRPr lang="id-ID"/>
          </a:p>
        </p:txBody>
      </p:sp>
      <p:pic>
        <p:nvPicPr>
          <p:cNvPr id="100354" name="Picture 2"/>
          <p:cNvPicPr>
            <a:picLocks noGrp="1" noChangeAspect="1" noChangeArrowheads="1"/>
          </p:cNvPicPr>
          <p:nvPr>
            <p:ph sz="quarter" idx="1"/>
          </p:nvPr>
        </p:nvPicPr>
        <p:blipFill>
          <a:blip r:embed="rId2" cstate="print"/>
          <a:srcRect/>
          <a:stretch>
            <a:fillRect/>
          </a:stretch>
        </p:blipFill>
        <p:spPr bwMode="auto">
          <a:xfrm>
            <a:off x="611560" y="1628799"/>
            <a:ext cx="8064896" cy="51992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514350" indent="-514350"/>
            <a:r>
              <a:rPr lang="id-ID" dirty="0" smtClean="0"/>
              <a:t>Cloud Computing </a:t>
            </a:r>
            <a:r>
              <a:rPr lang="id-ID" dirty="0" smtClean="0"/>
              <a:t>Definition [2]</a:t>
            </a:r>
            <a:endParaRPr lang="id-ID" dirty="0" smtClean="0"/>
          </a:p>
        </p:txBody>
      </p:sp>
      <p:sp>
        <p:nvSpPr>
          <p:cNvPr id="8195" name="Rectangle 3"/>
          <p:cNvSpPr>
            <a:spLocks noGrp="1" noChangeArrowheads="1"/>
          </p:cNvSpPr>
          <p:nvPr>
            <p:ph idx="1"/>
          </p:nvPr>
        </p:nvSpPr>
        <p:spPr>
          <a:xfrm>
            <a:off x="612648" y="1600200"/>
            <a:ext cx="4175376" cy="4421088"/>
          </a:xfrm>
        </p:spPr>
        <p:txBody>
          <a:bodyPr>
            <a:normAutofit fontScale="77500" lnSpcReduction="20000"/>
          </a:bodyPr>
          <a:lstStyle/>
          <a:p>
            <a:r>
              <a:rPr lang="en-US" dirty="0" smtClean="0"/>
              <a:t>is the use of </a:t>
            </a:r>
            <a:r>
              <a:rPr lang="en-US" b="1" dirty="0" smtClean="0"/>
              <a:t>computing resources</a:t>
            </a:r>
            <a:r>
              <a:rPr lang="en-US" dirty="0" smtClean="0"/>
              <a:t> (hardware and software) that are delivered </a:t>
            </a:r>
            <a:r>
              <a:rPr lang="en-US" b="1" dirty="0" smtClean="0"/>
              <a:t>as a service </a:t>
            </a:r>
            <a:r>
              <a:rPr lang="en-US" dirty="0" smtClean="0"/>
              <a:t>over a network (typically the Internet).</a:t>
            </a:r>
          </a:p>
          <a:p>
            <a:r>
              <a:rPr lang="en-US" sz="2800" dirty="0" smtClean="0"/>
              <a:t>entrusts remote services with a user's </a:t>
            </a:r>
            <a:r>
              <a:rPr lang="en-US" sz="2800" u="sng" dirty="0" smtClean="0"/>
              <a:t>data</a:t>
            </a:r>
            <a:r>
              <a:rPr lang="en-US" sz="2800" dirty="0" smtClean="0"/>
              <a:t>, </a:t>
            </a:r>
            <a:r>
              <a:rPr lang="en-US" sz="2800" u="sng" dirty="0" smtClean="0"/>
              <a:t>software</a:t>
            </a:r>
            <a:r>
              <a:rPr lang="en-US" sz="2800" dirty="0" smtClean="0"/>
              <a:t> and </a:t>
            </a:r>
            <a:r>
              <a:rPr lang="en-US" sz="2800" u="sng" dirty="0" smtClean="0"/>
              <a:t>computation</a:t>
            </a:r>
            <a:r>
              <a:rPr lang="en-US" sz="2800" dirty="0" smtClean="0"/>
              <a:t>.</a:t>
            </a:r>
            <a:r>
              <a:rPr lang="en-US" sz="2800" b="1" dirty="0" smtClean="0"/>
              <a:t> </a:t>
            </a:r>
            <a:endParaRPr lang="id-ID" sz="2800" b="1" dirty="0" smtClean="0"/>
          </a:p>
          <a:p>
            <a:r>
              <a:rPr lang="id-ID" sz="2800" b="1" dirty="0" smtClean="0"/>
              <a:t>E</a:t>
            </a:r>
            <a:r>
              <a:rPr lang="en-US" sz="2800" b="1" dirty="0" err="1" smtClean="0"/>
              <a:t>nd</a:t>
            </a:r>
            <a:r>
              <a:rPr lang="en-US" sz="2800" b="1" dirty="0" smtClean="0"/>
              <a:t> </a:t>
            </a:r>
            <a:r>
              <a:rPr lang="en-US" sz="2800" b="1" dirty="0" smtClean="0"/>
              <a:t>users </a:t>
            </a:r>
            <a:r>
              <a:rPr lang="en-US" sz="2800" dirty="0" smtClean="0"/>
              <a:t>access cloud-based applications through a </a:t>
            </a:r>
            <a:r>
              <a:rPr lang="en-US" sz="2800" u="sng" dirty="0" smtClean="0"/>
              <a:t>web browser</a:t>
            </a:r>
            <a:r>
              <a:rPr lang="en-US" sz="2800" dirty="0" smtClean="0"/>
              <a:t> or a </a:t>
            </a:r>
            <a:r>
              <a:rPr lang="en-US" sz="2800" u="sng" dirty="0" smtClean="0"/>
              <a:t>light-weight desktop</a:t>
            </a:r>
            <a:r>
              <a:rPr lang="en-US" sz="2800" dirty="0" smtClean="0"/>
              <a:t> or </a:t>
            </a:r>
            <a:r>
              <a:rPr lang="en-US" sz="2800" u="sng" dirty="0" smtClean="0"/>
              <a:t>mobile</a:t>
            </a:r>
            <a:r>
              <a:rPr lang="en-US" sz="2800" dirty="0" smtClean="0"/>
              <a:t> app </a:t>
            </a:r>
          </a:p>
          <a:p>
            <a:r>
              <a:rPr lang="en-US" sz="2800" dirty="0" smtClean="0"/>
              <a:t>while the business software and user's data are stored on servers at a remote location</a:t>
            </a:r>
          </a:p>
          <a:p>
            <a:endParaRPr lang="id-ID" sz="2800" dirty="0" smtClean="0"/>
          </a:p>
          <a:p>
            <a:endParaRPr lang="en-US" sz="2800" dirty="0" smtClean="0"/>
          </a:p>
        </p:txBody>
      </p:sp>
      <p:sp>
        <p:nvSpPr>
          <p:cNvPr id="4" name="TextBox 3"/>
          <p:cNvSpPr txBox="1"/>
          <p:nvPr/>
        </p:nvSpPr>
        <p:spPr>
          <a:xfrm>
            <a:off x="5148064" y="5684818"/>
            <a:ext cx="3184979" cy="230832"/>
          </a:xfrm>
          <a:prstGeom prst="rect">
            <a:avLst/>
          </a:prstGeom>
          <a:noFill/>
        </p:spPr>
        <p:txBody>
          <a:bodyPr wrap="square" rtlCol="0">
            <a:spAutoFit/>
          </a:bodyPr>
          <a:lstStyle/>
          <a:p>
            <a:r>
              <a:rPr lang="en-US" sz="900" dirty="0" smtClean="0"/>
              <a:t>http://www.syndromic.org/resources/cloud-computing</a:t>
            </a:r>
            <a:endParaRPr lang="en-US" sz="900" dirty="0"/>
          </a:p>
        </p:txBody>
      </p:sp>
      <p:pic>
        <p:nvPicPr>
          <p:cNvPr id="5" name="Picture 2"/>
          <p:cNvPicPr>
            <a:picLocks noChangeAspect="1" noChangeArrowheads="1"/>
          </p:cNvPicPr>
          <p:nvPr/>
        </p:nvPicPr>
        <p:blipFill>
          <a:blip r:embed="rId2" cstate="print"/>
          <a:srcRect/>
          <a:stretch>
            <a:fillRect/>
          </a:stretch>
        </p:blipFill>
        <p:spPr bwMode="auto">
          <a:xfrm>
            <a:off x="5436096" y="1700808"/>
            <a:ext cx="2847975" cy="3914775"/>
          </a:xfrm>
          <a:prstGeom prst="rect">
            <a:avLst/>
          </a:prstGeom>
          <a:noFill/>
          <a:ln w="9525">
            <a:noFill/>
            <a:miter lim="800000"/>
            <a:headEnd/>
            <a:tailEnd/>
          </a:ln>
          <a:effectLst/>
        </p:spPr>
      </p:pic>
      <p:sp>
        <p:nvSpPr>
          <p:cNvPr id="6" name="TextBox 5"/>
          <p:cNvSpPr txBox="1"/>
          <p:nvPr/>
        </p:nvSpPr>
        <p:spPr>
          <a:xfrm>
            <a:off x="827584" y="6093296"/>
            <a:ext cx="3312368" cy="246221"/>
          </a:xfrm>
          <a:prstGeom prst="rect">
            <a:avLst/>
          </a:prstGeom>
          <a:noFill/>
        </p:spPr>
        <p:txBody>
          <a:bodyPr wrap="square" rtlCol="0">
            <a:spAutoFit/>
          </a:bodyPr>
          <a:lstStyle/>
          <a:p>
            <a:r>
              <a:rPr lang="en-US" sz="1000" dirty="0" smtClean="0"/>
              <a:t>http://en.wikipedia.org/wiki/Cloud_computing</a:t>
            </a:r>
            <a:endParaRPr lang="en-US" sz="1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50</a:t>
            </a:fld>
            <a:endParaRPr lang="id-ID"/>
          </a:p>
        </p:txBody>
      </p:sp>
      <p:pic>
        <p:nvPicPr>
          <p:cNvPr id="101378" name="Picture 2"/>
          <p:cNvPicPr>
            <a:picLocks noGrp="1" noChangeAspect="1" noChangeArrowheads="1"/>
          </p:cNvPicPr>
          <p:nvPr>
            <p:ph sz="quarter" idx="1"/>
          </p:nvPr>
        </p:nvPicPr>
        <p:blipFill>
          <a:blip r:embed="rId2" cstate="print"/>
          <a:srcRect/>
          <a:stretch>
            <a:fillRect/>
          </a:stretch>
        </p:blipFill>
        <p:spPr bwMode="auto">
          <a:xfrm>
            <a:off x="539552" y="1628799"/>
            <a:ext cx="8136904" cy="498595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51</a:t>
            </a:fld>
            <a:endParaRPr lang="id-ID"/>
          </a:p>
        </p:txBody>
      </p:sp>
      <p:pic>
        <p:nvPicPr>
          <p:cNvPr id="102402" name="Picture 2"/>
          <p:cNvPicPr>
            <a:picLocks noGrp="1" noChangeAspect="1" noChangeArrowheads="1"/>
          </p:cNvPicPr>
          <p:nvPr>
            <p:ph sz="quarter" idx="1"/>
          </p:nvPr>
        </p:nvPicPr>
        <p:blipFill>
          <a:blip r:embed="rId2" cstate="print"/>
          <a:srcRect/>
          <a:stretch>
            <a:fillRect/>
          </a:stretch>
        </p:blipFill>
        <p:spPr bwMode="auto">
          <a:xfrm>
            <a:off x="611560" y="1556792"/>
            <a:ext cx="8208912" cy="523861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Potensi E-Commerce di Indonesia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52</a:t>
            </a:fld>
            <a:endParaRPr lang="id-ID"/>
          </a:p>
        </p:txBody>
      </p:sp>
      <p:sp>
        <p:nvSpPr>
          <p:cNvPr id="64514" name="AutoShape 2" descr="slide indo 1"/>
          <p:cNvSpPr>
            <a:spLocks noChangeAspect="1" noChangeArrowheads="1"/>
          </p:cNvSpPr>
          <p:nvPr/>
        </p:nvSpPr>
        <p:spPr bwMode="auto">
          <a:xfrm>
            <a:off x="63500" y="-136525"/>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5" name="Picture 3"/>
          <p:cNvPicPr>
            <a:picLocks noGrp="1" noChangeAspect="1" noChangeArrowheads="1"/>
          </p:cNvPicPr>
          <p:nvPr>
            <p:ph sz="quarter" idx="1"/>
          </p:nvPr>
        </p:nvPicPr>
        <p:blipFill>
          <a:blip r:embed="rId2" cstate="print"/>
          <a:srcRect/>
          <a:stretch>
            <a:fillRect/>
          </a:stretch>
        </p:blipFill>
        <p:spPr bwMode="auto">
          <a:xfrm>
            <a:off x="611560" y="1160748"/>
            <a:ext cx="3888432" cy="2916324"/>
          </a:xfrm>
          <a:prstGeom prst="rect">
            <a:avLst/>
          </a:prstGeom>
          <a:noFill/>
          <a:ln w="9525">
            <a:noFill/>
            <a:miter lim="800000"/>
            <a:headEnd/>
            <a:tailEnd/>
          </a:ln>
        </p:spPr>
      </p:pic>
      <p:pic>
        <p:nvPicPr>
          <p:cNvPr id="64516" name="Picture 4"/>
          <p:cNvPicPr>
            <a:picLocks noChangeAspect="1" noChangeArrowheads="1"/>
          </p:cNvPicPr>
          <p:nvPr/>
        </p:nvPicPr>
        <p:blipFill>
          <a:blip r:embed="rId3" cstate="print"/>
          <a:srcRect/>
          <a:stretch>
            <a:fillRect/>
          </a:stretch>
        </p:blipFill>
        <p:spPr bwMode="auto">
          <a:xfrm>
            <a:off x="4644008" y="1052736"/>
            <a:ext cx="3936437" cy="2952328"/>
          </a:xfrm>
          <a:prstGeom prst="rect">
            <a:avLst/>
          </a:prstGeom>
          <a:noFill/>
          <a:ln w="9525">
            <a:noFill/>
            <a:miter lim="800000"/>
            <a:headEnd/>
            <a:tailEnd/>
          </a:ln>
        </p:spPr>
      </p:pic>
      <p:pic>
        <p:nvPicPr>
          <p:cNvPr id="64518" name="Picture 6"/>
          <p:cNvPicPr>
            <a:picLocks noChangeAspect="1" noChangeArrowheads="1"/>
          </p:cNvPicPr>
          <p:nvPr/>
        </p:nvPicPr>
        <p:blipFill>
          <a:blip r:embed="rId4" cstate="print"/>
          <a:srcRect/>
          <a:stretch>
            <a:fillRect/>
          </a:stretch>
        </p:blipFill>
        <p:spPr bwMode="auto">
          <a:xfrm>
            <a:off x="659565" y="4005064"/>
            <a:ext cx="3840427" cy="2880320"/>
          </a:xfrm>
          <a:prstGeom prst="rect">
            <a:avLst/>
          </a:prstGeom>
          <a:noFill/>
          <a:ln w="9525">
            <a:noFill/>
            <a:miter lim="800000"/>
            <a:headEnd/>
            <a:tailEnd/>
          </a:ln>
        </p:spPr>
      </p:pic>
      <p:pic>
        <p:nvPicPr>
          <p:cNvPr id="64519" name="Picture 7"/>
          <p:cNvPicPr>
            <a:picLocks noChangeAspect="1" noChangeArrowheads="1"/>
          </p:cNvPicPr>
          <p:nvPr/>
        </p:nvPicPr>
        <p:blipFill>
          <a:blip r:embed="rId5" cstate="print"/>
          <a:srcRect/>
          <a:stretch>
            <a:fillRect/>
          </a:stretch>
        </p:blipFill>
        <p:spPr bwMode="auto">
          <a:xfrm>
            <a:off x="4644008" y="3969060"/>
            <a:ext cx="3888432" cy="2916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53</a:t>
            </a:fld>
            <a:endParaRPr lang="id-ID"/>
          </a:p>
        </p:txBody>
      </p:sp>
      <p:sp>
        <p:nvSpPr>
          <p:cNvPr id="4" name="Content Placeholder 3"/>
          <p:cNvSpPr>
            <a:spLocks noGrp="1"/>
          </p:cNvSpPr>
          <p:nvPr>
            <p:ph sz="quarter" idx="1"/>
          </p:nvPr>
        </p:nvSpPr>
        <p:spPr/>
        <p:txBody>
          <a:bodyPr>
            <a:normAutofit/>
          </a:bodyPr>
          <a:lstStyle/>
          <a:p>
            <a:r>
              <a:rPr lang="en-US" sz="2400" dirty="0" smtClean="0"/>
              <a:t>E-Commerce and E-Business The Evolving Internet Economy</a:t>
            </a:r>
            <a:r>
              <a:rPr lang="id-ID" sz="2400" dirty="0" smtClean="0"/>
              <a:t>, Digital World, </a:t>
            </a:r>
            <a:r>
              <a:rPr lang="id-ID" sz="2400" dirty="0" smtClean="0"/>
              <a:t>Beekman </a:t>
            </a:r>
            <a:r>
              <a:rPr lang="id-ID" sz="2000" dirty="0" smtClean="0">
                <a:hlinkClick r:id="rId2"/>
              </a:rPr>
              <a:t>h</a:t>
            </a:r>
            <a:r>
              <a:rPr lang="en-US" sz="2000" dirty="0" smtClean="0">
                <a:hlinkClick r:id="rId2"/>
              </a:rPr>
              <a:t>ttp</a:t>
            </a:r>
            <a:r>
              <a:rPr lang="en-US" sz="2000" dirty="0" smtClean="0">
                <a:hlinkClick r:id="rId2"/>
              </a:rPr>
              <a:t>://wps.prenhall.com/bp_beekman_tomtech_10/183/46879/12001253.cw/-/</a:t>
            </a:r>
            <a:r>
              <a:rPr lang="en-US" sz="2000" dirty="0" smtClean="0">
                <a:hlinkClick r:id="rId2"/>
              </a:rPr>
              <a:t>t/index.html</a:t>
            </a:r>
            <a:endParaRPr lang="id-ID" sz="2000" dirty="0" smtClean="0"/>
          </a:p>
          <a:p>
            <a:r>
              <a:rPr lang="en-US" sz="2000" dirty="0" smtClean="0">
                <a:hlinkClick r:id="rId3"/>
              </a:rPr>
              <a:t>https://id.techinasia.com/statistik-pengguna-internet-di-dunia-dan-indonesia-slideshow</a:t>
            </a:r>
            <a:r>
              <a:rPr lang="en-US" sz="2000" dirty="0" smtClean="0">
                <a:hlinkClick r:id="rId3"/>
              </a:rPr>
              <a:t>/</a:t>
            </a:r>
            <a:endParaRPr lang="id-ID" sz="2000" dirty="0" smtClean="0"/>
          </a:p>
          <a:p>
            <a:r>
              <a:rPr lang="id-ID" sz="2000" dirty="0" smtClean="0"/>
              <a:t>divanteltd</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Historical of Cloud Computing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6</a:t>
            </a:fld>
            <a:endParaRPr lang="id-ID"/>
          </a:p>
        </p:txBody>
      </p:sp>
      <p:sp>
        <p:nvSpPr>
          <p:cNvPr id="4" name="Content Placeholder 3"/>
          <p:cNvSpPr>
            <a:spLocks noGrp="1"/>
          </p:cNvSpPr>
          <p:nvPr>
            <p:ph sz="quarter" idx="1"/>
          </p:nvPr>
        </p:nvSpPr>
        <p:spPr/>
        <p:txBody>
          <a:bodyPr>
            <a:normAutofit fontScale="77500" lnSpcReduction="20000"/>
          </a:bodyPr>
          <a:lstStyle/>
          <a:p>
            <a:r>
              <a:rPr lang="en-US" dirty="0" smtClean="0"/>
              <a:t>The idea that computation may be organized as a public utility, like water and </a:t>
            </a:r>
            <a:r>
              <a:rPr lang="en-US" dirty="0" smtClean="0"/>
              <a:t>electricity,</a:t>
            </a:r>
            <a:r>
              <a:rPr lang="id-ID" dirty="0" smtClean="0"/>
              <a:t> </a:t>
            </a:r>
            <a:r>
              <a:rPr lang="en-US" dirty="0" smtClean="0"/>
              <a:t>was </a:t>
            </a:r>
            <a:r>
              <a:rPr lang="en-US" dirty="0" smtClean="0"/>
              <a:t>formulated in 1960s by John McCarthy, a visionary computer scientist who </a:t>
            </a:r>
            <a:r>
              <a:rPr lang="en-US" dirty="0" smtClean="0"/>
              <a:t>championed</a:t>
            </a:r>
            <a:r>
              <a:rPr lang="id-ID" dirty="0" smtClean="0"/>
              <a:t> </a:t>
            </a:r>
            <a:r>
              <a:rPr lang="en-US" dirty="0" smtClean="0"/>
              <a:t>mathematical logic in </a:t>
            </a:r>
            <a:r>
              <a:rPr lang="en-US" dirty="0" err="1" smtClean="0"/>
              <a:t>artiﬁcial</a:t>
            </a:r>
            <a:r>
              <a:rPr lang="en-US" dirty="0" smtClean="0"/>
              <a:t> intelligence.</a:t>
            </a:r>
            <a:r>
              <a:rPr lang="id-ID" dirty="0" smtClean="0"/>
              <a:t> [</a:t>
            </a:r>
            <a:r>
              <a:rPr lang="en-US" dirty="0" smtClean="0"/>
              <a:t>Cloud Computing: Theory and Practice </a:t>
            </a:r>
            <a:r>
              <a:rPr lang="en-US" dirty="0" smtClean="0"/>
              <a:t>*</a:t>
            </a:r>
            <a:r>
              <a:rPr lang="id-ID" dirty="0" smtClean="0"/>
              <a:t>, Dan </a:t>
            </a:r>
            <a:r>
              <a:rPr lang="id-ID" dirty="0" smtClean="0"/>
              <a:t>C. </a:t>
            </a:r>
            <a:r>
              <a:rPr lang="id-ID" dirty="0" smtClean="0"/>
              <a:t>Marinescu, 2012]</a:t>
            </a:r>
          </a:p>
          <a:p>
            <a:r>
              <a:rPr lang="en-US" dirty="0" smtClean="0"/>
              <a:t>It </a:t>
            </a:r>
            <a:r>
              <a:rPr lang="en-US" dirty="0" smtClean="0"/>
              <a:t>is conceivable that August 24, 2006 will go down as the birthday of Cloud Computing, as it was on this day </a:t>
            </a:r>
            <a:r>
              <a:rPr lang="en-US" dirty="0" smtClean="0"/>
              <a:t>that</a:t>
            </a:r>
            <a:r>
              <a:rPr lang="id-ID" dirty="0" smtClean="0"/>
              <a:t> </a:t>
            </a:r>
            <a:r>
              <a:rPr lang="en-US" dirty="0" smtClean="0"/>
              <a:t>Amazon </a:t>
            </a:r>
            <a:r>
              <a:rPr lang="en-US" dirty="0" smtClean="0"/>
              <a:t>made the test version of its </a:t>
            </a:r>
            <a:r>
              <a:rPr lang="en-US" dirty="0" smtClean="0"/>
              <a:t>Elastic</a:t>
            </a:r>
            <a:r>
              <a:rPr lang="id-ID" dirty="0" smtClean="0"/>
              <a:t> </a:t>
            </a:r>
            <a:r>
              <a:rPr lang="en-US" dirty="0" smtClean="0"/>
              <a:t>Computing </a:t>
            </a:r>
            <a:r>
              <a:rPr lang="en-US" dirty="0" smtClean="0"/>
              <a:t>Cloud (EC2) public [Business Week 2006</a:t>
            </a:r>
            <a:r>
              <a:rPr lang="en-US" dirty="0" smtClean="0"/>
              <a:t>].</a:t>
            </a:r>
            <a:endParaRPr lang="id-ID" dirty="0" smtClean="0"/>
          </a:p>
          <a:p>
            <a:r>
              <a:rPr lang="en-US" dirty="0" smtClean="0"/>
              <a:t>This </a:t>
            </a:r>
            <a:r>
              <a:rPr lang="en-US" dirty="0" smtClean="0"/>
              <a:t>offer, </a:t>
            </a:r>
            <a:r>
              <a:rPr lang="en-US" dirty="0" smtClean="0"/>
              <a:t>providing</a:t>
            </a:r>
            <a:r>
              <a:rPr lang="id-ID" dirty="0" smtClean="0"/>
              <a:t> </a:t>
            </a:r>
            <a:r>
              <a:rPr lang="en-US" dirty="0" smtClean="0"/>
              <a:t>flexible </a:t>
            </a:r>
            <a:r>
              <a:rPr lang="en-US" dirty="0" smtClean="0"/>
              <a:t>IT resources (computing capacity), marks a definitive milestone in dynamic business relations between </a:t>
            </a:r>
            <a:r>
              <a:rPr lang="en-US" dirty="0" smtClean="0"/>
              <a:t>IT</a:t>
            </a:r>
            <a:r>
              <a:rPr lang="id-ID" dirty="0" smtClean="0"/>
              <a:t> </a:t>
            </a:r>
            <a:r>
              <a:rPr lang="en-US" dirty="0" smtClean="0"/>
              <a:t>users </a:t>
            </a:r>
            <a:r>
              <a:rPr lang="en-US" dirty="0" smtClean="0"/>
              <a:t>and providers. </a:t>
            </a:r>
            <a:endParaRPr lang="id-ID" dirty="0" smtClean="0"/>
          </a:p>
          <a:p>
            <a:r>
              <a:rPr lang="en-US" dirty="0" smtClean="0"/>
              <a:t>The </a:t>
            </a:r>
            <a:r>
              <a:rPr lang="en-US" dirty="0" smtClean="0"/>
              <a:t>target of Amazon’s offer were developers, who had no wish to hold their own </a:t>
            </a:r>
            <a:r>
              <a:rPr lang="en-US" dirty="0" smtClean="0"/>
              <a:t>IT</a:t>
            </a:r>
            <a:r>
              <a:rPr lang="id-ID" dirty="0" smtClean="0"/>
              <a:t> </a:t>
            </a:r>
            <a:r>
              <a:rPr lang="en-US" dirty="0" smtClean="0"/>
              <a:t>infrastructure</a:t>
            </a:r>
            <a:r>
              <a:rPr lang="en-US" dirty="0" smtClean="0"/>
              <a:t>, and instead, hired the existing infrastructure from Amazon via Internet.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“Cloud Computing is more an evolution than a revolution</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7</a:t>
            </a:fld>
            <a:endParaRPr lang="id-ID"/>
          </a:p>
        </p:txBody>
      </p:sp>
      <p:pic>
        <p:nvPicPr>
          <p:cNvPr id="58370" name="Picture 2"/>
          <p:cNvPicPr>
            <a:picLocks noGrp="1" noChangeAspect="1" noChangeArrowheads="1"/>
          </p:cNvPicPr>
          <p:nvPr>
            <p:ph sz="quarter" idx="1"/>
          </p:nvPr>
        </p:nvPicPr>
        <p:blipFill>
          <a:blip r:embed="rId2" cstate="print"/>
          <a:srcRect/>
          <a:stretch>
            <a:fillRect/>
          </a:stretch>
        </p:blipFill>
        <p:spPr bwMode="auto">
          <a:xfrm>
            <a:off x="612775" y="1858711"/>
            <a:ext cx="8153400" cy="397877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id-ID" dirty="0" smtClean="0"/>
              <a:t>Reason using Cloud </a:t>
            </a:r>
            <a:r>
              <a:rPr lang="id-ID" dirty="0" smtClean="0"/>
              <a:t>Computing</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7F302563-E7AF-4054-B59A-0FF0C3D1AC5E}" type="slidenum">
              <a:rPr lang="id-ID" smtClean="0"/>
              <a:pPr/>
              <a:t>8</a:t>
            </a:fld>
            <a:endParaRPr lang="id-ID"/>
          </a:p>
        </p:txBody>
      </p:sp>
      <p:sp>
        <p:nvSpPr>
          <p:cNvPr id="6" name="Content Placeholder 5"/>
          <p:cNvSpPr>
            <a:spLocks noGrp="1"/>
          </p:cNvSpPr>
          <p:nvPr>
            <p:ph sz="quarter" idx="1"/>
          </p:nvPr>
        </p:nvSpPr>
        <p:spPr/>
        <p:txBody>
          <a:bodyPr/>
          <a:lstStyle/>
          <a:p>
            <a:pPr marL="514350" indent="-514350">
              <a:buFont typeface="+mj-lt"/>
              <a:buAutoNum type="arabicPeriod"/>
            </a:pPr>
            <a:r>
              <a:rPr lang="id-ID" dirty="0" smtClean="0"/>
              <a:t>Competitive Infrastucture</a:t>
            </a:r>
          </a:p>
          <a:p>
            <a:pPr marL="880110" lvl="1" indent="-514350"/>
            <a:r>
              <a:rPr lang="id-ID" dirty="0" smtClean="0"/>
              <a:t>Cost effective : in electrical cost, equipment cost</a:t>
            </a:r>
          </a:p>
          <a:p>
            <a:pPr marL="514350" indent="-514350">
              <a:buFont typeface="+mj-lt"/>
              <a:buAutoNum type="arabicPeriod"/>
            </a:pPr>
            <a:r>
              <a:rPr lang="id-ID" dirty="0" smtClean="0"/>
              <a:t>Green cloud</a:t>
            </a:r>
          </a:p>
          <a:p>
            <a:pPr marL="880110" lvl="1" indent="-514350"/>
            <a:r>
              <a:rPr lang="id-ID" dirty="0" smtClean="0"/>
              <a:t>Energy saving with higher efficiency on server utility and employe equipment</a:t>
            </a:r>
          </a:p>
          <a:p>
            <a:pPr marL="880110" lvl="1" indent="-514350"/>
            <a:r>
              <a:rPr lang="id-ID" dirty="0" smtClean="0"/>
              <a:t>Collaborate environment without distance limitation</a:t>
            </a:r>
          </a:p>
          <a:p>
            <a:pPr marL="514350" indent="-514350">
              <a:buFont typeface="+mj-lt"/>
              <a:buAutoNum type="arabicPeriod"/>
            </a:pPr>
            <a:r>
              <a:rPr lang="id-ID" dirty="0" smtClean="0"/>
              <a:t>High Peformance Computing</a:t>
            </a:r>
          </a:p>
          <a:p>
            <a:pPr marL="880110" lvl="1" indent="-514350"/>
            <a:r>
              <a:rPr lang="id-ID" dirty="0" smtClean="0"/>
              <a:t>Development of application for mobile environment</a:t>
            </a:r>
          </a:p>
          <a:p>
            <a:pPr marL="880110" lvl="1" indent="-514350"/>
            <a:r>
              <a:rPr lang="id-ID" dirty="0" smtClean="0"/>
              <a:t>More collaborative, intelligence and available</a:t>
            </a:r>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Advantages Cloud Computing for </a:t>
            </a:r>
            <a:r>
              <a:rPr lang="id-ID" dirty="0" smtClean="0"/>
              <a:t>Business [1]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7F302563-E7AF-4054-B59A-0FF0C3D1AC5E}" type="slidenum">
              <a:rPr lang="id-ID" smtClean="0"/>
              <a:pPr/>
              <a:t>9</a:t>
            </a:fld>
            <a:endParaRPr lang="id-ID"/>
          </a:p>
        </p:txBody>
      </p:sp>
      <p:sp>
        <p:nvSpPr>
          <p:cNvPr id="4" name="Content Placeholder 3"/>
          <p:cNvSpPr>
            <a:spLocks noGrp="1"/>
          </p:cNvSpPr>
          <p:nvPr>
            <p:ph sz="quarter" idx="1"/>
          </p:nvPr>
        </p:nvSpPr>
        <p:spPr/>
        <p:txBody>
          <a:bodyPr>
            <a:normAutofit fontScale="85000" lnSpcReduction="10000"/>
          </a:bodyPr>
          <a:lstStyle/>
          <a:p>
            <a:r>
              <a:rPr lang="en-US" dirty="0" smtClean="0"/>
              <a:t>It dramatically lowers the cost of entry for smaller </a:t>
            </a:r>
            <a:r>
              <a:rPr lang="en-US" dirty="0" err="1" smtClean="0"/>
              <a:t>ﬁrms</a:t>
            </a:r>
            <a:r>
              <a:rPr lang="en-US" dirty="0" smtClean="0"/>
              <a:t> trying to</a:t>
            </a:r>
            <a:r>
              <a:rPr lang="id-ID" dirty="0" smtClean="0"/>
              <a:t> </a:t>
            </a:r>
            <a:r>
              <a:rPr lang="en-US" dirty="0" err="1" smtClean="0"/>
              <a:t>beneﬁt</a:t>
            </a:r>
            <a:r>
              <a:rPr lang="en-US" dirty="0" smtClean="0"/>
              <a:t> from compute-intensive business analytics that were</a:t>
            </a:r>
            <a:r>
              <a:rPr lang="id-ID" dirty="0" smtClean="0"/>
              <a:t> </a:t>
            </a:r>
            <a:r>
              <a:rPr lang="en-US" dirty="0" smtClean="0"/>
              <a:t>hitherto available only to the largest of corporations. </a:t>
            </a:r>
            <a:endParaRPr lang="id-ID" dirty="0" smtClean="0"/>
          </a:p>
          <a:p>
            <a:r>
              <a:rPr lang="en-US" dirty="0" smtClean="0"/>
              <a:t>It can provide an almost immediate access to hardware resources,</a:t>
            </a:r>
            <a:r>
              <a:rPr lang="id-ID" dirty="0" smtClean="0"/>
              <a:t> </a:t>
            </a:r>
            <a:r>
              <a:rPr lang="en-US" dirty="0" smtClean="0"/>
              <a:t>with no upfront capital investments for users, leading to a faster</a:t>
            </a:r>
            <a:r>
              <a:rPr lang="id-ID" dirty="0" smtClean="0"/>
              <a:t> </a:t>
            </a:r>
            <a:r>
              <a:rPr lang="en-US" dirty="0" smtClean="0"/>
              <a:t>time to market in many businesses. </a:t>
            </a:r>
            <a:endParaRPr lang="id-ID" dirty="0" smtClean="0"/>
          </a:p>
          <a:p>
            <a:r>
              <a:rPr lang="en-US" dirty="0" smtClean="0"/>
              <a:t>Cloud computing can lower IT barriers to innovation, as can be</a:t>
            </a:r>
            <a:r>
              <a:rPr lang="id-ID" dirty="0" smtClean="0"/>
              <a:t> </a:t>
            </a:r>
            <a:r>
              <a:rPr lang="en-US" dirty="0" smtClean="0"/>
              <a:t>witnessed from the many promising startups, from the ubiquitous</a:t>
            </a:r>
            <a:r>
              <a:rPr lang="id-ID" dirty="0" smtClean="0"/>
              <a:t> </a:t>
            </a:r>
            <a:r>
              <a:rPr lang="en-US" dirty="0" smtClean="0"/>
              <a:t>online applications such as </a:t>
            </a:r>
            <a:r>
              <a:rPr lang="en-US" dirty="0" err="1" smtClean="0"/>
              <a:t>Facebook</a:t>
            </a:r>
            <a:r>
              <a:rPr lang="en-US" dirty="0" smtClean="0"/>
              <a:t> and </a:t>
            </a:r>
            <a:r>
              <a:rPr lang="en-US" dirty="0" err="1" smtClean="0"/>
              <a:t>Youtube</a:t>
            </a:r>
            <a:r>
              <a:rPr lang="en-US" dirty="0" smtClean="0"/>
              <a:t> to the more</a:t>
            </a:r>
            <a:r>
              <a:rPr lang="id-ID" dirty="0" smtClean="0"/>
              <a:t> </a:t>
            </a:r>
            <a:r>
              <a:rPr lang="en-US" dirty="0" smtClean="0"/>
              <a:t>focused applications like </a:t>
            </a:r>
            <a:r>
              <a:rPr lang="en-US" dirty="0" err="1" smtClean="0"/>
              <a:t>TripIt</a:t>
            </a:r>
            <a:r>
              <a:rPr lang="en-US" dirty="0" smtClean="0"/>
              <a:t> (for managing one's travel) or Mint</a:t>
            </a:r>
            <a:r>
              <a:rPr lang="id-ID" dirty="0" smtClean="0"/>
              <a:t> </a:t>
            </a:r>
            <a:r>
              <a:rPr lang="en-US" dirty="0" smtClean="0"/>
              <a:t>(for managing one’s personal </a:t>
            </a:r>
            <a:r>
              <a:rPr lang="en-US" dirty="0" err="1" smtClean="0"/>
              <a:t>ﬁnances</a:t>
            </a:r>
            <a:r>
              <a:rPr lang="en-US" dirty="0" smtClean="0"/>
              <a:t>).</a:t>
            </a:r>
            <a:endParaRPr lang="id-ID"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3800</TotalTime>
  <Words>2416</Words>
  <Application>Microsoft Office PowerPoint</Application>
  <PresentationFormat>On-screen Show (4:3)</PresentationFormat>
  <Paragraphs>253</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Median</vt:lpstr>
      <vt:lpstr>Materi: Cloud computing e-commerce</vt:lpstr>
      <vt:lpstr>Introduction to Cloud Computing</vt:lpstr>
      <vt:lpstr>Sistematika Penyampaian</vt:lpstr>
      <vt:lpstr>Cloud Computing Definition [1]</vt:lpstr>
      <vt:lpstr>Cloud Computing Definition [2]</vt:lpstr>
      <vt:lpstr>Historical of Cloud Computing [1]</vt:lpstr>
      <vt:lpstr>“Cloud Computing is more an evolution than a revolution.”</vt:lpstr>
      <vt:lpstr>Reason using Cloud Computing</vt:lpstr>
      <vt:lpstr>Advantages Cloud Computing for Business [1]</vt:lpstr>
      <vt:lpstr>Advantages Cloud Computing for Business [2]</vt:lpstr>
      <vt:lpstr>Stake Holder in Cloud Computing</vt:lpstr>
      <vt:lpstr>Model of Cloud Computing: Abstraction</vt:lpstr>
      <vt:lpstr>Delivery Model [1]</vt:lpstr>
      <vt:lpstr>Delivery Model [2]</vt:lpstr>
      <vt:lpstr>Delivery Model [3]</vt:lpstr>
      <vt:lpstr>SaaS – PaaS - IaaS</vt:lpstr>
      <vt:lpstr>Deployment Model [1]</vt:lpstr>
      <vt:lpstr>Deployment Model [2]</vt:lpstr>
      <vt:lpstr>Cloud Computing</vt:lpstr>
      <vt:lpstr>Attribute of Cloud Computing [1]</vt:lpstr>
      <vt:lpstr>Attribute of Cloud Computing [2]</vt:lpstr>
      <vt:lpstr>Cloud Companies</vt:lpstr>
      <vt:lpstr>Pros and Cons of Cloud Computing</vt:lpstr>
      <vt:lpstr>Slide 24</vt:lpstr>
      <vt:lpstr>Reference</vt:lpstr>
      <vt:lpstr>Introduction to E-Commerce</vt:lpstr>
      <vt:lpstr>Sistematika Penyampaian</vt:lpstr>
      <vt:lpstr>Definition of E-Commerce</vt:lpstr>
      <vt:lpstr>Brief History of E-Commerce : Time Line</vt:lpstr>
      <vt:lpstr>Brief History of E-Commerce [1]</vt:lpstr>
      <vt:lpstr>Brief History of E-Commerce [2]</vt:lpstr>
      <vt:lpstr>Brief History of E-Commerce [3] </vt:lpstr>
      <vt:lpstr>Brief History of E-Commerce [4]</vt:lpstr>
      <vt:lpstr>Brief History of E-Commerce [5]</vt:lpstr>
      <vt:lpstr>Reason using E-Commerce</vt:lpstr>
      <vt:lpstr>Model of E-Commerce [1]</vt:lpstr>
      <vt:lpstr>Model of E-Commerce [2]</vt:lpstr>
      <vt:lpstr>Future of E-Commerce</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Potensi E-Commerce di Indonesia</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Tjokorda Agung Budi Wirayuda</cp:lastModifiedBy>
  <cp:revision>204</cp:revision>
  <dcterms:created xsi:type="dcterms:W3CDTF">2011-11-30T04:18:14Z</dcterms:created>
  <dcterms:modified xsi:type="dcterms:W3CDTF">2015-11-22T20:03:57Z</dcterms:modified>
</cp:coreProperties>
</file>