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8" r:id="rId3"/>
    <p:sldId id="326" r:id="rId4"/>
    <p:sldId id="324" r:id="rId5"/>
    <p:sldId id="259" r:id="rId6"/>
    <p:sldId id="325" r:id="rId7"/>
    <p:sldId id="327" r:id="rId8"/>
    <p:sldId id="257" r:id="rId9"/>
    <p:sldId id="322" r:id="rId10"/>
    <p:sldId id="328" r:id="rId11"/>
    <p:sldId id="329" r:id="rId12"/>
    <p:sldId id="330" r:id="rId13"/>
    <p:sldId id="347" r:id="rId14"/>
    <p:sldId id="348" r:id="rId15"/>
    <p:sldId id="313" r:id="rId16"/>
    <p:sldId id="315" r:id="rId17"/>
    <p:sldId id="331" r:id="rId18"/>
    <p:sldId id="332" r:id="rId19"/>
    <p:sldId id="334" r:id="rId20"/>
    <p:sldId id="333" r:id="rId21"/>
    <p:sldId id="316" r:id="rId22"/>
    <p:sldId id="335" r:id="rId23"/>
    <p:sldId id="339" r:id="rId24"/>
    <p:sldId id="336" r:id="rId25"/>
    <p:sldId id="337" r:id="rId26"/>
    <p:sldId id="338" r:id="rId27"/>
    <p:sldId id="317" r:id="rId28"/>
    <p:sldId id="340" r:id="rId29"/>
    <p:sldId id="342" r:id="rId30"/>
    <p:sldId id="343" r:id="rId31"/>
    <p:sldId id="318" r:id="rId32"/>
    <p:sldId id="341" r:id="rId33"/>
    <p:sldId id="346" r:id="rId34"/>
    <p:sldId id="319" r:id="rId35"/>
    <p:sldId id="344" r:id="rId36"/>
    <p:sldId id="345" r:id="rId37"/>
    <p:sldId id="320" r:id="rId38"/>
    <p:sldId id="321" r:id="rId39"/>
    <p:sldId id="34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293CF-9592-4BBE-82FC-EAA05B8156D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818DF-629B-4B6B-916E-47460E289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0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C446-C1D8-4285-8AEB-C60191A4D9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0ED-6BE5-4976-B722-2E4C3F4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4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C446-C1D8-4285-8AEB-C60191A4D9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0ED-6BE5-4976-B722-2E4C3F4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3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C446-C1D8-4285-8AEB-C60191A4D9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0ED-6BE5-4976-B722-2E4C3F4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9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C446-C1D8-4285-8AEB-C60191A4D9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0ED-6BE5-4976-B722-2E4C3F4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8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C446-C1D8-4285-8AEB-C60191A4D9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0ED-6BE5-4976-B722-2E4C3F4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C446-C1D8-4285-8AEB-C60191A4D9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0ED-6BE5-4976-B722-2E4C3F4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2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C446-C1D8-4285-8AEB-C60191A4D9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0ED-6BE5-4976-B722-2E4C3F4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C446-C1D8-4285-8AEB-C60191A4D9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0ED-6BE5-4976-B722-2E4C3F4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2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C446-C1D8-4285-8AEB-C60191A4D9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0ED-6BE5-4976-B722-2E4C3F4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C446-C1D8-4285-8AEB-C60191A4D9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0ED-6BE5-4976-B722-2E4C3F4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1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C446-C1D8-4285-8AEB-C60191A4D9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00ED-6BE5-4976-B722-2E4C3F4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9C446-C1D8-4285-8AEB-C60191A4D912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700ED-6BE5-4976-B722-2E4C3F41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0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(HUGI12)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43438"/>
            <a:ext cx="6858000" cy="614362"/>
          </a:xfrm>
        </p:spPr>
        <p:txBody>
          <a:bodyPr/>
          <a:lstStyle/>
          <a:p>
            <a:r>
              <a:rPr lang="en-US" dirty="0" smtClean="0"/>
              <a:t>07- 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Rekayasa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potential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22776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Unsolved </a:t>
            </a:r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Problem: food </a:t>
            </a:r>
            <a:r>
              <a:rPr lang="en-US" dirty="0"/>
              <a:t>getting stuck in a vending </a:t>
            </a:r>
            <a:r>
              <a:rPr lang="en-US" dirty="0" smtClean="0"/>
              <a:t>machine</a:t>
            </a:r>
          </a:p>
          <a:p>
            <a:pPr lvl="1"/>
            <a:r>
              <a:rPr lang="en-US" dirty="0" smtClean="0"/>
              <a:t>Need</a:t>
            </a:r>
            <a:r>
              <a:rPr lang="en-US" dirty="0"/>
              <a:t>: a product that can be used to remove stuck foods from vending machines or a new vending machine that makes it impossible for food to get </a:t>
            </a:r>
            <a:r>
              <a:rPr lang="en-US" dirty="0" smtClean="0"/>
              <a:t>stuck</a:t>
            </a:r>
          </a:p>
          <a:p>
            <a:pPr lvl="1"/>
            <a:endParaRPr lang="en-US" dirty="0"/>
          </a:p>
          <a:p>
            <a:r>
              <a:rPr lang="en-US" dirty="0"/>
              <a:t>Poorly Solved Problems</a:t>
            </a:r>
          </a:p>
          <a:p>
            <a:pPr lvl="1"/>
            <a:r>
              <a:rPr lang="en-US" dirty="0" smtClean="0"/>
              <a:t>Problem: cat </a:t>
            </a:r>
            <a:r>
              <a:rPr lang="en-US" dirty="0"/>
              <a:t>or dog hair getting stuck on </a:t>
            </a:r>
            <a:r>
              <a:rPr lang="en-US" dirty="0" smtClean="0"/>
              <a:t>clothing</a:t>
            </a:r>
          </a:p>
          <a:p>
            <a:pPr lvl="1"/>
            <a:r>
              <a:rPr lang="en-US" dirty="0" smtClean="0"/>
              <a:t>Current solution: the </a:t>
            </a:r>
            <a:r>
              <a:rPr lang="en-US" dirty="0"/>
              <a:t>lint </a:t>
            </a:r>
            <a:r>
              <a:rPr lang="en-US" dirty="0" smtClean="0"/>
              <a:t>brush</a:t>
            </a:r>
          </a:p>
          <a:p>
            <a:pPr lvl="1"/>
            <a:r>
              <a:rPr lang="en-US" dirty="0"/>
              <a:t>Need: to make the lint brush more effective at removing hair from clothing or to design something better than the lint brush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4724399"/>
            <a:ext cx="1724025" cy="129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3745" y="6019799"/>
            <a:ext cx="16930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en.wikipedia.org/wiki/</a:t>
            </a:r>
            <a:r>
              <a:rPr lang="en-US" sz="800" dirty="0" err="1" smtClean="0"/>
              <a:t>Lint_remover</a:t>
            </a:r>
            <a:endParaRPr lang="en-US" sz="800" dirty="0"/>
          </a:p>
        </p:txBody>
      </p:sp>
      <p:pic>
        <p:nvPicPr>
          <p:cNvPr id="1028" name="Picture 4" descr="stuckMMChocol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6" y="1971675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05438" y="3556857"/>
            <a:ext cx="195758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 smtClean="0"/>
              <a:t>whereisant.net/2008/06/gambling-with-an-office-vending-machine</a:t>
            </a:r>
            <a:r>
              <a:rPr lang="en-US" sz="500" dirty="0"/>
              <a:t>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911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 a Problem </a:t>
            </a:r>
            <a:r>
              <a:rPr lang="en-US" dirty="0"/>
              <a:t>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Formulate </a:t>
            </a:r>
            <a:r>
              <a:rPr lang="en-US" sz="3600" dirty="0"/>
              <a:t>the problem in clear and unambiguous </a:t>
            </a:r>
            <a:r>
              <a:rPr lang="en-US" sz="3600" dirty="0" smtClean="0"/>
              <a:t>terms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Example: </a:t>
            </a:r>
            <a:r>
              <a:rPr lang="en-US" sz="3600" dirty="0"/>
              <a:t>"Design a better </a:t>
            </a:r>
            <a:r>
              <a:rPr lang="en-US" sz="3600" dirty="0" smtClean="0"/>
              <a:t>mousetrap“</a:t>
            </a:r>
          </a:p>
          <a:p>
            <a:r>
              <a:rPr lang="en-US" sz="3600" dirty="0" smtClean="0"/>
              <a:t>What is the definition of “better”?</a:t>
            </a:r>
          </a:p>
          <a:p>
            <a:r>
              <a:rPr lang="en-US" sz="3600" dirty="0" smtClean="0"/>
              <a:t>Should be compared with existing mousetrap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905339" y="6496327"/>
            <a:ext cx="42386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Seyyed</a:t>
            </a:r>
            <a:r>
              <a:rPr lang="en-US" sz="1050" dirty="0"/>
              <a:t> </a:t>
            </a:r>
            <a:r>
              <a:rPr lang="en-US" sz="1050" dirty="0" err="1"/>
              <a:t>Khandani</a:t>
            </a:r>
            <a:r>
              <a:rPr lang="en-US" sz="1050" dirty="0"/>
              <a:t>, ENGINEERING </a:t>
            </a:r>
            <a:r>
              <a:rPr lang="en-US" sz="1050" dirty="0"/>
              <a:t>DESIGN </a:t>
            </a:r>
            <a:r>
              <a:rPr lang="en-US" sz="1050" dirty="0"/>
              <a:t>PROCESS, 2005, </a:t>
            </a:r>
            <a:r>
              <a:rPr lang="en-US" sz="1050" dirty="0" smtClean="0"/>
              <a:t>www.saylor.org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4422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1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Modify the problem statement: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“A </a:t>
            </a:r>
            <a:r>
              <a:rPr lang="en-US" i="1" dirty="0"/>
              <a:t>Better Mousetrap: Certain rodents such as the common mouse are carriers </a:t>
            </a:r>
            <a:r>
              <a:rPr lang="en-US" i="1" dirty="0" smtClean="0"/>
              <a:t>and transmitters </a:t>
            </a:r>
            <a:r>
              <a:rPr lang="en-US" i="1" dirty="0"/>
              <a:t>of an often fatal virus, the Hantavirus.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Conventional mousetraps expose </a:t>
            </a:r>
            <a:r>
              <a:rPr lang="en-US" i="1" dirty="0"/>
              <a:t>people to this virus as they handle the trap and dispose of the mouse.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Design a mousetrap that allows a person to trap and dispose of a mouse </a:t>
            </a:r>
            <a:r>
              <a:rPr lang="en-US" i="1" dirty="0" smtClean="0"/>
              <a:t>without being </a:t>
            </a:r>
            <a:r>
              <a:rPr lang="en-US" i="1" dirty="0"/>
              <a:t>exposed to any bacterial or viral agents being carried on the mouse</a:t>
            </a:r>
            <a:r>
              <a:rPr lang="en-US" i="1" dirty="0" smtClean="0"/>
              <a:t>.”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05339" y="6496327"/>
            <a:ext cx="42386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Seyyed</a:t>
            </a:r>
            <a:r>
              <a:rPr lang="en-US" sz="1050" dirty="0"/>
              <a:t> </a:t>
            </a:r>
            <a:r>
              <a:rPr lang="en-US" sz="1050" dirty="0" err="1"/>
              <a:t>Khandani</a:t>
            </a:r>
            <a:r>
              <a:rPr lang="en-US" sz="1050" dirty="0"/>
              <a:t>, ENGINEERING </a:t>
            </a:r>
            <a:r>
              <a:rPr lang="en-US" sz="1050" dirty="0"/>
              <a:t>DESIGN </a:t>
            </a:r>
            <a:r>
              <a:rPr lang="en-US" sz="1050" dirty="0"/>
              <a:t>PROCESS, 2005, </a:t>
            </a:r>
            <a:r>
              <a:rPr lang="en-US" sz="1050" dirty="0" smtClean="0"/>
              <a:t>www.saylor.org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7145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Tool: Ishikawa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19" y="1143000"/>
            <a:ext cx="816258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43118" y="6477000"/>
            <a:ext cx="26484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http://en.wikipedia.org/wiki/Ishikawa_diagram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142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334000" cy="1143000"/>
          </a:xfrm>
        </p:spPr>
        <p:txBody>
          <a:bodyPr/>
          <a:lstStyle/>
          <a:p>
            <a:r>
              <a:rPr lang="en-US" dirty="0" smtClean="0"/>
              <a:t>Root cause: 5 whys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7724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vehicle will not start. (the problem)</a:t>
            </a:r>
          </a:p>
          <a:p>
            <a:endParaRPr lang="en-US" dirty="0" smtClean="0"/>
          </a:p>
          <a:p>
            <a:r>
              <a:rPr lang="en-US" b="1" i="1" dirty="0" smtClean="0"/>
              <a:t>Why?</a:t>
            </a:r>
            <a:r>
              <a:rPr lang="en-US" dirty="0" smtClean="0"/>
              <a:t> - The battery is dead. (first why)</a:t>
            </a:r>
          </a:p>
          <a:p>
            <a:r>
              <a:rPr lang="en-US" b="1" i="1" dirty="0" smtClean="0"/>
              <a:t>Why?</a:t>
            </a:r>
            <a:r>
              <a:rPr lang="en-US" dirty="0" smtClean="0"/>
              <a:t> - The alternator is not functioning. (second why)</a:t>
            </a:r>
          </a:p>
          <a:p>
            <a:r>
              <a:rPr lang="en-US" b="1" i="1" dirty="0" smtClean="0"/>
              <a:t>Why?</a:t>
            </a:r>
            <a:r>
              <a:rPr lang="en-US" dirty="0" smtClean="0"/>
              <a:t> - The alternator belt has broken. (third why)</a:t>
            </a:r>
          </a:p>
          <a:p>
            <a:r>
              <a:rPr lang="en-US" b="1" i="1" dirty="0" smtClean="0"/>
              <a:t>Why?</a:t>
            </a:r>
            <a:r>
              <a:rPr lang="en-US" dirty="0" smtClean="0"/>
              <a:t> - The alternator belt was well beyond its useful service life and not replaced. (fourth why)</a:t>
            </a:r>
          </a:p>
          <a:p>
            <a:r>
              <a:rPr lang="en-US" b="1" i="1" dirty="0" smtClean="0"/>
              <a:t>Why?</a:t>
            </a:r>
            <a:r>
              <a:rPr lang="en-US" dirty="0" smtClean="0"/>
              <a:t> - The vehicle was not maintained according to the recommended service schedule. (fifth why, a root cause)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459379"/>
            <a:ext cx="2249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http://en.wikipedia.org/wiki/Five_whys</a:t>
            </a:r>
            <a:endParaRPr lang="en-US" sz="1000" dirty="0"/>
          </a:p>
        </p:txBody>
      </p:sp>
      <p:pic>
        <p:nvPicPr>
          <p:cNvPr id="21506" name="Picture 2" descr="Car Engines Image Gall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77799"/>
            <a:ext cx="2362200" cy="15748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99714" y="1828800"/>
            <a:ext cx="2544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http://auto.howstuffworks.com/under-the-hood/diagnosing-car-problems/</a:t>
            </a:r>
          </a:p>
          <a:p>
            <a:r>
              <a:rPr lang="en-US" sz="600" dirty="0" smtClean="0"/>
              <a:t>mechanical/5-signs-alternator-problems.htm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7450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Do </a:t>
            </a:r>
            <a:r>
              <a:rPr lang="en-US" b="1" dirty="0"/>
              <a:t>Background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Learn </a:t>
            </a:r>
            <a:r>
              <a:rPr lang="en-US" sz="3600" dirty="0"/>
              <a:t>from the experiences of others </a:t>
            </a:r>
            <a:endParaRPr lang="en-US" sz="3600" dirty="0" smtClean="0"/>
          </a:p>
          <a:p>
            <a:pPr lvl="1"/>
            <a:r>
              <a:rPr lang="en-US" sz="2800" dirty="0" smtClean="0"/>
              <a:t>this </a:t>
            </a:r>
            <a:r>
              <a:rPr lang="en-US" sz="2800" dirty="0"/>
              <a:t>can help you find out about existing solutions to similar problems, and avoid mistakes that were made in the past. </a:t>
            </a:r>
            <a:endParaRPr lang="en-US" sz="2800" dirty="0" smtClean="0"/>
          </a:p>
          <a:p>
            <a:r>
              <a:rPr lang="en-US" sz="3600" dirty="0" smtClean="0"/>
              <a:t>Do </a:t>
            </a:r>
            <a:r>
              <a:rPr lang="en-US" sz="3600" dirty="0"/>
              <a:t>background research in two major areas:</a:t>
            </a:r>
          </a:p>
          <a:p>
            <a:pPr lvl="1"/>
            <a:r>
              <a:rPr lang="en-US" sz="3200" dirty="0"/>
              <a:t>Users or customers</a:t>
            </a:r>
          </a:p>
          <a:p>
            <a:pPr lvl="1"/>
            <a:r>
              <a:rPr lang="en-US" sz="3200" dirty="0"/>
              <a:t>Existing solutions</a:t>
            </a:r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3333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Specify </a:t>
            </a:r>
            <a:r>
              <a:rPr lang="en-US" b="1" dirty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Design </a:t>
            </a:r>
            <a:r>
              <a:rPr lang="en-US" sz="3600" dirty="0"/>
              <a:t>requirements state the important characteristics that your solution must meet to succeed. </a:t>
            </a:r>
            <a:endParaRPr lang="en-US" sz="3600" dirty="0" smtClean="0"/>
          </a:p>
          <a:p>
            <a:r>
              <a:rPr lang="en-US" sz="3600" dirty="0" smtClean="0"/>
              <a:t>One </a:t>
            </a:r>
            <a:r>
              <a:rPr lang="en-US" sz="3600" dirty="0"/>
              <a:t>of the best ways to identify the design requirements for your solution is to analyze the concrete example of a similar, existing product, noting each of its key features.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52926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State </a:t>
            </a:r>
            <a:r>
              <a:rPr lang="en-US" sz="3200" dirty="0"/>
              <a:t>the important characteristics that your solution must meet to be successful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/>
              <a:t>Example: </a:t>
            </a:r>
            <a:r>
              <a:rPr lang="en-US" sz="3200" dirty="0" smtClean="0"/>
              <a:t>you </a:t>
            </a:r>
            <a:r>
              <a:rPr lang="en-US" sz="3200" dirty="0"/>
              <a:t>want to design a better grocery store bag. </a:t>
            </a:r>
            <a:endParaRPr lang="en-US" sz="3200" dirty="0" smtClean="0"/>
          </a:p>
          <a:p>
            <a:r>
              <a:rPr lang="en-US" sz="3200" dirty="0"/>
              <a:t>A</a:t>
            </a:r>
            <a:r>
              <a:rPr lang="en-US" sz="3200" dirty="0" smtClean="0"/>
              <a:t> </a:t>
            </a:r>
            <a:r>
              <a:rPr lang="en-US" sz="3200" dirty="0"/>
              <a:t>successful bag would use less expensive material than existing bags and function properly as a grocery bag.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89806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dirty="0"/>
              <a:t>the bag needs </a:t>
            </a:r>
            <a:r>
              <a:rPr lang="en-US" dirty="0" smtClean="0"/>
              <a:t>to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</a:t>
            </a:r>
            <a:r>
              <a:rPr lang="en-US" dirty="0"/>
              <a:t>handles so that shoppers can carry multiple bags of groceries.</a:t>
            </a:r>
          </a:p>
          <a:p>
            <a:r>
              <a:rPr lang="en-US" dirty="0"/>
              <a:t>Hold up to five pounds of food without breaking.</a:t>
            </a:r>
          </a:p>
          <a:p>
            <a:r>
              <a:rPr lang="en-US" dirty="0"/>
              <a:t>Cost less than five cents to make.</a:t>
            </a:r>
          </a:p>
          <a:p>
            <a:r>
              <a:rPr lang="en-US" dirty="0"/>
              <a:t>Collapse so that it can be stored in large quantities at grocery stores.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05813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Another example: degradable plastic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81" y="1690689"/>
            <a:ext cx="8224837" cy="2450666"/>
          </a:xfrm>
          <a:prstGeom prst="rect">
            <a:avLst/>
          </a:prstGeom>
        </p:spPr>
      </p:pic>
      <p:pic>
        <p:nvPicPr>
          <p:cNvPr id="2050" name="Picture 2" descr="http://eco-buddies.com/wp-content/uploads/2014/09/oxium-product-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715" y="4239006"/>
            <a:ext cx="4547408" cy="261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7725" y="4112541"/>
            <a:ext cx="1101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www.oxium.net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177484" y="6522487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eco-buddies.com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4280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Engineering Design Process and the Scientific 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7413"/>
            <a:ext cx="8229600" cy="4167187"/>
          </a:xfrm>
        </p:spPr>
        <p:txBody>
          <a:bodyPr>
            <a:normAutofit/>
          </a:bodyPr>
          <a:lstStyle/>
          <a:p>
            <a:r>
              <a:rPr lang="en-US" dirty="0" smtClean="0"/>
              <a:t>While scientists study how nature works, engineers </a:t>
            </a:r>
            <a:r>
              <a:rPr lang="en-US" u="sng" dirty="0" smtClean="0"/>
              <a:t>create new things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Because engineers and scientists have different objectives, they follow different processes in their work. </a:t>
            </a:r>
          </a:p>
          <a:p>
            <a:r>
              <a:rPr lang="en-US" dirty="0" smtClean="0"/>
              <a:t>Scientists perform </a:t>
            </a:r>
            <a:r>
              <a:rPr lang="en-US" u="sng" dirty="0" smtClean="0"/>
              <a:t>experiments</a:t>
            </a:r>
            <a:r>
              <a:rPr lang="en-US" dirty="0" smtClean="0"/>
              <a:t> using the </a:t>
            </a:r>
            <a:r>
              <a:rPr lang="en-US" b="1" dirty="0" smtClean="0"/>
              <a:t>scientific method</a:t>
            </a:r>
            <a:r>
              <a:rPr lang="en-US" dirty="0" smtClean="0"/>
              <a:t>; whereas, engineers follow the </a:t>
            </a:r>
            <a:r>
              <a:rPr lang="en-US" u="sng" dirty="0" smtClean="0"/>
              <a:t>creativity-based</a:t>
            </a:r>
            <a:r>
              <a:rPr lang="en-US" dirty="0" smtClean="0"/>
              <a:t> </a:t>
            </a:r>
            <a:r>
              <a:rPr lang="en-US" b="1" dirty="0" smtClean="0"/>
              <a:t>engineering design process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978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design requirements are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Needed</a:t>
            </a:r>
            <a:r>
              <a:rPr lang="en-US" dirty="0" smtClean="0"/>
              <a:t> </a:t>
            </a:r>
            <a:r>
              <a:rPr lang="en-US" dirty="0"/>
              <a:t>to solve your design problem.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it is not needed, leave it out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i="1" dirty="0"/>
              <a:t>Feasible</a:t>
            </a:r>
            <a:r>
              <a:rPr lang="en-US" dirty="0"/>
              <a:t>. A good design requirement is not just a wish. </a:t>
            </a:r>
            <a:endParaRPr lang="en-US" dirty="0" smtClean="0"/>
          </a:p>
          <a:p>
            <a:pPr lvl="1"/>
            <a:r>
              <a:rPr lang="en-US" dirty="0" smtClean="0"/>
              <a:t>Ask </a:t>
            </a:r>
            <a:r>
              <a:rPr lang="en-US" dirty="0"/>
              <a:t>if you have the time, money, materials, tools, and knowledge to make it happen.</a:t>
            </a:r>
          </a:p>
          <a:p>
            <a:r>
              <a:rPr lang="en-US" b="1" dirty="0"/>
              <a:t>Subject to change</a:t>
            </a:r>
            <a:r>
              <a:rPr lang="en-US" dirty="0"/>
              <a:t> as you do more research and design. </a:t>
            </a:r>
            <a:endParaRPr lang="en-US" dirty="0" smtClean="0"/>
          </a:p>
          <a:p>
            <a:pPr lvl="1"/>
            <a:r>
              <a:rPr lang="en-US" dirty="0" smtClean="0"/>
              <a:t>Always </a:t>
            </a:r>
            <a:r>
              <a:rPr lang="en-US" dirty="0"/>
              <a:t>ask yourself, is this requirement needed and feasible? If your answers to those questions change, it is OK to change the requirement.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04195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Brainstorm </a:t>
            </a:r>
            <a:r>
              <a:rPr lang="en-US" b="1" dirty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DON'T SETTLE FOR YOUR FIRST IDEA</a:t>
            </a:r>
            <a:r>
              <a:rPr lang="en-US" sz="3600" b="1" dirty="0" smtClean="0"/>
              <a:t>!</a:t>
            </a:r>
          </a:p>
          <a:p>
            <a:pPr lvl="1"/>
            <a:r>
              <a:rPr lang="en-US" sz="3200" dirty="0" smtClean="0"/>
              <a:t>There </a:t>
            </a:r>
            <a:r>
              <a:rPr lang="en-US" sz="3200" dirty="0"/>
              <a:t>are always many good possibilities for solving design problems. </a:t>
            </a:r>
            <a:endParaRPr lang="en-US" sz="3200" dirty="0" smtClean="0"/>
          </a:p>
          <a:p>
            <a:pPr lvl="1"/>
            <a:r>
              <a:rPr lang="en-US" sz="3200" dirty="0" smtClean="0"/>
              <a:t>If </a:t>
            </a:r>
            <a:r>
              <a:rPr lang="en-US" sz="3200" dirty="0"/>
              <a:t>you focus on just one before looking at the alternatives, it is almost certain that you are overlooking a better solution. </a:t>
            </a:r>
            <a:endParaRPr lang="en-US" sz="3200" dirty="0" smtClean="0"/>
          </a:p>
          <a:p>
            <a:r>
              <a:rPr lang="en-US" sz="3600" dirty="0" smtClean="0"/>
              <a:t>Good </a:t>
            </a:r>
            <a:r>
              <a:rPr lang="en-US" sz="3600" dirty="0"/>
              <a:t>designers try to generate as many possible solutions as they can.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16116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Ideation (idea generation)</a:t>
            </a:r>
            <a:endParaRPr lang="en-US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28650" y="1969969"/>
            <a:ext cx="7729538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600" dirty="0" smtClean="0"/>
              <a:t>The </a:t>
            </a:r>
            <a:r>
              <a:rPr lang="en-US" sz="3600" dirty="0"/>
              <a:t>creative process of developing ideas </a:t>
            </a:r>
            <a:endParaRPr lang="en-US" sz="36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600" dirty="0" smtClean="0"/>
              <a:t>Methods </a:t>
            </a:r>
            <a:r>
              <a:rPr lang="en-US" sz="3600" dirty="0"/>
              <a:t>of ideation include: </a:t>
            </a: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/>
              <a:t>Examining existing solutions </a:t>
            </a: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/>
              <a:t>Creating and using analogies </a:t>
            </a: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/>
              <a:t>Conducting brainstorming sessions </a:t>
            </a:r>
          </a:p>
          <a:p>
            <a:pPr marL="8001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/>
              <a:t>Sketching and doodling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72596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2" y="2305007"/>
            <a:ext cx="8811576" cy="36862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56088" y="6470607"/>
            <a:ext cx="6187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Howtoons</a:t>
            </a:r>
            <a:r>
              <a:rPr lang="en-US" sz="1100" dirty="0"/>
              <a:t> &amp; The </a:t>
            </a:r>
            <a:r>
              <a:rPr lang="en-US" sz="1100" dirty="0" err="1"/>
              <a:t>Lemelson</a:t>
            </a:r>
            <a:r>
              <a:rPr lang="en-US" sz="1100" dirty="0"/>
              <a:t>-MIT </a:t>
            </a:r>
            <a:r>
              <a:rPr lang="en-US" sz="1100" dirty="0" err="1"/>
              <a:t>Inventeams</a:t>
            </a:r>
            <a:r>
              <a:rPr lang="en-US" sz="1100" dirty="0"/>
              <a:t>, </a:t>
            </a:r>
            <a:r>
              <a:rPr lang="en-US" sz="1100" dirty="0" smtClean="0"/>
              <a:t>Seeing the Future!: A Guide to Visual Communication, 2010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48075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key rule for successful ideation is </a:t>
            </a:r>
            <a:r>
              <a:rPr lang="en-US" dirty="0" smtClean="0"/>
              <a:t>NO LIMITS. </a:t>
            </a:r>
          </a:p>
          <a:p>
            <a:r>
              <a:rPr lang="en-US" dirty="0" smtClean="0"/>
              <a:t>Start </a:t>
            </a:r>
            <a:r>
              <a:rPr lang="en-US" dirty="0"/>
              <a:t>huge. </a:t>
            </a:r>
            <a:endParaRPr lang="en-US" dirty="0" smtClean="0"/>
          </a:p>
          <a:p>
            <a:r>
              <a:rPr lang="en-US" dirty="0" smtClean="0"/>
              <a:t>Don't </a:t>
            </a:r>
            <a:r>
              <a:rPr lang="en-US" dirty="0"/>
              <a:t>confine yourself to only one or two great ideas, and don't be afraid to </a:t>
            </a:r>
            <a:r>
              <a:rPr lang="en-US" u="sng" dirty="0"/>
              <a:t>think outside the box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solutions are impossible during the ideation phase, so consider </a:t>
            </a:r>
            <a:r>
              <a:rPr lang="en-US" u="sng" dirty="0"/>
              <a:t>even the craziest of </a:t>
            </a:r>
            <a:r>
              <a:rPr lang="en-US" u="sng" dirty="0" smtClean="0"/>
              <a:t>ideas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6545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of Casey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101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Casey Golden, age 13, did this when he invented the </a:t>
            </a:r>
            <a:r>
              <a:rPr lang="en-US" dirty="0" err="1"/>
              <a:t>BIOtee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Casey </a:t>
            </a:r>
            <a:r>
              <a:rPr lang="en-US" dirty="0"/>
              <a:t>noticed that discarded and broken wooden golf tees littered golf courses, damaging the blades and tires of lawn mowers.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decided to design a new biodegradable tee.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experimenting with different mixtures, he devised a recipe made of recycled paper fiber and food byproducts coated with a water-soluble film. When the film is broken, moisture in the ground breaks down the tee within 24 hours.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 result of his creative efforts, Casey's family started a company to manufacture </a:t>
            </a:r>
            <a:r>
              <a:rPr lang="en-US" dirty="0" err="1"/>
              <a:t>BIOtees</a:t>
            </a:r>
            <a:r>
              <a:rPr lang="en-US" dirty="0"/>
              <a:t> producing several million tees per year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05339" y="6496327"/>
            <a:ext cx="42386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Seyyed</a:t>
            </a:r>
            <a:r>
              <a:rPr lang="en-US" sz="1050" dirty="0"/>
              <a:t> </a:t>
            </a:r>
            <a:r>
              <a:rPr lang="en-US" sz="1050" dirty="0" err="1"/>
              <a:t>Khandani</a:t>
            </a:r>
            <a:r>
              <a:rPr lang="en-US" sz="1050" dirty="0"/>
              <a:t>, ENGINEERING </a:t>
            </a:r>
            <a:r>
              <a:rPr lang="en-US" sz="1050" dirty="0"/>
              <a:t>DESIGN </a:t>
            </a:r>
            <a:r>
              <a:rPr lang="en-US" sz="1050" dirty="0"/>
              <a:t>PROCESS, 2005, </a:t>
            </a:r>
            <a:r>
              <a:rPr lang="en-US" sz="1050" dirty="0" smtClean="0"/>
              <a:t>www.saylor.org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274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io Tees 2-3/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972581"/>
            <a:ext cx="3500439" cy="35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362" y="365126"/>
            <a:ext cx="5614987" cy="1325563"/>
          </a:xfrm>
        </p:spPr>
        <p:txBody>
          <a:bodyPr/>
          <a:lstStyle/>
          <a:p>
            <a:r>
              <a:rPr lang="en-US" b="1" dirty="0"/>
              <a:t>Casey </a:t>
            </a:r>
            <a:r>
              <a:rPr lang="en-US" b="1" dirty="0" smtClean="0"/>
              <a:t>Golden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28899"/>
            <a:ext cx="5300663" cy="385976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Inventor &amp; </a:t>
            </a:r>
            <a:r>
              <a:rPr lang="en-US" b="1" dirty="0" smtClean="0"/>
              <a:t>Co-founder Bio </a:t>
            </a:r>
            <a:r>
              <a:rPr lang="en-US" b="1" dirty="0"/>
              <a:t>Dynamics, Ltd.</a:t>
            </a:r>
          </a:p>
          <a:p>
            <a:r>
              <a:rPr lang="en-US" dirty="0" smtClean="0"/>
              <a:t>Produced </a:t>
            </a:r>
            <a:r>
              <a:rPr lang="en-US" dirty="0"/>
              <a:t>our invention of the Bio-degradable golf tee (</a:t>
            </a:r>
            <a:r>
              <a:rPr lang="en-US" dirty="0" err="1"/>
              <a:t>BioTees</a:t>
            </a:r>
            <a:r>
              <a:rPr lang="en-US" dirty="0"/>
              <a:t> (tm)). Designed to save the 40,000+ trees per year that are chopped down to produce the current wooden golf tees. These tees have two patents and are made up of primarily recycled materials (newspaper) and a bonding agent that is a by-product of the beverage industry (a type of sugar).</a:t>
            </a:r>
          </a:p>
          <a:p>
            <a:endParaRPr lang="en-US" dirty="0"/>
          </a:p>
        </p:txBody>
      </p:sp>
      <p:pic>
        <p:nvPicPr>
          <p:cNvPr id="4098" name="Picture 2" descr="Casey Gol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479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0116" y="6488668"/>
            <a:ext cx="2703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www.linkedin.com/in/caseygolden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7078804" y="4676313"/>
            <a:ext cx="33938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www.golfimport.ch/en/everythingelse/tees/bio-tees-2-34-0009152</a:t>
            </a:r>
            <a:r>
              <a:rPr lang="en-US" sz="9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55736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 Choose </a:t>
            </a:r>
            <a:r>
              <a:rPr lang="en-US" b="1" dirty="0"/>
              <a:t>the Best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Look </a:t>
            </a:r>
            <a:r>
              <a:rPr lang="en-US" sz="3600" dirty="0"/>
              <a:t>at whether each possible solution meets your design requirements. </a:t>
            </a:r>
            <a:endParaRPr lang="en-US" sz="3600" dirty="0" smtClean="0"/>
          </a:p>
          <a:p>
            <a:r>
              <a:rPr lang="en-US" sz="3600" dirty="0" smtClean="0"/>
              <a:t>Some </a:t>
            </a:r>
            <a:r>
              <a:rPr lang="en-US" sz="3600" dirty="0"/>
              <a:t>solutions probably meet more requirements than others. </a:t>
            </a:r>
            <a:endParaRPr lang="en-US" sz="3600" dirty="0" smtClean="0"/>
          </a:p>
          <a:p>
            <a:r>
              <a:rPr lang="en-US" sz="3600" dirty="0" smtClean="0"/>
              <a:t>Reject </a:t>
            </a:r>
            <a:r>
              <a:rPr lang="en-US" sz="3600" dirty="0"/>
              <a:t>solutions that do not meet the requirements.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38148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How to choose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5863"/>
            <a:ext cx="7886700" cy="23574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Requirements</a:t>
            </a:r>
          </a:p>
          <a:p>
            <a:r>
              <a:rPr lang="en-US" dirty="0"/>
              <a:t>Nice to Haves, </a:t>
            </a:r>
            <a:r>
              <a:rPr lang="en-US" dirty="0" smtClean="0"/>
              <a:t>Desirables</a:t>
            </a:r>
          </a:p>
          <a:p>
            <a:r>
              <a:rPr lang="en-US" dirty="0"/>
              <a:t>Universal Design </a:t>
            </a:r>
            <a:r>
              <a:rPr lang="en-US" dirty="0" smtClean="0"/>
              <a:t>Criteria</a:t>
            </a:r>
          </a:p>
          <a:p>
            <a:endParaRPr lang="en-US" dirty="0"/>
          </a:p>
          <a:p>
            <a:r>
              <a:rPr lang="en-US" dirty="0" smtClean="0"/>
              <a:t>Use Decision Matrix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244872"/>
              </p:ext>
            </p:extLst>
          </p:nvPr>
        </p:nvGraphicFramePr>
        <p:xfrm>
          <a:off x="785813" y="3468688"/>
          <a:ext cx="7929563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425"/>
                <a:gridCol w="985837"/>
                <a:gridCol w="1171575"/>
                <a:gridCol w="1128713"/>
                <a:gridCol w="12430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Requirements and Criteria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Solution #1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Solution #2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Solution #3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Solution #4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Your requirement #1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Your requirement #2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Your requirement #3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Other criteria (nice-to-have and universal criteria)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34266" y="661177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60871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6" y="365126"/>
            <a:ext cx="2471738" cy="2392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</a:t>
            </a:r>
            <a:r>
              <a:rPr lang="en-US" i="1" dirty="0"/>
              <a:t>Aluminum Can </a:t>
            </a:r>
            <a:r>
              <a:rPr lang="en-US" i="1" dirty="0" smtClean="0"/>
              <a:t>Crusher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4" y="180975"/>
            <a:ext cx="6011263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5339" y="6604084"/>
            <a:ext cx="42386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Seyyed</a:t>
            </a:r>
            <a:r>
              <a:rPr lang="en-US" sz="1050" dirty="0"/>
              <a:t> </a:t>
            </a:r>
            <a:r>
              <a:rPr lang="en-US" sz="1050" dirty="0" err="1"/>
              <a:t>Khandani</a:t>
            </a:r>
            <a:r>
              <a:rPr lang="en-US" sz="1050" dirty="0"/>
              <a:t>, ENGINEERING </a:t>
            </a:r>
            <a:r>
              <a:rPr lang="en-US" sz="1050" dirty="0"/>
              <a:t>DESIGN </a:t>
            </a:r>
            <a:r>
              <a:rPr lang="en-US" sz="1050" dirty="0"/>
              <a:t>PROCESS, 2005, </a:t>
            </a:r>
            <a:r>
              <a:rPr lang="en-US" sz="1050" dirty="0" smtClean="0"/>
              <a:t>www.saylor.org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73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3889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Analysis problems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Design </a:t>
            </a:r>
            <a:r>
              <a:rPr lang="en-US" dirty="0" smtClean="0"/>
              <a:t>problems: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4512"/>
            <a:ext cx="7886700" cy="4600671"/>
          </a:xfrm>
        </p:spPr>
        <p:txBody>
          <a:bodyPr>
            <a:noAutofit/>
          </a:bodyPr>
          <a:lstStyle/>
          <a:p>
            <a:r>
              <a:rPr lang="en-US" sz="3200" dirty="0" smtClean="0"/>
              <a:t>“Determine </a:t>
            </a:r>
            <a:r>
              <a:rPr lang="en-US" sz="3200" dirty="0"/>
              <a:t>the </a:t>
            </a:r>
            <a:r>
              <a:rPr lang="en-US" sz="3200" i="1" dirty="0"/>
              <a:t>maximum height </a:t>
            </a:r>
            <a:r>
              <a:rPr lang="en-US" sz="3200" dirty="0"/>
              <a:t>of a snowball given an initial velocity and release height</a:t>
            </a:r>
            <a:r>
              <a:rPr lang="en-US" sz="3200" dirty="0" smtClean="0"/>
              <a:t>.” 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analysis </a:t>
            </a:r>
            <a:r>
              <a:rPr lang="en-US" dirty="0" smtClean="0"/>
              <a:t>problem; it </a:t>
            </a:r>
            <a:r>
              <a:rPr lang="en-US" dirty="0"/>
              <a:t>has only one </a:t>
            </a:r>
            <a:r>
              <a:rPr lang="en-US" dirty="0" smtClean="0"/>
              <a:t>answer</a:t>
            </a:r>
          </a:p>
          <a:p>
            <a:pPr lvl="1"/>
            <a:endParaRPr lang="en-US" dirty="0" smtClean="0"/>
          </a:p>
          <a:p>
            <a:r>
              <a:rPr lang="en-US" sz="3200" dirty="0"/>
              <a:t>"Design a </a:t>
            </a:r>
            <a:r>
              <a:rPr lang="en-US" sz="3200" i="1" dirty="0"/>
              <a:t>device</a:t>
            </a:r>
            <a:r>
              <a:rPr lang="en-US" sz="3200" dirty="0"/>
              <a:t> to launch a 1-pound snowball to a height of at least 160 </a:t>
            </a:r>
            <a:r>
              <a:rPr lang="en-US" sz="3200" dirty="0" smtClean="0"/>
              <a:t>feet“</a:t>
            </a:r>
            <a:endParaRPr lang="en-US" sz="3200" dirty="0"/>
          </a:p>
          <a:p>
            <a:pPr lvl="1"/>
            <a:r>
              <a:rPr lang="en-US" dirty="0" smtClean="0"/>
              <a:t>de</a:t>
            </a:r>
            <a:r>
              <a:rPr lang="en-US" dirty="0" smtClean="0">
                <a:sym typeface="Wingdings" panose="05000000000000000000" pitchFamily="2" charset="2"/>
              </a:rPr>
              <a:t>sign problem; </a:t>
            </a:r>
            <a:r>
              <a:rPr lang="en-US" dirty="0" smtClean="0"/>
              <a:t>the </a:t>
            </a:r>
            <a:r>
              <a:rPr lang="en-US" dirty="0"/>
              <a:t>solution </a:t>
            </a:r>
            <a:r>
              <a:rPr lang="en-US" dirty="0" smtClean="0"/>
              <a:t>is open </a:t>
            </a:r>
            <a:r>
              <a:rPr lang="en-US" dirty="0"/>
              <a:t>ended, </a:t>
            </a:r>
            <a:r>
              <a:rPr lang="en-US" dirty="0" smtClean="0"/>
              <a:t>since there </a:t>
            </a:r>
            <a:r>
              <a:rPr lang="en-US" dirty="0"/>
              <a:t>are many possible devices that can launch a snowball to a given </a:t>
            </a:r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05339" y="6496327"/>
            <a:ext cx="42386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Seyyed</a:t>
            </a:r>
            <a:r>
              <a:rPr lang="en-US" sz="1050" dirty="0"/>
              <a:t> </a:t>
            </a:r>
            <a:r>
              <a:rPr lang="en-US" sz="1050" dirty="0" err="1"/>
              <a:t>Khandani</a:t>
            </a:r>
            <a:r>
              <a:rPr lang="en-US" sz="1050" dirty="0"/>
              <a:t>, ENGINEERING </a:t>
            </a:r>
            <a:r>
              <a:rPr lang="en-US" sz="1050" dirty="0"/>
              <a:t>DESIGN </a:t>
            </a:r>
            <a:r>
              <a:rPr lang="en-US" sz="1050" dirty="0"/>
              <a:t>PROCESS, 2005, </a:t>
            </a:r>
            <a:r>
              <a:rPr lang="en-US" sz="1050" dirty="0" smtClean="0"/>
              <a:t>www.saylor.org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34765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7" y="985838"/>
            <a:ext cx="8892847" cy="491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5339" y="6496327"/>
            <a:ext cx="42386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Seyyed</a:t>
            </a:r>
            <a:r>
              <a:rPr lang="en-US" sz="1050" dirty="0"/>
              <a:t> </a:t>
            </a:r>
            <a:r>
              <a:rPr lang="en-US" sz="1050" dirty="0" err="1"/>
              <a:t>Khandani</a:t>
            </a:r>
            <a:r>
              <a:rPr lang="en-US" sz="1050" dirty="0"/>
              <a:t>, ENGINEERING </a:t>
            </a:r>
            <a:r>
              <a:rPr lang="en-US" sz="1050" dirty="0"/>
              <a:t>DESIGN </a:t>
            </a:r>
            <a:r>
              <a:rPr lang="en-US" sz="1050" dirty="0"/>
              <a:t>PROCESS, 2005, </a:t>
            </a:r>
            <a:r>
              <a:rPr lang="en-US" sz="1050" dirty="0" smtClean="0"/>
              <a:t>www.saylor.org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67729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 Develop </a:t>
            </a:r>
            <a:r>
              <a:rPr lang="en-US" b="1" dirty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Development </a:t>
            </a:r>
            <a:r>
              <a:rPr lang="en-US" sz="3600" dirty="0"/>
              <a:t>involves the refinement </a:t>
            </a:r>
            <a:r>
              <a:rPr lang="en-US" sz="3600" dirty="0"/>
              <a:t>and</a:t>
            </a:r>
            <a:r>
              <a:rPr lang="en-US" sz="3600" dirty="0"/>
              <a:t> improvement of a solution, and it continues throughout the design process, often even after a product ships to customers.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56436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Drawings</a:t>
            </a:r>
          </a:p>
          <a:p>
            <a:r>
              <a:rPr lang="en-US" dirty="0" smtClean="0"/>
              <a:t>Modeling: scale model, computer model, …</a:t>
            </a:r>
          </a:p>
          <a:p>
            <a:r>
              <a:rPr lang="en-US" dirty="0" smtClean="0"/>
              <a:t>Prototyping</a:t>
            </a:r>
          </a:p>
          <a:p>
            <a:r>
              <a:rPr lang="en-US" dirty="0" smtClean="0"/>
              <a:t>Storyboards</a:t>
            </a:r>
          </a:p>
          <a:p>
            <a:r>
              <a:rPr lang="en-US" dirty="0"/>
              <a:t>Analysis, Running the Numbers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77158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6" y="365126"/>
            <a:ext cx="7510462" cy="5463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0" y="5992297"/>
            <a:ext cx="76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1503 page from Leonardo da Vinci's notebooks depicts his work on water wheels and Archimedes pumps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51547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7. Build </a:t>
            </a:r>
            <a:r>
              <a:rPr lang="en-US" b="1" dirty="0"/>
              <a:t>a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dirty="0"/>
              <a:t>prototype is an operating version of a solution. </a:t>
            </a:r>
            <a:endParaRPr lang="en-US" sz="3200" dirty="0" smtClean="0"/>
          </a:p>
          <a:p>
            <a:r>
              <a:rPr lang="en-US" sz="3200" dirty="0" smtClean="0"/>
              <a:t>Often </a:t>
            </a:r>
            <a:r>
              <a:rPr lang="en-US" sz="3200" dirty="0"/>
              <a:t>it is made with different materials than the final version, and generally it is not as polished. </a:t>
            </a:r>
            <a:endParaRPr lang="en-US" sz="3200" dirty="0" smtClean="0"/>
          </a:p>
          <a:p>
            <a:r>
              <a:rPr lang="en-US" sz="3200" dirty="0" smtClean="0"/>
              <a:t>Prototypes </a:t>
            </a:r>
            <a:r>
              <a:rPr lang="en-US" sz="3200" dirty="0"/>
              <a:t>are a key step in the development of a final solution, allowing the designer to test how the solution will work.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88536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prototype using breadboard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Picture of finished LED circ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9" y="2129375"/>
            <a:ext cx="6586536" cy="40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55791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35559"/>
            <a:ext cx="7886700" cy="1041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Apple's hardware setup for testing early prototype iPhone software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884" y="628649"/>
            <a:ext cx="6359332" cy="4243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0725" y="6521774"/>
            <a:ext cx="3212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www.macrumors.com/2014/03/26/secret-ios-room</a:t>
            </a:r>
            <a:r>
              <a:rPr lang="en-US" sz="11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12177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8. Test </a:t>
            </a:r>
            <a:r>
              <a:rPr lang="en-US" b="1" dirty="0"/>
              <a:t>and Redesign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design process involves multiple iterations and redesigns of your final solution. </a:t>
            </a:r>
            <a:endParaRPr lang="en-US" sz="3600" dirty="0" smtClean="0"/>
          </a:p>
          <a:p>
            <a:r>
              <a:rPr lang="en-US" sz="3600" dirty="0" smtClean="0"/>
              <a:t>You </a:t>
            </a:r>
            <a:r>
              <a:rPr lang="en-US" sz="3600" dirty="0"/>
              <a:t>will likely test your solution, find new problems, make changes, and test new solutions before settling on a final design.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808518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9. Communicate </a:t>
            </a:r>
            <a:r>
              <a:rPr lang="en-US" b="1" dirty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 </a:t>
            </a:r>
            <a:r>
              <a:rPr lang="en-US" sz="3600" dirty="0"/>
              <a:t>complete your project, communicate your results to others in a final report and/or a display board. </a:t>
            </a:r>
            <a:endParaRPr lang="en-US" sz="3600" dirty="0" smtClean="0"/>
          </a:p>
          <a:p>
            <a:r>
              <a:rPr lang="en-US" sz="3600" dirty="0" smtClean="0"/>
              <a:t>Professional </a:t>
            </a:r>
            <a:r>
              <a:rPr lang="en-US" sz="3600" dirty="0"/>
              <a:t>engineers always do the same, thoroughly documenting their solutions so that they can be manufactured and supported.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96205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eps of the Engineering Design Pro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1245" y="91561"/>
            <a:ext cx="5122518" cy="64440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6535579"/>
            <a:ext cx="61430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http://www.sciencebuddies.org/engineering-design-process/engineering-design-compare-scientific-method.shtml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926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engineering design process is a series of steps that engineers follow to come up with a </a:t>
            </a:r>
            <a:r>
              <a:rPr lang="en-US" sz="3200" u="sng" dirty="0"/>
              <a:t>solution</a:t>
            </a:r>
            <a:r>
              <a:rPr lang="en-US" sz="3200" dirty="0"/>
              <a:t> to a </a:t>
            </a:r>
            <a:r>
              <a:rPr lang="en-US" sz="3200" u="sng" dirty="0"/>
              <a:t>problem</a:t>
            </a:r>
            <a:r>
              <a:rPr lang="en-US" sz="3200" dirty="0"/>
              <a:t>. </a:t>
            </a:r>
            <a:endParaRPr lang="en-US" sz="3200" dirty="0" smtClean="0"/>
          </a:p>
          <a:p>
            <a:pPr lvl="1"/>
            <a:r>
              <a:rPr lang="en-US" sz="2800" dirty="0" smtClean="0"/>
              <a:t>Many </a:t>
            </a:r>
            <a:r>
              <a:rPr lang="en-US" sz="2800" dirty="0"/>
              <a:t>times the solution involves designing a </a:t>
            </a:r>
            <a:r>
              <a:rPr lang="en-US" sz="2800" u="sng" dirty="0"/>
              <a:t>product</a:t>
            </a:r>
            <a:r>
              <a:rPr lang="en-US" sz="2800" dirty="0"/>
              <a:t> (like a machine or computer code) that meets certain </a:t>
            </a:r>
            <a:r>
              <a:rPr lang="en-US" sz="2800" u="sng" dirty="0"/>
              <a:t>criteria</a:t>
            </a:r>
            <a:r>
              <a:rPr lang="en-US" sz="2800" dirty="0"/>
              <a:t> and/or accomplishes a certain task. </a:t>
            </a:r>
            <a:endParaRPr lang="en-US" sz="2800" dirty="0" smtClean="0"/>
          </a:p>
          <a:p>
            <a:r>
              <a:rPr lang="en-US" sz="3200" dirty="0" smtClean="0"/>
              <a:t>Involves </a:t>
            </a:r>
            <a:r>
              <a:rPr lang="en-US" sz="3200" dirty="0"/>
              <a:t>designing, building, and testing </a:t>
            </a:r>
            <a:r>
              <a:rPr lang="en-US" sz="3200" dirty="0" smtClean="0"/>
              <a:t>something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1150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eps of the Scientific Meth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304800"/>
            <a:ext cx="4707675" cy="5989525"/>
          </a:xfrm>
          <a:prstGeom prst="rect">
            <a:avLst/>
          </a:prstGeom>
          <a:noFill/>
        </p:spPr>
      </p:pic>
      <p:pic>
        <p:nvPicPr>
          <p:cNvPr id="1028" name="Picture 4" descr="Steps of the Engineering Design Proc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733" y="349103"/>
            <a:ext cx="4265267" cy="53656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6535579"/>
            <a:ext cx="61430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http://www.sciencebuddies.org/engineering-design-process/engineering-design-compare-scientific-method.shtml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706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Engineers do not always follow the engineering design process steps in order, one after another. </a:t>
            </a:r>
            <a:endParaRPr lang="en-US" sz="3200" dirty="0" smtClean="0"/>
          </a:p>
          <a:p>
            <a:r>
              <a:rPr lang="en-US" sz="3200" dirty="0" smtClean="0"/>
              <a:t>It </a:t>
            </a:r>
            <a:r>
              <a:rPr lang="en-US" sz="3200" dirty="0"/>
              <a:t>is very common to design something, test it, find a problem, and then go back to an earlier step to make a modification or change to your design. </a:t>
            </a:r>
            <a:endParaRPr lang="en-US" sz="3200" dirty="0" smtClean="0"/>
          </a:p>
          <a:p>
            <a:r>
              <a:rPr lang="en-US" sz="3200" dirty="0" smtClean="0"/>
              <a:t>This </a:t>
            </a:r>
            <a:r>
              <a:rPr lang="en-US" sz="3200" dirty="0"/>
              <a:t>way of working is called </a:t>
            </a:r>
            <a:r>
              <a:rPr lang="en-US" sz="3200" b="1" dirty="0"/>
              <a:t>iteration</a:t>
            </a:r>
            <a:r>
              <a:rPr lang="en-US" sz="3200" dirty="0"/>
              <a:t>, and it is likely that your process will do the same!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8766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Iteration: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4"/>
            <a:ext cx="7886700" cy="55324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Wright brothers' airplane did not fly perfectly the first time.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began a program for building an airplane by first conducting tests with kites and then gliders. </a:t>
            </a:r>
            <a:endParaRPr lang="en-US" dirty="0" smtClean="0"/>
          </a:p>
          <a:p>
            <a:r>
              <a:rPr lang="en-US" dirty="0" smtClean="0"/>
              <a:t>Before </a:t>
            </a:r>
            <a:r>
              <a:rPr lang="en-US" dirty="0"/>
              <a:t>attempting powered flight, they solved the essential problems of controlling a plane's motion in rising, descending, and turning.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didn't construct a powered plane until after making more than </a:t>
            </a:r>
            <a:r>
              <a:rPr lang="en-US" u="sng" dirty="0"/>
              <a:t>700 successful glider flights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Design </a:t>
            </a:r>
            <a:r>
              <a:rPr lang="en-US" dirty="0"/>
              <a:t>activity is therefore cyclic or iterative in nature, whereas analysis problem solving is primarily </a:t>
            </a:r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05339" y="6496327"/>
            <a:ext cx="42386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Seyyed</a:t>
            </a:r>
            <a:r>
              <a:rPr lang="en-US" sz="1050" dirty="0"/>
              <a:t> </a:t>
            </a:r>
            <a:r>
              <a:rPr lang="en-US" sz="1050" dirty="0" err="1"/>
              <a:t>Khandani</a:t>
            </a:r>
            <a:r>
              <a:rPr lang="en-US" sz="1050" dirty="0"/>
              <a:t>, ENGINEERING </a:t>
            </a:r>
            <a:r>
              <a:rPr lang="en-US" sz="1050" dirty="0"/>
              <a:t>DESIGN </a:t>
            </a:r>
            <a:r>
              <a:rPr lang="en-US" sz="1050" dirty="0"/>
              <a:t>PROCESS, 2005, </a:t>
            </a:r>
            <a:r>
              <a:rPr lang="en-US" sz="1050" dirty="0" smtClean="0"/>
              <a:t>www.saylor.org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6267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Define </a:t>
            </a:r>
            <a:r>
              <a:rPr lang="en-US" b="1" dirty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engineering design process starts when you ask the following questions about problems that you observe:</a:t>
            </a:r>
          </a:p>
          <a:p>
            <a:pPr lvl="1"/>
            <a:r>
              <a:rPr lang="en-US" sz="3200" dirty="0"/>
              <a:t>What is the problem or need?</a:t>
            </a:r>
          </a:p>
          <a:p>
            <a:pPr lvl="1"/>
            <a:r>
              <a:rPr lang="en-US" sz="3200" dirty="0"/>
              <a:t>Who has the problem or need?</a:t>
            </a:r>
          </a:p>
          <a:p>
            <a:pPr lvl="1"/>
            <a:r>
              <a:rPr lang="en-US" sz="3200" dirty="0"/>
              <a:t>Why is it important to solve?</a:t>
            </a:r>
          </a:p>
          <a:p>
            <a:endParaRPr lang="en-US" sz="3600" dirty="0" smtClean="0"/>
          </a:p>
          <a:p>
            <a:r>
              <a:rPr lang="en-US" sz="3600" dirty="0" smtClean="0"/>
              <a:t>[</a:t>
            </a:r>
            <a:r>
              <a:rPr lang="en-US" sz="3600" dirty="0"/>
              <a:t>Who] need(s) [what] because [why</a:t>
            </a:r>
            <a:r>
              <a:rPr lang="en-US" sz="3600" dirty="0" smtClean="0"/>
              <a:t>].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434266" y="6468899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www.sciencebuddies.org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8784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46613"/>
          </a:xfrm>
        </p:spPr>
        <p:txBody>
          <a:bodyPr/>
          <a:lstStyle/>
          <a:p>
            <a:r>
              <a:rPr lang="en-US" dirty="0"/>
              <a:t>One really great way to start the need-finding process is to make a "bug list." </a:t>
            </a:r>
            <a:endParaRPr lang="en-US" dirty="0" smtClean="0"/>
          </a:p>
          <a:p>
            <a:r>
              <a:rPr lang="en-US" dirty="0" smtClean="0"/>
              <a:t>Think </a:t>
            </a:r>
            <a:r>
              <a:rPr lang="en-US" dirty="0"/>
              <a:t>about all of the things that bug you or bug other people around you. </a:t>
            </a:r>
            <a:r>
              <a:rPr lang="en-US" dirty="0" smtClean="0"/>
              <a:t>Write </a:t>
            </a:r>
            <a:r>
              <a:rPr lang="en-US" dirty="0"/>
              <a:t>them down.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may seem like small and silly problems, but they can spark ideas for a project or lead to larger problems that you may not have noticed otherwise.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05339" y="6496327"/>
            <a:ext cx="42386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Seyyed</a:t>
            </a:r>
            <a:r>
              <a:rPr lang="en-US" sz="1050" dirty="0"/>
              <a:t> </a:t>
            </a:r>
            <a:r>
              <a:rPr lang="en-US" sz="1050" dirty="0" err="1"/>
              <a:t>Khandani</a:t>
            </a:r>
            <a:r>
              <a:rPr lang="en-US" sz="1050" dirty="0"/>
              <a:t>, ENGINEERING </a:t>
            </a:r>
            <a:r>
              <a:rPr lang="en-US" sz="1050" dirty="0"/>
              <a:t>DESIGN </a:t>
            </a:r>
            <a:r>
              <a:rPr lang="en-US" sz="1050" dirty="0"/>
              <a:t>PROCESS, 2005, </a:t>
            </a:r>
            <a:r>
              <a:rPr lang="en-US" sz="1050" dirty="0" smtClean="0"/>
              <a:t>www.saylor.org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30817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2971</TotalTime>
  <Words>1849</Words>
  <Application>Microsoft Office PowerPoint</Application>
  <PresentationFormat>On-screen Show (4:3)</PresentationFormat>
  <Paragraphs>231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Office Theme</vt:lpstr>
      <vt:lpstr>Konsep Pengembangan Sains dan Teknologi (HUGI12)</vt:lpstr>
      <vt:lpstr>The Engineering Design Process and the Scientific Method </vt:lpstr>
      <vt:lpstr>Analysis problems vs Design problems: an example</vt:lpstr>
      <vt:lpstr>Problem solving</vt:lpstr>
      <vt:lpstr>PowerPoint Presentation</vt:lpstr>
      <vt:lpstr>Iteration</vt:lpstr>
      <vt:lpstr>Iteration: example</vt:lpstr>
      <vt:lpstr>1. Define the Problem</vt:lpstr>
      <vt:lpstr>How to start?</vt:lpstr>
      <vt:lpstr>Types of potential problem</vt:lpstr>
      <vt:lpstr>Develop a Problem Statement</vt:lpstr>
      <vt:lpstr>Example (cont’d)</vt:lpstr>
      <vt:lpstr>Tool: Ishikawa Diagram</vt:lpstr>
      <vt:lpstr>Root cause: 5 whys</vt:lpstr>
      <vt:lpstr>2. Do Background Research</vt:lpstr>
      <vt:lpstr>3. Specify Requirements</vt:lpstr>
      <vt:lpstr>Design requirements </vt:lpstr>
      <vt:lpstr>Examples: the bag needs to …</vt:lpstr>
      <vt:lpstr>Another example: degradable plastic</vt:lpstr>
      <vt:lpstr>Effective design requirements are:</vt:lpstr>
      <vt:lpstr>4. Brainstorm Solutions</vt:lpstr>
      <vt:lpstr>Ideation (idea generation)</vt:lpstr>
      <vt:lpstr>Sketching</vt:lpstr>
      <vt:lpstr>Ideation (cont’d)</vt:lpstr>
      <vt:lpstr>Case of Casey</vt:lpstr>
      <vt:lpstr>Casey Golden</vt:lpstr>
      <vt:lpstr>5. Choose the Best Solution</vt:lpstr>
      <vt:lpstr>How to choose</vt:lpstr>
      <vt:lpstr>Example: Aluminum Can Crusher</vt:lpstr>
      <vt:lpstr>PowerPoint Presentation</vt:lpstr>
      <vt:lpstr>6. Develop the Solution</vt:lpstr>
      <vt:lpstr>Methods of Development</vt:lpstr>
      <vt:lpstr>PowerPoint Presentation</vt:lpstr>
      <vt:lpstr>7. Build a Prototype</vt:lpstr>
      <vt:lpstr>Electronic prototype using breadboard</vt:lpstr>
      <vt:lpstr>PowerPoint Presentation</vt:lpstr>
      <vt:lpstr>8. Test and Redesign</vt:lpstr>
      <vt:lpstr>9. Communicate Results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Pengembangan Sains dan Teknologi (HUGI12)</dc:title>
  <dc:creator>Fazmah Arif</dc:creator>
  <cp:lastModifiedBy>Fazmah Arif</cp:lastModifiedBy>
  <cp:revision>118</cp:revision>
  <cp:lastPrinted>2015-02-15T04:14:29Z</cp:lastPrinted>
  <dcterms:created xsi:type="dcterms:W3CDTF">2015-01-19T03:03:53Z</dcterms:created>
  <dcterms:modified xsi:type="dcterms:W3CDTF">2015-03-02T07:20:59Z</dcterms:modified>
</cp:coreProperties>
</file>