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306" r:id="rId3"/>
    <p:sldId id="307" r:id="rId4"/>
    <p:sldId id="259" r:id="rId5"/>
    <p:sldId id="310" r:id="rId6"/>
    <p:sldId id="309" r:id="rId7"/>
    <p:sldId id="308" r:id="rId8"/>
    <p:sldId id="305" r:id="rId9"/>
    <p:sldId id="260" r:id="rId10"/>
    <p:sldId id="261" r:id="rId11"/>
    <p:sldId id="263" r:id="rId12"/>
    <p:sldId id="264" r:id="rId13"/>
    <p:sldId id="265" r:id="rId14"/>
    <p:sldId id="267" r:id="rId15"/>
    <p:sldId id="268" r:id="rId16"/>
    <p:sldId id="269" r:id="rId17"/>
    <p:sldId id="270" r:id="rId18"/>
    <p:sldId id="271" r:id="rId19"/>
    <p:sldId id="273" r:id="rId20"/>
    <p:sldId id="274" r:id="rId21"/>
    <p:sldId id="275"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1" r:id="rId45"/>
    <p:sldId id="302" r:id="rId46"/>
    <p:sldId id="303"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3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7293CF-9592-4BBE-82FC-EAA05B8156DD}" type="datetimeFigureOut">
              <a:rPr lang="en-US" smtClean="0"/>
              <a:t>2/20/2015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818DF-629B-4B6B-916E-47460E2893CB}" type="slidenum">
              <a:rPr lang="en-US" smtClean="0"/>
              <a:t>‹#›</a:t>
            </a:fld>
            <a:endParaRPr lang="en-US"/>
          </a:p>
        </p:txBody>
      </p:sp>
    </p:spTree>
    <p:extLst>
      <p:ext uri="{BB962C8B-B14F-4D97-AF65-F5344CB8AC3E}">
        <p14:creationId xmlns:p14="http://schemas.microsoft.com/office/powerpoint/2010/main" val="321550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9EB9A8-DA67-4740-8071-E8A3ADE6262D}" type="slidenum">
              <a:rPr lang="en-US"/>
              <a:pPr/>
              <a:t>9</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2894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A9C446-C1D8-4285-8AEB-C60191A4D912}"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3571743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A9C446-C1D8-4285-8AEB-C60191A4D912}"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351033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A9C446-C1D8-4285-8AEB-C60191A4D912}"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1849090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26B867D2-6288-44F9-9C0A-DA9F1E30E2C9}" type="slidenum">
              <a:rPr lang="en-US"/>
              <a:pPr/>
              <a:t>‹#›</a:t>
            </a:fld>
            <a:endParaRPr lang="en-US"/>
          </a:p>
        </p:txBody>
      </p:sp>
    </p:spTree>
    <p:extLst>
      <p:ext uri="{BB962C8B-B14F-4D97-AF65-F5344CB8AC3E}">
        <p14:creationId xmlns:p14="http://schemas.microsoft.com/office/powerpoint/2010/main" val="221111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A9C446-C1D8-4285-8AEB-C60191A4D912}"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2147484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9C446-C1D8-4285-8AEB-C60191A4D912}"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8404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A9C446-C1D8-4285-8AEB-C60191A4D912}"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176822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A9C446-C1D8-4285-8AEB-C60191A4D912}"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178786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A9C446-C1D8-4285-8AEB-C60191A4D912}" type="datetimeFigureOut">
              <a:rPr lang="en-US" smtClean="0"/>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216692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9C446-C1D8-4285-8AEB-C60191A4D912}"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38047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9C446-C1D8-4285-8AEB-C60191A4D912}"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972412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9C446-C1D8-4285-8AEB-C60191A4D912}"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700ED-6BE5-4976-B722-2E4C3F41ECDD}" type="slidenum">
              <a:rPr lang="en-US" smtClean="0"/>
              <a:t>‹#›</a:t>
            </a:fld>
            <a:endParaRPr lang="en-US"/>
          </a:p>
        </p:txBody>
      </p:sp>
    </p:spTree>
    <p:extLst>
      <p:ext uri="{BB962C8B-B14F-4D97-AF65-F5344CB8AC3E}">
        <p14:creationId xmlns:p14="http://schemas.microsoft.com/office/powerpoint/2010/main" val="59258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9C446-C1D8-4285-8AEB-C60191A4D912}" type="datetimeFigureOut">
              <a:rPr lang="en-US" smtClean="0"/>
              <a:t>2/20/2015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700ED-6BE5-4976-B722-2E4C3F41ECDD}" type="slidenum">
              <a:rPr lang="en-US" smtClean="0"/>
              <a:t>‹#›</a:t>
            </a:fld>
            <a:endParaRPr lang="en-US"/>
          </a:p>
        </p:txBody>
      </p:sp>
    </p:spTree>
    <p:extLst>
      <p:ext uri="{BB962C8B-B14F-4D97-AF65-F5344CB8AC3E}">
        <p14:creationId xmlns:p14="http://schemas.microsoft.com/office/powerpoint/2010/main" val="3785303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a:t>Konsep</a:t>
            </a:r>
            <a:r>
              <a:rPr lang="en-US" dirty="0"/>
              <a:t> </a:t>
            </a:r>
            <a:r>
              <a:rPr lang="en-US" dirty="0" err="1"/>
              <a:t>Pengembangan</a:t>
            </a:r>
            <a:r>
              <a:rPr lang="en-US" dirty="0"/>
              <a:t> </a:t>
            </a:r>
            <a:r>
              <a:rPr lang="en-US" dirty="0" err="1"/>
              <a:t>Sains</a:t>
            </a:r>
            <a:r>
              <a:rPr lang="en-US" dirty="0"/>
              <a:t> </a:t>
            </a:r>
            <a:r>
              <a:rPr lang="en-US" dirty="0" err="1"/>
              <a:t>dan</a:t>
            </a:r>
            <a:r>
              <a:rPr lang="en-US" dirty="0"/>
              <a:t> </a:t>
            </a:r>
            <a:r>
              <a:rPr lang="en-US" dirty="0" err="1"/>
              <a:t>Teknologi</a:t>
            </a:r>
            <a:r>
              <a:rPr lang="en-US" dirty="0"/>
              <a:t/>
            </a:r>
            <a:br>
              <a:rPr lang="en-US" dirty="0"/>
            </a:br>
            <a:r>
              <a:rPr lang="en-US" dirty="0" smtClean="0"/>
              <a:t>(HUGI12)</a:t>
            </a:r>
            <a:endParaRPr lang="en-US" dirty="0"/>
          </a:p>
        </p:txBody>
      </p:sp>
      <p:sp>
        <p:nvSpPr>
          <p:cNvPr id="3" name="Subtitle 2"/>
          <p:cNvSpPr>
            <a:spLocks noGrp="1"/>
          </p:cNvSpPr>
          <p:nvPr>
            <p:ph type="subTitle" idx="1"/>
          </p:nvPr>
        </p:nvSpPr>
        <p:spPr>
          <a:xfrm>
            <a:off x="1143000" y="4643438"/>
            <a:ext cx="6858000" cy="614362"/>
          </a:xfrm>
        </p:spPr>
        <p:txBody>
          <a:bodyPr/>
          <a:lstStyle/>
          <a:p>
            <a:r>
              <a:rPr lang="en-US" dirty="0" smtClean="0"/>
              <a:t>06- </a:t>
            </a:r>
            <a:r>
              <a:rPr lang="en-US" dirty="0" err="1" smtClean="0"/>
              <a:t>Metoda</a:t>
            </a:r>
            <a:r>
              <a:rPr lang="en-US" dirty="0" smtClean="0"/>
              <a:t> </a:t>
            </a:r>
            <a:r>
              <a:rPr lang="en-US" dirty="0" err="1" smtClean="0"/>
              <a:t>Ilmiah</a:t>
            </a:r>
            <a:endParaRPr lang="en-US" dirty="0"/>
          </a:p>
        </p:txBody>
      </p:sp>
    </p:spTree>
    <p:extLst>
      <p:ext uri="{BB962C8B-B14F-4D97-AF65-F5344CB8AC3E}">
        <p14:creationId xmlns:p14="http://schemas.microsoft.com/office/powerpoint/2010/main" val="3227139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sz="half" idx="1"/>
          </p:nvPr>
        </p:nvSpPr>
        <p:spPr>
          <a:xfrm>
            <a:off x="0" y="152400"/>
            <a:ext cx="5257800" cy="6705600"/>
          </a:xfrm>
        </p:spPr>
        <p:txBody>
          <a:bodyPr/>
          <a:lstStyle/>
          <a:p>
            <a:pPr algn="ctr">
              <a:buFontTx/>
              <a:buNone/>
            </a:pPr>
            <a:endParaRPr lang="en-US" sz="4400"/>
          </a:p>
          <a:p>
            <a:pPr algn="ctr">
              <a:buFontTx/>
              <a:buNone/>
            </a:pPr>
            <a:r>
              <a:rPr lang="en-US" sz="4400"/>
              <a:t>The </a:t>
            </a:r>
            <a:r>
              <a:rPr lang="en-US" sz="4400">
                <a:solidFill>
                  <a:schemeClr val="hlink"/>
                </a:solidFill>
              </a:rPr>
              <a:t>Scientific Method</a:t>
            </a:r>
            <a:r>
              <a:rPr lang="en-US" sz="4400"/>
              <a:t> involves a series of steps that are used to investigate a natural occurrence. </a:t>
            </a:r>
          </a:p>
        </p:txBody>
      </p:sp>
      <p:pic>
        <p:nvPicPr>
          <p:cNvPr id="6151" name="Picture 7" descr="Mad_scientist"/>
          <p:cNvPicPr>
            <a:picLocks noGrp="1" noChangeAspect="1" noChangeArrowheads="1" noCrop="1"/>
          </p:cNvPicPr>
          <p:nvPr>
            <p:ph sz="half" idx="2"/>
          </p:nvPr>
        </p:nvPicPr>
        <p:blipFill>
          <a:blip r:embed="rId2" cstate="print"/>
          <a:srcRect/>
          <a:stretch>
            <a:fillRect/>
          </a:stretch>
        </p:blipFill>
        <p:spPr>
          <a:xfrm>
            <a:off x="5715000" y="1524000"/>
            <a:ext cx="3144838" cy="3681413"/>
          </a:xfrm>
          <a:noFill/>
          <a:ln/>
        </p:spPr>
      </p:pic>
    </p:spTree>
    <p:extLst>
      <p:ext uri="{BB962C8B-B14F-4D97-AF65-F5344CB8AC3E}">
        <p14:creationId xmlns:p14="http://schemas.microsoft.com/office/powerpoint/2010/main" val="335762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Effect transition="in" filter="slide(fromBottom)">
                                      <p:cBhvr>
                                        <p:cTn id="7" dur="20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143000" y="533400"/>
            <a:ext cx="6934200" cy="1143000"/>
          </a:xfrm>
          <a:prstGeom prst="rect">
            <a:avLst/>
          </a:prstGeom>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Black"/>
              </a:rPr>
              <a:t>Scientific Method</a:t>
            </a:r>
          </a:p>
        </p:txBody>
      </p:sp>
      <p:sp>
        <p:nvSpPr>
          <p:cNvPr id="3075" name="Rectangle 3"/>
          <p:cNvSpPr>
            <a:spLocks noGrp="1" noChangeArrowheads="1"/>
          </p:cNvSpPr>
          <p:nvPr>
            <p:ph type="body" sz="half" idx="1"/>
          </p:nvPr>
        </p:nvSpPr>
        <p:spPr>
          <a:xfrm>
            <a:off x="0" y="1600200"/>
            <a:ext cx="9144000" cy="5257800"/>
          </a:xfrm>
        </p:spPr>
        <p:txBody>
          <a:bodyPr/>
          <a:lstStyle/>
          <a:p>
            <a:pPr algn="ctr">
              <a:buFontTx/>
              <a:buNone/>
            </a:pPr>
            <a:r>
              <a:rPr lang="en-US" sz="4000">
                <a:solidFill>
                  <a:srgbClr val="AD1505"/>
                </a:solidFill>
              </a:rPr>
              <a:t>Problem/Question</a:t>
            </a:r>
          </a:p>
          <a:p>
            <a:pPr algn="ctr">
              <a:buFontTx/>
              <a:buNone/>
            </a:pPr>
            <a:r>
              <a:rPr lang="en-US" sz="4000">
                <a:solidFill>
                  <a:srgbClr val="AD1505"/>
                </a:solidFill>
              </a:rPr>
              <a:t>Observation/Research</a:t>
            </a:r>
          </a:p>
          <a:p>
            <a:pPr algn="ctr">
              <a:buFontTx/>
              <a:buNone/>
            </a:pPr>
            <a:r>
              <a:rPr lang="en-US" sz="4000">
                <a:solidFill>
                  <a:srgbClr val="AD1505"/>
                </a:solidFill>
              </a:rPr>
              <a:t>Formulate a Hypothesis</a:t>
            </a:r>
          </a:p>
          <a:p>
            <a:pPr algn="ctr">
              <a:buFontTx/>
              <a:buNone/>
            </a:pPr>
            <a:r>
              <a:rPr lang="en-US" sz="4000">
                <a:solidFill>
                  <a:srgbClr val="AD1505"/>
                </a:solidFill>
              </a:rPr>
              <a:t>Experiment</a:t>
            </a:r>
          </a:p>
          <a:p>
            <a:pPr algn="ctr">
              <a:buFontTx/>
              <a:buNone/>
            </a:pPr>
            <a:r>
              <a:rPr lang="en-US" sz="4000">
                <a:solidFill>
                  <a:srgbClr val="AD1505"/>
                </a:solidFill>
              </a:rPr>
              <a:t>Collect and Analyze Results</a:t>
            </a:r>
          </a:p>
          <a:p>
            <a:pPr algn="ctr">
              <a:buFontTx/>
              <a:buNone/>
            </a:pPr>
            <a:r>
              <a:rPr lang="en-US" sz="4000">
                <a:solidFill>
                  <a:srgbClr val="AD1505"/>
                </a:solidFill>
              </a:rPr>
              <a:t>Conclusion</a:t>
            </a:r>
          </a:p>
          <a:p>
            <a:pPr algn="ctr">
              <a:buFontTx/>
              <a:buNone/>
            </a:pPr>
            <a:r>
              <a:rPr lang="en-US" sz="4000">
                <a:solidFill>
                  <a:srgbClr val="AD1505"/>
                </a:solidFill>
              </a:rPr>
              <a:t>Communicate the Results</a:t>
            </a:r>
          </a:p>
        </p:txBody>
      </p:sp>
    </p:spTree>
    <p:extLst>
      <p:ext uri="{BB962C8B-B14F-4D97-AF65-F5344CB8AC3E}">
        <p14:creationId xmlns:p14="http://schemas.microsoft.com/office/powerpoint/2010/main" val="136045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fade">
                                      <p:cBhvr>
                                        <p:cTn id="11" dur="3000"/>
                                        <p:tgtEl>
                                          <p:spTgt spid="3075">
                                            <p:txEl>
                                              <p:pRg st="0" end="0"/>
                                            </p:txEl>
                                          </p:spTgt>
                                        </p:tgtEl>
                                      </p:cBhvr>
                                    </p:animEffect>
                                    <p:anim calcmode="lin" valueType="num">
                                      <p:cBhvr>
                                        <p:cTn id="12" dur="3000" fill="hold"/>
                                        <p:tgtEl>
                                          <p:spTgt spid="3075">
                                            <p:txEl>
                                              <p:pRg st="0" end="0"/>
                                            </p:txEl>
                                          </p:spTgt>
                                        </p:tgtEl>
                                        <p:attrNameLst>
                                          <p:attrName>style.rotation</p:attrName>
                                        </p:attrNameLst>
                                      </p:cBhvr>
                                      <p:tavLst>
                                        <p:tav tm="0">
                                          <p:val>
                                            <p:fltVal val="720"/>
                                          </p:val>
                                        </p:tav>
                                        <p:tav tm="100000">
                                          <p:val>
                                            <p:fltVal val="0"/>
                                          </p:val>
                                        </p:tav>
                                      </p:tavLst>
                                    </p:anim>
                                    <p:anim calcmode="lin" valueType="num">
                                      <p:cBhvr>
                                        <p:cTn id="13" dur="3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4" dur="3000" fill="hold"/>
                                        <p:tgtEl>
                                          <p:spTgt spid="3075">
                                            <p:txEl>
                                              <p:pRg st="0" end="0"/>
                                            </p:txEl>
                                          </p:spTgt>
                                        </p:tgtEl>
                                        <p:attrNameLst>
                                          <p:attrName>ppt_w</p:attrName>
                                        </p:attrNameLst>
                                      </p:cBhvr>
                                      <p:tavLst>
                                        <p:tav tm="0">
                                          <p:val>
                                            <p:fltVal val="0"/>
                                          </p:val>
                                        </p:tav>
                                        <p:tav tm="100000">
                                          <p:val>
                                            <p:strVal val="#ppt_w"/>
                                          </p:val>
                                        </p:tav>
                                      </p:tavLst>
                                    </p:anim>
                                  </p:childTnLst>
                                </p:cTn>
                              </p:par>
                            </p:childTnLst>
                          </p:cTn>
                        </p:par>
                        <p:par>
                          <p:cTn id="15" fill="hold">
                            <p:stCondLst>
                              <p:cond delay="3500"/>
                            </p:stCondLst>
                            <p:childTnLst>
                              <p:par>
                                <p:cTn id="16" presetID="35" presetClass="entr" presetSubtype="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fade">
                                      <p:cBhvr>
                                        <p:cTn id="18" dur="3000"/>
                                        <p:tgtEl>
                                          <p:spTgt spid="3075">
                                            <p:txEl>
                                              <p:pRg st="1" end="1"/>
                                            </p:txEl>
                                          </p:spTgt>
                                        </p:tgtEl>
                                      </p:cBhvr>
                                    </p:animEffect>
                                    <p:anim calcmode="lin" valueType="num">
                                      <p:cBhvr>
                                        <p:cTn id="19" dur="3000" fill="hold"/>
                                        <p:tgtEl>
                                          <p:spTgt spid="3075">
                                            <p:txEl>
                                              <p:pRg st="1" end="1"/>
                                            </p:txEl>
                                          </p:spTgt>
                                        </p:tgtEl>
                                        <p:attrNameLst>
                                          <p:attrName>style.rotation</p:attrName>
                                        </p:attrNameLst>
                                      </p:cBhvr>
                                      <p:tavLst>
                                        <p:tav tm="0">
                                          <p:val>
                                            <p:fltVal val="720"/>
                                          </p:val>
                                        </p:tav>
                                        <p:tav tm="100000">
                                          <p:val>
                                            <p:fltVal val="0"/>
                                          </p:val>
                                        </p:tav>
                                      </p:tavLst>
                                    </p:anim>
                                    <p:anim calcmode="lin" valueType="num">
                                      <p:cBhvr>
                                        <p:cTn id="20" dur="3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1" dur="3000" fill="hold"/>
                                        <p:tgtEl>
                                          <p:spTgt spid="3075">
                                            <p:txEl>
                                              <p:pRg st="1" end="1"/>
                                            </p:txEl>
                                          </p:spTgt>
                                        </p:tgtEl>
                                        <p:attrNameLst>
                                          <p:attrName>ppt_w</p:attrName>
                                        </p:attrNameLst>
                                      </p:cBhvr>
                                      <p:tavLst>
                                        <p:tav tm="0">
                                          <p:val>
                                            <p:fltVal val="0"/>
                                          </p:val>
                                        </p:tav>
                                        <p:tav tm="100000">
                                          <p:val>
                                            <p:strVal val="#ppt_w"/>
                                          </p:val>
                                        </p:tav>
                                      </p:tavLst>
                                    </p:anim>
                                  </p:childTnLst>
                                </p:cTn>
                              </p:par>
                            </p:childTnLst>
                          </p:cTn>
                        </p:par>
                        <p:par>
                          <p:cTn id="22" fill="hold">
                            <p:stCondLst>
                              <p:cond delay="6500"/>
                            </p:stCondLst>
                            <p:childTnLst>
                              <p:par>
                                <p:cTn id="23" presetID="35" presetClass="entr" presetSubtype="0" fill="hold" grpId="0" nodeType="after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Effect transition="in" filter="fade">
                                      <p:cBhvr>
                                        <p:cTn id="25" dur="3000"/>
                                        <p:tgtEl>
                                          <p:spTgt spid="3075">
                                            <p:txEl>
                                              <p:pRg st="2" end="2"/>
                                            </p:txEl>
                                          </p:spTgt>
                                        </p:tgtEl>
                                      </p:cBhvr>
                                    </p:animEffect>
                                    <p:anim calcmode="lin" valueType="num">
                                      <p:cBhvr>
                                        <p:cTn id="26" dur="3000" fill="hold"/>
                                        <p:tgtEl>
                                          <p:spTgt spid="3075">
                                            <p:txEl>
                                              <p:pRg st="2" end="2"/>
                                            </p:txEl>
                                          </p:spTgt>
                                        </p:tgtEl>
                                        <p:attrNameLst>
                                          <p:attrName>style.rotation</p:attrName>
                                        </p:attrNameLst>
                                      </p:cBhvr>
                                      <p:tavLst>
                                        <p:tav tm="0">
                                          <p:val>
                                            <p:fltVal val="720"/>
                                          </p:val>
                                        </p:tav>
                                        <p:tav tm="100000">
                                          <p:val>
                                            <p:fltVal val="0"/>
                                          </p:val>
                                        </p:tav>
                                      </p:tavLst>
                                    </p:anim>
                                    <p:anim calcmode="lin" valueType="num">
                                      <p:cBhvr>
                                        <p:cTn id="27" dur="3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8" dur="3000" fill="hold"/>
                                        <p:tgtEl>
                                          <p:spTgt spid="3075">
                                            <p:txEl>
                                              <p:pRg st="2" end="2"/>
                                            </p:txEl>
                                          </p:spTgt>
                                        </p:tgtEl>
                                        <p:attrNameLst>
                                          <p:attrName>ppt_w</p:attrName>
                                        </p:attrNameLst>
                                      </p:cBhvr>
                                      <p:tavLst>
                                        <p:tav tm="0">
                                          <p:val>
                                            <p:fltVal val="0"/>
                                          </p:val>
                                        </p:tav>
                                        <p:tav tm="100000">
                                          <p:val>
                                            <p:strVal val="#ppt_w"/>
                                          </p:val>
                                        </p:tav>
                                      </p:tavLst>
                                    </p:anim>
                                  </p:childTnLst>
                                </p:cTn>
                              </p:par>
                            </p:childTnLst>
                          </p:cTn>
                        </p:par>
                        <p:par>
                          <p:cTn id="29" fill="hold">
                            <p:stCondLst>
                              <p:cond delay="9500"/>
                            </p:stCondLst>
                            <p:childTnLst>
                              <p:par>
                                <p:cTn id="30" presetID="35" presetClass="entr" presetSubtype="0" fill="hold" grpId="0" nodeType="afterEffect">
                                  <p:stCondLst>
                                    <p:cond delay="0"/>
                                  </p:stCondLst>
                                  <p:childTnLst>
                                    <p:set>
                                      <p:cBhvr>
                                        <p:cTn id="31" dur="1" fill="hold">
                                          <p:stCondLst>
                                            <p:cond delay="0"/>
                                          </p:stCondLst>
                                        </p:cTn>
                                        <p:tgtEl>
                                          <p:spTgt spid="3075">
                                            <p:txEl>
                                              <p:pRg st="3" end="3"/>
                                            </p:txEl>
                                          </p:spTgt>
                                        </p:tgtEl>
                                        <p:attrNameLst>
                                          <p:attrName>style.visibility</p:attrName>
                                        </p:attrNameLst>
                                      </p:cBhvr>
                                      <p:to>
                                        <p:strVal val="visible"/>
                                      </p:to>
                                    </p:set>
                                    <p:animEffect transition="in" filter="fade">
                                      <p:cBhvr>
                                        <p:cTn id="32" dur="3000"/>
                                        <p:tgtEl>
                                          <p:spTgt spid="3075">
                                            <p:txEl>
                                              <p:pRg st="3" end="3"/>
                                            </p:txEl>
                                          </p:spTgt>
                                        </p:tgtEl>
                                      </p:cBhvr>
                                    </p:animEffect>
                                    <p:anim calcmode="lin" valueType="num">
                                      <p:cBhvr>
                                        <p:cTn id="33" dur="3000" fill="hold"/>
                                        <p:tgtEl>
                                          <p:spTgt spid="3075">
                                            <p:txEl>
                                              <p:pRg st="3" end="3"/>
                                            </p:txEl>
                                          </p:spTgt>
                                        </p:tgtEl>
                                        <p:attrNameLst>
                                          <p:attrName>style.rotation</p:attrName>
                                        </p:attrNameLst>
                                      </p:cBhvr>
                                      <p:tavLst>
                                        <p:tav tm="0">
                                          <p:val>
                                            <p:fltVal val="720"/>
                                          </p:val>
                                        </p:tav>
                                        <p:tav tm="100000">
                                          <p:val>
                                            <p:fltVal val="0"/>
                                          </p:val>
                                        </p:tav>
                                      </p:tavLst>
                                    </p:anim>
                                    <p:anim calcmode="lin" valueType="num">
                                      <p:cBhvr>
                                        <p:cTn id="34" dur="30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5" dur="3000" fill="hold"/>
                                        <p:tgtEl>
                                          <p:spTgt spid="3075">
                                            <p:txEl>
                                              <p:pRg st="3" end="3"/>
                                            </p:txEl>
                                          </p:spTgt>
                                        </p:tgtEl>
                                        <p:attrNameLst>
                                          <p:attrName>ppt_w</p:attrName>
                                        </p:attrNameLst>
                                      </p:cBhvr>
                                      <p:tavLst>
                                        <p:tav tm="0">
                                          <p:val>
                                            <p:fltVal val="0"/>
                                          </p:val>
                                        </p:tav>
                                        <p:tav tm="100000">
                                          <p:val>
                                            <p:strVal val="#ppt_w"/>
                                          </p:val>
                                        </p:tav>
                                      </p:tavLst>
                                    </p:anim>
                                  </p:childTnLst>
                                </p:cTn>
                              </p:par>
                            </p:childTnLst>
                          </p:cTn>
                        </p:par>
                        <p:par>
                          <p:cTn id="36" fill="hold">
                            <p:stCondLst>
                              <p:cond delay="12500"/>
                            </p:stCondLst>
                            <p:childTnLst>
                              <p:par>
                                <p:cTn id="37" presetID="35" presetClass="entr" presetSubtype="0" fill="hold" grpId="0" nodeType="afterEffect">
                                  <p:stCondLst>
                                    <p:cond delay="0"/>
                                  </p:stCondLst>
                                  <p:childTnLst>
                                    <p:set>
                                      <p:cBhvr>
                                        <p:cTn id="38" dur="1" fill="hold">
                                          <p:stCondLst>
                                            <p:cond delay="0"/>
                                          </p:stCondLst>
                                        </p:cTn>
                                        <p:tgtEl>
                                          <p:spTgt spid="3075">
                                            <p:txEl>
                                              <p:pRg st="4" end="4"/>
                                            </p:txEl>
                                          </p:spTgt>
                                        </p:tgtEl>
                                        <p:attrNameLst>
                                          <p:attrName>style.visibility</p:attrName>
                                        </p:attrNameLst>
                                      </p:cBhvr>
                                      <p:to>
                                        <p:strVal val="visible"/>
                                      </p:to>
                                    </p:set>
                                    <p:animEffect transition="in" filter="fade">
                                      <p:cBhvr>
                                        <p:cTn id="39" dur="3000"/>
                                        <p:tgtEl>
                                          <p:spTgt spid="3075">
                                            <p:txEl>
                                              <p:pRg st="4" end="4"/>
                                            </p:txEl>
                                          </p:spTgt>
                                        </p:tgtEl>
                                      </p:cBhvr>
                                    </p:animEffect>
                                    <p:anim calcmode="lin" valueType="num">
                                      <p:cBhvr>
                                        <p:cTn id="40" dur="3000" fill="hold"/>
                                        <p:tgtEl>
                                          <p:spTgt spid="3075">
                                            <p:txEl>
                                              <p:pRg st="4" end="4"/>
                                            </p:txEl>
                                          </p:spTgt>
                                        </p:tgtEl>
                                        <p:attrNameLst>
                                          <p:attrName>style.rotation</p:attrName>
                                        </p:attrNameLst>
                                      </p:cBhvr>
                                      <p:tavLst>
                                        <p:tav tm="0">
                                          <p:val>
                                            <p:fltVal val="720"/>
                                          </p:val>
                                        </p:tav>
                                        <p:tav tm="100000">
                                          <p:val>
                                            <p:fltVal val="0"/>
                                          </p:val>
                                        </p:tav>
                                      </p:tavLst>
                                    </p:anim>
                                    <p:anim calcmode="lin" valueType="num">
                                      <p:cBhvr>
                                        <p:cTn id="41" dur="3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42" dur="3000" fill="hold"/>
                                        <p:tgtEl>
                                          <p:spTgt spid="3075">
                                            <p:txEl>
                                              <p:pRg st="4" end="4"/>
                                            </p:txEl>
                                          </p:spTgt>
                                        </p:tgtEl>
                                        <p:attrNameLst>
                                          <p:attrName>ppt_w</p:attrName>
                                        </p:attrNameLst>
                                      </p:cBhvr>
                                      <p:tavLst>
                                        <p:tav tm="0">
                                          <p:val>
                                            <p:fltVal val="0"/>
                                          </p:val>
                                        </p:tav>
                                        <p:tav tm="100000">
                                          <p:val>
                                            <p:strVal val="#ppt_w"/>
                                          </p:val>
                                        </p:tav>
                                      </p:tavLst>
                                    </p:anim>
                                  </p:childTnLst>
                                </p:cTn>
                              </p:par>
                            </p:childTnLst>
                          </p:cTn>
                        </p:par>
                        <p:par>
                          <p:cTn id="43" fill="hold">
                            <p:stCondLst>
                              <p:cond delay="15500"/>
                            </p:stCondLst>
                            <p:childTnLst>
                              <p:par>
                                <p:cTn id="44" presetID="35" presetClass="entr" presetSubtype="0" fill="hold" grpId="0" nodeType="afterEffect">
                                  <p:stCondLst>
                                    <p:cond delay="0"/>
                                  </p:stCondLst>
                                  <p:childTnLst>
                                    <p:set>
                                      <p:cBhvr>
                                        <p:cTn id="45" dur="1" fill="hold">
                                          <p:stCondLst>
                                            <p:cond delay="0"/>
                                          </p:stCondLst>
                                        </p:cTn>
                                        <p:tgtEl>
                                          <p:spTgt spid="3075">
                                            <p:txEl>
                                              <p:pRg st="5" end="5"/>
                                            </p:txEl>
                                          </p:spTgt>
                                        </p:tgtEl>
                                        <p:attrNameLst>
                                          <p:attrName>style.visibility</p:attrName>
                                        </p:attrNameLst>
                                      </p:cBhvr>
                                      <p:to>
                                        <p:strVal val="visible"/>
                                      </p:to>
                                    </p:set>
                                    <p:animEffect transition="in" filter="fade">
                                      <p:cBhvr>
                                        <p:cTn id="46" dur="3000"/>
                                        <p:tgtEl>
                                          <p:spTgt spid="3075">
                                            <p:txEl>
                                              <p:pRg st="5" end="5"/>
                                            </p:txEl>
                                          </p:spTgt>
                                        </p:tgtEl>
                                      </p:cBhvr>
                                    </p:animEffect>
                                    <p:anim calcmode="lin" valueType="num">
                                      <p:cBhvr>
                                        <p:cTn id="47" dur="3000" fill="hold"/>
                                        <p:tgtEl>
                                          <p:spTgt spid="3075">
                                            <p:txEl>
                                              <p:pRg st="5" end="5"/>
                                            </p:txEl>
                                          </p:spTgt>
                                        </p:tgtEl>
                                        <p:attrNameLst>
                                          <p:attrName>style.rotation</p:attrName>
                                        </p:attrNameLst>
                                      </p:cBhvr>
                                      <p:tavLst>
                                        <p:tav tm="0">
                                          <p:val>
                                            <p:fltVal val="720"/>
                                          </p:val>
                                        </p:tav>
                                        <p:tav tm="100000">
                                          <p:val>
                                            <p:fltVal val="0"/>
                                          </p:val>
                                        </p:tav>
                                      </p:tavLst>
                                    </p:anim>
                                    <p:anim calcmode="lin" valueType="num">
                                      <p:cBhvr>
                                        <p:cTn id="48" dur="3000" fill="hold"/>
                                        <p:tgtEl>
                                          <p:spTgt spid="3075">
                                            <p:txEl>
                                              <p:pRg st="5" end="5"/>
                                            </p:txEl>
                                          </p:spTgt>
                                        </p:tgtEl>
                                        <p:attrNameLst>
                                          <p:attrName>ppt_h</p:attrName>
                                        </p:attrNameLst>
                                      </p:cBhvr>
                                      <p:tavLst>
                                        <p:tav tm="0">
                                          <p:val>
                                            <p:fltVal val="0"/>
                                          </p:val>
                                        </p:tav>
                                        <p:tav tm="100000">
                                          <p:val>
                                            <p:strVal val="#ppt_h"/>
                                          </p:val>
                                        </p:tav>
                                      </p:tavLst>
                                    </p:anim>
                                    <p:anim calcmode="lin" valueType="num">
                                      <p:cBhvr>
                                        <p:cTn id="49" dur="3000" fill="hold"/>
                                        <p:tgtEl>
                                          <p:spTgt spid="3075">
                                            <p:txEl>
                                              <p:pRg st="5" end="5"/>
                                            </p:txEl>
                                          </p:spTgt>
                                        </p:tgtEl>
                                        <p:attrNameLst>
                                          <p:attrName>ppt_w</p:attrName>
                                        </p:attrNameLst>
                                      </p:cBhvr>
                                      <p:tavLst>
                                        <p:tav tm="0">
                                          <p:val>
                                            <p:fltVal val="0"/>
                                          </p:val>
                                        </p:tav>
                                        <p:tav tm="100000">
                                          <p:val>
                                            <p:strVal val="#ppt_w"/>
                                          </p:val>
                                        </p:tav>
                                      </p:tavLst>
                                    </p:anim>
                                  </p:childTnLst>
                                </p:cTn>
                              </p:par>
                            </p:childTnLst>
                          </p:cTn>
                        </p:par>
                        <p:par>
                          <p:cTn id="50" fill="hold">
                            <p:stCondLst>
                              <p:cond delay="18500"/>
                            </p:stCondLst>
                            <p:childTnLst>
                              <p:par>
                                <p:cTn id="51" presetID="35" presetClass="entr" presetSubtype="0" fill="hold" grpId="0" nodeType="afterEffect">
                                  <p:stCondLst>
                                    <p:cond delay="0"/>
                                  </p:stCondLst>
                                  <p:childTnLst>
                                    <p:set>
                                      <p:cBhvr>
                                        <p:cTn id="52" dur="1" fill="hold">
                                          <p:stCondLst>
                                            <p:cond delay="0"/>
                                          </p:stCondLst>
                                        </p:cTn>
                                        <p:tgtEl>
                                          <p:spTgt spid="3075">
                                            <p:txEl>
                                              <p:pRg st="6" end="6"/>
                                            </p:txEl>
                                          </p:spTgt>
                                        </p:tgtEl>
                                        <p:attrNameLst>
                                          <p:attrName>style.visibility</p:attrName>
                                        </p:attrNameLst>
                                      </p:cBhvr>
                                      <p:to>
                                        <p:strVal val="visible"/>
                                      </p:to>
                                    </p:set>
                                    <p:animEffect transition="in" filter="fade">
                                      <p:cBhvr>
                                        <p:cTn id="53" dur="3000"/>
                                        <p:tgtEl>
                                          <p:spTgt spid="3075">
                                            <p:txEl>
                                              <p:pRg st="6" end="6"/>
                                            </p:txEl>
                                          </p:spTgt>
                                        </p:tgtEl>
                                      </p:cBhvr>
                                    </p:animEffect>
                                    <p:anim calcmode="lin" valueType="num">
                                      <p:cBhvr>
                                        <p:cTn id="54" dur="3000" fill="hold"/>
                                        <p:tgtEl>
                                          <p:spTgt spid="3075">
                                            <p:txEl>
                                              <p:pRg st="6" end="6"/>
                                            </p:txEl>
                                          </p:spTgt>
                                        </p:tgtEl>
                                        <p:attrNameLst>
                                          <p:attrName>style.rotation</p:attrName>
                                        </p:attrNameLst>
                                      </p:cBhvr>
                                      <p:tavLst>
                                        <p:tav tm="0">
                                          <p:val>
                                            <p:fltVal val="720"/>
                                          </p:val>
                                        </p:tav>
                                        <p:tav tm="100000">
                                          <p:val>
                                            <p:fltVal val="0"/>
                                          </p:val>
                                        </p:tav>
                                      </p:tavLst>
                                    </p:anim>
                                    <p:anim calcmode="lin" valueType="num">
                                      <p:cBhvr>
                                        <p:cTn id="55" dur="3000" fill="hold"/>
                                        <p:tgtEl>
                                          <p:spTgt spid="3075">
                                            <p:txEl>
                                              <p:pRg st="6" end="6"/>
                                            </p:txEl>
                                          </p:spTgt>
                                        </p:tgtEl>
                                        <p:attrNameLst>
                                          <p:attrName>ppt_h</p:attrName>
                                        </p:attrNameLst>
                                      </p:cBhvr>
                                      <p:tavLst>
                                        <p:tav tm="0">
                                          <p:val>
                                            <p:fltVal val="0"/>
                                          </p:val>
                                        </p:tav>
                                        <p:tav tm="100000">
                                          <p:val>
                                            <p:strVal val="#ppt_h"/>
                                          </p:val>
                                        </p:tav>
                                      </p:tavLst>
                                    </p:anim>
                                    <p:anim calcmode="lin" valueType="num">
                                      <p:cBhvr>
                                        <p:cTn id="56" dur="3000" fill="hold"/>
                                        <p:tgtEl>
                                          <p:spTgt spid="3075">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0243" name="Rectangle 3"/>
          <p:cNvSpPr>
            <a:spLocks noGrp="1" noChangeArrowheads="1"/>
          </p:cNvSpPr>
          <p:nvPr>
            <p:ph type="body" idx="1"/>
          </p:nvPr>
        </p:nvSpPr>
        <p:spPr>
          <a:xfrm>
            <a:off x="457200" y="2332038"/>
            <a:ext cx="8229600" cy="4525962"/>
          </a:xfrm>
        </p:spPr>
        <p:txBody>
          <a:bodyPr/>
          <a:lstStyle/>
          <a:p>
            <a:pPr algn="ctr">
              <a:buFontTx/>
              <a:buNone/>
            </a:pPr>
            <a:r>
              <a:rPr lang="en-US" sz="4400"/>
              <a:t>1. </a:t>
            </a:r>
            <a:r>
              <a:rPr lang="en-US" sz="4400" u="sng">
                <a:solidFill>
                  <a:srgbClr val="0033CC"/>
                </a:solidFill>
                <a:effectLst>
                  <a:outerShdw blurRad="38100" dist="38100" dir="2700000" algn="tl">
                    <a:srgbClr val="000000"/>
                  </a:outerShdw>
                </a:effectLst>
              </a:rPr>
              <a:t>Problem/Question</a:t>
            </a:r>
            <a:r>
              <a:rPr lang="en-US" sz="4400">
                <a:solidFill>
                  <a:srgbClr val="0033CC"/>
                </a:solidFill>
              </a:rPr>
              <a:t>: </a:t>
            </a:r>
            <a:r>
              <a:rPr lang="en-US" sz="4400"/>
              <a:t>Develop a question or problem that can be solved through experimentation.</a:t>
            </a:r>
            <a:endParaRPr lang="en-US" sz="4400" u="sng">
              <a:solidFill>
                <a:srgbClr val="0033CC"/>
              </a:solidFill>
            </a:endParaRPr>
          </a:p>
        </p:txBody>
      </p:sp>
    </p:spTree>
    <p:extLst>
      <p:ext uri="{BB962C8B-B14F-4D97-AF65-F5344CB8AC3E}">
        <p14:creationId xmlns:p14="http://schemas.microsoft.com/office/powerpoint/2010/main" val="122748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Bottom)">
                                      <p:cBhvr>
                                        <p:cTn id="7"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1267" name="Rectangle 3"/>
          <p:cNvSpPr>
            <a:spLocks noGrp="1" noChangeArrowheads="1"/>
          </p:cNvSpPr>
          <p:nvPr>
            <p:ph type="body" idx="1"/>
          </p:nvPr>
        </p:nvSpPr>
        <p:spPr>
          <a:xfrm>
            <a:off x="457200" y="2332038"/>
            <a:ext cx="8229600" cy="4525962"/>
          </a:xfrm>
        </p:spPr>
        <p:txBody>
          <a:bodyPr/>
          <a:lstStyle/>
          <a:p>
            <a:pPr algn="ctr">
              <a:buFontTx/>
              <a:buNone/>
            </a:pPr>
            <a:r>
              <a:rPr lang="en-US" sz="4400"/>
              <a:t>2. </a:t>
            </a:r>
            <a:r>
              <a:rPr lang="en-US" sz="4400" u="sng">
                <a:solidFill>
                  <a:srgbClr val="0033CC"/>
                </a:solidFill>
                <a:effectLst>
                  <a:outerShdw blurRad="38100" dist="38100" dir="2700000" algn="tl">
                    <a:srgbClr val="000000"/>
                  </a:outerShdw>
                </a:effectLst>
              </a:rPr>
              <a:t>Observation/Research</a:t>
            </a:r>
            <a:r>
              <a:rPr lang="en-US" sz="4400">
                <a:solidFill>
                  <a:srgbClr val="0033CC"/>
                </a:solidFill>
              </a:rPr>
              <a:t>: </a:t>
            </a:r>
            <a:r>
              <a:rPr lang="en-US" sz="4400"/>
              <a:t>Make observations and research your topic of interest.</a:t>
            </a:r>
            <a:endParaRPr lang="en-US" sz="4400" u="sng">
              <a:solidFill>
                <a:srgbClr val="0033CC"/>
              </a:solidFill>
            </a:endParaRPr>
          </a:p>
        </p:txBody>
      </p:sp>
    </p:spTree>
    <p:extLst>
      <p:ext uri="{BB962C8B-B14F-4D97-AF65-F5344CB8AC3E}">
        <p14:creationId xmlns:p14="http://schemas.microsoft.com/office/powerpoint/2010/main" val="412597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lide(fromBottom)">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7411" name="Rectangle 3"/>
          <p:cNvSpPr>
            <a:spLocks noGrp="1" noChangeArrowheads="1"/>
          </p:cNvSpPr>
          <p:nvPr>
            <p:ph type="body" idx="1"/>
          </p:nvPr>
        </p:nvSpPr>
        <p:spPr>
          <a:xfrm>
            <a:off x="457200" y="2332038"/>
            <a:ext cx="8229600" cy="4525962"/>
          </a:xfrm>
        </p:spPr>
        <p:txBody>
          <a:bodyPr/>
          <a:lstStyle/>
          <a:p>
            <a:pPr algn="ctr">
              <a:buFontTx/>
              <a:buNone/>
            </a:pPr>
            <a:r>
              <a:rPr lang="en-US" sz="4400"/>
              <a:t>3. </a:t>
            </a:r>
            <a:r>
              <a:rPr lang="en-US" sz="4400" u="sng">
                <a:solidFill>
                  <a:srgbClr val="0033CC"/>
                </a:solidFill>
                <a:effectLst>
                  <a:outerShdw blurRad="38100" dist="38100" dir="2700000" algn="tl">
                    <a:srgbClr val="000000"/>
                  </a:outerShdw>
                </a:effectLst>
              </a:rPr>
              <a:t>Formulate a Hypothesis</a:t>
            </a:r>
            <a:r>
              <a:rPr lang="en-US" sz="4400">
                <a:solidFill>
                  <a:srgbClr val="0033CC"/>
                </a:solidFill>
              </a:rPr>
              <a:t>: </a:t>
            </a:r>
            <a:r>
              <a:rPr lang="en-US" sz="4400"/>
              <a:t>Predict a possible answer to the problem or question.</a:t>
            </a:r>
          </a:p>
          <a:p>
            <a:pPr algn="ctr">
              <a:buFontTx/>
              <a:buNone/>
            </a:pPr>
            <a:r>
              <a:rPr lang="en-US" sz="4400">
                <a:solidFill>
                  <a:schemeClr val="hlink"/>
                </a:solidFill>
              </a:rPr>
              <a:t>Example:</a:t>
            </a:r>
            <a:r>
              <a:rPr lang="en-US" sz="4400">
                <a:solidFill>
                  <a:schemeClr val="folHlink"/>
                </a:solidFill>
              </a:rPr>
              <a:t> If </a:t>
            </a:r>
            <a:r>
              <a:rPr lang="en-US" sz="4400" u="sng">
                <a:solidFill>
                  <a:schemeClr val="folHlink"/>
                </a:solidFill>
              </a:rPr>
              <a:t>soil temperatures</a:t>
            </a:r>
            <a:r>
              <a:rPr lang="en-US" sz="4400">
                <a:solidFill>
                  <a:schemeClr val="folHlink"/>
                </a:solidFill>
              </a:rPr>
              <a:t> rise, then </a:t>
            </a:r>
            <a:r>
              <a:rPr lang="en-US" sz="4400" u="sng">
                <a:solidFill>
                  <a:schemeClr val="folHlink"/>
                </a:solidFill>
              </a:rPr>
              <a:t>plant growth</a:t>
            </a:r>
            <a:r>
              <a:rPr lang="en-US" sz="4400">
                <a:solidFill>
                  <a:schemeClr val="folHlink"/>
                </a:solidFill>
              </a:rPr>
              <a:t> will increase.</a:t>
            </a:r>
            <a:endParaRPr lang="en-US" sz="4400">
              <a:solidFill>
                <a:schemeClr val="hlink"/>
              </a:solidFill>
            </a:endParaRPr>
          </a:p>
        </p:txBody>
      </p:sp>
    </p:spTree>
    <p:extLst>
      <p:ext uri="{BB962C8B-B14F-4D97-AF65-F5344CB8AC3E}">
        <p14:creationId xmlns:p14="http://schemas.microsoft.com/office/powerpoint/2010/main" val="5200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lide(fromBottom)">
                                      <p:cBhvr>
                                        <p:cTn id="12" dur="20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8435" name="Rectangle 3"/>
          <p:cNvSpPr>
            <a:spLocks noGrp="1" noChangeArrowheads="1"/>
          </p:cNvSpPr>
          <p:nvPr>
            <p:ph type="body" idx="1"/>
          </p:nvPr>
        </p:nvSpPr>
        <p:spPr>
          <a:xfrm>
            <a:off x="457200" y="2332038"/>
            <a:ext cx="8229600" cy="4525962"/>
          </a:xfrm>
        </p:spPr>
        <p:txBody>
          <a:bodyPr/>
          <a:lstStyle/>
          <a:p>
            <a:pPr algn="ctr">
              <a:buFontTx/>
              <a:buNone/>
            </a:pPr>
            <a:r>
              <a:rPr lang="en-US" sz="4400"/>
              <a:t>4.  </a:t>
            </a:r>
            <a:r>
              <a:rPr lang="en-US" sz="4400" u="sng">
                <a:solidFill>
                  <a:srgbClr val="0033CC"/>
                </a:solidFill>
                <a:effectLst>
                  <a:outerShdw blurRad="38100" dist="38100" dir="2700000" algn="tl">
                    <a:srgbClr val="000000"/>
                  </a:outerShdw>
                </a:effectLst>
              </a:rPr>
              <a:t>Experiment</a:t>
            </a:r>
            <a:r>
              <a:rPr lang="en-US" sz="4400">
                <a:solidFill>
                  <a:srgbClr val="0033CC"/>
                </a:solidFill>
              </a:rPr>
              <a:t>: </a:t>
            </a:r>
            <a:r>
              <a:rPr lang="en-US" sz="4400"/>
              <a:t>Develop and follow a </a:t>
            </a:r>
            <a:r>
              <a:rPr lang="en-US" sz="4400">
                <a:solidFill>
                  <a:schemeClr val="hlink"/>
                </a:solidFill>
              </a:rPr>
              <a:t>procedure</a:t>
            </a:r>
            <a:r>
              <a:rPr lang="en-US" sz="4400"/>
              <a:t>.</a:t>
            </a:r>
          </a:p>
          <a:p>
            <a:pPr algn="ctr">
              <a:buFontTx/>
              <a:buNone/>
            </a:pPr>
            <a:r>
              <a:rPr lang="en-US" sz="4400"/>
              <a:t>Include a detailed </a:t>
            </a:r>
            <a:r>
              <a:rPr lang="en-US" sz="4400">
                <a:solidFill>
                  <a:schemeClr val="hlink"/>
                </a:solidFill>
              </a:rPr>
              <a:t>materials</a:t>
            </a:r>
            <a:r>
              <a:rPr lang="en-US" sz="4400"/>
              <a:t> list.</a:t>
            </a:r>
          </a:p>
          <a:p>
            <a:pPr algn="ctr">
              <a:buFontTx/>
              <a:buNone/>
            </a:pPr>
            <a:r>
              <a:rPr lang="en-US" sz="4400"/>
              <a:t>The outcome must be measurable (quantifiable).</a:t>
            </a:r>
            <a:endParaRPr lang="en-US" sz="4400" u="sng">
              <a:solidFill>
                <a:schemeClr val="hlink"/>
              </a:solidFill>
            </a:endParaRPr>
          </a:p>
        </p:txBody>
      </p:sp>
    </p:spTree>
    <p:extLst>
      <p:ext uri="{BB962C8B-B14F-4D97-AF65-F5344CB8AC3E}">
        <p14:creationId xmlns:p14="http://schemas.microsoft.com/office/powerpoint/2010/main" val="45042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2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lide(fromBottom)">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lide(fromBottom)">
                                      <p:cBhvr>
                                        <p:cTn id="17"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9459" name="Rectangle 3"/>
          <p:cNvSpPr>
            <a:spLocks noGrp="1" noChangeArrowheads="1"/>
          </p:cNvSpPr>
          <p:nvPr>
            <p:ph type="body" idx="1"/>
          </p:nvPr>
        </p:nvSpPr>
        <p:spPr>
          <a:xfrm>
            <a:off x="457200" y="2332038"/>
            <a:ext cx="8229600" cy="4525962"/>
          </a:xfrm>
        </p:spPr>
        <p:txBody>
          <a:bodyPr/>
          <a:lstStyle/>
          <a:p>
            <a:pPr algn="ctr">
              <a:buFontTx/>
              <a:buNone/>
            </a:pPr>
            <a:r>
              <a:rPr lang="en-US" sz="4400"/>
              <a:t>5. </a:t>
            </a:r>
            <a:r>
              <a:rPr lang="en-US" sz="4400" u="sng">
                <a:solidFill>
                  <a:srgbClr val="0033CC"/>
                </a:solidFill>
                <a:effectLst>
                  <a:outerShdw blurRad="38100" dist="38100" dir="2700000" algn="tl">
                    <a:srgbClr val="000000"/>
                  </a:outerShdw>
                </a:effectLst>
              </a:rPr>
              <a:t>Collect and Analyze Results</a:t>
            </a:r>
            <a:r>
              <a:rPr lang="en-US" sz="4400">
                <a:solidFill>
                  <a:srgbClr val="0033CC"/>
                </a:solidFill>
              </a:rPr>
              <a:t>: </a:t>
            </a:r>
            <a:r>
              <a:rPr lang="en-US" sz="4400"/>
              <a:t>Modify the procedure if needed.</a:t>
            </a:r>
          </a:p>
          <a:p>
            <a:pPr algn="ctr">
              <a:buFontTx/>
              <a:buNone/>
            </a:pPr>
            <a:r>
              <a:rPr lang="en-US" sz="4400"/>
              <a:t>Confirm the results by retesting.</a:t>
            </a:r>
          </a:p>
          <a:p>
            <a:pPr algn="ctr">
              <a:buFontTx/>
              <a:buNone/>
            </a:pPr>
            <a:r>
              <a:rPr lang="en-US" sz="4400"/>
              <a:t>Include tables, graphs, and photographs.</a:t>
            </a:r>
            <a:endParaRPr lang="en-US" sz="4400" u="sng">
              <a:solidFill>
                <a:srgbClr val="0033CC"/>
              </a:solidFill>
            </a:endParaRPr>
          </a:p>
        </p:txBody>
      </p:sp>
    </p:spTree>
    <p:extLst>
      <p:ext uri="{BB962C8B-B14F-4D97-AF65-F5344CB8AC3E}">
        <p14:creationId xmlns:p14="http://schemas.microsoft.com/office/powerpoint/2010/main" val="337529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lide(fromBottom)">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7"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0483" name="Rectangle 3"/>
          <p:cNvSpPr>
            <a:spLocks noGrp="1" noChangeArrowheads="1"/>
          </p:cNvSpPr>
          <p:nvPr>
            <p:ph type="body" idx="1"/>
          </p:nvPr>
        </p:nvSpPr>
        <p:spPr>
          <a:xfrm>
            <a:off x="457200" y="2332038"/>
            <a:ext cx="8229600" cy="4525962"/>
          </a:xfrm>
        </p:spPr>
        <p:txBody>
          <a:bodyPr/>
          <a:lstStyle/>
          <a:p>
            <a:pPr algn="ctr">
              <a:lnSpc>
                <a:spcPct val="90000"/>
              </a:lnSpc>
              <a:buFontTx/>
              <a:buNone/>
            </a:pPr>
            <a:r>
              <a:rPr lang="en-US" sz="4400"/>
              <a:t>6. </a:t>
            </a:r>
            <a:r>
              <a:rPr lang="en-US" sz="4400" u="sng">
                <a:solidFill>
                  <a:srgbClr val="0033CC"/>
                </a:solidFill>
                <a:effectLst>
                  <a:outerShdw blurRad="38100" dist="38100" dir="2700000" algn="tl">
                    <a:srgbClr val="000000"/>
                  </a:outerShdw>
                </a:effectLst>
              </a:rPr>
              <a:t>Conclusion</a:t>
            </a:r>
            <a:r>
              <a:rPr lang="en-US" sz="4400">
                <a:solidFill>
                  <a:srgbClr val="0033CC"/>
                </a:solidFill>
              </a:rPr>
              <a:t>: </a:t>
            </a:r>
            <a:r>
              <a:rPr lang="en-US" sz="4400"/>
              <a:t>Include a statement that accepts or rejects the hypothesis.</a:t>
            </a:r>
          </a:p>
          <a:p>
            <a:pPr algn="ctr">
              <a:lnSpc>
                <a:spcPct val="90000"/>
              </a:lnSpc>
              <a:buFontTx/>
              <a:buNone/>
            </a:pPr>
            <a:r>
              <a:rPr lang="en-US" sz="4400"/>
              <a:t>Make recommendations for further study and possible improvements to the procedure.</a:t>
            </a:r>
            <a:endParaRPr lang="en-US" sz="4400" u="sng">
              <a:solidFill>
                <a:srgbClr val="0033CC"/>
              </a:solidFill>
            </a:endParaRPr>
          </a:p>
        </p:txBody>
      </p:sp>
    </p:spTree>
    <p:extLst>
      <p:ext uri="{BB962C8B-B14F-4D97-AF65-F5344CB8AC3E}">
        <p14:creationId xmlns:p14="http://schemas.microsoft.com/office/powerpoint/2010/main" val="98241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2" dur="20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1507" name="Rectangle 3"/>
          <p:cNvSpPr>
            <a:spLocks noGrp="1" noChangeArrowheads="1"/>
          </p:cNvSpPr>
          <p:nvPr>
            <p:ph type="body" idx="1"/>
          </p:nvPr>
        </p:nvSpPr>
        <p:spPr>
          <a:xfrm>
            <a:off x="457200" y="2332038"/>
            <a:ext cx="8229600" cy="4525962"/>
          </a:xfrm>
        </p:spPr>
        <p:txBody>
          <a:bodyPr/>
          <a:lstStyle/>
          <a:p>
            <a:pPr algn="ctr">
              <a:buFontTx/>
              <a:buNone/>
            </a:pPr>
            <a:r>
              <a:rPr lang="en-US" sz="4400"/>
              <a:t>7. </a:t>
            </a:r>
            <a:r>
              <a:rPr lang="en-US" sz="4400" u="sng">
                <a:solidFill>
                  <a:srgbClr val="0033CC"/>
                </a:solidFill>
                <a:effectLst>
                  <a:outerShdw blurRad="38100" dist="38100" dir="2700000" algn="tl">
                    <a:srgbClr val="000000"/>
                  </a:outerShdw>
                </a:effectLst>
              </a:rPr>
              <a:t>Communicate the Results</a:t>
            </a:r>
            <a:r>
              <a:rPr lang="en-US" sz="4400">
                <a:solidFill>
                  <a:srgbClr val="0033CC"/>
                </a:solidFill>
              </a:rPr>
              <a:t>: </a:t>
            </a:r>
            <a:r>
              <a:rPr lang="en-US" sz="4400"/>
              <a:t>Be prepared to present the project to an audience.</a:t>
            </a:r>
          </a:p>
          <a:p>
            <a:pPr algn="ctr">
              <a:buFontTx/>
              <a:buNone/>
            </a:pPr>
            <a:r>
              <a:rPr lang="en-US" sz="4400"/>
              <a:t>Expect questions from the audience. </a:t>
            </a:r>
            <a:endParaRPr lang="en-US" sz="4400" u="sng">
              <a:solidFill>
                <a:srgbClr val="0033CC"/>
              </a:solidFill>
            </a:endParaRPr>
          </a:p>
        </p:txBody>
      </p:sp>
    </p:spTree>
    <p:extLst>
      <p:ext uri="{BB962C8B-B14F-4D97-AF65-F5344CB8AC3E}">
        <p14:creationId xmlns:p14="http://schemas.microsoft.com/office/powerpoint/2010/main" val="345218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2000"/>
                                        <p:tgtEl>
                                          <p:spTgt spid="21507">
                                            <p:txEl>
                                              <p:pRg st="0" end="0"/>
                                            </p:txEl>
                                          </p:spTgt>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1" dur="20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3657600"/>
          </a:xfrm>
        </p:spPr>
        <p:txBody>
          <a:bodyPr/>
          <a:lstStyle/>
          <a:p>
            <a:pPr algn="ctr">
              <a:buFontTx/>
              <a:buNone/>
            </a:pPr>
            <a:r>
              <a:rPr lang="en-US" sz="4400"/>
              <a:t>Let’s put our knowledge of the Scientific Method to a realistic example that includes some of the terms you’ll be needing to use and understand.</a:t>
            </a:r>
          </a:p>
          <a:p>
            <a:pPr algn="ctr">
              <a:buFontTx/>
              <a:buNone/>
            </a:pPr>
            <a:endParaRPr lang="en-US" sz="4400"/>
          </a:p>
        </p:txBody>
      </p:sp>
      <p:pic>
        <p:nvPicPr>
          <p:cNvPr id="22531" name="Picture 3" descr="j0303428"/>
          <p:cNvPicPr>
            <a:picLocks noChangeAspect="1" noChangeArrowheads="1" noCrop="1"/>
          </p:cNvPicPr>
          <p:nvPr/>
        </p:nvPicPr>
        <p:blipFill>
          <a:blip r:embed="rId2" cstate="print"/>
          <a:srcRect/>
          <a:stretch>
            <a:fillRect/>
          </a:stretch>
        </p:blipFill>
        <p:spPr bwMode="auto">
          <a:xfrm>
            <a:off x="3124200" y="3613150"/>
            <a:ext cx="3505200" cy="3244850"/>
          </a:xfrm>
          <a:prstGeom prst="rect">
            <a:avLst/>
          </a:prstGeom>
          <a:noFill/>
        </p:spPr>
      </p:pic>
    </p:spTree>
    <p:extLst>
      <p:ext uri="{BB962C8B-B14F-4D97-AF65-F5344CB8AC3E}">
        <p14:creationId xmlns:p14="http://schemas.microsoft.com/office/powerpoint/2010/main" val="224536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randombar(horizontal)">
                                      <p:cBhvr>
                                        <p:cTn id="7"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00063"/>
            <a:ext cx="7886700" cy="5962650"/>
          </a:xfrm>
        </p:spPr>
        <p:txBody>
          <a:bodyPr>
            <a:normAutofit lnSpcReduction="10000"/>
          </a:bodyPr>
          <a:lstStyle/>
          <a:p>
            <a:r>
              <a:rPr lang="en-US" sz="3200" dirty="0"/>
              <a:t>The </a:t>
            </a:r>
            <a:r>
              <a:rPr lang="en-US" sz="3200" b="1" dirty="0"/>
              <a:t>scientific method</a:t>
            </a:r>
            <a:r>
              <a:rPr lang="en-US" sz="3200" dirty="0"/>
              <a:t> is a body of techniques for investigating phenomena, acquiring new knowledge, or correcting and integrating previous knowledge</a:t>
            </a:r>
            <a:r>
              <a:rPr lang="en-US" sz="3200" dirty="0" smtClean="0"/>
              <a:t>.</a:t>
            </a:r>
          </a:p>
          <a:p>
            <a:r>
              <a:rPr lang="en-US" sz="3200" dirty="0" smtClean="0"/>
              <a:t>To </a:t>
            </a:r>
            <a:r>
              <a:rPr lang="en-US" sz="3200" dirty="0"/>
              <a:t>be termed scientific, a method of inquiry is commonly based on empirical or </a:t>
            </a:r>
            <a:r>
              <a:rPr lang="en-US" sz="3200" u="sng" dirty="0"/>
              <a:t>measurable </a:t>
            </a:r>
            <a:r>
              <a:rPr lang="en-US" sz="3200" u="sng" dirty="0" smtClean="0"/>
              <a:t>evidence</a:t>
            </a:r>
            <a:r>
              <a:rPr lang="en-US" sz="3200" dirty="0" smtClean="0"/>
              <a:t> </a:t>
            </a:r>
            <a:r>
              <a:rPr lang="en-US" sz="3200" dirty="0"/>
              <a:t>subject to specific principles of reasoning</a:t>
            </a:r>
            <a:r>
              <a:rPr lang="en-US" sz="3200" dirty="0" smtClean="0"/>
              <a:t>.</a:t>
            </a:r>
          </a:p>
          <a:p>
            <a:r>
              <a:rPr lang="en-US" sz="3200" dirty="0"/>
              <a:t>The overall process of the scientific method involves making conjectures </a:t>
            </a:r>
            <a:r>
              <a:rPr lang="en-US" sz="3200" dirty="0" smtClean="0"/>
              <a:t>(</a:t>
            </a:r>
            <a:r>
              <a:rPr lang="en-US" sz="3200" u="sng" dirty="0" smtClean="0"/>
              <a:t>hypotheses</a:t>
            </a:r>
            <a:r>
              <a:rPr lang="en-US" sz="3200" dirty="0"/>
              <a:t>), deriving </a:t>
            </a:r>
            <a:r>
              <a:rPr lang="en-US" sz="3200" u="sng" dirty="0"/>
              <a:t>predictions</a:t>
            </a:r>
            <a:r>
              <a:rPr lang="en-US" sz="3200" dirty="0"/>
              <a:t> from them as logical consequences, and then carrying out </a:t>
            </a:r>
            <a:r>
              <a:rPr lang="en-US" sz="3200" u="sng" dirty="0"/>
              <a:t>experiments</a:t>
            </a:r>
            <a:r>
              <a:rPr lang="en-US" sz="3200" dirty="0"/>
              <a:t> based on those predictions</a:t>
            </a:r>
            <a:endParaRPr lang="en-US" sz="3200" dirty="0"/>
          </a:p>
        </p:txBody>
      </p:sp>
      <p:sp>
        <p:nvSpPr>
          <p:cNvPr id="5" name="TextBox 4"/>
          <p:cNvSpPr txBox="1"/>
          <p:nvPr/>
        </p:nvSpPr>
        <p:spPr>
          <a:xfrm>
            <a:off x="5886450" y="6462713"/>
            <a:ext cx="2895344" cy="261610"/>
          </a:xfrm>
          <a:prstGeom prst="rect">
            <a:avLst/>
          </a:prstGeom>
          <a:noFill/>
        </p:spPr>
        <p:txBody>
          <a:bodyPr wrap="none" rtlCol="0">
            <a:spAutoFit/>
          </a:bodyPr>
          <a:lstStyle/>
          <a:p>
            <a:r>
              <a:rPr lang="en-US" sz="1100" dirty="0"/>
              <a:t>http://en.wikipedia.org/wiki/Scientific_method</a:t>
            </a:r>
          </a:p>
        </p:txBody>
      </p:sp>
    </p:spTree>
    <p:extLst>
      <p:ext uri="{BB962C8B-B14F-4D97-AF65-F5344CB8AC3E}">
        <p14:creationId xmlns:p14="http://schemas.microsoft.com/office/powerpoint/2010/main" val="544427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4579" name="Rectangle 3"/>
          <p:cNvSpPr>
            <a:spLocks noGrp="1" noChangeArrowheads="1"/>
          </p:cNvSpPr>
          <p:nvPr>
            <p:ph type="body" sz="half" idx="1"/>
          </p:nvPr>
        </p:nvSpPr>
        <p:spPr>
          <a:xfrm>
            <a:off x="0" y="1600200"/>
            <a:ext cx="5638800" cy="5257800"/>
          </a:xfrm>
        </p:spPr>
        <p:txBody>
          <a:bodyPr/>
          <a:lstStyle/>
          <a:p>
            <a:pPr algn="ctr">
              <a:buFontTx/>
              <a:buNone/>
            </a:pPr>
            <a:r>
              <a:rPr lang="en-US" sz="4000"/>
              <a:t>John watches his grandmother bake bread. He ask his grandmother what makes the bread rise.</a:t>
            </a:r>
          </a:p>
          <a:p>
            <a:pPr algn="ctr">
              <a:buFontTx/>
              <a:buNone/>
            </a:pPr>
            <a:r>
              <a:rPr lang="en-US" sz="4000"/>
              <a:t>She explains that yeast releases a gas as it feeds on sugar.</a:t>
            </a:r>
          </a:p>
        </p:txBody>
      </p:sp>
      <p:pic>
        <p:nvPicPr>
          <p:cNvPr id="24580"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extLst>
      <p:ext uri="{BB962C8B-B14F-4D97-AF65-F5344CB8AC3E}">
        <p14:creationId xmlns:p14="http://schemas.microsoft.com/office/powerpoint/2010/main" val="200035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1"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5603" name="Rectangle 3"/>
          <p:cNvSpPr>
            <a:spLocks noGrp="1" noChangeArrowheads="1"/>
          </p:cNvSpPr>
          <p:nvPr>
            <p:ph type="body" sz="half" idx="1"/>
          </p:nvPr>
        </p:nvSpPr>
        <p:spPr>
          <a:xfrm>
            <a:off x="0" y="1600200"/>
            <a:ext cx="5638800" cy="5257800"/>
          </a:xfrm>
        </p:spPr>
        <p:txBody>
          <a:bodyPr/>
          <a:lstStyle/>
          <a:p>
            <a:pPr algn="ctr">
              <a:buFontTx/>
              <a:buNone/>
            </a:pPr>
            <a:endParaRPr lang="en-US" sz="4000"/>
          </a:p>
          <a:p>
            <a:pPr algn="ctr">
              <a:buFontTx/>
              <a:buNone/>
            </a:pPr>
            <a:r>
              <a:rPr lang="en-US" sz="4000"/>
              <a:t>John wonders if the amount of sugar used in the recipe will affect the size of the bread loaf?</a:t>
            </a:r>
          </a:p>
        </p:txBody>
      </p:sp>
      <p:pic>
        <p:nvPicPr>
          <p:cNvPr id="25604"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extLst>
      <p:ext uri="{BB962C8B-B14F-4D97-AF65-F5344CB8AC3E}">
        <p14:creationId xmlns:p14="http://schemas.microsoft.com/office/powerpoint/2010/main" val="28885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randombar(horizontal)">
                                      <p:cBhvr>
                                        <p:cTn id="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991600" cy="1219200"/>
          </a:xfrm>
        </p:spPr>
        <p:txBody>
          <a:bodyPr/>
          <a:lstStyle/>
          <a:p>
            <a:r>
              <a:rPr lang="en-US" sz="5400">
                <a:solidFill>
                  <a:srgbClr val="AD1505"/>
                </a:solidFill>
              </a:rPr>
              <a:t>Observation/Research</a:t>
            </a:r>
          </a:p>
        </p:txBody>
      </p:sp>
      <p:sp>
        <p:nvSpPr>
          <p:cNvPr id="27651" name="Rectangle 3"/>
          <p:cNvSpPr>
            <a:spLocks noGrp="1" noChangeArrowheads="1"/>
          </p:cNvSpPr>
          <p:nvPr>
            <p:ph type="body" sz="half" idx="1"/>
          </p:nvPr>
        </p:nvSpPr>
        <p:spPr>
          <a:xfrm>
            <a:off x="228600" y="1295400"/>
            <a:ext cx="5638800" cy="5257800"/>
          </a:xfrm>
        </p:spPr>
        <p:txBody>
          <a:bodyPr/>
          <a:lstStyle/>
          <a:p>
            <a:pPr algn="ctr">
              <a:buFontTx/>
              <a:buNone/>
            </a:pPr>
            <a:r>
              <a:rPr lang="en-US" sz="4000"/>
              <a:t>John researches the areas of baking and fermentation and tries to come up with a way to test his question.</a:t>
            </a:r>
          </a:p>
          <a:p>
            <a:pPr algn="ctr">
              <a:buFontTx/>
              <a:buNone/>
            </a:pPr>
            <a:r>
              <a:rPr lang="en-US" sz="4000"/>
              <a:t>He keeps all of his information on this topic in a journal.</a:t>
            </a:r>
          </a:p>
        </p:txBody>
      </p:sp>
      <p:pic>
        <p:nvPicPr>
          <p:cNvPr id="27652" name="Picture 4" descr="MMAG00298_0000[1]"/>
          <p:cNvPicPr>
            <a:picLocks noGrp="1" noChangeAspect="1" noChangeArrowheads="1" noCrop="1"/>
          </p:cNvPicPr>
          <p:nvPr>
            <p:ph sz="half" idx="2"/>
          </p:nvPr>
        </p:nvPicPr>
        <p:blipFill>
          <a:blip r:embed="rId2" cstate="print"/>
          <a:srcRect/>
          <a:stretch>
            <a:fillRect/>
          </a:stretch>
        </p:blipFill>
        <p:spPr>
          <a:xfrm>
            <a:off x="6477000" y="1905000"/>
            <a:ext cx="2217738" cy="3719513"/>
          </a:xfrm>
        </p:spPr>
      </p:pic>
    </p:spTree>
    <p:extLst>
      <p:ext uri="{BB962C8B-B14F-4D97-AF65-F5344CB8AC3E}">
        <p14:creationId xmlns:p14="http://schemas.microsoft.com/office/powerpoint/2010/main" val="82678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randombar(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randombar(horizontal)">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0" y="1600200"/>
            <a:ext cx="5638800" cy="5257800"/>
          </a:xfrm>
        </p:spPr>
        <p:txBody>
          <a:bodyPr/>
          <a:lstStyle/>
          <a:p>
            <a:pPr algn="ctr">
              <a:buFontTx/>
              <a:buNone/>
            </a:pPr>
            <a:r>
              <a:rPr lang="en-US" sz="4000"/>
              <a:t>John talks with his teacher and she gives him a </a:t>
            </a:r>
            <a:r>
              <a:rPr lang="en-US" sz="4000">
                <a:solidFill>
                  <a:schemeClr val="hlink"/>
                </a:solidFill>
              </a:rPr>
              <a:t> Experimental Design Diagram</a:t>
            </a:r>
            <a:r>
              <a:rPr lang="en-US" sz="4000"/>
              <a:t> to help him set up his investigation.</a:t>
            </a:r>
          </a:p>
        </p:txBody>
      </p:sp>
      <p:pic>
        <p:nvPicPr>
          <p:cNvPr id="28676" name="Picture 4" descr="MMj03181130000[1]"/>
          <p:cNvPicPr>
            <a:picLocks noGrp="1" noChangeAspect="1" noChangeArrowheads="1" noCrop="1"/>
          </p:cNvPicPr>
          <p:nvPr>
            <p:ph sz="half" idx="2"/>
          </p:nvPr>
        </p:nvPicPr>
        <p:blipFill>
          <a:blip r:embed="rId2" cstate="print"/>
          <a:srcRect/>
          <a:stretch>
            <a:fillRect/>
          </a:stretch>
        </p:blipFill>
        <p:spPr>
          <a:xfrm>
            <a:off x="5562600" y="2286000"/>
            <a:ext cx="3429000" cy="2828925"/>
          </a:xfrm>
        </p:spPr>
      </p:pic>
    </p:spTree>
    <p:extLst>
      <p:ext uri="{BB962C8B-B14F-4D97-AF65-F5344CB8AC3E}">
        <p14:creationId xmlns:p14="http://schemas.microsoft.com/office/powerpoint/2010/main" val="312328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randombar(horizontal)">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Grp="1" noChangeAspect="1" noChangeArrowheads="1"/>
          </p:cNvPicPr>
          <p:nvPr>
            <p:ph type="body" idx="4294967295"/>
          </p:nvPr>
        </p:nvPicPr>
        <p:blipFill>
          <a:blip r:embed="rId2" cstate="print"/>
          <a:srcRect/>
          <a:stretch>
            <a:fillRect/>
          </a:stretch>
        </p:blipFill>
        <p:spPr>
          <a:xfrm>
            <a:off x="0" y="0"/>
            <a:ext cx="9144000" cy="6858000"/>
          </a:xfrm>
        </p:spPr>
      </p:pic>
    </p:spTree>
    <p:extLst>
      <p:ext uri="{BB962C8B-B14F-4D97-AF65-F5344CB8AC3E}">
        <p14:creationId xmlns:p14="http://schemas.microsoft.com/office/powerpoint/2010/main" val="1937860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8991600" cy="1219200"/>
          </a:xfrm>
        </p:spPr>
        <p:txBody>
          <a:bodyPr/>
          <a:lstStyle/>
          <a:p>
            <a:r>
              <a:rPr lang="en-US" sz="5400">
                <a:solidFill>
                  <a:srgbClr val="AD1505"/>
                </a:solidFill>
              </a:rPr>
              <a:t>Formulate a Hypothesis</a:t>
            </a:r>
          </a:p>
        </p:txBody>
      </p:sp>
      <p:sp>
        <p:nvSpPr>
          <p:cNvPr id="29699" name="Rectangle 3"/>
          <p:cNvSpPr>
            <a:spLocks noGrp="1" noChangeArrowheads="1"/>
          </p:cNvSpPr>
          <p:nvPr>
            <p:ph type="body" sz="half" idx="1"/>
          </p:nvPr>
        </p:nvSpPr>
        <p:spPr>
          <a:xfrm>
            <a:off x="0" y="1600200"/>
            <a:ext cx="5638800" cy="5257800"/>
          </a:xfrm>
        </p:spPr>
        <p:txBody>
          <a:bodyPr/>
          <a:lstStyle/>
          <a:p>
            <a:pPr algn="ctr">
              <a:buFontTx/>
              <a:buNone/>
            </a:pPr>
            <a:r>
              <a:rPr lang="en-US" sz="4000"/>
              <a:t>After talking with his teacher and conducting further research, he comes up with a hypothesis.</a:t>
            </a:r>
          </a:p>
          <a:p>
            <a:pPr algn="ctr">
              <a:buFontTx/>
              <a:buNone/>
            </a:pPr>
            <a:r>
              <a:rPr lang="en-US" sz="4000"/>
              <a:t>“If more sugar is added, then the bread will rise higher.”</a:t>
            </a:r>
          </a:p>
        </p:txBody>
      </p:sp>
      <p:pic>
        <p:nvPicPr>
          <p:cNvPr id="297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extLst>
      <p:ext uri="{BB962C8B-B14F-4D97-AF65-F5344CB8AC3E}">
        <p14:creationId xmlns:p14="http://schemas.microsoft.com/office/powerpoint/2010/main" val="122901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randombar(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randombar(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6000">
                <a:solidFill>
                  <a:srgbClr val="0033CC"/>
                </a:solidFill>
              </a:rPr>
              <a:t>Hypothesis</a:t>
            </a:r>
          </a:p>
        </p:txBody>
      </p:sp>
      <p:sp>
        <p:nvSpPr>
          <p:cNvPr id="30723" name="Rectangle 3"/>
          <p:cNvSpPr>
            <a:spLocks noGrp="1" noChangeArrowheads="1"/>
          </p:cNvSpPr>
          <p:nvPr>
            <p:ph type="body" idx="1"/>
          </p:nvPr>
        </p:nvSpPr>
        <p:spPr>
          <a:xfrm>
            <a:off x="0" y="1600200"/>
            <a:ext cx="9144000" cy="5257800"/>
          </a:xfrm>
        </p:spPr>
        <p:txBody>
          <a:bodyPr/>
          <a:lstStyle/>
          <a:p>
            <a:pPr algn="ctr">
              <a:buFontTx/>
              <a:buNone/>
            </a:pPr>
            <a:r>
              <a:rPr lang="en-US" sz="4000" dirty="0"/>
              <a:t> </a:t>
            </a:r>
            <a:r>
              <a:rPr lang="en-US" sz="4800" dirty="0"/>
              <a:t>The hypothesis is an educated guess about the relationship between the </a:t>
            </a:r>
            <a:r>
              <a:rPr lang="en-US" sz="4800" u="sng" dirty="0"/>
              <a:t>independent</a:t>
            </a:r>
            <a:r>
              <a:rPr lang="en-US" sz="4800" dirty="0"/>
              <a:t> and </a:t>
            </a:r>
            <a:r>
              <a:rPr lang="en-US" sz="4800" u="sng" dirty="0"/>
              <a:t>dependent</a:t>
            </a:r>
            <a:r>
              <a:rPr lang="en-US" sz="4800" dirty="0"/>
              <a:t> variables.</a:t>
            </a:r>
            <a:endParaRPr lang="en-US" sz="4800" dirty="0">
              <a:solidFill>
                <a:srgbClr val="AD1505"/>
              </a:solidFill>
            </a:endParaRPr>
          </a:p>
          <a:p>
            <a:pPr algn="ctr">
              <a:buFontTx/>
              <a:buNone/>
            </a:pPr>
            <a:r>
              <a:rPr lang="en-US" sz="4800" dirty="0">
                <a:solidFill>
                  <a:srgbClr val="AD1505"/>
                </a:solidFill>
              </a:rPr>
              <a:t>Note: These variables will be defined in the next few slides.</a:t>
            </a:r>
            <a:endParaRPr lang="en-US" sz="4800" dirty="0"/>
          </a:p>
          <a:p>
            <a:pPr algn="ctr">
              <a:buFontTx/>
              <a:buNone/>
            </a:pPr>
            <a:endParaRPr lang="en-US" sz="4800" dirty="0"/>
          </a:p>
        </p:txBody>
      </p:sp>
    </p:spTree>
    <p:extLst>
      <p:ext uri="{BB962C8B-B14F-4D97-AF65-F5344CB8AC3E}">
        <p14:creationId xmlns:p14="http://schemas.microsoft.com/office/powerpoint/2010/main" val="46391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Bottom)">
                                      <p:cBhvr>
                                        <p:cTn id="7" dur="500"/>
                                        <p:tgtEl>
                                          <p:spTgt spid="3072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randombar(horizontal)">
                                      <p:cBhvr>
                                        <p:cTn id="16"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6000">
                <a:solidFill>
                  <a:schemeClr val="hlink"/>
                </a:solidFill>
              </a:rPr>
              <a:t>Independent Variable</a:t>
            </a:r>
          </a:p>
        </p:txBody>
      </p:sp>
      <p:sp>
        <p:nvSpPr>
          <p:cNvPr id="34819"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dirty="0"/>
              <a:t> </a:t>
            </a:r>
            <a:r>
              <a:rPr lang="en-US" sz="4800" dirty="0"/>
              <a:t>The independent, or manipulated variable, is a factor that’s intentionally varied by the experimenter.</a:t>
            </a:r>
          </a:p>
          <a:p>
            <a:pPr algn="ctr">
              <a:lnSpc>
                <a:spcPct val="90000"/>
              </a:lnSpc>
              <a:buFontTx/>
              <a:buNone/>
            </a:pPr>
            <a:r>
              <a:rPr lang="en-US" sz="4800" dirty="0"/>
              <a:t>John is going to use  25g., 50g., 100g., 250g., 500g. of sugar in his experiment.</a:t>
            </a:r>
          </a:p>
        </p:txBody>
      </p:sp>
    </p:spTree>
    <p:extLst>
      <p:ext uri="{BB962C8B-B14F-4D97-AF65-F5344CB8AC3E}">
        <p14:creationId xmlns:p14="http://schemas.microsoft.com/office/powerpoint/2010/main" val="35242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Bottom)">
                                      <p:cBhvr>
                                        <p:cTn id="7" dur="500"/>
                                        <p:tgtEl>
                                          <p:spTgt spid="3481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11" dur="500"/>
                                        <p:tgtEl>
                                          <p:spTgt spid="348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Effect transition="in" filter="randombar(horizontal)">
                                      <p:cBhvr>
                                        <p:cTn id="16"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6000">
                <a:solidFill>
                  <a:schemeClr val="hlink"/>
                </a:solidFill>
              </a:rPr>
              <a:t>Dependent Variable</a:t>
            </a:r>
          </a:p>
        </p:txBody>
      </p:sp>
      <p:sp>
        <p:nvSpPr>
          <p:cNvPr id="35843"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a:t> </a:t>
            </a:r>
            <a:r>
              <a:rPr lang="en-US" sz="4800"/>
              <a:t>The dependent, or responding variable, is the factor that may change as a result of changes made in the independent variable.</a:t>
            </a:r>
          </a:p>
          <a:p>
            <a:pPr algn="ctr">
              <a:lnSpc>
                <a:spcPct val="90000"/>
              </a:lnSpc>
              <a:buFontTx/>
              <a:buNone/>
            </a:pPr>
            <a:r>
              <a:rPr lang="en-US" sz="4800"/>
              <a:t>In this case, it would be the size of the loaf of bread.</a:t>
            </a:r>
          </a:p>
        </p:txBody>
      </p:sp>
    </p:spTree>
    <p:extLst>
      <p:ext uri="{BB962C8B-B14F-4D97-AF65-F5344CB8AC3E}">
        <p14:creationId xmlns:p14="http://schemas.microsoft.com/office/powerpoint/2010/main" val="343876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Bottom)">
                                      <p:cBhvr>
                                        <p:cTn id="7" dur="500"/>
                                        <p:tgtEl>
                                          <p:spTgt spid="3584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11" dur="500"/>
                                        <p:tgtEl>
                                          <p:spTgt spid="3584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5843">
                                            <p:txEl>
                                              <p:pRg st="1" end="1"/>
                                            </p:txEl>
                                          </p:spTgt>
                                        </p:tgtEl>
                                        <p:attrNameLst>
                                          <p:attrName>style.visibility</p:attrName>
                                        </p:attrNameLst>
                                      </p:cBhvr>
                                      <p:to>
                                        <p:strVal val="visible"/>
                                      </p:to>
                                    </p:set>
                                    <p:animEffect transition="in" filter="randombar(horizontal)">
                                      <p:cBhvr>
                                        <p:cTn id="16"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36867" name="Rectangle 3"/>
          <p:cNvSpPr>
            <a:spLocks noGrp="1" noChangeArrowheads="1"/>
          </p:cNvSpPr>
          <p:nvPr>
            <p:ph type="body" sz="half" idx="1"/>
          </p:nvPr>
        </p:nvSpPr>
        <p:spPr>
          <a:xfrm>
            <a:off x="0" y="1600200"/>
            <a:ext cx="5638800" cy="5257800"/>
          </a:xfrm>
        </p:spPr>
        <p:txBody>
          <a:bodyPr/>
          <a:lstStyle/>
          <a:p>
            <a:pPr algn="ctr">
              <a:buFontTx/>
              <a:buNone/>
            </a:pPr>
            <a:r>
              <a:rPr lang="en-US" sz="4000"/>
              <a:t>His teacher helps him come up with a </a:t>
            </a:r>
            <a:r>
              <a:rPr lang="en-US" sz="4000">
                <a:solidFill>
                  <a:schemeClr val="hlink"/>
                </a:solidFill>
              </a:rPr>
              <a:t>procedure</a:t>
            </a:r>
            <a:r>
              <a:rPr lang="en-US" sz="4000">
                <a:solidFill>
                  <a:srgbClr val="E9F31F"/>
                </a:solidFill>
              </a:rPr>
              <a:t> </a:t>
            </a:r>
            <a:r>
              <a:rPr lang="en-US" sz="4000"/>
              <a:t>and list of needed </a:t>
            </a:r>
            <a:r>
              <a:rPr lang="en-US" sz="4000">
                <a:solidFill>
                  <a:schemeClr val="hlink"/>
                </a:solidFill>
              </a:rPr>
              <a:t>materials</a:t>
            </a:r>
            <a:r>
              <a:rPr lang="en-US" sz="4000"/>
              <a:t>.</a:t>
            </a:r>
          </a:p>
          <a:p>
            <a:pPr algn="ctr">
              <a:buFontTx/>
              <a:buNone/>
            </a:pPr>
            <a:r>
              <a:rPr lang="en-US" sz="4000"/>
              <a:t>She discusses with John how to determine the </a:t>
            </a:r>
            <a:r>
              <a:rPr lang="en-US" sz="4000">
                <a:solidFill>
                  <a:schemeClr val="hlink"/>
                </a:solidFill>
              </a:rPr>
              <a:t>control group</a:t>
            </a:r>
            <a:r>
              <a:rPr lang="en-US" sz="4000"/>
              <a:t>.</a:t>
            </a:r>
          </a:p>
        </p:txBody>
      </p:sp>
      <p:pic>
        <p:nvPicPr>
          <p:cNvPr id="3686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extLst>
      <p:ext uri="{BB962C8B-B14F-4D97-AF65-F5344CB8AC3E}">
        <p14:creationId xmlns:p14="http://schemas.microsoft.com/office/powerpoint/2010/main" val="3775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randombar(horizontal)">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randombar(horizontal)">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583"/>
            <a:ext cx="7886700" cy="1325563"/>
          </a:xfrm>
        </p:spPr>
        <p:txBody>
          <a:bodyPr/>
          <a:lstStyle/>
          <a:p>
            <a:r>
              <a:rPr lang="en-US" dirty="0" err="1" smtClean="0"/>
              <a:t>Beberapa</a:t>
            </a:r>
            <a:r>
              <a:rPr lang="en-US" dirty="0" smtClean="0"/>
              <a:t> </a:t>
            </a:r>
            <a:r>
              <a:rPr lang="en-US" dirty="0" err="1" smtClean="0"/>
              <a:t>pionir</a:t>
            </a:r>
            <a:r>
              <a:rPr lang="en-US" dirty="0" smtClean="0"/>
              <a:t> </a:t>
            </a:r>
            <a:r>
              <a:rPr lang="en-US" dirty="0" err="1" smtClean="0"/>
              <a:t>metoda</a:t>
            </a:r>
            <a:r>
              <a:rPr lang="en-US" dirty="0" smtClean="0"/>
              <a:t> </a:t>
            </a:r>
            <a:r>
              <a:rPr lang="en-US" dirty="0" err="1" smtClean="0"/>
              <a:t>ilmiah</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883064" y="1473070"/>
            <a:ext cx="1716632" cy="3932487"/>
          </a:xfrm>
          <a:prstGeom prst="rect">
            <a:avLst/>
          </a:prstGeom>
        </p:spPr>
      </p:pic>
      <p:pic>
        <p:nvPicPr>
          <p:cNvPr id="5" name="Picture 4"/>
          <p:cNvPicPr>
            <a:picLocks noChangeAspect="1"/>
          </p:cNvPicPr>
          <p:nvPr/>
        </p:nvPicPr>
        <p:blipFill>
          <a:blip r:embed="rId3"/>
          <a:stretch>
            <a:fillRect/>
          </a:stretch>
        </p:blipFill>
        <p:spPr>
          <a:xfrm>
            <a:off x="5653863" y="1473070"/>
            <a:ext cx="1699115" cy="4720737"/>
          </a:xfrm>
          <a:prstGeom prst="rect">
            <a:avLst/>
          </a:prstGeom>
        </p:spPr>
      </p:pic>
      <p:pic>
        <p:nvPicPr>
          <p:cNvPr id="6" name="Picture 5"/>
          <p:cNvPicPr>
            <a:picLocks noChangeAspect="1"/>
          </p:cNvPicPr>
          <p:nvPr/>
        </p:nvPicPr>
        <p:blipFill>
          <a:blip r:embed="rId4"/>
          <a:stretch>
            <a:fillRect/>
          </a:stretch>
        </p:blipFill>
        <p:spPr>
          <a:xfrm>
            <a:off x="7407145" y="1473070"/>
            <a:ext cx="1707873" cy="4142686"/>
          </a:xfrm>
          <a:prstGeom prst="rect">
            <a:avLst/>
          </a:prstGeom>
        </p:spPr>
      </p:pic>
      <p:sp>
        <p:nvSpPr>
          <p:cNvPr id="7" name="TextBox 6"/>
          <p:cNvSpPr txBox="1"/>
          <p:nvPr/>
        </p:nvSpPr>
        <p:spPr>
          <a:xfrm>
            <a:off x="5886450" y="6462713"/>
            <a:ext cx="2895344" cy="261610"/>
          </a:xfrm>
          <a:prstGeom prst="rect">
            <a:avLst/>
          </a:prstGeom>
          <a:noFill/>
        </p:spPr>
        <p:txBody>
          <a:bodyPr wrap="none" rtlCol="0">
            <a:spAutoFit/>
          </a:bodyPr>
          <a:lstStyle/>
          <a:p>
            <a:r>
              <a:rPr lang="en-US" sz="1100" dirty="0"/>
              <a:t>http://en.wikipedia.org/wiki/Scientific_method</a:t>
            </a:r>
          </a:p>
        </p:txBody>
      </p:sp>
      <p:pic>
        <p:nvPicPr>
          <p:cNvPr id="8" name="Picture 7"/>
          <p:cNvPicPr>
            <a:picLocks noChangeAspect="1"/>
          </p:cNvPicPr>
          <p:nvPr/>
        </p:nvPicPr>
        <p:blipFill>
          <a:blip r:embed="rId5"/>
          <a:stretch>
            <a:fillRect/>
          </a:stretch>
        </p:blipFill>
        <p:spPr>
          <a:xfrm>
            <a:off x="45516" y="1473070"/>
            <a:ext cx="1799992" cy="5316900"/>
          </a:xfrm>
          <a:prstGeom prst="rect">
            <a:avLst/>
          </a:prstGeom>
        </p:spPr>
      </p:pic>
      <p:pic>
        <p:nvPicPr>
          <p:cNvPr id="9" name="Picture 8"/>
          <p:cNvPicPr>
            <a:picLocks noChangeAspect="1"/>
          </p:cNvPicPr>
          <p:nvPr/>
        </p:nvPicPr>
        <p:blipFill>
          <a:blip r:embed="rId6"/>
          <a:stretch>
            <a:fillRect/>
          </a:stretch>
        </p:blipFill>
        <p:spPr>
          <a:xfrm>
            <a:off x="1899675" y="1473070"/>
            <a:ext cx="1929222" cy="3378447"/>
          </a:xfrm>
          <a:prstGeom prst="rect">
            <a:avLst/>
          </a:prstGeom>
        </p:spPr>
      </p:pic>
    </p:spTree>
    <p:extLst>
      <p:ext uri="{BB962C8B-B14F-4D97-AF65-F5344CB8AC3E}">
        <p14:creationId xmlns:p14="http://schemas.microsoft.com/office/powerpoint/2010/main" val="1037898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6000">
                <a:solidFill>
                  <a:schemeClr val="hlink"/>
                </a:solidFill>
              </a:rPr>
              <a:t>Control Group</a:t>
            </a:r>
          </a:p>
        </p:txBody>
      </p:sp>
      <p:sp>
        <p:nvSpPr>
          <p:cNvPr id="37891"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In a scientific experiment, the control is the group that serves as the standard of comparison.</a:t>
            </a:r>
          </a:p>
          <a:p>
            <a:pPr algn="ctr">
              <a:buFontTx/>
              <a:buNone/>
            </a:pPr>
            <a:r>
              <a:rPr lang="en-US" sz="4800"/>
              <a:t>The control group may be a “no treatment" or an “experimenter selected” group.</a:t>
            </a:r>
          </a:p>
        </p:txBody>
      </p:sp>
    </p:spTree>
    <p:extLst>
      <p:ext uri="{BB962C8B-B14F-4D97-AF65-F5344CB8AC3E}">
        <p14:creationId xmlns:p14="http://schemas.microsoft.com/office/powerpoint/2010/main" val="425622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slide(fromBottom)">
                                      <p:cBhvr>
                                        <p:cTn id="7" dur="500"/>
                                        <p:tgtEl>
                                          <p:spTgt spid="3789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randombar(horizontal)">
                                      <p:cBhvr>
                                        <p:cTn id="11" dur="500"/>
                                        <p:tgtEl>
                                          <p:spTgt spid="378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randombar(horizontal)">
                                      <p:cBhvr>
                                        <p:cTn id="16"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6000">
                <a:solidFill>
                  <a:schemeClr val="hlink"/>
                </a:solidFill>
              </a:rPr>
              <a:t>Control Group</a:t>
            </a:r>
          </a:p>
        </p:txBody>
      </p:sp>
      <p:sp>
        <p:nvSpPr>
          <p:cNvPr id="38915"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The control group is exposed to the same conditions as the experimental group, except for the variable being tested.</a:t>
            </a:r>
          </a:p>
          <a:p>
            <a:pPr algn="ctr">
              <a:buFontTx/>
              <a:buNone/>
            </a:pPr>
            <a:r>
              <a:rPr lang="en-US" sz="4800" u="sng">
                <a:solidFill>
                  <a:srgbClr val="0033CC"/>
                </a:solidFill>
              </a:rPr>
              <a:t>All</a:t>
            </a:r>
            <a:r>
              <a:rPr lang="en-US" sz="4800">
                <a:solidFill>
                  <a:srgbClr val="0033CC"/>
                </a:solidFill>
              </a:rPr>
              <a:t> experiments should have a control group.</a:t>
            </a:r>
            <a:endParaRPr lang="en-US" sz="4800" u="sng">
              <a:solidFill>
                <a:srgbClr val="0033CC"/>
              </a:solidFill>
            </a:endParaRPr>
          </a:p>
        </p:txBody>
      </p:sp>
    </p:spTree>
    <p:extLst>
      <p:ext uri="{BB962C8B-B14F-4D97-AF65-F5344CB8AC3E}">
        <p14:creationId xmlns:p14="http://schemas.microsoft.com/office/powerpoint/2010/main" val="338306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slide(fromBottom)">
                                      <p:cBhvr>
                                        <p:cTn id="7" dur="500"/>
                                        <p:tgtEl>
                                          <p:spTgt spid="3891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animEffect transition="in" filter="randombar(horizontal)">
                                      <p:cBhvr>
                                        <p:cTn id="11" dur="500"/>
                                        <p:tgtEl>
                                          <p:spTgt spid="389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8915">
                                            <p:txEl>
                                              <p:pRg st="1" end="1"/>
                                            </p:txEl>
                                          </p:spTgt>
                                        </p:tgtEl>
                                        <p:attrNameLst>
                                          <p:attrName>style.visibility</p:attrName>
                                        </p:attrNameLst>
                                      </p:cBhvr>
                                      <p:to>
                                        <p:strVal val="visible"/>
                                      </p:to>
                                    </p:set>
                                    <p:animEffect transition="in" filter="randombar(horizontal)">
                                      <p:cBhvr>
                                        <p:cTn id="16"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6000">
                <a:solidFill>
                  <a:schemeClr val="hlink"/>
                </a:solidFill>
              </a:rPr>
              <a:t>Control Group</a:t>
            </a:r>
          </a:p>
        </p:txBody>
      </p:sp>
      <p:sp>
        <p:nvSpPr>
          <p:cNvPr id="39939"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Because his grandmother always used 50g. of sugar in her recipe, John is going to use that amount in his control group.</a:t>
            </a:r>
          </a:p>
        </p:txBody>
      </p:sp>
    </p:spTree>
    <p:extLst>
      <p:ext uri="{BB962C8B-B14F-4D97-AF65-F5344CB8AC3E}">
        <p14:creationId xmlns:p14="http://schemas.microsoft.com/office/powerpoint/2010/main" val="412996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Bottom)">
                                      <p:cBhvr>
                                        <p:cTn id="7" dur="500"/>
                                        <p:tgtEl>
                                          <p:spTgt spid="3993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randombar(horizontal)">
                                      <p:cBhvr>
                                        <p:cTn id="11"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0963" name="Rectangle 3"/>
          <p:cNvSpPr>
            <a:spLocks noGrp="1" noChangeArrowheads="1"/>
          </p:cNvSpPr>
          <p:nvPr>
            <p:ph type="body" sz="half" idx="1"/>
          </p:nvPr>
        </p:nvSpPr>
        <p:spPr>
          <a:xfrm>
            <a:off x="0" y="1600200"/>
            <a:ext cx="5638800" cy="5257800"/>
          </a:xfrm>
        </p:spPr>
        <p:txBody>
          <a:bodyPr/>
          <a:lstStyle/>
          <a:p>
            <a:pPr algn="ctr">
              <a:buFontTx/>
              <a:buNone/>
            </a:pPr>
            <a:r>
              <a:rPr lang="en-US" sz="4000"/>
              <a:t>John’s teacher reminds him to keep all other factors the same so that any observed changes in the bread can be attributed to the variation in the amount of sugar.</a:t>
            </a:r>
          </a:p>
        </p:txBody>
      </p:sp>
      <p:pic>
        <p:nvPicPr>
          <p:cNvPr id="4096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extLst>
      <p:ext uri="{BB962C8B-B14F-4D97-AF65-F5344CB8AC3E}">
        <p14:creationId xmlns:p14="http://schemas.microsoft.com/office/powerpoint/2010/main" val="297935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7" dur="500"/>
                                        <p:tgtEl>
                                          <p:spTgt spid="409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1987" name="Rectangle 3"/>
          <p:cNvSpPr>
            <a:spLocks noGrp="1" noChangeArrowheads="1"/>
          </p:cNvSpPr>
          <p:nvPr>
            <p:ph type="body" sz="half" idx="1"/>
          </p:nvPr>
        </p:nvSpPr>
        <p:spPr>
          <a:xfrm>
            <a:off x="0" y="1600200"/>
            <a:ext cx="5638800" cy="5257800"/>
          </a:xfrm>
        </p:spPr>
        <p:txBody>
          <a:bodyPr/>
          <a:lstStyle/>
          <a:p>
            <a:pPr algn="ctr">
              <a:buFontTx/>
              <a:buNone/>
            </a:pPr>
            <a:r>
              <a:rPr lang="en-US" sz="4000"/>
              <a:t> </a:t>
            </a:r>
          </a:p>
          <a:p>
            <a:pPr algn="ctr">
              <a:buFontTx/>
              <a:buNone/>
            </a:pPr>
            <a:r>
              <a:rPr lang="en-US" sz="4000"/>
              <a:t>The constants in an experiment are all the factors that the experimenter attempts to keep the same. </a:t>
            </a:r>
          </a:p>
          <a:p>
            <a:pPr algn="ctr">
              <a:buFontTx/>
              <a:buNone/>
            </a:pPr>
            <a:endParaRPr lang="en-US" sz="4000">
              <a:solidFill>
                <a:srgbClr val="AD1505"/>
              </a:solidFill>
            </a:endParaRPr>
          </a:p>
        </p:txBody>
      </p:sp>
      <p:pic>
        <p:nvPicPr>
          <p:cNvPr id="4198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extLst>
      <p:ext uri="{BB962C8B-B14F-4D97-AF65-F5344CB8AC3E}">
        <p14:creationId xmlns:p14="http://schemas.microsoft.com/office/powerpoint/2010/main" val="129799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randombar(horizontal)">
                                      <p:cBhvr>
                                        <p:cTn id="7" dur="500"/>
                                        <p:tgtEl>
                                          <p:spTgt spid="41987">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randombar(horizontal)">
                                      <p:cBhvr>
                                        <p:cTn id="11"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0"/>
            <a:ext cx="8991600" cy="2514600"/>
          </a:xfrm>
        </p:spPr>
        <p:txBody>
          <a:bodyPr/>
          <a:lstStyle/>
          <a:p>
            <a:r>
              <a:rPr lang="en-US" sz="5400">
                <a:solidFill>
                  <a:schemeClr val="hlink"/>
                </a:solidFill>
                <a:effectLst>
                  <a:outerShdw blurRad="38100" dist="38100" dir="2700000" algn="tl">
                    <a:srgbClr val="000000"/>
                  </a:outerShdw>
                </a:effectLst>
              </a:rPr>
              <a:t>Can you think of some constants for this experiment?</a:t>
            </a:r>
          </a:p>
        </p:txBody>
      </p:sp>
      <p:pic>
        <p:nvPicPr>
          <p:cNvPr id="43011" name="Picture 3" descr="einstein"/>
          <p:cNvPicPr>
            <a:picLocks noGrp="1" noChangeAspect="1" noChangeArrowheads="1"/>
          </p:cNvPicPr>
          <p:nvPr>
            <p:ph idx="1"/>
          </p:nvPr>
        </p:nvPicPr>
        <p:blipFill>
          <a:blip r:embed="rId2" cstate="print"/>
          <a:srcRect/>
          <a:stretch>
            <a:fillRect/>
          </a:stretch>
        </p:blipFill>
        <p:spPr>
          <a:xfrm>
            <a:off x="3200400" y="2667000"/>
            <a:ext cx="3138488" cy="4191000"/>
          </a:xfrm>
          <a:noFill/>
          <a:ln/>
        </p:spPr>
      </p:pic>
    </p:spTree>
    <p:extLst>
      <p:ext uri="{BB962C8B-B14F-4D97-AF65-F5344CB8AC3E}">
        <p14:creationId xmlns:p14="http://schemas.microsoft.com/office/powerpoint/2010/main" val="26315820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9155" name="Rectangle 3"/>
          <p:cNvSpPr>
            <a:spLocks noGrp="1" noChangeArrowheads="1"/>
          </p:cNvSpPr>
          <p:nvPr>
            <p:ph type="body" sz="half" idx="1"/>
          </p:nvPr>
        </p:nvSpPr>
        <p:spPr>
          <a:xfrm>
            <a:off x="0" y="1219200"/>
            <a:ext cx="6096000" cy="5638800"/>
          </a:xfrm>
        </p:spPr>
        <p:txBody>
          <a:bodyPr/>
          <a:lstStyle/>
          <a:p>
            <a:pPr algn="ctr">
              <a:lnSpc>
                <a:spcPct val="90000"/>
              </a:lnSpc>
              <a:buFontTx/>
              <a:buNone/>
            </a:pPr>
            <a:r>
              <a:rPr lang="en-US" sz="3600"/>
              <a:t>They might include:</a:t>
            </a:r>
          </a:p>
          <a:p>
            <a:pPr algn="ctr">
              <a:lnSpc>
                <a:spcPct val="90000"/>
              </a:lnSpc>
              <a:buFontTx/>
              <a:buNone/>
            </a:pPr>
            <a:r>
              <a:rPr lang="en-US" sz="3600"/>
              <a:t>Other ingredients to the bread recipe, oven used, rise time, brand of ingredients, cooking time, type of pan used, air temperature and humidity where the bread was rising, oven temperature,  age of the yeast… </a:t>
            </a:r>
          </a:p>
        </p:txBody>
      </p:sp>
      <p:pic>
        <p:nvPicPr>
          <p:cNvPr id="49156"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extLst>
      <p:ext uri="{BB962C8B-B14F-4D97-AF65-F5344CB8AC3E}">
        <p14:creationId xmlns:p14="http://schemas.microsoft.com/office/powerpoint/2010/main" val="31789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randombar(horizontal)">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randombar(horizontal)">
                                      <p:cBhvr>
                                        <p:cTn id="12"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0179"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000"/>
              <a:t>John writes out his procedure for his experiment along with a materials list in his journal. He has both of these checked by his teacher where she checks for any safety concerns.</a:t>
            </a:r>
          </a:p>
        </p:txBody>
      </p:sp>
      <p:pic>
        <p:nvPicPr>
          <p:cNvPr id="5018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extLst>
      <p:ext uri="{BB962C8B-B14F-4D97-AF65-F5344CB8AC3E}">
        <p14:creationId xmlns:p14="http://schemas.microsoft.com/office/powerpoint/2010/main" val="386657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randombar(horizontal)">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8991600" cy="1219200"/>
          </a:xfrm>
        </p:spPr>
        <p:txBody>
          <a:bodyPr/>
          <a:lstStyle/>
          <a:p>
            <a:r>
              <a:rPr lang="en-US" sz="5400">
                <a:solidFill>
                  <a:schemeClr val="hlink"/>
                </a:solidFill>
              </a:rPr>
              <a:t>Trials</a:t>
            </a:r>
          </a:p>
        </p:txBody>
      </p:sp>
      <p:sp>
        <p:nvSpPr>
          <p:cNvPr id="51203" name="Rectangle 3"/>
          <p:cNvSpPr>
            <a:spLocks noGrp="1" noChangeArrowheads="1"/>
          </p:cNvSpPr>
          <p:nvPr>
            <p:ph type="body" sz="half" idx="1"/>
          </p:nvPr>
        </p:nvSpPr>
        <p:spPr>
          <a:xfrm>
            <a:off x="0" y="1066800"/>
            <a:ext cx="6019800" cy="5791200"/>
          </a:xfrm>
        </p:spPr>
        <p:txBody>
          <a:bodyPr/>
          <a:lstStyle/>
          <a:p>
            <a:pPr algn="ctr">
              <a:buFontTx/>
              <a:buNone/>
            </a:pPr>
            <a:endParaRPr lang="en-US" sz="4000"/>
          </a:p>
          <a:p>
            <a:pPr algn="ctr">
              <a:buFontTx/>
              <a:buNone/>
            </a:pPr>
            <a:r>
              <a:rPr lang="en-US" sz="4000"/>
              <a:t>Trials refer to replicate groups that are exposed to the same conditions in an experiment.</a:t>
            </a:r>
          </a:p>
          <a:p>
            <a:pPr algn="ctr">
              <a:buFontTx/>
              <a:buNone/>
            </a:pPr>
            <a:r>
              <a:rPr lang="en-US" sz="4000"/>
              <a:t>John is going to test each sugar variable 3 times.</a:t>
            </a:r>
          </a:p>
        </p:txBody>
      </p:sp>
      <p:pic>
        <p:nvPicPr>
          <p:cNvPr id="5120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extLst>
      <p:ext uri="{BB962C8B-B14F-4D97-AF65-F5344CB8AC3E}">
        <p14:creationId xmlns:p14="http://schemas.microsoft.com/office/powerpoint/2010/main" val="325463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randombar(horizontal)">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randombar(horizontal)">
                                      <p:cBhvr>
                                        <p:cTn id="1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2227"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800"/>
              <a:t>John comes up with a table he can use to record his data.</a:t>
            </a:r>
          </a:p>
          <a:p>
            <a:pPr algn="ctr">
              <a:lnSpc>
                <a:spcPct val="90000"/>
              </a:lnSpc>
              <a:buFontTx/>
              <a:buNone/>
            </a:pPr>
            <a:r>
              <a:rPr lang="en-US" sz="4800"/>
              <a:t>John gets all his materials together and carries out his experiment.</a:t>
            </a:r>
          </a:p>
        </p:txBody>
      </p:sp>
      <p:pic>
        <p:nvPicPr>
          <p:cNvPr id="52228"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extLst>
      <p:ext uri="{BB962C8B-B14F-4D97-AF65-F5344CB8AC3E}">
        <p14:creationId xmlns:p14="http://schemas.microsoft.com/office/powerpoint/2010/main" val="353324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randombar(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randombar(horizontal)">
                                      <p:cBhvr>
                                        <p:cTn id="12"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eps of the Scientific Method"/>
          <p:cNvPicPr>
            <a:picLocks noChangeAspect="1" noChangeArrowheads="1"/>
          </p:cNvPicPr>
          <p:nvPr/>
        </p:nvPicPr>
        <p:blipFill>
          <a:blip r:embed="rId2" cstate="print"/>
          <a:srcRect/>
          <a:stretch>
            <a:fillRect/>
          </a:stretch>
        </p:blipFill>
        <p:spPr bwMode="auto">
          <a:xfrm>
            <a:off x="1735423" y="0"/>
            <a:ext cx="5479765" cy="6971847"/>
          </a:xfrm>
          <a:prstGeom prst="rect">
            <a:avLst/>
          </a:prstGeom>
          <a:noFill/>
        </p:spPr>
      </p:pic>
      <p:sp>
        <p:nvSpPr>
          <p:cNvPr id="6" name="TextBox 5"/>
          <p:cNvSpPr txBox="1"/>
          <p:nvPr/>
        </p:nvSpPr>
        <p:spPr>
          <a:xfrm rot="16200000">
            <a:off x="5848351" y="3663375"/>
            <a:ext cx="6143028" cy="246221"/>
          </a:xfrm>
          <a:prstGeom prst="rect">
            <a:avLst/>
          </a:prstGeom>
          <a:noFill/>
        </p:spPr>
        <p:txBody>
          <a:bodyPr wrap="none" rtlCol="0">
            <a:spAutoFit/>
          </a:bodyPr>
          <a:lstStyle/>
          <a:p>
            <a:r>
              <a:rPr lang="en-US" sz="1000" dirty="0" smtClean="0"/>
              <a:t>http://www.sciencebuddies.org/engineering-design-process/engineering-design-compare-scientific-method.shtml</a:t>
            </a:r>
            <a:endParaRPr lang="en-US" sz="1000" dirty="0"/>
          </a:p>
        </p:txBody>
      </p:sp>
    </p:spTree>
    <p:extLst>
      <p:ext uri="{BB962C8B-B14F-4D97-AF65-F5344CB8AC3E}">
        <p14:creationId xmlns:p14="http://schemas.microsoft.com/office/powerpoint/2010/main" val="37706886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3251" name="Group 3"/>
          <p:cNvGraphicFramePr>
            <a:graphicFrameLocks noGrp="1"/>
          </p:cNvGraphicFramePr>
          <p:nvPr>
            <p:ph idx="1"/>
            <p:extLst>
              <p:ext uri="{D42A27DB-BD31-4B8C-83A1-F6EECF244321}">
                <p14:modId xmlns:p14="http://schemas.microsoft.com/office/powerpoint/2010/main" val="1906223746"/>
              </p:ext>
            </p:extLst>
          </p:nvPr>
        </p:nvGraphicFramePr>
        <p:xfrm>
          <a:off x="285750" y="2171700"/>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pitchFamily="34"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pitchFamily="34"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pitchFamily="34"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pitchFamily="34"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768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744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761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758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1116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250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576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588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432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504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432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295" name="Line 47"/>
          <p:cNvSpPr>
            <a:spLocks noChangeShapeType="1"/>
          </p:cNvSpPr>
          <p:nvPr/>
        </p:nvSpPr>
        <p:spPr bwMode="auto">
          <a:xfrm flipV="1">
            <a:off x="2038350" y="1028700"/>
            <a:ext cx="0" cy="1143000"/>
          </a:xfrm>
          <a:prstGeom prst="line">
            <a:avLst/>
          </a:prstGeom>
          <a:noFill/>
          <a:ln w="9525">
            <a:solidFill>
              <a:schemeClr val="tx1"/>
            </a:solidFill>
            <a:round/>
            <a:headEnd/>
            <a:tailEnd/>
          </a:ln>
          <a:effectLst/>
        </p:spPr>
        <p:txBody>
          <a:bodyPr/>
          <a:lstStyle/>
          <a:p>
            <a:endParaRPr lang="en-US"/>
          </a:p>
        </p:txBody>
      </p:sp>
      <p:sp>
        <p:nvSpPr>
          <p:cNvPr id="53296" name="Line 48"/>
          <p:cNvSpPr>
            <a:spLocks noChangeShapeType="1"/>
          </p:cNvSpPr>
          <p:nvPr/>
        </p:nvSpPr>
        <p:spPr bwMode="auto">
          <a:xfrm>
            <a:off x="2038350" y="1028700"/>
            <a:ext cx="5181600" cy="0"/>
          </a:xfrm>
          <a:prstGeom prst="line">
            <a:avLst/>
          </a:prstGeom>
          <a:noFill/>
          <a:ln w="9525">
            <a:solidFill>
              <a:schemeClr val="tx1"/>
            </a:solidFill>
            <a:round/>
            <a:headEnd/>
            <a:tailEnd/>
          </a:ln>
          <a:effectLst/>
        </p:spPr>
        <p:txBody>
          <a:bodyPr/>
          <a:lstStyle/>
          <a:p>
            <a:endParaRPr lang="en-US"/>
          </a:p>
        </p:txBody>
      </p:sp>
      <p:sp>
        <p:nvSpPr>
          <p:cNvPr id="53297" name="Line 49"/>
          <p:cNvSpPr>
            <a:spLocks noChangeShapeType="1"/>
          </p:cNvSpPr>
          <p:nvPr/>
        </p:nvSpPr>
        <p:spPr bwMode="auto">
          <a:xfrm>
            <a:off x="7219950" y="1028700"/>
            <a:ext cx="0" cy="1143000"/>
          </a:xfrm>
          <a:prstGeom prst="line">
            <a:avLst/>
          </a:prstGeom>
          <a:noFill/>
          <a:ln w="9525">
            <a:solidFill>
              <a:schemeClr val="tx1"/>
            </a:solidFill>
            <a:round/>
            <a:headEnd/>
            <a:tailEnd/>
          </a:ln>
          <a:effectLst/>
        </p:spPr>
        <p:txBody>
          <a:bodyPr/>
          <a:lstStyle/>
          <a:p>
            <a:endParaRPr lang="en-US"/>
          </a:p>
        </p:txBody>
      </p:sp>
      <p:sp>
        <p:nvSpPr>
          <p:cNvPr id="53298" name="Text Box 50"/>
          <p:cNvSpPr txBox="1">
            <a:spLocks noChangeArrowheads="1"/>
          </p:cNvSpPr>
          <p:nvPr/>
        </p:nvSpPr>
        <p:spPr bwMode="auto">
          <a:xfrm>
            <a:off x="2419350" y="1028700"/>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3299" name="Text Box 51"/>
          <p:cNvSpPr txBox="1">
            <a:spLocks noChangeArrowheads="1"/>
          </p:cNvSpPr>
          <p:nvPr/>
        </p:nvSpPr>
        <p:spPr bwMode="auto">
          <a:xfrm>
            <a:off x="361950" y="41529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extLst>
      <p:ext uri="{BB962C8B-B14F-4D97-AF65-F5344CB8AC3E}">
        <p14:creationId xmlns:p14="http://schemas.microsoft.com/office/powerpoint/2010/main" val="16951519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4275" name="Rectangle 3"/>
          <p:cNvSpPr>
            <a:spLocks noGrp="1" noChangeArrowheads="1"/>
          </p:cNvSpPr>
          <p:nvPr>
            <p:ph type="body" sz="half" idx="1"/>
          </p:nvPr>
        </p:nvSpPr>
        <p:spPr>
          <a:xfrm>
            <a:off x="0" y="1295400"/>
            <a:ext cx="5867400" cy="5257800"/>
          </a:xfrm>
        </p:spPr>
        <p:txBody>
          <a:bodyPr/>
          <a:lstStyle/>
          <a:p>
            <a:pPr algn="ctr">
              <a:buFontTx/>
              <a:buNone/>
            </a:pPr>
            <a:r>
              <a:rPr lang="en-US" sz="4400"/>
              <a:t>John examines his data and notices that his control worked the best in this experiment, but not significantly better than 100g. of sugar.</a:t>
            </a:r>
          </a:p>
        </p:txBody>
      </p:sp>
      <p:pic>
        <p:nvPicPr>
          <p:cNvPr id="54276"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extLst>
      <p:ext uri="{BB962C8B-B14F-4D97-AF65-F5344CB8AC3E}">
        <p14:creationId xmlns:p14="http://schemas.microsoft.com/office/powerpoint/2010/main" val="232638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randombar(horizontal)">
                                      <p:cBhvr>
                                        <p:cTn id="7" dur="5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55299" name="Rectangle 3"/>
          <p:cNvSpPr>
            <a:spLocks noGrp="1" noChangeArrowheads="1"/>
          </p:cNvSpPr>
          <p:nvPr>
            <p:ph type="body" sz="half" idx="1"/>
          </p:nvPr>
        </p:nvSpPr>
        <p:spPr>
          <a:xfrm>
            <a:off x="0" y="1295400"/>
            <a:ext cx="5943600" cy="5562600"/>
          </a:xfrm>
        </p:spPr>
        <p:txBody>
          <a:bodyPr/>
          <a:lstStyle/>
          <a:p>
            <a:pPr algn="ctr">
              <a:buFontTx/>
              <a:buNone/>
            </a:pPr>
            <a:r>
              <a:rPr lang="en-US" sz="4800"/>
              <a:t>John rejects his hypothesis, but decides to re-test using sugar amounts between 50g. and 100g.</a:t>
            </a:r>
          </a:p>
        </p:txBody>
      </p:sp>
      <p:pic>
        <p:nvPicPr>
          <p:cNvPr id="553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extLst>
      <p:ext uri="{BB962C8B-B14F-4D97-AF65-F5344CB8AC3E}">
        <p14:creationId xmlns:p14="http://schemas.microsoft.com/office/powerpoint/2010/main" val="184582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randombar(horizontal)">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6323" name="Rectangle 3"/>
          <p:cNvSpPr>
            <a:spLocks noGrp="1" noChangeArrowheads="1"/>
          </p:cNvSpPr>
          <p:nvPr>
            <p:ph type="body" sz="half" idx="1"/>
          </p:nvPr>
        </p:nvSpPr>
        <p:spPr>
          <a:xfrm>
            <a:off x="0" y="1295400"/>
            <a:ext cx="5867400" cy="5257800"/>
          </a:xfrm>
        </p:spPr>
        <p:txBody>
          <a:bodyPr/>
          <a:lstStyle/>
          <a:p>
            <a:pPr algn="ctr">
              <a:buFontTx/>
              <a:buNone/>
            </a:pPr>
            <a:endParaRPr lang="en-US" sz="4000"/>
          </a:p>
          <a:p>
            <a:pPr algn="ctr">
              <a:buFontTx/>
              <a:buNone/>
            </a:pPr>
            <a:r>
              <a:rPr lang="en-US" sz="4000"/>
              <a:t>Once again, John gathers his materials and carries out his experiment.</a:t>
            </a:r>
          </a:p>
          <a:p>
            <a:pPr algn="ctr">
              <a:buFontTx/>
              <a:buNone/>
            </a:pPr>
            <a:r>
              <a:rPr lang="en-US" sz="4000"/>
              <a:t>Here are the results.</a:t>
            </a:r>
          </a:p>
        </p:txBody>
      </p:sp>
      <p:pic>
        <p:nvPicPr>
          <p:cNvPr id="5632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extLst>
      <p:ext uri="{BB962C8B-B14F-4D97-AF65-F5344CB8AC3E}">
        <p14:creationId xmlns:p14="http://schemas.microsoft.com/office/powerpoint/2010/main" val="383259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randombar(horizontal)">
                                      <p:cBhvr>
                                        <p:cTn id="7" dur="500"/>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randombar(horizontal)">
                                      <p:cBhvr>
                                        <p:cTn id="12"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7347" name="Group 3"/>
          <p:cNvGraphicFramePr>
            <a:graphicFrameLocks noGrp="1"/>
          </p:cNvGraphicFramePr>
          <p:nvPr>
            <p:ph idx="1"/>
            <p:extLst>
              <p:ext uri="{D42A27DB-BD31-4B8C-83A1-F6EECF244321}">
                <p14:modId xmlns:p14="http://schemas.microsoft.com/office/powerpoint/2010/main" val="2632258108"/>
              </p:ext>
            </p:extLst>
          </p:nvPr>
        </p:nvGraphicFramePr>
        <p:xfrm>
          <a:off x="200025" y="2214562"/>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pitchFamily="34"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pitchFamily="34"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pitchFamily="34"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pitchFamily="34"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1344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1380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1332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pitchFamily="34"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972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1084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391" name="Line 47"/>
          <p:cNvSpPr>
            <a:spLocks noChangeShapeType="1"/>
          </p:cNvSpPr>
          <p:nvPr/>
        </p:nvSpPr>
        <p:spPr bwMode="auto">
          <a:xfrm flipV="1">
            <a:off x="1952625" y="1071562"/>
            <a:ext cx="0" cy="1143000"/>
          </a:xfrm>
          <a:prstGeom prst="line">
            <a:avLst/>
          </a:prstGeom>
          <a:noFill/>
          <a:ln w="9525">
            <a:solidFill>
              <a:schemeClr val="tx1"/>
            </a:solidFill>
            <a:round/>
            <a:headEnd/>
            <a:tailEnd/>
          </a:ln>
          <a:effectLst/>
        </p:spPr>
        <p:txBody>
          <a:bodyPr/>
          <a:lstStyle/>
          <a:p>
            <a:endParaRPr lang="en-US"/>
          </a:p>
        </p:txBody>
      </p:sp>
      <p:sp>
        <p:nvSpPr>
          <p:cNvPr id="57392" name="Line 48"/>
          <p:cNvSpPr>
            <a:spLocks noChangeShapeType="1"/>
          </p:cNvSpPr>
          <p:nvPr/>
        </p:nvSpPr>
        <p:spPr bwMode="auto">
          <a:xfrm>
            <a:off x="1952625" y="1071562"/>
            <a:ext cx="5181600" cy="0"/>
          </a:xfrm>
          <a:prstGeom prst="line">
            <a:avLst/>
          </a:prstGeom>
          <a:noFill/>
          <a:ln w="9525">
            <a:solidFill>
              <a:schemeClr val="tx1"/>
            </a:solidFill>
            <a:round/>
            <a:headEnd/>
            <a:tailEnd/>
          </a:ln>
          <a:effectLst/>
        </p:spPr>
        <p:txBody>
          <a:bodyPr/>
          <a:lstStyle/>
          <a:p>
            <a:endParaRPr lang="en-US"/>
          </a:p>
        </p:txBody>
      </p:sp>
      <p:sp>
        <p:nvSpPr>
          <p:cNvPr id="57393" name="Line 49"/>
          <p:cNvSpPr>
            <a:spLocks noChangeShapeType="1"/>
          </p:cNvSpPr>
          <p:nvPr/>
        </p:nvSpPr>
        <p:spPr bwMode="auto">
          <a:xfrm>
            <a:off x="7134225" y="1071562"/>
            <a:ext cx="0" cy="1143000"/>
          </a:xfrm>
          <a:prstGeom prst="line">
            <a:avLst/>
          </a:prstGeom>
          <a:noFill/>
          <a:ln w="9525">
            <a:solidFill>
              <a:schemeClr val="tx1"/>
            </a:solidFill>
            <a:round/>
            <a:headEnd/>
            <a:tailEnd/>
          </a:ln>
          <a:effectLst/>
        </p:spPr>
        <p:txBody>
          <a:bodyPr/>
          <a:lstStyle/>
          <a:p>
            <a:endParaRPr lang="en-US"/>
          </a:p>
        </p:txBody>
      </p:sp>
      <p:sp>
        <p:nvSpPr>
          <p:cNvPr id="57394" name="Text Box 50"/>
          <p:cNvSpPr txBox="1">
            <a:spLocks noChangeArrowheads="1"/>
          </p:cNvSpPr>
          <p:nvPr/>
        </p:nvSpPr>
        <p:spPr bwMode="auto">
          <a:xfrm>
            <a:off x="2333625" y="1071562"/>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7395" name="Text Box 51"/>
          <p:cNvSpPr txBox="1">
            <a:spLocks noChangeArrowheads="1"/>
          </p:cNvSpPr>
          <p:nvPr/>
        </p:nvSpPr>
        <p:spPr bwMode="auto">
          <a:xfrm>
            <a:off x="276225" y="3357562"/>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extLst>
      <p:ext uri="{BB962C8B-B14F-4D97-AF65-F5344CB8AC3E}">
        <p14:creationId xmlns:p14="http://schemas.microsoft.com/office/powerpoint/2010/main" val="2428294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60419" name="Rectangle 3"/>
          <p:cNvSpPr>
            <a:spLocks noGrp="1" noChangeArrowheads="1"/>
          </p:cNvSpPr>
          <p:nvPr>
            <p:ph type="body" sz="half" idx="1"/>
          </p:nvPr>
        </p:nvSpPr>
        <p:spPr>
          <a:xfrm>
            <a:off x="0" y="1295400"/>
            <a:ext cx="5943600" cy="5562600"/>
          </a:xfrm>
        </p:spPr>
        <p:txBody>
          <a:bodyPr/>
          <a:lstStyle/>
          <a:p>
            <a:pPr algn="ctr">
              <a:buFontTx/>
              <a:buNone/>
            </a:pPr>
            <a:r>
              <a:rPr lang="en-US" sz="4800"/>
              <a:t>John finds that 70g. of sugar produces the largest loaf.</a:t>
            </a:r>
          </a:p>
          <a:p>
            <a:pPr algn="ctr">
              <a:buFontTx/>
              <a:buNone/>
            </a:pPr>
            <a:r>
              <a:rPr lang="en-US" sz="4800"/>
              <a:t>His hypothesis is accepted.</a:t>
            </a:r>
          </a:p>
        </p:txBody>
      </p:sp>
      <p:pic>
        <p:nvPicPr>
          <p:cNvPr id="6042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extLst>
      <p:ext uri="{BB962C8B-B14F-4D97-AF65-F5344CB8AC3E}">
        <p14:creationId xmlns:p14="http://schemas.microsoft.com/office/powerpoint/2010/main" val="337486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randombar(horizontal)">
                                      <p:cBhvr>
                                        <p:cTn id="7" dur="500"/>
                                        <p:tgtEl>
                                          <p:spTgt spid="6041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randombar(horizontal)">
                                      <p:cBhvr>
                                        <p:cTn id="11"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8991600" cy="1219200"/>
          </a:xfrm>
        </p:spPr>
        <p:txBody>
          <a:bodyPr/>
          <a:lstStyle/>
          <a:p>
            <a:r>
              <a:rPr lang="en-US" sz="5400">
                <a:solidFill>
                  <a:srgbClr val="AD1505"/>
                </a:solidFill>
              </a:rPr>
              <a:t>Communicate the Results</a:t>
            </a:r>
          </a:p>
        </p:txBody>
      </p:sp>
      <p:sp>
        <p:nvSpPr>
          <p:cNvPr id="61443" name="Rectangle 3"/>
          <p:cNvSpPr>
            <a:spLocks noGrp="1" noChangeArrowheads="1"/>
          </p:cNvSpPr>
          <p:nvPr>
            <p:ph type="body" sz="half" idx="1"/>
          </p:nvPr>
        </p:nvSpPr>
        <p:spPr>
          <a:xfrm>
            <a:off x="0" y="1295400"/>
            <a:ext cx="5943600" cy="5562600"/>
          </a:xfrm>
        </p:spPr>
        <p:txBody>
          <a:bodyPr/>
          <a:lstStyle/>
          <a:p>
            <a:pPr algn="ctr">
              <a:buFontTx/>
              <a:buNone/>
            </a:pPr>
            <a:r>
              <a:rPr lang="en-US" sz="4800"/>
              <a:t>John tells his grandmother about his findings and prepares to present his project in Science class.</a:t>
            </a:r>
          </a:p>
        </p:txBody>
      </p:sp>
      <p:pic>
        <p:nvPicPr>
          <p:cNvPr id="6144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extLst>
      <p:ext uri="{BB962C8B-B14F-4D97-AF65-F5344CB8AC3E}">
        <p14:creationId xmlns:p14="http://schemas.microsoft.com/office/powerpoint/2010/main" val="133521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randombar(horizontal)">
                                      <p:cBhvr>
                                        <p:cTn id="7" dur="5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advAuto="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p:txBody>
          <a:bodyPr/>
          <a:lstStyle/>
          <a:p>
            <a:pPr algn="ctr">
              <a:buFontTx/>
              <a:buNone/>
            </a:pPr>
            <a:endParaRPr lang="en-US"/>
          </a:p>
        </p:txBody>
      </p:sp>
      <p:sp>
        <p:nvSpPr>
          <p:cNvPr id="62467" name="WordArt 3"/>
          <p:cNvSpPr>
            <a:spLocks noChangeArrowheads="1" noChangeShapeType="1" noTextEdit="1"/>
          </p:cNvSpPr>
          <p:nvPr/>
        </p:nvSpPr>
        <p:spPr bwMode="auto">
          <a:xfrm>
            <a:off x="685800" y="228600"/>
            <a:ext cx="7696200" cy="6400800"/>
          </a:xfrm>
          <a:prstGeom prst="rect">
            <a:avLst/>
          </a:prstGeom>
        </p:spPr>
        <p:txBody>
          <a:bodyPr wrap="none" fromWordArt="1">
            <a:prstTxWarp prst="textPlain">
              <a:avLst>
                <a:gd name="adj" fmla="val 50000"/>
              </a:avLst>
            </a:prstTxWarp>
          </a:bodyPr>
          <a:lstStyle/>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Observe your</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world and come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up with a question </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to answer using the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Scientific Method!</a:t>
            </a:r>
          </a:p>
        </p:txBody>
      </p:sp>
    </p:spTree>
    <p:extLst>
      <p:ext uri="{BB962C8B-B14F-4D97-AF65-F5344CB8AC3E}">
        <p14:creationId xmlns:p14="http://schemas.microsoft.com/office/powerpoint/2010/main" val="107365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Effect transition="in" filter="fade">
                                      <p:cBhvr>
                                        <p:cTn id="7" dur="2000"/>
                                        <p:tgtEl>
                                          <p:spTgt spid="62467"/>
                                        </p:tgtEl>
                                      </p:cBhvr>
                                    </p:animEffect>
                                    <p:anim calcmode="lin" valueType="num">
                                      <p:cBhvr>
                                        <p:cTn id="8" dur="2000" fill="hold"/>
                                        <p:tgtEl>
                                          <p:spTgt spid="62467"/>
                                        </p:tgtEl>
                                        <p:attrNameLst>
                                          <p:attrName>style.rotation</p:attrName>
                                        </p:attrNameLst>
                                      </p:cBhvr>
                                      <p:tavLst>
                                        <p:tav tm="0">
                                          <p:val>
                                            <p:fltVal val="720"/>
                                          </p:val>
                                        </p:tav>
                                        <p:tav tm="100000">
                                          <p:val>
                                            <p:fltVal val="0"/>
                                          </p:val>
                                        </p:tav>
                                      </p:tavLst>
                                    </p:anim>
                                    <p:anim calcmode="lin" valueType="num">
                                      <p:cBhvr>
                                        <p:cTn id="9" dur="2000" fill="hold"/>
                                        <p:tgtEl>
                                          <p:spTgt spid="62467"/>
                                        </p:tgtEl>
                                        <p:attrNameLst>
                                          <p:attrName>ppt_h</p:attrName>
                                        </p:attrNameLst>
                                      </p:cBhvr>
                                      <p:tavLst>
                                        <p:tav tm="0">
                                          <p:val>
                                            <p:fltVal val="0"/>
                                          </p:val>
                                        </p:tav>
                                        <p:tav tm="100000">
                                          <p:val>
                                            <p:strVal val="#ppt_h"/>
                                          </p:val>
                                        </p:tav>
                                      </p:tavLst>
                                    </p:anim>
                                    <p:anim calcmode="lin" valueType="num">
                                      <p:cBhvr>
                                        <p:cTn id="10" dur="2000" fill="hold"/>
                                        <p:tgtEl>
                                          <p:spTgt spid="6246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DNA (1/3)</a:t>
            </a:r>
            <a:endParaRPr lang="en-US" dirty="0"/>
          </a:p>
        </p:txBody>
      </p:sp>
      <p:sp>
        <p:nvSpPr>
          <p:cNvPr id="3" name="Content Placeholder 2"/>
          <p:cNvSpPr>
            <a:spLocks noGrp="1"/>
          </p:cNvSpPr>
          <p:nvPr>
            <p:ph idx="1"/>
          </p:nvPr>
        </p:nvSpPr>
        <p:spPr>
          <a:xfrm>
            <a:off x="628650" y="1825625"/>
            <a:ext cx="7886700" cy="4618038"/>
          </a:xfrm>
        </p:spPr>
        <p:txBody>
          <a:bodyPr>
            <a:normAutofit lnSpcReduction="10000"/>
          </a:bodyPr>
          <a:lstStyle/>
          <a:p>
            <a:r>
              <a:rPr lang="en-US" b="1" i="1" dirty="0"/>
              <a:t>Question</a:t>
            </a:r>
            <a:r>
              <a:rPr lang="en-US" dirty="0"/>
              <a:t>: Previous investigation of DNA had determined its chemical composition (the four nucleotides), the structure of each individual nucleotide, and other properties. It had been identified as the carrier of genetic information by the Avery–MacLeod–McCarty experiment in </a:t>
            </a:r>
            <a:r>
              <a:rPr lang="en-US" dirty="0" smtClean="0"/>
              <a:t>1944,but </a:t>
            </a:r>
            <a:r>
              <a:rPr lang="en-US" u="sng" dirty="0"/>
              <a:t>the mechanism of how genetic information was stored in DNA </a:t>
            </a:r>
            <a:r>
              <a:rPr lang="en-US" dirty="0"/>
              <a:t>was unclear</a:t>
            </a:r>
            <a:r>
              <a:rPr lang="en-US" dirty="0" smtClean="0"/>
              <a:t>.</a:t>
            </a:r>
          </a:p>
          <a:p>
            <a:endParaRPr lang="en-US" dirty="0"/>
          </a:p>
          <a:p>
            <a:r>
              <a:rPr lang="en-US" b="1" i="1" dirty="0"/>
              <a:t>Hypothesis</a:t>
            </a:r>
            <a:r>
              <a:rPr lang="en-US" dirty="0"/>
              <a:t>: Linus Pauling, Francis Crick and James D. Watson hypothesized that </a:t>
            </a:r>
            <a:r>
              <a:rPr lang="en-US" u="sng" dirty="0"/>
              <a:t>DNA had a helical structure</a:t>
            </a:r>
            <a:r>
              <a:rPr lang="en-US" dirty="0" smtClean="0"/>
              <a:t>.</a:t>
            </a:r>
            <a:endParaRPr lang="en-US" dirty="0"/>
          </a:p>
          <a:p>
            <a:endParaRPr lang="en-US" dirty="0"/>
          </a:p>
        </p:txBody>
      </p:sp>
      <p:sp>
        <p:nvSpPr>
          <p:cNvPr id="4" name="TextBox 3"/>
          <p:cNvSpPr txBox="1"/>
          <p:nvPr/>
        </p:nvSpPr>
        <p:spPr>
          <a:xfrm>
            <a:off x="5886450" y="6462713"/>
            <a:ext cx="2895344" cy="261610"/>
          </a:xfrm>
          <a:prstGeom prst="rect">
            <a:avLst/>
          </a:prstGeom>
          <a:noFill/>
        </p:spPr>
        <p:txBody>
          <a:bodyPr wrap="none" rtlCol="0">
            <a:spAutoFit/>
          </a:bodyPr>
          <a:lstStyle/>
          <a:p>
            <a:r>
              <a:rPr lang="en-US" sz="1100" dirty="0"/>
              <a:t>http://en.wikipedia.org/wiki/Scientific_method</a:t>
            </a:r>
          </a:p>
        </p:txBody>
      </p:sp>
    </p:spTree>
    <p:extLst>
      <p:ext uri="{BB962C8B-B14F-4D97-AF65-F5344CB8AC3E}">
        <p14:creationId xmlns:p14="http://schemas.microsoft.com/office/powerpoint/2010/main" val="58366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DNA </a:t>
            </a:r>
            <a:r>
              <a:rPr lang="en-US" dirty="0" smtClean="0"/>
              <a:t>(2/3</a:t>
            </a:r>
            <a:r>
              <a:rPr lang="en-US" dirty="0"/>
              <a:t>)</a:t>
            </a:r>
          </a:p>
        </p:txBody>
      </p:sp>
      <p:sp>
        <p:nvSpPr>
          <p:cNvPr id="3" name="Content Placeholder 2"/>
          <p:cNvSpPr>
            <a:spLocks noGrp="1"/>
          </p:cNvSpPr>
          <p:nvPr>
            <p:ph idx="1"/>
          </p:nvPr>
        </p:nvSpPr>
        <p:spPr/>
        <p:txBody>
          <a:bodyPr/>
          <a:lstStyle/>
          <a:p>
            <a:r>
              <a:rPr lang="en-US" b="1" i="1" dirty="0"/>
              <a:t>Prediction</a:t>
            </a:r>
            <a:r>
              <a:rPr lang="en-US" dirty="0"/>
              <a:t>: If DNA had a helical structure, its </a:t>
            </a:r>
            <a:r>
              <a:rPr lang="en-US" u="sng" dirty="0"/>
              <a:t>X-ray diffraction pattern would be </a:t>
            </a:r>
            <a:r>
              <a:rPr lang="en-US" u="sng" dirty="0" smtClean="0"/>
              <a:t>X-shaped</a:t>
            </a:r>
            <a:r>
              <a:rPr lang="en-US" dirty="0" smtClean="0"/>
              <a:t>. </a:t>
            </a:r>
            <a:br>
              <a:rPr lang="en-US" dirty="0" smtClean="0"/>
            </a:br>
            <a:r>
              <a:rPr lang="en-US" dirty="0" smtClean="0"/>
              <a:t/>
            </a:r>
            <a:br>
              <a:rPr lang="en-US" dirty="0" smtClean="0"/>
            </a:br>
            <a:r>
              <a:rPr lang="en-US" dirty="0" smtClean="0"/>
              <a:t>This </a:t>
            </a:r>
            <a:r>
              <a:rPr lang="en-US" dirty="0"/>
              <a:t>prediction was determined using the mathematics of the helix transform, which had been derived by Cochran, Crick and </a:t>
            </a:r>
            <a:r>
              <a:rPr lang="en-US" dirty="0" err="1" smtClean="0"/>
              <a:t>Vand</a:t>
            </a:r>
            <a:r>
              <a:rPr lang="en-US" baseline="30000" dirty="0" smtClean="0"/>
              <a:t> </a:t>
            </a:r>
            <a:r>
              <a:rPr lang="en-US" dirty="0" smtClean="0"/>
              <a:t>(</a:t>
            </a:r>
            <a:r>
              <a:rPr lang="en-US" dirty="0"/>
              <a:t>and independently by Stokes). </a:t>
            </a:r>
            <a:r>
              <a:rPr lang="en-US" dirty="0" smtClean="0"/>
              <a:t/>
            </a:r>
            <a:br>
              <a:rPr lang="en-US" dirty="0" smtClean="0"/>
            </a:br>
            <a:r>
              <a:rPr lang="en-US" dirty="0" smtClean="0"/>
              <a:t>This </a:t>
            </a:r>
            <a:r>
              <a:rPr lang="en-US" dirty="0"/>
              <a:t>prediction was a mathematical construct, completely independent from the biological problem at hand.</a:t>
            </a:r>
          </a:p>
          <a:p>
            <a:endParaRPr lang="en-US" dirty="0"/>
          </a:p>
        </p:txBody>
      </p:sp>
      <p:sp>
        <p:nvSpPr>
          <p:cNvPr id="4" name="TextBox 3"/>
          <p:cNvSpPr txBox="1"/>
          <p:nvPr/>
        </p:nvSpPr>
        <p:spPr>
          <a:xfrm>
            <a:off x="5886450" y="6462713"/>
            <a:ext cx="2895344" cy="261610"/>
          </a:xfrm>
          <a:prstGeom prst="rect">
            <a:avLst/>
          </a:prstGeom>
          <a:noFill/>
        </p:spPr>
        <p:txBody>
          <a:bodyPr wrap="none" rtlCol="0">
            <a:spAutoFit/>
          </a:bodyPr>
          <a:lstStyle/>
          <a:p>
            <a:r>
              <a:rPr lang="en-US" sz="1100" dirty="0"/>
              <a:t>http://en.wikipedia.org/wiki/Scientific_method</a:t>
            </a:r>
          </a:p>
        </p:txBody>
      </p:sp>
    </p:spTree>
    <p:extLst>
      <p:ext uri="{BB962C8B-B14F-4D97-AF65-F5344CB8AC3E}">
        <p14:creationId xmlns:p14="http://schemas.microsoft.com/office/powerpoint/2010/main" val="79416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DNA (2/3)</a:t>
            </a:r>
          </a:p>
        </p:txBody>
      </p:sp>
      <p:sp>
        <p:nvSpPr>
          <p:cNvPr id="3" name="Content Placeholder 2"/>
          <p:cNvSpPr>
            <a:spLocks noGrp="1"/>
          </p:cNvSpPr>
          <p:nvPr>
            <p:ph idx="1"/>
          </p:nvPr>
        </p:nvSpPr>
        <p:spPr>
          <a:xfrm>
            <a:off x="628650" y="1825625"/>
            <a:ext cx="6100763" cy="4832350"/>
          </a:xfrm>
        </p:spPr>
        <p:txBody>
          <a:bodyPr>
            <a:normAutofit fontScale="92500" lnSpcReduction="10000"/>
          </a:bodyPr>
          <a:lstStyle/>
          <a:p>
            <a:r>
              <a:rPr lang="en-US" b="1" i="1" dirty="0"/>
              <a:t>Experiment</a:t>
            </a:r>
            <a:r>
              <a:rPr lang="en-US" dirty="0"/>
              <a:t>: Rosalind Franklin crystallized pure DNA and performed X-ray diffraction to produce photo 51. The results showed an X-shape</a:t>
            </a:r>
            <a:r>
              <a:rPr lang="en-US" dirty="0" smtClean="0"/>
              <a:t>.</a:t>
            </a:r>
          </a:p>
          <a:p>
            <a:endParaRPr lang="en-US" dirty="0"/>
          </a:p>
          <a:p>
            <a:r>
              <a:rPr lang="en-US" b="1" i="1" dirty="0"/>
              <a:t>Analysis</a:t>
            </a:r>
            <a:r>
              <a:rPr lang="en-US" dirty="0"/>
              <a:t>: When Watson saw the detailed diffraction pattern, he immediately recognized it as a </a:t>
            </a:r>
            <a:r>
              <a:rPr lang="en-US" dirty="0" smtClean="0"/>
              <a:t>helix. </a:t>
            </a:r>
            <a:r>
              <a:rPr lang="en-US" dirty="0"/>
              <a:t>He and Crick then produced their </a:t>
            </a:r>
            <a:r>
              <a:rPr lang="en-US" u="sng" dirty="0"/>
              <a:t>model</a:t>
            </a:r>
            <a:r>
              <a:rPr lang="en-US" dirty="0"/>
              <a:t>, using this information along with the previously known information about DNA's composition and about molecular interactions such as hydrogen </a:t>
            </a:r>
            <a:r>
              <a:rPr lang="en-US" dirty="0" smtClean="0"/>
              <a:t>bonds</a:t>
            </a:r>
            <a:r>
              <a:rPr lang="en-US" dirty="0"/>
              <a:t>.</a:t>
            </a:r>
          </a:p>
        </p:txBody>
      </p:sp>
      <p:pic>
        <p:nvPicPr>
          <p:cNvPr id="4" name="Picture 3"/>
          <p:cNvPicPr>
            <a:picLocks noChangeAspect="1"/>
          </p:cNvPicPr>
          <p:nvPr/>
        </p:nvPicPr>
        <p:blipFill>
          <a:blip r:embed="rId2"/>
          <a:stretch>
            <a:fillRect/>
          </a:stretch>
        </p:blipFill>
        <p:spPr>
          <a:xfrm>
            <a:off x="6881813" y="1603375"/>
            <a:ext cx="2152650" cy="2638425"/>
          </a:xfrm>
          <a:prstGeom prst="rect">
            <a:avLst/>
          </a:prstGeom>
        </p:spPr>
      </p:pic>
      <p:sp>
        <p:nvSpPr>
          <p:cNvPr id="5" name="TextBox 4"/>
          <p:cNvSpPr txBox="1"/>
          <p:nvPr/>
        </p:nvSpPr>
        <p:spPr>
          <a:xfrm>
            <a:off x="5886450" y="6462713"/>
            <a:ext cx="2895344" cy="261610"/>
          </a:xfrm>
          <a:prstGeom prst="rect">
            <a:avLst/>
          </a:prstGeom>
          <a:noFill/>
        </p:spPr>
        <p:txBody>
          <a:bodyPr wrap="none" rtlCol="0">
            <a:spAutoFit/>
          </a:bodyPr>
          <a:lstStyle/>
          <a:p>
            <a:r>
              <a:rPr lang="en-US" sz="1100" dirty="0"/>
              <a:t>http://en.wikipedia.org/wiki/Scientific_method</a:t>
            </a:r>
          </a:p>
        </p:txBody>
      </p:sp>
    </p:spTree>
    <p:extLst>
      <p:ext uri="{BB962C8B-B14F-4D97-AF65-F5344CB8AC3E}">
        <p14:creationId xmlns:p14="http://schemas.microsoft.com/office/powerpoint/2010/main" val="124401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a:t>
            </a:r>
            <a:r>
              <a:rPr lang="en-US" dirty="0" smtClean="0"/>
              <a:t>#9 </a:t>
            </a:r>
            <a:r>
              <a:rPr lang="en-US" dirty="0"/>
              <a:t>– </a:t>
            </a:r>
            <a:r>
              <a:rPr lang="en-US" dirty="0" smtClean="0"/>
              <a:t>#47 </a:t>
            </a:r>
            <a:r>
              <a:rPr lang="en-US" dirty="0" err="1" smtClean="0"/>
              <a:t>berikut</a:t>
            </a:r>
            <a:r>
              <a:rPr lang="en-US" dirty="0" smtClean="0"/>
              <a:t> </a:t>
            </a:r>
            <a:r>
              <a:rPr lang="en-US" dirty="0" err="1" smtClean="0"/>
              <a:t>ini</a:t>
            </a:r>
            <a:r>
              <a:rPr lang="en-US" dirty="0" smtClean="0"/>
              <a:t> </a:t>
            </a:r>
            <a:r>
              <a:rPr lang="en-US" dirty="0" err="1" smtClean="0"/>
              <a:t>didapat</a:t>
            </a:r>
            <a:r>
              <a:rPr lang="en-US" dirty="0" smtClean="0"/>
              <a:t> </a:t>
            </a:r>
            <a:r>
              <a:rPr lang="en-US" dirty="0" err="1"/>
              <a:t>dari</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https://docs.google.com/presentation/d/1MorLQtqFQo-1FmnJui578TT-xYj-ONar70FspLdG0QU/embed?slide=id.i354</a:t>
            </a:r>
            <a:endParaRPr lang="en-US" dirty="0"/>
          </a:p>
        </p:txBody>
      </p:sp>
      <p:pic>
        <p:nvPicPr>
          <p:cNvPr id="5" name="Picture 4"/>
          <p:cNvPicPr>
            <a:picLocks noChangeAspect="1"/>
          </p:cNvPicPr>
          <p:nvPr/>
        </p:nvPicPr>
        <p:blipFill>
          <a:blip r:embed="rId2"/>
          <a:stretch>
            <a:fillRect/>
          </a:stretch>
        </p:blipFill>
        <p:spPr>
          <a:xfrm>
            <a:off x="4743449" y="3464719"/>
            <a:ext cx="4048125" cy="3036094"/>
          </a:xfrm>
          <a:prstGeom prst="rect">
            <a:avLst/>
          </a:prstGeom>
        </p:spPr>
      </p:pic>
    </p:spTree>
    <p:extLst>
      <p:ext uri="{BB962C8B-B14F-4D97-AF65-F5344CB8AC3E}">
        <p14:creationId xmlns:p14="http://schemas.microsoft.com/office/powerpoint/2010/main" val="10004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Scientific Method"/>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126" name="WordArt 6"/>
          <p:cNvSpPr>
            <a:spLocks noChangeArrowheads="1" noChangeShapeType="1" noTextEdit="1"/>
          </p:cNvSpPr>
          <p:nvPr/>
        </p:nvSpPr>
        <p:spPr bwMode="auto">
          <a:xfrm>
            <a:off x="914400" y="0"/>
            <a:ext cx="7620000" cy="66294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Steps of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the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Scientific Method</a:t>
            </a:r>
          </a:p>
        </p:txBody>
      </p:sp>
    </p:spTree>
    <p:extLst>
      <p:ext uri="{BB962C8B-B14F-4D97-AF65-F5344CB8AC3E}">
        <p14:creationId xmlns:p14="http://schemas.microsoft.com/office/powerpoint/2010/main" val="254107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2513</TotalTime>
  <Words>1367</Words>
  <Application>Microsoft Office PowerPoint</Application>
  <PresentationFormat>On-screen Show (4:3)</PresentationFormat>
  <Paragraphs>199</Paragraphs>
  <Slides>47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Arial Black</vt:lpstr>
      <vt:lpstr>Calibri</vt:lpstr>
      <vt:lpstr>Calibri Light</vt:lpstr>
      <vt:lpstr>Office Theme</vt:lpstr>
      <vt:lpstr>Konsep Pengembangan Sains dan Teknologi (HUGI12)</vt:lpstr>
      <vt:lpstr>PowerPoint Presentation</vt:lpstr>
      <vt:lpstr>Beberapa pionir metoda ilmiah</vt:lpstr>
      <vt:lpstr>PowerPoint Presentation</vt:lpstr>
      <vt:lpstr>Example: DNA (1/3)</vt:lpstr>
      <vt:lpstr>Example: DNA (2/3)</vt:lpstr>
      <vt:lpstr>Example: DNA (2/3)</vt:lpstr>
      <vt:lpstr>Slide #9 – #47 berikut ini didapat dari:</vt:lpstr>
      <vt:lpstr>PowerPoint Presentation</vt:lpstr>
      <vt:lpstr>PowerPoint Presentation</vt:lpstr>
      <vt:lpstr>PowerPoint Presentation</vt:lpstr>
      <vt:lpstr>Steps of the  Scientific Method</vt:lpstr>
      <vt:lpstr>Steps of the  Scientific Method</vt:lpstr>
      <vt:lpstr>Steps of the  Scientific Method</vt:lpstr>
      <vt:lpstr>Steps of the  Scientific Method</vt:lpstr>
      <vt:lpstr>Steps of the  Scientific Method</vt:lpstr>
      <vt:lpstr>Steps of the  Scientific Method</vt:lpstr>
      <vt:lpstr>Steps of the  Scientific Method</vt:lpstr>
      <vt:lpstr>PowerPoint Presentation</vt:lpstr>
      <vt:lpstr>Problem/Question</vt:lpstr>
      <vt:lpstr>Problem/Question</vt:lpstr>
      <vt:lpstr>Observation/Research</vt:lpstr>
      <vt:lpstr>PowerPoint Presentation</vt:lpstr>
      <vt:lpstr>PowerPoint Presentation</vt:lpstr>
      <vt:lpstr>Formulate a Hypothesis</vt:lpstr>
      <vt:lpstr>Hypothesis</vt:lpstr>
      <vt:lpstr>Independent Variable</vt:lpstr>
      <vt:lpstr>Dependent Variable</vt:lpstr>
      <vt:lpstr>Experiment</vt:lpstr>
      <vt:lpstr>Control Group</vt:lpstr>
      <vt:lpstr>Control Group</vt:lpstr>
      <vt:lpstr>Control Group</vt:lpstr>
      <vt:lpstr>Constants</vt:lpstr>
      <vt:lpstr>Constants</vt:lpstr>
      <vt:lpstr>Can you think of some constants for this experiment?</vt:lpstr>
      <vt:lpstr>Constants</vt:lpstr>
      <vt:lpstr>Experiment</vt:lpstr>
      <vt:lpstr>Trials</vt:lpstr>
      <vt:lpstr>Collect and Analyze Results</vt:lpstr>
      <vt:lpstr>Size of Baked Bread (LxWxH) cm3</vt:lpstr>
      <vt:lpstr>Collect and Analyze Results</vt:lpstr>
      <vt:lpstr>Conclusion</vt:lpstr>
      <vt:lpstr>Experiment</vt:lpstr>
      <vt:lpstr>Size of Baked Bread (LxWxH) cm3</vt:lpstr>
      <vt:lpstr>Conclusion</vt:lpstr>
      <vt:lpstr>Communicate the Results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Pengembangan Sains dan Teknologi (HUGI12)</dc:title>
  <dc:creator>Fazmah Arif</dc:creator>
  <cp:lastModifiedBy>Fazmah Arif</cp:lastModifiedBy>
  <cp:revision>87</cp:revision>
  <cp:lastPrinted>2015-02-15T04:14:29Z</cp:lastPrinted>
  <dcterms:created xsi:type="dcterms:W3CDTF">2015-01-19T03:03:53Z</dcterms:created>
  <dcterms:modified xsi:type="dcterms:W3CDTF">2015-02-21T00:20:07Z</dcterms:modified>
</cp:coreProperties>
</file>