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66" r:id="rId3"/>
    <p:sldId id="367" r:id="rId4"/>
    <p:sldId id="357" r:id="rId5"/>
    <p:sldId id="368" r:id="rId6"/>
    <p:sldId id="370" r:id="rId7"/>
    <p:sldId id="371" r:id="rId8"/>
    <p:sldId id="369" r:id="rId9"/>
    <p:sldId id="379" r:id="rId10"/>
    <p:sldId id="378" r:id="rId11"/>
    <p:sldId id="380" r:id="rId12"/>
    <p:sldId id="381" r:id="rId13"/>
    <p:sldId id="258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63" autoAdjust="0"/>
  </p:normalViewPr>
  <p:slideViewPr>
    <p:cSldViewPr snapToGrid="0" snapToObjects="1">
      <p:cViewPr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5B72E5-BA07-4F56-B8EB-35EE466BCBA3}" type="slidenum">
              <a:rPr lang="en-US"/>
              <a:pPr/>
              <a:t>6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D01B3F-3546-4B17-908E-EE85393A373E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72D4864-FD42-4138-B01C-18938667FC7D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0A1EE-33E4-4183-8288-230954E34C11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1A642-687C-4F28-AC87-11B328E8C108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9572-F85A-41ED-92DB-C413C2FE8D39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B6AE7-E3FE-4A04-A769-71A999584C85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41A84-9AAF-4957-89EF-B87B9F45D43D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49AB91-2338-43C1-8079-7F9D9F813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A81AE-C3BA-4506-8BA8-61C8D788F9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C1FF5B-A39E-4CC1-A3B7-5E592B804708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HUG1I2 Konsep Pengembangan Sains dan Teknologi</a:t>
            </a:r>
            <a:br>
              <a:rPr lang="id-ID" dirty="0" smtClean="0"/>
            </a:br>
            <a:r>
              <a:rPr lang="id-ID" dirty="0" smtClean="0"/>
              <a:t>Pertemuan 4-5: Critical and Creative Thinking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id-ID" dirty="0" smtClean="0"/>
              <a:t>rodi S1 Teknik Informatika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557CABC5-3E5A-4BC2-8068-67A16800386C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Observation:basic step to “growth” new idea on something</a:t>
            </a:r>
          </a:p>
          <a:p>
            <a:r>
              <a:rPr lang="id-ID" dirty="0" smtClean="0"/>
              <a:t>Example: Tongsis</a:t>
            </a:r>
          </a:p>
          <a:p>
            <a:pPr lvl="1"/>
            <a:r>
              <a:rPr lang="id-ID" dirty="0" smtClean="0"/>
              <a:t>Simple tools based-on human behaviour to take a selfie picture. Smart-phone producer already give double-camera (back and front), timer, smile-shoot etc. But still tongsis make selfie more easier and fun </a:t>
            </a:r>
            <a:r>
              <a:rPr lang="id-ID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E6A0EE-9300-487B-8AB1-3E309AB0ADC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Resume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Persiapkan proposal anda dalam kegiatan PKM (PIMNAS), dapat berupa revisi atau pengayaan proposal yang pernah anda buat dan belum disubmit dalam lomba/kompetisi </a:t>
            </a:r>
            <a:r>
              <a:rPr lang="id-ID" dirty="0" smtClean="0"/>
              <a:t>lain.</a:t>
            </a:r>
          </a:p>
          <a:p>
            <a:r>
              <a:rPr lang="id-ID" dirty="0" smtClean="0"/>
              <a:t>Tipe kegiatan PKM AI dan PKM GT</a:t>
            </a:r>
            <a:endParaRPr lang="id-ID" dirty="0" smtClean="0"/>
          </a:p>
          <a:p>
            <a:r>
              <a:rPr lang="id-ID" dirty="0" smtClean="0"/>
              <a:t>Upload proposal ke IDEA sesuai dengan jadwal yang diberikan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350A1EE-33E4-4183-8288-230954E34C11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Job Assigment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50A1EE-33E4-4183-8288-230954E34C11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9908" y="1347623"/>
            <a:ext cx="8375720" cy="481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C18C07FC-80F2-4492-9233-EEFE021A9B67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374070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Critical thinking</a:t>
            </a:r>
            <a:r>
              <a:rPr lang="en-US" dirty="0" smtClean="0"/>
              <a:t> is the active, persistent, and careful consideration of a belief or form of knowledge, the grounds that support it, and the conclusions that follow. </a:t>
            </a:r>
            <a:endParaRPr lang="id-ID" dirty="0" smtClean="0"/>
          </a:p>
          <a:p>
            <a:r>
              <a:rPr lang="en-US" dirty="0" smtClean="0"/>
              <a:t>It involves</a:t>
            </a:r>
            <a:r>
              <a:rPr lang="en-US" b="1" dirty="0" smtClean="0"/>
              <a:t> analyzing and evaluating one’s own thinking and that of others. </a:t>
            </a:r>
            <a:endParaRPr lang="id-ID" b="1" dirty="0" smtClean="0"/>
          </a:p>
          <a:p>
            <a:r>
              <a:rPr lang="en-US" dirty="0" smtClean="0"/>
              <a:t>In the context of college teaching and learning, critical thinking deliberately and actively engages students in:</a:t>
            </a:r>
            <a:endParaRPr lang="id-ID" dirty="0" smtClean="0"/>
          </a:p>
          <a:p>
            <a:pPr lvl="1"/>
            <a:r>
              <a:rPr lang="en-US" dirty="0" smtClean="0"/>
              <a:t>Raising vital questions and problems and formulating these clearly and precisely;</a:t>
            </a:r>
          </a:p>
          <a:p>
            <a:pPr lvl="1"/>
            <a:r>
              <a:rPr lang="en-US" dirty="0" smtClean="0"/>
              <a:t>Gathering and assessing relevant information, and using abstract ideas to interpret it effectively;</a:t>
            </a:r>
          </a:p>
          <a:p>
            <a:pPr lvl="1"/>
            <a:r>
              <a:rPr lang="en-US" dirty="0" smtClean="0"/>
              <a:t>Reaching well-reasoned conclusions and solutions and testing them against relevant criteria and standards;</a:t>
            </a:r>
          </a:p>
          <a:p>
            <a:pPr lvl="1"/>
            <a:r>
              <a:rPr lang="en-US" dirty="0" smtClean="0"/>
              <a:t>Openly considering alternative systems of thought; and</a:t>
            </a:r>
          </a:p>
          <a:p>
            <a:pPr lvl="1"/>
            <a:r>
              <a:rPr lang="en-US" dirty="0" smtClean="0"/>
              <a:t>Effectively communicating to others the analysis of and proposed solutions to complex challenges.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74B51322-2B4F-471B-8EEE-0C14D6F5F1EA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Critical Thinking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9908" y="5750253"/>
            <a:ext cx="8025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i="1" dirty="0" smtClean="0"/>
              <a:t>Definitions adapted from John Dewey; Richard Paul and Lind Elder; Mihaly Csikszentmihalyi, and M.A. Rosenman and J. S. Gero.)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374070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Creative thinking</a:t>
            </a:r>
            <a:r>
              <a:rPr lang="en-US" dirty="0" smtClean="0"/>
              <a:t> is the generation of new ideas within or across domains of knowledge, drawing upon or intentionally breaking with established symbolic rules and procedures. </a:t>
            </a:r>
            <a:endParaRPr lang="id-ID" dirty="0" smtClean="0"/>
          </a:p>
          <a:p>
            <a:r>
              <a:rPr lang="en-US" dirty="0" smtClean="0"/>
              <a:t>It usually involves the behaviors </a:t>
            </a:r>
            <a:r>
              <a:rPr lang="en-US" b="1" dirty="0" smtClean="0"/>
              <a:t>of preparation, incubation, insight, evaluation, elaboration, and communication. </a:t>
            </a:r>
            <a:endParaRPr lang="id-ID" b="1" dirty="0" smtClean="0"/>
          </a:p>
          <a:p>
            <a:r>
              <a:rPr lang="en-US" dirty="0" smtClean="0"/>
              <a:t>In the context of college teaching and learning, creative thinking deliberately and actively engages students in:</a:t>
            </a:r>
          </a:p>
          <a:p>
            <a:pPr lvl="1"/>
            <a:r>
              <a:rPr lang="en-US" dirty="0" smtClean="0"/>
              <a:t>Bringing together existing ideas into new configurations;</a:t>
            </a:r>
          </a:p>
          <a:p>
            <a:pPr lvl="1"/>
            <a:r>
              <a:rPr lang="en-US" dirty="0" smtClean="0"/>
              <a:t>Developing new properties or possibilities for something that already exists; and</a:t>
            </a:r>
          </a:p>
          <a:p>
            <a:pPr lvl="1"/>
            <a:r>
              <a:rPr lang="en-US" dirty="0" smtClean="0"/>
              <a:t>Discovering or imagining something entirely new.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C9A0FAE-F89F-408C-B6F6-404B0D84221A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Creative Thinking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9908" y="5750253"/>
            <a:ext cx="8025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i="1" dirty="0" smtClean="0"/>
              <a:t>Definitions adapted from John Dewey; Richard Paul and Lind Elder; Mihaly Csikszentmihalyi, and M.A. Rosenman and J. S. Gero.)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23"/>
          </p:nvPr>
        </p:nvSpPr>
        <p:spPr>
          <a:xfrm>
            <a:off x="374826" y="2349062"/>
            <a:ext cx="4035425" cy="3662801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id-ID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id-ID" dirty="0" smtClean="0">
                <a:solidFill>
                  <a:srgbClr val="CC0066"/>
                </a:solidFill>
                <a:latin typeface="Aparajita" pitchFamily="34" charset="0"/>
                <a:cs typeface="Aparajita" pitchFamily="34" charset="0"/>
              </a:rPr>
              <a:t>Berpikir otak kiri (Kritis )</a:t>
            </a:r>
            <a:r>
              <a:rPr lang="id-ID" dirty="0" smtClean="0">
                <a:latin typeface="Aparajita" pitchFamily="34" charset="0"/>
                <a:cs typeface="Aparajita" pitchFamily="34" charset="0"/>
              </a:rPr>
              <a:t>--analitik, berseri, logis, objektif</a:t>
            </a:r>
          </a:p>
          <a:p>
            <a:pPr>
              <a:buFontTx/>
              <a:buChar char="•"/>
              <a:defRPr/>
            </a:pPr>
            <a:r>
              <a:rPr lang="id-ID" dirty="0" smtClean="0">
                <a:latin typeface="Aparajita" pitchFamily="34" charset="0"/>
                <a:cs typeface="Aparajita" pitchFamily="34" charset="0"/>
              </a:rPr>
              <a:t>ogis, nalar, membandingkan, mengurutkan, membentuk pola, induktif dan deduktif, peramalan, perencanaan, hipotesa </a:t>
            </a:r>
          </a:p>
          <a:p>
            <a:endParaRPr lang="id-ID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24"/>
          </p:nvPr>
        </p:nvSpPr>
        <p:spPr>
          <a:xfrm>
            <a:off x="4738863" y="2349062"/>
            <a:ext cx="4035425" cy="3662801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d-ID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id-ID" dirty="0" smtClean="0">
                <a:solidFill>
                  <a:srgbClr val="009900"/>
                </a:solidFill>
                <a:latin typeface="Aparajita" pitchFamily="34" charset="0"/>
                <a:cs typeface="Aparajita" pitchFamily="34" charset="0"/>
              </a:rPr>
              <a:t>Berpikir otak kanan (kreatif )</a:t>
            </a:r>
            <a:r>
              <a:rPr lang="id-ID" dirty="0" smtClean="0">
                <a:latin typeface="Aparajita" pitchFamily="34" charset="0"/>
                <a:cs typeface="Aparajita" pitchFamily="34" charset="0"/>
              </a:rPr>
              <a:t>--global, paralel, emosional, subjektif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d-ID" dirty="0" smtClean="0">
                <a:latin typeface="Aparajita" pitchFamily="34" charset="0"/>
                <a:cs typeface="Aparajita" pitchFamily="34" charset="0"/>
              </a:rPr>
              <a:t> Menciptakan sesuatu yang baru (orisinil),  fleksible, elaborasi, brainstorming, modifikasi, citra, asosiatif, metaforis,  ingin tahu,  mengungkapkan perbedaan </a:t>
            </a:r>
          </a:p>
          <a:p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pPr>
              <a:defRPr/>
            </a:pPr>
            <a:fld id="{342C219D-ECDC-4C04-9F5C-95EBC6927D7B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Aparajita" pitchFamily="34" charset="0"/>
                <a:cs typeface="Aparajita" pitchFamily="34" charset="0"/>
              </a:rPr>
              <a:t>Klasifikasi Springer &amp; Deutsch’s (1993) tentang dominasi lateralisasi otak:</a:t>
            </a:r>
            <a:endParaRPr lang="id-ID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65760" y="2286000"/>
            <a:ext cx="8326438" cy="3749040"/>
          </a:xfrm>
        </p:spPr>
        <p:txBody>
          <a:bodyPr/>
          <a:lstStyle/>
          <a:p>
            <a:r>
              <a:rPr lang="id-ID" dirty="0" smtClean="0"/>
              <a:t>Buatlah kelompok beranggotakan 4 orang</a:t>
            </a:r>
          </a:p>
          <a:p>
            <a:r>
              <a:rPr lang="id-ID" dirty="0" smtClean="0"/>
              <a:t>Kondisikan agar anda duduk berdekatan dengan kelompok anda agar dapat berdiskusi</a:t>
            </a:r>
          </a:p>
          <a:p>
            <a:r>
              <a:rPr lang="id-ID" dirty="0" smtClean="0"/>
              <a:t>Posisikan lokasi duduk anda agar dapat melihat tampilan layar dengan cukup jelas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8467590-0BC9-4B4A-95A3-307D97AD4B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BDE9572-F85A-41ED-92DB-C413C2FE8D39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Mari melatih kemampuan observasi dan deduksi anda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715000"/>
            <a:ext cx="1371600" cy="792163"/>
          </a:xfrm>
        </p:spPr>
        <p:txBody>
          <a:bodyPr/>
          <a:lstStyle/>
          <a:p>
            <a:r>
              <a:rPr lang="en-US" sz="2800" dirty="0"/>
              <a:t>Clue</a:t>
            </a:r>
          </a:p>
        </p:txBody>
      </p:sp>
      <p:pic>
        <p:nvPicPr>
          <p:cNvPr id="2055" name="Picture 7" descr="Dete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5562600"/>
          </a:xfrm>
          <a:noFill/>
          <a:ln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90600" y="43434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09600" y="4191000"/>
            <a:ext cx="2667000" cy="7620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Times New Roman" pitchFamily="18" charset="0"/>
              </a:rPr>
              <a:t>Observe and </a:t>
            </a:r>
          </a:p>
          <a:p>
            <a:pPr algn="ctr"/>
            <a:r>
              <a:rPr lang="en-US" sz="1800">
                <a:latin typeface="Times New Roman" pitchFamily="18" charset="0"/>
              </a:rPr>
              <a:t>Think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065276" y="580639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folHlink"/>
                </a:solidFill>
                <a:latin typeface="Arial" charset="0"/>
              </a:rPr>
              <a:t>DESERT !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733800" y="30480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800" dirty="0" smtClean="0">
                <a:solidFill>
                  <a:schemeClr val="bg1"/>
                </a:solidFill>
                <a:latin typeface="Times New Roman" pitchFamily="18" charset="0"/>
              </a:rPr>
              <a:t>Sample Question</a:t>
            </a:r>
            <a:endParaRPr lang="en-US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200400" y="2133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Q 1    Answer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A snail cannot be found in a desert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d-ID" dirty="0" smtClean="0"/>
              <a:t>Jawab dan pecahkan permasalahan pada lembar yang telah disediakan.</a:t>
            </a:r>
          </a:p>
          <a:p>
            <a:r>
              <a:rPr lang="id-ID" dirty="0" smtClean="0"/>
              <a:t>Waktu anda 20 menit.</a:t>
            </a:r>
          </a:p>
          <a:p>
            <a:r>
              <a:rPr lang="id-ID" dirty="0" smtClean="0"/>
              <a:t>Permasalahan ini akan menjadi pemanasan untuk 6 soal selanjutnya.</a:t>
            </a:r>
          </a:p>
          <a:p>
            <a:r>
              <a:rPr lang="id-ID" dirty="0" smtClean="0"/>
              <a:t>Setiap soal (5-10) hanya akan ditayangkan selama 3 menit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350A1EE-33E4-4183-8288-230954E34C11}" type="datetime1">
              <a:rPr lang="id-ID" smtClean="0"/>
              <a:pPr>
                <a:defRPr/>
              </a:pPr>
              <a:t>06/02/2016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Group discussion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90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israel-dental.co.il/humor/break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820" y="1576552"/>
            <a:ext cx="3502572" cy="467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029200" y="1576552"/>
            <a:ext cx="38100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latin typeface="Tw Cen MT" charset="0"/>
              </a:rPr>
              <a:t>Observations and Inferences</a:t>
            </a:r>
          </a:p>
          <a:p>
            <a:endParaRPr lang="en-US" sz="1800" dirty="0">
              <a:latin typeface="Tw Cen MT" charset="0"/>
            </a:endParaRPr>
          </a:p>
          <a:p>
            <a:endParaRPr lang="en-US" sz="1800" dirty="0">
              <a:latin typeface="Tw Cen MT" charset="0"/>
            </a:endParaRPr>
          </a:p>
          <a:p>
            <a:endParaRPr lang="en-US" sz="1800" dirty="0">
              <a:latin typeface="Tw Cen MT" charset="0"/>
            </a:endParaRPr>
          </a:p>
          <a:p>
            <a:r>
              <a:rPr lang="en-US" sz="2800" b="1" dirty="0">
                <a:latin typeface="Tw Cen MT" charset="0"/>
              </a:rPr>
              <a:t>Observations </a:t>
            </a:r>
            <a:r>
              <a:rPr lang="en-US" dirty="0">
                <a:latin typeface="Tw Cen MT" charset="0"/>
              </a:rPr>
              <a:t>are what you notice.</a:t>
            </a:r>
          </a:p>
          <a:p>
            <a:endParaRPr lang="en-US" dirty="0">
              <a:latin typeface="Tw Cen MT" charset="0"/>
            </a:endParaRPr>
          </a:p>
          <a:p>
            <a:endParaRPr lang="en-US" dirty="0">
              <a:latin typeface="Tw Cen MT" charset="0"/>
            </a:endParaRPr>
          </a:p>
          <a:p>
            <a:r>
              <a:rPr lang="en-US" sz="2800" b="1" dirty="0">
                <a:latin typeface="Tw Cen MT" charset="0"/>
              </a:rPr>
              <a:t>Inferences</a:t>
            </a:r>
            <a:r>
              <a:rPr lang="en-US" b="1" dirty="0">
                <a:latin typeface="Tw Cen MT" charset="0"/>
              </a:rPr>
              <a:t> </a:t>
            </a:r>
            <a:r>
              <a:rPr lang="en-US" dirty="0">
                <a:latin typeface="Tw Cen MT" charset="0"/>
              </a:rPr>
              <a:t>are your reactions, thoughts, or explanations.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599</Words>
  <Application>Microsoft Office PowerPoint</Application>
  <PresentationFormat>On-screen Show (4:3)</PresentationFormat>
  <Paragraphs>80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template_informatika_slide</vt:lpstr>
      <vt:lpstr>HUG1I2 Konsep Pengembangan Sains dan Teknologi Pertemuan 4-5: Critical and Creative Thinking</vt:lpstr>
      <vt:lpstr>Critical Thinking</vt:lpstr>
      <vt:lpstr>Creative Thinking</vt:lpstr>
      <vt:lpstr>Klasifikasi Springer &amp; Deutsch’s (1993) tentang dominasi lateralisasi otak:</vt:lpstr>
      <vt:lpstr>Mari melatih kemampuan observasi dan deduksi anda</vt:lpstr>
      <vt:lpstr>Slide 6</vt:lpstr>
      <vt:lpstr>Slide 7</vt:lpstr>
      <vt:lpstr>Group discussion</vt:lpstr>
      <vt:lpstr>Slide 9</vt:lpstr>
      <vt:lpstr>Resume</vt:lpstr>
      <vt:lpstr>Job Assigment</vt:lpstr>
      <vt:lpstr>Slide 12</vt:lpstr>
      <vt:lpstr>Slide 13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154</cp:revision>
  <dcterms:created xsi:type="dcterms:W3CDTF">2012-11-14T18:53:32Z</dcterms:created>
  <dcterms:modified xsi:type="dcterms:W3CDTF">2016-02-05T17:34:47Z</dcterms:modified>
</cp:coreProperties>
</file>