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4"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864"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8D96DD-CAD6-4C01-B31C-3C8BBD7C8C34}" type="datetimeFigureOut">
              <a:rPr lang="en-US" smtClean="0"/>
              <a:pPr/>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9D6CE-9AAE-48C9-92E6-31995C09206C}" type="slidenum">
              <a:rPr lang="en-US" smtClean="0"/>
              <a:pPr/>
              <a:t>‹#›</a:t>
            </a:fld>
            <a:endParaRPr lang="en-US"/>
          </a:p>
        </p:txBody>
      </p:sp>
    </p:spTree>
    <p:extLst>
      <p:ext uri="{BB962C8B-B14F-4D97-AF65-F5344CB8AC3E}">
        <p14:creationId xmlns:p14="http://schemas.microsoft.com/office/powerpoint/2010/main" xmlns="" val="2301244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8D96DD-CAD6-4C01-B31C-3C8BBD7C8C34}" type="datetimeFigureOut">
              <a:rPr lang="en-US" smtClean="0"/>
              <a:pPr/>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9D6CE-9AAE-48C9-92E6-31995C09206C}" type="slidenum">
              <a:rPr lang="en-US" smtClean="0"/>
              <a:pPr/>
              <a:t>‹#›</a:t>
            </a:fld>
            <a:endParaRPr lang="en-US"/>
          </a:p>
        </p:txBody>
      </p:sp>
    </p:spTree>
    <p:extLst>
      <p:ext uri="{BB962C8B-B14F-4D97-AF65-F5344CB8AC3E}">
        <p14:creationId xmlns:p14="http://schemas.microsoft.com/office/powerpoint/2010/main" xmlns="" val="704735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8D96DD-CAD6-4C01-B31C-3C8BBD7C8C34}" type="datetimeFigureOut">
              <a:rPr lang="en-US" smtClean="0"/>
              <a:pPr/>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9D6CE-9AAE-48C9-92E6-31995C09206C}" type="slidenum">
              <a:rPr lang="en-US" smtClean="0"/>
              <a:pPr/>
              <a:t>‹#›</a:t>
            </a:fld>
            <a:endParaRPr lang="en-US"/>
          </a:p>
        </p:txBody>
      </p:sp>
    </p:spTree>
    <p:extLst>
      <p:ext uri="{BB962C8B-B14F-4D97-AF65-F5344CB8AC3E}">
        <p14:creationId xmlns:p14="http://schemas.microsoft.com/office/powerpoint/2010/main" xmlns="" val="237179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8D96DD-CAD6-4C01-B31C-3C8BBD7C8C34}" type="datetimeFigureOut">
              <a:rPr lang="en-US" smtClean="0"/>
              <a:pPr/>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9D6CE-9AAE-48C9-92E6-31995C09206C}" type="slidenum">
              <a:rPr lang="en-US" smtClean="0"/>
              <a:pPr/>
              <a:t>‹#›</a:t>
            </a:fld>
            <a:endParaRPr lang="en-US"/>
          </a:p>
        </p:txBody>
      </p:sp>
    </p:spTree>
    <p:extLst>
      <p:ext uri="{BB962C8B-B14F-4D97-AF65-F5344CB8AC3E}">
        <p14:creationId xmlns:p14="http://schemas.microsoft.com/office/powerpoint/2010/main" xmlns="" val="3458508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8D96DD-CAD6-4C01-B31C-3C8BBD7C8C34}" type="datetimeFigureOut">
              <a:rPr lang="en-US" smtClean="0"/>
              <a:pPr/>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9D6CE-9AAE-48C9-92E6-31995C09206C}" type="slidenum">
              <a:rPr lang="en-US" smtClean="0"/>
              <a:pPr/>
              <a:t>‹#›</a:t>
            </a:fld>
            <a:endParaRPr lang="en-US"/>
          </a:p>
        </p:txBody>
      </p:sp>
    </p:spTree>
    <p:extLst>
      <p:ext uri="{BB962C8B-B14F-4D97-AF65-F5344CB8AC3E}">
        <p14:creationId xmlns:p14="http://schemas.microsoft.com/office/powerpoint/2010/main" xmlns="" val="4054576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8D96DD-CAD6-4C01-B31C-3C8BBD7C8C34}" type="datetimeFigureOut">
              <a:rPr lang="en-US" smtClean="0"/>
              <a:pPr/>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9D6CE-9AAE-48C9-92E6-31995C09206C}" type="slidenum">
              <a:rPr lang="en-US" smtClean="0"/>
              <a:pPr/>
              <a:t>‹#›</a:t>
            </a:fld>
            <a:endParaRPr lang="en-US"/>
          </a:p>
        </p:txBody>
      </p:sp>
    </p:spTree>
    <p:extLst>
      <p:ext uri="{BB962C8B-B14F-4D97-AF65-F5344CB8AC3E}">
        <p14:creationId xmlns:p14="http://schemas.microsoft.com/office/powerpoint/2010/main" xmlns="" val="3941327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8D96DD-CAD6-4C01-B31C-3C8BBD7C8C34}" type="datetimeFigureOut">
              <a:rPr lang="en-US" smtClean="0"/>
              <a:pPr/>
              <a:t>4/7/2015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89D6CE-9AAE-48C9-92E6-31995C09206C}" type="slidenum">
              <a:rPr lang="en-US" smtClean="0"/>
              <a:pPr/>
              <a:t>‹#›</a:t>
            </a:fld>
            <a:endParaRPr lang="en-US"/>
          </a:p>
        </p:txBody>
      </p:sp>
    </p:spTree>
    <p:extLst>
      <p:ext uri="{BB962C8B-B14F-4D97-AF65-F5344CB8AC3E}">
        <p14:creationId xmlns:p14="http://schemas.microsoft.com/office/powerpoint/2010/main" xmlns="" val="2254863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8D96DD-CAD6-4C01-B31C-3C8BBD7C8C34}" type="datetimeFigureOut">
              <a:rPr lang="en-US" smtClean="0"/>
              <a:pPr/>
              <a:t>4/7/2015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89D6CE-9AAE-48C9-92E6-31995C09206C}" type="slidenum">
              <a:rPr lang="en-US" smtClean="0"/>
              <a:pPr/>
              <a:t>‹#›</a:t>
            </a:fld>
            <a:endParaRPr lang="en-US"/>
          </a:p>
        </p:txBody>
      </p:sp>
    </p:spTree>
    <p:extLst>
      <p:ext uri="{BB962C8B-B14F-4D97-AF65-F5344CB8AC3E}">
        <p14:creationId xmlns:p14="http://schemas.microsoft.com/office/powerpoint/2010/main" xmlns="" val="4227901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8D96DD-CAD6-4C01-B31C-3C8BBD7C8C34}" type="datetimeFigureOut">
              <a:rPr lang="en-US" smtClean="0"/>
              <a:pPr/>
              <a:t>4/7/2015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89D6CE-9AAE-48C9-92E6-31995C09206C}" type="slidenum">
              <a:rPr lang="en-US" smtClean="0"/>
              <a:pPr/>
              <a:t>‹#›</a:t>
            </a:fld>
            <a:endParaRPr lang="en-US"/>
          </a:p>
        </p:txBody>
      </p:sp>
    </p:spTree>
    <p:extLst>
      <p:ext uri="{BB962C8B-B14F-4D97-AF65-F5344CB8AC3E}">
        <p14:creationId xmlns:p14="http://schemas.microsoft.com/office/powerpoint/2010/main" xmlns="" val="12803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D96DD-CAD6-4C01-B31C-3C8BBD7C8C34}" type="datetimeFigureOut">
              <a:rPr lang="en-US" smtClean="0"/>
              <a:pPr/>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9D6CE-9AAE-48C9-92E6-31995C09206C}" type="slidenum">
              <a:rPr lang="en-US" smtClean="0"/>
              <a:pPr/>
              <a:t>‹#›</a:t>
            </a:fld>
            <a:endParaRPr lang="en-US"/>
          </a:p>
        </p:txBody>
      </p:sp>
    </p:spTree>
    <p:extLst>
      <p:ext uri="{BB962C8B-B14F-4D97-AF65-F5344CB8AC3E}">
        <p14:creationId xmlns:p14="http://schemas.microsoft.com/office/powerpoint/2010/main" xmlns="" val="1357194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D96DD-CAD6-4C01-B31C-3C8BBD7C8C34}" type="datetimeFigureOut">
              <a:rPr lang="en-US" smtClean="0"/>
              <a:pPr/>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9D6CE-9AAE-48C9-92E6-31995C09206C}" type="slidenum">
              <a:rPr lang="en-US" smtClean="0"/>
              <a:pPr/>
              <a:t>‹#›</a:t>
            </a:fld>
            <a:endParaRPr lang="en-US"/>
          </a:p>
        </p:txBody>
      </p:sp>
    </p:spTree>
    <p:extLst>
      <p:ext uri="{BB962C8B-B14F-4D97-AF65-F5344CB8AC3E}">
        <p14:creationId xmlns:p14="http://schemas.microsoft.com/office/powerpoint/2010/main" xmlns="" val="2913739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8D96DD-CAD6-4C01-B31C-3C8BBD7C8C34}" type="datetimeFigureOut">
              <a:rPr lang="en-US" smtClean="0"/>
              <a:pPr/>
              <a:t>4/7/2015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89D6CE-9AAE-48C9-92E6-31995C09206C}" type="slidenum">
              <a:rPr lang="en-US" smtClean="0"/>
              <a:pPr/>
              <a:t>‹#›</a:t>
            </a:fld>
            <a:endParaRPr lang="en-US"/>
          </a:p>
        </p:txBody>
      </p:sp>
    </p:spTree>
    <p:extLst>
      <p:ext uri="{BB962C8B-B14F-4D97-AF65-F5344CB8AC3E}">
        <p14:creationId xmlns:p14="http://schemas.microsoft.com/office/powerpoint/2010/main" xmlns="" val="1960692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en.wikipedia.org/wiki/Innovation" TargetMode="External"/><Relationship Id="rId2" Type="http://schemas.openxmlformats.org/officeDocument/2006/relationships/hyperlink" Target="http://en.wikipedia.org/wiki/Inventio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endParaRPr lang="en-US" dirty="0"/>
          </a:p>
        </p:txBody>
      </p:sp>
      <p:sp>
        <p:nvSpPr>
          <p:cNvPr id="3" name="Subtitle 2"/>
          <p:cNvSpPr>
            <a:spLocks noGrp="1"/>
          </p:cNvSpPr>
          <p:nvPr>
            <p:ph type="subTitle" idx="1"/>
          </p:nvPr>
        </p:nvSpPr>
        <p:spPr>
          <a:xfrm>
            <a:off x="1524000" y="4544704"/>
            <a:ext cx="9144000" cy="713096"/>
          </a:xfrm>
        </p:spPr>
        <p:txBody>
          <a:bodyPr/>
          <a:lstStyle/>
          <a:p>
            <a:r>
              <a:rPr lang="en-US" dirty="0" err="1" smtClean="0"/>
              <a:t>Sumber</a:t>
            </a:r>
            <a:r>
              <a:rPr lang="en-US" dirty="0" smtClean="0"/>
              <a:t> </a:t>
            </a:r>
            <a:r>
              <a:rPr lang="en-US" dirty="0" err="1" smtClean="0"/>
              <a:t>utama</a:t>
            </a:r>
            <a:r>
              <a:rPr lang="en-US" dirty="0" smtClean="0"/>
              <a:t>: timkastelle.org/</a:t>
            </a:r>
            <a:r>
              <a:rPr lang="en-US" dirty="0" err="1" smtClean="0"/>
              <a:t>theblog</a:t>
            </a:r>
            <a:r>
              <a:rPr lang="en-US" dirty="0" smtClean="0"/>
              <a:t>/</a:t>
            </a:r>
            <a:endParaRPr lang="en-US" dirty="0"/>
          </a:p>
        </p:txBody>
      </p:sp>
      <p:pic>
        <p:nvPicPr>
          <p:cNvPr id="4" name="Picture 3"/>
          <p:cNvPicPr>
            <a:picLocks noChangeAspect="1"/>
          </p:cNvPicPr>
          <p:nvPr/>
        </p:nvPicPr>
        <p:blipFill>
          <a:blip r:embed="rId2" cstate="print"/>
          <a:stretch>
            <a:fillRect/>
          </a:stretch>
        </p:blipFill>
        <p:spPr>
          <a:xfrm>
            <a:off x="759726" y="1430032"/>
            <a:ext cx="10695040" cy="2473228"/>
          </a:xfrm>
          <a:prstGeom prst="rect">
            <a:avLst/>
          </a:prstGeom>
        </p:spPr>
      </p:pic>
    </p:spTree>
    <p:extLst>
      <p:ext uri="{BB962C8B-B14F-4D97-AF65-F5344CB8AC3E}">
        <p14:creationId xmlns:p14="http://schemas.microsoft.com/office/powerpoint/2010/main" xmlns="" val="1371259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783794"/>
          </a:xfrm>
        </p:spPr>
        <p:txBody>
          <a:bodyPr/>
          <a:lstStyle/>
          <a:p>
            <a:r>
              <a:rPr lang="en-US" b="1" dirty="0"/>
              <a:t>To Create the Future, </a:t>
            </a:r>
            <a:br>
              <a:rPr lang="en-US" b="1" dirty="0"/>
            </a:br>
            <a:r>
              <a:rPr lang="en-US" b="1" dirty="0"/>
              <a:t>We Must Understand the Past</a:t>
            </a:r>
            <a:endParaRPr lang="en-US" dirty="0"/>
          </a:p>
        </p:txBody>
      </p:sp>
      <p:pic>
        <p:nvPicPr>
          <p:cNvPr id="1026" name="Picture 2" descr="ideas don't figh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87653" y="3493104"/>
            <a:ext cx="3754035" cy="28155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48451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14149"/>
            <a:ext cx="10515600" cy="5562814"/>
          </a:xfrm>
        </p:spPr>
        <p:txBody>
          <a:bodyPr>
            <a:normAutofit/>
          </a:bodyPr>
          <a:lstStyle/>
          <a:p>
            <a:r>
              <a:rPr lang="en-US" sz="3200" dirty="0" smtClean="0"/>
              <a:t>No matter how revolutionary your idea is, </a:t>
            </a:r>
            <a:r>
              <a:rPr lang="en-US" sz="4400" dirty="0" smtClean="0"/>
              <a:t>it has to work in the real world to create value</a:t>
            </a:r>
            <a:r>
              <a:rPr lang="en-US" sz="3200" dirty="0" smtClean="0"/>
              <a:t>, and both of those depend on understanding the present and the past.</a:t>
            </a:r>
          </a:p>
          <a:p>
            <a:r>
              <a:rPr lang="en-US" sz="3200" dirty="0" smtClean="0"/>
              <a:t>As new ideas spread, some older ideas lose strength. ... it’s more productive to think about ideas building up on each other</a:t>
            </a:r>
          </a:p>
          <a:p>
            <a:r>
              <a:rPr lang="en-US" sz="3200" dirty="0" smtClean="0"/>
              <a:t>When we look at the history of innovation, </a:t>
            </a:r>
            <a:br>
              <a:rPr lang="en-US" sz="3200" dirty="0" smtClean="0"/>
            </a:br>
            <a:r>
              <a:rPr lang="en-US" sz="3200" dirty="0" smtClean="0"/>
              <a:t>it becomes clear that </a:t>
            </a:r>
            <a:r>
              <a:rPr lang="en-US" sz="4400" dirty="0" smtClean="0"/>
              <a:t>we can’t create </a:t>
            </a:r>
            <a:br>
              <a:rPr lang="en-US" sz="4400" dirty="0" smtClean="0"/>
            </a:br>
            <a:r>
              <a:rPr lang="en-US" sz="4400" dirty="0" smtClean="0"/>
              <a:t>valuable new ideas without </a:t>
            </a:r>
            <a:br>
              <a:rPr lang="en-US" sz="4400" dirty="0" smtClean="0"/>
            </a:br>
            <a:r>
              <a:rPr lang="en-US" sz="4400" dirty="0" smtClean="0"/>
              <a:t>building on old ones</a:t>
            </a:r>
            <a:r>
              <a:rPr lang="en-US" sz="3200" dirty="0" smtClean="0"/>
              <a:t>.</a:t>
            </a:r>
            <a:endParaRPr lang="en-US" sz="3200" dirty="0"/>
          </a:p>
        </p:txBody>
      </p:sp>
      <p:pic>
        <p:nvPicPr>
          <p:cNvPr id="4" name="Picture 3"/>
          <p:cNvPicPr>
            <a:picLocks noChangeAspect="1"/>
          </p:cNvPicPr>
          <p:nvPr/>
        </p:nvPicPr>
        <p:blipFill>
          <a:blip r:embed="rId2" cstate="print"/>
          <a:stretch>
            <a:fillRect/>
          </a:stretch>
        </p:blipFill>
        <p:spPr>
          <a:xfrm>
            <a:off x="8993877" y="4360463"/>
            <a:ext cx="3043451" cy="2282588"/>
          </a:xfrm>
          <a:prstGeom prst="rect">
            <a:avLst/>
          </a:prstGeom>
        </p:spPr>
      </p:pic>
    </p:spTree>
    <p:extLst>
      <p:ext uri="{BB962C8B-B14F-4D97-AF65-F5344CB8AC3E}">
        <p14:creationId xmlns:p14="http://schemas.microsoft.com/office/powerpoint/2010/main" xmlns="" val="3334235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Who Invented the Computer?</a:t>
            </a:r>
            <a:endParaRPr lang="en-US" dirty="0"/>
          </a:p>
        </p:txBody>
      </p:sp>
      <p:pic>
        <p:nvPicPr>
          <p:cNvPr id="4" name="Picture 3"/>
          <p:cNvPicPr>
            <a:picLocks noChangeAspect="1"/>
          </p:cNvPicPr>
          <p:nvPr/>
        </p:nvPicPr>
        <p:blipFill>
          <a:blip r:embed="rId2" cstate="print"/>
          <a:stretch>
            <a:fillRect/>
          </a:stretch>
        </p:blipFill>
        <p:spPr>
          <a:xfrm>
            <a:off x="1329523" y="1593613"/>
            <a:ext cx="2095500" cy="1571625"/>
          </a:xfrm>
          <a:prstGeom prst="rect">
            <a:avLst/>
          </a:prstGeom>
        </p:spPr>
      </p:pic>
      <p:pic>
        <p:nvPicPr>
          <p:cNvPr id="5" name="Picture 4"/>
          <p:cNvPicPr>
            <a:picLocks noChangeAspect="1"/>
          </p:cNvPicPr>
          <p:nvPr/>
        </p:nvPicPr>
        <p:blipFill>
          <a:blip r:embed="rId3" cstate="print"/>
          <a:stretch>
            <a:fillRect/>
          </a:stretch>
        </p:blipFill>
        <p:spPr>
          <a:xfrm>
            <a:off x="1329523" y="3547685"/>
            <a:ext cx="2654872" cy="3087061"/>
          </a:xfrm>
          <a:prstGeom prst="rect">
            <a:avLst/>
          </a:prstGeom>
        </p:spPr>
      </p:pic>
      <p:pic>
        <p:nvPicPr>
          <p:cNvPr id="8" name="Picture 7"/>
          <p:cNvPicPr>
            <a:picLocks noChangeAspect="1"/>
          </p:cNvPicPr>
          <p:nvPr/>
        </p:nvPicPr>
        <p:blipFill>
          <a:blip r:embed="rId4" cstate="print"/>
          <a:stretch>
            <a:fillRect/>
          </a:stretch>
        </p:blipFill>
        <p:spPr>
          <a:xfrm>
            <a:off x="4342643" y="1498078"/>
            <a:ext cx="3012744" cy="2774448"/>
          </a:xfrm>
          <a:prstGeom prst="rect">
            <a:avLst/>
          </a:prstGeom>
        </p:spPr>
      </p:pic>
      <p:pic>
        <p:nvPicPr>
          <p:cNvPr id="9" name="Picture 8"/>
          <p:cNvPicPr>
            <a:picLocks noChangeAspect="1"/>
          </p:cNvPicPr>
          <p:nvPr/>
        </p:nvPicPr>
        <p:blipFill>
          <a:blip r:embed="rId5" cstate="print"/>
          <a:stretch>
            <a:fillRect/>
          </a:stretch>
        </p:blipFill>
        <p:spPr>
          <a:xfrm>
            <a:off x="4342075" y="4598205"/>
            <a:ext cx="3013880" cy="2160460"/>
          </a:xfrm>
          <a:prstGeom prst="rect">
            <a:avLst/>
          </a:prstGeom>
        </p:spPr>
      </p:pic>
      <p:pic>
        <p:nvPicPr>
          <p:cNvPr id="10" name="Picture 9"/>
          <p:cNvPicPr>
            <a:picLocks noChangeAspect="1"/>
          </p:cNvPicPr>
          <p:nvPr/>
        </p:nvPicPr>
        <p:blipFill>
          <a:blip r:embed="rId6" cstate="print"/>
          <a:stretch>
            <a:fillRect/>
          </a:stretch>
        </p:blipFill>
        <p:spPr>
          <a:xfrm>
            <a:off x="7713635" y="1498078"/>
            <a:ext cx="2972566" cy="2025061"/>
          </a:xfrm>
          <a:prstGeom prst="rect">
            <a:avLst/>
          </a:prstGeom>
        </p:spPr>
      </p:pic>
      <p:sp>
        <p:nvSpPr>
          <p:cNvPr id="11" name="TextBox 10"/>
          <p:cNvSpPr txBox="1"/>
          <p:nvPr/>
        </p:nvSpPr>
        <p:spPr>
          <a:xfrm>
            <a:off x="7713635" y="3516386"/>
            <a:ext cx="758477" cy="369332"/>
          </a:xfrm>
          <a:prstGeom prst="rect">
            <a:avLst/>
          </a:prstGeom>
          <a:noFill/>
        </p:spPr>
        <p:txBody>
          <a:bodyPr wrap="none" rtlCol="0">
            <a:spAutoFit/>
          </a:bodyPr>
          <a:lstStyle/>
          <a:p>
            <a:r>
              <a:rPr lang="en-US" dirty="0" smtClean="0"/>
              <a:t>ENIAC</a:t>
            </a:r>
            <a:endParaRPr lang="en-US" dirty="0"/>
          </a:p>
        </p:txBody>
      </p:sp>
      <p:pic>
        <p:nvPicPr>
          <p:cNvPr id="12" name="Picture 11"/>
          <p:cNvPicPr>
            <a:picLocks noChangeAspect="1"/>
          </p:cNvPicPr>
          <p:nvPr/>
        </p:nvPicPr>
        <p:blipFill>
          <a:blip r:embed="rId7" cstate="print"/>
          <a:stretch>
            <a:fillRect/>
          </a:stretch>
        </p:blipFill>
        <p:spPr>
          <a:xfrm>
            <a:off x="7923529" y="4132598"/>
            <a:ext cx="2940093" cy="2275116"/>
          </a:xfrm>
          <a:prstGeom prst="rect">
            <a:avLst/>
          </a:prstGeom>
        </p:spPr>
      </p:pic>
      <p:sp>
        <p:nvSpPr>
          <p:cNvPr id="13" name="TextBox 12"/>
          <p:cNvSpPr txBox="1"/>
          <p:nvPr/>
        </p:nvSpPr>
        <p:spPr>
          <a:xfrm>
            <a:off x="9949269" y="6450080"/>
            <a:ext cx="914353" cy="369332"/>
          </a:xfrm>
          <a:prstGeom prst="rect">
            <a:avLst/>
          </a:prstGeom>
          <a:noFill/>
        </p:spPr>
        <p:txBody>
          <a:bodyPr wrap="none" rtlCol="0">
            <a:spAutoFit/>
          </a:bodyPr>
          <a:lstStyle/>
          <a:p>
            <a:r>
              <a:rPr lang="en-US" dirty="0" smtClean="0"/>
              <a:t>UNIVAC</a:t>
            </a:r>
            <a:endParaRPr lang="en-US" dirty="0"/>
          </a:p>
        </p:txBody>
      </p:sp>
    </p:spTree>
    <p:extLst>
      <p:ext uri="{BB962C8B-B14F-4D97-AF65-F5344CB8AC3E}">
        <p14:creationId xmlns:p14="http://schemas.microsoft.com/office/powerpoint/2010/main" xmlns="" val="121434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#1: </a:t>
            </a:r>
            <a:r>
              <a:rPr lang="en-US" b="1" dirty="0" smtClean="0"/>
              <a:t>the new always builds on the old</a:t>
            </a:r>
            <a:endParaRPr lang="en-US" dirty="0"/>
          </a:p>
        </p:txBody>
      </p:sp>
      <p:sp>
        <p:nvSpPr>
          <p:cNvPr id="3" name="Content Placeholder 2"/>
          <p:cNvSpPr>
            <a:spLocks noGrp="1"/>
          </p:cNvSpPr>
          <p:nvPr>
            <p:ph idx="1"/>
          </p:nvPr>
        </p:nvSpPr>
        <p:spPr/>
        <p:txBody>
          <a:bodyPr>
            <a:normAutofit/>
          </a:bodyPr>
          <a:lstStyle/>
          <a:p>
            <a:r>
              <a:rPr lang="en-US" dirty="0" smtClean="0"/>
              <a:t>We can trace the history of the computer back thousands of years.  </a:t>
            </a:r>
          </a:p>
          <a:p>
            <a:r>
              <a:rPr lang="en-US" dirty="0" smtClean="0"/>
              <a:t>If we hadn’t had the abacus, or something that performed the same function, we would not have computers now.  </a:t>
            </a:r>
          </a:p>
          <a:p>
            <a:r>
              <a:rPr lang="en-US" dirty="0" smtClean="0"/>
              <a:t>Even though few people use an abacus now, or a slide rule, those technologies (technics!) are embodied in computers, just as Leibniz’ binary notation runs everything we use today.</a:t>
            </a:r>
          </a:p>
          <a:p>
            <a:endParaRPr lang="en-US" dirty="0" smtClean="0"/>
          </a:p>
          <a:p>
            <a:r>
              <a:rPr lang="en-US" sz="3600" dirty="0" smtClean="0"/>
              <a:t>Innovation is a story of combination</a:t>
            </a:r>
            <a:r>
              <a:rPr lang="en-US" dirty="0" smtClean="0"/>
              <a:t>.</a:t>
            </a:r>
          </a:p>
          <a:p>
            <a:pPr marL="0" indent="0">
              <a:buNone/>
            </a:pPr>
            <a:endParaRPr lang="en-US" dirty="0"/>
          </a:p>
        </p:txBody>
      </p:sp>
    </p:spTree>
    <p:extLst>
      <p:ext uri="{BB962C8B-B14F-4D97-AF65-F5344CB8AC3E}">
        <p14:creationId xmlns:p14="http://schemas.microsoft.com/office/powerpoint/2010/main" xmlns="" val="1282428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#2: </a:t>
            </a:r>
            <a:r>
              <a:rPr lang="en-US" b="1" dirty="0" smtClean="0"/>
              <a:t>great ideas always have multiple authors</a:t>
            </a:r>
            <a:endParaRPr lang="en-US" dirty="0"/>
          </a:p>
        </p:txBody>
      </p:sp>
      <p:sp>
        <p:nvSpPr>
          <p:cNvPr id="3" name="Content Placeholder 2"/>
          <p:cNvSpPr>
            <a:spLocks noGrp="1"/>
          </p:cNvSpPr>
          <p:nvPr>
            <p:ph idx="1"/>
          </p:nvPr>
        </p:nvSpPr>
        <p:spPr>
          <a:xfrm>
            <a:off x="838200" y="1825625"/>
            <a:ext cx="10515600" cy="4657062"/>
          </a:xfrm>
        </p:spPr>
        <p:txBody>
          <a:bodyPr>
            <a:normAutofit/>
          </a:bodyPr>
          <a:lstStyle/>
          <a:p>
            <a:r>
              <a:rPr lang="en-US" dirty="0" smtClean="0"/>
              <a:t>We like to think about the hero that triumphs against all odds, but this is a deeply misleading story.  </a:t>
            </a:r>
          </a:p>
          <a:p>
            <a:r>
              <a:rPr lang="en-US" dirty="0" smtClean="0"/>
              <a:t>Innovation is nearly always triggered by brilliance, but it is usually collective brilliance, not individual brilliance.</a:t>
            </a:r>
          </a:p>
          <a:p>
            <a:r>
              <a:rPr lang="en-US" dirty="0" smtClean="0"/>
              <a:t>Even though Flowers, Eckert and </a:t>
            </a:r>
            <a:r>
              <a:rPr lang="en-US" dirty="0" err="1" smtClean="0"/>
              <a:t>Mauchly</a:t>
            </a:r>
            <a:r>
              <a:rPr lang="en-US" dirty="0" smtClean="0"/>
              <a:t> designed Colossus and ENIAC, they worked closely with people like Alan Turing, John von Neumann and John Nash.  And hundreds of people contributed to designing and building those two machines.</a:t>
            </a:r>
          </a:p>
          <a:p>
            <a:r>
              <a:rPr lang="en-US" dirty="0" smtClean="0"/>
              <a:t>This means that we have to not just cultivate brilliant people in our </a:t>
            </a:r>
            <a:r>
              <a:rPr lang="en-US" dirty="0" err="1" smtClean="0"/>
              <a:t>organisations</a:t>
            </a:r>
            <a:r>
              <a:rPr lang="en-US" dirty="0" smtClean="0"/>
              <a:t>, but  </a:t>
            </a:r>
            <a:r>
              <a:rPr lang="en-US" sz="4000" dirty="0" smtClean="0"/>
              <a:t>brilliant teams</a:t>
            </a:r>
            <a:r>
              <a:rPr lang="en-US" dirty="0" smtClean="0"/>
              <a:t>.</a:t>
            </a:r>
          </a:p>
          <a:p>
            <a:endParaRPr lang="en-US" dirty="0"/>
          </a:p>
        </p:txBody>
      </p:sp>
    </p:spTree>
    <p:extLst>
      <p:ext uri="{BB962C8B-B14F-4D97-AF65-F5344CB8AC3E}">
        <p14:creationId xmlns:p14="http://schemas.microsoft.com/office/powerpoint/2010/main" xmlns="" val="2619829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Edison invented the light bulb, right?</a:t>
            </a:r>
            <a:endParaRPr lang="en-US" dirty="0"/>
          </a:p>
        </p:txBody>
      </p:sp>
      <p:sp>
        <p:nvSpPr>
          <p:cNvPr id="3" name="Content Placeholder 2"/>
          <p:cNvSpPr>
            <a:spLocks noGrp="1"/>
          </p:cNvSpPr>
          <p:nvPr>
            <p:ph idx="1"/>
          </p:nvPr>
        </p:nvSpPr>
        <p:spPr>
          <a:xfrm>
            <a:off x="5063318" y="1825625"/>
            <a:ext cx="6290481" cy="4351338"/>
          </a:xfrm>
        </p:spPr>
        <p:txBody>
          <a:bodyPr/>
          <a:lstStyle/>
          <a:p>
            <a:r>
              <a:rPr lang="en-US" dirty="0"/>
              <a:t>One problem: at least </a:t>
            </a:r>
            <a:r>
              <a:rPr lang="en-US" b="1" dirty="0">
                <a:solidFill>
                  <a:srgbClr val="FF0000"/>
                </a:solidFill>
              </a:rPr>
              <a:t>23 other people </a:t>
            </a:r>
            <a:r>
              <a:rPr lang="en-US" dirty="0"/>
              <a:t>invented working light bulbs before Edison did.</a:t>
            </a:r>
          </a:p>
        </p:txBody>
      </p:sp>
      <p:pic>
        <p:nvPicPr>
          <p:cNvPr id="4" name="Picture 3"/>
          <p:cNvPicPr>
            <a:picLocks noChangeAspect="1"/>
          </p:cNvPicPr>
          <p:nvPr/>
        </p:nvPicPr>
        <p:blipFill>
          <a:blip r:embed="rId2" cstate="print"/>
          <a:stretch>
            <a:fillRect/>
          </a:stretch>
        </p:blipFill>
        <p:spPr>
          <a:xfrm>
            <a:off x="838200" y="1825625"/>
            <a:ext cx="3470392" cy="4351338"/>
          </a:xfrm>
          <a:prstGeom prst="rect">
            <a:avLst/>
          </a:prstGeom>
        </p:spPr>
      </p:pic>
      <p:pic>
        <p:nvPicPr>
          <p:cNvPr id="5" name="Picture 4"/>
          <p:cNvPicPr>
            <a:picLocks noChangeAspect="1"/>
          </p:cNvPicPr>
          <p:nvPr/>
        </p:nvPicPr>
        <p:blipFill>
          <a:blip r:embed="rId3" cstate="print"/>
          <a:stretch>
            <a:fillRect/>
          </a:stretch>
        </p:blipFill>
        <p:spPr>
          <a:xfrm>
            <a:off x="5772149" y="3243688"/>
            <a:ext cx="5581650" cy="3400425"/>
          </a:xfrm>
          <a:prstGeom prst="rect">
            <a:avLst/>
          </a:prstGeom>
        </p:spPr>
      </p:pic>
    </p:spTree>
    <p:extLst>
      <p:ext uri="{BB962C8B-B14F-4D97-AF65-F5344CB8AC3E}">
        <p14:creationId xmlns:p14="http://schemas.microsoft.com/office/powerpoint/2010/main" xmlns="" val="4094279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does Edison get credit for the light bulb then? </a:t>
            </a:r>
          </a:p>
        </p:txBody>
      </p:sp>
      <p:sp>
        <p:nvSpPr>
          <p:cNvPr id="3" name="Content Placeholder 2"/>
          <p:cNvSpPr>
            <a:spLocks noGrp="1"/>
          </p:cNvSpPr>
          <p:nvPr>
            <p:ph idx="1"/>
          </p:nvPr>
        </p:nvSpPr>
        <p:spPr/>
        <p:txBody>
          <a:bodyPr/>
          <a:lstStyle/>
          <a:p>
            <a:r>
              <a:rPr lang="en-US" dirty="0" smtClean="0"/>
              <a:t>Because </a:t>
            </a:r>
            <a:r>
              <a:rPr lang="en-US" dirty="0"/>
              <a:t>he was the first one </a:t>
            </a:r>
            <a:r>
              <a:rPr lang="en-US" b="1" dirty="0"/>
              <a:t>to build power stations </a:t>
            </a:r>
            <a:r>
              <a:rPr lang="en-US" dirty="0"/>
              <a:t>and </a:t>
            </a:r>
            <a:r>
              <a:rPr lang="en-US" b="1" dirty="0"/>
              <a:t>distribution cables</a:t>
            </a:r>
            <a:r>
              <a:rPr lang="en-US" dirty="0"/>
              <a:t> so that everyone could use </a:t>
            </a:r>
            <a:r>
              <a:rPr lang="en-US" i="1" dirty="0"/>
              <a:t>his</a:t>
            </a:r>
            <a:r>
              <a:rPr lang="en-US" dirty="0"/>
              <a:t> light bulb. </a:t>
            </a:r>
            <a:endParaRPr lang="en-US" dirty="0" smtClean="0"/>
          </a:p>
          <a:p>
            <a:r>
              <a:rPr lang="en-US" dirty="0" smtClean="0"/>
              <a:t>He </a:t>
            </a:r>
            <a:r>
              <a:rPr lang="en-US" dirty="0"/>
              <a:t>did it by paying people to dig up New York to put in the copper wires to carry the electricity from his Pearl Street Power Station.</a:t>
            </a:r>
          </a:p>
        </p:txBody>
      </p:sp>
      <p:pic>
        <p:nvPicPr>
          <p:cNvPr id="4" name="Picture 3"/>
          <p:cNvPicPr>
            <a:picLocks noChangeAspect="1"/>
          </p:cNvPicPr>
          <p:nvPr/>
        </p:nvPicPr>
        <p:blipFill>
          <a:blip r:embed="rId2" cstate="print"/>
          <a:stretch>
            <a:fillRect/>
          </a:stretch>
        </p:blipFill>
        <p:spPr>
          <a:xfrm>
            <a:off x="1332362" y="3995738"/>
            <a:ext cx="3276600" cy="2181225"/>
          </a:xfrm>
          <a:prstGeom prst="rect">
            <a:avLst/>
          </a:prstGeom>
        </p:spPr>
      </p:pic>
      <p:pic>
        <p:nvPicPr>
          <p:cNvPr id="5" name="Picture 4"/>
          <p:cNvPicPr>
            <a:picLocks noChangeAspect="1"/>
          </p:cNvPicPr>
          <p:nvPr/>
        </p:nvPicPr>
        <p:blipFill>
          <a:blip r:embed="rId3" cstate="print"/>
          <a:stretch>
            <a:fillRect/>
          </a:stretch>
        </p:blipFill>
        <p:spPr>
          <a:xfrm>
            <a:off x="5281683" y="3833042"/>
            <a:ext cx="2738224" cy="2789889"/>
          </a:xfrm>
          <a:prstGeom prst="rect">
            <a:avLst/>
          </a:prstGeom>
        </p:spPr>
      </p:pic>
    </p:spTree>
    <p:extLst>
      <p:ext uri="{BB962C8B-B14F-4D97-AF65-F5344CB8AC3E}">
        <p14:creationId xmlns:p14="http://schemas.microsoft.com/office/powerpoint/2010/main" xmlns="" val="3927196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311597" y="1930660"/>
            <a:ext cx="11424650" cy="2382032"/>
          </a:xfrm>
          <a:prstGeom prst="rect">
            <a:avLst/>
          </a:prstGeom>
        </p:spPr>
      </p:pic>
    </p:spTree>
    <p:extLst>
      <p:ext uri="{BB962C8B-B14F-4D97-AF65-F5344CB8AC3E}">
        <p14:creationId xmlns:p14="http://schemas.microsoft.com/office/powerpoint/2010/main" xmlns="" val="1960241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cstate="print"/>
          <a:stretch>
            <a:fillRect/>
          </a:stretch>
        </p:blipFill>
        <p:spPr>
          <a:xfrm>
            <a:off x="184798" y="124619"/>
            <a:ext cx="9159342" cy="4450058"/>
          </a:xfrm>
          <a:prstGeom prst="rect">
            <a:avLst/>
          </a:prstGeom>
          <a:ln>
            <a:solidFill>
              <a:schemeClr val="tx1"/>
            </a:solidFill>
          </a:ln>
        </p:spPr>
      </p:pic>
      <p:pic>
        <p:nvPicPr>
          <p:cNvPr id="6" name="Picture 5"/>
          <p:cNvPicPr>
            <a:picLocks noChangeAspect="1"/>
          </p:cNvPicPr>
          <p:nvPr/>
        </p:nvPicPr>
        <p:blipFill>
          <a:blip r:embed="rId3" cstate="print"/>
          <a:stretch>
            <a:fillRect/>
          </a:stretch>
        </p:blipFill>
        <p:spPr>
          <a:xfrm>
            <a:off x="4522249" y="4815184"/>
            <a:ext cx="6948339" cy="1827106"/>
          </a:xfrm>
          <a:prstGeom prst="rect">
            <a:avLst/>
          </a:prstGeom>
          <a:ln>
            <a:solidFill>
              <a:schemeClr val="tx1"/>
            </a:solidFill>
          </a:ln>
        </p:spPr>
      </p:pic>
    </p:spTree>
    <p:extLst>
      <p:ext uri="{BB962C8B-B14F-4D97-AF65-F5344CB8AC3E}">
        <p14:creationId xmlns:p14="http://schemas.microsoft.com/office/powerpoint/2010/main" xmlns="" val="516690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nasa-tr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4463" y="201183"/>
            <a:ext cx="8603073" cy="64589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30213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5"/>
            <a:ext cx="6381466" cy="5994732"/>
          </a:xfrm>
        </p:spPr>
        <p:txBody>
          <a:bodyPr>
            <a:normAutofit/>
          </a:bodyPr>
          <a:lstStyle/>
          <a:p>
            <a:r>
              <a:rPr lang="en-US" sz="8000" b="1" dirty="0" smtClean="0">
                <a:ln w="22225">
                  <a:solidFill>
                    <a:schemeClr val="accent2"/>
                  </a:solidFill>
                  <a:prstDash val="solid"/>
                </a:ln>
                <a:solidFill>
                  <a:schemeClr val="accent2">
                    <a:lumMod val="40000"/>
                    <a:lumOff val="60000"/>
                  </a:schemeClr>
                </a:solidFill>
              </a:rPr>
              <a:t>Innovation </a:t>
            </a:r>
            <a:r>
              <a:rPr lang="en-US" sz="8000" dirty="0" smtClean="0"/>
              <a:t>is about making </a:t>
            </a:r>
            <a:r>
              <a:rPr lang="en-US" sz="8000" b="1" dirty="0" smtClean="0">
                <a:ln w="6600">
                  <a:solidFill>
                    <a:schemeClr val="accent2"/>
                  </a:solidFill>
                  <a:prstDash val="solid"/>
                </a:ln>
                <a:solidFill>
                  <a:srgbClr val="FFFFFF"/>
                </a:solidFill>
                <a:effectLst>
                  <a:outerShdw dist="38100" dir="2700000" algn="tl" rotWithShape="0">
                    <a:schemeClr val="accent2"/>
                  </a:outerShdw>
                </a:effectLst>
              </a:rPr>
              <a:t>ideas </a:t>
            </a:r>
            <a:r>
              <a:rPr lang="en-US" sz="8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real </a:t>
            </a:r>
            <a:r>
              <a:rPr lang="en-US" sz="8000" dirty="0" smtClean="0"/>
              <a:t>to create </a:t>
            </a:r>
            <a:r>
              <a:rPr lang="en-US" sz="8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value </a:t>
            </a:r>
            <a:r>
              <a:rPr lang="en-US" sz="8000" dirty="0" smtClean="0"/>
              <a:t>for people.</a:t>
            </a:r>
            <a:endParaRPr lang="en-US" sz="8000" dirty="0"/>
          </a:p>
        </p:txBody>
      </p:sp>
      <p:pic>
        <p:nvPicPr>
          <p:cNvPr id="4" name="Picture 3"/>
          <p:cNvPicPr>
            <a:picLocks noChangeAspect="1"/>
          </p:cNvPicPr>
          <p:nvPr/>
        </p:nvPicPr>
        <p:blipFill>
          <a:blip r:embed="rId2" cstate="print"/>
          <a:stretch>
            <a:fillRect/>
          </a:stretch>
        </p:blipFill>
        <p:spPr>
          <a:xfrm>
            <a:off x="7542945" y="3302758"/>
            <a:ext cx="4476465" cy="3357349"/>
          </a:xfrm>
          <a:prstGeom prst="rect">
            <a:avLst/>
          </a:prstGeom>
        </p:spPr>
      </p:pic>
    </p:spTree>
    <p:extLst>
      <p:ext uri="{BB962C8B-B14F-4D97-AF65-F5344CB8AC3E}">
        <p14:creationId xmlns:p14="http://schemas.microsoft.com/office/powerpoint/2010/main" xmlns="" val="2802652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5"/>
            <a:ext cx="6381466" cy="5994732"/>
          </a:xfrm>
        </p:spPr>
        <p:txBody>
          <a:bodyPr>
            <a:normAutofit/>
          </a:bodyPr>
          <a:lstStyle/>
          <a:p>
            <a:r>
              <a:rPr lang="en-US" sz="8000" b="1" dirty="0" smtClean="0">
                <a:ln w="22225">
                  <a:solidFill>
                    <a:schemeClr val="accent2"/>
                  </a:solidFill>
                  <a:prstDash val="solid"/>
                </a:ln>
                <a:solidFill>
                  <a:schemeClr val="accent2">
                    <a:lumMod val="40000"/>
                    <a:lumOff val="60000"/>
                  </a:schemeClr>
                </a:solidFill>
              </a:rPr>
              <a:t>Innovation </a:t>
            </a:r>
            <a:r>
              <a:rPr lang="en-US" sz="8000" dirty="0" smtClean="0"/>
              <a:t>is about making </a:t>
            </a:r>
            <a:r>
              <a:rPr lang="en-US" sz="8000" b="1" dirty="0" smtClean="0">
                <a:ln w="6600">
                  <a:solidFill>
                    <a:schemeClr val="accent2"/>
                  </a:solidFill>
                  <a:prstDash val="solid"/>
                </a:ln>
                <a:solidFill>
                  <a:srgbClr val="FFFFFF"/>
                </a:solidFill>
                <a:effectLst>
                  <a:outerShdw dist="38100" dir="2700000" algn="tl" rotWithShape="0">
                    <a:schemeClr val="accent2"/>
                  </a:outerShdw>
                </a:effectLst>
              </a:rPr>
              <a:t>ideas </a:t>
            </a:r>
            <a:r>
              <a:rPr lang="en-US" sz="8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real </a:t>
            </a:r>
            <a:r>
              <a:rPr lang="en-US" sz="8000" dirty="0" smtClean="0"/>
              <a:t>to create </a:t>
            </a:r>
            <a:r>
              <a:rPr lang="en-US" sz="8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value </a:t>
            </a:r>
            <a:r>
              <a:rPr lang="en-US" sz="8000" dirty="0" smtClean="0"/>
              <a:t>for people.</a:t>
            </a:r>
            <a:endParaRPr lang="en-US" sz="8000" dirty="0"/>
          </a:p>
        </p:txBody>
      </p:sp>
      <p:pic>
        <p:nvPicPr>
          <p:cNvPr id="4" name="Picture 3"/>
          <p:cNvPicPr>
            <a:picLocks noChangeAspect="1"/>
          </p:cNvPicPr>
          <p:nvPr/>
        </p:nvPicPr>
        <p:blipFill>
          <a:blip r:embed="rId2" cstate="print"/>
          <a:stretch>
            <a:fillRect/>
          </a:stretch>
        </p:blipFill>
        <p:spPr>
          <a:xfrm>
            <a:off x="7542945" y="3302758"/>
            <a:ext cx="4476465" cy="3357349"/>
          </a:xfrm>
          <a:prstGeom prst="rect">
            <a:avLst/>
          </a:prstGeom>
        </p:spPr>
      </p:pic>
    </p:spTree>
    <p:extLst>
      <p:ext uri="{BB962C8B-B14F-4D97-AF65-F5344CB8AC3E}">
        <p14:creationId xmlns:p14="http://schemas.microsoft.com/office/powerpoint/2010/main" xmlns="" val="1513891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http://www.pbs.org/idealab/2012/03/the-difference-between-invention-and-innovation086/</a:t>
            </a:r>
            <a:endParaRPr lang="en-US" dirty="0"/>
          </a:p>
        </p:txBody>
      </p:sp>
      <p:sp>
        <p:nvSpPr>
          <p:cNvPr id="3" name="Content Placeholder 2"/>
          <p:cNvSpPr>
            <a:spLocks noGrp="1"/>
          </p:cNvSpPr>
          <p:nvPr>
            <p:ph idx="1"/>
          </p:nvPr>
        </p:nvSpPr>
        <p:spPr/>
        <p:txBody>
          <a:bodyPr>
            <a:normAutofit lnSpcReduction="10000"/>
          </a:bodyPr>
          <a:lstStyle/>
          <a:p>
            <a:r>
              <a:rPr lang="en-US" dirty="0" smtClean="0"/>
              <a:t>In its purest sense, “</a:t>
            </a:r>
            <a:r>
              <a:rPr lang="en-US" dirty="0" smtClean="0">
                <a:hlinkClick r:id="rId2"/>
              </a:rPr>
              <a:t>invention</a:t>
            </a:r>
            <a:r>
              <a:rPr lang="en-US" dirty="0" smtClean="0"/>
              <a:t>“ can be defined as the creation of a product or introduction of a process for the first time. </a:t>
            </a:r>
            <a:endParaRPr lang="id-ID" dirty="0" smtClean="0"/>
          </a:p>
          <a:p>
            <a:r>
              <a:rPr lang="en-US" dirty="0" smtClean="0"/>
              <a:t>“</a:t>
            </a:r>
            <a:r>
              <a:rPr lang="en-US" dirty="0" smtClean="0">
                <a:hlinkClick r:id="rId3"/>
              </a:rPr>
              <a:t>Innovation</a:t>
            </a:r>
            <a:r>
              <a:rPr lang="en-US" dirty="0" smtClean="0"/>
              <a:t>,” on the other hand, occurs if someone </a:t>
            </a:r>
            <a:r>
              <a:rPr lang="en-US" i="1" dirty="0" smtClean="0"/>
              <a:t>improves on</a:t>
            </a:r>
            <a:r>
              <a:rPr lang="en-US" dirty="0" smtClean="0"/>
              <a:t> or </a:t>
            </a:r>
            <a:r>
              <a:rPr lang="en-US" i="1" dirty="0" smtClean="0"/>
              <a:t>makes a significant contribution to</a:t>
            </a:r>
            <a:r>
              <a:rPr lang="en-US" dirty="0" smtClean="0"/>
              <a:t> an existing product, process or service</a:t>
            </a:r>
            <a:r>
              <a:rPr lang="en-US" dirty="0" smtClean="0"/>
              <a:t>.</a:t>
            </a:r>
            <a:endParaRPr lang="id-ID" dirty="0" smtClean="0"/>
          </a:p>
          <a:p>
            <a:r>
              <a:rPr lang="en-US" dirty="0" smtClean="0"/>
              <a:t>Consider the microprocessor. Someone invented the microprocessor. But by itself, the microprocessor was nothing more than another piece on the circuit board. </a:t>
            </a:r>
            <a:endParaRPr lang="id-ID" dirty="0" smtClean="0"/>
          </a:p>
          <a:p>
            <a:r>
              <a:rPr lang="en-US" dirty="0" smtClean="0"/>
              <a:t>It’s </a:t>
            </a:r>
            <a:r>
              <a:rPr lang="en-US" dirty="0" smtClean="0"/>
              <a:t>what was </a:t>
            </a:r>
            <a:r>
              <a:rPr lang="en-US" i="1" dirty="0" smtClean="0"/>
              <a:t>done</a:t>
            </a:r>
            <a:r>
              <a:rPr lang="en-US" dirty="0" smtClean="0"/>
              <a:t> with that piece — the hundreds of thousands of products, processes and services that evolved from the invention of the microprocessor — </a:t>
            </a:r>
            <a:r>
              <a:rPr lang="en-US" i="1" dirty="0" smtClean="0"/>
              <a:t>that</a:t>
            </a:r>
            <a:r>
              <a:rPr lang="en-US" dirty="0" smtClean="0"/>
              <a:t> required innovation.</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http://www.wired.com/2015/01/innovation-vs-invention/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Invention is about creating something new, while innovation introduces the concept of “use” of an idea or method</a:t>
            </a:r>
            <a:r>
              <a:rPr lang="en-US" dirty="0" smtClean="0"/>
              <a:t>.</a:t>
            </a:r>
            <a:endParaRPr lang="id-ID" dirty="0" smtClean="0"/>
          </a:p>
          <a:p>
            <a:r>
              <a:rPr lang="en-US" dirty="0" smtClean="0"/>
              <a:t>Patents are evidence of inventions, of having thought of something first, and documenting the new invention through a legal process</a:t>
            </a:r>
            <a:r>
              <a:rPr lang="en-US" dirty="0" smtClean="0"/>
              <a:t>.</a:t>
            </a:r>
            <a:endParaRPr lang="id-ID" dirty="0" smtClean="0"/>
          </a:p>
          <a:p>
            <a:r>
              <a:rPr lang="en-US" dirty="0" smtClean="0"/>
              <a:t>The usefulness of those inventions is not proven, so “inventions” do not always equate to “innovations.” There are many patents which really do not have a use or have influenced no products or industries. Patents without a “use” are not innovation</a:t>
            </a:r>
            <a:r>
              <a:rPr lang="en-US" dirty="0" smtClean="0"/>
              <a:t>.</a:t>
            </a:r>
            <a:endParaRPr lang="id-ID" dirty="0" smtClean="0"/>
          </a:p>
          <a:p>
            <a:r>
              <a:rPr lang="id-ID" smtClean="0"/>
              <a:t>i</a:t>
            </a:r>
            <a:r>
              <a:rPr lang="en-US" smtClean="0"/>
              <a:t>f </a:t>
            </a:r>
            <a:r>
              <a:rPr lang="en-US" smtClean="0"/>
              <a:t>innovations infer the “use” of a new idea or method, then an invention that leads to innovation is really qualified by how much it changes the behaviors of the users, the businesses, and the processes around it.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777574"/>
          </a:xfrm>
        </p:spPr>
        <p:txBody>
          <a:bodyPr/>
          <a:lstStyle/>
          <a:p>
            <a:r>
              <a:rPr lang="en-US" b="1" dirty="0" smtClean="0"/>
              <a:t>Trigger #1: </a:t>
            </a:r>
            <a:br>
              <a:rPr lang="en-US" b="1" dirty="0" smtClean="0"/>
            </a:br>
            <a:r>
              <a:rPr lang="en-US" b="1" dirty="0" smtClean="0"/>
              <a:t>Fear</a:t>
            </a:r>
            <a:endParaRPr lang="en-US" dirty="0"/>
          </a:p>
        </p:txBody>
      </p:sp>
      <p:sp>
        <p:nvSpPr>
          <p:cNvPr id="3" name="Content Placeholder 2"/>
          <p:cNvSpPr>
            <a:spLocks noGrp="1"/>
          </p:cNvSpPr>
          <p:nvPr>
            <p:ph idx="1"/>
          </p:nvPr>
        </p:nvSpPr>
        <p:spPr>
          <a:xfrm>
            <a:off x="838200" y="3589361"/>
            <a:ext cx="10515600" cy="2587602"/>
          </a:xfrm>
        </p:spPr>
        <p:txBody>
          <a:bodyPr>
            <a:normAutofit lnSpcReduction="10000"/>
          </a:bodyPr>
          <a:lstStyle/>
          <a:p>
            <a:r>
              <a:rPr lang="en-US" sz="3600" dirty="0" smtClean="0"/>
              <a:t>This trigger happens when we have systems for doing things that are real, and they create value for people – but then </a:t>
            </a:r>
            <a:r>
              <a:rPr lang="en-US" sz="3600" u="sng" dirty="0" smtClean="0"/>
              <a:t>the environment changes</a:t>
            </a:r>
            <a:r>
              <a:rPr lang="en-US" sz="3600" dirty="0" smtClean="0"/>
              <a:t>.  </a:t>
            </a:r>
          </a:p>
          <a:p>
            <a:r>
              <a:rPr lang="en-US" sz="3600" dirty="0" smtClean="0"/>
              <a:t>At this point, </a:t>
            </a:r>
            <a:r>
              <a:rPr lang="en-US" sz="3600" u="sng" dirty="0" smtClean="0"/>
              <a:t>the old ways stop working </a:t>
            </a:r>
            <a:r>
              <a:rPr lang="en-US" sz="3600" dirty="0" smtClean="0"/>
              <a:t>– and if we don’t have </a:t>
            </a:r>
            <a:r>
              <a:rPr lang="en-US" sz="3600" b="1" dirty="0" smtClean="0"/>
              <a:t>new ideas</a:t>
            </a:r>
            <a:r>
              <a:rPr lang="en-US" sz="3600" dirty="0" smtClean="0"/>
              <a:t>, then we we’re left with </a:t>
            </a:r>
            <a:r>
              <a:rPr lang="en-US" sz="3600" b="1" dirty="0" smtClean="0"/>
              <a:t>fear</a:t>
            </a:r>
            <a:r>
              <a:rPr lang="en-US" sz="3600" dirty="0" smtClean="0"/>
              <a:t>.</a:t>
            </a:r>
            <a:endParaRPr lang="en-US" sz="3600" dirty="0"/>
          </a:p>
        </p:txBody>
      </p:sp>
      <p:pic>
        <p:nvPicPr>
          <p:cNvPr id="4" name="Picture 3"/>
          <p:cNvPicPr>
            <a:picLocks noChangeAspect="1"/>
          </p:cNvPicPr>
          <p:nvPr/>
        </p:nvPicPr>
        <p:blipFill>
          <a:blip r:embed="rId2" cstate="print"/>
          <a:stretch>
            <a:fillRect/>
          </a:stretch>
        </p:blipFill>
        <p:spPr>
          <a:xfrm>
            <a:off x="4858320" y="827171"/>
            <a:ext cx="2857500" cy="2143125"/>
          </a:xfrm>
          <a:prstGeom prst="rect">
            <a:avLst/>
          </a:prstGeom>
        </p:spPr>
      </p:pic>
      <p:pic>
        <p:nvPicPr>
          <p:cNvPr id="5" name="Picture 4"/>
          <p:cNvPicPr>
            <a:picLocks noChangeAspect="1"/>
          </p:cNvPicPr>
          <p:nvPr/>
        </p:nvPicPr>
        <p:blipFill>
          <a:blip r:embed="rId3" cstate="print"/>
          <a:stretch>
            <a:fillRect/>
          </a:stretch>
        </p:blipFill>
        <p:spPr>
          <a:xfrm>
            <a:off x="8106060" y="827171"/>
            <a:ext cx="2857500" cy="2143125"/>
          </a:xfrm>
          <a:prstGeom prst="rect">
            <a:avLst/>
          </a:prstGeom>
        </p:spPr>
      </p:pic>
    </p:spTree>
    <p:extLst>
      <p:ext uri="{BB962C8B-B14F-4D97-AF65-F5344CB8AC3E}">
        <p14:creationId xmlns:p14="http://schemas.microsoft.com/office/powerpoint/2010/main" xmlns="" val="2271328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In the 1970s, they were one of the most dominant companies in the world – their </a:t>
            </a:r>
            <a:r>
              <a:rPr lang="en-US" b="1" dirty="0" smtClean="0"/>
              <a:t>mainframes</a:t>
            </a:r>
            <a:r>
              <a:rPr lang="en-US" dirty="0" smtClean="0"/>
              <a:t> were everywhere.  </a:t>
            </a:r>
          </a:p>
          <a:p>
            <a:r>
              <a:rPr lang="en-US" dirty="0" smtClean="0"/>
              <a:t>Then, technological innovation changed their environment – and it became apparent that </a:t>
            </a:r>
            <a:r>
              <a:rPr lang="en-US" b="1" dirty="0" smtClean="0"/>
              <a:t>personal computers </a:t>
            </a:r>
            <a:r>
              <a:rPr lang="en-US" dirty="0" smtClean="0"/>
              <a:t>would become big.  This forced IBM to innovate their business model – a transition that most of their competitors in the mainframe business failed to make.</a:t>
            </a:r>
          </a:p>
          <a:p>
            <a:r>
              <a:rPr lang="en-US" dirty="0" smtClean="0"/>
              <a:t>Then they had to do it all again in late 90s – the internet shifted their environment once more, and they moved from selling hardware to selling </a:t>
            </a:r>
            <a:r>
              <a:rPr lang="en-US" b="1" dirty="0" smtClean="0"/>
              <a:t>software, services and consulting</a:t>
            </a:r>
            <a:r>
              <a:rPr lang="en-US" dirty="0" smtClean="0"/>
              <a:t>.</a:t>
            </a:r>
          </a:p>
          <a:p>
            <a:endParaRPr lang="en-US" dirty="0"/>
          </a:p>
        </p:txBody>
      </p:sp>
      <p:pic>
        <p:nvPicPr>
          <p:cNvPr id="5" name="Picture 4"/>
          <p:cNvPicPr>
            <a:picLocks noChangeAspect="1"/>
          </p:cNvPicPr>
          <p:nvPr/>
        </p:nvPicPr>
        <p:blipFill>
          <a:blip r:embed="rId2" cstate="print"/>
          <a:stretch>
            <a:fillRect/>
          </a:stretch>
        </p:blipFill>
        <p:spPr>
          <a:xfrm>
            <a:off x="3100316" y="447909"/>
            <a:ext cx="2852383" cy="1159993"/>
          </a:xfrm>
          <a:prstGeom prst="rect">
            <a:avLst/>
          </a:prstGeom>
        </p:spPr>
      </p:pic>
    </p:spTree>
    <p:extLst>
      <p:ext uri="{BB962C8B-B14F-4D97-AF65-F5344CB8AC3E}">
        <p14:creationId xmlns:p14="http://schemas.microsoft.com/office/powerpoint/2010/main" xmlns="" val="2939203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143125"/>
          </a:xfrm>
        </p:spPr>
        <p:txBody>
          <a:bodyPr/>
          <a:lstStyle/>
          <a:p>
            <a:r>
              <a:rPr lang="en-US" b="1" dirty="0" smtClean="0"/>
              <a:t>Trigger #2: </a:t>
            </a:r>
            <a:br>
              <a:rPr lang="en-US" b="1" dirty="0" smtClean="0"/>
            </a:br>
            <a:r>
              <a:rPr lang="en-US" b="1" dirty="0" smtClean="0"/>
              <a:t>Fantasy</a:t>
            </a:r>
            <a:endParaRPr lang="en-US" dirty="0"/>
          </a:p>
        </p:txBody>
      </p:sp>
      <p:sp>
        <p:nvSpPr>
          <p:cNvPr id="3" name="Content Placeholder 2"/>
          <p:cNvSpPr>
            <a:spLocks noGrp="1"/>
          </p:cNvSpPr>
          <p:nvPr>
            <p:ph idx="1"/>
          </p:nvPr>
        </p:nvSpPr>
        <p:spPr>
          <a:xfrm>
            <a:off x="838200" y="3152633"/>
            <a:ext cx="10515600" cy="3024330"/>
          </a:xfrm>
        </p:spPr>
        <p:txBody>
          <a:bodyPr>
            <a:noAutofit/>
          </a:bodyPr>
          <a:lstStyle/>
          <a:p>
            <a:r>
              <a:rPr lang="en-US" sz="3200" dirty="0" smtClean="0"/>
              <a:t>Lots of people get stuck here.  They have the great idea, and they see the problem that it can solve, </a:t>
            </a:r>
            <a:r>
              <a:rPr lang="en-US" sz="3200" u="sng" dirty="0" smtClean="0"/>
              <a:t>but they can’t make it real</a:t>
            </a:r>
            <a:r>
              <a:rPr lang="en-US" sz="3200" dirty="0" smtClean="0"/>
              <a:t>.</a:t>
            </a:r>
          </a:p>
          <a:p>
            <a:r>
              <a:rPr lang="en-US" sz="3200" dirty="0" smtClean="0"/>
              <a:t>At that point, it was nowhere near being an innovation.  They had a great idea, and they were working out how to make it real, but it wasn’t there yet.  It was still a </a:t>
            </a:r>
            <a:r>
              <a:rPr lang="en-US" sz="3200" b="1" dirty="0" smtClean="0"/>
              <a:t>fantasy</a:t>
            </a:r>
            <a:r>
              <a:rPr lang="en-US" sz="3200" dirty="0" smtClean="0"/>
              <a:t>.</a:t>
            </a:r>
            <a:endParaRPr lang="en-US" sz="3200" dirty="0"/>
          </a:p>
        </p:txBody>
      </p:sp>
      <p:pic>
        <p:nvPicPr>
          <p:cNvPr id="1026" name="Picture 2" descr="IMG_021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01032" y="365125"/>
            <a:ext cx="2857500" cy="2143125"/>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IMG_021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658130" y="337829"/>
            <a:ext cx="2857500" cy="21431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00425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6578220" y="3794078"/>
            <a:ext cx="4775579" cy="2382884"/>
          </a:xfrm>
        </p:spPr>
        <p:txBody>
          <a:bodyPr>
            <a:normAutofit lnSpcReduction="10000"/>
          </a:bodyPr>
          <a:lstStyle/>
          <a:p>
            <a:r>
              <a:rPr lang="en-US" dirty="0"/>
              <a:t>It’s from 2006, and shows the early prototype of the iPhone: a touch screen interface, tethered to a Mac, with an ACTUAL phone, speakers, and a rat’s nest of cables</a:t>
            </a:r>
            <a:r>
              <a:rPr lang="en-US" dirty="0" smtClean="0"/>
              <a:t>.</a:t>
            </a:r>
          </a:p>
          <a:p>
            <a:endParaRPr lang="en-US" dirty="0"/>
          </a:p>
        </p:txBody>
      </p:sp>
      <p:pic>
        <p:nvPicPr>
          <p:cNvPr id="4" name="Picture 3"/>
          <p:cNvPicPr>
            <a:picLocks noChangeAspect="1"/>
          </p:cNvPicPr>
          <p:nvPr/>
        </p:nvPicPr>
        <p:blipFill>
          <a:blip r:embed="rId2" cstate="print"/>
          <a:stretch>
            <a:fillRect/>
          </a:stretch>
        </p:blipFill>
        <p:spPr>
          <a:xfrm>
            <a:off x="973859" y="2843734"/>
            <a:ext cx="5005532" cy="3333229"/>
          </a:xfrm>
          <a:prstGeom prst="rect">
            <a:avLst/>
          </a:prstGeom>
        </p:spPr>
      </p:pic>
      <p:pic>
        <p:nvPicPr>
          <p:cNvPr id="5" name="Picture 4"/>
          <p:cNvPicPr>
            <a:picLocks noChangeAspect="1"/>
          </p:cNvPicPr>
          <p:nvPr/>
        </p:nvPicPr>
        <p:blipFill>
          <a:blip r:embed="rId3" cstate="print"/>
          <a:stretch>
            <a:fillRect/>
          </a:stretch>
        </p:blipFill>
        <p:spPr>
          <a:xfrm>
            <a:off x="3360016" y="365125"/>
            <a:ext cx="2619375" cy="1743075"/>
          </a:xfrm>
          <a:prstGeom prst="rect">
            <a:avLst/>
          </a:prstGeom>
          <a:ln>
            <a:solidFill>
              <a:schemeClr val="tx1"/>
            </a:solidFill>
          </a:ln>
        </p:spPr>
      </p:pic>
      <p:sp>
        <p:nvSpPr>
          <p:cNvPr id="6" name="TextBox 5"/>
          <p:cNvSpPr txBox="1"/>
          <p:nvPr/>
        </p:nvSpPr>
        <p:spPr>
          <a:xfrm>
            <a:off x="6769290" y="464024"/>
            <a:ext cx="4584509" cy="1815882"/>
          </a:xfrm>
          <a:prstGeom prst="rect">
            <a:avLst/>
          </a:prstGeom>
          <a:noFill/>
        </p:spPr>
        <p:txBody>
          <a:bodyPr wrap="square" rtlCol="0">
            <a:spAutoFit/>
          </a:bodyPr>
          <a:lstStyle/>
          <a:p>
            <a:r>
              <a:rPr lang="en-US" sz="2800" b="1" dirty="0" err="1"/>
              <a:t>Jobs's</a:t>
            </a:r>
            <a:r>
              <a:rPr lang="en-US" sz="2800" b="1" dirty="0"/>
              <a:t> Ultimatum: Lay Out a Vision Fast or Lose the Project</a:t>
            </a:r>
          </a:p>
          <a:p>
            <a:endParaRPr lang="en-US" sz="2800" dirty="0"/>
          </a:p>
        </p:txBody>
      </p:sp>
    </p:spTree>
    <p:extLst>
      <p:ext uri="{BB962C8B-B14F-4D97-AF65-F5344CB8AC3E}">
        <p14:creationId xmlns:p14="http://schemas.microsoft.com/office/powerpoint/2010/main" xmlns="" val="656575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143124"/>
          </a:xfrm>
        </p:spPr>
        <p:txBody>
          <a:bodyPr/>
          <a:lstStyle/>
          <a:p>
            <a:r>
              <a:rPr lang="en-US" b="1" dirty="0" smtClean="0"/>
              <a:t>Trigger #3: </a:t>
            </a:r>
            <a:br>
              <a:rPr lang="en-US" b="1" dirty="0" smtClean="0"/>
            </a:br>
            <a:r>
              <a:rPr lang="en-US" b="1" dirty="0" smtClean="0"/>
              <a:t>Frustration</a:t>
            </a:r>
            <a:endParaRPr lang="en-US" dirty="0"/>
          </a:p>
        </p:txBody>
      </p:sp>
      <p:sp>
        <p:nvSpPr>
          <p:cNvPr id="3" name="Content Placeholder 2"/>
          <p:cNvSpPr>
            <a:spLocks noGrp="1"/>
          </p:cNvSpPr>
          <p:nvPr>
            <p:ph idx="1"/>
          </p:nvPr>
        </p:nvSpPr>
        <p:spPr>
          <a:xfrm>
            <a:off x="838200" y="3166281"/>
            <a:ext cx="10515600" cy="3010682"/>
          </a:xfrm>
        </p:spPr>
        <p:txBody>
          <a:bodyPr>
            <a:normAutofit/>
          </a:bodyPr>
          <a:lstStyle/>
          <a:p>
            <a:r>
              <a:rPr lang="en-US" sz="3600" dirty="0" smtClean="0"/>
              <a:t>you have a great new idea, and you’ve made it real.  But no one’s buying – you are missing the value that you create for people – this causes </a:t>
            </a:r>
            <a:r>
              <a:rPr lang="en-US" sz="3600" b="1" dirty="0" smtClean="0"/>
              <a:t>frustration</a:t>
            </a:r>
            <a:r>
              <a:rPr lang="en-US" sz="3600" dirty="0" smtClean="0"/>
              <a:t>.</a:t>
            </a:r>
            <a:endParaRPr lang="en-US" sz="3600" dirty="0"/>
          </a:p>
        </p:txBody>
      </p:sp>
      <p:pic>
        <p:nvPicPr>
          <p:cNvPr id="4" name="Picture 3"/>
          <p:cNvPicPr>
            <a:picLocks noChangeAspect="1"/>
          </p:cNvPicPr>
          <p:nvPr/>
        </p:nvPicPr>
        <p:blipFill>
          <a:blip r:embed="rId2" cstate="print"/>
          <a:stretch>
            <a:fillRect/>
          </a:stretch>
        </p:blipFill>
        <p:spPr>
          <a:xfrm>
            <a:off x="5167952" y="365126"/>
            <a:ext cx="2857500" cy="2143125"/>
          </a:xfrm>
          <a:prstGeom prst="rect">
            <a:avLst/>
          </a:prstGeom>
        </p:spPr>
      </p:pic>
      <p:pic>
        <p:nvPicPr>
          <p:cNvPr id="5" name="Picture 4"/>
          <p:cNvPicPr>
            <a:picLocks noChangeAspect="1"/>
          </p:cNvPicPr>
          <p:nvPr/>
        </p:nvPicPr>
        <p:blipFill>
          <a:blip r:embed="rId3" cstate="print"/>
          <a:stretch>
            <a:fillRect/>
          </a:stretch>
        </p:blipFill>
        <p:spPr>
          <a:xfrm>
            <a:off x="8283906" y="365125"/>
            <a:ext cx="2857500" cy="2143125"/>
          </a:xfrm>
          <a:prstGeom prst="rect">
            <a:avLst/>
          </a:prstGeom>
        </p:spPr>
      </p:pic>
    </p:spTree>
    <p:extLst>
      <p:ext uri="{BB962C8B-B14F-4D97-AF65-F5344CB8AC3E}">
        <p14:creationId xmlns:p14="http://schemas.microsoft.com/office/powerpoint/2010/main" xmlns="" val="130391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1975 Kodak’s digital camera</a:t>
            </a:r>
            <a:endParaRPr lang="en-US" dirty="0"/>
          </a:p>
        </p:txBody>
      </p:sp>
      <p:sp>
        <p:nvSpPr>
          <p:cNvPr id="3" name="Content Placeholder 2"/>
          <p:cNvSpPr>
            <a:spLocks noGrp="1"/>
          </p:cNvSpPr>
          <p:nvPr>
            <p:ph idx="1"/>
          </p:nvPr>
        </p:nvSpPr>
        <p:spPr>
          <a:xfrm>
            <a:off x="6318912" y="1825625"/>
            <a:ext cx="5034887" cy="4351338"/>
          </a:xfrm>
        </p:spPr>
        <p:txBody>
          <a:bodyPr>
            <a:normAutofit lnSpcReduction="10000"/>
          </a:bodyPr>
          <a:lstStyle/>
          <a:p>
            <a:r>
              <a:rPr lang="en-US" dirty="0" smtClean="0"/>
              <a:t>If they invented the digital camera, why didn’t they end up dominating the market? </a:t>
            </a:r>
          </a:p>
          <a:p>
            <a:r>
              <a:rPr lang="en-US" dirty="0" smtClean="0"/>
              <a:t>The big problem in 1975 is that memory was very expensive, and very big. So you couldn’t actually record many pictures at all on a digital camera, and even then it cost a bunch. </a:t>
            </a:r>
          </a:p>
          <a:p>
            <a:r>
              <a:rPr lang="en-US" dirty="0" smtClean="0"/>
              <a:t>There was no way that digital cameras could work in 1975.</a:t>
            </a:r>
          </a:p>
          <a:p>
            <a:endParaRPr lang="en-US" dirty="0" smtClean="0"/>
          </a:p>
        </p:txBody>
      </p:sp>
      <p:pic>
        <p:nvPicPr>
          <p:cNvPr id="4" name="Picture 3"/>
          <p:cNvPicPr>
            <a:picLocks noChangeAspect="1"/>
          </p:cNvPicPr>
          <p:nvPr/>
        </p:nvPicPr>
        <p:blipFill>
          <a:blip r:embed="rId2" cstate="print"/>
          <a:stretch>
            <a:fillRect/>
          </a:stretch>
        </p:blipFill>
        <p:spPr>
          <a:xfrm>
            <a:off x="838200" y="1825625"/>
            <a:ext cx="5230079" cy="3486719"/>
          </a:xfrm>
          <a:prstGeom prst="rect">
            <a:avLst/>
          </a:prstGeom>
        </p:spPr>
      </p:pic>
      <p:sp>
        <p:nvSpPr>
          <p:cNvPr id="5" name="TextBox 4"/>
          <p:cNvSpPr txBox="1"/>
          <p:nvPr/>
        </p:nvSpPr>
        <p:spPr>
          <a:xfrm>
            <a:off x="750622" y="6141494"/>
            <a:ext cx="8434317" cy="584775"/>
          </a:xfrm>
          <a:prstGeom prst="rect">
            <a:avLst/>
          </a:prstGeom>
          <a:noFill/>
        </p:spPr>
        <p:txBody>
          <a:bodyPr wrap="square" rtlCol="0">
            <a:spAutoFit/>
          </a:bodyPr>
          <a:lstStyle/>
          <a:p>
            <a:r>
              <a:rPr lang="en-US" sz="3200" b="1" dirty="0" smtClean="0"/>
              <a:t>The right idea at the wrong time is still wrong</a:t>
            </a:r>
            <a:r>
              <a:rPr lang="en-US" sz="3200" dirty="0" smtClean="0"/>
              <a:t>. </a:t>
            </a:r>
          </a:p>
        </p:txBody>
      </p:sp>
    </p:spTree>
    <p:extLst>
      <p:ext uri="{BB962C8B-B14F-4D97-AF65-F5344CB8AC3E}">
        <p14:creationId xmlns:p14="http://schemas.microsoft.com/office/powerpoint/2010/main" xmlns="" val="2527802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532437"/>
            <a:ext cx="10515600" cy="1325563"/>
          </a:xfrm>
        </p:spPr>
        <p:txBody>
          <a:bodyPr/>
          <a:lstStyle/>
          <a:p>
            <a:pPr algn="r"/>
            <a:r>
              <a:rPr lang="en-US" dirty="0" smtClean="0"/>
              <a:t>Is canned air an “Innovation”?</a:t>
            </a:r>
            <a:endParaRPr lang="en-US" dirty="0"/>
          </a:p>
        </p:txBody>
      </p:sp>
      <p:pic>
        <p:nvPicPr>
          <p:cNvPr id="4" name="Picture 3"/>
          <p:cNvPicPr>
            <a:picLocks noChangeAspect="1"/>
          </p:cNvPicPr>
          <p:nvPr/>
        </p:nvPicPr>
        <p:blipFill>
          <a:blip r:embed="rId2" cstate="print"/>
          <a:stretch>
            <a:fillRect/>
          </a:stretch>
        </p:blipFill>
        <p:spPr>
          <a:xfrm>
            <a:off x="6591300" y="495529"/>
            <a:ext cx="4762500" cy="4305300"/>
          </a:xfrm>
          <a:prstGeom prst="rect">
            <a:avLst/>
          </a:prstGeom>
        </p:spPr>
      </p:pic>
      <p:sp>
        <p:nvSpPr>
          <p:cNvPr id="5" name="TextBox 4"/>
          <p:cNvSpPr txBox="1"/>
          <p:nvPr/>
        </p:nvSpPr>
        <p:spPr>
          <a:xfrm>
            <a:off x="7888407" y="4994963"/>
            <a:ext cx="3475631" cy="215444"/>
          </a:xfrm>
          <a:prstGeom prst="rect">
            <a:avLst/>
          </a:prstGeom>
          <a:noFill/>
        </p:spPr>
        <p:txBody>
          <a:bodyPr wrap="none" rtlCol="0">
            <a:spAutoFit/>
          </a:bodyPr>
          <a:lstStyle/>
          <a:p>
            <a:r>
              <a:rPr lang="en-US" sz="800" dirty="0" smtClean="0"/>
              <a:t>http://www.nutrisijiwa.com/udara-kota-mancanegara-dikemas-dalam-kaleng/</a:t>
            </a:r>
            <a:endParaRPr lang="en-US" sz="800" dirty="0"/>
          </a:p>
        </p:txBody>
      </p:sp>
      <p:pic>
        <p:nvPicPr>
          <p:cNvPr id="6" name="Picture 5"/>
          <p:cNvPicPr>
            <a:picLocks noChangeAspect="1"/>
          </p:cNvPicPr>
          <p:nvPr/>
        </p:nvPicPr>
        <p:blipFill>
          <a:blip r:embed="rId3" cstate="print"/>
          <a:stretch>
            <a:fillRect/>
          </a:stretch>
        </p:blipFill>
        <p:spPr>
          <a:xfrm>
            <a:off x="1101344" y="448627"/>
            <a:ext cx="4794487" cy="2397244"/>
          </a:xfrm>
          <a:prstGeom prst="rect">
            <a:avLst/>
          </a:prstGeom>
        </p:spPr>
      </p:pic>
      <p:sp>
        <p:nvSpPr>
          <p:cNvPr id="7" name="TextBox 6"/>
          <p:cNvSpPr txBox="1"/>
          <p:nvPr/>
        </p:nvSpPr>
        <p:spPr>
          <a:xfrm>
            <a:off x="1101344" y="2845871"/>
            <a:ext cx="805029" cy="246221"/>
          </a:xfrm>
          <a:prstGeom prst="rect">
            <a:avLst/>
          </a:prstGeom>
          <a:noFill/>
        </p:spPr>
        <p:txBody>
          <a:bodyPr wrap="none" rtlCol="0">
            <a:spAutoFit/>
          </a:bodyPr>
          <a:lstStyle/>
          <a:p>
            <a:r>
              <a:rPr lang="en-US" sz="1000" dirty="0" smtClean="0">
                <a:effectLst/>
              </a:rPr>
              <a:t>vudesk.com</a:t>
            </a:r>
            <a:endParaRPr lang="en-US" sz="1000" dirty="0"/>
          </a:p>
        </p:txBody>
      </p:sp>
      <p:pic>
        <p:nvPicPr>
          <p:cNvPr id="8" name="Picture 7"/>
          <p:cNvPicPr>
            <a:picLocks noChangeAspect="1"/>
          </p:cNvPicPr>
          <p:nvPr/>
        </p:nvPicPr>
        <p:blipFill>
          <a:blip r:embed="rId4" cstate="print"/>
          <a:stretch>
            <a:fillRect/>
          </a:stretch>
        </p:blipFill>
        <p:spPr>
          <a:xfrm>
            <a:off x="2847831" y="3092092"/>
            <a:ext cx="3048000" cy="2000250"/>
          </a:xfrm>
          <a:prstGeom prst="rect">
            <a:avLst/>
          </a:prstGeom>
        </p:spPr>
      </p:pic>
      <p:sp>
        <p:nvSpPr>
          <p:cNvPr id="9" name="TextBox 8"/>
          <p:cNvSpPr txBox="1"/>
          <p:nvPr/>
        </p:nvSpPr>
        <p:spPr>
          <a:xfrm>
            <a:off x="2820535" y="5134223"/>
            <a:ext cx="3135795" cy="200055"/>
          </a:xfrm>
          <a:prstGeom prst="rect">
            <a:avLst/>
          </a:prstGeom>
          <a:noFill/>
        </p:spPr>
        <p:txBody>
          <a:bodyPr wrap="none" rtlCol="0">
            <a:spAutoFit/>
          </a:bodyPr>
          <a:lstStyle/>
          <a:p>
            <a:r>
              <a:rPr lang="en-US" sz="700" dirty="0" smtClean="0"/>
              <a:t>http://tobeeinspired.blogspot.com/2014/03/udara-segar-kemasan-di-china.html</a:t>
            </a:r>
            <a:endParaRPr lang="en-US" sz="700" dirty="0"/>
          </a:p>
        </p:txBody>
      </p:sp>
    </p:spTree>
    <p:extLst>
      <p:ext uri="{BB962C8B-B14F-4D97-AF65-F5344CB8AC3E}">
        <p14:creationId xmlns:p14="http://schemas.microsoft.com/office/powerpoint/2010/main" xmlns="" val="19093275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701</TotalTime>
  <Words>725</Words>
  <Application>Microsoft Office PowerPoint</Application>
  <PresentationFormat>Custom</PresentationFormat>
  <Paragraphs>61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 </vt:lpstr>
      <vt:lpstr>Innovation is about making ideas real to create value for people.</vt:lpstr>
      <vt:lpstr>Trigger #1:  Fear</vt:lpstr>
      <vt:lpstr>Example</vt:lpstr>
      <vt:lpstr>Trigger #2:  Fantasy</vt:lpstr>
      <vt:lpstr>Example</vt:lpstr>
      <vt:lpstr>Trigger #3:  Frustration</vt:lpstr>
      <vt:lpstr>Example: 1975 Kodak’s digital camera</vt:lpstr>
      <vt:lpstr>Is canned air an “Innovation”?</vt:lpstr>
      <vt:lpstr>To Create the Future,  We Must Understand the Past</vt:lpstr>
      <vt:lpstr>Slide 11</vt:lpstr>
      <vt:lpstr>Who Invented the Computer?</vt:lpstr>
      <vt:lpstr>Lesson #1: the new always builds on the old</vt:lpstr>
      <vt:lpstr>Lesson #2: great ideas always have multiple authors</vt:lpstr>
      <vt:lpstr>Edison invented the light bulb, right?</vt:lpstr>
      <vt:lpstr>Why does Edison get credit for the light bulb then? </vt:lpstr>
      <vt:lpstr>Slide 17</vt:lpstr>
      <vt:lpstr>Slide 18</vt:lpstr>
      <vt:lpstr>Slide 19</vt:lpstr>
      <vt:lpstr>Innovation is about making ideas real to create value for people.</vt:lpstr>
      <vt:lpstr>http://www.pbs.org/idealab/2012/03/the-difference-between-invention-and-innovation086/</vt:lpstr>
      <vt:lpstr>http://www.wired.com/2015/01/innovation-vs-invention/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ideapad</dc:creator>
  <cp:lastModifiedBy>Tjokorda Agung Budi Wirayuda</cp:lastModifiedBy>
  <cp:revision>29</cp:revision>
  <dcterms:created xsi:type="dcterms:W3CDTF">2014-05-09T14:54:28Z</dcterms:created>
  <dcterms:modified xsi:type="dcterms:W3CDTF">2015-04-07T00:37:22Z</dcterms:modified>
</cp:coreProperties>
</file>