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402" r:id="rId3"/>
    <p:sldId id="403" r:id="rId4"/>
    <p:sldId id="404" r:id="rId5"/>
    <p:sldId id="405" r:id="rId6"/>
    <p:sldId id="406" r:id="rId7"/>
    <p:sldId id="407" r:id="rId8"/>
    <p:sldId id="408" r:id="rId9"/>
    <p:sldId id="441" r:id="rId10"/>
    <p:sldId id="410" r:id="rId11"/>
    <p:sldId id="411" r:id="rId12"/>
    <p:sldId id="412" r:id="rId13"/>
    <p:sldId id="413" r:id="rId14"/>
    <p:sldId id="414" r:id="rId15"/>
    <p:sldId id="415" r:id="rId16"/>
    <p:sldId id="442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9" r:id="rId29"/>
    <p:sldId id="427" r:id="rId30"/>
    <p:sldId id="428" r:id="rId31"/>
    <p:sldId id="430" r:id="rId32"/>
    <p:sldId id="431" r:id="rId33"/>
    <p:sldId id="432" r:id="rId34"/>
    <p:sldId id="433" r:id="rId35"/>
    <p:sldId id="434" r:id="rId36"/>
    <p:sldId id="435" r:id="rId37"/>
    <p:sldId id="436" r:id="rId38"/>
    <p:sldId id="437" r:id="rId39"/>
    <p:sldId id="457" r:id="rId40"/>
    <p:sldId id="458" r:id="rId41"/>
    <p:sldId id="459" r:id="rId42"/>
    <p:sldId id="258" r:id="rId43"/>
    <p:sldId id="444" r:id="rId44"/>
    <p:sldId id="438" r:id="rId45"/>
    <p:sldId id="445" r:id="rId46"/>
    <p:sldId id="446" r:id="rId47"/>
    <p:sldId id="447" r:id="rId48"/>
    <p:sldId id="448" r:id="rId49"/>
    <p:sldId id="449" r:id="rId50"/>
    <p:sldId id="450" r:id="rId51"/>
    <p:sldId id="451" r:id="rId52"/>
    <p:sldId id="452" r:id="rId53"/>
    <p:sldId id="453" r:id="rId54"/>
    <p:sldId id="454" r:id="rId55"/>
    <p:sldId id="455" r:id="rId56"/>
    <p:sldId id="456" r:id="rId57"/>
    <p:sldId id="443" r:id="rId58"/>
  </p:sldIdLst>
  <p:sldSz cx="9144000" cy="6858000" type="screen4x3"/>
  <p:notesSz cx="7102475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60" autoAdjust="0"/>
  </p:normalViewPr>
  <p:slideViewPr>
    <p:cSldViewPr snapToGrid="0" snapToObjects="1">
      <p:cViewPr>
        <p:scale>
          <a:sx n="60" d="100"/>
          <a:sy n="60" d="100"/>
        </p:scale>
        <p:origin x="-156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3224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0DB9219-4A66-4B41-AFAD-B4DCC55121D3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4796F5A-DA36-4202-8F3F-DA89D0431918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mtClean="0"/>
              <a:t>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3002B5-187F-40E5-87EA-CB609F711A85}" type="datetime1">
              <a:rPr lang="id-ID" smtClean="0"/>
              <a:pPr>
                <a:defRPr/>
              </a:pPr>
              <a:t>07/04/2015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67236-B60D-4E51-979D-F9BDCD12FB71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2667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29381" y="6492875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1F015-1154-6F45-9F5A-29B4836DF7E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550069" y="6492875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DE922-2F34-1241-8A40-1B6D2996FA4E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4/7/2015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0AF1-012D-4E5E-BE43-B2B86B92B371}" type="datetime1">
              <a:rPr lang="id-ID" smtClean="0"/>
              <a:pPr>
                <a:defRPr/>
              </a:pPr>
              <a:t>07/04/2015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964B-1517-4AC9-9C26-E65EA44E1C24}" type="datetime1">
              <a:rPr lang="id-ID" smtClean="0"/>
              <a:pPr>
                <a:defRPr/>
              </a:pPr>
              <a:t>07/04/2015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B4CD-128C-4164-AD95-E25F173F60C1}" type="datetime1">
              <a:rPr lang="id-ID" smtClean="0"/>
              <a:pPr>
                <a:defRPr/>
              </a:pPr>
              <a:t>07/04/2015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E28B6-2975-4CD7-81F2-153D20F4C1E3}" type="datetime1">
              <a:rPr lang="id-ID" smtClean="0"/>
              <a:pPr>
                <a:defRPr/>
              </a:pPr>
              <a:t>07/04/2015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3608-32B3-4D9C-AD1B-407C86E3E937}" type="datetime1">
              <a:rPr lang="id-ID" smtClean="0"/>
              <a:pPr>
                <a:defRPr/>
              </a:pPr>
              <a:t>07/04/2015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07/04/2015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94E5-A39D-46B1-A8BE-601D3A71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B73A-DE8D-4E8C-A61E-943A03C47CAA}" type="datetimeFigureOut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721A5-36D8-4C2F-A2B5-96132FA7B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D32164-93C0-4464-A844-80C2FDFD73E0}" type="datetime1">
              <a:rPr lang="id-ID" smtClean="0"/>
              <a:pPr>
                <a:defRPr/>
              </a:pPr>
              <a:t>07/04/2015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CSG3G3</a:t>
            </a:r>
            <a:r>
              <a:rPr lang="en-US" dirty="0" smtClean="0"/>
              <a:t> </a:t>
            </a:r>
            <a:r>
              <a:rPr lang="id-ID" dirty="0" smtClean="0"/>
              <a:t>Kercerdasan Mesin dan Artifisial</a:t>
            </a:r>
            <a:br>
              <a:rPr lang="id-ID" dirty="0" smtClean="0"/>
            </a:br>
            <a:r>
              <a:rPr lang="id-ID" dirty="0" smtClean="0"/>
              <a:t>Pertemuan </a:t>
            </a:r>
            <a:r>
              <a:rPr lang="id-ID" dirty="0" smtClean="0"/>
              <a:t>8: Planning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3DFC240-EB95-48C2-9AFB-C8CE472D6ED5}" type="datetime1">
              <a:rPr lang="id-ID" smtClean="0"/>
              <a:pPr>
                <a:defRPr/>
              </a:pPr>
              <a:t>07/04/2015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</a:t>
            </a:r>
            <a:r>
              <a:rPr lang="id-ID" sz="3200" dirty="0" smtClean="0"/>
              <a:t>endefinisian kondisi balok 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943153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it-IT" sz="2400" b="1" dirty="0" smtClean="0">
                <a:latin typeface="Arial Narrow" pitchFamily="34" charset="0"/>
              </a:rPr>
              <a:t>ONTABLE(A)</a:t>
            </a:r>
            <a:r>
              <a:rPr lang="it-IT" sz="2400" dirty="0" smtClean="0">
                <a:latin typeface="Arial Narrow" pitchFamily="34" charset="0"/>
              </a:rPr>
              <a:t>: Balok A berada di permukaan meja</a:t>
            </a:r>
            <a:endParaRPr lang="id-ID" sz="2400" dirty="0" smtClean="0">
              <a:latin typeface="Arial Narrow" pitchFamily="34" charset="0"/>
            </a:endParaRPr>
          </a:p>
          <a:p>
            <a:pPr lvl="0">
              <a:lnSpc>
                <a:spcPct val="150000"/>
              </a:lnSpc>
            </a:pPr>
            <a:r>
              <a:rPr lang="id-ID" sz="2400" b="1" dirty="0" smtClean="0">
                <a:latin typeface="Arial Narrow" pitchFamily="34" charset="0"/>
              </a:rPr>
              <a:t>CLEAR(A)</a:t>
            </a:r>
            <a:r>
              <a:rPr lang="id-ID" sz="2400" dirty="0" smtClean="0">
                <a:latin typeface="Arial Narrow" pitchFamily="34" charset="0"/>
              </a:rPr>
              <a:t>: Tidak ada balok yang sedang menempel di atas balok A</a:t>
            </a:r>
            <a:endParaRPr lang="en-US" sz="24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 smtClean="0">
                <a:latin typeface="Arial Narrow" pitchFamily="34" charset="0"/>
              </a:rPr>
              <a:t>ON</a:t>
            </a:r>
            <a:r>
              <a:rPr lang="en-US" sz="2400" b="1" dirty="0" smtClean="0">
                <a:latin typeface="Arial Narrow" pitchFamily="34" charset="0"/>
              </a:rPr>
              <a:t>(A,B)</a:t>
            </a:r>
            <a:r>
              <a:rPr lang="en-US" sz="2400" dirty="0" smtClean="0">
                <a:latin typeface="Arial Narrow" pitchFamily="34" charset="0"/>
              </a:rPr>
              <a:t>: </a:t>
            </a:r>
            <a:r>
              <a:rPr lang="en-US" sz="2400" dirty="0" err="1" smtClean="0">
                <a:latin typeface="Arial Narrow" pitchFamily="34" charset="0"/>
              </a:rPr>
              <a:t>Balok</a:t>
            </a:r>
            <a:r>
              <a:rPr lang="en-US" sz="2400" dirty="0" smtClean="0">
                <a:latin typeface="Arial Narrow" pitchFamily="34" charset="0"/>
              </a:rPr>
              <a:t> A </a:t>
            </a:r>
            <a:r>
              <a:rPr lang="en-US" sz="2400" dirty="0" err="1" smtClean="0">
                <a:latin typeface="Arial Narrow" pitchFamily="34" charset="0"/>
              </a:rPr>
              <a:t>menempel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atas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balok</a:t>
            </a:r>
            <a:r>
              <a:rPr lang="en-US" sz="2400" dirty="0" smtClean="0">
                <a:latin typeface="Arial Narrow" pitchFamily="34" charset="0"/>
              </a:rPr>
              <a:t> B</a:t>
            </a:r>
            <a:endParaRPr lang="id-ID" sz="2800" dirty="0">
              <a:latin typeface="Arial Narrow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85763" y="3878316"/>
            <a:ext cx="8305800" cy="228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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ONTABLE(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 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HOLDING(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[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x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]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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CLEAR(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 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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y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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[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x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]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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HOLDING(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HOLDING(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y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[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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x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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y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]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Kondisi</a:t>
            </a:r>
            <a:r>
              <a:rPr lang="en-US" smtClean="0"/>
              <a:t> </a:t>
            </a:r>
            <a:r>
              <a:rPr lang="it-IT" smtClean="0"/>
              <a:t>lengan </a:t>
            </a:r>
            <a:r>
              <a:rPr lang="it-IT" dirty="0" smtClean="0"/>
              <a:t>robot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95103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b="1" smtClean="0">
                <a:latin typeface="Arial Narrow" pitchFamily="34" charset="0"/>
              </a:rPr>
              <a:t>HOLDING(A)</a:t>
            </a:r>
            <a:r>
              <a:rPr lang="en-US" smtClean="0">
                <a:latin typeface="Arial Narrow" pitchFamily="34" charset="0"/>
              </a:rPr>
              <a:t>: Lengan robot sedang memegang balok A</a:t>
            </a:r>
            <a:endParaRPr lang="id-ID" dirty="0" smtClean="0">
              <a:latin typeface="Arial Narrow" pitchFamily="34" charset="0"/>
            </a:endParaRPr>
          </a:p>
          <a:p>
            <a:pPr lvl="0">
              <a:lnSpc>
                <a:spcPct val="150000"/>
              </a:lnSpc>
            </a:pPr>
            <a:r>
              <a:rPr lang="id-ID" b="1" smtClean="0">
                <a:latin typeface="Arial Narrow" pitchFamily="34" charset="0"/>
              </a:rPr>
              <a:t>ARMEMPTY</a:t>
            </a:r>
            <a:r>
              <a:rPr lang="id-ID" smtClean="0">
                <a:latin typeface="Arial Narrow" pitchFamily="34" charset="0"/>
              </a:rPr>
              <a:t>: Lengan robot tidak sedang memegang balok</a:t>
            </a:r>
            <a:endParaRPr lang="id-ID" dirty="0">
              <a:latin typeface="Arial Narrow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81000" y="4038600"/>
            <a:ext cx="838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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HOLDING(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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ARMEMPTY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ONTABLE(</a:t>
            </a:r>
            <a:r>
              <a: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[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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x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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y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]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ARMEMPTY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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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HOLDING(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Representasi </a:t>
            </a:r>
            <a:r>
              <a:rPr lang="pt-BR" i="1" smtClean="0"/>
              <a:t>state </a:t>
            </a:r>
            <a:r>
              <a:rPr lang="pt-BR" smtClean="0"/>
              <a:t>dengan</a:t>
            </a:r>
            <a:r>
              <a:rPr lang="pt-BR" i="1" smtClean="0"/>
              <a:t> </a:t>
            </a:r>
            <a:r>
              <a:rPr lang="pt-BR" dirty="0" smtClean="0"/>
              <a:t>FOL</a:t>
            </a:r>
            <a:endParaRPr lang="id-ID" dirty="0"/>
          </a:p>
        </p:txBody>
      </p:sp>
      <p:sp>
        <p:nvSpPr>
          <p:cNvPr id="8501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57200" y="2133600"/>
            <a:ext cx="7772400" cy="4114800"/>
            <a:chOff x="3141" y="1804"/>
            <a:chExt cx="6840" cy="3240"/>
          </a:xfrm>
        </p:grpSpPr>
        <p:sp>
          <p:nvSpPr>
            <p:cNvPr id="85016" name="Rectangle 24"/>
            <p:cNvSpPr>
              <a:spLocks noChangeArrowheads="1"/>
            </p:cNvSpPr>
            <p:nvPr/>
          </p:nvSpPr>
          <p:spPr bwMode="auto">
            <a:xfrm>
              <a:off x="3141" y="1804"/>
              <a:ext cx="6840" cy="3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4000">
                <a:latin typeface="Arial Narrow" pitchFamily="34" charset="0"/>
              </a:endParaRPr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7087" y="2164"/>
              <a:ext cx="864" cy="2067"/>
              <a:chOff x="3396" y="2109"/>
              <a:chExt cx="864" cy="2067"/>
            </a:xfrm>
          </p:grpSpPr>
          <p:sp>
            <p:nvSpPr>
              <p:cNvPr id="85015" name="Text Box 23"/>
              <p:cNvSpPr txBox="1">
                <a:spLocks noChangeArrowheads="1"/>
              </p:cNvSpPr>
              <p:nvPr/>
            </p:nvSpPr>
            <p:spPr bwMode="auto">
              <a:xfrm>
                <a:off x="3600" y="2592"/>
                <a:ext cx="432" cy="4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C</a:t>
                </a:r>
                <a:endPara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5014" name="Text Box 22"/>
              <p:cNvSpPr txBox="1">
                <a:spLocks noChangeArrowheads="1"/>
              </p:cNvSpPr>
              <p:nvPr/>
            </p:nvSpPr>
            <p:spPr bwMode="auto">
              <a:xfrm>
                <a:off x="3600" y="3312"/>
                <a:ext cx="432" cy="4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B</a:t>
                </a:r>
                <a:endPara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5013" name="Text Box 21"/>
              <p:cNvSpPr txBox="1">
                <a:spLocks noChangeArrowheads="1"/>
              </p:cNvSpPr>
              <p:nvPr/>
            </p:nvSpPr>
            <p:spPr bwMode="auto">
              <a:xfrm>
                <a:off x="3600" y="3744"/>
                <a:ext cx="432" cy="4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A</a:t>
                </a:r>
                <a:endPara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5012" name="Line 20"/>
              <p:cNvSpPr>
                <a:spLocks noChangeShapeType="1"/>
              </p:cNvSpPr>
              <p:nvPr/>
            </p:nvSpPr>
            <p:spPr bwMode="auto">
              <a:xfrm>
                <a:off x="3396" y="417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000">
                  <a:latin typeface="Arial Narrow" pitchFamily="34" charset="0"/>
                </a:endParaRPr>
              </a:p>
            </p:txBody>
          </p:sp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3536" y="2109"/>
                <a:ext cx="576" cy="720"/>
                <a:chOff x="7920" y="2592"/>
                <a:chExt cx="576" cy="720"/>
              </a:xfrm>
            </p:grpSpPr>
            <p:sp>
              <p:nvSpPr>
                <p:cNvPr id="85011" name="Line 19"/>
                <p:cNvSpPr>
                  <a:spLocks noChangeShapeType="1"/>
                </p:cNvSpPr>
                <p:nvPr/>
              </p:nvSpPr>
              <p:spPr bwMode="auto">
                <a:xfrm>
                  <a:off x="8208" y="2592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00">
                    <a:latin typeface="Arial Narrow" pitchFamily="34" charset="0"/>
                  </a:endParaRPr>
                </a:p>
              </p:txBody>
            </p:sp>
            <p:sp>
              <p:nvSpPr>
                <p:cNvPr id="85010" name="Line 18"/>
                <p:cNvSpPr>
                  <a:spLocks noChangeShapeType="1"/>
                </p:cNvSpPr>
                <p:nvPr/>
              </p:nvSpPr>
              <p:spPr bwMode="auto">
                <a:xfrm>
                  <a:off x="7920" y="302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00">
                    <a:latin typeface="Arial Narrow" pitchFamily="34" charset="0"/>
                  </a:endParaRPr>
                </a:p>
              </p:txBody>
            </p:sp>
            <p:sp>
              <p:nvSpPr>
                <p:cNvPr id="85009" name="Line 17"/>
                <p:cNvSpPr>
                  <a:spLocks noChangeShapeType="1"/>
                </p:cNvSpPr>
                <p:nvPr/>
              </p:nvSpPr>
              <p:spPr bwMode="auto">
                <a:xfrm>
                  <a:off x="8496" y="302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00">
                    <a:latin typeface="Arial Narrow" pitchFamily="34" charset="0"/>
                  </a:endParaRPr>
                </a:p>
              </p:txBody>
            </p:sp>
            <p:sp>
              <p:nvSpPr>
                <p:cNvPr id="85008" name="Line 16"/>
                <p:cNvSpPr>
                  <a:spLocks noChangeShapeType="1"/>
                </p:cNvSpPr>
                <p:nvPr/>
              </p:nvSpPr>
              <p:spPr bwMode="auto">
                <a:xfrm>
                  <a:off x="7920" y="302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00"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5121" y="2164"/>
              <a:ext cx="864" cy="2085"/>
              <a:chOff x="4980" y="2091"/>
              <a:chExt cx="864" cy="2085"/>
            </a:xfrm>
          </p:grpSpPr>
          <p:sp>
            <p:nvSpPr>
              <p:cNvPr id="85005" name="Text Box 13"/>
              <p:cNvSpPr txBox="1">
                <a:spLocks noChangeArrowheads="1"/>
              </p:cNvSpPr>
              <p:nvPr/>
            </p:nvSpPr>
            <p:spPr bwMode="auto">
              <a:xfrm>
                <a:off x="5184" y="3744"/>
                <a:ext cx="432" cy="4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  <a:ea typeface="Times New Roman" pitchFamily="18" charset="0"/>
                    <a:cs typeface="Arial" pitchFamily="34" charset="0"/>
                  </a:rPr>
                  <a:t>A</a:t>
                </a:r>
                <a:endPara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5004" name="Line 12"/>
              <p:cNvSpPr>
                <a:spLocks noChangeShapeType="1"/>
              </p:cNvSpPr>
              <p:nvPr/>
            </p:nvSpPr>
            <p:spPr bwMode="auto">
              <a:xfrm>
                <a:off x="4980" y="417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000">
                  <a:latin typeface="Arial Narrow" pitchFamily="34" charset="0"/>
                </a:endParaRPr>
              </a:p>
            </p:txBody>
          </p:sp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5085" y="2091"/>
                <a:ext cx="576" cy="1440"/>
                <a:chOff x="5184" y="2016"/>
                <a:chExt cx="576" cy="1440"/>
              </a:xfrm>
            </p:grpSpPr>
            <p:sp>
              <p:nvSpPr>
                <p:cNvPr id="85003" name="Line 11"/>
                <p:cNvSpPr>
                  <a:spLocks noChangeShapeType="1"/>
                </p:cNvSpPr>
                <p:nvPr/>
              </p:nvSpPr>
              <p:spPr bwMode="auto">
                <a:xfrm>
                  <a:off x="5472" y="201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00">
                    <a:latin typeface="Arial Narrow" pitchFamily="34" charset="0"/>
                  </a:endParaRPr>
                </a:p>
              </p:txBody>
            </p:sp>
            <p:sp>
              <p:nvSpPr>
                <p:cNvPr id="85002" name="Line 10"/>
                <p:cNvSpPr>
                  <a:spLocks noChangeShapeType="1"/>
                </p:cNvSpPr>
                <p:nvPr/>
              </p:nvSpPr>
              <p:spPr bwMode="auto">
                <a:xfrm>
                  <a:off x="5184" y="3168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00">
                    <a:latin typeface="Arial Narrow" pitchFamily="34" charset="0"/>
                  </a:endParaRPr>
                </a:p>
              </p:txBody>
            </p:sp>
            <p:sp>
              <p:nvSpPr>
                <p:cNvPr id="85001" name="Line 9"/>
                <p:cNvSpPr>
                  <a:spLocks noChangeShapeType="1"/>
                </p:cNvSpPr>
                <p:nvPr/>
              </p:nvSpPr>
              <p:spPr bwMode="auto">
                <a:xfrm>
                  <a:off x="5760" y="316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00">
                    <a:latin typeface="Arial Narrow" pitchFamily="34" charset="0"/>
                  </a:endParaRPr>
                </a:p>
              </p:txBody>
            </p:sp>
            <p:sp>
              <p:nvSpPr>
                <p:cNvPr id="85000" name="Line 8"/>
                <p:cNvSpPr>
                  <a:spLocks noChangeShapeType="1"/>
                </p:cNvSpPr>
                <p:nvPr/>
              </p:nvSpPr>
              <p:spPr bwMode="auto">
                <a:xfrm>
                  <a:off x="5184" y="316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00"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84997" name="Text Box 5"/>
            <p:cNvSpPr txBox="1">
              <a:spLocks noChangeArrowheads="1"/>
            </p:cNvSpPr>
            <p:nvPr/>
          </p:nvSpPr>
          <p:spPr bwMode="auto">
            <a:xfrm>
              <a:off x="3501" y="1984"/>
              <a:ext cx="1728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ONTABLE(A)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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CLEAR(A)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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ARMEMPTY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84996" name="Text Box 4"/>
            <p:cNvSpPr txBox="1">
              <a:spLocks noChangeArrowheads="1"/>
            </p:cNvSpPr>
            <p:nvPr/>
          </p:nvSpPr>
          <p:spPr bwMode="auto">
            <a:xfrm>
              <a:off x="8073" y="1984"/>
              <a:ext cx="172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ONTABLE(A)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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ON</a:t>
              </a: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(B,A)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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CLEAR(B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) 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HOLDING(C) 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CLEAR(C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)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  </a:t>
              </a:r>
            </a:p>
          </p:txBody>
        </p:sp>
        <p:sp>
          <p:nvSpPr>
            <p:cNvPr id="84995" name="Text Box 3"/>
            <p:cNvSpPr txBox="1">
              <a:spLocks noChangeArrowheads="1"/>
            </p:cNvSpPr>
            <p:nvPr/>
          </p:nvSpPr>
          <p:spPr bwMode="auto">
            <a:xfrm>
              <a:off x="5102" y="4468"/>
              <a:ext cx="72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 [1]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4994" name="Text Box 2"/>
            <p:cNvSpPr txBox="1">
              <a:spLocks noChangeArrowheads="1"/>
            </p:cNvSpPr>
            <p:nvPr/>
          </p:nvSpPr>
          <p:spPr bwMode="auto">
            <a:xfrm>
              <a:off x="7145" y="4468"/>
              <a:ext cx="72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[2]</a:t>
              </a: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305800" cy="1143000"/>
          </a:xfrm>
        </p:spPr>
        <p:txBody>
          <a:bodyPr>
            <a:noAutofit/>
          </a:bodyPr>
          <a:lstStyle/>
          <a:p>
            <a:r>
              <a:rPr lang="nb-NO" sz="4000" dirty="0" smtClean="0">
                <a:solidFill>
                  <a:schemeClr val="tx1"/>
                </a:solidFill>
              </a:rPr>
              <a:t>Operator untuk Lengan Robot</a:t>
            </a:r>
            <a:endParaRPr lang="id-ID" sz="40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2144110"/>
          <a:ext cx="8305800" cy="4097057"/>
        </p:xfrm>
        <a:graphic>
          <a:graphicData uri="http://schemas.openxmlformats.org/drawingml/2006/table">
            <a:tbl>
              <a:tblPr/>
              <a:tblGrid>
                <a:gridCol w="2286000"/>
                <a:gridCol w="6019800"/>
              </a:tblGrid>
              <a:tr h="694988">
                <a:tc>
                  <a:txBody>
                    <a:bodyPr/>
                    <a:lstStyle/>
                    <a:p>
                      <a:pPr indent="342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Operator</a:t>
                      </a:r>
                      <a:endParaRPr lang="id-ID" sz="3200" b="1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Hal yang dilakukan</a:t>
                      </a:r>
                      <a:endParaRPr lang="id-ID" sz="3200" b="1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05212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STACK</a:t>
                      </a:r>
                      <a:r>
                        <a:rPr lang="en-US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(A,B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)</a:t>
                      </a:r>
                      <a:endParaRPr lang="id-ID" sz="32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Meletakkan balok A </a:t>
                      </a:r>
                      <a:r>
                        <a:rPr lang="it-IT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di </a:t>
                      </a:r>
                      <a:r>
                        <a:rPr lang="it-IT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atas balok </a:t>
                      </a:r>
                      <a:r>
                        <a:rPr lang="it-IT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B</a:t>
                      </a:r>
                      <a:endParaRPr lang="id-ID" sz="32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UNSTACK</a:t>
                      </a:r>
                      <a:r>
                        <a:rPr lang="en-US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(A,B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)</a:t>
                      </a:r>
                      <a:endParaRPr lang="id-ID" sz="32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Mengangkat balok A yang </a:t>
                      </a:r>
                      <a:r>
                        <a:rPr lang="id-ID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menempel </a:t>
                      </a:r>
                      <a:r>
                        <a:rPr lang="id-ID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di </a:t>
                      </a:r>
                      <a:r>
                        <a:rPr lang="id-ID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atas balok </a:t>
                      </a:r>
                      <a:r>
                        <a:rPr lang="id-ID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B</a:t>
                      </a:r>
                      <a:endParaRPr lang="id-ID" sz="32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457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PICKUP</a:t>
                      </a:r>
                      <a:r>
                        <a:rPr lang="en-US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(A)</a:t>
                      </a:r>
                      <a:endParaRPr lang="id-ID" sz="32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Mengangkat balok A dari permukaan meja</a:t>
                      </a:r>
                      <a:endParaRPr lang="id-ID" sz="32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PUTDOWN</a:t>
                      </a:r>
                      <a:r>
                        <a:rPr lang="en-US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(A)</a:t>
                      </a:r>
                      <a:endParaRPr lang="id-ID" sz="32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Meletakkan balok A 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di </a:t>
                      </a:r>
                      <a:r>
                        <a:rPr lang="nl-NL" sz="20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permukaan meja</a:t>
                      </a:r>
                      <a:endParaRPr lang="id-ID" sz="32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5867400" cy="6248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defTabSz="449263">
              <a:lnSpc>
                <a:spcPts val="3000"/>
              </a:lnSpc>
              <a:tabLst>
                <a:tab pos="623888" algn="l"/>
              </a:tabLst>
            </a:pP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STACK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x,y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id-ID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3000"/>
              </a:lnSpc>
              <a:tabLst>
                <a:tab pos="623888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	: CLEAR(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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HOLDING(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3000"/>
              </a:lnSpc>
              <a:tabLst>
                <a:tab pos="623888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	: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x,y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ARMEMPTY 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3000"/>
              </a:lnSpc>
              <a:tabLst>
                <a:tab pos="623888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	:  HOLDING(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CLEAR(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3000"/>
              </a:lnSpc>
              <a:tabLst>
                <a:tab pos="623888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STACK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x,y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id-ID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3000"/>
              </a:lnSpc>
              <a:tabLst>
                <a:tab pos="623888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	: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x,y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CLEAR(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ARMEMPTY 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3000"/>
              </a:lnSpc>
              <a:tabLst>
                <a:tab pos="623888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	:  HOLDING(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CLEAR(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3000"/>
              </a:lnSpc>
              <a:tabLst>
                <a:tab pos="623888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	: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x,y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ARMEMPTY 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3000"/>
              </a:lnSpc>
              <a:tabLst>
                <a:tab pos="623888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PICKUP(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id-ID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3000"/>
              </a:lnSpc>
              <a:tabLst>
                <a:tab pos="623888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	:  ONTABLE(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CLEAR(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ARMEMPTY 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3000"/>
              </a:lnSpc>
              <a:tabLst>
                <a:tab pos="623888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	:  HOLDING(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3000"/>
              </a:lnSpc>
              <a:tabLst>
                <a:tab pos="623888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	:  ONTABLE(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ARMEMPTY 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3000"/>
              </a:lnSpc>
              <a:tabLst>
                <a:tab pos="623888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PUTDOWN(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id-ID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3000"/>
              </a:lnSpc>
              <a:tabLst>
                <a:tab pos="623888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	:  HOLDING(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3000"/>
              </a:lnSpc>
              <a:tabLst>
                <a:tab pos="623888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	:  ONTABLE(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ARMEMPTY 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3000"/>
              </a:lnSpc>
              <a:tabLst>
                <a:tab pos="623888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	:  HOLDING(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4648200"/>
            <a:ext cx="2895600" cy="181588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indent="342900" eaLnBrk="0" hangingPunct="0">
              <a:tabLst>
                <a:tab pos="180975" algn="l"/>
                <a:tab pos="2698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342900" eaLnBrk="0" hangingPunct="0">
              <a:tabLst>
                <a:tab pos="180975" algn="l"/>
                <a:tab pos="269875" algn="l"/>
              </a:tabLst>
            </a:pPr>
            <a:r>
              <a:rPr lang="en-US" b="1" u="sng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Keterangan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:</a:t>
            </a:r>
            <a:endParaRPr lang="en-US" sz="24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342900" eaLnBrk="0" hangingPunct="0">
              <a:tabLst>
                <a:tab pos="180975" algn="l"/>
                <a:tab pos="269875" algn="l"/>
              </a:tabLs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	:  </a:t>
            </a:r>
            <a:r>
              <a:rPr lang="en-US" i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Precondition</a:t>
            </a:r>
            <a:endParaRPr lang="en-US" sz="24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342900" eaLnBrk="0" hangingPunct="0">
              <a:tabLst>
                <a:tab pos="180975" algn="l"/>
                <a:tab pos="269875" algn="l"/>
              </a:tabLst>
            </a:pP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:  </a:t>
            </a:r>
            <a:r>
              <a:rPr lang="en-US" i="1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Add</a:t>
            </a:r>
            <a:endParaRPr lang="en-US" sz="24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342900" eaLnBrk="0" hangingPunct="0">
              <a:tabLst>
                <a:tab pos="180975" algn="l"/>
                <a:tab pos="269875" algn="l"/>
              </a:tabLs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	:  </a:t>
            </a:r>
            <a:r>
              <a:rPr lang="en-US" i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Delete</a:t>
            </a: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1466193"/>
            <a:ext cx="3124200" cy="64633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lvl="0" indent="342900" eaLnBrk="0" hangingPunct="0">
              <a:tabLst>
                <a:tab pos="180975" algn="l"/>
                <a:tab pos="269875" algn="l"/>
              </a:tabLst>
            </a:pPr>
            <a:r>
              <a:rPr lang="en-US" sz="3600" b="1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Daftar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-PAD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Komponen</a:t>
            </a:r>
            <a:r>
              <a:rPr lang="en-US" dirty="0" smtClean="0"/>
              <a:t> GSP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smtClean="0">
                <a:solidFill>
                  <a:srgbClr val="C00000"/>
                </a:solidFill>
              </a:rPr>
              <a:t>Stack</a:t>
            </a:r>
            <a:r>
              <a:rPr lang="en-US" smtClean="0"/>
              <a:t>: tumpukan </a:t>
            </a:r>
            <a:r>
              <a:rPr lang="en-US" err="1" smtClean="0"/>
              <a:t>untuk</a:t>
            </a:r>
            <a:r>
              <a:rPr lang="en-US" smtClean="0"/>
              <a:t> menampung </a:t>
            </a:r>
            <a:r>
              <a:rPr lang="en-US" i="1" smtClean="0"/>
              <a:t>states</a:t>
            </a:r>
            <a:endParaRPr lang="en-US" i="1" dirty="0" smtClean="0"/>
          </a:p>
          <a:p>
            <a:r>
              <a:rPr lang="en-US" b="1" i="1" smtClean="0">
                <a:solidFill>
                  <a:srgbClr val="C00000"/>
                </a:solidFill>
              </a:rPr>
              <a:t>Current-state</a:t>
            </a:r>
            <a:r>
              <a:rPr lang="en-US" b="1" dirty="0" smtClean="0">
                <a:sym typeface="Wingdings" pitchFamily="2" charset="2"/>
              </a:rPr>
              <a:t>:</a:t>
            </a:r>
            <a:r>
              <a:rPr lang="en-US" b="1" i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err="1" smtClean="0"/>
              <a:t>kondisi</a:t>
            </a:r>
            <a:r>
              <a:rPr lang="en-US" smtClean="0"/>
              <a:t> saat </a:t>
            </a:r>
            <a:r>
              <a:rPr lang="en-US" dirty="0" err="1" smtClean="0"/>
              <a:t>ini</a:t>
            </a:r>
            <a:endParaRPr lang="en-US" b="1" i="1" dirty="0" smtClean="0">
              <a:solidFill>
                <a:srgbClr val="C00000"/>
              </a:solidFill>
            </a:endParaRPr>
          </a:p>
          <a:p>
            <a:r>
              <a:rPr lang="en-US" b="1" smtClean="0">
                <a:solidFill>
                  <a:srgbClr val="C00000"/>
                </a:solidFill>
              </a:rPr>
              <a:t>Daftar-PAD</a:t>
            </a:r>
            <a:r>
              <a:rPr lang="en-US" smtClean="0"/>
              <a:t>:</a:t>
            </a:r>
            <a:r>
              <a:rPr lang="en-US" smtClean="0">
                <a:sym typeface="Wingdings" pitchFamily="2" charset="2"/>
              </a:rPr>
              <a:t> </a:t>
            </a:r>
            <a:r>
              <a:rPr lang="en-US" smtClean="0"/>
              <a:t>satu </a:t>
            </a:r>
            <a:r>
              <a:rPr lang="en-US" i="1" smtClean="0"/>
              <a:t>set</a:t>
            </a:r>
            <a:r>
              <a:rPr lang="en-US" smtClean="0"/>
              <a:t> operator</a:t>
            </a:r>
            <a:endParaRPr lang="en-US" dirty="0" smtClean="0"/>
          </a:p>
          <a:p>
            <a:r>
              <a:rPr lang="en-US" b="1" i="1" dirty="0" smtClean="0">
                <a:solidFill>
                  <a:srgbClr val="C00000"/>
                </a:solidFill>
              </a:rPr>
              <a:t>Queue</a:t>
            </a:r>
            <a:r>
              <a:rPr lang="en-US" smtClean="0"/>
              <a:t>: antrian </a:t>
            </a:r>
            <a:r>
              <a:rPr lang="en-US" err="1" smtClean="0"/>
              <a:t>untuk</a:t>
            </a:r>
            <a:r>
              <a:rPr lang="en-US" smtClean="0"/>
              <a:t> menampung </a:t>
            </a:r>
            <a:r>
              <a:rPr lang="en-US" dirty="0" err="1" smtClean="0"/>
              <a:t>solusi</a:t>
            </a:r>
            <a:endParaRPr lang="id-ID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990600"/>
            <a:ext cx="8305800" cy="1143000"/>
          </a:xfrm>
        </p:spPr>
        <p:txBody>
          <a:bodyPr/>
          <a:lstStyle/>
          <a:p>
            <a:r>
              <a:rPr lang="id-ID" dirty="0" smtClean="0"/>
              <a:t>Algoritma GSP</a:t>
            </a:r>
            <a:endParaRPr lang="id-ID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133600"/>
            <a:ext cx="883092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588"/>
            <a:ext cx="8305800" cy="1143000"/>
          </a:xfrm>
        </p:spPr>
        <p:txBody>
          <a:bodyPr/>
          <a:lstStyle/>
          <a:p>
            <a:r>
              <a:rPr lang="id-ID" dirty="0" smtClean="0"/>
              <a:t>Masalah-1</a:t>
            </a:r>
            <a:endParaRPr lang="id-ID" dirty="0"/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pSp>
        <p:nvGrpSpPr>
          <p:cNvPr id="3" name="Group 4"/>
          <p:cNvGrpSpPr/>
          <p:nvPr/>
        </p:nvGrpSpPr>
        <p:grpSpPr>
          <a:xfrm>
            <a:off x="457200" y="2286000"/>
            <a:ext cx="9287681" cy="3200400"/>
            <a:chOff x="457200" y="1981200"/>
            <a:chExt cx="9287681" cy="3200400"/>
          </a:xfrm>
        </p:grpSpPr>
        <p:pic>
          <p:nvPicPr>
            <p:cNvPr id="6" name="Picture 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981200"/>
              <a:ext cx="9287681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13"/>
            <p:cNvGrpSpPr/>
            <p:nvPr/>
          </p:nvGrpSpPr>
          <p:grpSpPr>
            <a:xfrm>
              <a:off x="3505200" y="2286000"/>
              <a:ext cx="531324" cy="976879"/>
              <a:chOff x="4038600" y="5395686"/>
              <a:chExt cx="531324" cy="976879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rot="5400000">
                <a:off x="3805042" y="6125186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4322544" y="6124615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4056882" y="5641682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038600" y="5889061"/>
                <a:ext cx="529940" cy="114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4"/>
            <p:cNvGrpSpPr/>
            <p:nvPr/>
          </p:nvGrpSpPr>
          <p:grpSpPr>
            <a:xfrm>
              <a:off x="5410200" y="2209800"/>
              <a:ext cx="531324" cy="976879"/>
              <a:chOff x="4038600" y="5395686"/>
              <a:chExt cx="531324" cy="976879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>
                <a:off x="3805042" y="6125186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4322544" y="6124615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4056882" y="5641682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038600" y="5889061"/>
                <a:ext cx="529940" cy="114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58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Blind Search? BFS / DFS /…</a:t>
            </a:r>
            <a:endParaRPr lang="id-ID" dirty="0"/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pSp>
        <p:nvGrpSpPr>
          <p:cNvPr id="3" name="Group 4"/>
          <p:cNvGrpSpPr/>
          <p:nvPr/>
        </p:nvGrpSpPr>
        <p:grpSpPr>
          <a:xfrm>
            <a:off x="457200" y="2438400"/>
            <a:ext cx="9287681" cy="3200400"/>
            <a:chOff x="457200" y="1981200"/>
            <a:chExt cx="9287681" cy="3200400"/>
          </a:xfrm>
        </p:grpSpPr>
        <p:pic>
          <p:nvPicPr>
            <p:cNvPr id="6" name="Picture 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981200"/>
              <a:ext cx="9287681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13"/>
            <p:cNvGrpSpPr/>
            <p:nvPr/>
          </p:nvGrpSpPr>
          <p:grpSpPr>
            <a:xfrm>
              <a:off x="3505200" y="2286000"/>
              <a:ext cx="531324" cy="976879"/>
              <a:chOff x="4038600" y="5395686"/>
              <a:chExt cx="531324" cy="976879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rot="5400000">
                <a:off x="3805042" y="6125186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4322544" y="6124615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4056882" y="5641682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038600" y="5889061"/>
                <a:ext cx="529940" cy="114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4"/>
            <p:cNvGrpSpPr/>
            <p:nvPr/>
          </p:nvGrpSpPr>
          <p:grpSpPr>
            <a:xfrm>
              <a:off x="5410200" y="2209800"/>
              <a:ext cx="531324" cy="976879"/>
              <a:chOff x="4038600" y="5395686"/>
              <a:chExt cx="531324" cy="976879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>
                <a:off x="3805042" y="6125186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4322544" y="6124615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4056882" y="5641682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038600" y="5889061"/>
                <a:ext cx="529940" cy="114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896" y="2159876"/>
            <a:ext cx="5701503" cy="404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966" y="1016876"/>
            <a:ext cx="8305800" cy="1143000"/>
          </a:xfrm>
        </p:spPr>
        <p:txBody>
          <a:bodyPr/>
          <a:lstStyle/>
          <a:p>
            <a:r>
              <a:rPr lang="en-US" dirty="0" smtClean="0"/>
              <a:t>BFS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981200" y="1139202"/>
            <a:ext cx="5918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Kecepatan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dan</a:t>
            </a:r>
            <a:r>
              <a:rPr lang="en-US" sz="4000" dirty="0" smtClean="0">
                <a:solidFill>
                  <a:srgbClr val="FF0000"/>
                </a:solidFill>
              </a:rPr>
              <a:t> memory?</a:t>
            </a:r>
            <a:endParaRPr lang="id-ID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Apa </a:t>
            </a:r>
            <a:r>
              <a:rPr lang="en-US" err="1" smtClean="0"/>
              <a:t>itu</a:t>
            </a:r>
            <a:r>
              <a:rPr lang="en-US" smtClean="0"/>
              <a:t> Planning</a:t>
            </a:r>
            <a:r>
              <a:rPr lang="en-US" dirty="0" smtClean="0"/>
              <a:t>?</a:t>
            </a:r>
          </a:p>
          <a:p>
            <a:pPr lvl="0"/>
            <a:r>
              <a:rPr lang="en-US" smtClean="0"/>
              <a:t>Dunia Balok</a:t>
            </a:r>
            <a:endParaRPr lang="en-US" dirty="0" smtClean="0"/>
          </a:p>
          <a:p>
            <a:pPr lvl="0"/>
            <a:r>
              <a:rPr lang="en-US" i="1" smtClean="0"/>
              <a:t>Goal-Stack-Planning</a:t>
            </a:r>
            <a:r>
              <a:rPr lang="en-US" smtClean="0"/>
              <a:t> </a:t>
            </a:r>
            <a:r>
              <a:rPr lang="en-US" dirty="0" smtClean="0"/>
              <a:t>(GSP)</a:t>
            </a:r>
            <a:endParaRPr lang="id-ID" dirty="0" smtClean="0"/>
          </a:p>
          <a:p>
            <a:pPr lvl="0"/>
            <a:r>
              <a:rPr lang="en-US" i="1" smtClean="0"/>
              <a:t>Constraint </a:t>
            </a:r>
            <a:r>
              <a:rPr lang="en-US" i="1" dirty="0" smtClean="0"/>
              <a:t>Posting</a:t>
            </a:r>
            <a:r>
              <a:rPr lang="en-US" dirty="0" smtClean="0"/>
              <a:t> (CP)</a:t>
            </a:r>
            <a:endParaRPr lang="id-ID" dirty="0" smtClean="0"/>
          </a:p>
          <a:p>
            <a:r>
              <a:rPr lang="en-US" smtClean="0"/>
              <a:t>Kesimpulan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772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Heuristic Search? Hill Climbing, A*.. </a:t>
            </a:r>
            <a:endParaRPr lang="id-ID" dirty="0"/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pSp>
        <p:nvGrpSpPr>
          <p:cNvPr id="3" name="Group 4"/>
          <p:cNvGrpSpPr/>
          <p:nvPr/>
        </p:nvGrpSpPr>
        <p:grpSpPr>
          <a:xfrm>
            <a:off x="457200" y="3149933"/>
            <a:ext cx="9287681" cy="3200400"/>
            <a:chOff x="457200" y="1981200"/>
            <a:chExt cx="9287681" cy="3200400"/>
          </a:xfrm>
        </p:grpSpPr>
        <p:pic>
          <p:nvPicPr>
            <p:cNvPr id="6" name="Picture 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981200"/>
              <a:ext cx="9287681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13"/>
            <p:cNvGrpSpPr/>
            <p:nvPr/>
          </p:nvGrpSpPr>
          <p:grpSpPr>
            <a:xfrm>
              <a:off x="3505200" y="2286000"/>
              <a:ext cx="531324" cy="976879"/>
              <a:chOff x="4038600" y="5395686"/>
              <a:chExt cx="531324" cy="976879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rot="5400000">
                <a:off x="3805042" y="6125186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4322544" y="6124615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4056882" y="5641682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038600" y="5889061"/>
                <a:ext cx="529940" cy="114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4"/>
            <p:cNvGrpSpPr/>
            <p:nvPr/>
          </p:nvGrpSpPr>
          <p:grpSpPr>
            <a:xfrm>
              <a:off x="5410200" y="2209800"/>
              <a:ext cx="531324" cy="976879"/>
              <a:chOff x="4038600" y="5395686"/>
              <a:chExt cx="531324" cy="976879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>
                <a:off x="3805042" y="6125186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4322544" y="6124615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4056882" y="5641682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038600" y="5889061"/>
                <a:ext cx="529940" cy="114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588"/>
            <a:ext cx="8305800" cy="1143000"/>
          </a:xfrm>
        </p:spPr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GSP?</a:t>
            </a:r>
            <a:endParaRPr lang="id-ID" dirty="0"/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6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928768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3"/>
          <p:cNvGrpSpPr/>
          <p:nvPr/>
        </p:nvGrpSpPr>
        <p:grpSpPr>
          <a:xfrm>
            <a:off x="3505200" y="2743200"/>
            <a:ext cx="531324" cy="976879"/>
            <a:chOff x="4038600" y="5395686"/>
            <a:chExt cx="531324" cy="976879"/>
          </a:xfrm>
        </p:grpSpPr>
        <p:cxnSp>
          <p:nvCxnSpPr>
            <p:cNvPr id="13" name="Straight Connector 12"/>
            <p:cNvCxnSpPr/>
            <p:nvPr/>
          </p:nvCxnSpPr>
          <p:spPr>
            <a:xfrm rot="5400000">
              <a:off x="3805042" y="6125186"/>
              <a:ext cx="493375" cy="138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322544" y="6124615"/>
              <a:ext cx="493375" cy="138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056882" y="5641682"/>
              <a:ext cx="493375" cy="138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038600" y="5889061"/>
              <a:ext cx="529940" cy="114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4"/>
          <p:cNvGrpSpPr/>
          <p:nvPr/>
        </p:nvGrpSpPr>
        <p:grpSpPr>
          <a:xfrm>
            <a:off x="5410200" y="2667000"/>
            <a:ext cx="531324" cy="976879"/>
            <a:chOff x="4038600" y="5395686"/>
            <a:chExt cx="531324" cy="976879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3805042" y="6125186"/>
              <a:ext cx="493375" cy="138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322544" y="6124615"/>
              <a:ext cx="493375" cy="138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4056882" y="5641682"/>
              <a:ext cx="493375" cy="138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038600" y="5889061"/>
              <a:ext cx="529940" cy="114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28600" y="3429000"/>
            <a:ext cx="3962400" cy="3352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defTabSz="449263">
              <a:lnSpc>
                <a:spcPts val="1600"/>
              </a:lnSpc>
            </a:pPr>
            <a:r>
              <a:rPr lang="en-US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STACK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x,y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id-ID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	: CLEAR(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HOLDING(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	: 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ON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x,y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ARMEMPTY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	:  HOLDING(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CLEAR(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en-US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STACK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x,y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id-ID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	: 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ON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x,y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CLEAR(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ARMEMPTY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	:  HOLDING(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CLEAR(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	: 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ON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x,y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ARMEMPTY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PICKUP(</a:t>
            </a:r>
            <a:r>
              <a:rPr lang="en-US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id-ID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	:  ONTABLE(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CLEAR(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ARMEMPTY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	:  HOLDING(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	:  ONTABLE(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ARMEMPTY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PUTDOWN(</a:t>
            </a:r>
            <a:r>
              <a:rPr lang="en-US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id-ID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	:  HOLDING(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	:  ONTABLE(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ARMEMPTY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	:  HOLDING(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4800600" y="304800"/>
            <a:ext cx="3934264" cy="990600"/>
            <a:chOff x="4800600" y="304800"/>
            <a:chExt cx="3934264" cy="990600"/>
          </a:xfrm>
        </p:grpSpPr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4800600" y="304800"/>
              <a:ext cx="3934264" cy="609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82800" rIns="91440" bIns="7200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100" b="1" i="1" smtClean="0"/>
                <a:t>ON</a:t>
              </a:r>
              <a:r>
                <a:rPr lang="en-US" sz="1100" b="1" smtClean="0"/>
                <a:t>(B,A) </a:t>
              </a:r>
              <a:r>
                <a:rPr lang="en-US" sz="1100" b="1" smtClean="0">
                  <a:sym typeface="Symbol"/>
                </a:rPr>
                <a:t> </a:t>
              </a:r>
              <a:r>
                <a:rPr lang="en-US" sz="1100" b="1" smtClean="0"/>
                <a:t>ONTABLE(A) </a:t>
              </a:r>
              <a:r>
                <a:rPr lang="en-US" sz="1100" b="1" smtClean="0">
                  <a:sym typeface="Symbol"/>
                </a:rPr>
                <a:t> </a:t>
              </a:r>
              <a:r>
                <a:rPr lang="en-US" sz="1100" b="1" smtClean="0"/>
                <a:t>ONTABLE(C</a:t>
              </a:r>
              <a:r>
                <a:rPr lang="en-US" sz="1100" b="1" dirty="0" smtClean="0"/>
                <a:t>) </a:t>
              </a:r>
              <a:r>
                <a:rPr lang="en-US" sz="1100" b="1" smtClean="0">
                  <a:sym typeface="Symbol"/>
                </a:rPr>
                <a:t> </a:t>
              </a:r>
              <a:r>
                <a:rPr lang="en-US" sz="1100" b="1" smtClean="0"/>
                <a:t>ONTABLE(D</a:t>
              </a:r>
              <a:r>
                <a:rPr lang="en-US" sz="1100" b="1" dirty="0" smtClean="0"/>
                <a:t>) </a:t>
              </a:r>
              <a:r>
                <a:rPr lang="en-US" sz="1100" b="1" smtClean="0">
                  <a:sym typeface="Symbol"/>
                </a:rPr>
                <a:t> </a:t>
              </a:r>
              <a:r>
                <a:rPr lang="en-US" sz="1100" b="1" smtClean="0"/>
                <a:t>ARMEMPTY</a:t>
              </a:r>
              <a:endParaRPr lang="id-ID" sz="11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4800600" y="914400"/>
              <a:ext cx="3934264" cy="3810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50000"/>
                </a:lnSpc>
              </a:pPr>
              <a:r>
                <a:rPr lang="en-US" sz="1600" b="1" i="1" smtClean="0">
                  <a:solidFill>
                    <a:srgbClr val="7030A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Current State</a:t>
              </a:r>
              <a:endParaRPr lang="id-ID" sz="16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4800600" y="3428999"/>
            <a:ext cx="3990536" cy="3276600"/>
            <a:chOff x="4800600" y="3428999"/>
            <a:chExt cx="3990536" cy="3276600"/>
          </a:xfrm>
        </p:grpSpPr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4800600" y="3428999"/>
              <a:ext cx="3962400" cy="32603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82800" rIns="91440" bIns="45720" numCol="1" anchor="t" anchorCtr="0" compatLnSpc="1">
              <a:prstTxWarp prst="textNoShape">
                <a:avLst/>
              </a:prstTxWarp>
            </a:bodyPr>
            <a:lstStyle/>
            <a:p>
              <a:pPr indent="342900" eaLnBrk="0" hangingPunct="0">
                <a:lnSpc>
                  <a:spcPct val="150000"/>
                </a:lnSpc>
                <a:tabLst>
                  <a:tab pos="180975" algn="l"/>
                  <a:tab pos="269875" algn="l"/>
                </a:tabLst>
              </a:pPr>
              <a:endParaRPr lang="id-ID" sz="11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7160172" y="5073742"/>
              <a:ext cx="3260339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4828736" y="3539195"/>
              <a:ext cx="3934264" cy="3124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82800" rIns="91440" bIns="72000" numCol="1" anchor="t" anchorCtr="0" compatLnSpc="1">
              <a:prstTxWarp prst="textNoShape">
                <a:avLst/>
              </a:prstTxWarp>
            </a:bodyPr>
            <a:lstStyle/>
            <a:p>
              <a:pPr indent="342900" eaLnBrk="0" hangingPunct="0">
                <a:lnSpc>
                  <a:spcPct val="150000"/>
                </a:lnSpc>
                <a:tabLst>
                  <a:tab pos="180975" algn="l"/>
                  <a:tab pos="269875" algn="l"/>
                </a:tabLst>
              </a:pPr>
              <a:endParaRPr lang="id-ID" sz="11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>
              <a:off x="3184873" y="5074636"/>
              <a:ext cx="3260339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7895772" y="3505200"/>
              <a:ext cx="886264" cy="3810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algn="r" eaLnBrk="0" hangingPunct="0">
                <a:lnSpc>
                  <a:spcPct val="150000"/>
                </a:lnSpc>
              </a:pPr>
              <a:r>
                <a:rPr lang="en-US" sz="1600" b="1" i="1" dirty="0" smtClean="0">
                  <a:solidFill>
                    <a:srgbClr val="7030A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Queue</a:t>
              </a:r>
              <a:endParaRPr lang="id-ID" sz="16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228600" y="228600"/>
            <a:ext cx="3962400" cy="2910042"/>
            <a:chOff x="228600" y="228600"/>
            <a:chExt cx="3962400" cy="2910042"/>
          </a:xfrm>
        </p:grpSpPr>
        <p:sp>
          <p:nvSpPr>
            <p:cNvPr id="2" name="Text Box 2"/>
            <p:cNvSpPr txBox="1">
              <a:spLocks noChangeArrowheads="1"/>
            </p:cNvSpPr>
            <p:nvPr/>
          </p:nvSpPr>
          <p:spPr bwMode="auto">
            <a:xfrm>
              <a:off x="256736" y="284872"/>
              <a:ext cx="3886200" cy="2805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82800" rIns="91440" bIns="72000" numCol="1" anchor="b" anchorCtr="0" compatLnSpc="1">
              <a:prstTxWarp prst="textNoShape">
                <a:avLst/>
              </a:prstTxWarp>
            </a:bodyPr>
            <a:lstStyle/>
            <a:p>
              <a:pPr marL="87313"/>
              <a:r>
                <a:rPr lang="en-US" sz="1200" b="1" i="1" smtClean="0"/>
                <a:t>ON</a:t>
              </a:r>
              <a:r>
                <a:rPr lang="en-US" sz="1200" b="1" smtClean="0"/>
                <a:t>(C,A) </a:t>
              </a:r>
              <a:r>
                <a:rPr lang="en-US" sz="1200" b="1" dirty="0" smtClean="0">
                  <a:sym typeface="Symbol"/>
                </a:rPr>
                <a:t></a:t>
              </a:r>
              <a:r>
                <a:rPr lang="en-US" sz="1200" b="1" dirty="0" smtClean="0"/>
                <a:t> </a:t>
              </a:r>
              <a:r>
                <a:rPr lang="en-US" sz="1200" b="1" i="1" dirty="0" smtClean="0"/>
                <a:t>ON</a:t>
              </a:r>
              <a:r>
                <a:rPr lang="en-US" sz="1200" b="1" dirty="0" smtClean="0"/>
                <a:t>(B,D) </a:t>
              </a:r>
              <a:r>
                <a:rPr lang="en-US" sz="1200" b="1" smtClean="0">
                  <a:sym typeface="Symbol"/>
                </a:rPr>
                <a:t></a:t>
              </a:r>
              <a:r>
                <a:rPr lang="en-US" sz="1200" b="1" smtClean="0"/>
                <a:t> ONTABLE(A) </a:t>
              </a:r>
              <a:r>
                <a:rPr lang="en-US" sz="1200" b="1" smtClean="0">
                  <a:sym typeface="Symbol"/>
                </a:rPr>
                <a:t></a:t>
              </a:r>
              <a:r>
                <a:rPr lang="en-US" sz="1200" b="1" smtClean="0"/>
                <a:t> ONTABLE(D</a:t>
              </a:r>
              <a:r>
                <a:rPr lang="en-US" sz="1200" b="1" dirty="0" smtClean="0"/>
                <a:t>)</a:t>
              </a:r>
              <a:endParaRPr lang="id-ID" sz="12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-1204758" y="1690048"/>
              <a:ext cx="2895600" cy="158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2716698" y="1689254"/>
              <a:ext cx="2895600" cy="158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228600" y="3124200"/>
              <a:ext cx="3962400" cy="158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3200400" y="228600"/>
              <a:ext cx="990600" cy="3810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50000"/>
                </a:lnSpc>
              </a:pPr>
              <a:r>
                <a:rPr lang="en-US" sz="1600" b="1" i="1" smtClean="0">
                  <a:solidFill>
                    <a:srgbClr val="7030A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Stack</a:t>
              </a:r>
              <a:endParaRPr lang="id-ID" sz="16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64703" y="2542401"/>
            <a:ext cx="863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313"/>
            <a:r>
              <a:rPr lang="en-US" sz="1200" b="1" i="1" dirty="0" smtClean="0"/>
              <a:t>ON</a:t>
            </a:r>
            <a:r>
              <a:rPr lang="en-US" sz="1200" b="1" dirty="0" smtClean="0"/>
              <a:t>(B,D)</a:t>
            </a:r>
            <a:endParaRPr lang="en-US" sz="1200" b="1" i="1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259080" y="2313801"/>
            <a:ext cx="863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313"/>
            <a:r>
              <a:rPr lang="en-US" sz="1200" b="1" i="1" smtClean="0"/>
              <a:t>ON</a:t>
            </a:r>
            <a:r>
              <a:rPr lang="en-US" sz="1200" b="1" smtClean="0"/>
              <a:t>(C,A)</a:t>
            </a:r>
            <a:endParaRPr lang="en-US" sz="1200" b="1" i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365760" y="2313801"/>
            <a:ext cx="1069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hangingPunct="0">
              <a:tabLst>
                <a:tab pos="1981200" algn="l"/>
              </a:tabLst>
            </a:pPr>
            <a:r>
              <a:rPr lang="en-US" sz="1200" b="1" i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STACK</a:t>
            </a:r>
            <a:r>
              <a:rPr lang="en-US" sz="1200" b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(C,A)</a:t>
            </a:r>
            <a:endParaRPr lang="en-US" sz="12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7743" y="2085201"/>
            <a:ext cx="20297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CLEAR(A) 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</a:t>
            </a:r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HOLDING(C)</a:t>
            </a:r>
            <a:endParaRPr lang="id-ID" sz="1200" b="1" dirty="0"/>
          </a:p>
        </p:txBody>
      </p:sp>
      <p:sp>
        <p:nvSpPr>
          <p:cNvPr id="22" name="Rectangle 21"/>
          <p:cNvSpPr/>
          <p:nvPr/>
        </p:nvSpPr>
        <p:spPr>
          <a:xfrm>
            <a:off x="365760" y="1873794"/>
            <a:ext cx="10983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HOLDING(C)</a:t>
            </a:r>
            <a:endParaRPr lang="id-ID" sz="1200" b="1" dirty="0"/>
          </a:p>
        </p:txBody>
      </p:sp>
      <p:sp>
        <p:nvSpPr>
          <p:cNvPr id="28" name="Rectangle 27"/>
          <p:cNvSpPr/>
          <p:nvPr/>
        </p:nvSpPr>
        <p:spPr>
          <a:xfrm>
            <a:off x="365034" y="1626549"/>
            <a:ext cx="926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CLEAR(A)</a:t>
            </a:r>
            <a:endParaRPr lang="id-ID" sz="1200" b="1" dirty="0"/>
          </a:p>
        </p:txBody>
      </p:sp>
      <p:sp>
        <p:nvSpPr>
          <p:cNvPr id="29" name="Rectangle 28"/>
          <p:cNvSpPr/>
          <p:nvPr/>
        </p:nvSpPr>
        <p:spPr>
          <a:xfrm>
            <a:off x="351972" y="1629228"/>
            <a:ext cx="1290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UNSTACK(B,A)</a:t>
            </a:r>
            <a:endParaRPr lang="id-ID" sz="1200" b="1" dirty="0">
              <a:solidFill>
                <a:srgbClr val="C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7458" y="1399401"/>
            <a:ext cx="28014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smtClean="0"/>
              <a:t>ON</a:t>
            </a:r>
            <a:r>
              <a:rPr lang="en-US" sz="1200" b="1" smtClean="0"/>
              <a:t>(B,A)  </a:t>
            </a:r>
            <a:r>
              <a:rPr lang="en-US" sz="1200" b="1" smtClean="0">
                <a:sym typeface="Symbol"/>
              </a:rPr>
              <a:t></a:t>
            </a:r>
            <a:r>
              <a:rPr lang="en-US" sz="1200" b="1" smtClean="0"/>
              <a:t> CLEAR(B</a:t>
            </a:r>
            <a:r>
              <a:rPr lang="en-US" sz="1200" b="1" dirty="0" smtClean="0"/>
              <a:t>) </a:t>
            </a:r>
            <a:r>
              <a:rPr lang="en-US" sz="1200" b="1" smtClean="0">
                <a:sym typeface="Symbol"/>
              </a:rPr>
              <a:t></a:t>
            </a:r>
            <a:r>
              <a:rPr lang="en-US" sz="1200" b="1" smtClean="0"/>
              <a:t> ARMEMPTY</a:t>
            </a:r>
            <a:endParaRPr lang="id-ID" sz="1200" b="1" dirty="0"/>
          </a:p>
        </p:txBody>
      </p:sp>
      <p:sp>
        <p:nvSpPr>
          <p:cNvPr id="31" name="Rectangle 30"/>
          <p:cNvSpPr/>
          <p:nvPr/>
        </p:nvSpPr>
        <p:spPr>
          <a:xfrm>
            <a:off x="337458" y="1172028"/>
            <a:ext cx="1056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mtClean="0"/>
              <a:t>ARMEMPTY</a:t>
            </a:r>
            <a:endParaRPr lang="id-ID" sz="1200" b="1" dirty="0"/>
          </a:p>
        </p:txBody>
      </p:sp>
      <p:sp>
        <p:nvSpPr>
          <p:cNvPr id="33" name="Rectangle 32"/>
          <p:cNvSpPr/>
          <p:nvPr/>
        </p:nvSpPr>
        <p:spPr>
          <a:xfrm>
            <a:off x="351972" y="942201"/>
            <a:ext cx="926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mtClean="0"/>
              <a:t>CLEAR(B</a:t>
            </a:r>
            <a:r>
              <a:rPr lang="en-US" sz="1200" b="1" dirty="0" smtClean="0"/>
              <a:t>)</a:t>
            </a:r>
            <a:endParaRPr lang="id-ID" sz="1200" b="1" dirty="0"/>
          </a:p>
        </p:txBody>
      </p:sp>
      <p:sp>
        <p:nvSpPr>
          <p:cNvPr id="34" name="Rectangle 33"/>
          <p:cNvSpPr/>
          <p:nvPr/>
        </p:nvSpPr>
        <p:spPr>
          <a:xfrm>
            <a:off x="337458" y="714828"/>
            <a:ext cx="7825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smtClean="0"/>
              <a:t>ON</a:t>
            </a:r>
            <a:r>
              <a:rPr lang="en-US" sz="1200" b="1" smtClean="0"/>
              <a:t>(B,A)</a:t>
            </a:r>
            <a:endParaRPr lang="id-ID" sz="1200" b="1" dirty="0"/>
          </a:p>
        </p:txBody>
      </p:sp>
      <p:sp>
        <p:nvSpPr>
          <p:cNvPr id="36" name="Rectangle 35"/>
          <p:cNvSpPr/>
          <p:nvPr/>
        </p:nvSpPr>
        <p:spPr>
          <a:xfrm>
            <a:off x="4953000" y="3609201"/>
            <a:ext cx="16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sz="1200" b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 UNSTACK(B,A)</a:t>
            </a:r>
            <a:endParaRPr lang="id-ID" sz="1200" b="1" dirty="0">
              <a:solidFill>
                <a:srgbClr val="C00000"/>
              </a:solidFill>
            </a:endParaRPr>
          </a:p>
        </p:txBody>
      </p:sp>
      <p:grpSp>
        <p:nvGrpSpPr>
          <p:cNvPr id="10" name="Group 29"/>
          <p:cNvGrpSpPr/>
          <p:nvPr/>
        </p:nvGrpSpPr>
        <p:grpSpPr>
          <a:xfrm>
            <a:off x="4800600" y="304800"/>
            <a:ext cx="3934264" cy="990600"/>
            <a:chOff x="4800600" y="304800"/>
            <a:chExt cx="3934264" cy="990600"/>
          </a:xfrm>
        </p:grpSpPr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4800600" y="304800"/>
              <a:ext cx="3934264" cy="609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82800" rIns="91440" bIns="7200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100" b="1" smtClean="0"/>
                <a:t>ONTABLE(A) </a:t>
              </a:r>
              <a:r>
                <a:rPr lang="en-US" sz="1100" b="1" smtClean="0">
                  <a:sym typeface="Symbol"/>
                </a:rPr>
                <a:t></a:t>
              </a:r>
              <a:r>
                <a:rPr lang="en-US" sz="1100" b="1" smtClean="0"/>
                <a:t> ONTABLE(C</a:t>
              </a:r>
              <a:r>
                <a:rPr lang="en-US" sz="1100" b="1" dirty="0" smtClean="0"/>
                <a:t>) </a:t>
              </a:r>
              <a:r>
                <a:rPr lang="en-US" sz="1100" b="1" smtClean="0">
                  <a:sym typeface="Symbol"/>
                </a:rPr>
                <a:t></a:t>
              </a:r>
              <a:r>
                <a:rPr lang="en-US" sz="1100" b="1" smtClean="0"/>
                <a:t> ONTABLE(D</a:t>
              </a:r>
              <a:r>
                <a:rPr lang="en-US" sz="1100" b="1" dirty="0" smtClean="0"/>
                <a:t>) </a:t>
              </a:r>
              <a:r>
                <a:rPr lang="en-US" sz="1100" b="1" dirty="0" smtClean="0">
                  <a:sym typeface="Symbol"/>
                </a:rPr>
                <a:t></a:t>
              </a:r>
              <a:r>
                <a:rPr lang="en-US" sz="1100" b="1" dirty="0" smtClean="0"/>
                <a:t> HOLDING(B)</a:t>
              </a:r>
              <a:endParaRPr lang="id-ID" sz="11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4800600" y="914400"/>
              <a:ext cx="3934264" cy="3810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50000"/>
                </a:lnSpc>
              </a:pPr>
              <a:r>
                <a:rPr lang="en-US" sz="1600" b="1" i="1" smtClean="0">
                  <a:solidFill>
                    <a:srgbClr val="7030A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Current State</a:t>
              </a:r>
              <a:endParaRPr lang="id-ID" sz="16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78933" y="1871115"/>
            <a:ext cx="9781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PICKUP(C)</a:t>
            </a:r>
            <a:endParaRPr lang="id-ID" sz="1200" b="1" dirty="0">
              <a:solidFill>
                <a:srgbClr val="C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1972" y="1629228"/>
            <a:ext cx="3105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mtClean="0"/>
              <a:t>ONTABLE(C</a:t>
            </a:r>
            <a:r>
              <a:rPr lang="en-US" sz="1200" b="1" dirty="0" smtClean="0"/>
              <a:t>) </a:t>
            </a:r>
            <a:r>
              <a:rPr lang="en-US" sz="1200" b="1" smtClean="0">
                <a:sym typeface="Symbol"/>
              </a:rPr>
              <a:t></a:t>
            </a:r>
            <a:r>
              <a:rPr lang="en-US" sz="1200" b="1" smtClean="0"/>
              <a:t> CLEAR(C</a:t>
            </a:r>
            <a:r>
              <a:rPr lang="en-US" sz="1200" b="1" dirty="0" smtClean="0"/>
              <a:t>) </a:t>
            </a:r>
            <a:r>
              <a:rPr lang="en-US" sz="1200" b="1" smtClean="0">
                <a:sym typeface="Symbol"/>
              </a:rPr>
              <a:t></a:t>
            </a:r>
            <a:r>
              <a:rPr lang="en-US" sz="1200" b="1" smtClean="0"/>
              <a:t> ARMEMPTY</a:t>
            </a:r>
            <a:endParaRPr lang="id-ID" sz="1200" b="1" dirty="0" smtClean="0"/>
          </a:p>
        </p:txBody>
      </p:sp>
      <p:sp>
        <p:nvSpPr>
          <p:cNvPr id="42" name="Rectangle 41"/>
          <p:cNvSpPr/>
          <p:nvPr/>
        </p:nvSpPr>
        <p:spPr>
          <a:xfrm>
            <a:off x="351972" y="1400628"/>
            <a:ext cx="10915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mtClean="0"/>
              <a:t>ARMEMPTY</a:t>
            </a:r>
            <a:endParaRPr lang="id-ID" sz="1200" b="1" dirty="0" smtClean="0"/>
          </a:p>
        </p:txBody>
      </p:sp>
      <p:sp>
        <p:nvSpPr>
          <p:cNvPr id="43" name="Rectangle 42"/>
          <p:cNvSpPr/>
          <p:nvPr/>
        </p:nvSpPr>
        <p:spPr>
          <a:xfrm>
            <a:off x="333828" y="1172028"/>
            <a:ext cx="926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mtClean="0"/>
              <a:t>CLEAR(C</a:t>
            </a:r>
            <a:r>
              <a:rPr lang="en-US" sz="1200" b="1" dirty="0" smtClean="0"/>
              <a:t>)</a:t>
            </a:r>
            <a:endParaRPr lang="id-ID" sz="1200" b="1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348175" y="943428"/>
            <a:ext cx="11302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mtClean="0"/>
              <a:t>ONTABLE(C</a:t>
            </a:r>
            <a:r>
              <a:rPr lang="en-US" sz="1200" b="1" dirty="0" smtClean="0"/>
              <a:t>)</a:t>
            </a:r>
            <a:endParaRPr lang="id-ID" sz="1200" b="1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355602" y="1400628"/>
            <a:ext cx="1069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smtClean="0">
                <a:solidFill>
                  <a:srgbClr val="C00000"/>
                </a:solidFill>
              </a:rPr>
              <a:t>STACK</a:t>
            </a:r>
            <a:r>
              <a:rPr lang="en-US" sz="1200" b="1" smtClean="0">
                <a:solidFill>
                  <a:srgbClr val="C00000"/>
                </a:solidFill>
              </a:rPr>
              <a:t>(B,D</a:t>
            </a:r>
            <a:r>
              <a:rPr lang="en-US" sz="1200" b="1" dirty="0" smtClean="0"/>
              <a:t>)</a:t>
            </a:r>
            <a:endParaRPr lang="id-ID" sz="1200" b="1" dirty="0"/>
          </a:p>
        </p:txBody>
      </p:sp>
      <p:sp>
        <p:nvSpPr>
          <p:cNvPr id="46" name="Rectangle 45"/>
          <p:cNvSpPr/>
          <p:nvPr/>
        </p:nvSpPr>
        <p:spPr>
          <a:xfrm>
            <a:off x="337458" y="1175658"/>
            <a:ext cx="20297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mtClean="0"/>
              <a:t>CLEAR(D</a:t>
            </a:r>
            <a:r>
              <a:rPr lang="en-US" sz="1200" b="1" dirty="0" smtClean="0"/>
              <a:t>) </a:t>
            </a:r>
            <a:r>
              <a:rPr lang="en-US" sz="1200" b="1" dirty="0" smtClean="0">
                <a:sym typeface="Symbol"/>
              </a:rPr>
              <a:t></a:t>
            </a:r>
            <a:r>
              <a:rPr lang="en-US" sz="1200" b="1" dirty="0" smtClean="0"/>
              <a:t> HOLDING(B)</a:t>
            </a:r>
            <a:endParaRPr lang="id-ID" sz="1200" b="1" dirty="0" smtClean="0"/>
          </a:p>
        </p:txBody>
      </p:sp>
      <p:sp>
        <p:nvSpPr>
          <p:cNvPr id="47" name="Rectangle 46"/>
          <p:cNvSpPr/>
          <p:nvPr/>
        </p:nvSpPr>
        <p:spPr>
          <a:xfrm>
            <a:off x="348342" y="943428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HOLDING(B)</a:t>
            </a:r>
            <a:endParaRPr lang="id-ID" sz="1200" b="1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338715" y="714828"/>
            <a:ext cx="926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mtClean="0"/>
              <a:t>CLEAR(D</a:t>
            </a:r>
            <a:r>
              <a:rPr lang="en-US" sz="1200" b="1" dirty="0" smtClean="0"/>
              <a:t>)</a:t>
            </a:r>
            <a:endParaRPr lang="id-ID" sz="1200" b="1" dirty="0" smtClean="0"/>
          </a:p>
        </p:txBody>
      </p:sp>
      <p:sp>
        <p:nvSpPr>
          <p:cNvPr id="49" name="Rectangle 48"/>
          <p:cNvSpPr/>
          <p:nvPr/>
        </p:nvSpPr>
        <p:spPr>
          <a:xfrm>
            <a:off x="4953000" y="3886200"/>
            <a:ext cx="16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1200" b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 STACK(B,D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id-ID" sz="1200" b="1" dirty="0">
              <a:solidFill>
                <a:srgbClr val="C00000"/>
              </a:solidFill>
            </a:endParaRPr>
          </a:p>
        </p:txBody>
      </p:sp>
      <p:grpSp>
        <p:nvGrpSpPr>
          <p:cNvPr id="11" name="Group 29"/>
          <p:cNvGrpSpPr/>
          <p:nvPr/>
        </p:nvGrpSpPr>
        <p:grpSpPr>
          <a:xfrm>
            <a:off x="4800600" y="304800"/>
            <a:ext cx="3934264" cy="990600"/>
            <a:chOff x="4800600" y="304800"/>
            <a:chExt cx="3934264" cy="990600"/>
          </a:xfrm>
        </p:grpSpPr>
        <p:sp>
          <p:nvSpPr>
            <p:cNvPr id="52" name="Text Box 2"/>
            <p:cNvSpPr txBox="1">
              <a:spLocks noChangeArrowheads="1"/>
            </p:cNvSpPr>
            <p:nvPr/>
          </p:nvSpPr>
          <p:spPr bwMode="auto">
            <a:xfrm>
              <a:off x="4800600" y="304800"/>
              <a:ext cx="3934264" cy="609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82800" rIns="91440" bIns="7200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100" b="1" smtClean="0"/>
                <a:t>ONTABLE(A) </a:t>
              </a:r>
              <a:r>
                <a:rPr lang="en-US" sz="1100" b="1" smtClean="0">
                  <a:sym typeface="Symbol"/>
                </a:rPr>
                <a:t></a:t>
              </a:r>
              <a:r>
                <a:rPr lang="en-US" sz="1100" b="1" smtClean="0"/>
                <a:t> ONTABLE(C</a:t>
              </a:r>
              <a:r>
                <a:rPr lang="en-US" sz="1100" b="1" dirty="0" smtClean="0"/>
                <a:t>) </a:t>
              </a:r>
              <a:r>
                <a:rPr lang="en-US" sz="1100" b="1" smtClean="0">
                  <a:sym typeface="Symbol"/>
                </a:rPr>
                <a:t></a:t>
              </a:r>
              <a:r>
                <a:rPr lang="en-US" sz="1100" b="1" smtClean="0"/>
                <a:t> ONTABLE(D</a:t>
              </a:r>
              <a:r>
                <a:rPr lang="en-US" sz="1100" b="1" dirty="0" smtClean="0"/>
                <a:t>) </a:t>
              </a:r>
              <a:r>
                <a:rPr lang="en-US" sz="1100" b="1" dirty="0" smtClean="0">
                  <a:sym typeface="Symbol"/>
                </a:rPr>
                <a:t></a:t>
              </a:r>
              <a:r>
                <a:rPr lang="en-US" sz="1100" b="1" dirty="0" smtClean="0"/>
                <a:t> ON(B,D) </a:t>
              </a:r>
              <a:r>
                <a:rPr lang="en-US" sz="1100" b="1" smtClean="0">
                  <a:sym typeface="Symbol"/>
                </a:rPr>
                <a:t> </a:t>
              </a:r>
              <a:r>
                <a:rPr lang="en-US" sz="1100" b="1" smtClean="0"/>
                <a:t>ARMEMPTY</a:t>
              </a:r>
              <a:endParaRPr lang="id-ID" sz="11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53" name="Text Box 2"/>
            <p:cNvSpPr txBox="1">
              <a:spLocks noChangeArrowheads="1"/>
            </p:cNvSpPr>
            <p:nvPr/>
          </p:nvSpPr>
          <p:spPr bwMode="auto">
            <a:xfrm>
              <a:off x="4800600" y="914400"/>
              <a:ext cx="3934264" cy="3810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50000"/>
                </a:lnSpc>
              </a:pPr>
              <a:r>
                <a:rPr lang="en-US" sz="1600" b="1" i="1" smtClean="0">
                  <a:solidFill>
                    <a:srgbClr val="7030A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Current State</a:t>
              </a:r>
              <a:endParaRPr lang="id-ID" sz="16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953000" y="4191000"/>
            <a:ext cx="16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 PICKUP(C)</a:t>
            </a:r>
            <a:endParaRPr lang="id-ID" sz="1200" b="1" dirty="0">
              <a:solidFill>
                <a:srgbClr val="C00000"/>
              </a:solidFill>
            </a:endParaRPr>
          </a:p>
        </p:txBody>
      </p:sp>
      <p:grpSp>
        <p:nvGrpSpPr>
          <p:cNvPr id="12" name="Group 29"/>
          <p:cNvGrpSpPr/>
          <p:nvPr/>
        </p:nvGrpSpPr>
        <p:grpSpPr>
          <a:xfrm>
            <a:off x="4800600" y="304800"/>
            <a:ext cx="3934264" cy="990600"/>
            <a:chOff x="4800600" y="304800"/>
            <a:chExt cx="3934264" cy="990600"/>
          </a:xfrm>
        </p:grpSpPr>
        <p:sp>
          <p:nvSpPr>
            <p:cNvPr id="56" name="Text Box 2"/>
            <p:cNvSpPr txBox="1">
              <a:spLocks noChangeArrowheads="1"/>
            </p:cNvSpPr>
            <p:nvPr/>
          </p:nvSpPr>
          <p:spPr bwMode="auto">
            <a:xfrm>
              <a:off x="4800600" y="304800"/>
              <a:ext cx="3934264" cy="609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82800" rIns="91440" bIns="7200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100" b="1" smtClean="0"/>
                <a:t>ONTABLE(A) </a:t>
              </a:r>
              <a:r>
                <a:rPr lang="en-US" sz="1100" b="1" smtClean="0">
                  <a:sym typeface="Symbol"/>
                </a:rPr>
                <a:t></a:t>
              </a:r>
              <a:r>
                <a:rPr lang="en-US" sz="1100" b="1" smtClean="0"/>
                <a:t> ONTABLE(D</a:t>
              </a:r>
              <a:r>
                <a:rPr lang="en-US" sz="1100" b="1" dirty="0" smtClean="0"/>
                <a:t>) </a:t>
              </a:r>
              <a:r>
                <a:rPr lang="en-US" sz="1100" b="1" dirty="0" smtClean="0">
                  <a:sym typeface="Symbol"/>
                </a:rPr>
                <a:t></a:t>
              </a:r>
              <a:r>
                <a:rPr lang="en-US" sz="1100" b="1" dirty="0" smtClean="0"/>
                <a:t> ON(B,D) </a:t>
              </a:r>
              <a:r>
                <a:rPr lang="en-US" sz="1100" b="1" dirty="0" smtClean="0">
                  <a:sym typeface="Symbol"/>
                </a:rPr>
                <a:t> </a:t>
              </a:r>
              <a:r>
                <a:rPr lang="en-US" sz="1100" b="1" dirty="0" smtClean="0"/>
                <a:t>HOLDING(C)</a:t>
              </a:r>
              <a:endParaRPr lang="id-ID" sz="11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57" name="Text Box 2"/>
            <p:cNvSpPr txBox="1">
              <a:spLocks noChangeArrowheads="1"/>
            </p:cNvSpPr>
            <p:nvPr/>
          </p:nvSpPr>
          <p:spPr bwMode="auto">
            <a:xfrm>
              <a:off x="4800600" y="914400"/>
              <a:ext cx="3934264" cy="3810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50000"/>
                </a:lnSpc>
              </a:pPr>
              <a:r>
                <a:rPr lang="en-US" sz="1600" b="1" i="1" smtClean="0">
                  <a:solidFill>
                    <a:srgbClr val="7030A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Current State</a:t>
              </a:r>
              <a:endParaRPr lang="id-ID" sz="16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4953000" y="4495800"/>
            <a:ext cx="16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en-US" sz="1200" b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 STACK(C,A)</a:t>
            </a:r>
            <a:endParaRPr lang="id-ID" sz="1200" b="1" dirty="0">
              <a:solidFill>
                <a:srgbClr val="C00000"/>
              </a:solidFill>
            </a:endParaRPr>
          </a:p>
        </p:txBody>
      </p:sp>
      <p:grpSp>
        <p:nvGrpSpPr>
          <p:cNvPr id="13" name="Group 29"/>
          <p:cNvGrpSpPr/>
          <p:nvPr/>
        </p:nvGrpSpPr>
        <p:grpSpPr>
          <a:xfrm>
            <a:off x="4800600" y="304800"/>
            <a:ext cx="3934264" cy="990600"/>
            <a:chOff x="4800600" y="304800"/>
            <a:chExt cx="3934264" cy="990600"/>
          </a:xfrm>
        </p:grpSpPr>
        <p:sp>
          <p:nvSpPr>
            <p:cNvPr id="60" name="Text Box 2"/>
            <p:cNvSpPr txBox="1">
              <a:spLocks noChangeArrowheads="1"/>
            </p:cNvSpPr>
            <p:nvPr/>
          </p:nvSpPr>
          <p:spPr bwMode="auto">
            <a:xfrm>
              <a:off x="4800600" y="304800"/>
              <a:ext cx="3934264" cy="609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82800" rIns="91440" bIns="7200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100" b="1" smtClean="0"/>
                <a:t>ONTABLE(A) </a:t>
              </a:r>
              <a:r>
                <a:rPr lang="en-US" sz="1100" b="1" smtClean="0">
                  <a:sym typeface="Symbol"/>
                </a:rPr>
                <a:t></a:t>
              </a:r>
              <a:r>
                <a:rPr lang="en-US" sz="1100" b="1" smtClean="0"/>
                <a:t> ONTABLE(D</a:t>
              </a:r>
              <a:r>
                <a:rPr lang="en-US" sz="1100" b="1" dirty="0" smtClean="0"/>
                <a:t>) </a:t>
              </a:r>
              <a:r>
                <a:rPr lang="en-US" sz="1100" b="1" dirty="0" smtClean="0">
                  <a:sym typeface="Symbol"/>
                </a:rPr>
                <a:t></a:t>
              </a:r>
              <a:r>
                <a:rPr lang="en-US" sz="1100" b="1" dirty="0" smtClean="0"/>
                <a:t> ON(B,D) </a:t>
              </a:r>
              <a:r>
                <a:rPr lang="en-US" sz="1100" b="1" smtClean="0">
                  <a:sym typeface="Symbol"/>
                </a:rPr>
                <a:t> </a:t>
              </a:r>
              <a:r>
                <a:rPr lang="en-US" sz="1100" b="1" smtClean="0"/>
                <a:t>ON(C,A)</a:t>
              </a:r>
              <a:endParaRPr lang="id-ID" sz="11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61" name="Text Box 2"/>
            <p:cNvSpPr txBox="1">
              <a:spLocks noChangeArrowheads="1"/>
            </p:cNvSpPr>
            <p:nvPr/>
          </p:nvSpPr>
          <p:spPr bwMode="auto">
            <a:xfrm>
              <a:off x="4800600" y="914400"/>
              <a:ext cx="3934264" cy="3810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50000"/>
                </a:lnSpc>
              </a:pPr>
              <a:r>
                <a:rPr lang="en-US" sz="1600" b="1" i="1" smtClean="0">
                  <a:solidFill>
                    <a:srgbClr val="7030A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Current State</a:t>
              </a:r>
              <a:endParaRPr lang="id-ID" sz="16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62" name="Left-Right Arrow 61"/>
          <p:cNvSpPr/>
          <p:nvPr/>
        </p:nvSpPr>
        <p:spPr>
          <a:xfrm rot="18411384">
            <a:off x="3113659" y="1616603"/>
            <a:ext cx="2449966" cy="246665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4343400" y="1600200"/>
            <a:ext cx="22860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b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Sama </a:t>
            </a:r>
            <a:r>
              <a:rPr lang="en-US" b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 Selesai</a:t>
            </a:r>
            <a:endParaRPr lang="id-ID" sz="16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6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9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8" fill="hold">
                      <p:stCondLst>
                        <p:cond delay="indefinite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/>
      <p:bldP spid="32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8" grpId="0"/>
      <p:bldP spid="28" grpId="1"/>
      <p:bldP spid="29" grpId="0" build="allAtOnce"/>
      <p:bldP spid="30" grpId="0"/>
      <p:bldP spid="30" grpId="1"/>
      <p:bldP spid="31" grpId="0"/>
      <p:bldP spid="31" grpId="1"/>
      <p:bldP spid="33" grpId="0"/>
      <p:bldP spid="33" grpId="1"/>
      <p:bldP spid="34" grpId="0"/>
      <p:bldP spid="34" grpId="1"/>
      <p:bldP spid="36" grpId="0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4" grpId="0"/>
      <p:bldP spid="58" grpId="0"/>
      <p:bldP spid="62" grpId="0" animBg="1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3352800" cy="168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305800" cy="1143000"/>
          </a:xfrm>
        </p:spPr>
        <p:txBody>
          <a:bodyPr>
            <a:normAutofit/>
          </a:bodyPr>
          <a:lstStyle/>
          <a:p>
            <a:r>
              <a:rPr lang="it-IT" sz="4400" dirty="0" smtClean="0"/>
              <a:t>Rencana Penyelesaian</a:t>
            </a:r>
            <a:endParaRPr lang="id-ID" sz="4400" dirty="0"/>
          </a:p>
        </p:txBody>
      </p:sp>
      <p:grpSp>
        <p:nvGrpSpPr>
          <p:cNvPr id="2" name="Group 4"/>
          <p:cNvGrpSpPr/>
          <p:nvPr/>
        </p:nvGrpSpPr>
        <p:grpSpPr>
          <a:xfrm>
            <a:off x="533400" y="4038600"/>
            <a:ext cx="8839200" cy="2667000"/>
            <a:chOff x="457200" y="1981200"/>
            <a:chExt cx="9287681" cy="3200400"/>
          </a:xfrm>
        </p:grpSpPr>
        <p:pic>
          <p:nvPicPr>
            <p:cNvPr id="6" name="Picture 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981200"/>
              <a:ext cx="9287681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13"/>
            <p:cNvGrpSpPr/>
            <p:nvPr/>
          </p:nvGrpSpPr>
          <p:grpSpPr>
            <a:xfrm>
              <a:off x="3505200" y="2286000"/>
              <a:ext cx="531324" cy="976879"/>
              <a:chOff x="4038600" y="5395686"/>
              <a:chExt cx="531324" cy="976879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rot="5400000">
                <a:off x="3805042" y="6125186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4322544" y="6124615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4056882" y="5641682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038600" y="5889061"/>
                <a:ext cx="529940" cy="114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4"/>
            <p:cNvGrpSpPr/>
            <p:nvPr/>
          </p:nvGrpSpPr>
          <p:grpSpPr>
            <a:xfrm>
              <a:off x="5410200" y="2209800"/>
              <a:ext cx="531324" cy="976879"/>
              <a:chOff x="4038600" y="5395686"/>
              <a:chExt cx="531324" cy="976879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>
                <a:off x="3805042" y="6125186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4322544" y="6124615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4056882" y="5641682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038600" y="5889061"/>
                <a:ext cx="529940" cy="114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305800" cy="1143000"/>
          </a:xfrm>
        </p:spPr>
        <p:txBody>
          <a:bodyPr/>
          <a:lstStyle/>
          <a:p>
            <a:r>
              <a:rPr lang="id-ID" dirty="0" smtClean="0"/>
              <a:t>Masalah-</a:t>
            </a:r>
            <a:r>
              <a:rPr lang="en-US" dirty="0" smtClean="0"/>
              <a:t>2</a:t>
            </a:r>
            <a:endParaRPr lang="id-ID" dirty="0"/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928768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3"/>
          <p:cNvGrpSpPr/>
          <p:nvPr/>
        </p:nvGrpSpPr>
        <p:grpSpPr>
          <a:xfrm>
            <a:off x="3519714" y="2514600"/>
            <a:ext cx="531324" cy="976879"/>
            <a:chOff x="4038600" y="5395686"/>
            <a:chExt cx="531324" cy="976879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3805042" y="6125186"/>
              <a:ext cx="493375" cy="138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322544" y="6124615"/>
              <a:ext cx="493375" cy="138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056882" y="5641682"/>
              <a:ext cx="493375" cy="138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038600" y="5889061"/>
              <a:ext cx="529940" cy="114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3"/>
          <p:cNvGrpSpPr/>
          <p:nvPr/>
        </p:nvGrpSpPr>
        <p:grpSpPr>
          <a:xfrm>
            <a:off x="4876800" y="2514600"/>
            <a:ext cx="531324" cy="976879"/>
            <a:chOff x="4038600" y="5395686"/>
            <a:chExt cx="531324" cy="976879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3805042" y="6125186"/>
              <a:ext cx="493375" cy="138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322544" y="6124615"/>
              <a:ext cx="493375" cy="138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056882" y="5641682"/>
              <a:ext cx="493375" cy="138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38600" y="5889061"/>
              <a:ext cx="529940" cy="114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7558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Isi Stack pada langkah ke-1</a:t>
            </a:r>
            <a:endParaRPr lang="id-ID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pSp>
        <p:nvGrpSpPr>
          <p:cNvPr id="3" name="Group 13"/>
          <p:cNvGrpSpPr/>
          <p:nvPr/>
        </p:nvGrpSpPr>
        <p:grpSpPr>
          <a:xfrm>
            <a:off x="533400" y="2514600"/>
            <a:ext cx="3200400" cy="2735997"/>
            <a:chOff x="533400" y="2514600"/>
            <a:chExt cx="3200400" cy="2735997"/>
          </a:xfrm>
        </p:grpSpPr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533400" y="2514600"/>
              <a:ext cx="3200400" cy="1676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8280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981200" algn="l"/>
                </a:tabLst>
              </a:pPr>
              <a:r>
                <a:rPr kumimoji="0" lang="en-US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ON</a:t>
              </a: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(A,B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981200" algn="l"/>
                </a:tabLst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(B,C)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981200" algn="l"/>
                </a:tabLst>
              </a:pPr>
              <a:r>
                <a:rPr kumimoji="0" lang="en-US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ON</a:t>
              </a: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(A,B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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ON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(B,C)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3400" y="4419600"/>
              <a:ext cx="3200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smtClean="0"/>
                <a:t>U</a:t>
              </a:r>
              <a:r>
                <a:rPr lang="id-ID" sz="2400" smtClean="0"/>
                <a:t>rutan isi stack</a:t>
              </a:r>
              <a:r>
                <a:rPr lang="en-US" sz="2400" smtClean="0"/>
                <a:t> Kemungkinan </a:t>
              </a:r>
              <a:r>
                <a:rPr lang="en-US" sz="2400" dirty="0" smtClean="0"/>
                <a:t>1</a:t>
              </a:r>
              <a:endParaRPr lang="id-ID" sz="2400" dirty="0"/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5486400" y="2514600"/>
            <a:ext cx="3200400" cy="2735997"/>
            <a:chOff x="5486400" y="2514600"/>
            <a:chExt cx="3200400" cy="2735997"/>
          </a:xfrm>
        </p:grpSpPr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5486400" y="2514600"/>
              <a:ext cx="3200400" cy="1676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8280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981200" algn="l"/>
                </a:tabLst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(B,C)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981200" algn="l"/>
                </a:tabLst>
              </a:pPr>
              <a:r>
                <a:rPr kumimoji="0" lang="en-US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ON</a:t>
              </a: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(A,B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981200" algn="l"/>
                </a:tabLst>
              </a:pPr>
              <a:r>
                <a:rPr kumimoji="0" lang="en-US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ON</a:t>
              </a: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(A,B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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ON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(B,C)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86400" y="4419600"/>
              <a:ext cx="3200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smtClean="0"/>
                <a:t>U</a:t>
              </a:r>
              <a:r>
                <a:rPr lang="id-ID" sz="2400" smtClean="0"/>
                <a:t>rutan isi stack</a:t>
              </a:r>
              <a:r>
                <a:rPr lang="en-US" sz="2400" smtClean="0"/>
                <a:t> Kemungkinan </a:t>
              </a:r>
              <a:r>
                <a:rPr lang="en-US" sz="2400" dirty="0" smtClean="0"/>
                <a:t>2</a:t>
              </a:r>
              <a:endParaRPr lang="id-ID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pSp>
        <p:nvGrpSpPr>
          <p:cNvPr id="2" name="Group 13"/>
          <p:cNvGrpSpPr/>
          <p:nvPr/>
        </p:nvGrpSpPr>
        <p:grpSpPr>
          <a:xfrm>
            <a:off x="533400" y="381000"/>
            <a:ext cx="3200400" cy="2735997"/>
            <a:chOff x="533400" y="2514600"/>
            <a:chExt cx="3200400" cy="2735997"/>
          </a:xfrm>
        </p:grpSpPr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533400" y="2514600"/>
              <a:ext cx="3200400" cy="1676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8280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981200" algn="l"/>
                </a:tabLst>
              </a:pPr>
              <a:r>
                <a:rPr kumimoji="0" lang="en-US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ON</a:t>
              </a: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(A,B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981200" algn="l"/>
                </a:tabLst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(B,C)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981200" algn="l"/>
                </a:tabLst>
              </a:pPr>
              <a:r>
                <a:rPr kumimoji="0" lang="en-US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ON</a:t>
              </a: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(A,B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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ON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(B,C)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3400" y="4419600"/>
              <a:ext cx="3200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smtClean="0"/>
                <a:t>U</a:t>
              </a:r>
              <a:r>
                <a:rPr lang="id-ID" sz="2400" smtClean="0"/>
                <a:t>rutan isi stack</a:t>
              </a:r>
              <a:r>
                <a:rPr lang="en-US" sz="2400" smtClean="0"/>
                <a:t> Kemungkinan </a:t>
              </a:r>
              <a:r>
                <a:rPr lang="en-US" sz="2400" dirty="0" smtClean="0"/>
                <a:t>1</a:t>
              </a:r>
              <a:endParaRPr lang="id-ID" sz="2400" dirty="0"/>
            </a:p>
          </p:txBody>
        </p:sp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876800" y="381000"/>
            <a:ext cx="2743200" cy="5257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8280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</a:t>
            </a:r>
            <a:r>
              <a:rPr kumimoji="0" lang="en-US" sz="2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STACK</a:t>
            </a: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(C,A)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PUTDOWN(C)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PICKUP(A)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2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STACK</a:t>
            </a:r>
            <a: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(A,B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</a:t>
            </a:r>
            <a:r>
              <a:rPr kumimoji="0" lang="en-US" sz="22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STACK</a:t>
            </a:r>
            <a: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(A,B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PUTDOWN(A)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PICKUP(B)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STACK</a:t>
            </a: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(B,C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PICKUP(A)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STACK</a:t>
            </a: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(A,B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5867400"/>
            <a:ext cx="358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000" smtClean="0"/>
              <a:t>Rencana </a:t>
            </a:r>
            <a:r>
              <a:rPr lang="en-US" sz="2000" smtClean="0"/>
              <a:t>yang Tidak Optimal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533400" y="381000"/>
            <a:ext cx="3200400" cy="2735997"/>
            <a:chOff x="5486400" y="2514600"/>
            <a:chExt cx="3200400" cy="2735997"/>
          </a:xfrm>
        </p:grpSpPr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5486400" y="2514600"/>
              <a:ext cx="3200400" cy="1676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8280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981200" algn="l"/>
                </a:tabLst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(B,C)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981200" algn="l"/>
                </a:tabLst>
              </a:pPr>
              <a:r>
                <a:rPr kumimoji="0" lang="en-US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ON</a:t>
              </a: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(A,B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981200" algn="l"/>
                </a:tabLst>
              </a:pPr>
              <a:r>
                <a:rPr kumimoji="0" lang="en-US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ON</a:t>
              </a: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(A,B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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ON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(B,C)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86400" y="4419600"/>
              <a:ext cx="3200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smtClean="0"/>
                <a:t>U</a:t>
              </a:r>
              <a:r>
                <a:rPr lang="id-ID" sz="2400" smtClean="0"/>
                <a:t>rutan isi stack</a:t>
              </a:r>
              <a:r>
                <a:rPr lang="en-US" sz="2400" smtClean="0"/>
                <a:t> Kemungkinan </a:t>
              </a:r>
              <a:r>
                <a:rPr lang="en-US" sz="2400" dirty="0" smtClean="0"/>
                <a:t>2</a:t>
              </a:r>
              <a:endParaRPr lang="id-ID" sz="2400" dirty="0"/>
            </a:p>
          </p:txBody>
        </p:sp>
      </p:grp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257800" y="361890"/>
            <a:ext cx="2819400" cy="350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8280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</a:t>
            </a:r>
            <a:r>
              <a: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STACK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(C,A)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PUTDOWN(C)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PICKUP(B)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STACK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(B,C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PICKUP(A)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STACK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(A,B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4095690"/>
            <a:ext cx="358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000" smtClean="0"/>
              <a:t>Rencana </a:t>
            </a:r>
            <a:r>
              <a:rPr lang="en-US" sz="2000" smtClean="0"/>
              <a:t>yang Optimal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1143000"/>
          </a:xfrm>
        </p:spPr>
        <p:txBody>
          <a:bodyPr/>
          <a:lstStyle/>
          <a:p>
            <a:r>
              <a:rPr lang="id-ID" dirty="0" smtClean="0"/>
              <a:t>Algoritma GSP</a:t>
            </a:r>
            <a:endParaRPr lang="id-ID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133600"/>
            <a:ext cx="883092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Masalah pada </a:t>
            </a:r>
            <a:r>
              <a:rPr lang="en-US" dirty="0" smtClean="0"/>
              <a:t>GSP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GSP </a:t>
            </a:r>
            <a:r>
              <a:rPr lang="en-US" smtClean="0"/>
              <a:t>bisa </a:t>
            </a:r>
            <a:r>
              <a:rPr lang="id-ID" smtClean="0"/>
              <a:t>menemui jalan buntu yang tidak disadari karena seluruh langkah yang dibangkitkan akan tetap dipakai</a:t>
            </a:r>
            <a:r>
              <a:rPr lang="id-ID" dirty="0" smtClean="0"/>
              <a:t>. </a:t>
            </a:r>
            <a:endParaRPr lang="en-US" dirty="0" smtClean="0"/>
          </a:p>
          <a:p>
            <a:r>
              <a:rPr lang="en-US" smtClean="0"/>
              <a:t>A</a:t>
            </a:r>
            <a:r>
              <a:rPr lang="id-ID" smtClean="0"/>
              <a:t>da langkah yang membatalkan langkah lainnya </a:t>
            </a:r>
            <a:endParaRPr lang="en-US" dirty="0" smtClean="0"/>
          </a:p>
          <a:p>
            <a:r>
              <a:rPr lang="id-ID" i="1" smtClean="0"/>
              <a:t>STACK</a:t>
            </a:r>
            <a:r>
              <a:rPr lang="id-ID" smtClean="0"/>
              <a:t>(</a:t>
            </a:r>
            <a:r>
              <a:rPr lang="id-ID" i="1" smtClean="0"/>
              <a:t>x</a:t>
            </a:r>
            <a:r>
              <a:rPr lang="id-ID" smtClean="0"/>
              <a:t>,</a:t>
            </a:r>
            <a:r>
              <a:rPr lang="id-ID" i="1" smtClean="0"/>
              <a:t>y</a:t>
            </a:r>
            <a:r>
              <a:rPr lang="id-ID" smtClean="0"/>
              <a:t>) dibatalkan oleh UN</a:t>
            </a:r>
            <a:r>
              <a:rPr lang="id-ID" i="1" smtClean="0"/>
              <a:t>STACK</a:t>
            </a:r>
            <a:r>
              <a:rPr lang="id-ID" smtClean="0"/>
              <a:t>(</a:t>
            </a:r>
            <a:r>
              <a:rPr lang="id-ID" i="1" smtClean="0"/>
              <a:t>x</a:t>
            </a:r>
            <a:r>
              <a:rPr lang="id-ID" smtClean="0"/>
              <a:t>,</a:t>
            </a:r>
            <a:r>
              <a:rPr lang="id-ID" i="1" smtClean="0"/>
              <a:t>y</a:t>
            </a:r>
            <a:r>
              <a:rPr lang="id-ID" dirty="0" smtClean="0"/>
              <a:t>)</a:t>
            </a:r>
            <a:endParaRPr lang="en-US" dirty="0" smtClean="0"/>
          </a:p>
          <a:p>
            <a:r>
              <a:rPr lang="id-ID" dirty="0" smtClean="0"/>
              <a:t>PICKUP(</a:t>
            </a:r>
            <a:r>
              <a:rPr lang="id-ID" i="1" dirty="0" smtClean="0"/>
              <a:t>x</a:t>
            </a:r>
            <a:r>
              <a:rPr lang="id-ID" smtClean="0"/>
              <a:t>) dibatalkan </a:t>
            </a:r>
            <a:r>
              <a:rPr lang="id-ID" dirty="0" smtClean="0"/>
              <a:t>oleh PUTDOWN(x)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Apa </a:t>
            </a:r>
            <a:r>
              <a:rPr lang="en-US" err="1" smtClean="0"/>
              <a:t>itu</a:t>
            </a:r>
            <a:r>
              <a:rPr lang="en-US" smtClean="0"/>
              <a:t> Planning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Pada </a:t>
            </a:r>
            <a:r>
              <a:rPr lang="id-ID" i="1" smtClean="0"/>
              <a:t>Oxford Advanced Learner’s</a:t>
            </a:r>
            <a:r>
              <a:rPr lang="en-US" i="1" smtClean="0"/>
              <a:t>, </a:t>
            </a:r>
            <a:r>
              <a:rPr lang="en-US" i="1" smtClean="0">
                <a:solidFill>
                  <a:srgbClr val="FF0000"/>
                </a:solidFill>
              </a:rPr>
              <a:t>Plan</a:t>
            </a:r>
            <a:r>
              <a:rPr lang="en-US" i="1" smtClean="0"/>
              <a:t> berarti</a:t>
            </a:r>
            <a:r>
              <a:rPr lang="en-US" dirty="0" smtClean="0"/>
              <a:t>:</a:t>
            </a:r>
          </a:p>
          <a:p>
            <a:pPr lvl="1"/>
            <a:r>
              <a:rPr lang="id-ID" smtClean="0">
                <a:solidFill>
                  <a:srgbClr val="FF0000"/>
                </a:solidFill>
              </a:rPr>
              <a:t>Ide</a:t>
            </a:r>
            <a:r>
              <a:rPr lang="id-ID" smtClean="0"/>
              <a:t> atau </a:t>
            </a:r>
            <a:r>
              <a:rPr lang="id-ID" smtClean="0">
                <a:solidFill>
                  <a:srgbClr val="FF0000"/>
                </a:solidFill>
              </a:rPr>
              <a:t>metode</a:t>
            </a:r>
            <a:r>
              <a:rPr lang="id-ID" smtClean="0"/>
              <a:t> yang telah dipikirkan secara detail sebelum menyelesaikan suatu pekerjaan. Misalnya, ide atau </a:t>
            </a:r>
            <a:r>
              <a:rPr lang="id-ID" dirty="0" smtClean="0"/>
              <a:t>metode </a:t>
            </a:r>
            <a:r>
              <a:rPr lang="id-ID" smtClean="0"/>
              <a:t>untuk mengalahkan tim lawan dalam suatu pertandingan sepak bola.</a:t>
            </a:r>
            <a:endParaRPr lang="id-ID" dirty="0" smtClean="0"/>
          </a:p>
          <a:p>
            <a:pPr lvl="1"/>
            <a:r>
              <a:rPr lang="id-ID" smtClean="0">
                <a:solidFill>
                  <a:srgbClr val="FF0000"/>
                </a:solidFill>
              </a:rPr>
              <a:t>Diagram</a:t>
            </a:r>
            <a:r>
              <a:rPr lang="id-ID" smtClean="0"/>
              <a:t> atau </a:t>
            </a:r>
            <a:r>
              <a:rPr lang="id-ID" smtClean="0">
                <a:solidFill>
                  <a:srgbClr val="FF0000"/>
                </a:solidFill>
              </a:rPr>
              <a:t>peta detail </a:t>
            </a:r>
            <a:r>
              <a:rPr lang="id-ID" smtClean="0"/>
              <a:t>tentang bagian-bagian penting suatu kota, </a:t>
            </a:r>
            <a:r>
              <a:rPr lang="id-ID" dirty="0" smtClean="0"/>
              <a:t>gedung, </a:t>
            </a:r>
            <a:r>
              <a:rPr lang="id-ID" smtClean="0"/>
              <a:t>mesin dan sebagainya.</a:t>
            </a:r>
            <a:endParaRPr lang="id-ID" dirty="0" smtClean="0"/>
          </a:p>
          <a:p>
            <a:pPr lvl="1"/>
            <a:r>
              <a:rPr lang="id-ID" smtClean="0"/>
              <a:t>Cara </a:t>
            </a:r>
            <a:r>
              <a:rPr lang="id-ID" smtClean="0">
                <a:solidFill>
                  <a:srgbClr val="FF0000"/>
                </a:solidFill>
              </a:rPr>
              <a:t>penyusunan suatu benda</a:t>
            </a:r>
            <a:r>
              <a:rPr lang="id-ID" smtClean="0"/>
              <a:t>. Misalnya, susunan tempat </a:t>
            </a:r>
            <a:r>
              <a:rPr lang="id-ID" dirty="0" smtClean="0"/>
              <a:t>duduk.</a:t>
            </a:r>
          </a:p>
          <a:p>
            <a:pPr lvl="1"/>
            <a:r>
              <a:rPr lang="id-ID" smtClean="0">
                <a:solidFill>
                  <a:srgbClr val="FF0000"/>
                </a:solidFill>
              </a:rPr>
              <a:t>Penyusunan keuangan </a:t>
            </a:r>
            <a:r>
              <a:rPr lang="id-ID" smtClean="0"/>
              <a:t>sehingga seseorang bisa mendapatkan keuntungan. Misalnya, </a:t>
            </a:r>
            <a:r>
              <a:rPr lang="id-ID" dirty="0" smtClean="0"/>
              <a:t>pensiun</a:t>
            </a:r>
            <a:r>
              <a:rPr lang="id-ID" smtClean="0"/>
              <a:t>, rencana investasi, dan sebagainya.</a:t>
            </a:r>
            <a:endParaRPr lang="id-ID" dirty="0" smtClean="0"/>
          </a:p>
          <a:p>
            <a:pPr lvl="1"/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 err="1" smtClean="0"/>
              <a:t>Diskusi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Bagaimana mengetahui urutan </a:t>
            </a:r>
            <a:r>
              <a:rPr lang="id-ID" sz="2800" smtClean="0"/>
              <a:t>isi stack</a:t>
            </a:r>
            <a:r>
              <a:rPr lang="en-US" sz="2800" smtClean="0"/>
              <a:t> </a:t>
            </a:r>
            <a:r>
              <a:rPr lang="en-US" smtClean="0"/>
              <a:t>yang tepat</a:t>
            </a:r>
            <a:r>
              <a:rPr lang="en-US" dirty="0" smtClean="0"/>
              <a:t>?</a:t>
            </a:r>
          </a:p>
          <a:p>
            <a:r>
              <a:rPr lang="en-US" smtClean="0"/>
              <a:t>Bisakah dibuat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?</a:t>
            </a:r>
          </a:p>
          <a:p>
            <a:r>
              <a:rPr lang="en-US" smtClean="0"/>
              <a:t>Bagaimana menangani kelemahan </a:t>
            </a:r>
            <a:r>
              <a:rPr lang="en-US" dirty="0" smtClean="0"/>
              <a:t>GSP?</a:t>
            </a:r>
          </a:p>
          <a:p>
            <a:r>
              <a:rPr lang="en-US" err="1" smtClean="0"/>
              <a:t>Untuk</a:t>
            </a:r>
            <a:r>
              <a:rPr lang="en-US" smtClean="0"/>
              <a:t> kasus 1000 balok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Constraint </a:t>
            </a:r>
            <a:r>
              <a:rPr lang="en-US" i="1" dirty="0" smtClean="0"/>
              <a:t>Posting</a:t>
            </a:r>
            <a:r>
              <a:rPr lang="en-US" dirty="0" smtClean="0"/>
              <a:t> (CP)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GSP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sekuensial </a:t>
            </a:r>
            <a:r>
              <a:rPr lang="en-US" dirty="0" smtClean="0"/>
              <a:t>/ linier</a:t>
            </a:r>
          </a:p>
          <a:p>
            <a:r>
              <a:rPr lang="en-US" dirty="0" smtClean="0"/>
              <a:t>CP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paralel (</a:t>
            </a:r>
            <a:r>
              <a:rPr lang="en-US" i="1" smtClean="0"/>
              <a:t>non-linear-planning</a:t>
            </a:r>
            <a:r>
              <a:rPr lang="en-US" dirty="0" smtClean="0"/>
              <a:t>)</a:t>
            </a:r>
          </a:p>
          <a:p>
            <a:r>
              <a:rPr lang="en-US" smtClean="0"/>
              <a:t>Pada kebanyakan masalah</a:t>
            </a:r>
            <a:r>
              <a:rPr lang="en-US" dirty="0" smtClean="0"/>
              <a:t>, </a:t>
            </a:r>
            <a:r>
              <a:rPr lang="en-US" smtClean="0"/>
              <a:t>sub-sub masalah </a:t>
            </a:r>
            <a:r>
              <a:rPr lang="en-US" err="1" smtClean="0"/>
              <a:t>perlu</a:t>
            </a:r>
            <a:r>
              <a:rPr lang="en-US" smtClean="0"/>
              <a:t> dikerjakan secara simultan</a:t>
            </a:r>
            <a:r>
              <a:rPr lang="en-US" dirty="0" smtClean="0"/>
              <a:t>. </a:t>
            </a:r>
          </a:p>
          <a:p>
            <a:r>
              <a:rPr lang="en-US" smtClean="0"/>
              <a:t>T</a:t>
            </a:r>
            <a:r>
              <a:rPr lang="id-ID" smtClean="0"/>
              <a:t>iga langkah </a:t>
            </a:r>
            <a:r>
              <a:rPr lang="id-ID" dirty="0" smtClean="0"/>
              <a:t>CP:</a:t>
            </a:r>
            <a:endParaRPr lang="en-US" dirty="0" smtClean="0"/>
          </a:p>
          <a:p>
            <a:pPr lvl="1"/>
            <a:r>
              <a:rPr lang="id-ID" smtClean="0"/>
              <a:t>menganalisa operator-operator (secara bertahap</a:t>
            </a:r>
            <a:r>
              <a:rPr lang="id-ID" dirty="0" smtClean="0"/>
              <a:t>)</a:t>
            </a:r>
            <a:endParaRPr lang="en-US" dirty="0" smtClean="0"/>
          </a:p>
          <a:p>
            <a:pPr lvl="1"/>
            <a:r>
              <a:rPr lang="id-ID" smtClean="0"/>
              <a:t>mengurutkan operator-operator (secara parsial</a:t>
            </a:r>
            <a:r>
              <a:rPr lang="id-ID" dirty="0" smtClean="0"/>
              <a:t>)</a:t>
            </a:r>
            <a:endParaRPr lang="en-US" dirty="0" smtClean="0"/>
          </a:p>
          <a:p>
            <a:pPr lvl="1"/>
            <a:r>
              <a:rPr lang="id-ID" smtClean="0"/>
              <a:t>membuat variabel antar operator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Fungsi</a:t>
            </a:r>
            <a:r>
              <a:rPr lang="en-US" smtClean="0"/>
              <a:t> Pemandu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ctr"/>
            <a:r>
              <a:rPr lang="en-US" sz="2200" b="1" dirty="0" smtClean="0"/>
              <a:t>Step-addition</a:t>
            </a:r>
            <a:r>
              <a:rPr lang="en-US" sz="2200" dirty="0" smtClean="0"/>
              <a:t>: </a:t>
            </a:r>
            <a:r>
              <a:rPr lang="en-US" sz="2200" dirty="0" err="1" smtClean="0"/>
              <a:t>Membuat</a:t>
            </a:r>
            <a:r>
              <a:rPr lang="en-US" sz="2200" dirty="0" smtClean="0"/>
              <a:t> </a:t>
            </a:r>
            <a:r>
              <a:rPr lang="en-US" sz="2200" dirty="0" err="1" smtClean="0"/>
              <a:t>langkah</a:t>
            </a:r>
            <a:r>
              <a:rPr lang="en-US" sz="2200" dirty="0" smtClean="0"/>
              <a:t> </a:t>
            </a:r>
            <a:r>
              <a:rPr lang="en-US" sz="2200" dirty="0" err="1" smtClean="0"/>
              <a:t>baru</a:t>
            </a:r>
            <a:r>
              <a:rPr lang="en-US" sz="2200" dirty="0" smtClean="0"/>
              <a:t>.</a:t>
            </a:r>
            <a:endParaRPr lang="id-ID" sz="2200" dirty="0" smtClean="0"/>
          </a:p>
          <a:p>
            <a:pPr fontAlgn="ctr"/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</a:rPr>
              <a:t>Promotion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id-ID" sz="2200" dirty="0" smtClean="0">
                <a:solidFill>
                  <a:schemeClr val="accent1">
                    <a:lumMod val="75000"/>
                  </a:schemeClr>
                </a:solidFill>
              </a:rPr>
              <a:t>Menempatkan suatu langkah sebelum langkah lainnya pada rencana penyelesaian akhir.</a:t>
            </a:r>
          </a:p>
          <a:p>
            <a:pPr fontAlgn="ctr"/>
            <a:r>
              <a:rPr lang="en-US" sz="2200" b="1" i="1" dirty="0" err="1" smtClean="0"/>
              <a:t>Declobering</a:t>
            </a:r>
            <a:r>
              <a:rPr lang="en-US" sz="2200" dirty="0" smtClean="0"/>
              <a:t>: </a:t>
            </a:r>
            <a:r>
              <a:rPr lang="en-US" sz="2200" dirty="0" err="1" smtClean="0"/>
              <a:t>Menempatkan</a:t>
            </a:r>
            <a:r>
              <a:rPr lang="en-US" sz="2200" dirty="0" smtClean="0"/>
              <a:t> </a:t>
            </a:r>
            <a:r>
              <a:rPr lang="en-US" sz="2200" dirty="0" err="1" smtClean="0"/>
              <a:t>sebuah</a:t>
            </a:r>
            <a:r>
              <a:rPr lang="en-US" sz="2200" dirty="0" smtClean="0"/>
              <a:t> </a:t>
            </a:r>
            <a:r>
              <a:rPr lang="en-US" sz="2200" dirty="0" err="1" smtClean="0"/>
              <a:t>langkah</a:t>
            </a:r>
            <a:r>
              <a:rPr lang="en-US" sz="2200" dirty="0" smtClean="0"/>
              <a:t> s2 (</a:t>
            </a:r>
            <a:r>
              <a:rPr lang="en-US" sz="2200" dirty="0" err="1" smtClean="0"/>
              <a:t>mungkin</a:t>
            </a:r>
            <a:r>
              <a:rPr lang="en-US" sz="2200" dirty="0" smtClean="0"/>
              <a:t> </a:t>
            </a:r>
            <a:r>
              <a:rPr lang="en-US" sz="2200" dirty="0" err="1" smtClean="0"/>
              <a:t>baru</a:t>
            </a:r>
            <a:r>
              <a:rPr lang="en-US" sz="2200" dirty="0" smtClean="0"/>
              <a:t>)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antara</a:t>
            </a:r>
            <a:r>
              <a:rPr lang="en-US" sz="2200" dirty="0" smtClean="0"/>
              <a:t> </a:t>
            </a:r>
            <a:r>
              <a:rPr lang="en-US" sz="2200" dirty="0" err="1" smtClean="0"/>
              <a:t>dua</a:t>
            </a:r>
            <a:r>
              <a:rPr lang="en-US" sz="2200" dirty="0" smtClean="0"/>
              <a:t> </a:t>
            </a:r>
            <a:r>
              <a:rPr lang="en-US" sz="2200" dirty="0" err="1" smtClean="0"/>
              <a:t>langkah</a:t>
            </a:r>
            <a:r>
              <a:rPr lang="en-US" sz="2200" dirty="0" smtClean="0"/>
              <a:t> yang </a:t>
            </a:r>
            <a:r>
              <a:rPr lang="en-US" sz="2200" dirty="0" err="1" smtClean="0"/>
              <a:t>sudah</a:t>
            </a:r>
            <a:r>
              <a:rPr lang="en-US" sz="2200" dirty="0" smtClean="0"/>
              <a:t> </a:t>
            </a:r>
            <a:r>
              <a:rPr lang="en-US" sz="2200" dirty="0" err="1" smtClean="0"/>
              <a:t>ada</a:t>
            </a:r>
            <a:r>
              <a:rPr lang="en-US" sz="2200" dirty="0" smtClean="0"/>
              <a:t>, s1 </a:t>
            </a:r>
            <a:r>
              <a:rPr lang="en-US" sz="2200" dirty="0" err="1" smtClean="0"/>
              <a:t>dan</a:t>
            </a:r>
            <a:r>
              <a:rPr lang="en-US" sz="2200" dirty="0" smtClean="0"/>
              <a:t> s3, </a:t>
            </a:r>
            <a:r>
              <a:rPr lang="en-US" sz="2200" dirty="0" err="1" smtClean="0"/>
              <a:t>mengembalikan</a:t>
            </a:r>
            <a:r>
              <a:rPr lang="en-US" sz="2200" dirty="0" smtClean="0"/>
              <a:t> </a:t>
            </a:r>
            <a:r>
              <a:rPr lang="en-US" sz="2200" dirty="0" err="1" smtClean="0"/>
              <a:t>prekondisi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s3 yang </a:t>
            </a:r>
            <a:r>
              <a:rPr lang="en-US" sz="2200" dirty="0" err="1" smtClean="0"/>
              <a:t>dihilangkan</a:t>
            </a:r>
            <a:r>
              <a:rPr lang="en-US" sz="2200" dirty="0" smtClean="0"/>
              <a:t> (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-</a:t>
            </a:r>
            <a:r>
              <a:rPr lang="en-US" sz="2200" i="1" dirty="0" smtClean="0"/>
              <a:t>clobber</a:t>
            </a:r>
            <a:r>
              <a:rPr lang="en-US" sz="2200" dirty="0" smtClean="0"/>
              <a:t>) </a:t>
            </a:r>
            <a:r>
              <a:rPr lang="en-US" sz="2200" dirty="0" err="1" smtClean="0"/>
              <a:t>oleh</a:t>
            </a:r>
            <a:r>
              <a:rPr lang="en-US" sz="2200" dirty="0" smtClean="0"/>
              <a:t> s1.</a:t>
            </a:r>
            <a:endParaRPr lang="id-ID" sz="2200" dirty="0" smtClean="0"/>
          </a:p>
          <a:p>
            <a:pPr fontAlgn="ctr"/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</a:rPr>
              <a:t>Simple-Establishment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id-ID" sz="2200" dirty="0" smtClean="0">
                <a:solidFill>
                  <a:schemeClr val="accent1">
                    <a:lumMod val="75000"/>
                  </a:schemeClr>
                </a:solidFill>
              </a:rPr>
              <a:t>Menetapkan sebuah nilai ke dalam sebuah variabel, dalam rangka memastikan </a:t>
            </a:r>
            <a:r>
              <a:rPr lang="id-ID" sz="2200" i="1" dirty="0" smtClean="0">
                <a:solidFill>
                  <a:schemeClr val="accent1">
                    <a:lumMod val="75000"/>
                  </a:schemeClr>
                </a:solidFill>
              </a:rPr>
              <a:t>precondition</a:t>
            </a:r>
            <a:r>
              <a:rPr lang="id-ID" sz="2200" dirty="0" smtClean="0">
                <a:solidFill>
                  <a:schemeClr val="accent1">
                    <a:lumMod val="75000"/>
                  </a:schemeClr>
                </a:solidFill>
              </a:rPr>
              <a:t> untuk beberapa langkah.</a:t>
            </a:r>
          </a:p>
          <a:p>
            <a:pPr fontAlgn="ctr"/>
            <a:r>
              <a:rPr lang="en-US" sz="2200" b="1" i="1" dirty="0" smtClean="0"/>
              <a:t>Separation</a:t>
            </a:r>
            <a:r>
              <a:rPr lang="en-US" sz="2200" dirty="0" smtClean="0"/>
              <a:t>: </a:t>
            </a:r>
            <a:r>
              <a:rPr lang="id-ID" sz="2200" dirty="0" smtClean="0"/>
              <a:t>Mencegah penetapan suatu nilai ke dalam suatu variabel.</a:t>
            </a:r>
            <a:endParaRPr lang="id-ID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305800" cy="1143000"/>
          </a:xfrm>
        </p:spPr>
        <p:txBody>
          <a:bodyPr/>
          <a:lstStyle/>
          <a:p>
            <a:r>
              <a:rPr lang="id-ID" dirty="0" smtClean="0"/>
              <a:t>Masalah-</a:t>
            </a:r>
            <a:r>
              <a:rPr lang="en-US" dirty="0" smtClean="0"/>
              <a:t>2</a:t>
            </a:r>
            <a:endParaRPr lang="id-ID" dirty="0"/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928768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3"/>
          <p:cNvGrpSpPr/>
          <p:nvPr/>
        </p:nvGrpSpPr>
        <p:grpSpPr>
          <a:xfrm>
            <a:off x="3505200" y="2590800"/>
            <a:ext cx="531324" cy="976879"/>
            <a:chOff x="4038600" y="5395686"/>
            <a:chExt cx="531324" cy="976879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3805042" y="6125186"/>
              <a:ext cx="493375" cy="138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322544" y="6124615"/>
              <a:ext cx="493375" cy="138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056882" y="5641682"/>
              <a:ext cx="493375" cy="138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038600" y="5889061"/>
              <a:ext cx="529940" cy="114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3"/>
          <p:cNvGrpSpPr/>
          <p:nvPr/>
        </p:nvGrpSpPr>
        <p:grpSpPr>
          <a:xfrm>
            <a:off x="4876800" y="2514600"/>
            <a:ext cx="531324" cy="976879"/>
            <a:chOff x="4038600" y="5395686"/>
            <a:chExt cx="531324" cy="976879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3805042" y="6125186"/>
              <a:ext cx="493375" cy="138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322544" y="6124615"/>
              <a:ext cx="493375" cy="138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056882" y="5641682"/>
              <a:ext cx="493375" cy="138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038600" y="5889061"/>
              <a:ext cx="529940" cy="114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ON</a:t>
            </a:r>
            <a:r>
              <a:rPr lang="en-US" smtClean="0"/>
              <a:t>(A,B) dan </a:t>
            </a:r>
            <a:r>
              <a:rPr lang="en-US" i="1" dirty="0" smtClean="0"/>
              <a:t>ON</a:t>
            </a:r>
            <a:r>
              <a:rPr lang="en-US" dirty="0" smtClean="0"/>
              <a:t>(B,C)</a:t>
            </a:r>
          </a:p>
          <a:p>
            <a:r>
              <a:rPr lang="en-US" i="1" smtClean="0"/>
              <a:t>ON</a:t>
            </a:r>
            <a:r>
              <a:rPr lang="en-US" smtClean="0"/>
              <a:t>(A,B) dapat dicapai dengan </a:t>
            </a:r>
            <a:r>
              <a:rPr lang="en-US" i="1" smtClean="0"/>
              <a:t>STACK</a:t>
            </a:r>
            <a:r>
              <a:rPr lang="en-US" smtClean="0"/>
              <a:t>(A,B</a:t>
            </a:r>
            <a:r>
              <a:rPr lang="en-US" dirty="0" smtClean="0"/>
              <a:t>) </a:t>
            </a:r>
          </a:p>
          <a:p>
            <a:r>
              <a:rPr lang="en-US" i="1" dirty="0" smtClean="0"/>
              <a:t>ON</a:t>
            </a:r>
            <a:r>
              <a:rPr lang="en-US" dirty="0" smtClean="0"/>
              <a:t>(B,C</a:t>
            </a:r>
            <a:r>
              <a:rPr lang="en-US" smtClean="0"/>
              <a:t>) dapat dicapai dengan </a:t>
            </a:r>
            <a:r>
              <a:rPr lang="en-US" i="1" smtClean="0"/>
              <a:t>STACK</a:t>
            </a:r>
            <a:r>
              <a:rPr lang="en-US" smtClean="0"/>
              <a:t>(B,C</a:t>
            </a:r>
            <a:r>
              <a:rPr lang="en-US" dirty="0" smtClean="0"/>
              <a:t>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38400" y="1420304"/>
            <a:ext cx="1371600" cy="1066800"/>
            <a:chOff x="990600" y="1371600"/>
            <a:chExt cx="1371600" cy="1066800"/>
          </a:xfrm>
        </p:grpSpPr>
        <p:sp>
          <p:nvSpPr>
            <p:cNvPr id="2" name="Oval 1"/>
            <p:cNvSpPr/>
            <p:nvPr/>
          </p:nvSpPr>
          <p:spPr>
            <a:xfrm>
              <a:off x="990600" y="1371600"/>
              <a:ext cx="1371600" cy="1066800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05114" y="1720726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C00000"/>
                  </a:solidFill>
                </a:rPr>
                <a:t>Stack(A,B</a:t>
              </a:r>
              <a:r>
                <a:rPr lang="en-US" sz="1600" dirty="0" smtClean="0">
                  <a:solidFill>
                    <a:srgbClr val="C00000"/>
                  </a:solidFill>
                </a:rPr>
                <a:t>)</a:t>
              </a:r>
              <a:endParaRPr lang="id-ID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38400" y="2944304"/>
            <a:ext cx="1371600" cy="1066800"/>
            <a:chOff x="990600" y="1371600"/>
            <a:chExt cx="1371600" cy="1066800"/>
          </a:xfrm>
        </p:grpSpPr>
        <p:sp>
          <p:nvSpPr>
            <p:cNvPr id="6" name="Oval 5"/>
            <p:cNvSpPr/>
            <p:nvPr/>
          </p:nvSpPr>
          <p:spPr>
            <a:xfrm>
              <a:off x="990600" y="1371600"/>
              <a:ext cx="1371600" cy="1066800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05114" y="1720726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C00000"/>
                  </a:solidFill>
                </a:rPr>
                <a:t>Stack(B,C</a:t>
              </a:r>
              <a:r>
                <a:rPr lang="en-US" sz="1600" dirty="0" smtClean="0">
                  <a:solidFill>
                    <a:srgbClr val="C00000"/>
                  </a:solidFill>
                </a:rPr>
                <a:t>)</a:t>
              </a:r>
              <a:endParaRPr lang="id-ID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" y="1405790"/>
            <a:ext cx="1371600" cy="1066800"/>
            <a:chOff x="990600" y="1371600"/>
            <a:chExt cx="1371600" cy="1066800"/>
          </a:xfrm>
        </p:grpSpPr>
        <p:sp>
          <p:nvSpPr>
            <p:cNvPr id="9" name="Oval 8"/>
            <p:cNvSpPr/>
            <p:nvPr/>
          </p:nvSpPr>
          <p:spPr>
            <a:xfrm>
              <a:off x="990600" y="1371600"/>
              <a:ext cx="1371600" cy="1066800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05114" y="1720726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C00000"/>
                  </a:solidFill>
                </a:rPr>
                <a:t>Pickup(A)</a:t>
              </a:r>
              <a:endParaRPr lang="id-ID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800" y="2929790"/>
            <a:ext cx="1371600" cy="1066800"/>
            <a:chOff x="990600" y="1371600"/>
            <a:chExt cx="1371600" cy="1066800"/>
          </a:xfrm>
        </p:grpSpPr>
        <p:sp>
          <p:nvSpPr>
            <p:cNvPr id="12" name="Oval 11"/>
            <p:cNvSpPr/>
            <p:nvPr/>
          </p:nvSpPr>
          <p:spPr>
            <a:xfrm>
              <a:off x="990600" y="1371600"/>
              <a:ext cx="1371600" cy="1066800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05114" y="1720726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</a:rPr>
                <a:t>Pickup(B)</a:t>
              </a:r>
              <a:endParaRPr lang="id-ID" sz="160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5" name="Straight Arrow Connector 14"/>
          <p:cNvCxnSpPr>
            <a:stCxn id="9" idx="6"/>
            <a:endCxn id="3" idx="1"/>
          </p:cNvCxnSpPr>
          <p:nvPr/>
        </p:nvCxnSpPr>
        <p:spPr>
          <a:xfrm flipV="1">
            <a:off x="1676400" y="1938707"/>
            <a:ext cx="776514" cy="48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6"/>
            <a:endCxn id="7" idx="1"/>
          </p:cNvCxnSpPr>
          <p:nvPr/>
        </p:nvCxnSpPr>
        <p:spPr>
          <a:xfrm flipV="1">
            <a:off x="1676400" y="3462707"/>
            <a:ext cx="776514" cy="48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7"/>
            <a:endCxn id="2" idx="3"/>
          </p:cNvCxnSpPr>
          <p:nvPr/>
        </p:nvCxnSpPr>
        <p:spPr>
          <a:xfrm rot="5400000" flipH="1" flipV="1">
            <a:off x="1679828" y="2126581"/>
            <a:ext cx="755144" cy="11637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710" y="1393958"/>
            <a:ext cx="4500000" cy="213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760058"/>
            <a:ext cx="4500000" cy="210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Straight Arrow Connector 27"/>
          <p:cNvCxnSpPr>
            <a:stCxn id="9" idx="4"/>
            <a:endCxn id="12" idx="0"/>
          </p:cNvCxnSpPr>
          <p:nvPr/>
        </p:nvCxnSpPr>
        <p:spPr>
          <a:xfrm rot="5400000">
            <a:off x="762000" y="2701190"/>
            <a:ext cx="457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0"/>
            <a:endCxn id="9" idx="4"/>
          </p:cNvCxnSpPr>
          <p:nvPr/>
        </p:nvCxnSpPr>
        <p:spPr>
          <a:xfrm rot="5400000" flipH="1" flipV="1">
            <a:off x="762000" y="2701190"/>
            <a:ext cx="457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" idx="1"/>
            <a:endCxn id="9" idx="5"/>
          </p:cNvCxnSpPr>
          <p:nvPr/>
        </p:nvCxnSpPr>
        <p:spPr>
          <a:xfrm rot="16200000" flipV="1">
            <a:off x="1665314" y="2126581"/>
            <a:ext cx="784172" cy="11637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14800" y="1057686"/>
            <a:ext cx="1371600" cy="1066800"/>
            <a:chOff x="990600" y="1371600"/>
            <a:chExt cx="1371600" cy="1066800"/>
          </a:xfrm>
        </p:grpSpPr>
        <p:sp>
          <p:nvSpPr>
            <p:cNvPr id="2" name="Oval 1"/>
            <p:cNvSpPr/>
            <p:nvPr/>
          </p:nvSpPr>
          <p:spPr>
            <a:xfrm>
              <a:off x="990600" y="1371600"/>
              <a:ext cx="1371600" cy="1066800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05114" y="1720726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C00000"/>
                  </a:solidFill>
                </a:rPr>
                <a:t>Stack(A,B</a:t>
              </a:r>
              <a:r>
                <a:rPr lang="en-US" sz="1600" dirty="0" smtClean="0">
                  <a:solidFill>
                    <a:srgbClr val="C00000"/>
                  </a:solidFill>
                </a:rPr>
                <a:t>)</a:t>
              </a:r>
              <a:endParaRPr lang="id-ID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000" y="1043172"/>
            <a:ext cx="1371600" cy="1066800"/>
            <a:chOff x="990600" y="1371600"/>
            <a:chExt cx="1371600" cy="1066800"/>
          </a:xfrm>
        </p:grpSpPr>
        <p:sp>
          <p:nvSpPr>
            <p:cNvPr id="6" name="Oval 5"/>
            <p:cNvSpPr/>
            <p:nvPr/>
          </p:nvSpPr>
          <p:spPr>
            <a:xfrm>
              <a:off x="990600" y="1371600"/>
              <a:ext cx="1371600" cy="1066800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05114" y="1720726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C00000"/>
                  </a:solidFill>
                </a:rPr>
                <a:t>Stack(B,C</a:t>
              </a:r>
              <a:r>
                <a:rPr lang="en-US" sz="1600" dirty="0" smtClean="0">
                  <a:solidFill>
                    <a:srgbClr val="C00000"/>
                  </a:solidFill>
                </a:rPr>
                <a:t>)</a:t>
              </a:r>
              <a:endParaRPr lang="id-ID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09800" y="1043172"/>
            <a:ext cx="1371600" cy="1066800"/>
            <a:chOff x="990600" y="1371600"/>
            <a:chExt cx="1371600" cy="1066800"/>
          </a:xfrm>
        </p:grpSpPr>
        <p:sp>
          <p:nvSpPr>
            <p:cNvPr id="9" name="Oval 8"/>
            <p:cNvSpPr/>
            <p:nvPr/>
          </p:nvSpPr>
          <p:spPr>
            <a:xfrm>
              <a:off x="990600" y="1371600"/>
              <a:ext cx="1371600" cy="1066800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05114" y="1720726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C00000"/>
                  </a:solidFill>
                </a:rPr>
                <a:t>Pickup(A)</a:t>
              </a:r>
              <a:endParaRPr lang="id-ID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2643372"/>
            <a:ext cx="1371600" cy="1066800"/>
            <a:chOff x="990600" y="1371600"/>
            <a:chExt cx="1371600" cy="1066800"/>
          </a:xfrm>
        </p:grpSpPr>
        <p:sp>
          <p:nvSpPr>
            <p:cNvPr id="12" name="Oval 11"/>
            <p:cNvSpPr/>
            <p:nvPr/>
          </p:nvSpPr>
          <p:spPr>
            <a:xfrm>
              <a:off x="990600" y="1371600"/>
              <a:ext cx="1371600" cy="1066800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05114" y="1720726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</a:rPr>
                <a:t>Pickup(B)</a:t>
              </a:r>
              <a:endParaRPr lang="id-ID" sz="160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3581400" y="1576089"/>
            <a:ext cx="547914" cy="48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800100" y="2376672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52600" y="1576572"/>
            <a:ext cx="457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4714" y="2483176"/>
            <a:ext cx="3434996" cy="163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714" y="4160004"/>
            <a:ext cx="3604051" cy="16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41"/>
          <p:cNvGrpSpPr/>
          <p:nvPr/>
        </p:nvGrpSpPr>
        <p:grpSpPr>
          <a:xfrm>
            <a:off x="337458" y="4243572"/>
            <a:ext cx="1433286" cy="1066800"/>
            <a:chOff x="337458" y="3581400"/>
            <a:chExt cx="1433286" cy="1066800"/>
          </a:xfrm>
        </p:grpSpPr>
        <p:sp>
          <p:nvSpPr>
            <p:cNvPr id="43" name="Oval 42"/>
            <p:cNvSpPr/>
            <p:nvPr/>
          </p:nvSpPr>
          <p:spPr>
            <a:xfrm>
              <a:off x="381000" y="3581400"/>
              <a:ext cx="1371600" cy="1066800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7458" y="3930526"/>
              <a:ext cx="1433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C00000"/>
                  </a:solidFill>
                </a:rPr>
                <a:t>Unstack(C,A)</a:t>
              </a:r>
              <a:endParaRPr lang="id-ID" sz="160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45" name="Straight Arrow Connector 44"/>
          <p:cNvCxnSpPr>
            <a:stCxn id="43" idx="0"/>
            <a:endCxn id="12" idx="4"/>
          </p:cNvCxnSpPr>
          <p:nvPr/>
        </p:nvCxnSpPr>
        <p:spPr>
          <a:xfrm rot="5400000" flipH="1" flipV="1">
            <a:off x="800100" y="3976872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3196" y="4243573"/>
            <a:ext cx="1815112" cy="204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3" name="Curved Connector 52"/>
          <p:cNvCxnSpPr>
            <a:stCxn id="43" idx="7"/>
          </p:cNvCxnSpPr>
          <p:nvPr/>
        </p:nvCxnSpPr>
        <p:spPr>
          <a:xfrm rot="5400000" flipH="1" flipV="1">
            <a:off x="392953" y="2887754"/>
            <a:ext cx="2670829" cy="353266"/>
          </a:xfrm>
          <a:prstGeom prst="curvedConnector3">
            <a:avLst>
              <a:gd name="adj1" fmla="val 24458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44" idx="1"/>
          </p:cNvCxnSpPr>
          <p:nvPr/>
        </p:nvCxnSpPr>
        <p:spPr>
          <a:xfrm rot="10800000" flipH="1">
            <a:off x="337458" y="2338573"/>
            <a:ext cx="576942" cy="2423403"/>
          </a:xfrm>
          <a:prstGeom prst="curvedConnector4">
            <a:avLst>
              <a:gd name="adj1" fmla="val -39623"/>
              <a:gd name="adj2" fmla="val 9961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3510" y="2643372"/>
            <a:ext cx="1804797" cy="147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24"/>
          <p:cNvGrpSpPr/>
          <p:nvPr/>
        </p:nvGrpSpPr>
        <p:grpSpPr>
          <a:xfrm>
            <a:off x="337458" y="4243572"/>
            <a:ext cx="1433286" cy="1066800"/>
            <a:chOff x="337458" y="3581400"/>
            <a:chExt cx="1433286" cy="1066800"/>
          </a:xfrm>
        </p:grpSpPr>
        <p:sp>
          <p:nvSpPr>
            <p:cNvPr id="81" name="Oval 80"/>
            <p:cNvSpPr/>
            <p:nvPr/>
          </p:nvSpPr>
          <p:spPr>
            <a:xfrm>
              <a:off x="381000" y="3581400"/>
              <a:ext cx="1371600" cy="1066800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7458" y="3930526"/>
              <a:ext cx="1433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</a:rPr>
                <a:t>Putdown(C)</a:t>
              </a:r>
              <a:endParaRPr lang="id-ID" sz="160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83" name="Straight Arrow Connector 82"/>
          <p:cNvCxnSpPr>
            <a:stCxn id="81" idx="0"/>
            <a:endCxn id="12" idx="4"/>
          </p:cNvCxnSpPr>
          <p:nvPr/>
        </p:nvCxnSpPr>
        <p:spPr>
          <a:xfrm rot="5400000" flipH="1" flipV="1">
            <a:off x="800100" y="3976872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85"/>
          <p:cNvGrpSpPr/>
          <p:nvPr/>
        </p:nvGrpSpPr>
        <p:grpSpPr>
          <a:xfrm>
            <a:off x="333828" y="5843772"/>
            <a:ext cx="1433286" cy="1066800"/>
            <a:chOff x="337458" y="3581400"/>
            <a:chExt cx="1433286" cy="1066800"/>
          </a:xfrm>
        </p:grpSpPr>
        <p:sp>
          <p:nvSpPr>
            <p:cNvPr id="87" name="Oval 86"/>
            <p:cNvSpPr/>
            <p:nvPr/>
          </p:nvSpPr>
          <p:spPr>
            <a:xfrm>
              <a:off x="381000" y="3581400"/>
              <a:ext cx="1371600" cy="1066800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37458" y="3930526"/>
              <a:ext cx="1433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C00000"/>
                  </a:solidFill>
                </a:rPr>
                <a:t>Unstack(C,A)</a:t>
              </a:r>
              <a:endParaRPr lang="id-ID" sz="160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89" name="Straight Arrow Connector 88"/>
          <p:cNvCxnSpPr>
            <a:stCxn id="87" idx="0"/>
            <a:endCxn id="81" idx="4"/>
          </p:cNvCxnSpPr>
          <p:nvPr/>
        </p:nvCxnSpPr>
        <p:spPr>
          <a:xfrm rot="5400000" flipH="1" flipV="1">
            <a:off x="798285" y="5575257"/>
            <a:ext cx="533400" cy="363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pSp>
        <p:nvGrpSpPr>
          <p:cNvPr id="2" name="Group 15"/>
          <p:cNvGrpSpPr/>
          <p:nvPr/>
        </p:nvGrpSpPr>
        <p:grpSpPr>
          <a:xfrm>
            <a:off x="381000" y="3581400"/>
            <a:ext cx="9287681" cy="2362200"/>
            <a:chOff x="533400" y="2362200"/>
            <a:chExt cx="9287681" cy="23622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2362200"/>
              <a:ext cx="9287681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13"/>
            <p:cNvGrpSpPr/>
            <p:nvPr/>
          </p:nvGrpSpPr>
          <p:grpSpPr>
            <a:xfrm>
              <a:off x="3505200" y="2590800"/>
              <a:ext cx="531324" cy="976879"/>
              <a:chOff x="4038600" y="5395686"/>
              <a:chExt cx="531324" cy="976879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5400000">
                <a:off x="3805042" y="6125186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>
                <a:off x="4322544" y="6124615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4056882" y="5641682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038600" y="5889061"/>
                <a:ext cx="529940" cy="114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13"/>
            <p:cNvGrpSpPr/>
            <p:nvPr/>
          </p:nvGrpSpPr>
          <p:grpSpPr>
            <a:xfrm>
              <a:off x="4876800" y="2514600"/>
              <a:ext cx="531324" cy="976879"/>
              <a:chOff x="4038600" y="5395686"/>
              <a:chExt cx="531324" cy="976879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5400000">
                <a:off x="3805042" y="6125186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4322544" y="6124615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4056882" y="5641682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038600" y="5889061"/>
                <a:ext cx="529940" cy="114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381000" y="304800"/>
            <a:ext cx="2514600" cy="2895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8280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</a:t>
            </a:r>
            <a:r>
              <a: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STACK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(C,A)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PUTDOWN(C)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PICKUP(B)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STACK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(B,C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PICKUP(A)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1620838" algn="l"/>
              </a:tabLst>
            </a:pPr>
            <a:r>
              <a: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STACK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(A,B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4" y="2233613"/>
            <a:ext cx="9035276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524" y="1275588"/>
            <a:ext cx="8305800" cy="1143000"/>
          </a:xfrm>
        </p:spPr>
        <p:txBody>
          <a:bodyPr/>
          <a:lstStyle/>
          <a:p>
            <a:r>
              <a:rPr lang="id-ID" dirty="0" smtClean="0"/>
              <a:t>Algoritma CP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Kesimpulan</a:t>
            </a:r>
            <a:endParaRPr lang="id-ID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i="1" dirty="0" smtClean="0"/>
              <a:t>Planning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id-ID" dirty="0" smtClean="0"/>
              <a:t>masalah yang dapat didekomposisi. </a:t>
            </a:r>
            <a:endParaRPr lang="en-US" dirty="0" smtClean="0"/>
          </a:p>
          <a:p>
            <a:r>
              <a:rPr lang="id-ID" dirty="0" smtClean="0"/>
              <a:t>Teknik ini bisa menyelesaikan masalah besar yang tidak bisa ditangani oleh teknik </a:t>
            </a:r>
            <a:r>
              <a:rPr lang="id-ID" i="1" dirty="0" smtClean="0"/>
              <a:t>searching</a:t>
            </a:r>
            <a:r>
              <a:rPr lang="id-ID" dirty="0" smtClean="0"/>
              <a:t>.</a:t>
            </a:r>
          </a:p>
          <a:p>
            <a:r>
              <a:rPr lang="id-ID" i="1" dirty="0" smtClean="0"/>
              <a:t>Goal Stack Planning </a:t>
            </a:r>
            <a:r>
              <a:rPr lang="id-ID" dirty="0" smtClean="0"/>
              <a:t>(GSP) adalah metode </a:t>
            </a:r>
            <a:r>
              <a:rPr lang="id-ID" i="1" dirty="0" smtClean="0"/>
              <a:t>planning</a:t>
            </a:r>
            <a:r>
              <a:rPr lang="id-ID" dirty="0" smtClean="0"/>
              <a:t> yang paling sederhana yang hanya menggunakan satu </a:t>
            </a:r>
            <a:r>
              <a:rPr lang="id-ID" i="1" dirty="0" smtClean="0"/>
              <a:t>stack </a:t>
            </a:r>
            <a:r>
              <a:rPr lang="id-ID" dirty="0" smtClean="0"/>
              <a:t>untuk memanipulasi kondisi sampai ditemukan solusi. </a:t>
            </a:r>
            <a:endParaRPr lang="en-US" dirty="0" smtClean="0"/>
          </a:p>
          <a:p>
            <a:r>
              <a:rPr lang="id-ID" dirty="0" smtClean="0"/>
              <a:t>GSP bisa menghasilkan solusi yang tidak efisien. </a:t>
            </a:r>
            <a:endParaRPr lang="en-US" dirty="0" smtClean="0"/>
          </a:p>
          <a:p>
            <a:r>
              <a:rPr lang="id-ID" dirty="0" smtClean="0"/>
              <a:t>GSP sangat sensitif terhadap urutan pemasukan kondisi ke dalam </a:t>
            </a:r>
            <a:r>
              <a:rPr lang="id-ID" i="1" dirty="0" smtClean="0"/>
              <a:t>stack</a:t>
            </a:r>
            <a:r>
              <a:rPr lang="id-ID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Apa </a:t>
            </a:r>
            <a:r>
              <a:rPr lang="en-US" err="1" smtClean="0"/>
              <a:t>itu</a:t>
            </a:r>
            <a:r>
              <a:rPr lang="en-US" smtClean="0"/>
              <a:t> Planning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Planning </a:t>
            </a:r>
            <a:r>
              <a:rPr lang="en-US" smtClean="0"/>
              <a:t>= </a:t>
            </a:r>
            <a:r>
              <a:rPr lang="en-US" i="1" smtClean="0"/>
              <a:t>action </a:t>
            </a:r>
            <a:r>
              <a:rPr lang="en-US" i="1" dirty="0" smtClean="0"/>
              <a:t>or process </a:t>
            </a:r>
            <a:r>
              <a:rPr lang="en-US" i="1" smtClean="0"/>
              <a:t>of making plans </a:t>
            </a:r>
            <a:r>
              <a:rPr lang="en-US" i="1" dirty="0" smtClean="0"/>
              <a:t>for </a:t>
            </a:r>
            <a:r>
              <a:rPr lang="en-US" i="1" smtClean="0"/>
              <a:t>something</a:t>
            </a:r>
            <a:r>
              <a:rPr lang="en-US" smtClean="0"/>
              <a:t> (aksi atau </a:t>
            </a:r>
            <a:r>
              <a:rPr lang="en-US" err="1" smtClean="0"/>
              <a:t>proses</a:t>
            </a:r>
            <a:r>
              <a:rPr lang="en-US" smtClean="0"/>
              <a:t> membuat </a:t>
            </a:r>
            <a:r>
              <a:rPr lang="en-US" i="1" smtClean="0"/>
              <a:t>plans</a:t>
            </a:r>
            <a:r>
              <a:rPr lang="en-US" smtClean="0"/>
              <a:t> </a:t>
            </a:r>
            <a:r>
              <a:rPr lang="en-US" err="1" smtClean="0"/>
              <a:t>untuk</a:t>
            </a:r>
            <a:r>
              <a:rPr lang="en-US" smtClean="0"/>
              <a:t> sesuatu</a:t>
            </a:r>
            <a:r>
              <a:rPr lang="en-US" dirty="0" smtClean="0"/>
              <a:t>). </a:t>
            </a:r>
          </a:p>
          <a:p>
            <a:r>
              <a:rPr lang="en-US" i="1" smtClean="0"/>
              <a:t>Plan</a:t>
            </a:r>
            <a:r>
              <a:rPr lang="en-US" smtClean="0"/>
              <a:t> = rencana </a:t>
            </a:r>
            <a:endParaRPr lang="en-US" dirty="0" smtClean="0"/>
          </a:p>
          <a:p>
            <a:r>
              <a:rPr lang="en-US" i="1" smtClean="0">
                <a:solidFill>
                  <a:srgbClr val="FF0000"/>
                </a:solidFill>
              </a:rPr>
              <a:t>Planning</a:t>
            </a:r>
            <a:r>
              <a:rPr lang="en-US" smtClean="0">
                <a:solidFill>
                  <a:srgbClr val="FF0000"/>
                </a:solidFill>
              </a:rPr>
              <a:t> = perencanaan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Kesimpulan</a:t>
            </a:r>
            <a:endParaRPr lang="id-ID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smtClean="0"/>
              <a:t>Constraint </a:t>
            </a:r>
            <a:r>
              <a:rPr lang="id-ID" i="1" dirty="0" smtClean="0"/>
              <a:t>Posting </a:t>
            </a:r>
            <a:r>
              <a:rPr lang="id-ID" dirty="0" smtClean="0"/>
              <a:t>(CP</a:t>
            </a:r>
            <a:r>
              <a:rPr lang="id-ID" smtClean="0"/>
              <a:t>) bisa menemukan solusi yang </a:t>
            </a:r>
            <a:r>
              <a:rPr lang="id-ID" dirty="0" smtClean="0"/>
              <a:t>lebih </a:t>
            </a:r>
            <a:r>
              <a:rPr lang="id-ID" smtClean="0"/>
              <a:t>efisien dibandingkan solusi yang dihasilkan </a:t>
            </a:r>
            <a:r>
              <a:rPr lang="id-ID" dirty="0" smtClean="0"/>
              <a:t>oleh GSP. </a:t>
            </a:r>
            <a:endParaRPr lang="en-US" dirty="0" smtClean="0"/>
          </a:p>
          <a:p>
            <a:r>
              <a:rPr lang="id-ID" smtClean="0"/>
              <a:t>CP agak sulit diimplementasikan karena banyaknya kondisi yang harus </a:t>
            </a:r>
            <a:r>
              <a:rPr lang="id-ID" dirty="0" smtClean="0"/>
              <a:t>di</a:t>
            </a:r>
            <a:r>
              <a:rPr lang="en-US" dirty="0" err="1" smtClean="0"/>
              <a:t>cek</a:t>
            </a:r>
            <a:r>
              <a:rPr lang="id-ID" dirty="0" smtClean="0"/>
              <a:t> </a:t>
            </a:r>
            <a:r>
              <a:rPr lang="id-ID" smtClean="0"/>
              <a:t>sebelum suatu fungsi pemandu diaplikasikan</a:t>
            </a:r>
            <a:r>
              <a:rPr lang="id-ID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Daftar Pustaka</a:t>
            </a:r>
            <a:endParaRPr 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 smtClean="0"/>
              <a:t>[SUY07</a:t>
            </a:r>
            <a:r>
              <a:rPr lang="en-US" sz="2000" b="1" smtClean="0"/>
              <a:t>]</a:t>
            </a:r>
            <a:r>
              <a:rPr lang="en-US" sz="2000" smtClean="0"/>
              <a:t> </a:t>
            </a:r>
            <a:r>
              <a:rPr lang="id-ID" sz="2000" smtClean="0"/>
              <a:t>Suyanto</a:t>
            </a:r>
            <a:r>
              <a:rPr lang="id-ID" sz="2000" dirty="0" smtClean="0"/>
              <a:t>. 2007</a:t>
            </a:r>
            <a:r>
              <a:rPr lang="id-ID" sz="2000" smtClean="0"/>
              <a:t>. Artificial </a:t>
            </a:r>
            <a:r>
              <a:rPr lang="id-ID" sz="2000" dirty="0" smtClean="0"/>
              <a:t>Intelligence</a:t>
            </a:r>
            <a:r>
              <a:rPr lang="id-ID" sz="2000" smtClean="0"/>
              <a:t>: Searching, Reasoning, Planning and Learning</a:t>
            </a:r>
            <a:r>
              <a:rPr lang="en-US" sz="2000" smtClean="0"/>
              <a:t>.</a:t>
            </a:r>
            <a:r>
              <a:rPr lang="id-ID" sz="2000" smtClean="0"/>
              <a:t> Informatika, Bandung Indonesia. </a:t>
            </a:r>
            <a:r>
              <a:rPr lang="id-ID" sz="2000" dirty="0" smtClean="0"/>
              <a:t>ISBN: 979-1153-05-1.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 smtClean="0"/>
              <a:t>[RUS95]</a:t>
            </a:r>
            <a:r>
              <a:rPr lang="en-US" sz="2000" dirty="0" smtClean="0"/>
              <a:t> </a:t>
            </a:r>
            <a:r>
              <a:rPr lang="id-ID" sz="2000" dirty="0" smtClean="0"/>
              <a:t>Russel</a:t>
            </a:r>
            <a:r>
              <a:rPr lang="id-ID" sz="2000" smtClean="0"/>
              <a:t>, Stuart and </a:t>
            </a:r>
            <a:r>
              <a:rPr lang="id-ID" sz="2000" dirty="0" smtClean="0"/>
              <a:t>Norvig, Peter. 1995</a:t>
            </a:r>
            <a:r>
              <a:rPr lang="id-ID" sz="2000" smtClean="0"/>
              <a:t>. Artificial </a:t>
            </a:r>
            <a:r>
              <a:rPr lang="id-ID" sz="2000" dirty="0" smtClean="0"/>
              <a:t>Intelligence</a:t>
            </a:r>
            <a:r>
              <a:rPr lang="id-ID" sz="2000" smtClean="0"/>
              <a:t>: A Modern Approach</a:t>
            </a:r>
            <a:r>
              <a:rPr lang="id-ID" sz="2000" dirty="0" smtClean="0"/>
              <a:t>. </a:t>
            </a:r>
            <a:r>
              <a:rPr lang="id-ID" sz="2000" smtClean="0"/>
              <a:t>Prentice Hall International</a:t>
            </a:r>
            <a:r>
              <a:rPr lang="id-ID" sz="2000" dirty="0" smtClean="0"/>
              <a:t>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649261C7-7E49-499A-9D9B-401C3CCE443A}" type="datetime1">
              <a:rPr lang="id-ID" smtClean="0"/>
              <a:pPr>
                <a:defRPr/>
              </a:pPr>
              <a:t>07/04/2015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endParaRPr lang="id-ID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Additional Materi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</a:t>
            </a:r>
            <a:r>
              <a:rPr lang="en-US" dirty="0" smtClean="0"/>
              <a:t>Problems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Manufacture</a:t>
            </a:r>
            <a:r>
              <a:rPr lang="en-US" smtClean="0"/>
              <a:t>: Automotive</a:t>
            </a:r>
            <a:r>
              <a:rPr lang="en-US" dirty="0" smtClean="0"/>
              <a:t>, Electronics, ...</a:t>
            </a:r>
          </a:p>
          <a:p>
            <a:r>
              <a:rPr lang="en-US" b="1" smtClean="0"/>
              <a:t>Elevator </a:t>
            </a:r>
            <a:r>
              <a:rPr lang="en-US" b="1" dirty="0" smtClean="0"/>
              <a:t>Control System</a:t>
            </a:r>
          </a:p>
          <a:p>
            <a:pPr lvl="1">
              <a:buNone/>
            </a:pPr>
            <a:r>
              <a:rPr lang="en-US" b="1" smtClean="0"/>
              <a:t>	</a:t>
            </a:r>
            <a:r>
              <a:rPr lang="en-US" smtClean="0"/>
              <a:t>Optimasi </a:t>
            </a:r>
            <a:r>
              <a:rPr lang="en-US" err="1" smtClean="0"/>
              <a:t>energi</a:t>
            </a:r>
            <a:r>
              <a:rPr lang="en-US" smtClean="0"/>
              <a:t> dan kepentingan semua pengguna</a:t>
            </a:r>
            <a:endParaRPr lang="en-US" dirty="0" smtClean="0"/>
          </a:p>
          <a:p>
            <a:r>
              <a:rPr lang="en-US" b="1" dirty="0" smtClean="0"/>
              <a:t>Tour guide</a:t>
            </a:r>
          </a:p>
          <a:p>
            <a:pPr lvl="1">
              <a:buNone/>
            </a:pPr>
            <a:r>
              <a:rPr lang="en-US" b="1" smtClean="0"/>
              <a:t>	</a:t>
            </a:r>
            <a:r>
              <a:rPr lang="en-US" smtClean="0"/>
              <a:t>Bagaimana membuat rencana perjalanan yang paling menyenangkan sesuai </a:t>
            </a:r>
            <a:r>
              <a:rPr lang="en-US" dirty="0" smtClean="0"/>
              <a:t>budget?</a:t>
            </a:r>
          </a:p>
          <a:p>
            <a:r>
              <a:rPr lang="en-US" b="1" smtClean="0"/>
              <a:t>Course Strategy</a:t>
            </a:r>
            <a:endParaRPr lang="en-US" b="1" dirty="0" smtClean="0"/>
          </a:p>
          <a:p>
            <a:pPr lvl="1">
              <a:buNone/>
            </a:pPr>
            <a:r>
              <a:rPr lang="en-US" b="1" smtClean="0"/>
              <a:t>	</a:t>
            </a:r>
            <a:r>
              <a:rPr lang="en-US" smtClean="0"/>
              <a:t>Bagaimana strategi pengambilan MK sehingga  mahasiswa bisa </a:t>
            </a:r>
            <a:r>
              <a:rPr lang="en-US" dirty="0" smtClean="0"/>
              <a:t>lulus &lt;= </a:t>
            </a:r>
            <a:r>
              <a:rPr lang="en-US" smtClean="0"/>
              <a:t>3,5 tahun dengan </a:t>
            </a:r>
            <a:r>
              <a:rPr lang="en-US" dirty="0" smtClean="0"/>
              <a:t>IPK &gt;= 3,5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Elevator </a:t>
            </a:r>
            <a:r>
              <a:rPr lang="id-ID" dirty="0" smtClean="0"/>
              <a:t>Control System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Gedung </a:t>
            </a:r>
            <a:r>
              <a:rPr lang="fi-FI" smtClean="0"/>
              <a:t>tinggi dengan ribuan </a:t>
            </a:r>
            <a:r>
              <a:rPr lang="fi-FI" dirty="0" smtClean="0"/>
              <a:t>penghuni</a:t>
            </a:r>
          </a:p>
          <a:p>
            <a:r>
              <a:rPr lang="fi-FI" smtClean="0"/>
              <a:t>Sekumpulan elevator dengan tujuan </a:t>
            </a:r>
            <a:r>
              <a:rPr lang="fi-FI" smtClean="0">
                <a:solidFill>
                  <a:srgbClr val="C00000"/>
                </a:solidFill>
              </a:rPr>
              <a:t>dinamis</a:t>
            </a:r>
            <a:endParaRPr lang="fi-FI" dirty="0" smtClean="0">
              <a:solidFill>
                <a:srgbClr val="C00000"/>
              </a:solidFill>
            </a:endParaRPr>
          </a:p>
          <a:p>
            <a:pPr lvl="1"/>
            <a:r>
              <a:rPr lang="fi-FI" smtClean="0"/>
              <a:t>A: lantai </a:t>
            </a:r>
            <a:r>
              <a:rPr lang="fi-FI" dirty="0" smtClean="0"/>
              <a:t>1 - 40</a:t>
            </a:r>
          </a:p>
          <a:p>
            <a:pPr lvl="1"/>
            <a:r>
              <a:rPr lang="fi-FI" dirty="0" smtClean="0"/>
              <a:t>B</a:t>
            </a:r>
            <a:r>
              <a:rPr lang="fi-FI" smtClean="0"/>
              <a:t>: lantai </a:t>
            </a:r>
            <a:r>
              <a:rPr lang="fi-FI" dirty="0" smtClean="0"/>
              <a:t>20 - 100</a:t>
            </a:r>
          </a:p>
          <a:p>
            <a:pPr lvl="1"/>
            <a:r>
              <a:rPr lang="fi-FI" dirty="0" smtClean="0"/>
              <a:t>C</a:t>
            </a:r>
            <a:r>
              <a:rPr lang="fi-FI" smtClean="0"/>
              <a:t>: lantai </a:t>
            </a:r>
            <a:r>
              <a:rPr lang="fi-FI" dirty="0" smtClean="0"/>
              <a:t>1, 50, 100, 150, 200</a:t>
            </a:r>
          </a:p>
          <a:p>
            <a:pPr lvl="1"/>
            <a:r>
              <a:rPr lang="fi-FI" dirty="0" smtClean="0"/>
              <a:t>...</a:t>
            </a:r>
          </a:p>
          <a:p>
            <a:pPr lvl="1"/>
            <a:r>
              <a:rPr lang="fi-FI" dirty="0" smtClean="0"/>
              <a:t>J</a:t>
            </a:r>
            <a:r>
              <a:rPr lang="fi-FI" smtClean="0"/>
              <a:t>: lantai </a:t>
            </a:r>
            <a:r>
              <a:rPr lang="fi-FI" dirty="0" smtClean="0"/>
              <a:t>1, 20, 55, 120</a:t>
            </a:r>
          </a:p>
          <a:p>
            <a:r>
              <a:rPr lang="en-US" err="1" smtClean="0"/>
              <a:t>Pilih</a:t>
            </a:r>
            <a:r>
              <a:rPr lang="en-US" smtClean="0"/>
              <a:t> elevator terbaik</a:t>
            </a:r>
            <a:endParaRPr lang="en-US" dirty="0" smtClean="0"/>
          </a:p>
          <a:p>
            <a:pPr lvl="1"/>
            <a:r>
              <a:rPr lang="en-US" smtClean="0"/>
              <a:t>Sesuai kebutuhan </a:t>
            </a:r>
            <a:r>
              <a:rPr lang="en-US" dirty="0" smtClean="0"/>
              <a:t>user</a:t>
            </a:r>
          </a:p>
          <a:p>
            <a:pPr lvl="1"/>
            <a:r>
              <a:rPr lang="en-US" smtClean="0"/>
              <a:t>Optimasi utilitas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C:\02 IT Telkom\001 Kuliah 2009\CSCS3243 Kecerdasan Mesain dan Artifisial\elevat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02 IT Telkom\001 Kuliah 2009\CSCS3243 Kecerdasan Mesain dan Artifisial\elev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86000"/>
            <a:ext cx="3048000" cy="228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43200" y="48768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Input: User ID </a:t>
            </a:r>
            <a:r>
              <a:rPr lang="en-US" sz="2000" b="1" smtClean="0">
                <a:solidFill>
                  <a:schemeClr val="bg1">
                    <a:lumMod val="95000"/>
                  </a:schemeClr>
                </a:solidFill>
              </a:rPr>
              <a:t>&amp; Destination</a:t>
            </a:r>
            <a:endParaRPr lang="en-US" sz="20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539109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FF00"/>
                </a:solidFill>
              </a:rPr>
              <a:t>Tap ID Card </a:t>
            </a:r>
            <a:r>
              <a:rPr lang="en-US" sz="2000" b="1" err="1" smtClean="0">
                <a:solidFill>
                  <a:srgbClr val="FFFF00"/>
                </a:solidFill>
              </a:rPr>
              <a:t>sebelum</a:t>
            </a:r>
            <a:r>
              <a:rPr lang="en-US" sz="2000" b="1" smtClean="0">
                <a:solidFill>
                  <a:srgbClr val="FFFF00"/>
                </a:solidFill>
              </a:rPr>
              <a:t> masuk </a:t>
            </a:r>
            <a:r>
              <a:rPr lang="en-US" sz="2000" b="1" dirty="0" smtClean="0">
                <a:solidFill>
                  <a:srgbClr val="FFFF00"/>
                </a:solidFill>
              </a:rPr>
              <a:t>Lift</a:t>
            </a:r>
            <a:endParaRPr lang="id-ID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ECS </a:t>
            </a:r>
            <a:r>
              <a:rPr lang="en-US" sz="2800" smtClean="0"/>
              <a:t>(Elevator  </a:t>
            </a:r>
            <a:r>
              <a:rPr lang="en-US" sz="2800" dirty="0" smtClean="0"/>
              <a:t>Control System )</a:t>
            </a:r>
            <a:endParaRPr lang="id-ID" sz="22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953000" y="2133600"/>
            <a:ext cx="381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i="1" dirty="0" smtClean="0"/>
              <a:t> </a:t>
            </a:r>
            <a:r>
              <a:rPr lang="id-ID" sz="2800" dirty="0" smtClean="0"/>
              <a:t>Rockefeller Ctr </a:t>
            </a:r>
            <a:r>
              <a:rPr lang="en-US" sz="2800" dirty="0" smtClean="0"/>
              <a:t>(</a:t>
            </a:r>
            <a:r>
              <a:rPr lang="id-ID" sz="2800" dirty="0" smtClean="0"/>
              <a:t>N</a:t>
            </a:r>
            <a:r>
              <a:rPr lang="en-US" sz="2800" dirty="0" smtClean="0"/>
              <a:t>Y)</a:t>
            </a:r>
          </a:p>
          <a:p>
            <a:pPr lvl="0">
              <a:buFont typeface="Arial" pitchFamily="34" charset="0"/>
              <a:buChar char="•"/>
            </a:pPr>
            <a:r>
              <a:rPr lang="en-US" sz="2800" smtClean="0"/>
              <a:t> </a:t>
            </a:r>
            <a:r>
              <a:rPr lang="id-ID" sz="2800" smtClean="0"/>
              <a:t>Petronas </a:t>
            </a:r>
            <a:r>
              <a:rPr lang="en-US" sz="2800" dirty="0" smtClean="0"/>
              <a:t>(KL)</a:t>
            </a:r>
          </a:p>
          <a:p>
            <a:pPr lvl="0">
              <a:buFont typeface="Arial" pitchFamily="34" charset="0"/>
              <a:buChar char="•"/>
            </a:pPr>
            <a:r>
              <a:rPr lang="en-US" sz="2800" smtClean="0"/>
              <a:t> Kebutuhan </a:t>
            </a:r>
            <a:r>
              <a:rPr lang="en-US" sz="2800" i="1" dirty="0" smtClean="0"/>
              <a:t>users</a:t>
            </a:r>
            <a:r>
              <a:rPr lang="en-US" sz="2800" dirty="0" smtClean="0"/>
              <a:t>:</a:t>
            </a:r>
          </a:p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fi-FI" sz="2400" smtClean="0"/>
              <a:t>Kapasitas ruang</a:t>
            </a:r>
            <a:endParaRPr lang="fi-FI" sz="2400" dirty="0" smtClean="0"/>
          </a:p>
          <a:p>
            <a:pPr lvl="0"/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- </a:t>
            </a:r>
            <a:r>
              <a:rPr lang="fi-FI" sz="2400" smtClean="0"/>
              <a:t>Konflik antar pengguna</a:t>
            </a:r>
            <a:endParaRPr lang="fi-FI" sz="2400" dirty="0" smtClean="0"/>
          </a:p>
          <a:p>
            <a:pPr lvl="0"/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fi-F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fi-FI" sz="2400" i="1" smtClean="0"/>
              <a:t>Attended travel</a:t>
            </a:r>
            <a:endParaRPr lang="fi-FI" sz="2400" dirty="0" smtClean="0"/>
          </a:p>
          <a:p>
            <a:pPr lvl="0"/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- </a:t>
            </a:r>
            <a:r>
              <a:rPr lang="id-ID" sz="2400" i="1" smtClean="0"/>
              <a:t>Non-stop travel</a:t>
            </a:r>
            <a:endParaRPr lang="en-US" sz="2400" i="1" dirty="0" smtClean="0"/>
          </a:p>
          <a:p>
            <a:pPr lvl="0"/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- </a:t>
            </a:r>
            <a:r>
              <a:rPr lang="fi-FI" sz="2400" dirty="0" smtClean="0"/>
              <a:t>VIP </a:t>
            </a:r>
            <a:r>
              <a:rPr lang="fi-FI" sz="2400" i="1" dirty="0" smtClean="0"/>
              <a:t>services</a:t>
            </a:r>
          </a:p>
          <a:p>
            <a:pPr lvl="0"/>
            <a:r>
              <a:rPr kumimoji="0" lang="fi-FI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fi-FI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fi-FI" sz="2400" i="1" smtClean="0"/>
              <a:t>Access </a:t>
            </a:r>
            <a:r>
              <a:rPr lang="fi-FI" sz="2400" i="1" dirty="0" smtClean="0"/>
              <a:t>restrictions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401164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1143000" y="2743200"/>
            <a:ext cx="1600200" cy="838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1"/>
          <p:cNvGrpSpPr/>
          <p:nvPr/>
        </p:nvGrpSpPr>
        <p:grpSpPr>
          <a:xfrm>
            <a:off x="243840" y="3276600"/>
            <a:ext cx="2575560" cy="2699266"/>
            <a:chOff x="243840" y="3276600"/>
            <a:chExt cx="2575560" cy="2699266"/>
          </a:xfrm>
        </p:grpSpPr>
        <p:sp>
          <p:nvSpPr>
            <p:cNvPr id="5" name="Oval 4"/>
            <p:cNvSpPr/>
            <p:nvPr/>
          </p:nvSpPr>
          <p:spPr>
            <a:xfrm>
              <a:off x="243840" y="3276600"/>
              <a:ext cx="1676400" cy="16764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" y="4960203"/>
              <a:ext cx="2362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solidFill>
                    <a:srgbClr val="C00000"/>
                  </a:solidFill>
                </a:rPr>
                <a:t>Di luar elevator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.</a:t>
              </a:r>
            </a:p>
            <a:p>
              <a:r>
                <a:rPr lang="en-US" sz="2000" b="1" smtClean="0">
                  <a:solidFill>
                    <a:srgbClr val="C00000"/>
                  </a:solidFill>
                </a:rPr>
                <a:t>User memasukan ID dan tujuan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.</a:t>
              </a:r>
              <a:endParaRPr lang="id-ID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3307080" y="3048000"/>
            <a:ext cx="1264920" cy="2083713"/>
            <a:chOff x="289560" y="3276600"/>
            <a:chExt cx="1264920" cy="2083713"/>
          </a:xfrm>
        </p:grpSpPr>
        <p:sp>
          <p:nvSpPr>
            <p:cNvPr id="14" name="Oval 13"/>
            <p:cNvSpPr/>
            <p:nvPr/>
          </p:nvSpPr>
          <p:spPr>
            <a:xfrm>
              <a:off x="289560" y="3276600"/>
              <a:ext cx="1173480" cy="1676400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280" y="4960203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rgbClr val="FFFF00"/>
                  </a:solidFill>
                </a:rPr>
                <a:t>Dinamis</a:t>
              </a:r>
              <a:endParaRPr lang="id-ID" sz="20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:\00 Suyanto\001 Kuliah 2009\CSCS3243 Kecerdasan Mesain dan Artifisial\rockefe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810000" cy="5935827"/>
          </a:xfrm>
          <a:prstGeom prst="rect">
            <a:avLst/>
          </a:prstGeom>
          <a:noFill/>
        </p:spPr>
      </p:pic>
      <p:pic>
        <p:nvPicPr>
          <p:cNvPr id="62468" name="Picture 4" descr="Petronas-T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"/>
            <a:ext cx="4064000" cy="5867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61722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dirty="0" smtClean="0"/>
              <a:t>Rockefeller Ctr </a:t>
            </a:r>
            <a:r>
              <a:rPr lang="en-US" sz="2400" dirty="0" smtClean="0"/>
              <a:t>(</a:t>
            </a:r>
            <a:r>
              <a:rPr lang="id-ID" sz="2400" dirty="0" smtClean="0"/>
              <a:t>N</a:t>
            </a:r>
            <a:r>
              <a:rPr lang="en-US" sz="2400" dirty="0" smtClean="0"/>
              <a:t>Y)</a:t>
            </a:r>
            <a:endParaRPr lang="id-ID" sz="2400" dirty="0"/>
          </a:p>
        </p:txBody>
      </p:sp>
      <p:sp>
        <p:nvSpPr>
          <p:cNvPr id="5" name="Rectangle 4"/>
          <p:cNvSpPr/>
          <p:nvPr/>
        </p:nvSpPr>
        <p:spPr>
          <a:xfrm>
            <a:off x="4648200" y="609600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smtClean="0"/>
              <a:t>Petronas </a:t>
            </a:r>
            <a:r>
              <a:rPr lang="en-US" sz="2400" dirty="0" smtClean="0"/>
              <a:t>(KL)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Teknik</a:t>
            </a:r>
            <a:r>
              <a:rPr lang="en-US" smtClean="0"/>
              <a:t> AI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Searching</a:t>
            </a:r>
            <a:r>
              <a:rPr lang="en-US" sz="3600" dirty="0" smtClean="0"/>
              <a:t>?</a:t>
            </a:r>
          </a:p>
          <a:p>
            <a:r>
              <a:rPr lang="en-US" sz="3600" smtClean="0"/>
              <a:t>Reasoning</a:t>
            </a:r>
            <a:r>
              <a:rPr lang="en-US" sz="3600" dirty="0" smtClean="0"/>
              <a:t>?</a:t>
            </a:r>
          </a:p>
          <a:p>
            <a:r>
              <a:rPr lang="en-US" sz="3600" smtClean="0"/>
              <a:t>Planning</a:t>
            </a:r>
            <a:r>
              <a:rPr lang="en-US" sz="3600" dirty="0" smtClean="0"/>
              <a:t>?</a:t>
            </a:r>
          </a:p>
          <a:p>
            <a:r>
              <a:rPr lang="en-US" sz="3600" smtClean="0"/>
              <a:t>Learning</a:t>
            </a:r>
            <a:r>
              <a:rPr lang="en-US" sz="3600" dirty="0" smtClean="0"/>
              <a:t>?</a:t>
            </a:r>
          </a:p>
          <a:p>
            <a:endParaRPr lang="en-US" sz="3600" dirty="0" smtClean="0"/>
          </a:p>
          <a:p>
            <a:pPr>
              <a:buNone/>
            </a:pPr>
            <a:r>
              <a:rPr lang="en-US" sz="3600" b="1" smtClean="0">
                <a:solidFill>
                  <a:srgbClr val="C00000"/>
                </a:solidFill>
              </a:rPr>
              <a:t>Planning, Searching</a:t>
            </a:r>
            <a:endParaRPr lang="id-ID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Dalam AI, </a:t>
            </a:r>
            <a:r>
              <a:rPr lang="en-US" i="1" smtClean="0"/>
              <a:t>Planning</a:t>
            </a:r>
            <a:r>
              <a:rPr lang="en-US" smtClean="0"/>
              <a:t> </a:t>
            </a:r>
            <a:r>
              <a:rPr lang="en-US" dirty="0" smtClean="0"/>
              <a:t>=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S</a:t>
            </a:r>
            <a:r>
              <a:rPr lang="en-US" dirty="0" err="1" smtClean="0"/>
              <a:t>uatu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memecah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sub-sub </a:t>
            </a:r>
            <a:r>
              <a:rPr lang="en-US" dirty="0" err="1" smtClean="0">
                <a:solidFill>
                  <a:srgbClr val="FF0000"/>
                </a:solidFill>
              </a:rPr>
              <a:t>masalah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menyelesaikan</a:t>
            </a:r>
            <a:r>
              <a:rPr lang="en-US" dirty="0" smtClean="0"/>
              <a:t> sub-sub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demi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solusi-solusi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sub-sub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mengingat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menangani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interaksi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sub-sub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mtClean="0"/>
              <a:t>Daftar Predikat </a:t>
            </a:r>
            <a:r>
              <a:rPr lang="fi-FI" smtClean="0">
                <a:sym typeface="Wingdings" pitchFamily="2" charset="2"/>
              </a:rPr>
              <a:t></a:t>
            </a:r>
            <a:r>
              <a:rPr lang="fi-FI" i="1" smtClean="0">
                <a:sym typeface="Wingdings" pitchFamily="2" charset="2"/>
              </a:rPr>
              <a:t> </a:t>
            </a:r>
            <a:r>
              <a:rPr lang="fi-FI" i="1" smtClean="0"/>
              <a:t>State</a:t>
            </a:r>
            <a:endParaRPr lang="id-ID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209800"/>
          <a:ext cx="8458200" cy="990600"/>
        </p:xfrm>
        <a:graphic>
          <a:graphicData uri="http://schemas.openxmlformats.org/drawingml/2006/table">
            <a:tbl>
              <a:tblPr/>
              <a:tblGrid>
                <a:gridCol w="1957916"/>
                <a:gridCol w="6500284"/>
              </a:tblGrid>
              <a:tr h="495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2400" b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Predikat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2400" b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Keterangan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400" i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boarded</a:t>
                      </a:r>
                      <a:r>
                        <a:rPr lang="fi-FI" sz="24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(P</a:t>
                      </a:r>
                      <a:r>
                        <a:rPr lang="fi-FI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)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4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pengguna </a:t>
                      </a:r>
                      <a:r>
                        <a:rPr lang="it-IT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 </a:t>
                      </a:r>
                      <a:r>
                        <a:rPr lang="it-IT" sz="24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berada </a:t>
                      </a:r>
                      <a:r>
                        <a:rPr lang="it-IT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di </a:t>
                      </a:r>
                      <a:r>
                        <a:rPr lang="it-IT" sz="24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dalam elevator</a:t>
                      </a:r>
                      <a:r>
                        <a:rPr lang="it-IT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.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3238500"/>
          <a:ext cx="8458200" cy="495300"/>
        </p:xfrm>
        <a:graphic>
          <a:graphicData uri="http://schemas.openxmlformats.org/drawingml/2006/table">
            <a:tbl>
              <a:tblPr/>
              <a:tblGrid>
                <a:gridCol w="1957916"/>
                <a:gridCol w="6500284"/>
              </a:tblGrid>
              <a:tr h="495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4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served</a:t>
                      </a:r>
                      <a:r>
                        <a:rPr lang="fi-FI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(P)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4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pengguna </a:t>
                      </a:r>
                      <a:r>
                        <a:rPr lang="fi-FI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 </a:t>
                      </a:r>
                      <a:r>
                        <a:rPr lang="fi-FI" sz="24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keluar dari elevator pada lantai yang </a:t>
                      </a:r>
                      <a:r>
                        <a:rPr lang="fi-FI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dituju.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3794760"/>
          <a:ext cx="8458200" cy="495300"/>
        </p:xfrm>
        <a:graphic>
          <a:graphicData uri="http://schemas.openxmlformats.org/drawingml/2006/table">
            <a:tbl>
              <a:tblPr/>
              <a:tblGrid>
                <a:gridCol w="1957916"/>
                <a:gridCol w="6500284"/>
              </a:tblGrid>
              <a:tr h="495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4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origin</a:t>
                      </a:r>
                      <a:r>
                        <a:rPr lang="fi-FI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(P,F)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4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pengguna </a:t>
                      </a:r>
                      <a:r>
                        <a:rPr lang="it-IT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 </a:t>
                      </a:r>
                      <a:r>
                        <a:rPr lang="it-IT" sz="24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berada pada lantai </a:t>
                      </a:r>
                      <a:r>
                        <a:rPr lang="it-IT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4343400"/>
          <a:ext cx="8458200" cy="495300"/>
        </p:xfrm>
        <a:graphic>
          <a:graphicData uri="http://schemas.openxmlformats.org/drawingml/2006/table">
            <a:tbl>
              <a:tblPr/>
              <a:tblGrid>
                <a:gridCol w="1957916"/>
                <a:gridCol w="6500284"/>
              </a:tblGrid>
              <a:tr h="495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4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destin</a:t>
                      </a:r>
                      <a:r>
                        <a:rPr lang="fi-FI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(P,F)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4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pengguna </a:t>
                      </a:r>
                      <a:r>
                        <a:rPr lang="fi-FI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 ingin </a:t>
                      </a:r>
                      <a:r>
                        <a:rPr lang="fi-FI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menuju </a:t>
                      </a:r>
                      <a:r>
                        <a:rPr lang="fi-FI" sz="24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lantai </a:t>
                      </a:r>
                      <a:r>
                        <a:rPr lang="fi-FI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4876800"/>
          <a:ext cx="8458200" cy="495300"/>
        </p:xfrm>
        <a:graphic>
          <a:graphicData uri="http://schemas.openxmlformats.org/drawingml/2006/table">
            <a:tbl>
              <a:tblPr/>
              <a:tblGrid>
                <a:gridCol w="1957916"/>
                <a:gridCol w="6500284"/>
              </a:tblGrid>
              <a:tr h="495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400" i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no-access</a:t>
                      </a:r>
                      <a:r>
                        <a:rPr lang="fi-FI" sz="24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(P,F</a:t>
                      </a:r>
                      <a:r>
                        <a:rPr lang="fi-FI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)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fi-FI" sz="24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pengguna </a:t>
                      </a:r>
                      <a:r>
                        <a:rPr lang="fi-FI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 </a:t>
                      </a:r>
                      <a:r>
                        <a:rPr lang="fi-FI" sz="24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tidak diperbolehkan </a:t>
                      </a:r>
                      <a:r>
                        <a:rPr lang="fi-FI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menuju </a:t>
                      </a:r>
                      <a:r>
                        <a:rPr lang="fi-FI" sz="24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lantai </a:t>
                      </a:r>
                      <a:r>
                        <a:rPr lang="fi-FI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5410200"/>
          <a:ext cx="8458200" cy="495300"/>
        </p:xfrm>
        <a:graphic>
          <a:graphicData uri="http://schemas.openxmlformats.org/drawingml/2006/table">
            <a:tbl>
              <a:tblPr/>
              <a:tblGrid>
                <a:gridCol w="1957916"/>
                <a:gridCol w="6500284"/>
              </a:tblGrid>
              <a:tr h="495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400" i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above</a:t>
                      </a:r>
                      <a:r>
                        <a:rPr lang="fi-FI" sz="24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(F1</a:t>
                      </a:r>
                      <a:r>
                        <a:rPr lang="fi-FI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, F2)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di </a:t>
                      </a:r>
                      <a:r>
                        <a:rPr lang="fi-FI" sz="24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atas lantai </a:t>
                      </a:r>
                      <a:r>
                        <a:rPr lang="fi-FI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F1 </a:t>
                      </a:r>
                      <a:r>
                        <a:rPr lang="fi-FI" sz="24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terdapat lantai </a:t>
                      </a:r>
                      <a:r>
                        <a:rPr lang="fi-FI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F2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5958840"/>
          <a:ext cx="8458200" cy="495300"/>
        </p:xfrm>
        <a:graphic>
          <a:graphicData uri="http://schemas.openxmlformats.org/drawingml/2006/table">
            <a:tbl>
              <a:tblPr/>
              <a:tblGrid>
                <a:gridCol w="1957916"/>
                <a:gridCol w="6500284"/>
              </a:tblGrid>
              <a:tr h="495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400" i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elevator_at</a:t>
                      </a:r>
                      <a:r>
                        <a:rPr lang="fi-FI" sz="24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(F</a:t>
                      </a:r>
                      <a:r>
                        <a:rPr lang="fi-FI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)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4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elevator berada </a:t>
                      </a:r>
                      <a:r>
                        <a:rPr lang="it-IT" sz="24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di </a:t>
                      </a:r>
                      <a:r>
                        <a:rPr lang="it-IT" sz="24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lantai </a:t>
                      </a:r>
                      <a:r>
                        <a:rPr lang="it-IT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F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smtClean="0"/>
              <a:t>Waiting, Boarded, </a:t>
            </a:r>
            <a:r>
              <a:rPr lang="it-IT" smtClean="0"/>
              <a:t>dan</a:t>
            </a:r>
            <a:r>
              <a:rPr lang="it-IT" i="1" smtClean="0"/>
              <a:t> </a:t>
            </a:r>
            <a:r>
              <a:rPr lang="it-IT" i="1" dirty="0" smtClean="0"/>
              <a:t>Served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819400"/>
          <a:ext cx="7620000" cy="2667001"/>
        </p:xfrm>
        <a:graphic>
          <a:graphicData uri="http://schemas.openxmlformats.org/drawingml/2006/table">
            <a:tbl>
              <a:tblPr/>
              <a:tblGrid>
                <a:gridCol w="1926897"/>
                <a:gridCol w="1897701"/>
                <a:gridCol w="1897701"/>
                <a:gridCol w="1897701"/>
              </a:tblGrid>
              <a:tr h="952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2400" b="1" i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Waiting</a:t>
                      </a:r>
                      <a:endParaRPr lang="id-ID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2400" b="1" i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Boarded</a:t>
                      </a:r>
                      <a:endParaRPr lang="id-ID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24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Served</a:t>
                      </a:r>
                      <a:endParaRPr lang="id-ID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2400" b="1" i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Boarded</a:t>
                      </a:r>
                      <a:endParaRPr lang="id-ID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240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False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2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True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240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False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24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Served</a:t>
                      </a:r>
                      <a:endParaRPr lang="id-ID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240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False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240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False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True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648200" y="3886200"/>
            <a:ext cx="1447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6553200" y="4724400"/>
            <a:ext cx="1447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400" smtClean="0"/>
              <a:t>Daftar </a:t>
            </a:r>
            <a:r>
              <a:rPr lang="fi-FI" sz="4400" dirty="0" smtClean="0"/>
              <a:t>Sub </a:t>
            </a:r>
            <a:r>
              <a:rPr lang="fi-FI" sz="4400" smtClean="0"/>
              <a:t>Tipe Pengguna Elevator </a:t>
            </a:r>
            <a:endParaRPr lang="id-ID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mtClean="0"/>
              <a:t>Kita bisa memandang setiap pengguna elevator sebagai tipe pengguna. </a:t>
            </a:r>
            <a:endParaRPr lang="fi-FI" dirty="0" smtClean="0"/>
          </a:p>
          <a:p>
            <a:r>
              <a:rPr lang="fi-FI" smtClean="0"/>
              <a:t>Setiap pengguna dapat termasuk ke dalam satu atau beberapa </a:t>
            </a:r>
            <a:r>
              <a:rPr lang="fi-FI" dirty="0" smtClean="0"/>
              <a:t>sub </a:t>
            </a:r>
            <a:r>
              <a:rPr lang="fi-FI" smtClean="0"/>
              <a:t>tipe penguna.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52400"/>
          <a:ext cx="8686800" cy="6553200"/>
        </p:xfrm>
        <a:graphic>
          <a:graphicData uri="http://schemas.openxmlformats.org/drawingml/2006/table">
            <a:tbl>
              <a:tblPr/>
              <a:tblGrid>
                <a:gridCol w="2209800"/>
                <a:gridCol w="6477000"/>
              </a:tblGrid>
              <a:tr h="6553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going_up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Menunjukkan arah perjalanan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.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Pengguna dengan </a:t>
                      </a:r>
                      <a:r>
                        <a:rPr lang="fi-FI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tipe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ini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melakukan perjalanan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ke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lantai atas</a:t>
                      </a:r>
                      <a:r>
                        <a:rPr lang="fi-FI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.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going_down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Pengguna dengan </a:t>
                      </a:r>
                      <a:r>
                        <a:rPr lang="fi-FI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tipe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ini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melakukan perjalanan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ke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lantai atas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.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Kedua </a:t>
                      </a:r>
                      <a:r>
                        <a:rPr lang="fi-FI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tipe ini, </a:t>
                      </a:r>
                      <a:r>
                        <a:rPr lang="fi-FI" sz="20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going_up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dan </a:t>
                      </a:r>
                      <a:r>
                        <a:rPr lang="fi-FI" sz="20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going_down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digunakan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untuk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menjamin bahwa layanan perjalanan </a:t>
                      </a:r>
                      <a:r>
                        <a:rPr lang="fi-FI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(</a:t>
                      </a:r>
                      <a:r>
                        <a:rPr lang="fi-FI" sz="20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direct </a:t>
                      </a:r>
                      <a:r>
                        <a:rPr lang="fi-FI" sz="2000" i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travel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)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langsung dapat </a:t>
                      </a:r>
                      <a:r>
                        <a:rPr lang="fi-FI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dipenuhi.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going_nonstop</a:t>
                      </a:r>
                      <a:endParaRPr lang="id-ID" sz="1600">
                        <a:latin typeface="Arial Narrow" pitchFamily="34" charset="0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Pengguna dengan </a:t>
                      </a:r>
                      <a:r>
                        <a:rPr lang="fi-FI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tipe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ini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melakukan perjalanan tanpa bisa dihentikan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oleh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pengguna lain</a:t>
                      </a:r>
                      <a:r>
                        <a:rPr lang="fi-FI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.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vip</a:t>
                      </a:r>
                      <a:endParaRPr lang="id-ID" sz="1600">
                        <a:latin typeface="Arial Narrow" pitchFamily="34" charset="0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Pengguna </a:t>
                      </a:r>
                      <a:r>
                        <a:rPr lang="fi-FI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bertipe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ini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akan mendapatkan layanan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VIP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yang berjalan dengan prioritas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tertinggi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dan tanpa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berhenti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hingga sampai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di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tujuan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.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Pengguna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ini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dilayani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terlebih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dahulu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sebelum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semua pengguna terlayani</a:t>
                      </a:r>
                      <a:r>
                        <a:rPr lang="fi-FI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.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i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never_alone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Pengguna </a:t>
                      </a:r>
                      <a:r>
                        <a:rPr lang="fi-FI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bertipe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ini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memerlukan teman dalam elevator</a:t>
                      </a:r>
                      <a:r>
                        <a:rPr lang="fi-FI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.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i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attendant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Pengguna </a:t>
                      </a:r>
                      <a:r>
                        <a:rPr lang="fi-FI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bertipe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ini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adalah kandidat yang </a:t>
                      </a:r>
                      <a:r>
                        <a:rPr lang="fi-FI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mungkin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untuk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menemani pengguna yang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bertipe </a:t>
                      </a:r>
                      <a:r>
                        <a:rPr lang="fi-FI" sz="2000" i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never_alone</a:t>
                      </a:r>
                      <a:r>
                        <a:rPr lang="fi-FI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.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9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i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conflict_A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,</a:t>
                      </a:r>
                      <a:r>
                        <a:rPr lang="fi-FI" sz="2000" i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fi-FI" sz="20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conflict_B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Menyatakan dua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kelompok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pengguna yang terjadi </a:t>
                      </a:r>
                      <a:r>
                        <a:rPr lang="fi-FI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konflik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(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tidak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boleh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berada dalam satu elevator yang sama). Jumlah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kelompok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yang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konflik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bisa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lebih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dari dua, tetapi hal </a:t>
                      </a:r>
                      <a:r>
                        <a:rPr lang="fi-FI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ini </a:t>
                      </a:r>
                      <a:r>
                        <a:rPr lang="fi-FI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tentu </a:t>
                      </a:r>
                      <a:r>
                        <a:rPr lang="fi-FI" sz="200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saja akan menambah kompleksitas pada </a:t>
                      </a:r>
                      <a:r>
                        <a:rPr lang="fi-FI" sz="2000" i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planning </a:t>
                      </a:r>
                      <a:r>
                        <a:rPr lang="fi-FI" sz="20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</a:rPr>
                        <a:t>tersebut.</a:t>
                      </a:r>
                      <a:endParaRPr lang="id-ID" sz="16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8855"/>
            <a:ext cx="6324600" cy="654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34145" name="Text Box 1"/>
          <p:cNvSpPr txBox="1">
            <a:spLocks noChangeArrowheads="1"/>
          </p:cNvSpPr>
          <p:nvPr/>
        </p:nvSpPr>
        <p:spPr bwMode="auto">
          <a:xfrm>
            <a:off x="228600" y="457200"/>
            <a:ext cx="8610600" cy="56323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(define (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problem example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(:domain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miconic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(:objects P1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 conflict_A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P2 -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conflict_B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P3 -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vip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P4 -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going_nonstop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P5 -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going_up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P6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 passanger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(: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init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(above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F1 F2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 (above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F1 F3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 (above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F1 F4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 (above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F1 F5)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(above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F2 F3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 (above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F2 F4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 (above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F2 F5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 (above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F3 F4)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(above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F3 F5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 (above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F4 F5)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(origin P1 F1) (origin P2 F2) (origin P3 F5)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(origin P4 F2) (origin P5 F1) (origin P6 F4)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destin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P1 F4)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destin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P2 F5)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destin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P3 F1)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destin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P4 F5)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destin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P5 F4)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destin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P6 F1)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no-access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P6 F4)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no-access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P6 F5)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kumimoji="0" lang="nb-NO" b="0" i="1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elevator_at </a:t>
            </a:r>
            <a:r>
              <a:rPr kumimoji="0" lang="nb-NO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F1))</a:t>
            </a:r>
            <a:endParaRPr kumimoji="0" lang="nb-NO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(:goal</a:t>
            </a:r>
            <a:endParaRPr kumimoji="0" lang="nb-NO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(forall(P - passanger</a:t>
            </a:r>
            <a:r>
              <a:rPr kumimoji="0" lang="nb-NO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 (served P))))</a:t>
            </a:r>
            <a:endParaRPr kumimoji="0" lang="nb-NO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9"/>
          <p:cNvGrpSpPr/>
          <p:nvPr/>
        </p:nvGrpSpPr>
        <p:grpSpPr>
          <a:xfrm>
            <a:off x="4800600" y="304800"/>
            <a:ext cx="3934264" cy="990600"/>
            <a:chOff x="4800600" y="304800"/>
            <a:chExt cx="3934264" cy="990600"/>
          </a:xfrm>
        </p:grpSpPr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4800600" y="304800"/>
              <a:ext cx="3934264" cy="609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82800" rIns="91440" bIns="7200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100" b="1" i="1" smtClean="0"/>
                <a:t>ON</a:t>
              </a:r>
              <a:r>
                <a:rPr lang="en-US" sz="1100" b="1" smtClean="0"/>
                <a:t>(B,A) </a:t>
              </a:r>
              <a:r>
                <a:rPr lang="en-US" sz="1100" b="1" smtClean="0">
                  <a:sym typeface="Symbol"/>
                </a:rPr>
                <a:t> </a:t>
              </a:r>
              <a:r>
                <a:rPr lang="en-US" sz="1100" b="1" smtClean="0"/>
                <a:t>ONTABLE(A) </a:t>
              </a:r>
              <a:r>
                <a:rPr lang="en-US" sz="1100" b="1" smtClean="0">
                  <a:sym typeface="Symbol"/>
                </a:rPr>
                <a:t> </a:t>
              </a:r>
              <a:r>
                <a:rPr lang="en-US" sz="1100" b="1" smtClean="0"/>
                <a:t>ONTABLE(C</a:t>
              </a:r>
              <a:r>
                <a:rPr lang="en-US" sz="1100" b="1" dirty="0" smtClean="0"/>
                <a:t>) </a:t>
              </a:r>
              <a:r>
                <a:rPr lang="en-US" sz="1100" b="1" smtClean="0">
                  <a:sym typeface="Symbol"/>
                </a:rPr>
                <a:t> </a:t>
              </a:r>
              <a:r>
                <a:rPr lang="en-US" sz="1100" b="1" smtClean="0"/>
                <a:t>ONTABLE(D</a:t>
              </a:r>
              <a:r>
                <a:rPr lang="en-US" sz="1100" b="1" dirty="0" smtClean="0"/>
                <a:t>) </a:t>
              </a:r>
              <a:r>
                <a:rPr lang="en-US" sz="1100" b="1" smtClean="0">
                  <a:sym typeface="Symbol"/>
                </a:rPr>
                <a:t> </a:t>
              </a:r>
              <a:r>
                <a:rPr lang="en-US" sz="1100" b="1" smtClean="0"/>
                <a:t>ARMEMPTY</a:t>
              </a:r>
              <a:endParaRPr lang="id-ID" sz="11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4800600" y="914400"/>
              <a:ext cx="3934264" cy="3810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50000"/>
                </a:lnSpc>
              </a:pPr>
              <a:r>
                <a:rPr lang="en-US" sz="1600" b="1" i="1" smtClean="0">
                  <a:solidFill>
                    <a:srgbClr val="7030A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Current State</a:t>
              </a:r>
              <a:endParaRPr lang="id-ID" sz="16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4800600" y="3428999"/>
            <a:ext cx="3990536" cy="3276600"/>
            <a:chOff x="4800600" y="3428999"/>
            <a:chExt cx="3990536" cy="3276600"/>
          </a:xfrm>
        </p:grpSpPr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4800600" y="3428999"/>
              <a:ext cx="3962400" cy="32603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82800" rIns="91440" bIns="45720" numCol="1" anchor="t" anchorCtr="0" compatLnSpc="1">
              <a:prstTxWarp prst="textNoShape">
                <a:avLst/>
              </a:prstTxWarp>
            </a:bodyPr>
            <a:lstStyle/>
            <a:p>
              <a:pPr indent="342900" eaLnBrk="0" hangingPunct="0">
                <a:lnSpc>
                  <a:spcPct val="150000"/>
                </a:lnSpc>
                <a:tabLst>
                  <a:tab pos="180975" algn="l"/>
                  <a:tab pos="269875" algn="l"/>
                </a:tabLst>
              </a:pPr>
              <a:endParaRPr lang="id-ID" sz="11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7160172" y="5073742"/>
              <a:ext cx="3260339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4828736" y="3539195"/>
              <a:ext cx="3934264" cy="3124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82800" rIns="91440" bIns="72000" numCol="1" anchor="t" anchorCtr="0" compatLnSpc="1">
              <a:prstTxWarp prst="textNoShape">
                <a:avLst/>
              </a:prstTxWarp>
            </a:bodyPr>
            <a:lstStyle/>
            <a:p>
              <a:pPr indent="342900" eaLnBrk="0" hangingPunct="0">
                <a:lnSpc>
                  <a:spcPct val="150000"/>
                </a:lnSpc>
                <a:tabLst>
                  <a:tab pos="180975" algn="l"/>
                  <a:tab pos="269875" algn="l"/>
                </a:tabLst>
              </a:pPr>
              <a:endParaRPr lang="id-ID" sz="11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>
              <a:off x="3184873" y="5074636"/>
              <a:ext cx="3260339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7895772" y="3505200"/>
              <a:ext cx="886264" cy="3810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algn="r" eaLnBrk="0" hangingPunct="0">
                <a:lnSpc>
                  <a:spcPct val="150000"/>
                </a:lnSpc>
              </a:pPr>
              <a:r>
                <a:rPr lang="en-US" sz="1600" b="1" i="1" dirty="0" smtClean="0">
                  <a:solidFill>
                    <a:srgbClr val="7030A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Queue</a:t>
              </a:r>
              <a:endParaRPr lang="id-ID" sz="16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228600" y="228600"/>
            <a:ext cx="3962400" cy="2910042"/>
            <a:chOff x="228600" y="228600"/>
            <a:chExt cx="3962400" cy="2910042"/>
          </a:xfrm>
        </p:grpSpPr>
        <p:sp>
          <p:nvSpPr>
            <p:cNvPr id="2" name="Text Box 2"/>
            <p:cNvSpPr txBox="1">
              <a:spLocks noChangeArrowheads="1"/>
            </p:cNvSpPr>
            <p:nvPr/>
          </p:nvSpPr>
          <p:spPr bwMode="auto">
            <a:xfrm>
              <a:off x="256736" y="284872"/>
              <a:ext cx="3886200" cy="2805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82800" rIns="91440" bIns="72000" numCol="1" anchor="b" anchorCtr="0" compatLnSpc="1">
              <a:prstTxWarp prst="textNoShape">
                <a:avLst/>
              </a:prstTxWarp>
            </a:bodyPr>
            <a:lstStyle/>
            <a:p>
              <a:pPr marL="87313"/>
              <a:r>
                <a:rPr lang="en-US" sz="1200" b="1" i="1" smtClean="0"/>
                <a:t>ON</a:t>
              </a:r>
              <a:r>
                <a:rPr lang="en-US" sz="1200" b="1" smtClean="0"/>
                <a:t>(C,A) </a:t>
              </a:r>
              <a:r>
                <a:rPr lang="en-US" sz="1200" b="1" dirty="0" smtClean="0">
                  <a:sym typeface="Symbol"/>
                </a:rPr>
                <a:t></a:t>
              </a:r>
              <a:r>
                <a:rPr lang="en-US" sz="1200" b="1" dirty="0" smtClean="0"/>
                <a:t> </a:t>
              </a:r>
              <a:r>
                <a:rPr lang="en-US" sz="1200" b="1" i="1" dirty="0" smtClean="0"/>
                <a:t>ON</a:t>
              </a:r>
              <a:r>
                <a:rPr lang="en-US" sz="1200" b="1" dirty="0" smtClean="0"/>
                <a:t>(B,D) </a:t>
              </a:r>
              <a:r>
                <a:rPr lang="en-US" sz="1200" b="1" smtClean="0">
                  <a:sym typeface="Symbol"/>
                </a:rPr>
                <a:t></a:t>
              </a:r>
              <a:r>
                <a:rPr lang="en-US" sz="1200" b="1" smtClean="0"/>
                <a:t> ONTABLE(A) </a:t>
              </a:r>
              <a:r>
                <a:rPr lang="en-US" sz="1200" b="1" smtClean="0">
                  <a:sym typeface="Symbol"/>
                </a:rPr>
                <a:t></a:t>
              </a:r>
              <a:r>
                <a:rPr lang="en-US" sz="1200" b="1" smtClean="0"/>
                <a:t> ONTABLE(D</a:t>
              </a:r>
              <a:r>
                <a:rPr lang="en-US" sz="1200" b="1" dirty="0" smtClean="0"/>
                <a:t>)</a:t>
              </a:r>
              <a:endParaRPr lang="id-ID" sz="12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-1204758" y="1690048"/>
              <a:ext cx="2895600" cy="158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2716698" y="1689254"/>
              <a:ext cx="2895600" cy="158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228600" y="3124200"/>
              <a:ext cx="3962400" cy="158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3200400" y="228600"/>
              <a:ext cx="990600" cy="3810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50000"/>
                </a:lnSpc>
              </a:pPr>
              <a:r>
                <a:rPr lang="en-US" sz="1600" b="1" i="1" smtClean="0">
                  <a:solidFill>
                    <a:srgbClr val="7030A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Stack</a:t>
              </a:r>
              <a:endParaRPr lang="id-ID" sz="16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64703" y="2542401"/>
            <a:ext cx="863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313"/>
            <a:r>
              <a:rPr lang="en-US" sz="1200" b="1" i="1" dirty="0" smtClean="0"/>
              <a:t>ON</a:t>
            </a:r>
            <a:r>
              <a:rPr lang="en-US" sz="1200" b="1" dirty="0" smtClean="0"/>
              <a:t>(B,D)</a:t>
            </a:r>
            <a:endParaRPr lang="en-US" sz="1200" b="1" i="1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4953000" y="3609201"/>
            <a:ext cx="16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sz="1200" b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 UNSTACK(B,A)</a:t>
            </a:r>
            <a:endParaRPr lang="id-ID" sz="1200" b="1" dirty="0">
              <a:solidFill>
                <a:srgbClr val="C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953000" y="3886200"/>
            <a:ext cx="16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1200" b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 STACK(B,D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id-ID" sz="1200" b="1" dirty="0">
              <a:solidFill>
                <a:srgbClr val="C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953000" y="4191000"/>
            <a:ext cx="16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 PICKUP(C)</a:t>
            </a:r>
            <a:endParaRPr lang="id-ID" sz="1200" b="1" dirty="0">
              <a:solidFill>
                <a:srgbClr val="C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53000" y="4495800"/>
            <a:ext cx="16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en-US" sz="1200" b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 STACK(C,A)</a:t>
            </a:r>
            <a:endParaRPr lang="id-ID" sz="1200" b="1" dirty="0">
              <a:solidFill>
                <a:srgbClr val="C00000"/>
              </a:solidFill>
            </a:endParaRPr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228600" y="3429000"/>
            <a:ext cx="3962400" cy="3352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defTabSz="449263">
              <a:lnSpc>
                <a:spcPts val="1600"/>
              </a:lnSpc>
            </a:pPr>
            <a:r>
              <a:rPr lang="en-US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STACK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x,y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id-ID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	: CLEAR(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HOLDING(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	: 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ON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x,y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ARMEMPTY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	:  HOLDING(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CLEAR(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en-US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STACK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x,y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id-ID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	: 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ON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x,y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CLEAR(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ARMEMPTY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	:  HOLDING(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CLEAR(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	: 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ON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x,y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ARMEMPTY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PICKUP(</a:t>
            </a:r>
            <a:r>
              <a:rPr lang="en-US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id-ID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	:  ONTABLE(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CLEAR(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ARMEMPTY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	:  HOLDING(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	:  ONTABLE(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ARMEMPTY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PUTDOWN(</a:t>
            </a:r>
            <a:r>
              <a:rPr lang="en-US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id-ID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	:  HOLDING(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	:  ONTABLE(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1" dirty="0" smtClean="0">
                <a:latin typeface="Arial" pitchFamily="34" charset="0"/>
                <a:cs typeface="Arial" pitchFamily="34" charset="0"/>
                <a:sym typeface="Symbol"/>
              </a:rPr>
              <a:t>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ARMEMPTY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marL="174625" defTabSz="449263">
              <a:lnSpc>
                <a:spcPts val="16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	:  HOLDING(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54A46-B99E-499B-B847-8B57823382A6}" type="datetime1">
              <a:rPr lang="id-ID" smtClean="0"/>
              <a:pPr>
                <a:defRPr/>
              </a:pPr>
              <a:t>07/04/2015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Dunia Balok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977655"/>
            <a:ext cx="8326438" cy="431278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id-ID" dirty="0" smtClean="0"/>
              <a:t>Gambaran Umum:</a:t>
            </a:r>
          </a:p>
          <a:p>
            <a:pPr lvl="1"/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datar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balok</a:t>
            </a:r>
            <a:r>
              <a:rPr lang="en-US" dirty="0" smtClean="0"/>
              <a:t>,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meja</a:t>
            </a:r>
            <a:r>
              <a:rPr lang="en-US" dirty="0" smtClean="0"/>
              <a:t>.</a:t>
            </a:r>
            <a:endParaRPr lang="id-ID" dirty="0" smtClean="0"/>
          </a:p>
          <a:p>
            <a:pPr lvl="1"/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balok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yang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  <a:endParaRPr lang="id-ID" dirty="0" smtClean="0"/>
          </a:p>
          <a:p>
            <a:pPr lvl="1"/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lengan</a:t>
            </a:r>
            <a:r>
              <a:rPr lang="en-US" dirty="0" smtClean="0"/>
              <a:t> robot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memanipulasi</a:t>
            </a:r>
            <a:r>
              <a:rPr lang="en-US" dirty="0" smtClean="0"/>
              <a:t> </a:t>
            </a:r>
            <a:r>
              <a:rPr lang="en-US" dirty="0" err="1" smtClean="0"/>
              <a:t>balok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dirty="0" smtClean="0"/>
              <a:t>Permasalahan:</a:t>
            </a:r>
          </a:p>
          <a:p>
            <a:pPr lvl="1"/>
            <a:r>
              <a:rPr lang="id-ID" dirty="0" smtClean="0"/>
              <a:t>Menyediakan urutan aksi/langkah untuk memindahkan state dunia balok dari initial state menjadi goal state. Dalam hal ini akan digunakan GSP (Goal Stack Planning)</a:t>
            </a:r>
            <a:endParaRPr lang="id-ID" dirty="0" smtClean="0"/>
          </a:p>
          <a:p>
            <a:r>
              <a:rPr lang="id-ID" dirty="0" smtClean="0"/>
              <a:t>Pertanyaan: Planning dalam AI =</a:t>
            </a:r>
            <a:r>
              <a:rPr lang="en-US" i="1" dirty="0" err="1" smtClean="0"/>
              <a:t>S</a:t>
            </a:r>
            <a:r>
              <a:rPr lang="en-US" dirty="0" err="1" smtClean="0"/>
              <a:t>uatu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memecah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id-ID" dirty="0" smtClean="0"/>
              <a:t>.Bagaimana memecah masalah dunia balok?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065" y="15341"/>
            <a:ext cx="4340279" cy="235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75588"/>
            <a:ext cx="8305800" cy="1143000"/>
          </a:xfrm>
        </p:spPr>
        <p:txBody>
          <a:bodyPr/>
          <a:lstStyle/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Didekomposisi</a:t>
            </a:r>
            <a:r>
              <a:rPr lang="en-US" dirty="0" smtClean="0"/>
              <a:t>?</a:t>
            </a:r>
            <a:endParaRPr lang="id-ID" dirty="0"/>
          </a:p>
        </p:txBody>
      </p:sp>
      <p:grpSp>
        <p:nvGrpSpPr>
          <p:cNvPr id="2" name="Group 19"/>
          <p:cNvGrpSpPr/>
          <p:nvPr/>
        </p:nvGrpSpPr>
        <p:grpSpPr>
          <a:xfrm>
            <a:off x="457200" y="2692733"/>
            <a:ext cx="9287681" cy="3200400"/>
            <a:chOff x="457200" y="1981200"/>
            <a:chExt cx="9287681" cy="3200400"/>
          </a:xfrm>
        </p:grpSpPr>
        <p:pic>
          <p:nvPicPr>
            <p:cNvPr id="88098" name="Picture 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981200"/>
              <a:ext cx="9287681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13"/>
            <p:cNvGrpSpPr/>
            <p:nvPr/>
          </p:nvGrpSpPr>
          <p:grpSpPr>
            <a:xfrm>
              <a:off x="3505200" y="2286000"/>
              <a:ext cx="531324" cy="976879"/>
              <a:chOff x="4038600" y="5395686"/>
              <a:chExt cx="531324" cy="976879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5400000">
                <a:off x="3805042" y="6125186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4322544" y="6124615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4056882" y="5641682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038600" y="5889061"/>
                <a:ext cx="529940" cy="114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4"/>
            <p:cNvGrpSpPr/>
            <p:nvPr/>
          </p:nvGrpSpPr>
          <p:grpSpPr>
            <a:xfrm>
              <a:off x="5410200" y="2209800"/>
              <a:ext cx="531324" cy="976879"/>
              <a:chOff x="4038600" y="5395686"/>
              <a:chExt cx="531324" cy="976879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rot="5400000">
                <a:off x="3805042" y="6125186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4322544" y="6124615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4056882" y="5641682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038600" y="5889061"/>
                <a:ext cx="529940" cy="114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3657600"/>
          <a:ext cx="8305800" cy="3200400"/>
        </p:xfrm>
        <a:graphic>
          <a:graphicData uri="http://schemas.openxmlformats.org/presentationml/2006/ole">
            <p:oleObj spid="_x0000_s251906" name="Visio" r:id="rId3" imgW="6395945" imgH="2557834" progId="Visio.Drawing.11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2972" y="3864114"/>
            <a:ext cx="533400" cy="584775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3886200"/>
            <a:ext cx="533400" cy="584775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A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3883800"/>
            <a:ext cx="533400" cy="584775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342" y="5471886"/>
            <a:ext cx="533400" cy="584775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486" y="4633686"/>
            <a:ext cx="533400" cy="584775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4648200"/>
            <a:ext cx="533400" cy="584775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G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4666344"/>
            <a:ext cx="533400" cy="584775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1886" y="5442858"/>
            <a:ext cx="533400" cy="584775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3886200"/>
            <a:ext cx="533400" cy="584775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A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0" y="3886200"/>
            <a:ext cx="533400" cy="584775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486400"/>
            <a:ext cx="533400" cy="584775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G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61744" y="4648200"/>
            <a:ext cx="533400" cy="584775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0658" y="4662714"/>
            <a:ext cx="533400" cy="584775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90544" y="4666344"/>
            <a:ext cx="533400" cy="584775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6144" y="5457372"/>
            <a:ext cx="533400" cy="584775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57886" y="3886200"/>
            <a:ext cx="533400" cy="584775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endParaRPr lang="id-ID" sz="2400" b="1" dirty="0">
              <a:solidFill>
                <a:srgbClr val="FF0000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436891" y="304800"/>
            <a:ext cx="9088109" cy="3200400"/>
            <a:chOff x="457200" y="1981200"/>
            <a:chExt cx="9287681" cy="3200400"/>
          </a:xfrm>
        </p:grpSpPr>
        <p:pic>
          <p:nvPicPr>
            <p:cNvPr id="27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1981200"/>
              <a:ext cx="9287681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13"/>
            <p:cNvGrpSpPr/>
            <p:nvPr/>
          </p:nvGrpSpPr>
          <p:grpSpPr>
            <a:xfrm>
              <a:off x="3505200" y="2286000"/>
              <a:ext cx="531324" cy="976879"/>
              <a:chOff x="4038600" y="5395686"/>
              <a:chExt cx="531324" cy="976879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rot="5400000">
                <a:off x="3805042" y="6125186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4322544" y="6124615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4056882" y="5641682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038600" y="5889061"/>
                <a:ext cx="529940" cy="114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14"/>
            <p:cNvGrpSpPr/>
            <p:nvPr/>
          </p:nvGrpSpPr>
          <p:grpSpPr>
            <a:xfrm>
              <a:off x="5410200" y="2209800"/>
              <a:ext cx="531324" cy="976879"/>
              <a:chOff x="4038600" y="5395686"/>
              <a:chExt cx="531324" cy="976879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rot="5400000">
                <a:off x="3805042" y="6125186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4322544" y="6124615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4056882" y="5641682"/>
                <a:ext cx="493375" cy="138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038600" y="5889061"/>
                <a:ext cx="529940" cy="114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 smtClean="0"/>
              <a:t>Pendefinisian representasi state?</a:t>
            </a:r>
          </a:p>
          <a:p>
            <a:pPr lvl="1"/>
            <a:r>
              <a:rPr lang="id-ID" dirty="0" smtClean="0"/>
              <a:t>State meliputi kondisi balok dan lengan robot</a:t>
            </a:r>
            <a:endParaRPr lang="id-ID" dirty="0" smtClean="0"/>
          </a:p>
          <a:p>
            <a:r>
              <a:rPr lang="id-ID" dirty="0" smtClean="0"/>
              <a:t>Pendefinisian operator/aksi yang dapat dilakukan?</a:t>
            </a:r>
          </a:p>
          <a:p>
            <a:pPr lvl="1"/>
            <a:r>
              <a:rPr lang="id-ID" dirty="0" smtClean="0"/>
              <a:t>Sebuah operator akan memiliki element pre-kondisi, positif effect/add dan negatif effect/del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07/04/2015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Pendefinisian Environment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</TotalTime>
  <Words>1942</Words>
  <Application>Microsoft Office PowerPoint</Application>
  <PresentationFormat>On-screen Show (4:3)</PresentationFormat>
  <Paragraphs>424</Paragraphs>
  <Slides>57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template_informatika_slide</vt:lpstr>
      <vt:lpstr>Visio</vt:lpstr>
      <vt:lpstr>CSG3G3 Kercerdasan Mesin dan Artifisial Pertemuan 8: Planning</vt:lpstr>
      <vt:lpstr>Outline</vt:lpstr>
      <vt:lpstr>Apa itu Planning?</vt:lpstr>
      <vt:lpstr>Apa itu Planning?</vt:lpstr>
      <vt:lpstr>Dalam AI, Planning =</vt:lpstr>
      <vt:lpstr>Dunia Balok</vt:lpstr>
      <vt:lpstr>Bisa Didekomposisi?</vt:lpstr>
      <vt:lpstr>Slide 8</vt:lpstr>
      <vt:lpstr>Pendefinisian Environment</vt:lpstr>
      <vt:lpstr>Pendefinisian kondisi balok </vt:lpstr>
      <vt:lpstr>Kondisi lengan robot</vt:lpstr>
      <vt:lpstr>Representasi state dengan FOL</vt:lpstr>
      <vt:lpstr>Operator untuk Lengan Robot</vt:lpstr>
      <vt:lpstr>Slide 14</vt:lpstr>
      <vt:lpstr>Komponen GSP</vt:lpstr>
      <vt:lpstr>Algoritma GSP</vt:lpstr>
      <vt:lpstr>Masalah-1</vt:lpstr>
      <vt:lpstr>Blind Search? BFS / DFS /…</vt:lpstr>
      <vt:lpstr>BFS</vt:lpstr>
      <vt:lpstr>Heuristic Search? Hill Climbing, A*.. </vt:lpstr>
      <vt:lpstr>Bagaimana dengan GSP?</vt:lpstr>
      <vt:lpstr>Slide 22</vt:lpstr>
      <vt:lpstr>Rencana Penyelesaian</vt:lpstr>
      <vt:lpstr>Masalah-2</vt:lpstr>
      <vt:lpstr>Isi Stack pada langkah ke-1</vt:lpstr>
      <vt:lpstr>Slide 26</vt:lpstr>
      <vt:lpstr>Slide 27</vt:lpstr>
      <vt:lpstr>Algoritma GSP</vt:lpstr>
      <vt:lpstr>Masalah pada GSP</vt:lpstr>
      <vt:lpstr>Diskusi</vt:lpstr>
      <vt:lpstr>Constraint Posting (CP)</vt:lpstr>
      <vt:lpstr>Fungsi Pemandu</vt:lpstr>
      <vt:lpstr>Masalah-2</vt:lpstr>
      <vt:lpstr>Goal</vt:lpstr>
      <vt:lpstr>Slide 35</vt:lpstr>
      <vt:lpstr>Slide 36</vt:lpstr>
      <vt:lpstr>Slide 37</vt:lpstr>
      <vt:lpstr>Algoritma CP</vt:lpstr>
      <vt:lpstr>Kesimpulan</vt:lpstr>
      <vt:lpstr>Kesimpulan</vt:lpstr>
      <vt:lpstr>Daftar Pustaka</vt:lpstr>
      <vt:lpstr>Slide 42</vt:lpstr>
      <vt:lpstr>Additional Materi</vt:lpstr>
      <vt:lpstr>Real Problems</vt:lpstr>
      <vt:lpstr>Elevator Control System</vt:lpstr>
      <vt:lpstr>Slide 46</vt:lpstr>
      <vt:lpstr>ECS (Elevator  Control System )</vt:lpstr>
      <vt:lpstr>Slide 48</vt:lpstr>
      <vt:lpstr>Teknik AI</vt:lpstr>
      <vt:lpstr>Daftar Predikat  State</vt:lpstr>
      <vt:lpstr>Waiting, Boarded, dan Served</vt:lpstr>
      <vt:lpstr>Daftar Sub Tipe Pengguna Elevator </vt:lpstr>
      <vt:lpstr>Slide 53</vt:lpstr>
      <vt:lpstr>Slide 54</vt:lpstr>
      <vt:lpstr>Slide 55</vt:lpstr>
      <vt:lpstr>Slide 56</vt:lpstr>
      <vt:lpstr>Slide 57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137</cp:revision>
  <dcterms:created xsi:type="dcterms:W3CDTF">2012-11-14T18:53:32Z</dcterms:created>
  <dcterms:modified xsi:type="dcterms:W3CDTF">2015-04-07T00:24:50Z</dcterms:modified>
</cp:coreProperties>
</file>