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545" r:id="rId3"/>
    <p:sldId id="546" r:id="rId4"/>
    <p:sldId id="547" r:id="rId5"/>
    <p:sldId id="548" r:id="rId6"/>
    <p:sldId id="549" r:id="rId7"/>
    <p:sldId id="550" r:id="rId8"/>
    <p:sldId id="551" r:id="rId9"/>
    <p:sldId id="552" r:id="rId10"/>
    <p:sldId id="553" r:id="rId11"/>
    <p:sldId id="554" r:id="rId12"/>
    <p:sldId id="555" r:id="rId13"/>
    <p:sldId id="556" r:id="rId14"/>
    <p:sldId id="557" r:id="rId15"/>
    <p:sldId id="558" r:id="rId16"/>
  </p:sldIdLst>
  <p:sldSz cx="9144000" cy="6858000" type="screen4x3"/>
  <p:notesSz cx="7102475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60" autoAdjust="0"/>
  </p:normalViewPr>
  <p:slideViewPr>
    <p:cSldViewPr snapToGrid="0" snapToObjects="1">
      <p:cViewPr>
        <p:scale>
          <a:sx n="60" d="100"/>
          <a:sy n="60" d="100"/>
        </p:scale>
        <p:origin x="-157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14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3224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0DB9219-4A66-4B41-AFAD-B4DCC55121D3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4796F5A-DA36-4202-8F3F-DA89D0431918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9CAD3C-51E9-45F6-9E6E-2A6091EA5200}" type="slidenum">
              <a:rPr lang="en-US"/>
              <a:pPr/>
              <a:t>2</a:t>
            </a:fld>
            <a:endParaRPr lang="en-US"/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3378" y="776965"/>
            <a:ext cx="4595719" cy="383798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10828" y="4860473"/>
            <a:ext cx="5682271" cy="46052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F55DF88-7620-4648-9F92-6165B33266F8}" type="slidenum">
              <a:rPr lang="en-US"/>
              <a:pPr/>
              <a:t>11</a:t>
            </a:fld>
            <a:endParaRPr lang="en-US"/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3378" y="776965"/>
            <a:ext cx="4595719" cy="383798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10828" y="4860473"/>
            <a:ext cx="5682271" cy="46052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47AFFE-F29F-425C-B1F9-0FB9A59EE007}" type="slidenum">
              <a:rPr lang="en-US"/>
              <a:pPr/>
              <a:t>12</a:t>
            </a:fld>
            <a:endParaRPr lang="en-US"/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3378" y="776965"/>
            <a:ext cx="4595719" cy="383798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10828" y="4860473"/>
            <a:ext cx="5682271" cy="46052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4A6DD5E-157A-44BF-B316-649E00B0DB3A}" type="slidenum">
              <a:rPr lang="en-US"/>
              <a:pPr/>
              <a:t>13</a:t>
            </a:fld>
            <a:endParaRPr lang="en-US"/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3378" y="776965"/>
            <a:ext cx="4595719" cy="383798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10828" y="4860473"/>
            <a:ext cx="5682271" cy="46052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91E5ACC-FAAD-4820-BCF0-B0E611788444}" type="slidenum">
              <a:rPr lang="en-US"/>
              <a:pPr/>
              <a:t>14</a:t>
            </a:fld>
            <a:endParaRPr lang="en-US"/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6288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10828" y="4860473"/>
            <a:ext cx="5682271" cy="46052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2FAB0D0-973A-4101-B291-A86FE24C76A3}" type="slidenum">
              <a:rPr lang="en-US"/>
              <a:pPr/>
              <a:t>3</a:t>
            </a:fld>
            <a:endParaRPr lang="en-US"/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3378" y="776965"/>
            <a:ext cx="4595719" cy="383798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10828" y="4860473"/>
            <a:ext cx="5682271" cy="46052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2DD6E52-7E92-4652-A3A6-79297E70CC5B}" type="slidenum">
              <a:rPr lang="en-US"/>
              <a:pPr/>
              <a:t>4</a:t>
            </a:fld>
            <a:endParaRPr lang="en-US"/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3378" y="776965"/>
            <a:ext cx="4595719" cy="383798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10828" y="4860473"/>
            <a:ext cx="5682271" cy="46052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5AB0672-D5EC-4193-90FB-9AD3E4E3BAA3}" type="slidenum">
              <a:rPr lang="en-US"/>
              <a:pPr/>
              <a:t>5</a:t>
            </a:fld>
            <a:endParaRPr lang="en-US"/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3378" y="776965"/>
            <a:ext cx="4595719" cy="383798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10828" y="4860473"/>
            <a:ext cx="5682271" cy="46052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03461E9-5153-489B-8D7E-6C4EF2548971}" type="slidenum">
              <a:rPr lang="en-US"/>
              <a:pPr/>
              <a:t>6</a:t>
            </a:fld>
            <a:endParaRPr lang="en-US"/>
          </a:p>
        </p:txBody>
      </p:sp>
      <p:sp>
        <p:nvSpPr>
          <p:cNvPr id="358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3378" y="776965"/>
            <a:ext cx="4595719" cy="383798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10828" y="4860473"/>
            <a:ext cx="5682271" cy="46052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5167C39-BA13-4049-8B4C-56B3B13F94E4}" type="slidenum">
              <a:rPr lang="en-US"/>
              <a:pPr/>
              <a:t>7</a:t>
            </a:fld>
            <a:endParaRPr lang="en-US"/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3378" y="776965"/>
            <a:ext cx="4595719" cy="383798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10828" y="4860473"/>
            <a:ext cx="5682271" cy="46052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717798A-E779-4A84-B262-279B4873A178}" type="slidenum">
              <a:rPr lang="en-US"/>
              <a:pPr/>
              <a:t>8</a:t>
            </a:fld>
            <a:endParaRPr lang="en-US"/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3378" y="776965"/>
            <a:ext cx="4595719" cy="383798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10828" y="4860473"/>
            <a:ext cx="5682271" cy="46052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087E683-FE34-456C-AD50-520947A4D9A2}" type="slidenum">
              <a:rPr lang="en-US"/>
              <a:pPr/>
              <a:t>9</a:t>
            </a:fld>
            <a:endParaRPr lang="en-US"/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3378" y="776965"/>
            <a:ext cx="4595719" cy="383798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10828" y="4860473"/>
            <a:ext cx="5682271" cy="46052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A16CBA-5C50-425E-97D4-AFE502CD3C40}" type="slidenum">
              <a:rPr lang="en-US"/>
              <a:pPr/>
              <a:t>10</a:t>
            </a:fld>
            <a:endParaRPr lang="en-US"/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3378" y="776965"/>
            <a:ext cx="4595719" cy="383798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10828" y="4860473"/>
            <a:ext cx="5682271" cy="460525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B4B66A7-08ED-43CD-8278-71E42F34C297}" type="datetime1">
              <a:rPr lang="en-US" smtClean="0"/>
              <a:pPr>
                <a:defRPr/>
              </a:pPr>
              <a:t>3/9/2015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65DA-9CE3-4262-8843-0EDFBC711AB7}" type="datetime1">
              <a:rPr lang="en-US" smtClean="0"/>
              <a:pPr>
                <a:defRPr/>
              </a:pPr>
              <a:t>3/9/2015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60A53-2D25-45C2-AEF2-5B3E50FD4B43}" type="datetime1">
              <a:rPr lang="en-US" smtClean="0"/>
              <a:pPr>
                <a:defRPr/>
              </a:pPr>
              <a:t>3/9/2015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4B0F0-9A2C-4F1D-A5CD-43EC225FC656}" type="datetime1">
              <a:rPr lang="en-US" smtClean="0"/>
              <a:pPr>
                <a:defRPr/>
              </a:pPr>
              <a:t>3/9/2015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F6752-0E26-4FCE-A60C-BC33C897EB87}" type="datetime1">
              <a:rPr lang="en-US" smtClean="0"/>
              <a:pPr>
                <a:defRPr/>
              </a:pPr>
              <a:t>3/9/2015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EEE6-EB00-4555-812C-1ADA58AC6CB1}" type="datetime1">
              <a:rPr lang="en-US" smtClean="0"/>
              <a:pPr>
                <a:defRPr/>
              </a:pPr>
              <a:t>3/9/2015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BD9F1-0A5A-4028-A7BB-61A13AF7F12D}" type="datetime1">
              <a:rPr lang="en-US" smtClean="0"/>
              <a:pPr>
                <a:defRPr/>
              </a:pPr>
              <a:t>3/9/2015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94E5-A39D-46B1-A8BE-601D3A71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5FF58C-4474-4F23-BC44-214810A65CFF}" type="datetime1">
              <a:rPr lang="en-US" smtClean="0"/>
              <a:pPr>
                <a:defRPr/>
              </a:pPr>
              <a:t>3/9/2015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CSG3G3</a:t>
            </a:r>
            <a:r>
              <a:rPr lang="en-US" dirty="0" smtClean="0"/>
              <a:t> </a:t>
            </a:r>
            <a:r>
              <a:rPr lang="id-ID" dirty="0" smtClean="0"/>
              <a:t>Kercerdasan Mesin dan Artifisial</a:t>
            </a:r>
            <a:br>
              <a:rPr lang="id-ID" dirty="0" smtClean="0"/>
            </a:br>
            <a:r>
              <a:rPr lang="id-ID" dirty="0" smtClean="0"/>
              <a:t>Reasoning 2: Fuzzy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4EEF55D-2984-4520-A598-58E50A580285}" type="datetime1">
              <a:rPr lang="en-US" smtClean="0"/>
              <a:pPr>
                <a:defRPr/>
              </a:pPr>
              <a:t>3/9/2015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/>
          </p:nvPr>
        </p:nvSpPr>
        <p:spPr>
          <a:xfrm>
            <a:off x="457920" y="1605769"/>
            <a:ext cx="8228160" cy="4526395"/>
          </a:xfrm>
        </p:spPr>
        <p:txBody>
          <a:bodyPr anchor="t"/>
          <a:lstStyle/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400" dirty="0" err="1" smtClean="0">
                <a:latin typeface="Trebuchet MS" pitchFamily="32" charset="0"/>
              </a:rPr>
              <a:t>Proses</a:t>
            </a:r>
            <a:r>
              <a:rPr lang="en-US" sz="2400" dirty="0" smtClean="0">
                <a:latin typeface="Trebuchet MS" pitchFamily="32" charset="0"/>
              </a:rPr>
              <a:t> </a:t>
            </a:r>
            <a:r>
              <a:rPr lang="en-US" sz="2400" dirty="0" err="1" smtClean="0">
                <a:latin typeface="Trebuchet MS" pitchFamily="32" charset="0"/>
              </a:rPr>
              <a:t>Implikasi</a:t>
            </a:r>
            <a:r>
              <a:rPr lang="en-US" sz="2400" dirty="0" smtClean="0">
                <a:latin typeface="Trebuchet MS" pitchFamily="32" charset="0"/>
              </a:rPr>
              <a:t> [R2]</a:t>
            </a:r>
          </a:p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IF </a:t>
            </a:r>
            <a:r>
              <a:rPr lang="en-US" sz="2300" dirty="0" err="1" smtClean="0">
                <a:solidFill>
                  <a:srgbClr val="FF0000"/>
                </a:solidFill>
                <a:latin typeface="Trebuchet MS" pitchFamily="32" charset="0"/>
              </a:rPr>
              <a:t>Permintaan</a:t>
            </a: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TURUN And </a:t>
            </a:r>
            <a:r>
              <a:rPr lang="en-US" sz="2300" dirty="0" err="1" smtClean="0">
                <a:solidFill>
                  <a:srgbClr val="FF0000"/>
                </a:solidFill>
                <a:latin typeface="Trebuchet MS" pitchFamily="32" charset="0"/>
              </a:rPr>
              <a:t>Persediaan</a:t>
            </a: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SEDIKIT THEN </a:t>
            </a:r>
            <a:b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</a:b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        </a:t>
            </a:r>
            <a:r>
              <a:rPr lang="en-US" sz="2300" dirty="0" err="1" smtClean="0">
                <a:solidFill>
                  <a:srgbClr val="FF0000"/>
                </a:solidFill>
                <a:latin typeface="Trebuchet MS" pitchFamily="32" charset="0"/>
              </a:rPr>
              <a:t>Produksi</a:t>
            </a: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Trebuchet MS" pitchFamily="32" charset="0"/>
              </a:rPr>
              <a:t>Pakaian</a:t>
            </a: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BERKURANG</a:t>
            </a:r>
          </a:p>
          <a:p>
            <a:pPr marL="391686" indent="-293764">
              <a:lnSpc>
                <a:spcPct val="95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400" dirty="0" smtClean="0">
                <a:latin typeface="Times New Roman" pitchFamily="16" charset="0"/>
              </a:rPr>
              <a:t>alpha_predikat</a:t>
            </a:r>
            <a:r>
              <a:rPr lang="en-US" sz="2400" baseline="-33000" dirty="0" smtClean="0">
                <a:latin typeface="Times New Roman" pitchFamily="16" charset="0"/>
              </a:rPr>
              <a:t>1</a:t>
            </a:r>
            <a:r>
              <a:rPr lang="en-US" sz="2400" dirty="0" smtClean="0">
                <a:latin typeface="Times New Roman" pitchFamily="16" charset="0"/>
              </a:rPr>
              <a:t> = min (</a:t>
            </a: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µ</a:t>
            </a:r>
            <a:r>
              <a:rPr lang="en-US" sz="2500" baseline="-33000" dirty="0" err="1" smtClean="0">
                <a:latin typeface="Times New Roman" pitchFamily="16" charset="0"/>
                <a:cs typeface="Times New Roman" pitchFamily="16" charset="0"/>
              </a:rPr>
              <a:t>Turun</a:t>
            </a: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[4000],µ</a:t>
            </a:r>
            <a:r>
              <a:rPr lang="en-US" sz="2500" baseline="-33000" dirty="0" err="1" smtClean="0">
                <a:latin typeface="Times New Roman" pitchFamily="16" charset="0"/>
                <a:cs typeface="Times New Roman" pitchFamily="16" charset="0"/>
              </a:rPr>
              <a:t>Sedikit</a:t>
            </a: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[300])</a:t>
            </a:r>
          </a:p>
          <a:p>
            <a:pPr marL="391686" indent="-293764">
              <a:lnSpc>
                <a:spcPct val="95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                      =  min (0,25;0,6)</a:t>
            </a:r>
          </a:p>
          <a:p>
            <a:pPr marL="1958429" lvl="4" indent="-195843">
              <a:lnSpc>
                <a:spcPct val="95000"/>
              </a:lnSpc>
              <a:spcAft>
                <a:spcPts val="261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  =  0,25</a:t>
            </a:r>
          </a:p>
          <a:p>
            <a:pPr marL="1958429" lvl="4" indent="-195843">
              <a:lnSpc>
                <a:spcPct val="95000"/>
              </a:lnSpc>
              <a:spcAft>
                <a:spcPts val="261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/>
            </a:r>
            <a:br>
              <a:rPr lang="en-US" sz="2500" dirty="0" smtClean="0">
                <a:latin typeface="Times New Roman" pitchFamily="16" charset="0"/>
                <a:cs typeface="Times New Roman" pitchFamily="16" charset="0"/>
              </a:rPr>
            </a:br>
            <a:r>
              <a:rPr lang="en-US" sz="25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Lihat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Himpunan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Berkurang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pada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Output</a:t>
            </a:r>
          </a:p>
          <a:p>
            <a:pPr marL="1958429" lvl="4" indent="-195843">
              <a:lnSpc>
                <a:spcPct val="95000"/>
              </a:lnSpc>
              <a:spcAft>
                <a:spcPts val="261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(7000-z) / (7000-2000) = 0,25 </a:t>
            </a:r>
          </a:p>
          <a:p>
            <a:pPr marL="1958429" lvl="4" indent="-195843">
              <a:lnSpc>
                <a:spcPct val="95000"/>
              </a:lnSpc>
              <a:spcAft>
                <a:spcPts val="261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z1 = 5750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9361" y="273629"/>
            <a:ext cx="8228160" cy="1144921"/>
          </a:xfrm>
          <a:solidFill>
            <a:srgbClr val="C0C0C0"/>
          </a:solidFill>
        </p:spPr>
        <p:txBody>
          <a:bodyPr anchor="ctr"/>
          <a:lstStyle/>
          <a:p>
            <a:pPr marL="0" indent="0" algn="ctr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b="1" dirty="0" smtClean="0"/>
              <a:t>PENALARAN TSUKAMOTO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9361" y="273629"/>
            <a:ext cx="8228160" cy="1144921"/>
          </a:xfrm>
          <a:solidFill>
            <a:srgbClr val="C0C0C0"/>
          </a:solidFill>
        </p:spPr>
        <p:txBody>
          <a:bodyPr tIns="256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 smtClean="0"/>
              <a:t>PENALARAN TSUKAMOTO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920" y="1605769"/>
            <a:ext cx="8228160" cy="4526395"/>
          </a:xfrm>
        </p:spPr>
        <p:txBody>
          <a:bodyPr tIns="0"/>
          <a:lstStyle/>
          <a:p>
            <a:pPr marL="391686" indent="-293764">
              <a:lnSpc>
                <a:spcPct val="104000"/>
              </a:lnSpc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>
                <a:latin typeface="Trebuchet MS" pitchFamily="32" charset="0"/>
              </a:rPr>
              <a:t>Proses</a:t>
            </a:r>
            <a:r>
              <a:rPr lang="en-US" dirty="0" smtClean="0">
                <a:latin typeface="Trebuchet MS" pitchFamily="32" charset="0"/>
              </a:rPr>
              <a:t> </a:t>
            </a:r>
            <a:r>
              <a:rPr lang="en-US" dirty="0" err="1" smtClean="0">
                <a:latin typeface="Trebuchet MS" pitchFamily="32" charset="0"/>
              </a:rPr>
              <a:t>Implikasi</a:t>
            </a:r>
            <a:r>
              <a:rPr lang="en-US" dirty="0" smtClean="0">
                <a:latin typeface="Trebuchet MS" pitchFamily="32" charset="0"/>
              </a:rPr>
              <a:t> [R2]</a:t>
            </a:r>
          </a:p>
          <a:p>
            <a:pPr marL="391686" indent="-293764">
              <a:lnSpc>
                <a:spcPct val="104000"/>
              </a:lnSpc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IF </a:t>
            </a:r>
            <a:r>
              <a:rPr lang="en-US" sz="2300" dirty="0" err="1" smtClean="0">
                <a:solidFill>
                  <a:srgbClr val="FF0000"/>
                </a:solidFill>
                <a:latin typeface="Trebuchet MS" pitchFamily="32" charset="0"/>
              </a:rPr>
              <a:t>Permintaan</a:t>
            </a: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TURUN And </a:t>
            </a:r>
            <a:r>
              <a:rPr lang="en-US" sz="2300" dirty="0" err="1" smtClean="0">
                <a:solidFill>
                  <a:srgbClr val="FF0000"/>
                </a:solidFill>
                <a:latin typeface="Trebuchet MS" pitchFamily="32" charset="0"/>
              </a:rPr>
              <a:t>Persediaan</a:t>
            </a: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SEDIKIT THEN </a:t>
            </a:r>
            <a:b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</a:b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        </a:t>
            </a:r>
            <a:r>
              <a:rPr lang="en-US" sz="2300" dirty="0" err="1" smtClean="0">
                <a:solidFill>
                  <a:srgbClr val="FF0000"/>
                </a:solidFill>
                <a:latin typeface="Trebuchet MS" pitchFamily="32" charset="0"/>
              </a:rPr>
              <a:t>Produksi</a:t>
            </a: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Trebuchet MS" pitchFamily="32" charset="0"/>
              </a:rPr>
              <a:t>Pakaian</a:t>
            </a: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BERKURANG</a:t>
            </a:r>
          </a:p>
          <a:p>
            <a:pPr marL="391686" indent="-293764">
              <a:lnSpc>
                <a:spcPct val="95000"/>
              </a:lnSpc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>
                <a:latin typeface="Times New Roman" pitchFamily="16" charset="0"/>
              </a:rPr>
              <a:t>alpha_predikat</a:t>
            </a:r>
            <a:r>
              <a:rPr lang="en-US" baseline="-33000" dirty="0" smtClean="0">
                <a:latin typeface="Times New Roman" pitchFamily="16" charset="0"/>
              </a:rPr>
              <a:t>1</a:t>
            </a:r>
            <a:r>
              <a:rPr lang="en-US" dirty="0" smtClean="0">
                <a:latin typeface="Times New Roman" pitchFamily="16" charset="0"/>
              </a:rPr>
              <a:t> = min (</a:t>
            </a: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µ</a:t>
            </a:r>
            <a:r>
              <a:rPr lang="en-US" sz="2500" baseline="-33000" dirty="0" err="1" smtClean="0">
                <a:latin typeface="Times New Roman" pitchFamily="16" charset="0"/>
                <a:cs typeface="Times New Roman" pitchFamily="16" charset="0"/>
              </a:rPr>
              <a:t>Turun</a:t>
            </a: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[4000],µ</a:t>
            </a:r>
            <a:r>
              <a:rPr lang="en-US" sz="2500" baseline="-33000" dirty="0" err="1" smtClean="0">
                <a:latin typeface="Times New Roman" pitchFamily="16" charset="0"/>
                <a:cs typeface="Times New Roman" pitchFamily="16" charset="0"/>
              </a:rPr>
              <a:t>Sedikit</a:t>
            </a: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[300])</a:t>
            </a:r>
          </a:p>
          <a:p>
            <a:pPr marL="391686" indent="-293764">
              <a:lnSpc>
                <a:spcPct val="95000"/>
              </a:lnSpc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                      =  min (0,25;0,6)</a:t>
            </a:r>
          </a:p>
          <a:p>
            <a:pPr marL="1958429" lvl="4" indent="-195843">
              <a:lnSpc>
                <a:spcPct val="95000"/>
              </a:lnSpc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  =  0,25</a:t>
            </a:r>
          </a:p>
          <a:p>
            <a:pPr marL="1958429" lvl="4" indent="-195843">
              <a:lnSpc>
                <a:spcPct val="95000"/>
              </a:lnSpc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/>
            </a:r>
            <a:br>
              <a:rPr lang="en-US" sz="2500" dirty="0" smtClean="0">
                <a:latin typeface="Times New Roman" pitchFamily="16" charset="0"/>
                <a:cs typeface="Times New Roman" pitchFamily="16" charset="0"/>
              </a:rPr>
            </a:br>
            <a:r>
              <a:rPr lang="en-US" sz="25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Lihat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Himpunan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Berkurang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pada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Output</a:t>
            </a:r>
          </a:p>
          <a:p>
            <a:pPr marL="1958429" lvl="4" indent="-195843">
              <a:lnSpc>
                <a:spcPct val="95000"/>
              </a:lnSpc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(7000-z) / (7000-2000) = 0,25 </a:t>
            </a:r>
          </a:p>
          <a:p>
            <a:pPr marL="1958429" lvl="4" indent="-195843">
              <a:lnSpc>
                <a:spcPct val="95000"/>
              </a:lnSpc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z</a:t>
            </a:r>
            <a:r>
              <a:rPr lang="en-US" sz="2500" baseline="-33000" dirty="0" smtClean="0">
                <a:latin typeface="Times New Roman" pitchFamily="16" charset="0"/>
                <a:cs typeface="Times New Roman" pitchFamily="16" charset="0"/>
              </a:rPr>
              <a:t>2</a:t>
            </a: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= 5750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60800" y="273629"/>
            <a:ext cx="8228160" cy="1144921"/>
          </a:xfrm>
          <a:solidFill>
            <a:srgbClr val="C0C0C0"/>
          </a:solidFill>
        </p:spPr>
        <p:txBody>
          <a:bodyPr tIns="256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 smtClean="0"/>
              <a:t>PENALARAN TSUKAMOTO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920" y="1605769"/>
            <a:ext cx="8228160" cy="4526395"/>
          </a:xfrm>
        </p:spPr>
        <p:txBody>
          <a:bodyPr tIns="0"/>
          <a:lstStyle/>
          <a:p>
            <a:pPr marL="391686" indent="-293764">
              <a:lnSpc>
                <a:spcPct val="104000"/>
              </a:lnSpc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>
                <a:latin typeface="Trebuchet MS" pitchFamily="32" charset="0"/>
              </a:rPr>
              <a:t>Proses</a:t>
            </a:r>
            <a:r>
              <a:rPr lang="en-US" dirty="0" smtClean="0">
                <a:latin typeface="Trebuchet MS" pitchFamily="32" charset="0"/>
              </a:rPr>
              <a:t> </a:t>
            </a:r>
            <a:r>
              <a:rPr lang="en-US" dirty="0" err="1" smtClean="0">
                <a:latin typeface="Trebuchet MS" pitchFamily="32" charset="0"/>
              </a:rPr>
              <a:t>Implikasi</a:t>
            </a:r>
            <a:r>
              <a:rPr lang="en-US" dirty="0" smtClean="0">
                <a:latin typeface="Trebuchet MS" pitchFamily="32" charset="0"/>
              </a:rPr>
              <a:t> [R3]</a:t>
            </a:r>
          </a:p>
          <a:p>
            <a:pPr marL="391686" indent="-293764">
              <a:lnSpc>
                <a:spcPct val="104000"/>
              </a:lnSpc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IF </a:t>
            </a:r>
            <a:r>
              <a:rPr lang="en-US" sz="2300" dirty="0" err="1" smtClean="0">
                <a:solidFill>
                  <a:srgbClr val="FF0000"/>
                </a:solidFill>
                <a:latin typeface="Trebuchet MS" pitchFamily="32" charset="0"/>
              </a:rPr>
              <a:t>Permintaan</a:t>
            </a: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NAIK And </a:t>
            </a:r>
            <a:r>
              <a:rPr lang="en-US" sz="2300" dirty="0" err="1" smtClean="0">
                <a:solidFill>
                  <a:srgbClr val="FF0000"/>
                </a:solidFill>
                <a:latin typeface="Trebuchet MS" pitchFamily="32" charset="0"/>
              </a:rPr>
              <a:t>Persediaan</a:t>
            </a: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BANYAK THEN </a:t>
            </a:r>
            <a:b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</a:b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        </a:t>
            </a:r>
            <a:r>
              <a:rPr lang="en-US" sz="2300" dirty="0" err="1" smtClean="0">
                <a:solidFill>
                  <a:srgbClr val="FF0000"/>
                </a:solidFill>
                <a:latin typeface="Trebuchet MS" pitchFamily="32" charset="0"/>
              </a:rPr>
              <a:t>Produksi</a:t>
            </a: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Trebuchet MS" pitchFamily="32" charset="0"/>
              </a:rPr>
              <a:t>Pakaian</a:t>
            </a: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BERTAMBAH</a:t>
            </a:r>
          </a:p>
          <a:p>
            <a:pPr marL="391686" indent="-293764">
              <a:lnSpc>
                <a:spcPct val="95000"/>
              </a:lnSpc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>
                <a:latin typeface="Times New Roman" pitchFamily="16" charset="0"/>
              </a:rPr>
              <a:t>alpha_predikat</a:t>
            </a:r>
            <a:r>
              <a:rPr lang="en-US" baseline="-33000" dirty="0" smtClean="0">
                <a:latin typeface="Times New Roman" pitchFamily="16" charset="0"/>
              </a:rPr>
              <a:t>1</a:t>
            </a:r>
            <a:r>
              <a:rPr lang="en-US" dirty="0" smtClean="0">
                <a:latin typeface="Times New Roman" pitchFamily="16" charset="0"/>
              </a:rPr>
              <a:t> = min (</a:t>
            </a: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µ</a:t>
            </a:r>
            <a:r>
              <a:rPr lang="en-US" sz="2500" baseline="-33000" dirty="0" err="1" smtClean="0">
                <a:latin typeface="Times New Roman" pitchFamily="16" charset="0"/>
                <a:cs typeface="Times New Roman" pitchFamily="16" charset="0"/>
              </a:rPr>
              <a:t>Naik</a:t>
            </a: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[4000],µ</a:t>
            </a:r>
            <a:r>
              <a:rPr lang="en-US" sz="2500" baseline="-33000" dirty="0" err="1" smtClean="0">
                <a:latin typeface="Times New Roman" pitchFamily="16" charset="0"/>
                <a:cs typeface="Times New Roman" pitchFamily="16" charset="0"/>
              </a:rPr>
              <a:t>Banyak</a:t>
            </a: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[300])</a:t>
            </a:r>
          </a:p>
          <a:p>
            <a:pPr marL="391686" indent="-293764">
              <a:lnSpc>
                <a:spcPct val="95000"/>
              </a:lnSpc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                      =  min (0,75;0,4)</a:t>
            </a:r>
          </a:p>
          <a:p>
            <a:pPr marL="1958429" lvl="4" indent="-195843">
              <a:lnSpc>
                <a:spcPct val="95000"/>
              </a:lnSpc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  =  0,4</a:t>
            </a:r>
          </a:p>
          <a:p>
            <a:pPr marL="1958429" lvl="4" indent="-195843">
              <a:lnSpc>
                <a:spcPct val="95000"/>
              </a:lnSpc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/>
            </a:r>
            <a:br>
              <a:rPr lang="en-US" sz="2500" dirty="0" smtClean="0">
                <a:latin typeface="Times New Roman" pitchFamily="16" charset="0"/>
                <a:cs typeface="Times New Roman" pitchFamily="16" charset="0"/>
              </a:rPr>
            </a:br>
            <a:r>
              <a:rPr lang="en-US" sz="25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Lihat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Himpunan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Bertambah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pada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Output</a:t>
            </a:r>
          </a:p>
          <a:p>
            <a:pPr marL="1958429" lvl="4" indent="-195843">
              <a:lnSpc>
                <a:spcPct val="95000"/>
              </a:lnSpc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(z-2000) / (7000-2000) = 0,4</a:t>
            </a:r>
          </a:p>
          <a:p>
            <a:pPr marL="1958429" lvl="4" indent="-195843">
              <a:lnSpc>
                <a:spcPct val="95000"/>
              </a:lnSpc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z</a:t>
            </a:r>
            <a:r>
              <a:rPr lang="en-US" sz="2500" baseline="-33000" dirty="0" smtClean="0">
                <a:latin typeface="Times New Roman" pitchFamily="16" charset="0"/>
                <a:cs typeface="Times New Roman" pitchFamily="16" charset="0"/>
              </a:rPr>
              <a:t>3</a:t>
            </a: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= 4000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60800" y="273629"/>
            <a:ext cx="8228160" cy="1144921"/>
          </a:xfrm>
          <a:solidFill>
            <a:srgbClr val="C0C0C0"/>
          </a:solidFill>
        </p:spPr>
        <p:txBody>
          <a:bodyPr tIns="256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 smtClean="0"/>
              <a:t>PENALARAN TSUKAMOTO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920" y="1605769"/>
            <a:ext cx="8228160" cy="4526395"/>
          </a:xfrm>
        </p:spPr>
        <p:txBody>
          <a:bodyPr tIns="0"/>
          <a:lstStyle/>
          <a:p>
            <a:pPr marL="391686" indent="-293764">
              <a:lnSpc>
                <a:spcPct val="104000"/>
              </a:lnSpc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>
                <a:latin typeface="Trebuchet MS" pitchFamily="32" charset="0"/>
              </a:rPr>
              <a:t>Proses</a:t>
            </a:r>
            <a:r>
              <a:rPr lang="en-US" dirty="0" smtClean="0">
                <a:latin typeface="Trebuchet MS" pitchFamily="32" charset="0"/>
              </a:rPr>
              <a:t> </a:t>
            </a:r>
            <a:r>
              <a:rPr lang="en-US" dirty="0" err="1" smtClean="0">
                <a:latin typeface="Trebuchet MS" pitchFamily="32" charset="0"/>
              </a:rPr>
              <a:t>Implikasi</a:t>
            </a:r>
            <a:r>
              <a:rPr lang="en-US" dirty="0" smtClean="0">
                <a:latin typeface="Trebuchet MS" pitchFamily="32" charset="0"/>
              </a:rPr>
              <a:t> [R4]</a:t>
            </a:r>
          </a:p>
          <a:p>
            <a:pPr marL="391686" indent="-293764">
              <a:lnSpc>
                <a:spcPct val="104000"/>
              </a:lnSpc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IF </a:t>
            </a:r>
            <a:r>
              <a:rPr lang="en-US" sz="2300" dirty="0" err="1" smtClean="0">
                <a:solidFill>
                  <a:srgbClr val="FF0000"/>
                </a:solidFill>
                <a:latin typeface="Trebuchet MS" pitchFamily="32" charset="0"/>
              </a:rPr>
              <a:t>Permintaan</a:t>
            </a: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NAIK And </a:t>
            </a:r>
            <a:r>
              <a:rPr lang="en-US" sz="2300" dirty="0" err="1" smtClean="0">
                <a:solidFill>
                  <a:srgbClr val="FF0000"/>
                </a:solidFill>
                <a:latin typeface="Trebuchet MS" pitchFamily="32" charset="0"/>
              </a:rPr>
              <a:t>Persediaan</a:t>
            </a: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SEDIKIT THEN </a:t>
            </a:r>
            <a:b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</a:b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        </a:t>
            </a:r>
            <a:r>
              <a:rPr lang="en-US" sz="2300" dirty="0" err="1" smtClean="0">
                <a:solidFill>
                  <a:srgbClr val="FF0000"/>
                </a:solidFill>
                <a:latin typeface="Trebuchet MS" pitchFamily="32" charset="0"/>
              </a:rPr>
              <a:t>Produksi</a:t>
            </a: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Trebuchet MS" pitchFamily="32" charset="0"/>
              </a:rPr>
              <a:t>Pakaian</a:t>
            </a: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BERTAMBAH</a:t>
            </a:r>
          </a:p>
          <a:p>
            <a:pPr marL="391686" indent="-293764">
              <a:lnSpc>
                <a:spcPct val="95000"/>
              </a:lnSpc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>
                <a:latin typeface="Times New Roman" pitchFamily="16" charset="0"/>
              </a:rPr>
              <a:t>alpha_predikat</a:t>
            </a:r>
            <a:r>
              <a:rPr lang="en-US" baseline="-33000" dirty="0" smtClean="0">
                <a:latin typeface="Times New Roman" pitchFamily="16" charset="0"/>
              </a:rPr>
              <a:t>1</a:t>
            </a:r>
            <a:r>
              <a:rPr lang="en-US" dirty="0" smtClean="0">
                <a:latin typeface="Times New Roman" pitchFamily="16" charset="0"/>
              </a:rPr>
              <a:t> = min (</a:t>
            </a: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µ</a:t>
            </a:r>
            <a:r>
              <a:rPr lang="en-US" sz="2500" baseline="-33000" dirty="0" err="1" smtClean="0">
                <a:latin typeface="Times New Roman" pitchFamily="16" charset="0"/>
                <a:cs typeface="Times New Roman" pitchFamily="16" charset="0"/>
              </a:rPr>
              <a:t>Naik</a:t>
            </a: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[4000],µ</a:t>
            </a:r>
            <a:r>
              <a:rPr lang="en-US" sz="2500" baseline="-33000" dirty="0" err="1" smtClean="0">
                <a:latin typeface="Times New Roman" pitchFamily="16" charset="0"/>
                <a:cs typeface="Times New Roman" pitchFamily="16" charset="0"/>
              </a:rPr>
              <a:t>Sedikit</a:t>
            </a: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[300])</a:t>
            </a:r>
          </a:p>
          <a:p>
            <a:pPr marL="391686" indent="-293764">
              <a:lnSpc>
                <a:spcPct val="95000"/>
              </a:lnSpc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                      =  min (0,75;0,6)</a:t>
            </a:r>
          </a:p>
          <a:p>
            <a:pPr marL="1958429" lvl="4" indent="-195843">
              <a:lnSpc>
                <a:spcPct val="95000"/>
              </a:lnSpc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  =  0,6</a:t>
            </a:r>
          </a:p>
          <a:p>
            <a:pPr marL="1958429" lvl="4" indent="-195843">
              <a:lnSpc>
                <a:spcPct val="95000"/>
              </a:lnSpc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/>
            </a:r>
            <a:br>
              <a:rPr lang="en-US" sz="2500" dirty="0" smtClean="0">
                <a:latin typeface="Times New Roman" pitchFamily="16" charset="0"/>
                <a:cs typeface="Times New Roman" pitchFamily="16" charset="0"/>
              </a:rPr>
            </a:br>
            <a:r>
              <a:rPr lang="en-US" sz="25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Lihat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Himpunan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Bertambah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pada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Output</a:t>
            </a:r>
          </a:p>
          <a:p>
            <a:pPr marL="1958429" lvl="4" indent="-195843">
              <a:lnSpc>
                <a:spcPct val="95000"/>
              </a:lnSpc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(z-2000) / (7000-2000) = 0,6</a:t>
            </a:r>
          </a:p>
          <a:p>
            <a:pPr marL="1958429" lvl="4" indent="-195843">
              <a:lnSpc>
                <a:spcPct val="95000"/>
              </a:lnSpc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z</a:t>
            </a:r>
            <a:r>
              <a:rPr lang="en-US" sz="2500" baseline="-33000" dirty="0" smtClean="0">
                <a:latin typeface="Times New Roman" pitchFamily="16" charset="0"/>
                <a:cs typeface="Times New Roman" pitchFamily="16" charset="0"/>
              </a:rPr>
              <a:t>4</a:t>
            </a: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= 5000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>
          <a:xfrm>
            <a:off x="460800" y="273629"/>
            <a:ext cx="8228160" cy="1144921"/>
          </a:xfrm>
          <a:solidFill>
            <a:srgbClr val="C0C0C0"/>
          </a:solidFill>
        </p:spPr>
        <p:txBody>
          <a:bodyPr tIns="256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 smtClean="0"/>
              <a:t>PENALARAN TSUKAMOTO</a:t>
            </a:r>
            <a:br>
              <a:rPr lang="en-US" sz="2900" dirty="0" smtClean="0"/>
            </a:br>
            <a:r>
              <a:rPr lang="en-US" sz="2900" dirty="0" smtClean="0"/>
              <a:t>(DEFUZZIFIKASI)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17920" y="3217298"/>
          <a:ext cx="3814560" cy="326915"/>
        </p:xfrm>
        <a:graphic>
          <a:graphicData uri="http://schemas.openxmlformats.org/presentationml/2006/ole">
            <p:oleObj spid="_x0000_s190466" r:id="rId4" imgW="4205880" imgH="360720" progId="">
              <p:embed/>
            </p:oleObj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22080" y="1866436"/>
            <a:ext cx="7257600" cy="1118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104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200" dirty="0" err="1">
                <a:solidFill>
                  <a:srgbClr val="000000"/>
                </a:solidFill>
                <a:latin typeface="Trebuchet MS" pitchFamily="32" charset="0"/>
              </a:rPr>
              <a:t>Perhitungan</a:t>
            </a:r>
            <a:r>
              <a:rPr lang="en-US" sz="2200" dirty="0">
                <a:solidFill>
                  <a:srgbClr val="000000"/>
                </a:solidFill>
                <a:latin typeface="Trebuchet MS" pitchFamily="3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rebuchet MS" pitchFamily="32" charset="0"/>
              </a:rPr>
              <a:t>Nilai</a:t>
            </a:r>
            <a:r>
              <a:rPr lang="en-US" sz="2200" dirty="0">
                <a:solidFill>
                  <a:srgbClr val="000000"/>
                </a:solidFill>
                <a:latin typeface="Trebuchet MS" pitchFamily="32" charset="0"/>
              </a:rPr>
              <a:t> Crisp </a:t>
            </a:r>
            <a:r>
              <a:rPr lang="en-US" sz="2200" dirty="0" err="1">
                <a:solidFill>
                  <a:srgbClr val="000000"/>
                </a:solidFill>
                <a:latin typeface="Trebuchet MS" pitchFamily="32" charset="0"/>
              </a:rPr>
              <a:t>pada</a:t>
            </a:r>
            <a:r>
              <a:rPr lang="en-US" sz="2200" dirty="0">
                <a:solidFill>
                  <a:srgbClr val="000000"/>
                </a:solidFill>
                <a:latin typeface="Trebuchet MS" pitchFamily="3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rebuchet MS" pitchFamily="32" charset="0"/>
              </a:rPr>
              <a:t>Penalaran</a:t>
            </a:r>
            <a:r>
              <a:rPr lang="en-US" sz="2200" dirty="0">
                <a:solidFill>
                  <a:srgbClr val="000000"/>
                </a:solidFill>
                <a:latin typeface="Trebuchet MS" pitchFamily="32" charset="0"/>
              </a:rPr>
              <a:t> Tsukamoto </a:t>
            </a:r>
          </a:p>
          <a:p>
            <a:pPr>
              <a:lnSpc>
                <a:spcPct val="104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200" dirty="0" err="1">
                <a:solidFill>
                  <a:srgbClr val="000000"/>
                </a:solidFill>
                <a:latin typeface="Trebuchet MS" pitchFamily="32" charset="0"/>
              </a:rPr>
              <a:t>Diperoleh</a:t>
            </a:r>
            <a:r>
              <a:rPr lang="en-US" sz="2200" dirty="0">
                <a:solidFill>
                  <a:srgbClr val="000000"/>
                </a:solidFill>
                <a:latin typeface="Trebuchet MS" pitchFamily="3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rebuchet MS" pitchFamily="32" charset="0"/>
              </a:rPr>
              <a:t>dengan</a:t>
            </a:r>
            <a:r>
              <a:rPr lang="en-US" sz="2200" dirty="0">
                <a:solidFill>
                  <a:srgbClr val="000000"/>
                </a:solidFill>
                <a:latin typeface="Trebuchet MS" pitchFamily="3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rebuchet MS" pitchFamily="32" charset="0"/>
              </a:rPr>
              <a:t>menggunakan</a:t>
            </a:r>
            <a:r>
              <a:rPr lang="en-US" sz="2200" dirty="0">
                <a:solidFill>
                  <a:srgbClr val="000000"/>
                </a:solidFill>
                <a:latin typeface="Trebuchet MS" pitchFamily="32" charset="0"/>
              </a:rPr>
              <a:t> Rata-rata </a:t>
            </a:r>
            <a:r>
              <a:rPr lang="en-US" sz="2200" dirty="0" err="1">
                <a:solidFill>
                  <a:srgbClr val="000000"/>
                </a:solidFill>
                <a:latin typeface="Trebuchet MS" pitchFamily="32" charset="0"/>
              </a:rPr>
              <a:t>terbobot</a:t>
            </a:r>
            <a:r>
              <a:rPr lang="en-US" sz="2200" dirty="0">
                <a:solidFill>
                  <a:srgbClr val="000000"/>
                </a:solidFill>
                <a:latin typeface="Trebuchet MS" pitchFamily="3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rebuchet MS" pitchFamily="32" charset="0"/>
              </a:rPr>
              <a:t>sebagai</a:t>
            </a:r>
            <a:r>
              <a:rPr lang="en-US" sz="2200" dirty="0">
                <a:solidFill>
                  <a:srgbClr val="000000"/>
                </a:solidFill>
                <a:latin typeface="Trebuchet MS" pitchFamily="3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rebuchet MS" pitchFamily="32" charset="0"/>
              </a:rPr>
              <a:t>berikut</a:t>
            </a:r>
            <a:r>
              <a:rPr lang="en-US" sz="2200" dirty="0">
                <a:solidFill>
                  <a:srgbClr val="000000"/>
                </a:solidFill>
                <a:latin typeface="Trebuchet MS" pitchFamily="32" charset="0"/>
              </a:rPr>
              <a:t> :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622080" y="3891288"/>
            <a:ext cx="7257600" cy="77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104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200" dirty="0" err="1">
                <a:solidFill>
                  <a:srgbClr val="000000"/>
                </a:solidFill>
                <a:latin typeface="Trebuchet MS" pitchFamily="32" charset="0"/>
              </a:rPr>
              <a:t>Dengan</a:t>
            </a:r>
            <a:r>
              <a:rPr lang="en-US" sz="2200" dirty="0">
                <a:solidFill>
                  <a:srgbClr val="000000"/>
                </a:solidFill>
                <a:latin typeface="Trebuchet MS" pitchFamily="3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rebuchet MS" pitchFamily="32" charset="0"/>
              </a:rPr>
              <a:t>demikian</a:t>
            </a:r>
            <a:r>
              <a:rPr lang="en-US" sz="2200" dirty="0">
                <a:solidFill>
                  <a:srgbClr val="000000"/>
                </a:solidFill>
                <a:latin typeface="Trebuchet MS" pitchFamily="32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rebuchet MS" pitchFamily="32" charset="0"/>
              </a:rPr>
              <a:t>jumlah</a:t>
            </a:r>
            <a:r>
              <a:rPr lang="en-US" sz="2200" dirty="0">
                <a:solidFill>
                  <a:srgbClr val="000000"/>
                </a:solidFill>
                <a:latin typeface="Trebuchet MS" pitchFamily="3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rebuchet MS" pitchFamily="32" charset="0"/>
              </a:rPr>
              <a:t>pakaian</a:t>
            </a:r>
            <a:r>
              <a:rPr lang="en-US" sz="2200" dirty="0">
                <a:solidFill>
                  <a:srgbClr val="000000"/>
                </a:solidFill>
                <a:latin typeface="Trebuchet MS" pitchFamily="3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rebuchet MS" pitchFamily="32" charset="0"/>
              </a:rPr>
              <a:t>jenis</a:t>
            </a:r>
            <a:r>
              <a:rPr lang="en-US" sz="2200" dirty="0">
                <a:solidFill>
                  <a:srgbClr val="000000"/>
                </a:solidFill>
                <a:latin typeface="Trebuchet MS" pitchFamily="32" charset="0"/>
              </a:rPr>
              <a:t>  XYZ yang </a:t>
            </a:r>
            <a:r>
              <a:rPr lang="en-US" sz="2200" dirty="0" err="1">
                <a:solidFill>
                  <a:srgbClr val="000000"/>
                </a:solidFill>
                <a:latin typeface="Trebuchet MS" pitchFamily="32" charset="0"/>
              </a:rPr>
              <a:t>harus</a:t>
            </a:r>
            <a:r>
              <a:rPr lang="en-US" sz="2200" dirty="0">
                <a:solidFill>
                  <a:srgbClr val="000000"/>
                </a:solidFill>
                <a:latin typeface="Trebuchet MS" pitchFamily="3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rebuchet MS" pitchFamily="32" charset="0"/>
              </a:rPr>
              <a:t>diproduksi</a:t>
            </a:r>
            <a:r>
              <a:rPr lang="en-US" sz="2200" dirty="0">
                <a:solidFill>
                  <a:srgbClr val="000000"/>
                </a:solidFill>
                <a:latin typeface="Trebuchet MS" pitchFamily="3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rebuchet MS" pitchFamily="32" charset="0"/>
              </a:rPr>
              <a:t>berjumlah</a:t>
            </a:r>
            <a:r>
              <a:rPr lang="en-US" sz="2200" dirty="0">
                <a:solidFill>
                  <a:srgbClr val="000000"/>
                </a:solidFill>
                <a:latin typeface="Trebuchet MS" pitchFamily="32" charset="0"/>
              </a:rPr>
              <a:t> 4983 </a:t>
            </a:r>
            <a:r>
              <a:rPr lang="en-US" sz="2200" dirty="0" err="1">
                <a:solidFill>
                  <a:srgbClr val="000000"/>
                </a:solidFill>
                <a:latin typeface="Trebuchet MS" pitchFamily="32" charset="0"/>
              </a:rPr>
              <a:t>potong</a:t>
            </a:r>
            <a:endParaRPr lang="en-US" sz="2200" dirty="0">
              <a:solidFill>
                <a:srgbClr val="000000"/>
              </a:solidFill>
              <a:latin typeface="Trebuchet MS" pitchFamily="3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Daftar 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Contoh soal diambil dari:</a:t>
            </a:r>
          </a:p>
          <a:p>
            <a:r>
              <a:rPr lang="id-ID" dirty="0" smtClean="0"/>
              <a:t>Slide Kuliah #11. Penalaran Fuzzy, </a:t>
            </a:r>
            <a:r>
              <a:rPr lang="en-US" dirty="0" smtClean="0"/>
              <a:t>SISTEM PAKAR</a:t>
            </a:r>
            <a:r>
              <a:rPr lang="id-ID" dirty="0" smtClean="0"/>
              <a:t> </a:t>
            </a:r>
            <a:r>
              <a:rPr lang="en-US" dirty="0" smtClean="0"/>
              <a:t>DEPARTEMEN ILMU KOMPUTER</a:t>
            </a:r>
            <a:r>
              <a:rPr lang="id-ID" dirty="0" smtClean="0"/>
              <a:t> </a:t>
            </a:r>
            <a:r>
              <a:rPr lang="en-US" dirty="0" smtClean="0"/>
              <a:t>INSTITUT PERTANIAN BOGOR</a:t>
            </a:r>
            <a:r>
              <a:rPr lang="id-ID" dirty="0" smtClean="0"/>
              <a:t> </a:t>
            </a:r>
            <a:r>
              <a:rPr lang="en-US" dirty="0" smtClean="0"/>
              <a:t>2011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BD9F1-0A5A-4028-A7BB-61A13AF7F12D}" type="datetime1">
              <a:rPr lang="en-US" smtClean="0"/>
              <a:pPr>
                <a:defRPr/>
              </a:pPr>
              <a:t>3/9/2015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solidFill>
            <a:srgbClr val="C0C0C0"/>
          </a:solidFill>
        </p:spPr>
        <p:txBody>
          <a:bodyPr tIns="256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 smtClean="0"/>
              <a:t>PENALARAN TSUKAMOTO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37452"/>
            <a:ext cx="8228160" cy="4526395"/>
          </a:xfrm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dirty="0" err="1" smtClean="0">
                <a:solidFill>
                  <a:srgbClr val="FF0000"/>
                </a:solidFill>
              </a:rPr>
              <a:t>Contoh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Kasus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391686" indent="-293764">
              <a:lnSpc>
                <a:spcPct val="104000"/>
              </a:lnSpc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 err="1" smtClean="0">
                <a:latin typeface="Trebuchet MS" pitchFamily="32" charset="0"/>
              </a:rPr>
              <a:t>Suatu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perusahaan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tekstil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akan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memproduksi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pakaian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dengan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jenis</a:t>
            </a:r>
            <a:r>
              <a:rPr lang="en-US" sz="1800" dirty="0" smtClean="0">
                <a:latin typeface="Trebuchet MS" pitchFamily="32" charset="0"/>
              </a:rPr>
              <a:t> XYZ Dari 1 </a:t>
            </a:r>
            <a:r>
              <a:rPr lang="en-US" sz="1800" dirty="0" err="1" smtClean="0">
                <a:latin typeface="Trebuchet MS" pitchFamily="32" charset="0"/>
              </a:rPr>
              <a:t>bulan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terakhir</a:t>
            </a:r>
            <a:r>
              <a:rPr lang="en-US" sz="1800" dirty="0" smtClean="0">
                <a:latin typeface="Trebuchet MS" pitchFamily="32" charset="0"/>
              </a:rPr>
              <a:t>, </a:t>
            </a:r>
            <a:r>
              <a:rPr lang="en-US" sz="1800" dirty="0" err="1" smtClean="0">
                <a:latin typeface="Trebuchet MS" pitchFamily="32" charset="0"/>
              </a:rPr>
              <a:t>permintaan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terbesar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mencapai</a:t>
            </a:r>
            <a:r>
              <a:rPr lang="en-US" sz="1800" dirty="0" smtClean="0">
                <a:latin typeface="Trebuchet MS" pitchFamily="32" charset="0"/>
              </a:rPr>
              <a:t> 5000 </a:t>
            </a:r>
            <a:r>
              <a:rPr lang="en-US" sz="1800" dirty="0" err="1" smtClean="0">
                <a:latin typeface="Trebuchet MS" pitchFamily="32" charset="0"/>
              </a:rPr>
              <a:t>potong</a:t>
            </a:r>
            <a:r>
              <a:rPr lang="en-US" sz="1800" dirty="0" smtClean="0">
                <a:latin typeface="Trebuchet MS" pitchFamily="32" charset="0"/>
              </a:rPr>
              <a:t> per </a:t>
            </a:r>
            <a:r>
              <a:rPr lang="en-US" sz="1800" dirty="0" err="1" smtClean="0">
                <a:latin typeface="Trebuchet MS" pitchFamily="32" charset="0"/>
              </a:rPr>
              <a:t>hari</a:t>
            </a:r>
            <a:r>
              <a:rPr lang="en-US" sz="1800" dirty="0" smtClean="0">
                <a:latin typeface="Trebuchet MS" pitchFamily="32" charset="0"/>
              </a:rPr>
              <a:t>, </a:t>
            </a:r>
            <a:r>
              <a:rPr lang="en-US" sz="1800" dirty="0" err="1" smtClean="0">
                <a:latin typeface="Trebuchet MS" pitchFamily="32" charset="0"/>
              </a:rPr>
              <a:t>dan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permintaan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terkecil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mencapai</a:t>
            </a:r>
            <a:r>
              <a:rPr lang="en-US" sz="1800" dirty="0" smtClean="0">
                <a:latin typeface="Trebuchet MS" pitchFamily="32" charset="0"/>
              </a:rPr>
              <a:t> 1000 </a:t>
            </a:r>
            <a:r>
              <a:rPr lang="en-US" sz="1800" dirty="0" err="1" smtClean="0">
                <a:latin typeface="Trebuchet MS" pitchFamily="32" charset="0"/>
              </a:rPr>
              <a:t>potong</a:t>
            </a:r>
            <a:r>
              <a:rPr lang="en-US" sz="1800" dirty="0" smtClean="0">
                <a:latin typeface="Trebuchet MS" pitchFamily="32" charset="0"/>
              </a:rPr>
              <a:t> per </a:t>
            </a:r>
            <a:r>
              <a:rPr lang="en-US" sz="1800" dirty="0" err="1" smtClean="0">
                <a:latin typeface="Trebuchet MS" pitchFamily="32" charset="0"/>
              </a:rPr>
              <a:t>hari</a:t>
            </a:r>
            <a:r>
              <a:rPr lang="en-US" sz="1800" dirty="0" smtClean="0">
                <a:latin typeface="Trebuchet MS" pitchFamily="32" charset="0"/>
              </a:rPr>
              <a:t>. </a:t>
            </a:r>
            <a:r>
              <a:rPr lang="en-US" sz="1800" dirty="0" err="1" smtClean="0">
                <a:latin typeface="Trebuchet MS" pitchFamily="32" charset="0"/>
              </a:rPr>
              <a:t>Persediaan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barang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di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gudang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tiap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bulan</a:t>
            </a:r>
            <a:r>
              <a:rPr lang="en-US" sz="1800" dirty="0" smtClean="0">
                <a:latin typeface="Trebuchet MS" pitchFamily="32" charset="0"/>
              </a:rPr>
              <a:t> paling </a:t>
            </a:r>
            <a:r>
              <a:rPr lang="en-US" sz="1800" dirty="0" err="1" smtClean="0">
                <a:latin typeface="Trebuchet MS" pitchFamily="32" charset="0"/>
              </a:rPr>
              <a:t>banyak</a:t>
            </a:r>
            <a:r>
              <a:rPr lang="en-US" sz="1800" dirty="0" smtClean="0">
                <a:latin typeface="Trebuchet MS" pitchFamily="32" charset="0"/>
              </a:rPr>
              <a:t> 600 </a:t>
            </a:r>
            <a:r>
              <a:rPr lang="en-US" sz="1800" dirty="0" err="1" smtClean="0">
                <a:latin typeface="Trebuchet MS" pitchFamily="32" charset="0"/>
              </a:rPr>
              <a:t>potong</a:t>
            </a:r>
            <a:r>
              <a:rPr lang="en-US" sz="1800" dirty="0" smtClean="0">
                <a:latin typeface="Trebuchet MS" pitchFamily="32" charset="0"/>
              </a:rPr>
              <a:t> per </a:t>
            </a:r>
            <a:r>
              <a:rPr lang="en-US" sz="1800" dirty="0" err="1" smtClean="0">
                <a:latin typeface="Trebuchet MS" pitchFamily="32" charset="0"/>
              </a:rPr>
              <a:t>hari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dan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persediaan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terkecil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mencapai</a:t>
            </a:r>
            <a:r>
              <a:rPr lang="en-US" sz="1800" dirty="0" smtClean="0">
                <a:latin typeface="Trebuchet MS" pitchFamily="32" charset="0"/>
              </a:rPr>
              <a:t> 100 </a:t>
            </a:r>
            <a:r>
              <a:rPr lang="en-US" sz="1800" dirty="0" err="1" smtClean="0">
                <a:latin typeface="Trebuchet MS" pitchFamily="32" charset="0"/>
              </a:rPr>
              <a:t>potong</a:t>
            </a:r>
            <a:r>
              <a:rPr lang="en-US" sz="1800" dirty="0" smtClean="0">
                <a:latin typeface="Trebuchet MS" pitchFamily="32" charset="0"/>
              </a:rPr>
              <a:t> per </a:t>
            </a:r>
            <a:r>
              <a:rPr lang="en-US" sz="1800" dirty="0" err="1" smtClean="0">
                <a:latin typeface="Trebuchet MS" pitchFamily="32" charset="0"/>
              </a:rPr>
              <a:t>hari</a:t>
            </a:r>
            <a:r>
              <a:rPr lang="en-US" sz="1800" dirty="0" smtClean="0">
                <a:latin typeface="Trebuchet MS" pitchFamily="32" charset="0"/>
              </a:rPr>
              <a:t>. </a:t>
            </a:r>
            <a:r>
              <a:rPr lang="en-US" sz="1800" dirty="0" err="1" smtClean="0">
                <a:latin typeface="Trebuchet MS" pitchFamily="32" charset="0"/>
              </a:rPr>
              <a:t>Dikarenakan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memiliki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keterbasan</a:t>
            </a:r>
            <a:r>
              <a:rPr lang="en-US" sz="1800" dirty="0" smtClean="0">
                <a:latin typeface="Trebuchet MS" pitchFamily="32" charset="0"/>
              </a:rPr>
              <a:t>, </a:t>
            </a:r>
            <a:r>
              <a:rPr lang="en-US" sz="1800" dirty="0" err="1" smtClean="0">
                <a:latin typeface="Trebuchet MS" pitchFamily="32" charset="0"/>
              </a:rPr>
              <a:t>perusahaan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ini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hanya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mampu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memproduksi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pakaian</a:t>
            </a:r>
            <a:r>
              <a:rPr lang="en-US" sz="1800" dirty="0" smtClean="0">
                <a:latin typeface="Trebuchet MS" pitchFamily="32" charset="0"/>
              </a:rPr>
              <a:t> paling </a:t>
            </a:r>
            <a:r>
              <a:rPr lang="en-US" sz="1800" dirty="0" err="1" smtClean="0">
                <a:latin typeface="Trebuchet MS" pitchFamily="32" charset="0"/>
              </a:rPr>
              <a:t>banyak</a:t>
            </a:r>
            <a:r>
              <a:rPr lang="en-US" sz="1800" dirty="0" smtClean="0">
                <a:latin typeface="Trebuchet MS" pitchFamily="32" charset="0"/>
              </a:rPr>
              <a:t> 7000 </a:t>
            </a:r>
            <a:r>
              <a:rPr lang="en-US" sz="1800" dirty="0" err="1" smtClean="0">
                <a:latin typeface="Trebuchet MS" pitchFamily="32" charset="0"/>
              </a:rPr>
              <a:t>potong</a:t>
            </a:r>
            <a:r>
              <a:rPr lang="en-US" sz="1800" dirty="0" smtClean="0">
                <a:latin typeface="Trebuchet MS" pitchFamily="32" charset="0"/>
              </a:rPr>
              <a:t> per </a:t>
            </a:r>
            <a:r>
              <a:rPr lang="en-US" sz="1800" dirty="0" err="1" smtClean="0">
                <a:latin typeface="Trebuchet MS" pitchFamily="32" charset="0"/>
              </a:rPr>
              <a:t>hari</a:t>
            </a:r>
            <a:r>
              <a:rPr lang="en-US" sz="1800" dirty="0" smtClean="0">
                <a:latin typeface="Trebuchet MS" pitchFamily="32" charset="0"/>
              </a:rPr>
              <a:t>. </a:t>
            </a:r>
            <a:r>
              <a:rPr lang="en-US" sz="1800" dirty="0" err="1" smtClean="0">
                <a:latin typeface="Trebuchet MS" pitchFamily="32" charset="0"/>
              </a:rPr>
              <a:t>Untuk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efisiensi</a:t>
            </a:r>
            <a:r>
              <a:rPr lang="en-US" sz="1800" dirty="0" smtClean="0">
                <a:latin typeface="Trebuchet MS" pitchFamily="32" charset="0"/>
              </a:rPr>
              <a:t>, </a:t>
            </a:r>
            <a:r>
              <a:rPr lang="en-US" sz="1800" dirty="0" err="1" smtClean="0">
                <a:latin typeface="Trebuchet MS" pitchFamily="32" charset="0"/>
              </a:rPr>
              <a:t>mesin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dan</a:t>
            </a:r>
            <a:r>
              <a:rPr lang="en-US" sz="1800" dirty="0" smtClean="0">
                <a:latin typeface="Trebuchet MS" pitchFamily="32" charset="0"/>
              </a:rPr>
              <a:t> SDM </a:t>
            </a:r>
            <a:r>
              <a:rPr lang="en-US" sz="1800" dirty="0" err="1" smtClean="0">
                <a:latin typeface="Trebuchet MS" pitchFamily="32" charset="0"/>
              </a:rPr>
              <a:t>setiap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hari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diharapkan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perusahaan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memproduksi</a:t>
            </a:r>
            <a:r>
              <a:rPr lang="en-US" sz="1800" dirty="0" smtClean="0">
                <a:latin typeface="Trebuchet MS" pitchFamily="32" charset="0"/>
              </a:rPr>
              <a:t> paling </a:t>
            </a:r>
            <a:r>
              <a:rPr lang="en-US" sz="1800" dirty="0" err="1" smtClean="0">
                <a:latin typeface="Trebuchet MS" pitchFamily="32" charset="0"/>
              </a:rPr>
              <a:t>tidak</a:t>
            </a:r>
            <a:r>
              <a:rPr lang="en-US" sz="1800" dirty="0" smtClean="0">
                <a:latin typeface="Trebuchet MS" pitchFamily="32" charset="0"/>
              </a:rPr>
              <a:t> 2000 </a:t>
            </a:r>
            <a:r>
              <a:rPr lang="en-US" sz="1800" dirty="0" err="1" smtClean="0">
                <a:latin typeface="Trebuchet MS" pitchFamily="32" charset="0"/>
              </a:rPr>
              <a:t>potong</a:t>
            </a:r>
            <a:r>
              <a:rPr lang="en-US" sz="1800" dirty="0" smtClean="0">
                <a:latin typeface="Trebuchet MS" pitchFamily="32" charset="0"/>
              </a:rPr>
              <a:t> </a:t>
            </a:r>
            <a:r>
              <a:rPr lang="en-US" sz="1800" dirty="0" err="1" smtClean="0">
                <a:latin typeface="Trebuchet MS" pitchFamily="32" charset="0"/>
              </a:rPr>
              <a:t>pakaian</a:t>
            </a:r>
            <a:r>
              <a:rPr lang="en-US" sz="1800" dirty="0" smtClean="0">
                <a:latin typeface="Trebuchet MS" pitchFamily="32" charset="0"/>
              </a:rPr>
              <a:t>. </a:t>
            </a:r>
            <a:r>
              <a:rPr lang="en-US" sz="1800" b="1" i="1" dirty="0" err="1" smtClean="0">
                <a:latin typeface="Trebuchet MS" pitchFamily="32" charset="0"/>
              </a:rPr>
              <a:t>Berapa</a:t>
            </a:r>
            <a:r>
              <a:rPr lang="en-US" sz="1800" b="1" i="1" dirty="0" smtClean="0">
                <a:latin typeface="Trebuchet MS" pitchFamily="32" charset="0"/>
              </a:rPr>
              <a:t> </a:t>
            </a:r>
            <a:r>
              <a:rPr lang="en-US" sz="1800" b="1" i="1" dirty="0" err="1" smtClean="0">
                <a:latin typeface="Trebuchet MS" pitchFamily="32" charset="0"/>
              </a:rPr>
              <a:t>potong</a:t>
            </a:r>
            <a:r>
              <a:rPr lang="en-US" sz="1800" b="1" i="1" dirty="0" smtClean="0">
                <a:latin typeface="Trebuchet MS" pitchFamily="32" charset="0"/>
              </a:rPr>
              <a:t> </a:t>
            </a:r>
            <a:r>
              <a:rPr lang="en-US" sz="1800" b="1" i="1" dirty="0" err="1" smtClean="0">
                <a:latin typeface="Trebuchet MS" pitchFamily="32" charset="0"/>
              </a:rPr>
              <a:t>pakaian</a:t>
            </a:r>
            <a:r>
              <a:rPr lang="en-US" sz="1800" b="1" i="1" dirty="0" smtClean="0">
                <a:latin typeface="Trebuchet MS" pitchFamily="32" charset="0"/>
              </a:rPr>
              <a:t> </a:t>
            </a:r>
            <a:r>
              <a:rPr lang="en-US" sz="1800" b="1" i="1" dirty="0" err="1" smtClean="0">
                <a:latin typeface="Trebuchet MS" pitchFamily="32" charset="0"/>
              </a:rPr>
              <a:t>jenis</a:t>
            </a:r>
            <a:r>
              <a:rPr lang="en-US" sz="1800" b="1" i="1" dirty="0" smtClean="0">
                <a:latin typeface="Trebuchet MS" pitchFamily="32" charset="0"/>
              </a:rPr>
              <a:t> XYZ yang </a:t>
            </a:r>
            <a:r>
              <a:rPr lang="en-US" sz="1800" b="1" i="1" dirty="0" err="1" smtClean="0">
                <a:latin typeface="Trebuchet MS" pitchFamily="32" charset="0"/>
              </a:rPr>
              <a:t>harus</a:t>
            </a:r>
            <a:r>
              <a:rPr lang="en-US" sz="1800" b="1" i="1" dirty="0" smtClean="0">
                <a:latin typeface="Trebuchet MS" pitchFamily="32" charset="0"/>
              </a:rPr>
              <a:t> </a:t>
            </a:r>
            <a:r>
              <a:rPr lang="en-US" sz="1800" b="1" i="1" dirty="0" err="1" smtClean="0">
                <a:latin typeface="Trebuchet MS" pitchFamily="32" charset="0"/>
              </a:rPr>
              <a:t>diproduksi</a:t>
            </a:r>
            <a:r>
              <a:rPr lang="en-US" sz="1800" b="1" i="1" dirty="0" smtClean="0">
                <a:latin typeface="Trebuchet MS" pitchFamily="32" charset="0"/>
              </a:rPr>
              <a:t> </a:t>
            </a:r>
            <a:r>
              <a:rPr lang="en-US" sz="1800" b="1" i="1" dirty="0" err="1" smtClean="0">
                <a:latin typeface="Trebuchet MS" pitchFamily="32" charset="0"/>
              </a:rPr>
              <a:t>apabila</a:t>
            </a:r>
            <a:r>
              <a:rPr lang="en-US" sz="1800" b="1" i="1" dirty="0" smtClean="0">
                <a:latin typeface="Trebuchet MS" pitchFamily="32" charset="0"/>
              </a:rPr>
              <a:t> </a:t>
            </a:r>
            <a:r>
              <a:rPr lang="en-US" sz="1800" b="1" i="1" dirty="0" err="1" smtClean="0">
                <a:latin typeface="Trebuchet MS" pitchFamily="32" charset="0"/>
              </a:rPr>
              <a:t>terdapat</a:t>
            </a:r>
            <a:r>
              <a:rPr lang="en-US" sz="1800" b="1" i="1" dirty="0" smtClean="0">
                <a:latin typeface="Trebuchet MS" pitchFamily="32" charset="0"/>
              </a:rPr>
              <a:t> </a:t>
            </a:r>
            <a:r>
              <a:rPr lang="en-US" sz="1800" b="1" i="1" dirty="0" err="1" smtClean="0">
                <a:latin typeface="Trebuchet MS" pitchFamily="32" charset="0"/>
              </a:rPr>
              <a:t>permintaan</a:t>
            </a:r>
            <a:r>
              <a:rPr lang="en-US" sz="1800" b="1" i="1" dirty="0" smtClean="0">
                <a:latin typeface="Trebuchet MS" pitchFamily="32" charset="0"/>
              </a:rPr>
              <a:t> </a:t>
            </a:r>
            <a:r>
              <a:rPr lang="en-US" sz="1800" b="1" i="1" dirty="0" err="1" smtClean="0">
                <a:latin typeface="Trebuchet MS" pitchFamily="32" charset="0"/>
              </a:rPr>
              <a:t>sejumlah</a:t>
            </a:r>
            <a:r>
              <a:rPr lang="en-US" sz="1800" b="1" i="1" dirty="0" smtClean="0">
                <a:latin typeface="Trebuchet MS" pitchFamily="32" charset="0"/>
              </a:rPr>
              <a:t> 4000 </a:t>
            </a:r>
            <a:r>
              <a:rPr lang="en-US" sz="1800" b="1" i="1" dirty="0" err="1" smtClean="0">
                <a:latin typeface="Trebuchet MS" pitchFamily="32" charset="0"/>
              </a:rPr>
              <a:t>potong</a:t>
            </a:r>
            <a:r>
              <a:rPr lang="en-US" sz="1800" b="1" i="1" dirty="0" smtClean="0">
                <a:latin typeface="Trebuchet MS" pitchFamily="32" charset="0"/>
              </a:rPr>
              <a:t> </a:t>
            </a:r>
            <a:r>
              <a:rPr lang="en-US" sz="1800" b="1" i="1" dirty="0" err="1" smtClean="0">
                <a:latin typeface="Trebuchet MS" pitchFamily="32" charset="0"/>
              </a:rPr>
              <a:t>dan</a:t>
            </a:r>
            <a:r>
              <a:rPr lang="en-US" sz="1800" b="1" i="1" dirty="0" smtClean="0">
                <a:latin typeface="Trebuchet MS" pitchFamily="32" charset="0"/>
              </a:rPr>
              <a:t> </a:t>
            </a:r>
            <a:r>
              <a:rPr lang="en-US" sz="1800" b="1" i="1" dirty="0" err="1" smtClean="0">
                <a:latin typeface="Trebuchet MS" pitchFamily="32" charset="0"/>
              </a:rPr>
              <a:t>persediaan</a:t>
            </a:r>
            <a:r>
              <a:rPr lang="en-US" sz="1800" b="1" i="1" dirty="0" smtClean="0">
                <a:latin typeface="Trebuchet MS" pitchFamily="32" charset="0"/>
              </a:rPr>
              <a:t> </a:t>
            </a:r>
            <a:r>
              <a:rPr lang="en-US" sz="1800" b="1" i="1" dirty="0" err="1" smtClean="0">
                <a:latin typeface="Trebuchet MS" pitchFamily="32" charset="0"/>
              </a:rPr>
              <a:t>di</a:t>
            </a:r>
            <a:r>
              <a:rPr lang="en-US" sz="1800" b="1" i="1" dirty="0" smtClean="0">
                <a:latin typeface="Trebuchet MS" pitchFamily="32" charset="0"/>
              </a:rPr>
              <a:t> </a:t>
            </a:r>
            <a:r>
              <a:rPr lang="en-US" sz="1800" b="1" i="1" dirty="0" err="1" smtClean="0">
                <a:latin typeface="Trebuchet MS" pitchFamily="32" charset="0"/>
              </a:rPr>
              <a:t>gudang</a:t>
            </a:r>
            <a:r>
              <a:rPr lang="en-US" sz="1800" b="1" i="1" dirty="0" smtClean="0">
                <a:latin typeface="Trebuchet MS" pitchFamily="32" charset="0"/>
              </a:rPr>
              <a:t> </a:t>
            </a:r>
            <a:r>
              <a:rPr lang="en-US" sz="1800" b="1" i="1" dirty="0" err="1" smtClean="0">
                <a:latin typeface="Trebuchet MS" pitchFamily="32" charset="0"/>
              </a:rPr>
              <a:t>terdapat</a:t>
            </a:r>
            <a:r>
              <a:rPr lang="en-US" sz="1800" b="1" i="1" dirty="0" smtClean="0">
                <a:latin typeface="Trebuchet MS" pitchFamily="32" charset="0"/>
              </a:rPr>
              <a:t> 300 </a:t>
            </a:r>
            <a:r>
              <a:rPr lang="en-US" sz="1800" b="1" i="1" dirty="0" err="1" smtClean="0">
                <a:latin typeface="Trebuchet MS" pitchFamily="32" charset="0"/>
              </a:rPr>
              <a:t>potong</a:t>
            </a:r>
            <a:r>
              <a:rPr lang="en-US" sz="1800" b="1" i="1" dirty="0" smtClean="0">
                <a:latin typeface="Trebuchet MS" pitchFamily="32" charset="0"/>
              </a:rPr>
              <a:t>. </a:t>
            </a:r>
            <a:r>
              <a:rPr lang="en-US" sz="1800" dirty="0" smtClean="0">
                <a:latin typeface="Trebuchet MS" pitchFamily="32" charset="0"/>
              </a:rPr>
              <a:t>  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/>
          </p:nvPr>
        </p:nvSpPr>
        <p:spPr>
          <a:xfrm>
            <a:off x="456481" y="1604329"/>
            <a:ext cx="8228160" cy="4526396"/>
          </a:xfrm>
        </p:spPr>
        <p:txBody>
          <a:bodyPr tIns="25602" anchor="t"/>
          <a:lstStyle/>
          <a:p>
            <a:pPr marL="391686" indent="-293764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900" dirty="0" err="1" smtClean="0">
                <a:solidFill>
                  <a:srgbClr val="FF0000"/>
                </a:solidFill>
              </a:rPr>
              <a:t>Contoh</a:t>
            </a:r>
            <a:r>
              <a:rPr lang="en-US" sz="2900" dirty="0" smtClean="0">
                <a:solidFill>
                  <a:srgbClr val="FF0000"/>
                </a:solidFill>
              </a:rPr>
              <a:t> </a:t>
            </a:r>
            <a:r>
              <a:rPr lang="en-US" sz="2900" dirty="0" err="1" smtClean="0">
                <a:solidFill>
                  <a:srgbClr val="FF0000"/>
                </a:solidFill>
              </a:rPr>
              <a:t>Kasus</a:t>
            </a:r>
            <a:r>
              <a:rPr lang="en-US" sz="2900" dirty="0" smtClean="0">
                <a:solidFill>
                  <a:srgbClr val="FF0000"/>
                </a:solidFill>
              </a:rPr>
              <a:t> (Rule)</a:t>
            </a:r>
          </a:p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300" dirty="0" smtClean="0">
                <a:latin typeface="Trebuchet MS" pitchFamily="32" charset="0"/>
              </a:rPr>
              <a:t>[R1] : IF </a:t>
            </a:r>
            <a:r>
              <a:rPr lang="en-US" sz="2300" dirty="0" err="1" smtClean="0">
                <a:latin typeface="Trebuchet MS" pitchFamily="32" charset="0"/>
              </a:rPr>
              <a:t>Permintaan</a:t>
            </a:r>
            <a:r>
              <a:rPr lang="en-US" sz="2300" dirty="0" smtClean="0">
                <a:latin typeface="Trebuchet MS" pitchFamily="32" charset="0"/>
              </a:rPr>
              <a:t> TURUN And </a:t>
            </a:r>
            <a:r>
              <a:rPr lang="en-US" sz="2300" dirty="0" err="1" smtClean="0">
                <a:latin typeface="Trebuchet MS" pitchFamily="32" charset="0"/>
              </a:rPr>
              <a:t>Persediaan</a:t>
            </a:r>
            <a:r>
              <a:rPr lang="en-US" sz="2300" dirty="0" smtClean="0">
                <a:latin typeface="Trebuchet MS" pitchFamily="32" charset="0"/>
              </a:rPr>
              <a:t> BANYAK THEN </a:t>
            </a:r>
            <a:br>
              <a:rPr lang="en-US" sz="2300" dirty="0" smtClean="0">
                <a:latin typeface="Trebuchet MS" pitchFamily="32" charset="0"/>
              </a:rPr>
            </a:br>
            <a:r>
              <a:rPr lang="en-US" sz="2300" dirty="0" smtClean="0">
                <a:latin typeface="Trebuchet MS" pitchFamily="32" charset="0"/>
              </a:rPr>
              <a:t>         </a:t>
            </a:r>
            <a:r>
              <a:rPr lang="en-US" sz="2300" dirty="0" err="1" smtClean="0">
                <a:latin typeface="Trebuchet MS" pitchFamily="32" charset="0"/>
              </a:rPr>
              <a:t>Produksi</a:t>
            </a:r>
            <a:r>
              <a:rPr lang="en-US" sz="2300" dirty="0" smtClean="0">
                <a:latin typeface="Trebuchet MS" pitchFamily="32" charset="0"/>
              </a:rPr>
              <a:t> </a:t>
            </a:r>
            <a:r>
              <a:rPr lang="en-US" sz="2300" dirty="0" err="1" smtClean="0">
                <a:latin typeface="Trebuchet MS" pitchFamily="32" charset="0"/>
              </a:rPr>
              <a:t>Pakaian</a:t>
            </a:r>
            <a:r>
              <a:rPr lang="en-US" sz="2300" dirty="0" smtClean="0">
                <a:latin typeface="Trebuchet MS" pitchFamily="32" charset="0"/>
              </a:rPr>
              <a:t> BERKURANG</a:t>
            </a:r>
          </a:p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300" dirty="0" smtClean="0">
                <a:latin typeface="Trebuchet MS" pitchFamily="32" charset="0"/>
              </a:rPr>
              <a:t>[R2] :  IF </a:t>
            </a:r>
            <a:r>
              <a:rPr lang="en-US" sz="2300" dirty="0" err="1" smtClean="0">
                <a:latin typeface="Trebuchet MS" pitchFamily="32" charset="0"/>
              </a:rPr>
              <a:t>Permintaan</a:t>
            </a:r>
            <a:r>
              <a:rPr lang="en-US" sz="2300" dirty="0" smtClean="0">
                <a:latin typeface="Trebuchet MS" pitchFamily="32" charset="0"/>
              </a:rPr>
              <a:t> TURUN And </a:t>
            </a:r>
            <a:r>
              <a:rPr lang="en-US" sz="2300" dirty="0" err="1" smtClean="0">
                <a:latin typeface="Trebuchet MS" pitchFamily="32" charset="0"/>
              </a:rPr>
              <a:t>Persediaan</a:t>
            </a:r>
            <a:r>
              <a:rPr lang="en-US" sz="2300" dirty="0" smtClean="0">
                <a:latin typeface="Trebuchet MS" pitchFamily="32" charset="0"/>
              </a:rPr>
              <a:t> SEDIKIT  THEN </a:t>
            </a:r>
            <a:br>
              <a:rPr lang="en-US" sz="2300" dirty="0" smtClean="0">
                <a:latin typeface="Trebuchet MS" pitchFamily="32" charset="0"/>
              </a:rPr>
            </a:br>
            <a:r>
              <a:rPr lang="en-US" sz="2300" dirty="0" smtClean="0">
                <a:latin typeface="Trebuchet MS" pitchFamily="32" charset="0"/>
              </a:rPr>
              <a:t>         </a:t>
            </a:r>
            <a:r>
              <a:rPr lang="en-US" sz="2300" dirty="0" err="1" smtClean="0">
                <a:latin typeface="Trebuchet MS" pitchFamily="32" charset="0"/>
              </a:rPr>
              <a:t>Produksi</a:t>
            </a:r>
            <a:r>
              <a:rPr lang="en-US" sz="2300" dirty="0" smtClean="0">
                <a:latin typeface="Trebuchet MS" pitchFamily="32" charset="0"/>
              </a:rPr>
              <a:t> </a:t>
            </a:r>
            <a:r>
              <a:rPr lang="en-US" sz="2300" dirty="0" err="1" smtClean="0">
                <a:latin typeface="Trebuchet MS" pitchFamily="32" charset="0"/>
              </a:rPr>
              <a:t>Pakaian</a:t>
            </a:r>
            <a:r>
              <a:rPr lang="en-US" sz="2300" dirty="0" smtClean="0">
                <a:latin typeface="Trebuchet MS" pitchFamily="32" charset="0"/>
              </a:rPr>
              <a:t> BERKURANG</a:t>
            </a:r>
          </a:p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300" dirty="0" smtClean="0">
                <a:latin typeface="Trebuchet MS" pitchFamily="32" charset="0"/>
              </a:rPr>
              <a:t>[R3] :  IF </a:t>
            </a:r>
            <a:r>
              <a:rPr lang="en-US" sz="2300" dirty="0" err="1" smtClean="0">
                <a:latin typeface="Trebuchet MS" pitchFamily="32" charset="0"/>
              </a:rPr>
              <a:t>Permintaan</a:t>
            </a:r>
            <a:r>
              <a:rPr lang="en-US" sz="2300" dirty="0" smtClean="0">
                <a:latin typeface="Trebuchet MS" pitchFamily="32" charset="0"/>
              </a:rPr>
              <a:t> NAIK And </a:t>
            </a:r>
            <a:r>
              <a:rPr lang="en-US" sz="2300" dirty="0" err="1" smtClean="0">
                <a:latin typeface="Trebuchet MS" pitchFamily="32" charset="0"/>
              </a:rPr>
              <a:t>Persediaan</a:t>
            </a:r>
            <a:r>
              <a:rPr lang="en-US" sz="2300" dirty="0" smtClean="0">
                <a:latin typeface="Trebuchet MS" pitchFamily="32" charset="0"/>
              </a:rPr>
              <a:t> BANYAK THEN</a:t>
            </a:r>
            <a:br>
              <a:rPr lang="en-US" sz="2300" dirty="0" smtClean="0">
                <a:latin typeface="Trebuchet MS" pitchFamily="32" charset="0"/>
              </a:rPr>
            </a:br>
            <a:r>
              <a:rPr lang="en-US" sz="2300" dirty="0" smtClean="0">
                <a:latin typeface="Trebuchet MS" pitchFamily="32" charset="0"/>
              </a:rPr>
              <a:t>         </a:t>
            </a:r>
            <a:r>
              <a:rPr lang="en-US" sz="2300" dirty="0" err="1" smtClean="0">
                <a:latin typeface="Trebuchet MS" pitchFamily="32" charset="0"/>
              </a:rPr>
              <a:t>Produksi</a:t>
            </a:r>
            <a:r>
              <a:rPr lang="en-US" sz="2300" dirty="0" smtClean="0">
                <a:latin typeface="Trebuchet MS" pitchFamily="32" charset="0"/>
              </a:rPr>
              <a:t> </a:t>
            </a:r>
            <a:r>
              <a:rPr lang="en-US" sz="2300" dirty="0" err="1" smtClean="0">
                <a:latin typeface="Trebuchet MS" pitchFamily="32" charset="0"/>
              </a:rPr>
              <a:t>Pakaian</a:t>
            </a:r>
            <a:r>
              <a:rPr lang="en-US" sz="2300" dirty="0" smtClean="0">
                <a:latin typeface="Trebuchet MS" pitchFamily="32" charset="0"/>
              </a:rPr>
              <a:t> BERTAMBAH</a:t>
            </a:r>
          </a:p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300" dirty="0" smtClean="0">
                <a:latin typeface="Trebuchet MS" pitchFamily="32" charset="0"/>
              </a:rPr>
              <a:t>[R4] :  IF </a:t>
            </a:r>
            <a:r>
              <a:rPr lang="en-US" sz="2300" dirty="0" err="1" smtClean="0">
                <a:latin typeface="Trebuchet MS" pitchFamily="32" charset="0"/>
              </a:rPr>
              <a:t>Permintaan</a:t>
            </a:r>
            <a:r>
              <a:rPr lang="en-US" sz="2300" dirty="0" smtClean="0">
                <a:latin typeface="Trebuchet MS" pitchFamily="32" charset="0"/>
              </a:rPr>
              <a:t> NAIK And </a:t>
            </a:r>
            <a:r>
              <a:rPr lang="en-US" sz="2300" dirty="0" err="1" smtClean="0">
                <a:latin typeface="Trebuchet MS" pitchFamily="32" charset="0"/>
              </a:rPr>
              <a:t>Persediaan</a:t>
            </a:r>
            <a:r>
              <a:rPr lang="en-US" sz="2300" dirty="0" smtClean="0">
                <a:latin typeface="Trebuchet MS" pitchFamily="32" charset="0"/>
              </a:rPr>
              <a:t> SEDIKIT THEN</a:t>
            </a:r>
            <a:br>
              <a:rPr lang="en-US" sz="2300" dirty="0" smtClean="0">
                <a:latin typeface="Trebuchet MS" pitchFamily="32" charset="0"/>
              </a:rPr>
            </a:br>
            <a:r>
              <a:rPr lang="en-US" sz="2300" dirty="0" smtClean="0">
                <a:latin typeface="Trebuchet MS" pitchFamily="32" charset="0"/>
              </a:rPr>
              <a:t>         </a:t>
            </a:r>
            <a:r>
              <a:rPr lang="en-US" sz="2300" dirty="0" err="1" smtClean="0">
                <a:latin typeface="Trebuchet MS" pitchFamily="32" charset="0"/>
              </a:rPr>
              <a:t>Produksi</a:t>
            </a:r>
            <a:r>
              <a:rPr lang="en-US" sz="2300" dirty="0" smtClean="0">
                <a:latin typeface="Trebuchet MS" pitchFamily="32" charset="0"/>
              </a:rPr>
              <a:t> </a:t>
            </a:r>
            <a:r>
              <a:rPr lang="en-US" sz="2300" dirty="0" err="1" smtClean="0">
                <a:latin typeface="Trebuchet MS" pitchFamily="32" charset="0"/>
              </a:rPr>
              <a:t>Pakaian</a:t>
            </a:r>
            <a:r>
              <a:rPr lang="en-US" sz="2300" dirty="0" smtClean="0">
                <a:latin typeface="Trebuchet MS" pitchFamily="32" charset="0"/>
              </a:rPr>
              <a:t> BERTAMBAH</a:t>
            </a:r>
          </a:p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lang="en-US" sz="2300" dirty="0" smtClean="0">
              <a:latin typeface="Trebuchet MS" pitchFamily="32" charset="0"/>
            </a:endParaRPr>
          </a:p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lang="en-US" sz="2300" dirty="0" smtClean="0">
              <a:latin typeface="Trebuchet MS" pitchFamily="32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7920" y="273629"/>
            <a:ext cx="8228160" cy="1144921"/>
          </a:xfrm>
          <a:solidFill>
            <a:srgbClr val="C0C0C0"/>
          </a:solidFill>
        </p:spPr>
        <p:txBody>
          <a:bodyPr anchor="ctr"/>
          <a:lstStyle/>
          <a:p>
            <a:pPr marL="0" indent="0" algn="ctr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b="1" dirty="0" smtClean="0"/>
              <a:t>PENALARAN TSUKAMOTO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/>
          </p:nvPr>
        </p:nvSpPr>
        <p:spPr>
          <a:xfrm>
            <a:off x="456481" y="1604329"/>
            <a:ext cx="8228160" cy="4526396"/>
          </a:xfrm>
        </p:spPr>
        <p:txBody>
          <a:bodyPr tIns="25602" anchor="t"/>
          <a:lstStyle/>
          <a:p>
            <a:pPr marL="391686" indent="-293764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900" dirty="0" err="1" smtClean="0">
                <a:solidFill>
                  <a:srgbClr val="FF0000"/>
                </a:solidFill>
              </a:rPr>
              <a:t>Penyelesaian</a:t>
            </a:r>
            <a:endParaRPr lang="en-US" sz="2900" dirty="0" smtClean="0">
              <a:solidFill>
                <a:srgbClr val="FF0000"/>
              </a:solidFill>
            </a:endParaRPr>
          </a:p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400" dirty="0" err="1" smtClean="0">
                <a:latin typeface="Trebuchet MS" pitchFamily="32" charset="0"/>
              </a:rPr>
              <a:t>Untuk</a:t>
            </a:r>
            <a:r>
              <a:rPr lang="en-US" sz="2400" dirty="0" smtClean="0">
                <a:latin typeface="Trebuchet MS" pitchFamily="32" charset="0"/>
              </a:rPr>
              <a:t> </a:t>
            </a:r>
            <a:r>
              <a:rPr lang="en-US" sz="2400" dirty="0" err="1" smtClean="0">
                <a:latin typeface="Trebuchet MS" pitchFamily="32" charset="0"/>
              </a:rPr>
              <a:t>menyelesaikan</a:t>
            </a:r>
            <a:r>
              <a:rPr lang="en-US" sz="2400" dirty="0" smtClean="0">
                <a:latin typeface="Trebuchet MS" pitchFamily="32" charset="0"/>
              </a:rPr>
              <a:t> </a:t>
            </a:r>
            <a:r>
              <a:rPr lang="en-US" sz="2400" dirty="0" err="1" smtClean="0">
                <a:latin typeface="Trebuchet MS" pitchFamily="32" charset="0"/>
              </a:rPr>
              <a:t>masalah</a:t>
            </a:r>
            <a:r>
              <a:rPr lang="en-US" sz="2400" dirty="0" smtClean="0">
                <a:latin typeface="Trebuchet MS" pitchFamily="32" charset="0"/>
              </a:rPr>
              <a:t> </a:t>
            </a:r>
            <a:r>
              <a:rPr lang="en-US" sz="2400" dirty="0" err="1" smtClean="0">
                <a:latin typeface="Trebuchet MS" pitchFamily="32" charset="0"/>
              </a:rPr>
              <a:t>tersebut</a:t>
            </a:r>
            <a:r>
              <a:rPr lang="en-US" sz="2400" dirty="0" smtClean="0">
                <a:latin typeface="Trebuchet MS" pitchFamily="32" charset="0"/>
              </a:rPr>
              <a:t> </a:t>
            </a:r>
            <a:r>
              <a:rPr lang="en-US" sz="2400" dirty="0" err="1" smtClean="0">
                <a:latin typeface="Trebuchet MS" pitchFamily="32" charset="0"/>
              </a:rPr>
              <a:t>perhatikan</a:t>
            </a:r>
            <a:r>
              <a:rPr lang="en-US" sz="2400" dirty="0" smtClean="0">
                <a:latin typeface="Trebuchet MS" pitchFamily="32" charset="0"/>
              </a:rPr>
              <a:t> </a:t>
            </a:r>
            <a:r>
              <a:rPr lang="en-US" sz="2400" dirty="0" err="1" smtClean="0">
                <a:latin typeface="Trebuchet MS" pitchFamily="32" charset="0"/>
              </a:rPr>
              <a:t>variabel</a:t>
            </a:r>
            <a:r>
              <a:rPr lang="en-US" sz="2400" dirty="0" smtClean="0">
                <a:latin typeface="Trebuchet MS" pitchFamily="32" charset="0"/>
              </a:rPr>
              <a:t> yang </a:t>
            </a:r>
            <a:r>
              <a:rPr lang="en-US" sz="2400" dirty="0" err="1" smtClean="0">
                <a:latin typeface="Trebuchet MS" pitchFamily="32" charset="0"/>
              </a:rPr>
              <a:t>digunakan</a:t>
            </a:r>
            <a:r>
              <a:rPr lang="en-US" sz="2400" dirty="0" smtClean="0">
                <a:latin typeface="Trebuchet MS" pitchFamily="32" charset="0"/>
              </a:rPr>
              <a:t> </a:t>
            </a:r>
            <a:r>
              <a:rPr lang="en-US" sz="2400" dirty="0" err="1" smtClean="0">
                <a:latin typeface="Trebuchet MS" pitchFamily="32" charset="0"/>
              </a:rPr>
              <a:t>dalam</a:t>
            </a:r>
            <a:r>
              <a:rPr lang="en-US" sz="2400" dirty="0" smtClean="0">
                <a:latin typeface="Trebuchet MS" pitchFamily="32" charset="0"/>
              </a:rPr>
              <a:t> </a:t>
            </a:r>
            <a:r>
              <a:rPr lang="en-US" sz="2400" dirty="0" err="1" smtClean="0">
                <a:latin typeface="Trebuchet MS" pitchFamily="32" charset="0"/>
              </a:rPr>
              <a:t>proses</a:t>
            </a:r>
            <a:r>
              <a:rPr lang="en-US" sz="2400" dirty="0" smtClean="0">
                <a:latin typeface="Trebuchet MS" pitchFamily="32" charset="0"/>
              </a:rPr>
              <a:t> </a:t>
            </a:r>
            <a:r>
              <a:rPr lang="en-US" sz="2400" dirty="0" err="1" smtClean="0">
                <a:latin typeface="Trebuchet MS" pitchFamily="32" charset="0"/>
              </a:rPr>
              <a:t>fuzzifikasi</a:t>
            </a:r>
            <a:r>
              <a:rPr lang="en-US" sz="2400" dirty="0" smtClean="0">
                <a:latin typeface="Trebuchet MS" pitchFamily="32" charset="0"/>
              </a:rPr>
              <a:t> yang </a:t>
            </a:r>
            <a:r>
              <a:rPr lang="en-US" sz="2400" dirty="0" err="1" smtClean="0">
                <a:latin typeface="Trebuchet MS" pitchFamily="32" charset="0"/>
              </a:rPr>
              <a:t>harus</a:t>
            </a:r>
            <a:r>
              <a:rPr lang="en-US" sz="2400" dirty="0" smtClean="0">
                <a:latin typeface="Trebuchet MS" pitchFamily="32" charset="0"/>
              </a:rPr>
              <a:t> Kita </a:t>
            </a:r>
            <a:r>
              <a:rPr lang="en-US" sz="2400" dirty="0" err="1" smtClean="0">
                <a:latin typeface="Trebuchet MS" pitchFamily="32" charset="0"/>
              </a:rPr>
              <a:t>lakukan</a:t>
            </a:r>
            <a:r>
              <a:rPr lang="en-US" sz="2400" dirty="0" smtClean="0">
                <a:latin typeface="Trebuchet MS" pitchFamily="32" charset="0"/>
              </a:rPr>
              <a:t>. </a:t>
            </a:r>
          </a:p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400" dirty="0" smtClean="0">
                <a:latin typeface="Trebuchet MS" pitchFamily="32" charset="0"/>
              </a:rPr>
              <a:t>Input 		: 1. </a:t>
            </a:r>
            <a:r>
              <a:rPr lang="en-US" sz="2400" dirty="0" err="1" smtClean="0">
                <a:latin typeface="Trebuchet MS" pitchFamily="32" charset="0"/>
              </a:rPr>
              <a:t>Permintaan</a:t>
            </a:r>
            <a:r>
              <a:rPr lang="en-US" sz="2400" dirty="0" smtClean="0">
                <a:latin typeface="Trebuchet MS" pitchFamily="32" charset="0"/>
              </a:rPr>
              <a:t> [1000 5000]</a:t>
            </a:r>
            <a:br>
              <a:rPr lang="en-US" sz="2400" dirty="0" smtClean="0">
                <a:latin typeface="Trebuchet MS" pitchFamily="32" charset="0"/>
              </a:rPr>
            </a:br>
            <a:r>
              <a:rPr lang="en-US" sz="2400" dirty="0" smtClean="0">
                <a:latin typeface="Trebuchet MS" pitchFamily="32" charset="0"/>
              </a:rPr>
              <a:t>                {TURUN NAIK} </a:t>
            </a:r>
          </a:p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400" dirty="0" smtClean="0">
                <a:latin typeface="Trebuchet MS" pitchFamily="32" charset="0"/>
              </a:rPr>
              <a:t>                2. </a:t>
            </a:r>
            <a:r>
              <a:rPr lang="en-US" sz="2400" dirty="0" err="1" smtClean="0">
                <a:latin typeface="Trebuchet MS" pitchFamily="32" charset="0"/>
              </a:rPr>
              <a:t>Persediaan</a:t>
            </a:r>
            <a:r>
              <a:rPr lang="en-US" sz="2400" dirty="0" smtClean="0">
                <a:latin typeface="Trebuchet MS" pitchFamily="32" charset="0"/>
              </a:rPr>
              <a:t> [100 600]</a:t>
            </a:r>
            <a:br>
              <a:rPr lang="en-US" sz="2400" dirty="0" smtClean="0">
                <a:latin typeface="Trebuchet MS" pitchFamily="32" charset="0"/>
              </a:rPr>
            </a:br>
            <a:r>
              <a:rPr lang="en-US" sz="2400" dirty="0" smtClean="0">
                <a:latin typeface="Trebuchet MS" pitchFamily="32" charset="0"/>
              </a:rPr>
              <a:t> 		       		   {SEDIKIT BANYAK} </a:t>
            </a:r>
          </a:p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400" dirty="0" smtClean="0">
                <a:latin typeface="Trebuchet MS" pitchFamily="32" charset="0"/>
              </a:rPr>
              <a:t>Output	: </a:t>
            </a:r>
            <a:r>
              <a:rPr lang="en-US" sz="2400" dirty="0" err="1" smtClean="0">
                <a:latin typeface="Trebuchet MS" pitchFamily="32" charset="0"/>
              </a:rPr>
              <a:t>Jumlah</a:t>
            </a:r>
            <a:r>
              <a:rPr lang="en-US" sz="2400" dirty="0" smtClean="0">
                <a:latin typeface="Trebuchet MS" pitchFamily="32" charset="0"/>
              </a:rPr>
              <a:t> </a:t>
            </a:r>
            <a:r>
              <a:rPr lang="en-US" sz="2400" dirty="0" err="1" smtClean="0">
                <a:latin typeface="Trebuchet MS" pitchFamily="32" charset="0"/>
              </a:rPr>
              <a:t>Produksi</a:t>
            </a:r>
            <a:r>
              <a:rPr lang="en-US" sz="2400" dirty="0" smtClean="0">
                <a:latin typeface="Trebuchet MS" pitchFamily="32" charset="0"/>
              </a:rPr>
              <a:t> [2000 7000]</a:t>
            </a:r>
            <a:br>
              <a:rPr lang="en-US" sz="2400" dirty="0" smtClean="0">
                <a:latin typeface="Trebuchet MS" pitchFamily="32" charset="0"/>
              </a:rPr>
            </a:br>
            <a:r>
              <a:rPr lang="en-US" sz="2400" dirty="0" smtClean="0">
                <a:latin typeface="Trebuchet MS" pitchFamily="32" charset="0"/>
              </a:rPr>
              <a:t>                {BERKURANG BERTAMBAH}            </a:t>
            </a:r>
          </a:p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lang="en-US" sz="2400" dirty="0" smtClean="0">
              <a:latin typeface="Trebuchet MS" pitchFamily="32" charset="0"/>
            </a:endParaRPr>
          </a:p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lang="en-US" sz="2400" dirty="0" smtClean="0">
              <a:latin typeface="Trebuchet MS" pitchFamily="32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7920" y="273629"/>
            <a:ext cx="8228160" cy="1144921"/>
          </a:xfrm>
          <a:solidFill>
            <a:srgbClr val="C0C0C0"/>
          </a:solidFill>
        </p:spPr>
        <p:txBody>
          <a:bodyPr anchor="ctr"/>
          <a:lstStyle/>
          <a:p>
            <a:pPr marL="0" indent="0" algn="ctr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b="1" dirty="0" smtClean="0"/>
              <a:t>PENALARAN TSUKAMOTO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35203"/>
          <a:lstStyle/>
          <a:p>
            <a:pPr eaLnBrk="1"/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 smtClean="0">
                <a:solidFill>
                  <a:srgbClr val="FF0000"/>
                </a:solidFill>
              </a:rPr>
              <a:t>Representasi</a:t>
            </a:r>
            <a:r>
              <a:rPr lang="en-US" dirty="0" smtClean="0">
                <a:solidFill>
                  <a:srgbClr val="FF0000"/>
                </a:solidFill>
              </a:rPr>
              <a:t> Fuzzy Input </a:t>
            </a:r>
            <a:r>
              <a:rPr lang="en-US" dirty="0" err="1" smtClean="0">
                <a:solidFill>
                  <a:srgbClr val="FF0000"/>
                </a:solidFill>
              </a:rPr>
              <a:t>Permintaan</a:t>
            </a:r>
            <a:r>
              <a:rPr lang="en-US" dirty="0" smtClean="0"/>
              <a:t> 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57920" y="273629"/>
            <a:ext cx="8228160" cy="1144921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lIns="0" tIns="256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b="1" dirty="0">
                <a:solidFill>
                  <a:srgbClr val="000000"/>
                </a:solidFill>
              </a:rPr>
              <a:t>PENALARAN TSUKAMOTO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7121" y="2598033"/>
            <a:ext cx="6046560" cy="3135210"/>
            <a:chOff x="498" y="1804"/>
            <a:chExt cx="4199" cy="217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98" y="1804"/>
              <a:ext cx="4199" cy="1868"/>
              <a:chOff x="498" y="1804"/>
              <a:chExt cx="4199" cy="1868"/>
            </a:xfrm>
          </p:grpSpPr>
          <p:sp>
            <p:nvSpPr>
              <p:cNvPr id="8200" name="Line 6"/>
              <p:cNvSpPr>
                <a:spLocks noChangeShapeType="1"/>
              </p:cNvSpPr>
              <p:nvPr/>
            </p:nvSpPr>
            <p:spPr bwMode="auto">
              <a:xfrm>
                <a:off x="969" y="1804"/>
                <a:ext cx="0" cy="158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" name="Line 7"/>
              <p:cNvSpPr>
                <a:spLocks noChangeShapeType="1"/>
              </p:cNvSpPr>
              <p:nvPr/>
            </p:nvSpPr>
            <p:spPr bwMode="auto">
              <a:xfrm>
                <a:off x="955" y="3388"/>
                <a:ext cx="374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Line 8"/>
              <p:cNvSpPr>
                <a:spLocks noChangeShapeType="1"/>
              </p:cNvSpPr>
              <p:nvPr/>
            </p:nvSpPr>
            <p:spPr bwMode="auto">
              <a:xfrm>
                <a:off x="969" y="2092"/>
                <a:ext cx="5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Line 9"/>
              <p:cNvSpPr>
                <a:spLocks noChangeShapeType="1"/>
              </p:cNvSpPr>
              <p:nvPr/>
            </p:nvSpPr>
            <p:spPr bwMode="auto">
              <a:xfrm>
                <a:off x="1545" y="2092"/>
                <a:ext cx="2447" cy="12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Line 10"/>
              <p:cNvSpPr>
                <a:spLocks noChangeShapeType="1"/>
              </p:cNvSpPr>
              <p:nvPr/>
            </p:nvSpPr>
            <p:spPr bwMode="auto">
              <a:xfrm>
                <a:off x="3963" y="2092"/>
                <a:ext cx="5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Line 11"/>
              <p:cNvSpPr>
                <a:spLocks noChangeShapeType="1"/>
              </p:cNvSpPr>
              <p:nvPr/>
            </p:nvSpPr>
            <p:spPr bwMode="auto">
              <a:xfrm flipH="1">
                <a:off x="1400" y="2092"/>
                <a:ext cx="2593" cy="12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Text Box 12"/>
              <p:cNvSpPr txBox="1">
                <a:spLocks noChangeArrowheads="1"/>
              </p:cNvSpPr>
              <p:nvPr/>
            </p:nvSpPr>
            <p:spPr bwMode="auto">
              <a:xfrm>
                <a:off x="1113" y="1804"/>
                <a:ext cx="470" cy="23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pPr>
                  <a:lnSpc>
                    <a:spcPct val="104000"/>
                  </a:lnSpc>
                  <a:tabLst>
                    <a:tab pos="656650" algn="l"/>
                  </a:tabLst>
                </a:pPr>
                <a:r>
                  <a:rPr lang="en-US" dirty="0" err="1">
                    <a:solidFill>
                      <a:srgbClr val="000000"/>
                    </a:solidFill>
                    <a:latin typeface="Trebuchet MS" pitchFamily="32" charset="0"/>
                  </a:rPr>
                  <a:t>Turun</a:t>
                </a:r>
                <a:endParaRPr lang="en-US" dirty="0">
                  <a:solidFill>
                    <a:srgbClr val="000000"/>
                  </a:solidFill>
                  <a:latin typeface="Trebuchet MS" pitchFamily="32" charset="0"/>
                </a:endParaRPr>
              </a:p>
            </p:txBody>
          </p:sp>
          <p:sp>
            <p:nvSpPr>
              <p:cNvPr id="8207" name="Text Box 13"/>
              <p:cNvSpPr txBox="1">
                <a:spLocks noChangeArrowheads="1"/>
              </p:cNvSpPr>
              <p:nvPr/>
            </p:nvSpPr>
            <p:spPr bwMode="auto">
              <a:xfrm>
                <a:off x="3925" y="1804"/>
                <a:ext cx="395" cy="23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pPr>
                  <a:lnSpc>
                    <a:spcPct val="104000"/>
                  </a:lnSpc>
                </a:pPr>
                <a:r>
                  <a:rPr lang="en-US">
                    <a:solidFill>
                      <a:srgbClr val="000000"/>
                    </a:solidFill>
                    <a:latin typeface="Trebuchet MS" pitchFamily="32" charset="0"/>
                  </a:rPr>
                  <a:t>Naik</a:t>
                </a:r>
              </a:p>
            </p:txBody>
          </p:sp>
          <p:sp>
            <p:nvSpPr>
              <p:cNvPr id="8208" name="Text Box 14"/>
              <p:cNvSpPr txBox="1">
                <a:spLocks noChangeArrowheads="1"/>
              </p:cNvSpPr>
              <p:nvPr/>
            </p:nvSpPr>
            <p:spPr bwMode="auto">
              <a:xfrm>
                <a:off x="1159" y="3437"/>
                <a:ext cx="416" cy="23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pPr>
                  <a:lnSpc>
                    <a:spcPct val="104000"/>
                  </a:lnSpc>
                </a:pPr>
                <a:r>
                  <a:rPr lang="en-US">
                    <a:solidFill>
                      <a:srgbClr val="000000"/>
                    </a:solidFill>
                    <a:latin typeface="Trebuchet MS" pitchFamily="32" charset="0"/>
                  </a:rPr>
                  <a:t>1000</a:t>
                </a:r>
              </a:p>
            </p:txBody>
          </p:sp>
          <p:sp>
            <p:nvSpPr>
              <p:cNvPr id="8209" name="Text Box 15"/>
              <p:cNvSpPr txBox="1">
                <a:spLocks noChangeArrowheads="1"/>
              </p:cNvSpPr>
              <p:nvPr/>
            </p:nvSpPr>
            <p:spPr bwMode="auto">
              <a:xfrm>
                <a:off x="3722" y="3437"/>
                <a:ext cx="416" cy="23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pPr>
                  <a:lnSpc>
                    <a:spcPct val="104000"/>
                  </a:lnSpc>
                </a:pPr>
                <a:r>
                  <a:rPr lang="en-US">
                    <a:solidFill>
                      <a:srgbClr val="000000"/>
                    </a:solidFill>
                    <a:latin typeface="Trebuchet MS" pitchFamily="32" charset="0"/>
                  </a:rPr>
                  <a:t>5000</a:t>
                </a:r>
              </a:p>
            </p:txBody>
          </p:sp>
          <p:sp>
            <p:nvSpPr>
              <p:cNvPr id="8210" name="Text Box 16"/>
              <p:cNvSpPr txBox="1">
                <a:spLocks noChangeArrowheads="1"/>
              </p:cNvSpPr>
              <p:nvPr/>
            </p:nvSpPr>
            <p:spPr bwMode="auto">
              <a:xfrm>
                <a:off x="3291" y="3437"/>
                <a:ext cx="416" cy="23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pPr>
                  <a:lnSpc>
                    <a:spcPct val="104000"/>
                  </a:lnSpc>
                </a:pPr>
                <a:r>
                  <a:rPr lang="en-US">
                    <a:solidFill>
                      <a:srgbClr val="000000"/>
                    </a:solidFill>
                    <a:latin typeface="Trebuchet MS" pitchFamily="32" charset="0"/>
                  </a:rPr>
                  <a:t>4000</a:t>
                </a:r>
              </a:p>
            </p:txBody>
          </p:sp>
          <p:sp>
            <p:nvSpPr>
              <p:cNvPr id="8211" name="Line 17"/>
              <p:cNvSpPr>
                <a:spLocks noChangeShapeType="1"/>
              </p:cNvSpPr>
              <p:nvPr/>
            </p:nvSpPr>
            <p:spPr bwMode="auto">
              <a:xfrm flipV="1">
                <a:off x="3417" y="2379"/>
                <a:ext cx="0" cy="1009"/>
              </a:xfrm>
              <a:prstGeom prst="line">
                <a:avLst/>
              </a:prstGeom>
              <a:noFill/>
              <a:ln w="5472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Line 18"/>
              <p:cNvSpPr>
                <a:spLocks noChangeShapeType="1"/>
              </p:cNvSpPr>
              <p:nvPr/>
            </p:nvSpPr>
            <p:spPr bwMode="auto">
              <a:xfrm flipH="1">
                <a:off x="968" y="2380"/>
                <a:ext cx="2449" cy="0"/>
              </a:xfrm>
              <a:prstGeom prst="line">
                <a:avLst/>
              </a:prstGeom>
              <a:noFill/>
              <a:ln w="54720">
                <a:solidFill>
                  <a:srgbClr val="0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Line 19"/>
              <p:cNvSpPr>
                <a:spLocks noChangeShapeType="1"/>
              </p:cNvSpPr>
              <p:nvPr/>
            </p:nvSpPr>
            <p:spPr bwMode="auto">
              <a:xfrm flipH="1">
                <a:off x="969" y="3083"/>
                <a:ext cx="2449" cy="0"/>
              </a:xfrm>
              <a:prstGeom prst="line">
                <a:avLst/>
              </a:prstGeom>
              <a:noFill/>
              <a:ln w="54720">
                <a:solidFill>
                  <a:srgbClr val="0000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Text Box 20"/>
              <p:cNvSpPr txBox="1">
                <a:spLocks noChangeArrowheads="1"/>
              </p:cNvSpPr>
              <p:nvPr/>
            </p:nvSpPr>
            <p:spPr bwMode="auto">
              <a:xfrm>
                <a:off x="498" y="2236"/>
                <a:ext cx="393" cy="23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pPr>
                  <a:lnSpc>
                    <a:spcPct val="104000"/>
                  </a:lnSpc>
                </a:pPr>
                <a:r>
                  <a:rPr lang="en-US">
                    <a:solidFill>
                      <a:srgbClr val="000000"/>
                    </a:solidFill>
                    <a:latin typeface="Trebuchet MS" pitchFamily="32" charset="0"/>
                  </a:rPr>
                  <a:t>0,75</a:t>
                </a:r>
              </a:p>
            </p:txBody>
          </p:sp>
          <p:sp>
            <p:nvSpPr>
              <p:cNvPr id="8215" name="Text Box 21"/>
              <p:cNvSpPr txBox="1">
                <a:spLocks noChangeArrowheads="1"/>
              </p:cNvSpPr>
              <p:nvPr/>
            </p:nvSpPr>
            <p:spPr bwMode="auto">
              <a:xfrm>
                <a:off x="498" y="2984"/>
                <a:ext cx="393" cy="23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pPr>
                  <a:lnSpc>
                    <a:spcPct val="104000"/>
                  </a:lnSpc>
                </a:pPr>
                <a:r>
                  <a:rPr lang="en-US">
                    <a:solidFill>
                      <a:srgbClr val="000000"/>
                    </a:solidFill>
                    <a:latin typeface="Trebuchet MS" pitchFamily="32" charset="0"/>
                  </a:rPr>
                  <a:t>0,25</a:t>
                </a:r>
              </a:p>
            </p:txBody>
          </p:sp>
        </p:grpSp>
        <p:sp>
          <p:nvSpPr>
            <p:cNvPr id="8199" name="Text Box 22"/>
            <p:cNvSpPr txBox="1">
              <a:spLocks noChangeArrowheads="1"/>
            </p:cNvSpPr>
            <p:nvPr/>
          </p:nvSpPr>
          <p:spPr bwMode="auto">
            <a:xfrm>
              <a:off x="1789" y="3729"/>
              <a:ext cx="1571" cy="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4404" rIns="90000" bIns="45000"/>
            <a:lstStyle/>
            <a:p>
              <a:pPr>
                <a:tabLst>
                  <a:tab pos="656650" algn="l"/>
                  <a:tab pos="1313299" algn="l"/>
                  <a:tab pos="1969949" algn="l"/>
                </a:tabLst>
              </a:pPr>
              <a:r>
                <a:rPr lang="en-US" sz="2000" dirty="0" err="1">
                  <a:solidFill>
                    <a:srgbClr val="000000"/>
                  </a:solidFill>
                </a:rPr>
                <a:t>Fungsi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permintaan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/>
          </p:nvPr>
        </p:nvSpPr>
        <p:spPr>
          <a:xfrm>
            <a:off x="456481" y="1604329"/>
            <a:ext cx="8228160" cy="4526396"/>
          </a:xfrm>
        </p:spPr>
        <p:txBody>
          <a:bodyPr tIns="25602" anchor="t"/>
          <a:lstStyle/>
          <a:p>
            <a:pPr marL="391686" indent="-293764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900" dirty="0" err="1" smtClean="0">
                <a:solidFill>
                  <a:srgbClr val="FF0000"/>
                </a:solidFill>
              </a:rPr>
              <a:t>Representasi</a:t>
            </a:r>
            <a:r>
              <a:rPr lang="en-US" sz="2900" dirty="0" smtClean="0">
                <a:solidFill>
                  <a:srgbClr val="FF0000"/>
                </a:solidFill>
              </a:rPr>
              <a:t> Fuzzy Input </a:t>
            </a:r>
            <a:r>
              <a:rPr lang="en-US" sz="2900" dirty="0" err="1" smtClean="0">
                <a:solidFill>
                  <a:srgbClr val="FF0000"/>
                </a:solidFill>
              </a:rPr>
              <a:t>Persediaan</a:t>
            </a:r>
            <a:endParaRPr lang="en-US" sz="2900" dirty="0" smtClean="0">
              <a:solidFill>
                <a:srgbClr val="FF0000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7920" y="273629"/>
            <a:ext cx="8228160" cy="1144921"/>
          </a:xfrm>
          <a:solidFill>
            <a:srgbClr val="C0C0C0"/>
          </a:solidFill>
        </p:spPr>
        <p:txBody>
          <a:bodyPr anchor="ctr"/>
          <a:lstStyle/>
          <a:p>
            <a:pPr marL="0" indent="0" algn="ctr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b="1" dirty="0" smtClean="0"/>
              <a:t>PENALARAN TSUKAMOTO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48160" y="2598033"/>
            <a:ext cx="5948640" cy="3135210"/>
            <a:chOff x="589" y="1804"/>
            <a:chExt cx="4131" cy="2177"/>
          </a:xfrm>
        </p:grpSpPr>
        <p:sp>
          <p:nvSpPr>
            <p:cNvPr id="9221" name="Line 4"/>
            <p:cNvSpPr>
              <a:spLocks noChangeShapeType="1"/>
            </p:cNvSpPr>
            <p:nvPr/>
          </p:nvSpPr>
          <p:spPr bwMode="auto">
            <a:xfrm>
              <a:off x="992" y="1804"/>
              <a:ext cx="0" cy="15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Line 5"/>
            <p:cNvSpPr>
              <a:spLocks noChangeShapeType="1"/>
            </p:cNvSpPr>
            <p:nvPr/>
          </p:nvSpPr>
          <p:spPr bwMode="auto">
            <a:xfrm>
              <a:off x="977" y="3388"/>
              <a:ext cx="37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Line 6"/>
            <p:cNvSpPr>
              <a:spLocks noChangeShapeType="1"/>
            </p:cNvSpPr>
            <p:nvPr/>
          </p:nvSpPr>
          <p:spPr bwMode="auto">
            <a:xfrm>
              <a:off x="992" y="2092"/>
              <a:ext cx="5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7"/>
            <p:cNvSpPr>
              <a:spLocks noChangeShapeType="1"/>
            </p:cNvSpPr>
            <p:nvPr/>
          </p:nvSpPr>
          <p:spPr bwMode="auto">
            <a:xfrm>
              <a:off x="1568" y="2092"/>
              <a:ext cx="2447" cy="12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8"/>
            <p:cNvSpPr>
              <a:spLocks noChangeShapeType="1"/>
            </p:cNvSpPr>
            <p:nvPr/>
          </p:nvSpPr>
          <p:spPr bwMode="auto">
            <a:xfrm>
              <a:off x="3986" y="2092"/>
              <a:ext cx="5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9"/>
            <p:cNvSpPr>
              <a:spLocks noChangeShapeType="1"/>
            </p:cNvSpPr>
            <p:nvPr/>
          </p:nvSpPr>
          <p:spPr bwMode="auto">
            <a:xfrm flipH="1">
              <a:off x="1423" y="2092"/>
              <a:ext cx="2593" cy="12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Text Box 10"/>
            <p:cNvSpPr txBox="1">
              <a:spLocks noChangeArrowheads="1"/>
            </p:cNvSpPr>
            <p:nvPr/>
          </p:nvSpPr>
          <p:spPr bwMode="auto">
            <a:xfrm>
              <a:off x="1136" y="1804"/>
              <a:ext cx="553" cy="2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lnSpc>
                  <a:spcPct val="104000"/>
                </a:lnSpc>
                <a:tabLst>
                  <a:tab pos="656650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Trebuchet MS" pitchFamily="32" charset="0"/>
                </a:rPr>
                <a:t>Sedikit</a:t>
              </a:r>
              <a:endParaRPr lang="en-US" dirty="0">
                <a:solidFill>
                  <a:srgbClr val="000000"/>
                </a:solidFill>
                <a:latin typeface="Trebuchet MS" pitchFamily="32" charset="0"/>
              </a:endParaRPr>
            </a:p>
          </p:txBody>
        </p:sp>
        <p:sp>
          <p:nvSpPr>
            <p:cNvPr id="9228" name="Text Box 11"/>
            <p:cNvSpPr txBox="1">
              <a:spLocks noChangeArrowheads="1"/>
            </p:cNvSpPr>
            <p:nvPr/>
          </p:nvSpPr>
          <p:spPr bwMode="auto">
            <a:xfrm>
              <a:off x="3948" y="1804"/>
              <a:ext cx="569" cy="2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lnSpc>
                  <a:spcPct val="104000"/>
                </a:lnSpc>
                <a:tabLst>
                  <a:tab pos="656650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Trebuchet MS" pitchFamily="32" charset="0"/>
                </a:rPr>
                <a:t>Banyak</a:t>
              </a:r>
              <a:endParaRPr lang="en-US" dirty="0">
                <a:solidFill>
                  <a:srgbClr val="000000"/>
                </a:solidFill>
                <a:latin typeface="Trebuchet MS" pitchFamily="32" charset="0"/>
              </a:endParaRPr>
            </a:p>
          </p:txBody>
        </p:sp>
        <p:sp>
          <p:nvSpPr>
            <p:cNvPr id="9229" name="Text Box 12"/>
            <p:cNvSpPr txBox="1">
              <a:spLocks noChangeArrowheads="1"/>
            </p:cNvSpPr>
            <p:nvPr/>
          </p:nvSpPr>
          <p:spPr bwMode="auto">
            <a:xfrm>
              <a:off x="1250" y="3437"/>
              <a:ext cx="340" cy="2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lnSpc>
                  <a:spcPct val="104000"/>
                </a:lnSpc>
              </a:pPr>
              <a:r>
                <a:rPr lang="en-US">
                  <a:solidFill>
                    <a:srgbClr val="000000"/>
                  </a:solidFill>
                  <a:latin typeface="Trebuchet MS" pitchFamily="32" charset="0"/>
                </a:rPr>
                <a:t>100</a:t>
              </a:r>
            </a:p>
          </p:txBody>
        </p:sp>
        <p:sp>
          <p:nvSpPr>
            <p:cNvPr id="9230" name="Text Box 13"/>
            <p:cNvSpPr txBox="1">
              <a:spLocks noChangeArrowheads="1"/>
            </p:cNvSpPr>
            <p:nvPr/>
          </p:nvSpPr>
          <p:spPr bwMode="auto">
            <a:xfrm>
              <a:off x="3744" y="3437"/>
              <a:ext cx="340" cy="2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lnSpc>
                  <a:spcPct val="104000"/>
                </a:lnSpc>
              </a:pPr>
              <a:r>
                <a:rPr lang="en-US">
                  <a:solidFill>
                    <a:srgbClr val="000000"/>
                  </a:solidFill>
                  <a:latin typeface="Trebuchet MS" pitchFamily="32" charset="0"/>
                </a:rPr>
                <a:t>600</a:t>
              </a:r>
            </a:p>
          </p:txBody>
        </p:sp>
        <p:sp>
          <p:nvSpPr>
            <p:cNvPr id="9231" name="Text Box 14"/>
            <p:cNvSpPr txBox="1">
              <a:spLocks noChangeArrowheads="1"/>
            </p:cNvSpPr>
            <p:nvPr/>
          </p:nvSpPr>
          <p:spPr bwMode="auto">
            <a:xfrm>
              <a:off x="2316" y="3437"/>
              <a:ext cx="340" cy="2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lnSpc>
                  <a:spcPct val="104000"/>
                </a:lnSpc>
              </a:pPr>
              <a:r>
                <a:rPr lang="en-US">
                  <a:solidFill>
                    <a:srgbClr val="000000"/>
                  </a:solidFill>
                  <a:latin typeface="Trebuchet MS" pitchFamily="32" charset="0"/>
                </a:rPr>
                <a:t>300</a:t>
              </a:r>
            </a:p>
          </p:txBody>
        </p: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 flipH="1">
              <a:off x="992" y="2880"/>
              <a:ext cx="1479" cy="0"/>
            </a:xfrm>
            <a:prstGeom prst="line">
              <a:avLst/>
            </a:prstGeom>
            <a:noFill/>
            <a:ln w="5472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Text Box 16"/>
            <p:cNvSpPr txBox="1">
              <a:spLocks noChangeArrowheads="1"/>
            </p:cNvSpPr>
            <p:nvPr/>
          </p:nvSpPr>
          <p:spPr bwMode="auto">
            <a:xfrm>
              <a:off x="612" y="2463"/>
              <a:ext cx="317" cy="2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lnSpc>
                  <a:spcPct val="104000"/>
                </a:lnSpc>
              </a:pPr>
              <a:r>
                <a:rPr lang="en-US">
                  <a:solidFill>
                    <a:srgbClr val="000000"/>
                  </a:solidFill>
                  <a:latin typeface="Trebuchet MS" pitchFamily="32" charset="0"/>
                </a:rPr>
                <a:t>0,6</a:t>
              </a:r>
            </a:p>
          </p:txBody>
        </p:sp>
        <p:sp>
          <p:nvSpPr>
            <p:cNvPr id="9234" name="Text Box 17"/>
            <p:cNvSpPr txBox="1">
              <a:spLocks noChangeArrowheads="1"/>
            </p:cNvSpPr>
            <p:nvPr/>
          </p:nvSpPr>
          <p:spPr bwMode="auto">
            <a:xfrm>
              <a:off x="589" y="2780"/>
              <a:ext cx="317" cy="2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lnSpc>
                  <a:spcPct val="104000"/>
                </a:lnSpc>
              </a:pPr>
              <a:r>
                <a:rPr lang="en-US">
                  <a:solidFill>
                    <a:srgbClr val="000000"/>
                  </a:solidFill>
                  <a:latin typeface="Trebuchet MS" pitchFamily="32" charset="0"/>
                </a:rPr>
                <a:t>0,4</a:t>
              </a:r>
            </a:p>
          </p:txBody>
        </p:sp>
        <p:sp>
          <p:nvSpPr>
            <p:cNvPr id="9235" name="Line 18"/>
            <p:cNvSpPr>
              <a:spLocks noChangeShapeType="1"/>
            </p:cNvSpPr>
            <p:nvPr/>
          </p:nvSpPr>
          <p:spPr bwMode="auto">
            <a:xfrm flipV="1">
              <a:off x="2471" y="2591"/>
              <a:ext cx="0" cy="789"/>
            </a:xfrm>
            <a:prstGeom prst="line">
              <a:avLst/>
            </a:prstGeom>
            <a:noFill/>
            <a:ln w="5472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19"/>
            <p:cNvSpPr>
              <a:spLocks noChangeShapeType="1"/>
            </p:cNvSpPr>
            <p:nvPr/>
          </p:nvSpPr>
          <p:spPr bwMode="auto">
            <a:xfrm flipH="1">
              <a:off x="992" y="2608"/>
              <a:ext cx="1479" cy="0"/>
            </a:xfrm>
            <a:prstGeom prst="line">
              <a:avLst/>
            </a:prstGeom>
            <a:noFill/>
            <a:ln w="5472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Text Box 20"/>
            <p:cNvSpPr txBox="1">
              <a:spLocks noChangeArrowheads="1"/>
            </p:cNvSpPr>
            <p:nvPr/>
          </p:nvSpPr>
          <p:spPr bwMode="auto">
            <a:xfrm>
              <a:off x="1835" y="3729"/>
              <a:ext cx="1562" cy="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4404" rIns="90000" bIns="45000"/>
            <a:lstStyle/>
            <a:p>
              <a:pPr>
                <a:tabLst>
                  <a:tab pos="656650" algn="l"/>
                  <a:tab pos="1313299" algn="l"/>
                  <a:tab pos="1969949" algn="l"/>
                </a:tabLst>
              </a:pPr>
              <a:r>
                <a:rPr lang="en-US" sz="2000" dirty="0" err="1">
                  <a:solidFill>
                    <a:srgbClr val="000000"/>
                  </a:solidFill>
                </a:rPr>
                <a:t>Fungsi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persediaan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/>
          </p:nvPr>
        </p:nvSpPr>
        <p:spPr>
          <a:xfrm>
            <a:off x="456481" y="1604329"/>
            <a:ext cx="8228160" cy="4526396"/>
          </a:xfrm>
        </p:spPr>
        <p:txBody>
          <a:bodyPr tIns="25602" anchor="t"/>
          <a:lstStyle/>
          <a:p>
            <a:pPr marL="391686" indent="-293764">
              <a:spcAft>
                <a:spcPts val="1293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900" dirty="0" err="1" smtClean="0">
                <a:solidFill>
                  <a:srgbClr val="FF0000"/>
                </a:solidFill>
              </a:rPr>
              <a:t>Representasi</a:t>
            </a:r>
            <a:r>
              <a:rPr lang="en-US" sz="2900" dirty="0" smtClean="0">
                <a:solidFill>
                  <a:srgbClr val="FF0000"/>
                </a:solidFill>
              </a:rPr>
              <a:t> Fuzzy Output </a:t>
            </a:r>
            <a:r>
              <a:rPr lang="en-US" sz="2900" dirty="0" err="1" smtClean="0">
                <a:solidFill>
                  <a:srgbClr val="FF0000"/>
                </a:solidFill>
              </a:rPr>
              <a:t>Jumlah</a:t>
            </a:r>
            <a:r>
              <a:rPr lang="en-US" sz="2900" dirty="0" smtClean="0">
                <a:solidFill>
                  <a:srgbClr val="FF0000"/>
                </a:solidFill>
              </a:rPr>
              <a:t> </a:t>
            </a:r>
            <a:r>
              <a:rPr lang="en-US" sz="2900" dirty="0" err="1" smtClean="0">
                <a:solidFill>
                  <a:srgbClr val="FF0000"/>
                </a:solidFill>
              </a:rPr>
              <a:t>Produksi</a:t>
            </a:r>
            <a:endParaRPr lang="en-US" sz="2900" dirty="0" smtClean="0">
              <a:solidFill>
                <a:srgbClr val="FF0000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9361" y="273629"/>
            <a:ext cx="8228160" cy="1144921"/>
          </a:xfrm>
          <a:solidFill>
            <a:srgbClr val="C0C0C0"/>
          </a:solidFill>
        </p:spPr>
        <p:txBody>
          <a:bodyPr anchor="ctr"/>
          <a:lstStyle/>
          <a:p>
            <a:pPr marL="0" indent="0" algn="ctr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b="1" dirty="0" smtClean="0"/>
              <a:t>PENALARAN TSUKAMOTO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06880" y="2598033"/>
            <a:ext cx="5453280" cy="3135210"/>
            <a:chOff x="977" y="1804"/>
            <a:chExt cx="3787" cy="2177"/>
          </a:xfrm>
        </p:grpSpPr>
        <p:sp>
          <p:nvSpPr>
            <p:cNvPr id="10245" name="Line 4"/>
            <p:cNvSpPr>
              <a:spLocks noChangeShapeType="1"/>
            </p:cNvSpPr>
            <p:nvPr/>
          </p:nvSpPr>
          <p:spPr bwMode="auto">
            <a:xfrm>
              <a:off x="992" y="1804"/>
              <a:ext cx="0" cy="15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>
              <a:off x="977" y="3388"/>
              <a:ext cx="37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Line 6"/>
            <p:cNvSpPr>
              <a:spLocks noChangeShapeType="1"/>
            </p:cNvSpPr>
            <p:nvPr/>
          </p:nvSpPr>
          <p:spPr bwMode="auto">
            <a:xfrm>
              <a:off x="992" y="2092"/>
              <a:ext cx="5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7"/>
            <p:cNvSpPr>
              <a:spLocks noChangeShapeType="1"/>
            </p:cNvSpPr>
            <p:nvPr/>
          </p:nvSpPr>
          <p:spPr bwMode="auto">
            <a:xfrm>
              <a:off x="1568" y="2092"/>
              <a:ext cx="2447" cy="12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Line 8"/>
            <p:cNvSpPr>
              <a:spLocks noChangeShapeType="1"/>
            </p:cNvSpPr>
            <p:nvPr/>
          </p:nvSpPr>
          <p:spPr bwMode="auto">
            <a:xfrm>
              <a:off x="3986" y="2092"/>
              <a:ext cx="5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Text Box 9"/>
            <p:cNvSpPr txBox="1">
              <a:spLocks noChangeArrowheads="1"/>
            </p:cNvSpPr>
            <p:nvPr/>
          </p:nvSpPr>
          <p:spPr bwMode="auto">
            <a:xfrm>
              <a:off x="1136" y="1804"/>
              <a:ext cx="763" cy="2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lnSpc>
                  <a:spcPct val="104000"/>
                </a:lnSpc>
                <a:tabLst>
                  <a:tab pos="656650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Trebuchet MS" pitchFamily="32" charset="0"/>
                </a:rPr>
                <a:t>Berkurang</a:t>
              </a:r>
              <a:endParaRPr lang="en-US" dirty="0">
                <a:solidFill>
                  <a:srgbClr val="000000"/>
                </a:solidFill>
                <a:latin typeface="Trebuchet MS" pitchFamily="32" charset="0"/>
              </a:endParaRPr>
            </a:p>
          </p:txBody>
        </p:sp>
        <p:sp>
          <p:nvSpPr>
            <p:cNvPr id="10251" name="Text Box 10"/>
            <p:cNvSpPr txBox="1">
              <a:spLocks noChangeArrowheads="1"/>
            </p:cNvSpPr>
            <p:nvPr/>
          </p:nvSpPr>
          <p:spPr bwMode="auto">
            <a:xfrm>
              <a:off x="3948" y="1804"/>
              <a:ext cx="817" cy="2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lnSpc>
                  <a:spcPct val="104000"/>
                </a:lnSpc>
                <a:tabLst>
                  <a:tab pos="656650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Trebuchet MS" pitchFamily="32" charset="0"/>
                </a:rPr>
                <a:t>Bertambah</a:t>
              </a:r>
              <a:endParaRPr lang="en-US" dirty="0">
                <a:solidFill>
                  <a:srgbClr val="000000"/>
                </a:solidFill>
                <a:latin typeface="Trebuchet MS" pitchFamily="32" charset="0"/>
              </a:endParaRPr>
            </a:p>
          </p:txBody>
        </p:sp>
        <p:sp>
          <p:nvSpPr>
            <p:cNvPr id="10252" name="Text Box 11"/>
            <p:cNvSpPr txBox="1">
              <a:spLocks noChangeArrowheads="1"/>
            </p:cNvSpPr>
            <p:nvPr/>
          </p:nvSpPr>
          <p:spPr bwMode="auto">
            <a:xfrm>
              <a:off x="1250" y="3437"/>
              <a:ext cx="416" cy="2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lnSpc>
                  <a:spcPct val="104000"/>
                </a:lnSpc>
              </a:pPr>
              <a:r>
                <a:rPr lang="en-US">
                  <a:solidFill>
                    <a:srgbClr val="000000"/>
                  </a:solidFill>
                  <a:latin typeface="Trebuchet MS" pitchFamily="32" charset="0"/>
                </a:rPr>
                <a:t>2000</a:t>
              </a:r>
            </a:p>
          </p:txBody>
        </p:sp>
        <p:sp>
          <p:nvSpPr>
            <p:cNvPr id="10253" name="Text Box 12"/>
            <p:cNvSpPr txBox="1">
              <a:spLocks noChangeArrowheads="1"/>
            </p:cNvSpPr>
            <p:nvPr/>
          </p:nvSpPr>
          <p:spPr bwMode="auto">
            <a:xfrm>
              <a:off x="3744" y="3437"/>
              <a:ext cx="416" cy="2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lnSpc>
                  <a:spcPct val="104000"/>
                </a:lnSpc>
              </a:pPr>
              <a:r>
                <a:rPr lang="en-US">
                  <a:solidFill>
                    <a:srgbClr val="000000"/>
                  </a:solidFill>
                  <a:latin typeface="Trebuchet MS" pitchFamily="32" charset="0"/>
                </a:rPr>
                <a:t>7000</a:t>
              </a:r>
            </a:p>
          </p:txBody>
        </p:sp>
        <p:sp>
          <p:nvSpPr>
            <p:cNvPr id="10254" name="Text Box 13"/>
            <p:cNvSpPr txBox="1">
              <a:spLocks noChangeArrowheads="1"/>
            </p:cNvSpPr>
            <p:nvPr/>
          </p:nvSpPr>
          <p:spPr bwMode="auto">
            <a:xfrm>
              <a:off x="1835" y="3729"/>
              <a:ext cx="1924" cy="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64404" rIns="90000" bIns="45000"/>
            <a:lstStyle/>
            <a:p>
              <a:pPr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US" sz="2000" dirty="0" err="1">
                  <a:solidFill>
                    <a:srgbClr val="000000"/>
                  </a:solidFill>
                </a:rPr>
                <a:t>Fungsi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jumlah</a:t>
              </a:r>
              <a:r>
                <a:rPr lang="en-US" sz="2000" dirty="0">
                  <a:solidFill>
                    <a:srgbClr val="000000"/>
                  </a:solidFill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</a:rPr>
                <a:t>produksi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0255" name="Line 14"/>
            <p:cNvSpPr>
              <a:spLocks noChangeShapeType="1"/>
            </p:cNvSpPr>
            <p:nvPr/>
          </p:nvSpPr>
          <p:spPr bwMode="auto">
            <a:xfrm flipV="1">
              <a:off x="1531" y="2083"/>
              <a:ext cx="0" cy="1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Dot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15"/>
            <p:cNvSpPr>
              <a:spLocks noChangeShapeType="1"/>
            </p:cNvSpPr>
            <p:nvPr/>
          </p:nvSpPr>
          <p:spPr bwMode="auto">
            <a:xfrm flipV="1">
              <a:off x="3980" y="2083"/>
              <a:ext cx="0" cy="1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Dot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6"/>
            <p:cNvSpPr>
              <a:spLocks noChangeShapeType="1"/>
            </p:cNvSpPr>
            <p:nvPr/>
          </p:nvSpPr>
          <p:spPr bwMode="auto">
            <a:xfrm flipV="1">
              <a:off x="1539" y="2106"/>
              <a:ext cx="2447" cy="12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7"/>
            <p:cNvSpPr>
              <a:spLocks noChangeShapeType="1"/>
            </p:cNvSpPr>
            <p:nvPr/>
          </p:nvSpPr>
          <p:spPr bwMode="auto">
            <a:xfrm>
              <a:off x="1539" y="2084"/>
              <a:ext cx="24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Dot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>
          <a:xfrm>
            <a:off x="480960" y="1487677"/>
            <a:ext cx="8228160" cy="4526395"/>
          </a:xfrm>
        </p:spPr>
        <p:txBody>
          <a:bodyPr anchor="t"/>
          <a:lstStyle/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200" dirty="0" err="1" smtClean="0">
                <a:latin typeface="Trebuchet MS" pitchFamily="32" charset="0"/>
              </a:rPr>
              <a:t>Perhatikan</a:t>
            </a:r>
            <a:r>
              <a:rPr lang="en-US" sz="2200" dirty="0" smtClean="0">
                <a:latin typeface="Trebuchet MS" pitchFamily="32" charset="0"/>
              </a:rPr>
              <a:t> </a:t>
            </a:r>
            <a:r>
              <a:rPr lang="en-US" sz="2200" dirty="0" err="1" smtClean="0">
                <a:latin typeface="Trebuchet MS" pitchFamily="32" charset="0"/>
              </a:rPr>
              <a:t>Aturan</a:t>
            </a:r>
            <a:r>
              <a:rPr lang="en-US" sz="2200" dirty="0" smtClean="0">
                <a:latin typeface="Trebuchet MS" pitchFamily="32" charset="0"/>
              </a:rPr>
              <a:t> Yang </a:t>
            </a:r>
            <a:r>
              <a:rPr lang="en-US" sz="2200" dirty="0" err="1" smtClean="0">
                <a:latin typeface="Trebuchet MS" pitchFamily="32" charset="0"/>
              </a:rPr>
              <a:t>digunakan</a:t>
            </a:r>
            <a:r>
              <a:rPr lang="en-US" sz="2200" dirty="0" smtClean="0">
                <a:latin typeface="Trebuchet MS" pitchFamily="32" charset="0"/>
              </a:rPr>
              <a:t> </a:t>
            </a:r>
            <a:r>
              <a:rPr lang="en-US" sz="2200" dirty="0" err="1" smtClean="0">
                <a:latin typeface="Trebuchet MS" pitchFamily="32" charset="0"/>
              </a:rPr>
              <a:t>berdasarkan</a:t>
            </a:r>
            <a:r>
              <a:rPr lang="en-US" sz="2200" dirty="0" smtClean="0">
                <a:latin typeface="Trebuchet MS" pitchFamily="32" charset="0"/>
              </a:rPr>
              <a:t> input yang </a:t>
            </a:r>
            <a:r>
              <a:rPr lang="en-US" sz="2200" dirty="0" err="1" smtClean="0">
                <a:latin typeface="Trebuchet MS" pitchFamily="32" charset="0"/>
              </a:rPr>
              <a:t>diberikan</a:t>
            </a:r>
            <a:r>
              <a:rPr lang="en-US" sz="2200" dirty="0" smtClean="0">
                <a:latin typeface="Trebuchet MS" pitchFamily="32" charset="0"/>
              </a:rPr>
              <a:t> </a:t>
            </a:r>
            <a:r>
              <a:rPr lang="en-US" sz="2200" dirty="0" err="1" smtClean="0">
                <a:latin typeface="Trebuchet MS" pitchFamily="32" charset="0"/>
              </a:rPr>
              <a:t>pada</a:t>
            </a:r>
            <a:r>
              <a:rPr lang="en-US" sz="2200" dirty="0" smtClean="0">
                <a:latin typeface="Trebuchet MS" pitchFamily="32" charset="0"/>
              </a:rPr>
              <a:t> </a:t>
            </a:r>
            <a:r>
              <a:rPr lang="en-US" sz="2200" dirty="0" err="1" smtClean="0">
                <a:latin typeface="Trebuchet MS" pitchFamily="32" charset="0"/>
              </a:rPr>
              <a:t>Masalah</a:t>
            </a:r>
            <a:endParaRPr lang="en-US" sz="2200" dirty="0" smtClean="0">
              <a:latin typeface="Trebuchet MS" pitchFamily="32" charset="0"/>
            </a:endParaRPr>
          </a:p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1800" i="1" dirty="0" err="1" smtClean="0">
                <a:latin typeface="Trebuchet MS" pitchFamily="32" charset="0"/>
              </a:rPr>
              <a:t>Berapa</a:t>
            </a:r>
            <a:r>
              <a:rPr lang="en-US" sz="1800" i="1" dirty="0" smtClean="0">
                <a:latin typeface="Trebuchet MS" pitchFamily="32" charset="0"/>
              </a:rPr>
              <a:t> </a:t>
            </a:r>
            <a:r>
              <a:rPr lang="en-US" sz="1800" i="1" dirty="0" err="1" smtClean="0">
                <a:latin typeface="Trebuchet MS" pitchFamily="32" charset="0"/>
              </a:rPr>
              <a:t>potong</a:t>
            </a:r>
            <a:r>
              <a:rPr lang="en-US" sz="1800" i="1" dirty="0" smtClean="0">
                <a:latin typeface="Trebuchet MS" pitchFamily="32" charset="0"/>
              </a:rPr>
              <a:t> </a:t>
            </a:r>
            <a:r>
              <a:rPr lang="en-US" sz="1800" i="1" dirty="0" err="1" smtClean="0">
                <a:latin typeface="Trebuchet MS" pitchFamily="32" charset="0"/>
              </a:rPr>
              <a:t>pakaian</a:t>
            </a:r>
            <a:r>
              <a:rPr lang="en-US" sz="1800" i="1" dirty="0" smtClean="0">
                <a:latin typeface="Trebuchet MS" pitchFamily="32" charset="0"/>
              </a:rPr>
              <a:t> </a:t>
            </a:r>
            <a:r>
              <a:rPr lang="en-US" sz="1800" i="1" dirty="0" err="1" smtClean="0">
                <a:latin typeface="Trebuchet MS" pitchFamily="32" charset="0"/>
              </a:rPr>
              <a:t>jenis</a:t>
            </a:r>
            <a:r>
              <a:rPr lang="en-US" sz="1800" i="1" dirty="0" smtClean="0">
                <a:latin typeface="Trebuchet MS" pitchFamily="32" charset="0"/>
              </a:rPr>
              <a:t> X, Y </a:t>
            </a:r>
            <a:r>
              <a:rPr lang="en-US" sz="1800" i="1" dirty="0" err="1" smtClean="0">
                <a:latin typeface="Trebuchet MS" pitchFamily="32" charset="0"/>
              </a:rPr>
              <a:t>dan</a:t>
            </a:r>
            <a:r>
              <a:rPr lang="en-US" sz="1800" i="1" dirty="0" smtClean="0">
                <a:latin typeface="Trebuchet MS" pitchFamily="32" charset="0"/>
              </a:rPr>
              <a:t> Z yang </a:t>
            </a:r>
            <a:r>
              <a:rPr lang="en-US" sz="1800" i="1" dirty="0" err="1" smtClean="0">
                <a:latin typeface="Trebuchet MS" pitchFamily="32" charset="0"/>
              </a:rPr>
              <a:t>harus</a:t>
            </a:r>
            <a:r>
              <a:rPr lang="en-US" sz="1800" i="1" dirty="0" smtClean="0">
                <a:latin typeface="Trebuchet MS" pitchFamily="32" charset="0"/>
              </a:rPr>
              <a:t> </a:t>
            </a:r>
            <a:r>
              <a:rPr lang="en-US" sz="1800" i="1" dirty="0" err="1" smtClean="0">
                <a:latin typeface="Trebuchet MS" pitchFamily="32" charset="0"/>
              </a:rPr>
              <a:t>diproduksi</a:t>
            </a:r>
            <a:r>
              <a:rPr lang="en-US" sz="1800" i="1" dirty="0" smtClean="0">
                <a:latin typeface="Trebuchet MS" pitchFamily="32" charset="0"/>
              </a:rPr>
              <a:t> </a:t>
            </a:r>
            <a:r>
              <a:rPr lang="en-US" sz="1800" i="1" dirty="0" err="1" smtClean="0">
                <a:latin typeface="Trebuchet MS" pitchFamily="32" charset="0"/>
              </a:rPr>
              <a:t>apabila</a:t>
            </a:r>
            <a:r>
              <a:rPr lang="en-US" sz="1800" i="1" dirty="0" smtClean="0">
                <a:latin typeface="Trebuchet MS" pitchFamily="32" charset="0"/>
              </a:rPr>
              <a:t> </a:t>
            </a:r>
            <a:r>
              <a:rPr lang="en-US" sz="1800" i="1" dirty="0" err="1" smtClean="0">
                <a:latin typeface="Trebuchet MS" pitchFamily="32" charset="0"/>
              </a:rPr>
              <a:t>terdapat</a:t>
            </a:r>
            <a:r>
              <a:rPr lang="en-US" sz="1800" i="1" dirty="0" smtClean="0">
                <a:latin typeface="Trebuchet MS" pitchFamily="32" charset="0"/>
              </a:rPr>
              <a:t> </a:t>
            </a:r>
            <a:r>
              <a:rPr lang="en-US" sz="1800" i="1" dirty="0" err="1" smtClean="0">
                <a:latin typeface="Trebuchet MS" pitchFamily="32" charset="0"/>
              </a:rPr>
              <a:t>permintaan</a:t>
            </a:r>
            <a:r>
              <a:rPr lang="en-US" sz="1800" i="1" dirty="0" smtClean="0">
                <a:latin typeface="Trebuchet MS" pitchFamily="32" charset="0"/>
              </a:rPr>
              <a:t> </a:t>
            </a:r>
            <a:r>
              <a:rPr lang="en-US" sz="1800" i="1" dirty="0" err="1" smtClean="0">
                <a:latin typeface="Trebuchet MS" pitchFamily="32" charset="0"/>
              </a:rPr>
              <a:t>sejumlah</a:t>
            </a:r>
            <a:r>
              <a:rPr lang="en-US" sz="1800" i="1" dirty="0" smtClean="0">
                <a:latin typeface="Trebuchet MS" pitchFamily="32" charset="0"/>
              </a:rPr>
              <a:t> 4000 </a:t>
            </a:r>
            <a:r>
              <a:rPr lang="en-US" sz="1800" i="1" dirty="0" err="1" smtClean="0">
                <a:latin typeface="Trebuchet MS" pitchFamily="32" charset="0"/>
              </a:rPr>
              <a:t>potong</a:t>
            </a:r>
            <a:r>
              <a:rPr lang="en-US" sz="1800" i="1" dirty="0" smtClean="0">
                <a:latin typeface="Trebuchet MS" pitchFamily="32" charset="0"/>
              </a:rPr>
              <a:t> </a:t>
            </a:r>
            <a:r>
              <a:rPr lang="en-US" sz="1800" i="1" dirty="0" err="1" smtClean="0">
                <a:latin typeface="Trebuchet MS" pitchFamily="32" charset="0"/>
              </a:rPr>
              <a:t>dan</a:t>
            </a:r>
            <a:r>
              <a:rPr lang="en-US" sz="1800" i="1" dirty="0" smtClean="0">
                <a:latin typeface="Trebuchet MS" pitchFamily="32" charset="0"/>
              </a:rPr>
              <a:t> </a:t>
            </a:r>
            <a:r>
              <a:rPr lang="en-US" sz="1800" i="1" dirty="0" err="1" smtClean="0">
                <a:latin typeface="Trebuchet MS" pitchFamily="32" charset="0"/>
              </a:rPr>
              <a:t>persediaan</a:t>
            </a:r>
            <a:r>
              <a:rPr lang="en-US" sz="1800" i="1" dirty="0" smtClean="0">
                <a:latin typeface="Trebuchet MS" pitchFamily="32" charset="0"/>
              </a:rPr>
              <a:t> </a:t>
            </a:r>
            <a:r>
              <a:rPr lang="en-US" sz="1800" i="1" dirty="0" err="1" smtClean="0">
                <a:latin typeface="Trebuchet MS" pitchFamily="32" charset="0"/>
              </a:rPr>
              <a:t>di</a:t>
            </a:r>
            <a:r>
              <a:rPr lang="en-US" sz="1800" i="1" dirty="0" smtClean="0">
                <a:latin typeface="Trebuchet MS" pitchFamily="32" charset="0"/>
              </a:rPr>
              <a:t> </a:t>
            </a:r>
            <a:r>
              <a:rPr lang="en-US" sz="1800" i="1" dirty="0" err="1" smtClean="0">
                <a:latin typeface="Trebuchet MS" pitchFamily="32" charset="0"/>
              </a:rPr>
              <a:t>gudang</a:t>
            </a:r>
            <a:r>
              <a:rPr lang="en-US" sz="1800" i="1" dirty="0" smtClean="0">
                <a:latin typeface="Trebuchet MS" pitchFamily="32" charset="0"/>
              </a:rPr>
              <a:t> </a:t>
            </a:r>
            <a:r>
              <a:rPr lang="en-US" sz="1800" i="1" dirty="0" err="1" smtClean="0">
                <a:latin typeface="Trebuchet MS" pitchFamily="32" charset="0"/>
              </a:rPr>
              <a:t>terdapat</a:t>
            </a:r>
            <a:r>
              <a:rPr lang="en-US" sz="1800" i="1" dirty="0" smtClean="0">
                <a:latin typeface="Trebuchet MS" pitchFamily="32" charset="0"/>
              </a:rPr>
              <a:t> 300 </a:t>
            </a:r>
            <a:r>
              <a:rPr lang="en-US" sz="1800" i="1" dirty="0" err="1" smtClean="0">
                <a:latin typeface="Trebuchet MS" pitchFamily="32" charset="0"/>
              </a:rPr>
              <a:t>potong</a:t>
            </a:r>
            <a:r>
              <a:rPr lang="en-US" sz="1800" i="1" dirty="0" smtClean="0">
                <a:latin typeface="Trebuchet MS" pitchFamily="32" charset="0"/>
              </a:rPr>
              <a:t>. </a:t>
            </a:r>
            <a:r>
              <a:rPr lang="en-US" sz="1800" dirty="0" smtClean="0">
                <a:latin typeface="Trebuchet MS" pitchFamily="32" charset="0"/>
              </a:rPr>
              <a:t>   </a:t>
            </a:r>
          </a:p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lang="en-US" sz="2200" dirty="0" smtClean="0">
              <a:latin typeface="Trebuchet MS" pitchFamily="32" charset="0"/>
            </a:endParaRPr>
          </a:p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200" dirty="0" smtClean="0">
                <a:latin typeface="Trebuchet MS" pitchFamily="32" charset="0"/>
              </a:rPr>
              <a:t>4000 : </a:t>
            </a:r>
            <a:r>
              <a:rPr lang="en-US" sz="2200" dirty="0" err="1" smtClean="0">
                <a:latin typeface="Trebuchet MS" pitchFamily="32" charset="0"/>
              </a:rPr>
              <a:t>termasuk</a:t>
            </a:r>
            <a:r>
              <a:rPr lang="en-US" sz="2200" dirty="0" smtClean="0">
                <a:latin typeface="Trebuchet MS" pitchFamily="32" charset="0"/>
              </a:rPr>
              <a:t> </a:t>
            </a:r>
            <a:r>
              <a:rPr lang="en-US" sz="2200" dirty="0" err="1" smtClean="0">
                <a:latin typeface="Trebuchet MS" pitchFamily="32" charset="0"/>
              </a:rPr>
              <a:t>dalam</a:t>
            </a:r>
            <a:r>
              <a:rPr lang="en-US" sz="2200" dirty="0" smtClean="0">
                <a:latin typeface="Trebuchet MS" pitchFamily="32" charset="0"/>
              </a:rPr>
              <a:t> </a:t>
            </a:r>
            <a:r>
              <a:rPr lang="en-US" sz="2200" dirty="0" err="1" smtClean="0">
                <a:latin typeface="Trebuchet MS" pitchFamily="32" charset="0"/>
              </a:rPr>
              <a:t>kategori</a:t>
            </a:r>
            <a:r>
              <a:rPr lang="en-US" sz="2200" dirty="0" smtClean="0">
                <a:latin typeface="Trebuchet MS" pitchFamily="32" charset="0"/>
              </a:rPr>
              <a:t> </a:t>
            </a:r>
            <a:r>
              <a:rPr lang="en-US" sz="2200" dirty="0" err="1" smtClean="0">
                <a:latin typeface="Trebuchet MS" pitchFamily="32" charset="0"/>
              </a:rPr>
              <a:t>turun</a:t>
            </a:r>
            <a:r>
              <a:rPr lang="en-US" sz="2200" dirty="0" smtClean="0">
                <a:latin typeface="Trebuchet MS" pitchFamily="32" charset="0"/>
              </a:rPr>
              <a:t> </a:t>
            </a:r>
            <a:r>
              <a:rPr lang="en-US" sz="2200" dirty="0" err="1" smtClean="0">
                <a:latin typeface="Trebuchet MS" pitchFamily="32" charset="0"/>
              </a:rPr>
              <a:t>dan</a:t>
            </a:r>
            <a:r>
              <a:rPr lang="en-US" sz="2200" dirty="0" smtClean="0">
                <a:latin typeface="Trebuchet MS" pitchFamily="32" charset="0"/>
              </a:rPr>
              <a:t> </a:t>
            </a:r>
            <a:r>
              <a:rPr lang="en-US" sz="2200" dirty="0" err="1" smtClean="0">
                <a:latin typeface="Trebuchet MS" pitchFamily="32" charset="0"/>
              </a:rPr>
              <a:t>naik</a:t>
            </a:r>
            <a:r>
              <a:rPr lang="en-US" sz="2200" dirty="0" smtClean="0">
                <a:latin typeface="Trebuchet MS" pitchFamily="32" charset="0"/>
              </a:rPr>
              <a:t/>
            </a:r>
            <a:br>
              <a:rPr lang="en-US" sz="2200" dirty="0" smtClean="0">
                <a:latin typeface="Trebuchet MS" pitchFamily="32" charset="0"/>
              </a:rPr>
            </a:br>
            <a:r>
              <a:rPr lang="en-US" sz="2200" dirty="0" smtClean="0">
                <a:latin typeface="Trebuchet MS" pitchFamily="32" charset="0"/>
              </a:rPr>
              <a:t>300   : </a:t>
            </a:r>
            <a:r>
              <a:rPr lang="en-US" sz="2200" dirty="0" err="1" smtClean="0">
                <a:latin typeface="Trebuchet MS" pitchFamily="32" charset="0"/>
              </a:rPr>
              <a:t>termasuk</a:t>
            </a:r>
            <a:r>
              <a:rPr lang="en-US" sz="2200" dirty="0" smtClean="0">
                <a:latin typeface="Trebuchet MS" pitchFamily="32" charset="0"/>
              </a:rPr>
              <a:t> </a:t>
            </a:r>
            <a:r>
              <a:rPr lang="en-US" sz="2200" dirty="0" err="1" smtClean="0">
                <a:latin typeface="Trebuchet MS" pitchFamily="32" charset="0"/>
              </a:rPr>
              <a:t>dalam</a:t>
            </a:r>
            <a:r>
              <a:rPr lang="en-US" sz="2200" dirty="0" smtClean="0">
                <a:latin typeface="Trebuchet MS" pitchFamily="32" charset="0"/>
              </a:rPr>
              <a:t> </a:t>
            </a:r>
            <a:r>
              <a:rPr lang="en-US" sz="2200" dirty="0" err="1" smtClean="0">
                <a:latin typeface="Trebuchet MS" pitchFamily="32" charset="0"/>
              </a:rPr>
              <a:t>kategori</a:t>
            </a:r>
            <a:r>
              <a:rPr lang="en-US" sz="2200" dirty="0" smtClean="0">
                <a:latin typeface="Trebuchet MS" pitchFamily="32" charset="0"/>
              </a:rPr>
              <a:t>  </a:t>
            </a:r>
            <a:r>
              <a:rPr lang="en-US" sz="2200" dirty="0" err="1" smtClean="0">
                <a:latin typeface="Trebuchet MS" pitchFamily="32" charset="0"/>
              </a:rPr>
              <a:t>banyak</a:t>
            </a:r>
            <a:r>
              <a:rPr lang="en-US" sz="2200" dirty="0" smtClean="0">
                <a:latin typeface="Trebuchet MS" pitchFamily="32" charset="0"/>
              </a:rPr>
              <a:t> </a:t>
            </a:r>
            <a:r>
              <a:rPr lang="en-US" sz="2200" dirty="0" err="1" smtClean="0">
                <a:latin typeface="Trebuchet MS" pitchFamily="32" charset="0"/>
              </a:rPr>
              <a:t>dan</a:t>
            </a:r>
            <a:r>
              <a:rPr lang="en-US" sz="2200" dirty="0" smtClean="0">
                <a:latin typeface="Trebuchet MS" pitchFamily="32" charset="0"/>
              </a:rPr>
              <a:t> </a:t>
            </a:r>
            <a:r>
              <a:rPr lang="en-US" sz="2200" dirty="0" err="1" smtClean="0">
                <a:latin typeface="Trebuchet MS" pitchFamily="32" charset="0"/>
              </a:rPr>
              <a:t>sedikit</a:t>
            </a:r>
            <a:endParaRPr lang="en-US" sz="2200" dirty="0" smtClean="0">
              <a:latin typeface="Trebuchet MS" pitchFamily="32" charset="0"/>
            </a:endParaRPr>
          </a:p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200" dirty="0" err="1" smtClean="0">
                <a:solidFill>
                  <a:srgbClr val="FF0000"/>
                </a:solidFill>
                <a:latin typeface="Trebuchet MS" pitchFamily="32" charset="0"/>
              </a:rPr>
              <a:t>Jadi</a:t>
            </a:r>
            <a:r>
              <a:rPr lang="en-US" sz="2200" dirty="0" smtClean="0">
                <a:solidFill>
                  <a:srgbClr val="FF0000"/>
                </a:solidFill>
                <a:latin typeface="Trebuchet MS" pitchFamily="32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latin typeface="Trebuchet MS" pitchFamily="32" charset="0"/>
              </a:rPr>
              <a:t>Semua</a:t>
            </a:r>
            <a:r>
              <a:rPr lang="en-US" sz="2200" dirty="0" smtClean="0">
                <a:solidFill>
                  <a:srgbClr val="FF0000"/>
                </a:solidFill>
                <a:latin typeface="Trebuchet MS" pitchFamily="32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rebuchet MS" pitchFamily="32" charset="0"/>
              </a:rPr>
              <a:t>Aturan</a:t>
            </a:r>
            <a:r>
              <a:rPr lang="en-US" sz="2200" dirty="0" smtClean="0">
                <a:solidFill>
                  <a:srgbClr val="FF0000"/>
                </a:solidFill>
                <a:latin typeface="Trebuchet MS" pitchFamily="32" charset="0"/>
              </a:rPr>
              <a:t> / Rule  </a:t>
            </a:r>
            <a:r>
              <a:rPr lang="en-US" sz="2200" dirty="0" err="1" smtClean="0">
                <a:solidFill>
                  <a:srgbClr val="FF0000"/>
                </a:solidFill>
                <a:latin typeface="Trebuchet MS" pitchFamily="32" charset="0"/>
              </a:rPr>
              <a:t>digunakan</a:t>
            </a:r>
            <a:endParaRPr lang="en-US" sz="2200" dirty="0" smtClean="0">
              <a:solidFill>
                <a:srgbClr val="FF0000"/>
              </a:solidFill>
              <a:latin typeface="Trebuchet MS" pitchFamily="32" charset="0"/>
            </a:endParaRPr>
          </a:p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endParaRPr lang="en-US" sz="2200" dirty="0" smtClean="0">
              <a:latin typeface="Trebuchet MS" pitchFamily="32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9361" y="273629"/>
            <a:ext cx="8228160" cy="1144921"/>
          </a:xfrm>
          <a:solidFill>
            <a:srgbClr val="C0C0C0"/>
          </a:solidFill>
        </p:spPr>
        <p:txBody>
          <a:bodyPr anchor="ctr"/>
          <a:lstStyle/>
          <a:p>
            <a:pPr marL="0" indent="0" algn="ctr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b="1" dirty="0" smtClean="0"/>
              <a:t>PENALARAN TSUKAMOTO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456481" y="1604329"/>
            <a:ext cx="8228160" cy="4526396"/>
          </a:xfrm>
        </p:spPr>
        <p:txBody>
          <a:bodyPr anchor="t"/>
          <a:lstStyle/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400" dirty="0" err="1" smtClean="0">
                <a:latin typeface="Trebuchet MS" pitchFamily="32" charset="0"/>
              </a:rPr>
              <a:t>Proses</a:t>
            </a:r>
            <a:r>
              <a:rPr lang="en-US" sz="2400" dirty="0" smtClean="0">
                <a:latin typeface="Trebuchet MS" pitchFamily="32" charset="0"/>
              </a:rPr>
              <a:t> </a:t>
            </a:r>
            <a:r>
              <a:rPr lang="en-US" sz="2400" dirty="0" err="1" smtClean="0">
                <a:latin typeface="Trebuchet MS" pitchFamily="32" charset="0"/>
              </a:rPr>
              <a:t>Implikasi</a:t>
            </a:r>
            <a:r>
              <a:rPr lang="en-US" sz="2400" dirty="0" smtClean="0">
                <a:latin typeface="Trebuchet MS" pitchFamily="32" charset="0"/>
              </a:rPr>
              <a:t> [R1]</a:t>
            </a:r>
          </a:p>
          <a:p>
            <a:pPr marL="391686" indent="-293764">
              <a:lnSpc>
                <a:spcPct val="104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IF </a:t>
            </a:r>
            <a:r>
              <a:rPr lang="en-US" sz="2300" dirty="0" err="1" smtClean="0">
                <a:solidFill>
                  <a:srgbClr val="FF0000"/>
                </a:solidFill>
                <a:latin typeface="Trebuchet MS" pitchFamily="32" charset="0"/>
              </a:rPr>
              <a:t>Permintaan</a:t>
            </a: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TURUN And </a:t>
            </a:r>
            <a:r>
              <a:rPr lang="en-US" sz="2300" dirty="0" err="1" smtClean="0">
                <a:solidFill>
                  <a:srgbClr val="FF0000"/>
                </a:solidFill>
                <a:latin typeface="Trebuchet MS" pitchFamily="32" charset="0"/>
              </a:rPr>
              <a:t>Persediaan</a:t>
            </a: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BANYAK THEN </a:t>
            </a:r>
            <a:b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</a:b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        </a:t>
            </a:r>
            <a:r>
              <a:rPr lang="en-US" sz="2300" dirty="0" err="1" smtClean="0">
                <a:solidFill>
                  <a:srgbClr val="FF0000"/>
                </a:solidFill>
                <a:latin typeface="Trebuchet MS" pitchFamily="32" charset="0"/>
              </a:rPr>
              <a:t>Produksi</a:t>
            </a: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Trebuchet MS" pitchFamily="32" charset="0"/>
              </a:rPr>
              <a:t>Pakaian</a:t>
            </a:r>
            <a:r>
              <a:rPr lang="en-US" sz="2300" dirty="0" smtClean="0">
                <a:solidFill>
                  <a:srgbClr val="FF0000"/>
                </a:solidFill>
                <a:latin typeface="Trebuchet MS" pitchFamily="32" charset="0"/>
              </a:rPr>
              <a:t> BERKURANG</a:t>
            </a:r>
          </a:p>
          <a:p>
            <a:pPr marL="391686" indent="-293764">
              <a:lnSpc>
                <a:spcPct val="95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400" dirty="0" smtClean="0">
                <a:latin typeface="Times New Roman" pitchFamily="16" charset="0"/>
              </a:rPr>
              <a:t>alpha_predikat</a:t>
            </a:r>
            <a:r>
              <a:rPr lang="en-US" sz="2400" baseline="-33000" dirty="0" smtClean="0">
                <a:latin typeface="Times New Roman" pitchFamily="16" charset="0"/>
              </a:rPr>
              <a:t>1</a:t>
            </a:r>
            <a:r>
              <a:rPr lang="en-US" sz="2400" dirty="0" smtClean="0">
                <a:latin typeface="Times New Roman" pitchFamily="16" charset="0"/>
              </a:rPr>
              <a:t> = min (</a:t>
            </a: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µ</a:t>
            </a:r>
            <a:r>
              <a:rPr lang="en-US" sz="2500" baseline="-33000" dirty="0" err="1" smtClean="0">
                <a:latin typeface="Times New Roman" pitchFamily="16" charset="0"/>
                <a:cs typeface="Times New Roman" pitchFamily="16" charset="0"/>
              </a:rPr>
              <a:t>Turun</a:t>
            </a: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[4000],µ</a:t>
            </a:r>
            <a:r>
              <a:rPr lang="en-US" sz="2500" baseline="-33000" dirty="0" err="1" smtClean="0">
                <a:latin typeface="Times New Roman" pitchFamily="16" charset="0"/>
                <a:cs typeface="Times New Roman" pitchFamily="16" charset="0"/>
              </a:rPr>
              <a:t>Banyak</a:t>
            </a: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[300])</a:t>
            </a:r>
          </a:p>
          <a:p>
            <a:pPr marL="391686" indent="-293764">
              <a:lnSpc>
                <a:spcPct val="95000"/>
              </a:lnSpc>
              <a:spcAft>
                <a:spcPts val="1293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                      =  min (0,25,0,4)</a:t>
            </a:r>
          </a:p>
          <a:p>
            <a:pPr marL="1958429" lvl="4" indent="-195843">
              <a:lnSpc>
                <a:spcPct val="95000"/>
              </a:lnSpc>
              <a:spcAft>
                <a:spcPts val="261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   =  0,25</a:t>
            </a:r>
          </a:p>
          <a:p>
            <a:pPr marL="1958429" lvl="4" indent="-195843">
              <a:lnSpc>
                <a:spcPct val="95000"/>
              </a:lnSpc>
              <a:spcAft>
                <a:spcPts val="261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/>
            </a:r>
            <a:br>
              <a:rPr lang="en-US" sz="2500" dirty="0" smtClean="0">
                <a:latin typeface="Times New Roman" pitchFamily="16" charset="0"/>
                <a:cs typeface="Times New Roman" pitchFamily="16" charset="0"/>
              </a:rPr>
            </a:br>
            <a:r>
              <a:rPr lang="en-US" sz="25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Lihat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Himpunan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Berkurang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pada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 Output</a:t>
            </a:r>
          </a:p>
          <a:p>
            <a:pPr marL="1958429" lvl="4" indent="-195843">
              <a:lnSpc>
                <a:spcPct val="95000"/>
              </a:lnSpc>
              <a:spcAft>
                <a:spcPts val="261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(7000-z) / (7000-2000) = 0,25 </a:t>
            </a:r>
          </a:p>
          <a:p>
            <a:pPr marL="1958429" lvl="4" indent="-195843">
              <a:lnSpc>
                <a:spcPct val="95000"/>
              </a:lnSpc>
              <a:spcAft>
                <a:spcPts val="261"/>
              </a:spcAft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500" dirty="0" smtClean="0">
                <a:latin typeface="Times New Roman" pitchFamily="16" charset="0"/>
                <a:cs typeface="Times New Roman" pitchFamily="16" charset="0"/>
              </a:rPr>
              <a:t>z1 = 5750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9361" y="273629"/>
            <a:ext cx="8228160" cy="1144921"/>
          </a:xfrm>
          <a:solidFill>
            <a:srgbClr val="C0C0C0"/>
          </a:solidFill>
        </p:spPr>
        <p:txBody>
          <a:bodyPr anchor="ctr"/>
          <a:lstStyle/>
          <a:p>
            <a:pPr marL="0" indent="0" algn="ctr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b="1" dirty="0" smtClean="0"/>
              <a:t>PENALARAN TSUKAMOTO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3191</TotalTime>
  <Words>390</Words>
  <Application>Microsoft Office PowerPoint</Application>
  <PresentationFormat>On-screen Show (4:3)</PresentationFormat>
  <Paragraphs>120</Paragraphs>
  <Slides>15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template_informatika_slide</vt:lpstr>
      <vt:lpstr>CSG3G3 Kercerdasan Mesin dan Artifisial Reasoning 2: Fuzzy</vt:lpstr>
      <vt:lpstr>PENALARAN TSUKAMOTO</vt:lpstr>
      <vt:lpstr>PENALARAN TSUKAMOTO</vt:lpstr>
      <vt:lpstr>PENALARAN TSUKAMOTO</vt:lpstr>
      <vt:lpstr>Slide 5</vt:lpstr>
      <vt:lpstr>PENALARAN TSUKAMOTO</vt:lpstr>
      <vt:lpstr>PENALARAN TSUKAMOTO</vt:lpstr>
      <vt:lpstr>PENALARAN TSUKAMOTO</vt:lpstr>
      <vt:lpstr>PENALARAN TSUKAMOTO</vt:lpstr>
      <vt:lpstr>PENALARAN TSUKAMOTO</vt:lpstr>
      <vt:lpstr>PENALARAN TSUKAMOTO</vt:lpstr>
      <vt:lpstr>PENALARAN TSUKAMOTO</vt:lpstr>
      <vt:lpstr>PENALARAN TSUKAMOTO</vt:lpstr>
      <vt:lpstr>PENALARAN TSUKAMOTO (DEFUZZIFIKASI) </vt:lpstr>
      <vt:lpstr>Daftar Pustaka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150</cp:revision>
  <dcterms:created xsi:type="dcterms:W3CDTF">2012-11-14T18:53:32Z</dcterms:created>
  <dcterms:modified xsi:type="dcterms:W3CDTF">2015-03-08T20:54:27Z</dcterms:modified>
</cp:coreProperties>
</file>