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59" r:id="rId3"/>
    <p:sldId id="26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60" r:id="rId13"/>
    <p:sldId id="361" r:id="rId14"/>
    <p:sldId id="362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534" r:id="rId56"/>
    <p:sldId id="404" r:id="rId57"/>
    <p:sldId id="405" r:id="rId58"/>
    <p:sldId id="406" r:id="rId59"/>
    <p:sldId id="407" r:id="rId60"/>
    <p:sldId id="408" r:id="rId61"/>
    <p:sldId id="409" r:id="rId62"/>
    <p:sldId id="410" r:id="rId63"/>
    <p:sldId id="411" r:id="rId64"/>
    <p:sldId id="412" r:id="rId65"/>
    <p:sldId id="413" r:id="rId66"/>
    <p:sldId id="414" r:id="rId67"/>
    <p:sldId id="415" r:id="rId68"/>
    <p:sldId id="535" r:id="rId69"/>
    <p:sldId id="416" r:id="rId70"/>
    <p:sldId id="417" r:id="rId71"/>
    <p:sldId id="536" r:id="rId72"/>
    <p:sldId id="419" r:id="rId73"/>
    <p:sldId id="420" r:id="rId74"/>
    <p:sldId id="421" r:id="rId75"/>
    <p:sldId id="422" r:id="rId76"/>
    <p:sldId id="423" r:id="rId77"/>
    <p:sldId id="424" r:id="rId78"/>
    <p:sldId id="425" r:id="rId79"/>
    <p:sldId id="426" r:id="rId80"/>
    <p:sldId id="427" r:id="rId81"/>
    <p:sldId id="428" r:id="rId82"/>
    <p:sldId id="521" r:id="rId83"/>
    <p:sldId id="537" r:id="rId84"/>
    <p:sldId id="523" r:id="rId85"/>
    <p:sldId id="524" r:id="rId86"/>
    <p:sldId id="525" r:id="rId87"/>
    <p:sldId id="527" r:id="rId88"/>
    <p:sldId id="538" r:id="rId89"/>
    <p:sldId id="528" r:id="rId90"/>
    <p:sldId id="541" r:id="rId91"/>
    <p:sldId id="540" r:id="rId92"/>
    <p:sldId id="431" r:id="rId93"/>
    <p:sldId id="544" r:id="rId94"/>
    <p:sldId id="530" r:id="rId95"/>
    <p:sldId id="531" r:id="rId96"/>
    <p:sldId id="532" r:id="rId97"/>
    <p:sldId id="542" r:id="rId98"/>
    <p:sldId id="529" r:id="rId99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14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4B66A7-08ED-43CD-8278-71E42F34C29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94C57-A7C3-48F3-9442-7A74DA1A289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0A53-2D25-45C2-AEF2-5B3E50FD4B43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B0F0-9A2C-4F1D-A5CD-43EC225FC656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6752-0E26-4FCE-A60C-BC33C897EB8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EE6-EB00-4555-812C-1ADA58AC6CB1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D9F1-0A5A-4028-A7BB-61A13AF7F12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C7EB-77DB-443D-9C37-E172CAE0ED1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5FF58C-4474-4F23-BC44-214810A65CFF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4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9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2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42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5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6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7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8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0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2.v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Reasoning 2: Fuzzy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EEF55D-2984-4520-A598-58E50A580285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68" y="132588"/>
            <a:ext cx="5136931" cy="1143000"/>
          </a:xfrm>
        </p:spPr>
        <p:txBody>
          <a:bodyPr anchor="ctr"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Intersection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i="1" dirty="0" smtClean="0">
                <a:solidFill>
                  <a:schemeClr val="bg1"/>
                </a:solidFill>
              </a:rPr>
              <a:t>union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i="1" dirty="0" smtClean="0">
                <a:solidFill>
                  <a:schemeClr val="bg1"/>
                </a:solidFill>
              </a:rPr>
              <a:t>complement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i="1" dirty="0" smtClean="0">
                <a:solidFill>
                  <a:schemeClr val="bg1"/>
                </a:solidFill>
              </a:rPr>
              <a:t>difference</a:t>
            </a:r>
            <a:endParaRPr lang="id-ID" sz="2800" b="1" dirty="0">
              <a:solidFill>
                <a:schemeClr val="bg1"/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289" y="1275588"/>
            <a:ext cx="6571593" cy="4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926A8-AE84-42FE-B4C4-05FB28EF06F2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Excluded Middle Laws</a:t>
            </a:r>
            <a:endParaRPr lang="id-ID" dirty="0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365125" y="1977656"/>
          <a:ext cx="4911725" cy="1422400"/>
        </p:xfrm>
        <a:graphic>
          <a:graphicData uri="http://schemas.openxmlformats.org/presentationml/2006/ole">
            <p:oleObj spid="_x0000_s2050" name="Equation" r:id="rId3" imgW="698197" imgH="203112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125" y="4495800"/>
          <a:ext cx="5295900" cy="1828800"/>
        </p:xfrm>
        <a:graphic>
          <a:graphicData uri="http://schemas.openxmlformats.org/presentationml/2006/ole">
            <p:oleObj spid="_x0000_s2051" name="Equation" r:id="rId4" imgW="660400" imgH="228600" progId="Equation.3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400056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L</a:t>
            </a:r>
            <a:r>
              <a:rPr kumimoji="0" lang="id-ID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aw of 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kumimoji="0" lang="id-ID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ontradiction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9B498-7C83-4E20-AAD0-23E2F207FD0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id-ID" dirty="0" smtClean="0"/>
              <a:t>ogika Aristotelian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Kedua hukum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id-ID" sz="2400" dirty="0" smtClean="0"/>
              <a:t> dasar dari logika Aristotelian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</a:t>
            </a:r>
            <a:r>
              <a:rPr lang="id-ID" sz="2400" dirty="0" smtClean="0"/>
              <a:t>ahasa Latin “</a:t>
            </a:r>
            <a:r>
              <a:rPr lang="id-ID" sz="2400" i="1" dirty="0" smtClean="0"/>
              <a:t>tertium non datur” </a:t>
            </a:r>
            <a:r>
              <a:rPr lang="id-ID" sz="2400" dirty="0" smtClean="0"/>
              <a:t>yang</a:t>
            </a:r>
            <a:r>
              <a:rPr lang="id-ID" sz="2400" i="1" dirty="0" smtClean="0"/>
              <a:t> </a:t>
            </a:r>
            <a:r>
              <a:rPr lang="id-ID" sz="2400" dirty="0" smtClean="0"/>
              <a:t>dalam bahasa Inggris berarti</a:t>
            </a:r>
            <a:r>
              <a:rPr lang="id-ID" sz="2400" i="1" dirty="0" smtClean="0"/>
              <a:t> </a:t>
            </a:r>
            <a:r>
              <a:rPr lang="id-ID" sz="2400" dirty="0" smtClean="0"/>
              <a:t>“</a:t>
            </a:r>
            <a:r>
              <a:rPr lang="id-ID" sz="2400" i="1" dirty="0" smtClean="0"/>
              <a:t>a third posibility = ruled out”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id-ID" sz="2400" dirty="0" smtClean="0"/>
              <a:t>Artinya, tidak ada tempat untuk kemungkinan ke tiga. </a:t>
            </a:r>
            <a:endParaRPr lang="en-US" sz="2400" dirty="0" smtClean="0"/>
          </a:p>
          <a:p>
            <a:r>
              <a:rPr lang="en-US" sz="2400" dirty="0" smtClean="0"/>
              <a:t>S</a:t>
            </a:r>
            <a:r>
              <a:rPr lang="id-ID" sz="2400" dirty="0" smtClean="0"/>
              <a:t>uatu elemen harus termasuk ke dalam </a:t>
            </a:r>
            <a:r>
              <a:rPr lang="id-ID" sz="2400" i="1" dirty="0" smtClean="0"/>
              <a:t>A</a:t>
            </a:r>
            <a:r>
              <a:rPr lang="id-ID" sz="2400" dirty="0" smtClean="0"/>
              <a:t> atau </a:t>
            </a:r>
            <a:r>
              <a:rPr lang="en-US" sz="2400" dirty="0" smtClean="0"/>
              <a:t>      </a:t>
            </a: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7992625" y="5297214"/>
          <a:ext cx="698938" cy="342636"/>
        </p:xfrm>
        <a:graphic>
          <a:graphicData uri="http://schemas.openxmlformats.org/presentationml/2006/ole">
            <p:oleObj spid="_x0000_s4098" name="Equation" r:id="rId3" imgW="164957" imgH="190335" progId="Equation.3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7454-508B-422D-A151-818CD38230D3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38" y="1395248"/>
            <a:ext cx="5036464" cy="45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09CCC-0646-4A6D-9334-506BAD2EFDA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75" y="1448478"/>
            <a:ext cx="8099692" cy="432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6495A-573F-4C6F-8763-B077EF67F03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Fuzziness &amp; Probability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Banyak peneliti berbeda pendapat tentang </a:t>
            </a:r>
            <a:r>
              <a:rPr lang="sv-SE" smtClean="0">
                <a:solidFill>
                  <a:srgbClr val="FF0000"/>
                </a:solidFill>
              </a:rPr>
              <a:t>teori </a:t>
            </a:r>
            <a:r>
              <a:rPr lang="sv-SE" i="1" smtClean="0">
                <a:solidFill>
                  <a:srgbClr val="FF0000"/>
                </a:solidFill>
              </a:rPr>
              <a:t>fuzzy </a:t>
            </a:r>
            <a:r>
              <a:rPr lang="sv-SE" smtClean="0"/>
              <a:t>dan </a:t>
            </a:r>
            <a:r>
              <a:rPr lang="sv-SE" smtClean="0">
                <a:solidFill>
                  <a:srgbClr val="FF0000"/>
                </a:solidFill>
              </a:rPr>
              <a:t>teori probabilitas</a:t>
            </a:r>
            <a:r>
              <a:rPr lang="sv-SE" smtClean="0"/>
              <a:t>. </a:t>
            </a:r>
          </a:p>
          <a:p>
            <a:pPr eaLnBrk="1" hangingPunct="1"/>
            <a:r>
              <a:rPr lang="sv-SE" smtClean="0"/>
              <a:t>Sebenarnya, kedua teori tersebut memang sama-sama untuk menangani masalah ketidakpastian. </a:t>
            </a:r>
          </a:p>
          <a:p>
            <a:pPr eaLnBrk="1" hangingPunct="1"/>
            <a:r>
              <a:rPr lang="sv-SE" smtClean="0"/>
              <a:t>Tetapi, perbedaannya adalah pada </a:t>
            </a:r>
            <a:r>
              <a:rPr lang="sv-SE" smtClean="0">
                <a:solidFill>
                  <a:srgbClr val="FF0000"/>
                </a:solidFill>
              </a:rPr>
              <a:t>jenis ketidakpastian </a:t>
            </a:r>
            <a:r>
              <a:rPr lang="sv-SE" smtClean="0"/>
              <a:t>yang ditangani.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44CF2-DFAD-4E5C-B2BD-AFF218F12A5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Fuzziness &amp; Probability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sv-SE" dirty="0" smtClean="0"/>
              <a:t>Profesor FAUZI berada di padang pasir yang gersang</a:t>
            </a:r>
          </a:p>
          <a:p>
            <a:pPr eaLnBrk="1" hangingPunct="1"/>
            <a:r>
              <a:rPr lang="sv-SE" dirty="0" smtClean="0"/>
              <a:t>Dia hampir mati karena sangat kehausan</a:t>
            </a:r>
          </a:p>
          <a:p>
            <a:pPr eaLnBrk="1" hangingPunct="1"/>
            <a:r>
              <a:rPr lang="sv-SE" dirty="0" smtClean="0"/>
              <a:t>Tiba-tiba dia menemukan dua kotak berisi minuman</a:t>
            </a:r>
          </a:p>
          <a:p>
            <a:pPr eaLnBrk="1" hangingPunct="1"/>
            <a:r>
              <a:rPr lang="sv-SE" dirty="0" smtClean="0"/>
              <a:t>Dia sangat senang dan segera mendekati kotak tsb.</a:t>
            </a:r>
          </a:p>
          <a:p>
            <a:pPr eaLnBrk="1" hangingPunct="1"/>
            <a:r>
              <a:rPr lang="sv-SE" dirty="0" smtClean="0"/>
              <a:t>Sesaat kemudian, dia bingung bukan kepalang</a:t>
            </a:r>
          </a:p>
          <a:p>
            <a:pPr eaLnBrk="1" hangingPunct="1"/>
            <a:endParaRPr lang="sv-SE" dirty="0" smtClean="0"/>
          </a:p>
          <a:p>
            <a:pPr eaLnBrk="1" hangingPunct="1"/>
            <a:r>
              <a:rPr lang="sv-SE" dirty="0" smtClean="0">
                <a:solidFill>
                  <a:srgbClr val="C00000"/>
                </a:solidFill>
              </a:rPr>
              <a:t>Prof: ”Saya harus minum dari kotak yang mana?”</a:t>
            </a:r>
          </a:p>
          <a:p>
            <a:pPr eaLnBrk="1" hangingPunct="1"/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76E62-51DB-4835-B4EA-43FE1BD953A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457200" y="609600"/>
            <a:ext cx="3908425" cy="51339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2895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u="sng">
                <a:solidFill>
                  <a:srgbClr val="FF0000"/>
                </a:solidFill>
              </a:rPr>
              <a:t>Peringatan</a:t>
            </a:r>
            <a:r>
              <a:rPr lang="it-IT" sz="2000">
                <a:solidFill>
                  <a:srgbClr val="FF0000"/>
                </a:solidFill>
              </a:rPr>
              <a:t>:</a:t>
            </a:r>
          </a:p>
          <a:p>
            <a:pPr algn="just"/>
            <a:endParaRPr lang="it-IT" sz="2000">
              <a:solidFill>
                <a:srgbClr val="FF0000"/>
              </a:solidFill>
            </a:endParaRPr>
          </a:p>
          <a:p>
            <a:r>
              <a:rPr lang="it-IT" sz="2000">
                <a:solidFill>
                  <a:srgbClr val="000000"/>
                </a:solidFill>
              </a:rPr>
              <a:t>1 dari 50 botol ini berisi cairan kimia mematikan yang warna dan rasanya sama dengan air mineral. Anda akan mati seketika jika meminumnya.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>
            <a:off x="4854575" y="609600"/>
            <a:ext cx="3908425" cy="513397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4854575" y="1600200"/>
            <a:ext cx="29178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 u="sng" dirty="0">
                <a:solidFill>
                  <a:srgbClr val="FF0000"/>
                </a:solidFill>
              </a:rPr>
              <a:t>Peringatan:</a:t>
            </a:r>
          </a:p>
          <a:p>
            <a:endParaRPr lang="it-IT" sz="2000" b="1" u="sng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0000"/>
                </a:solidFill>
              </a:rPr>
              <a:t>Satu plastik cairan kimia mematikan dicampurkan ke dalam 50 botol ini secara tidak merata. Anda tidak akan mati jika cuma minum satu botol, </a:t>
            </a:r>
            <a:r>
              <a:rPr lang="sv-SE" dirty="0">
                <a:solidFill>
                  <a:srgbClr val="000000"/>
                </a:solidFill>
              </a:rPr>
              <a:t>tetapi anda akan menderita pusing ringan/berat.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/>
              <a:t>1</a:t>
            </a:r>
            <a:endParaRPr lang="en-US" sz="3600" b="1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4876800" y="5791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/>
              <a:t>2</a:t>
            </a:r>
            <a:endParaRPr lang="en-US" sz="3600" b="1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70C0"/>
                </a:solidFill>
              </a:rPr>
              <a:t>Probability</a:t>
            </a:r>
            <a:endParaRPr lang="en-US" sz="3600" b="1">
              <a:solidFill>
                <a:srgbClr val="0070C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48225" y="5010150"/>
            <a:ext cx="289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Fuzziness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7DA7E-3E63-4163-8F4E-15AE52A543B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/>
      <p:bldP spid="188421" grpId="0" animBg="1"/>
      <p:bldP spid="188422" grpId="0"/>
      <p:bldP spid="188423" grpId="0"/>
      <p:bldP spid="188424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Karakteristik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Fungsi karakteristik dari himpunan A adalah suatu pemetaan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id-ID" dirty="0" smtClean="0"/>
              <a:t>sedemikian hingga, untuk semua </a:t>
            </a:r>
            <a:r>
              <a:rPr lang="id-ID" i="1" dirty="0" smtClean="0"/>
              <a:t>x</a:t>
            </a:r>
            <a:r>
              <a:rPr lang="id-ID" dirty="0" smtClean="0"/>
              <a:t>,</a:t>
            </a:r>
            <a:endParaRPr lang="id-ID" dirty="0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8481" name="Object 1"/>
          <p:cNvGraphicFramePr>
            <a:graphicFrameLocks noChangeAspect="1"/>
          </p:cNvGraphicFramePr>
          <p:nvPr/>
        </p:nvGraphicFramePr>
        <p:xfrm>
          <a:off x="2590800" y="2971800"/>
          <a:ext cx="3200400" cy="766931"/>
        </p:xfrm>
        <a:graphic>
          <a:graphicData uri="http://schemas.openxmlformats.org/presentationml/2006/ole">
            <p:oleObj spid="_x0000_s5122" name="Equation" r:id="rId3" imgW="914003" imgH="215806" progId="Equation.3">
              <p:embed/>
            </p:oleObj>
          </a:graphicData>
        </a:graphic>
      </p:graphicFrame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752600" y="5128846"/>
          <a:ext cx="5181600" cy="1195754"/>
        </p:xfrm>
        <a:graphic>
          <a:graphicData uri="http://schemas.openxmlformats.org/presentationml/2006/ole">
            <p:oleObj spid="_x0000_s5123" name="Equation" r:id="rId4" imgW="1981200" imgH="45720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1B289-BFD0-4BED-B571-BE6539D3EF30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304800" y="1275588"/>
          <a:ext cx="8424430" cy="3581400"/>
        </p:xfrm>
        <a:graphic>
          <a:graphicData uri="http://schemas.openxmlformats.org/presentationml/2006/ole">
            <p:oleObj spid="_x0000_s6146" name="Visio" r:id="rId3" imgW="3585311" imgH="1514543" progId="Visio.Drawing.11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6068" y="132588"/>
            <a:ext cx="5136931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Fungsi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Karakteristik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</a:rPr>
              <a:t>Classical Set</a:t>
            </a:r>
            <a:endParaRPr lang="id-ID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230" y="4960203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=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klasik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bilangan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bulat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4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 </a:t>
            </a:r>
            <a:r>
              <a:rPr lang="en-US" sz="2400" dirty="0" err="1" smtClean="0"/>
              <a:t>atau</a:t>
            </a:r>
            <a:r>
              <a:rPr lang="en-US" sz="2400" dirty="0" smtClean="0"/>
              <a:t> {5, 6, …, 9}.</a:t>
            </a:r>
            <a:endParaRPr lang="id-ID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01061-2F43-4D6F-AB1A-B42B377A0900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i="1" dirty="0" smtClean="0"/>
              <a:t>Propositional Logic</a:t>
            </a:r>
            <a:endParaRPr lang="id-ID" dirty="0" smtClean="0"/>
          </a:p>
          <a:p>
            <a:pPr lvl="0"/>
            <a:r>
              <a:rPr lang="id-ID" i="1" dirty="0" smtClean="0"/>
              <a:t>First-Order Logic</a:t>
            </a:r>
            <a:endParaRPr lang="id-ID" dirty="0" smtClean="0"/>
          </a:p>
          <a:p>
            <a:r>
              <a:rPr lang="id-ID" b="1" i="1" dirty="0" smtClean="0"/>
              <a:t>Fuzzy Systems</a:t>
            </a:r>
            <a:endParaRPr lang="id-ID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4858E-380E-43E6-97BE-649E86848D1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6193" name="Object 1"/>
          <p:cNvGraphicFramePr>
            <a:graphicFrameLocks noChangeAspect="1"/>
          </p:cNvGraphicFramePr>
          <p:nvPr/>
        </p:nvGraphicFramePr>
        <p:xfrm>
          <a:off x="315310" y="1466193"/>
          <a:ext cx="8166538" cy="4720287"/>
        </p:xfrm>
        <a:graphic>
          <a:graphicData uri="http://schemas.openxmlformats.org/presentationml/2006/ole">
            <p:oleObj spid="_x0000_s7170" name="Visio" r:id="rId3" imgW="4139076" imgH="4027251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2097A-8A61-4A5B-A64F-900E96AA74B1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036"/>
            <a:ext cx="8326438" cy="641239"/>
          </a:xfrm>
        </p:spPr>
        <p:txBody>
          <a:bodyPr/>
          <a:lstStyle/>
          <a:p>
            <a:r>
              <a:rPr lang="en-US" sz="4400" dirty="0" err="1" smtClean="0"/>
              <a:t>Kasus</a:t>
            </a:r>
            <a:r>
              <a:rPr lang="en-US" sz="4400" dirty="0" smtClean="0"/>
              <a:t> 1</a:t>
            </a:r>
            <a:r>
              <a:rPr lang="id-ID" sz="4400" dirty="0" smtClean="0"/>
              <a:t>: Pemberian Beasiswa</a:t>
            </a:r>
            <a:endParaRPr lang="id-ID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04B82-1E4A-4350-BC3D-D039D6750F80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40" y="132588"/>
            <a:ext cx="521575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</a:t>
            </a:r>
            <a:r>
              <a:rPr lang="id-ID" sz="3600" b="1" dirty="0" smtClean="0">
                <a:solidFill>
                  <a:schemeClr val="bg1"/>
                </a:solidFill>
              </a:rPr>
              <a:t>ogika </a:t>
            </a:r>
            <a:r>
              <a:rPr lang="en-US" sz="3600" b="1" dirty="0" smtClean="0">
                <a:solidFill>
                  <a:schemeClr val="bg1"/>
                </a:solidFill>
              </a:rPr>
              <a:t>B</a:t>
            </a:r>
            <a:r>
              <a:rPr lang="id-ID" sz="3600" b="1" dirty="0" smtClean="0">
                <a:solidFill>
                  <a:schemeClr val="bg1"/>
                </a:solidFill>
              </a:rPr>
              <a:t>iner (</a:t>
            </a:r>
            <a:r>
              <a:rPr lang="id-ID" sz="3600" b="1" i="1" dirty="0" smtClean="0">
                <a:solidFill>
                  <a:schemeClr val="bg1"/>
                </a:solidFill>
              </a:rPr>
              <a:t>classical sets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1295400" y="1847088"/>
          <a:ext cx="6553200" cy="1543116"/>
        </p:xfrm>
        <a:graphic>
          <a:graphicData uri="http://schemas.openxmlformats.org/presentationml/2006/ole">
            <p:oleObj spid="_x0000_s8194" name="Equation" r:id="rId3" imgW="1803400" imgH="4318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4893439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layak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beasiswa</a:t>
            </a:r>
            <a:r>
              <a:rPr lang="en-US" sz="2800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adil</a:t>
            </a:r>
            <a:r>
              <a:rPr lang="en-US" sz="2800" dirty="0" smtClean="0"/>
              <a:t> (</a:t>
            </a:r>
            <a:r>
              <a:rPr lang="en-US" sz="2800" dirty="0" err="1" smtClean="0"/>
              <a:t>manusiawi</a:t>
            </a:r>
            <a:r>
              <a:rPr lang="en-US" sz="2800" dirty="0" smtClean="0"/>
              <a:t>).</a:t>
            </a:r>
            <a:endParaRPr lang="id-ID" sz="2800" dirty="0"/>
          </a:p>
        </p:txBody>
      </p:sp>
      <p:sp>
        <p:nvSpPr>
          <p:cNvPr id="7" name="Down Arrow 6"/>
          <p:cNvSpPr/>
          <p:nvPr/>
        </p:nvSpPr>
        <p:spPr>
          <a:xfrm>
            <a:off x="3862551" y="3733800"/>
            <a:ext cx="1066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40E33-D42B-46D4-A1CC-3E11B75520E7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en-US" i="1" dirty="0" smtClean="0"/>
              <a:t>Sets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id-ID" dirty="0" smtClean="0"/>
              <a:t>igunakan untuk penalaran yang lebih manusiawi. </a:t>
            </a:r>
            <a:endParaRPr lang="en-US" dirty="0" smtClean="0"/>
          </a:p>
          <a:p>
            <a:r>
              <a:rPr lang="id-ID" dirty="0" smtClean="0"/>
              <a:t>Misalkan </a:t>
            </a:r>
            <a:r>
              <a:rPr lang="id-ID" i="1" dirty="0" smtClean="0"/>
              <a:t>U</a:t>
            </a:r>
            <a:r>
              <a:rPr lang="id-ID" dirty="0" smtClean="0"/>
              <a:t> adalah </a:t>
            </a:r>
            <a:r>
              <a:rPr lang="id-ID" i="1" dirty="0" smtClean="0"/>
              <a:t>universe of discourse</a:t>
            </a:r>
            <a:r>
              <a:rPr lang="id-ID" dirty="0" smtClean="0"/>
              <a:t> (semesta pembicaraan) dan </a:t>
            </a:r>
            <a:r>
              <a:rPr lang="id-ID" i="1" dirty="0" smtClean="0"/>
              <a:t>x</a:t>
            </a:r>
            <a:r>
              <a:rPr lang="id-ID" dirty="0" smtClean="0"/>
              <a:t> adalah anggota </a:t>
            </a:r>
            <a:r>
              <a:rPr lang="id-ID" i="1" dirty="0" smtClean="0"/>
              <a:t>U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Suatu </a:t>
            </a:r>
            <a:r>
              <a:rPr lang="id-ID" i="1" dirty="0" smtClean="0"/>
              <a:t>fuzzy set</a:t>
            </a:r>
            <a:r>
              <a:rPr lang="id-ID" dirty="0" smtClean="0"/>
              <a:t> </a:t>
            </a:r>
            <a:r>
              <a:rPr lang="id-ID" i="1" dirty="0" smtClean="0"/>
              <a:t>A</a:t>
            </a:r>
            <a:r>
              <a:rPr lang="id-ID" dirty="0" smtClean="0"/>
              <a:t> di dalam </a:t>
            </a:r>
            <a:r>
              <a:rPr lang="id-ID" i="1" dirty="0" smtClean="0"/>
              <a:t>U</a:t>
            </a:r>
            <a:r>
              <a:rPr lang="id-ID" dirty="0" smtClean="0"/>
              <a:t> didefinisikan sebagai suatu </a:t>
            </a:r>
            <a:r>
              <a:rPr lang="id-ID" i="1" dirty="0" smtClean="0"/>
              <a:t>membership function</a:t>
            </a:r>
            <a:r>
              <a:rPr lang="id-ID" dirty="0" smtClean="0"/>
              <a:t> atau fungsi keanggotaan, yang memetakan setiap objek di </a:t>
            </a:r>
            <a:r>
              <a:rPr lang="id-ID" i="1" dirty="0" smtClean="0"/>
              <a:t>U</a:t>
            </a:r>
            <a:r>
              <a:rPr lang="id-ID" dirty="0" smtClean="0"/>
              <a:t> menjadi suatu nilai real dalam interval [0, 1]. </a:t>
            </a:r>
            <a:endParaRPr lang="en-US" dirty="0" smtClean="0"/>
          </a:p>
          <a:p>
            <a:r>
              <a:rPr lang="id-ID" dirty="0" smtClean="0"/>
              <a:t>Nilai-nilai </a:t>
            </a:r>
            <a:r>
              <a:rPr lang="en-US" dirty="0" smtClean="0"/>
              <a:t> </a:t>
            </a:r>
            <a:r>
              <a:rPr lang="id-ID" dirty="0" smtClean="0"/>
              <a:t>menyatakan derajat keanggotaan </a:t>
            </a:r>
            <a:r>
              <a:rPr lang="id-ID" i="1" dirty="0" smtClean="0"/>
              <a:t>x</a:t>
            </a:r>
            <a:r>
              <a:rPr lang="id-ID" dirty="0" smtClean="0"/>
              <a:t> di dalam </a:t>
            </a:r>
            <a:r>
              <a:rPr lang="id-ID" i="1" dirty="0" smtClean="0"/>
              <a:t>A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89FF8-E508-4228-A1D3-96D32BFD4BD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371600"/>
          <a:ext cx="8077200" cy="4267202"/>
        </p:xfrm>
        <a:graphic>
          <a:graphicData uri="http://schemas.openxmlformats.org/drawingml/2006/table">
            <a:tbl>
              <a:tblPr/>
              <a:tblGrid>
                <a:gridCol w="2651712"/>
                <a:gridCol w="1875953"/>
                <a:gridCol w="1830982"/>
                <a:gridCol w="1718553"/>
              </a:tblGrid>
              <a:tr h="8850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Suhu (</a:t>
                      </a:r>
                      <a:r>
                        <a:rPr lang="id-ID" sz="2800" b="1" spc="-30" baseline="300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 C)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Dingin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Hangat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Panas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0,1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43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3BD20-C753-4036-92A8-BDC9ADEB7D1E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</a:t>
            </a:r>
            <a:r>
              <a:rPr lang="id-ID" i="1" dirty="0" smtClean="0"/>
              <a:t>uzzy </a:t>
            </a:r>
            <a:r>
              <a:rPr lang="en-US" i="1" dirty="0" smtClean="0"/>
              <a:t>S</a:t>
            </a:r>
            <a:r>
              <a:rPr lang="id-ID" i="1" dirty="0" smtClean="0"/>
              <a:t>et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Dingin = {5, 15, 25, 35} dan derajat keanggotaannya dinyatakan oleh </a:t>
            </a:r>
            <a:r>
              <a:rPr lang="id-ID" i="1" dirty="0" smtClean="0"/>
              <a:t>µ</a:t>
            </a:r>
            <a:r>
              <a:rPr lang="id-ID" i="1" baseline="-25000" dirty="0" smtClean="0"/>
              <a:t>Dingin</a:t>
            </a:r>
            <a:r>
              <a:rPr lang="id-ID" dirty="0" smtClean="0"/>
              <a:t> = {1; 0,9; 0,5; 0,1}</a:t>
            </a:r>
          </a:p>
          <a:p>
            <a:pPr lvl="0"/>
            <a:r>
              <a:rPr lang="id-ID" dirty="0" smtClean="0"/>
              <a:t>Hangat = {5, 15, 25, 35, 45} dan derajat keanggotaannya dinyatakan oleh</a:t>
            </a:r>
            <a:r>
              <a:rPr lang="id-ID" i="1" dirty="0" smtClean="0"/>
              <a:t> µ</a:t>
            </a:r>
            <a:r>
              <a:rPr lang="id-ID" i="1" baseline="-25000" dirty="0" smtClean="0"/>
              <a:t>Hangat</a:t>
            </a:r>
            <a:r>
              <a:rPr lang="id-ID" dirty="0" smtClean="0"/>
              <a:t> = {0,1; 0,8; 1; 0,6; 0,2}</a:t>
            </a:r>
          </a:p>
          <a:p>
            <a:pPr lvl="0"/>
            <a:r>
              <a:rPr lang="id-ID" dirty="0" smtClean="0"/>
              <a:t>Panas = {25, 35, 45} dan derajat keanggotaannya dinyatakan oleh</a:t>
            </a:r>
            <a:r>
              <a:rPr lang="id-ID" i="1" dirty="0" smtClean="0"/>
              <a:t> µ</a:t>
            </a:r>
            <a:r>
              <a:rPr lang="id-ID" i="1" baseline="-25000" dirty="0" smtClean="0"/>
              <a:t>Panas</a:t>
            </a:r>
            <a:r>
              <a:rPr lang="id-ID" dirty="0" smtClean="0"/>
              <a:t> = {0,6; 0,9; 1}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B3C3BB-7412-488D-B65B-3038440CD4E2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1355834" y="1361497"/>
          <a:ext cx="6629400" cy="4404589"/>
        </p:xfrm>
        <a:graphic>
          <a:graphicData uri="http://schemas.openxmlformats.org/presentationml/2006/ole">
            <p:oleObj spid="_x0000_s9218" name="Visio" r:id="rId3" imgW="2853521" imgH="2055509" progId="Visio.Drawing.11">
              <p:embed/>
            </p:oleObj>
          </a:graphicData>
        </a:graphic>
      </p:graphicFrame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96" y="5766086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4E7B3E-C99C-4E19-A8F4-FC1F4B29CF5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Bentuk Fungsi Keanggotaan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id-ID" dirty="0" smtClean="0"/>
              <a:t>Linier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Sigmoid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id-ID" i="1" dirty="0" smtClean="0"/>
              <a:t>Bell</a:t>
            </a:r>
            <a:r>
              <a:rPr lang="en-US" dirty="0" smtClean="0"/>
              <a:t>:</a:t>
            </a:r>
          </a:p>
          <a:p>
            <a:pPr lvl="1"/>
            <a:r>
              <a:rPr lang="id-ID" i="1" dirty="0" smtClean="0"/>
              <a:t>Phi</a:t>
            </a:r>
            <a:endParaRPr lang="en-US" i="1" dirty="0" smtClean="0"/>
          </a:p>
          <a:p>
            <a:pPr lvl="1"/>
            <a:r>
              <a:rPr lang="id-ID" i="1" dirty="0" smtClean="0"/>
              <a:t>Beta</a:t>
            </a:r>
            <a:r>
              <a:rPr lang="id-ID" dirty="0" smtClean="0"/>
              <a:t> </a:t>
            </a:r>
            <a:endParaRPr lang="en-US" dirty="0" smtClean="0"/>
          </a:p>
          <a:p>
            <a:pPr lvl="1"/>
            <a:r>
              <a:rPr lang="id-ID" i="1" dirty="0" smtClean="0"/>
              <a:t>Gauss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EB536-DEC5-4641-BE60-19889759043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748683" y="1633598"/>
          <a:ext cx="7861917" cy="4546485"/>
        </p:xfrm>
        <a:graphic>
          <a:graphicData uri="http://schemas.openxmlformats.org/presentationml/2006/ole">
            <p:oleObj spid="_x0000_s10242" name="Visio" r:id="rId3" imgW="6258650" imgH="5086755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A1FED2-B50E-4C74-8EFD-6E650CDAAA2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304799" y="1324304"/>
          <a:ext cx="8413531" cy="4918842"/>
        </p:xfrm>
        <a:graphic>
          <a:graphicData uri="http://schemas.openxmlformats.org/presentationml/2006/ole">
            <p:oleObj spid="_x0000_s11266" name="Visio" r:id="rId3" imgW="6048796" imgH="5266987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5478E-52F0-4E89-95D2-131E5621BF4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317" y="132588"/>
            <a:ext cx="5265683" cy="1143000"/>
          </a:xfrm>
        </p:spPr>
        <p:txBody>
          <a:bodyPr>
            <a:normAutofit fontScale="90000"/>
          </a:bodyPr>
          <a:lstStyle/>
          <a:p>
            <a:r>
              <a:rPr lang="id-ID" sz="4400" b="1" dirty="0" smtClean="0">
                <a:solidFill>
                  <a:schemeClr val="bg1"/>
                </a:solidFill>
              </a:rPr>
              <a:t>Lima </a:t>
            </a:r>
            <a:r>
              <a:rPr lang="en-US" sz="4400" b="1" dirty="0" smtClean="0">
                <a:solidFill>
                  <a:schemeClr val="bg1"/>
                </a:solidFill>
              </a:rPr>
              <a:t>J</a:t>
            </a:r>
            <a:r>
              <a:rPr lang="id-ID" sz="4400" b="1" dirty="0" smtClean="0">
                <a:solidFill>
                  <a:schemeClr val="bg1"/>
                </a:solidFill>
              </a:rPr>
              <a:t>enis </a:t>
            </a:r>
            <a:r>
              <a:rPr lang="en-US" sz="4400" b="1" dirty="0" smtClean="0">
                <a:solidFill>
                  <a:schemeClr val="bg1"/>
                </a:solidFill>
              </a:rPr>
              <a:t>L</a:t>
            </a:r>
            <a:r>
              <a:rPr lang="id-ID" sz="4400" b="1" dirty="0" smtClean="0">
                <a:solidFill>
                  <a:schemeClr val="bg1"/>
                </a:solidFill>
              </a:rPr>
              <a:t>ogic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[RUS95]</a:t>
            </a:r>
            <a:endParaRPr lang="id-ID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718441"/>
          <a:ext cx="8305800" cy="3589660"/>
        </p:xfrm>
        <a:graphic>
          <a:graphicData uri="http://schemas.openxmlformats.org/drawingml/2006/table">
            <a:tbl>
              <a:tblPr/>
              <a:tblGrid>
                <a:gridCol w="2279657"/>
                <a:gridCol w="2923276"/>
                <a:gridCol w="3102867"/>
              </a:tblGrid>
              <a:tr h="996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Jenis</a:t>
                      </a: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logic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ada di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dunia nyata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Apa yang dipercaya 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4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Agent </a:t>
                      </a:r>
                      <a:r>
                        <a:rPr lang="id-ID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tentang fakta</a:t>
                      </a:r>
                      <a:endParaRPr lang="id-ID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Propositional logic</a:t>
                      </a:r>
                      <a:endParaRPr lang="id-ID" sz="1400" b="0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 b="0" i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 i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 b="0" i="1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First-o</a:t>
                      </a:r>
                      <a:r>
                        <a:rPr lang="en-US" sz="2000" b="0" i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rder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logic</a:t>
                      </a:r>
                      <a:endParaRPr lang="id-ID" sz="1400" b="0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0" i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objek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b="0" i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relasi</a:t>
                      </a:r>
                      <a:endParaRPr lang="id-ID" sz="1400" b="0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 b="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 b="0" i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Temporal logic</a:t>
                      </a:r>
                      <a:endParaRPr lang="id-ID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fakta, objek, relasi, waktu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benar/salah /tidak diketahui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Probability theory</a:t>
                      </a:r>
                      <a:endParaRPr lang="id-ID" sz="14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fakta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 kepercayaan [0,1]</a:t>
                      </a:r>
                      <a:endParaRPr lang="id-ID" sz="14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4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Fuzzy logic</a:t>
                      </a:r>
                      <a:endParaRPr lang="id-ID" sz="1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kebenaran</a:t>
                      </a:r>
                      <a:endParaRPr lang="id-ID" sz="1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derajat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kepercayaan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[0,1]</a:t>
                      </a:r>
                      <a:endParaRPr lang="id-ID" sz="1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9978E-4CB3-4855-8191-F9B50468FB1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193531" y="1752600"/>
          <a:ext cx="8721869" cy="3886200"/>
        </p:xfrm>
        <a:graphic>
          <a:graphicData uri="http://schemas.openxmlformats.org/presentationml/2006/ole">
            <p:oleObj spid="_x0000_s12290" name="Visio" r:id="rId3" imgW="4024439" imgH="1791511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9611B-AC7B-4344-8878-8114F92C0228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2817" name="Object 1"/>
          <p:cNvGraphicFramePr>
            <a:graphicFrameLocks noChangeAspect="1"/>
          </p:cNvGraphicFramePr>
          <p:nvPr/>
        </p:nvGraphicFramePr>
        <p:xfrm>
          <a:off x="143274" y="1876097"/>
          <a:ext cx="8848326" cy="3657600"/>
        </p:xfrm>
        <a:graphic>
          <a:graphicData uri="http://schemas.openxmlformats.org/presentationml/2006/ole">
            <p:oleObj spid="_x0000_s13314" name="Visio" r:id="rId3" imgW="4350818" imgH="1791511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198CC-6AA4-4E05-94CD-7927AEB6A4F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08" y="1960179"/>
            <a:ext cx="8534400" cy="373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DA44F-4336-45B1-AD85-DF0596859C1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0667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53C2B-848E-4AB9-9A47-91A6D1F96EA3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599"/>
            <a:ext cx="7848600" cy="498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E9A1B-B5BE-4A72-A56A-530A0CBFAB6F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184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sz="6000" b="1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9908" y="1280426"/>
          <a:ext cx="7773017" cy="4852360"/>
        </p:xfrm>
        <a:graphic>
          <a:graphicData uri="http://schemas.openxmlformats.org/presentationml/2006/ole">
            <p:oleObj spid="_x0000_s14338" name="Visio" r:id="rId3" imgW="4122892" imgH="4027251" progId="Visio.Drawing.11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245218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Fuzzy Set</a:t>
            </a:r>
            <a:endParaRPr lang="id-ID" sz="66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BF7AA-BEBC-4F84-867C-B93789D3510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9908" y="1249363"/>
          <a:ext cx="8220691" cy="4946486"/>
        </p:xfrm>
        <a:graphic>
          <a:graphicData uri="http://schemas.openxmlformats.org/presentationml/2006/ole">
            <p:oleObj spid="_x0000_s15362" name="Visio" r:id="rId3" imgW="4139076" imgH="4027251" progId="Visio.Drawing.11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249363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Classical Set</a:t>
            </a:r>
            <a:endParaRPr lang="id-ID" sz="66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CB9A8F-F2C0-4039-8CEF-D1A8B52E5128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961" y="268014"/>
            <a:ext cx="5365039" cy="641239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Logical connectives &amp; Implication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60786"/>
            <a:ext cx="8326438" cy="4054844"/>
          </a:xfrm>
        </p:spPr>
        <p:txBody>
          <a:bodyPr/>
          <a:lstStyle/>
          <a:p>
            <a:r>
              <a:rPr lang="id-ID" dirty="0" smtClean="0"/>
              <a:t>Dalam bahasa manusia, banyak percakapan yang menggunakan kalimat yang tidak pasti kebenarannya</a:t>
            </a:r>
            <a:endParaRPr lang="en-US" dirty="0" smtClean="0"/>
          </a:p>
          <a:p>
            <a:pPr lvl="1"/>
            <a:r>
              <a:rPr lang="id-ID" dirty="0" smtClean="0"/>
              <a:t>’</a:t>
            </a:r>
            <a:r>
              <a:rPr lang="id-ID" b="1" dirty="0" smtClean="0"/>
              <a:t>Hampir semua </a:t>
            </a:r>
            <a:r>
              <a:rPr lang="id-ID" dirty="0" smtClean="0"/>
              <a:t>orang suka permen’</a:t>
            </a:r>
            <a:endParaRPr lang="en-US" dirty="0" smtClean="0"/>
          </a:p>
          <a:p>
            <a:pPr lvl="1"/>
            <a:r>
              <a:rPr lang="id-ID" dirty="0" smtClean="0"/>
              <a:t>’</a:t>
            </a:r>
            <a:r>
              <a:rPr lang="id-ID" b="1" dirty="0" smtClean="0"/>
              <a:t>Sepertinya</a:t>
            </a:r>
            <a:r>
              <a:rPr lang="id-ID" dirty="0" smtClean="0"/>
              <a:t> dia anak yang pintar’</a:t>
            </a:r>
            <a:endParaRPr lang="en-US" dirty="0" smtClean="0"/>
          </a:p>
          <a:p>
            <a:r>
              <a:rPr lang="id-ID" dirty="0" smtClean="0"/>
              <a:t>Misalkan </a:t>
            </a:r>
            <a:r>
              <a:rPr lang="id-ID" i="1" dirty="0" smtClean="0"/>
              <a:t>P</a:t>
            </a:r>
            <a:r>
              <a:rPr lang="id-ID" dirty="0" smtClean="0"/>
              <a:t> adalah suatu </a:t>
            </a:r>
            <a:r>
              <a:rPr lang="id-ID" i="1" dirty="0" smtClean="0"/>
              <a:t>fuzzy logic proposition</a:t>
            </a:r>
            <a:endParaRPr lang="en-US" i="1" dirty="0" smtClean="0"/>
          </a:p>
          <a:p>
            <a:r>
              <a:rPr lang="en-US" dirty="0" smtClean="0"/>
              <a:t>N</a:t>
            </a:r>
            <a:r>
              <a:rPr lang="id-ID" dirty="0" smtClean="0"/>
              <a:t>ilai kebenaran </a:t>
            </a:r>
            <a:r>
              <a:rPr lang="id-ID" i="1" dirty="0" smtClean="0"/>
              <a:t>P </a:t>
            </a:r>
            <a:r>
              <a:rPr lang="id-ID" dirty="0" smtClean="0"/>
              <a:t>adalah [0, 1].</a:t>
            </a:r>
            <a:endParaRPr lang="en-US" dirty="0" smtClean="0"/>
          </a:p>
          <a:p>
            <a:pPr lvl="1"/>
            <a:r>
              <a:rPr lang="id-ID" dirty="0" smtClean="0"/>
              <a:t>Nilai 0 menyatakan bahwa </a:t>
            </a:r>
            <a:r>
              <a:rPr lang="id-ID" i="1" dirty="0" smtClean="0"/>
              <a:t>P</a:t>
            </a:r>
            <a:r>
              <a:rPr lang="id-ID" dirty="0" smtClean="0"/>
              <a:t> adalah salah 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id-ID" dirty="0" smtClean="0"/>
              <a:t>ilai 1 menyatakan bahwa P adalah benar</a:t>
            </a:r>
            <a:endParaRPr lang="id-ID" dirty="0"/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CCA61C-D9DF-454E-9CF3-18390EF784C3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08" y="1592317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Logical connectives &amp; Implication</a:t>
            </a:r>
            <a:endParaRPr lang="id-ID" sz="4400" dirty="0"/>
          </a:p>
        </p:txBody>
      </p:sp>
      <p:sp>
        <p:nvSpPr>
          <p:cNvPr id="3" name="Rectangle 2"/>
          <p:cNvSpPr/>
          <p:nvPr/>
        </p:nvSpPr>
        <p:spPr>
          <a:xfrm>
            <a:off x="533400" y="518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i="1" dirty="0" smtClean="0"/>
              <a:t>T</a:t>
            </a:r>
            <a:r>
              <a:rPr lang="id-ID" sz="2400" dirty="0" smtClean="0"/>
              <a:t> adalah fungsi kebenaran yang memetakan </a:t>
            </a:r>
            <a:r>
              <a:rPr lang="id-ID" sz="2400" i="1" dirty="0" smtClean="0"/>
              <a:t>P</a:t>
            </a:r>
            <a:r>
              <a:rPr lang="id-ID" sz="2400" dirty="0" smtClean="0"/>
              <a:t> ke suatu nilai dalam interval [0, 1]. </a:t>
            </a:r>
            <a:endParaRPr lang="id-ID" sz="2400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438400" y="2971800"/>
          <a:ext cx="4330890" cy="1066800"/>
        </p:xfrm>
        <a:graphic>
          <a:graphicData uri="http://schemas.openxmlformats.org/presentationml/2006/ole">
            <p:oleObj spid="_x0000_s16386" name="Equation" r:id="rId3" imgW="812447" imgH="203112" progId="Equation.3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8D04D-449E-41F3-97B3-04664695F662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Logical Connectives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i="1" dirty="0" smtClean="0"/>
          </a:p>
          <a:p>
            <a:r>
              <a:rPr lang="id-ID" sz="2400" i="1" dirty="0" smtClean="0"/>
              <a:t>Negation</a:t>
            </a:r>
            <a:endParaRPr lang="en-US" i="1" dirty="0" smtClean="0"/>
          </a:p>
          <a:p>
            <a:endParaRPr lang="en-US" dirty="0" smtClean="0"/>
          </a:p>
          <a:p>
            <a:endParaRPr lang="id-ID" dirty="0" smtClean="0"/>
          </a:p>
          <a:p>
            <a:r>
              <a:rPr lang="en-US" i="1" dirty="0" smtClean="0"/>
              <a:t>Disjunction</a:t>
            </a:r>
          </a:p>
          <a:p>
            <a:endParaRPr lang="en-US" i="1" dirty="0" smtClean="0"/>
          </a:p>
          <a:p>
            <a:endParaRPr lang="id-ID" dirty="0" smtClean="0"/>
          </a:p>
          <a:p>
            <a:r>
              <a:rPr lang="id-ID" i="1" dirty="0" smtClean="0"/>
              <a:t>Conjunction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12993" name="Object 1"/>
          <p:cNvGraphicFramePr>
            <a:graphicFrameLocks noChangeAspect="1"/>
          </p:cNvGraphicFramePr>
          <p:nvPr/>
        </p:nvGraphicFramePr>
        <p:xfrm>
          <a:off x="2819400" y="2362200"/>
          <a:ext cx="2971800" cy="537998"/>
        </p:xfrm>
        <a:graphic>
          <a:graphicData uri="http://schemas.openxmlformats.org/presentationml/2006/ole">
            <p:oleObj spid="_x0000_s17410" name="Equation" r:id="rId3" imgW="1104900" imgH="203200" progId="Equation.3">
              <p:embed/>
            </p:oleObj>
          </a:graphicData>
        </a:graphic>
      </p:graphicFrame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2819400" y="3810000"/>
          <a:ext cx="4383157" cy="533400"/>
        </p:xfrm>
        <a:graphic>
          <a:graphicData uri="http://schemas.openxmlformats.org/presentationml/2006/ole">
            <p:oleObj spid="_x0000_s17411" name="Equation" r:id="rId4" imgW="1803400" imgH="215900" progId="Equation.3">
              <p:embed/>
            </p:oleObj>
          </a:graphicData>
        </a:graphic>
      </p:graphicFrame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2819400" y="5257800"/>
          <a:ext cx="4359965" cy="533400"/>
        </p:xfrm>
        <a:graphic>
          <a:graphicData uri="http://schemas.openxmlformats.org/presentationml/2006/ole">
            <p:oleObj spid="_x0000_s17412" name="Equation" r:id="rId5" imgW="1790700" imgH="2159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7729-CF16-4B34-AEE6-3469B00B32E8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id-ID" i="1" dirty="0" smtClean="0"/>
              <a:t>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sz="2200" dirty="0" smtClean="0"/>
              <a:t>Ide dasar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systems</a:t>
            </a:r>
            <a:r>
              <a:rPr lang="id-ID" sz="2200" dirty="0" smtClean="0"/>
              <a:t> adalah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sets</a:t>
            </a:r>
            <a:r>
              <a:rPr lang="id-ID" sz="2200" dirty="0" smtClean="0"/>
              <a:t> dan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 sudah lama dipikirkan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id-ID" sz="2200" dirty="0" smtClean="0"/>
              <a:t>para filsuf Yunani kuno.</a:t>
            </a:r>
            <a:endParaRPr lang="en-US" sz="2200" dirty="0" smtClean="0"/>
          </a:p>
          <a:p>
            <a:r>
              <a:rPr lang="id-ID" sz="2200" dirty="0" smtClean="0"/>
              <a:t>Plato</a:t>
            </a:r>
            <a:r>
              <a:rPr lang="en-US" sz="2200" dirty="0" smtClean="0"/>
              <a:t>:</a:t>
            </a:r>
            <a:r>
              <a:rPr lang="id-ID" sz="2200" dirty="0" smtClean="0"/>
              <a:t> filsuf pertama yang meletakkan fondasi 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r>
              <a:rPr lang="id-ID" sz="2200" dirty="0" smtClean="0"/>
              <a:t>Plato</a:t>
            </a:r>
            <a:r>
              <a:rPr lang="en-US" sz="2200" dirty="0" smtClean="0"/>
              <a:t>:</a:t>
            </a:r>
            <a:r>
              <a:rPr lang="id-ID" sz="2200" dirty="0" smtClean="0"/>
              <a:t> </a:t>
            </a:r>
            <a:r>
              <a:rPr lang="en-US" sz="2200" dirty="0" smtClean="0"/>
              <a:t>“T</a:t>
            </a:r>
            <a:r>
              <a:rPr lang="id-ID" sz="2200" dirty="0" smtClean="0"/>
              <a:t>erdapat area ketiga selain Benar dan Salah</a:t>
            </a:r>
            <a:r>
              <a:rPr lang="en-US" sz="2200" dirty="0" smtClean="0"/>
              <a:t>”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</a:t>
            </a:r>
            <a:r>
              <a:rPr lang="id-ID" sz="2200" i="1" dirty="0" smtClean="0"/>
              <a:t>logic</a:t>
            </a:r>
            <a:r>
              <a:rPr lang="id-ID" sz="2200" dirty="0" smtClean="0"/>
              <a:t> menghilang selama 2 milenium</a:t>
            </a:r>
            <a:endParaRPr lang="en-US" sz="2200" dirty="0" smtClean="0"/>
          </a:p>
          <a:p>
            <a:r>
              <a:rPr lang="en-US" sz="2200" dirty="0" smtClean="0"/>
              <a:t>M</a:t>
            </a:r>
            <a:r>
              <a:rPr lang="id-ID" sz="2200" dirty="0" smtClean="0"/>
              <a:t>uncul kembali pada era 1960-an.</a:t>
            </a:r>
            <a:endParaRPr lang="en-US" sz="2200" dirty="0" smtClean="0"/>
          </a:p>
          <a:p>
            <a:r>
              <a:rPr lang="id-ID" sz="2000" dirty="0" smtClean="0"/>
              <a:t>Konsep </a:t>
            </a:r>
            <a:r>
              <a:rPr lang="id-ID" sz="2000" i="1" dirty="0" smtClean="0"/>
              <a:t>fuzzy</a:t>
            </a:r>
            <a:r>
              <a:rPr lang="id-ID" sz="2000" dirty="0" smtClean="0"/>
              <a:t> </a:t>
            </a:r>
            <a:r>
              <a:rPr lang="id-ID" sz="2000" i="1" dirty="0" smtClean="0"/>
              <a:t>logic</a:t>
            </a:r>
            <a:r>
              <a:rPr lang="id-ID" sz="2000" dirty="0" smtClean="0"/>
              <a:t> yang sangat sistematis pertama kali diusulkan oleh Lotfi A. Zadeh, the University of California, Berkeley, Amerika Serikat.</a:t>
            </a:r>
            <a:endParaRPr lang="id-ID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8DEC3-0EA4-4A98-805D-AC06D8C54BE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i="1" dirty="0" smtClean="0"/>
              <a:t>Reasoning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: ’Apakah dia anak yang </a:t>
            </a:r>
            <a:r>
              <a:rPr lang="pt-BR" b="1" dirty="0" smtClean="0">
                <a:latin typeface="Arial Narrow" pitchFamily="34" charset="0"/>
              </a:rPr>
              <a:t>pintar</a:t>
            </a:r>
            <a:r>
              <a:rPr lang="pt-BR" dirty="0" smtClean="0">
                <a:latin typeface="Arial Narrow" pitchFamily="34" charset="0"/>
              </a:rPr>
              <a:t>?’</a:t>
            </a:r>
            <a:endParaRPr lang="id-ID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B  : ‘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Sepertinya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begitu.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’</a:t>
            </a:r>
            <a:endParaRPr lang="id-ID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: ‘Apakah Indeks Prestasi dan hasil tes psikologinya </a:t>
            </a:r>
            <a:r>
              <a:rPr lang="pt-BR" b="1" dirty="0" smtClean="0">
                <a:latin typeface="Arial Narrow" pitchFamily="34" charset="0"/>
              </a:rPr>
              <a:t>bagus</a:t>
            </a:r>
            <a:r>
              <a:rPr lang="pt-BR" dirty="0" smtClean="0">
                <a:latin typeface="Arial Narrow" pitchFamily="34" charset="0"/>
              </a:rPr>
              <a:t>?’</a:t>
            </a:r>
            <a:endParaRPr lang="id-ID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B  : ‘Ya, keduanya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sangat bagus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.’</a:t>
            </a:r>
            <a:endParaRPr lang="id-ID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latin typeface="Arial Narrow" pitchFamily="34" charset="0"/>
              </a:rPr>
              <a:t>A  : ’Apakah dia layak mendapatkan beasiswa?’</a:t>
            </a:r>
            <a:endParaRPr lang="id-ID" dirty="0" smtClean="0">
              <a:latin typeface="Arial Narrow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B  : ’Ya,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sepertinya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 itu adalah keputusan yang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baik</a:t>
            </a:r>
            <a:r>
              <a:rPr lang="pt-BR" dirty="0" smtClean="0">
                <a:solidFill>
                  <a:srgbClr val="C00000"/>
                </a:solidFill>
                <a:latin typeface="Arial Narrow" pitchFamily="34" charset="0"/>
              </a:rPr>
              <a:t>.’</a:t>
            </a:r>
            <a:endParaRPr lang="id-ID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5F0F7-364F-4091-894A-11895D4E67C7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/>
          <a:lstStyle/>
          <a:p>
            <a:r>
              <a:rPr lang="en-US" i="1" dirty="0" smtClean="0"/>
              <a:t>Approximate</a:t>
            </a:r>
            <a:r>
              <a:rPr lang="en-US" dirty="0" smtClean="0"/>
              <a:t> </a:t>
            </a:r>
            <a:r>
              <a:rPr lang="en-US" i="1" dirty="0" smtClean="0"/>
              <a:t>Reasoning</a:t>
            </a:r>
            <a:endParaRPr lang="id-ID" dirty="0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457200" y="2590800"/>
          <a:ext cx="8432442" cy="2057400"/>
        </p:xfrm>
        <a:graphic>
          <a:graphicData uri="http://schemas.openxmlformats.org/presentationml/2006/ole">
            <p:oleObj spid="_x0000_s18434" name="Equation" r:id="rId3" imgW="2768600" imgH="673100" progId="Equation.3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7485B-92AE-48F7-B5E7-A9F9F0896FE0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471613"/>
            <a:ext cx="8305800" cy="1143000"/>
          </a:xfrm>
        </p:spPr>
        <p:txBody>
          <a:bodyPr>
            <a:normAutofit/>
          </a:bodyPr>
          <a:lstStyle/>
          <a:p>
            <a:r>
              <a:rPr lang="id-ID" i="1" dirty="0" smtClean="0"/>
              <a:t>Reasoning</a:t>
            </a:r>
            <a:r>
              <a:rPr lang="id-ID" dirty="0" smtClean="0"/>
              <a:t> yang </a:t>
            </a:r>
            <a:r>
              <a:rPr lang="en-US" dirty="0" smtClean="0"/>
              <a:t>P</a:t>
            </a:r>
            <a:r>
              <a:rPr lang="id-ID" dirty="0" smtClean="0"/>
              <a:t>asti </a:t>
            </a:r>
            <a:endParaRPr lang="id-ID" dirty="0"/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481013" y="2614613"/>
          <a:ext cx="8235950" cy="2541587"/>
        </p:xfrm>
        <a:graphic>
          <a:graphicData uri="http://schemas.openxmlformats.org/presentationml/2006/ole">
            <p:oleObj spid="_x0000_s19458" name="Equation" r:id="rId3" imgW="2146300" imgH="660400" progId="Equation.3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C200E-731D-4A7B-B618-FD548BB596B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id-ID" dirty="0" smtClean="0"/>
              <a:t>B</a:t>
            </a:r>
            <a:r>
              <a:rPr lang="en-US" dirty="0" err="1" smtClean="0"/>
              <a:t>erbasis</a:t>
            </a:r>
            <a:r>
              <a:rPr lang="en-US" dirty="0" smtClean="0"/>
              <a:t> </a:t>
            </a:r>
            <a:r>
              <a:rPr lang="id-ID" dirty="0" smtClean="0"/>
              <a:t>A</a:t>
            </a:r>
            <a:r>
              <a:rPr lang="en-US" dirty="0" err="1" smtClean="0"/>
              <a:t>turan</a:t>
            </a:r>
            <a:r>
              <a:rPr lang="en-US" dirty="0" smtClean="0"/>
              <a:t> </a:t>
            </a:r>
            <a:r>
              <a:rPr lang="en-US" i="1" dirty="0" smtClean="0"/>
              <a:t>Fuzzy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Variabel linguistik</a:t>
            </a:r>
            <a:r>
              <a:rPr lang="id-ID" i="1" dirty="0" smtClean="0"/>
              <a:t> </a:t>
            </a:r>
            <a:r>
              <a:rPr lang="id-ID" dirty="0" smtClean="0"/>
              <a:t>adalah</a:t>
            </a:r>
            <a:r>
              <a:rPr lang="id-ID" b="1" dirty="0" smtClean="0"/>
              <a:t> </a:t>
            </a:r>
            <a:r>
              <a:rPr lang="id-ID" dirty="0" smtClean="0"/>
              <a:t>suatu interval numerik dan mempunyai nilai-nilai linguistik, yang semantiknya didefinisikan oleh fungsi keanggotaannya. </a:t>
            </a:r>
            <a:endParaRPr lang="en-US" dirty="0" smtClean="0"/>
          </a:p>
          <a:p>
            <a:r>
              <a:rPr lang="id-ID" dirty="0" smtClean="0"/>
              <a:t>Misalnya, </a:t>
            </a:r>
            <a:r>
              <a:rPr lang="id-ID" i="1" dirty="0" smtClean="0"/>
              <a:t>Suhu </a:t>
            </a:r>
            <a:r>
              <a:rPr lang="id-ID" dirty="0" smtClean="0"/>
              <a:t>adalah suatu variabel linguistik yang bisa didefinisikan pada interval [-10</a:t>
            </a:r>
            <a:r>
              <a:rPr lang="id-ID" baseline="30000" dirty="0" smtClean="0"/>
              <a:t>0</a:t>
            </a:r>
            <a:r>
              <a:rPr lang="id-ID" dirty="0" smtClean="0"/>
              <a:t>C, 40</a:t>
            </a:r>
            <a:r>
              <a:rPr lang="id-ID" baseline="30000" dirty="0" smtClean="0"/>
              <a:t>0</a:t>
            </a:r>
            <a:r>
              <a:rPr lang="id-ID" dirty="0" smtClean="0"/>
              <a:t>C]. </a:t>
            </a:r>
            <a:endParaRPr lang="en-US" dirty="0" smtClean="0"/>
          </a:p>
          <a:p>
            <a:r>
              <a:rPr lang="id-ID" dirty="0" smtClean="0"/>
              <a:t>Variabel tersebut bisa memiliki nilai-nilai linguistik seperti ’Dingin’, ’Hangat’, ’Panas’ yang semantiknya didefinisikan oleh fungsi-fungsi keanggotaan tertentu.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3FECD-A850-4977-97F4-35DFF101B37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2049517" y="1277006"/>
          <a:ext cx="4808483" cy="5102309"/>
        </p:xfrm>
        <a:graphic>
          <a:graphicData uri="http://schemas.openxmlformats.org/presentationml/2006/ole">
            <p:oleObj spid="_x0000_s20482" name="Visio" r:id="rId3" imgW="1888951" imgH="2904517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3F1E0-998C-4BFF-9962-909AA2FD986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35" y="1277006"/>
            <a:ext cx="2384823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Fungsi Keanggotaan Input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0" y="2445069"/>
            <a:ext cx="2038500" cy="160043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Berisikan:</a:t>
            </a:r>
          </a:p>
          <a:p>
            <a:pPr>
              <a:buFont typeface="Arial" pitchFamily="34" charset="0"/>
              <a:buChar char="•"/>
            </a:pPr>
            <a:r>
              <a:rPr lang="id-ID" sz="1400" dirty="0" smtClean="0"/>
              <a:t>Fungsi Keanggotaan Output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id-ID" sz="1400" dirty="0" smtClean="0"/>
              <a:t> Fuzzy Rule yang memetakan antara Fuzzy Input dengan Keanggotaan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Model </a:t>
            </a:r>
            <a:r>
              <a:rPr lang="en-US" dirty="0" err="1" smtClean="0"/>
              <a:t>Inferensi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Mamdani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Intuitive</a:t>
            </a:r>
            <a:r>
              <a:rPr lang="id-ID" i="1" dirty="0" smtClean="0">
                <a:sym typeface="Wingdings" pitchFamily="2" charset="2"/>
              </a:rPr>
              <a:t> = min-max (penyederhanaan rule)</a:t>
            </a:r>
            <a:endParaRPr lang="en-US" i="1" dirty="0" smtClean="0"/>
          </a:p>
          <a:p>
            <a:r>
              <a:rPr lang="en-US" dirty="0" err="1" smtClean="0"/>
              <a:t>Sugeno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Control</a:t>
            </a:r>
            <a:r>
              <a:rPr lang="id-ID" i="1" dirty="0" smtClean="0">
                <a:sym typeface="Wingdings" pitchFamily="2" charset="2"/>
              </a:rPr>
              <a:t> =output bukan himpunan fuzzy</a:t>
            </a:r>
          </a:p>
          <a:p>
            <a:r>
              <a:rPr lang="id-ID" i="1" dirty="0" smtClean="0">
                <a:sym typeface="Wingdings" pitchFamily="2" charset="2"/>
              </a:rPr>
              <a:t>Tsukamoto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id-ID" i="1" dirty="0" smtClean="0">
                <a:sym typeface="Wingdings" pitchFamily="2" charset="2"/>
              </a:rPr>
              <a:t> min (weighted average dari semua rule)</a:t>
            </a:r>
            <a:endParaRPr lang="id-ID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CA09C-FBB7-47BC-A684-50ADB0C4E17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Masalah: Pemberian Beasiswa</a:t>
            </a:r>
            <a:endParaRPr lang="id-ID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310F2-4508-49F3-938B-5CE319305B7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190" y="132588"/>
            <a:ext cx="4898971" cy="1143000"/>
          </a:xfrm>
        </p:spPr>
        <p:txBody>
          <a:bodyPr>
            <a:normAutofit fontScale="90000"/>
          </a:bodyPr>
          <a:lstStyle/>
          <a:p>
            <a:r>
              <a:rPr lang="id-ID" sz="5400" b="1" dirty="0" smtClean="0">
                <a:solidFill>
                  <a:schemeClr val="bg1"/>
                </a:solidFill>
              </a:rPr>
              <a:t>F</a:t>
            </a:r>
            <a:r>
              <a:rPr lang="en-US" sz="5400" b="1" dirty="0" smtClean="0">
                <a:solidFill>
                  <a:schemeClr val="bg1"/>
                </a:solidFill>
              </a:rPr>
              <a:t>K</a:t>
            </a:r>
            <a:r>
              <a:rPr lang="id-ID" sz="5400" b="1" dirty="0" smtClean="0">
                <a:solidFill>
                  <a:schemeClr val="bg1"/>
                </a:solidFill>
              </a:rPr>
              <a:t> untuk IPK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31425" name="Object 1"/>
          <p:cNvGraphicFramePr>
            <a:graphicFrameLocks noChangeAspect="1"/>
          </p:cNvGraphicFramePr>
          <p:nvPr/>
        </p:nvGraphicFramePr>
        <p:xfrm>
          <a:off x="389908" y="1636986"/>
          <a:ext cx="8336361" cy="4038600"/>
        </p:xfrm>
        <a:graphic>
          <a:graphicData uri="http://schemas.openxmlformats.org/presentationml/2006/ole">
            <p:oleObj spid="_x0000_s21506" name="Visio" r:id="rId3" imgW="3676481" imgH="1785296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D0C3-DEEA-421E-BF8B-6568C7D9B83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95400"/>
            <a:ext cx="4155542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IPK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A</a:t>
            </a:r>
            <a:endParaRPr lang="id-ID" sz="3200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791307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2305" name="Object 1"/>
          <p:cNvGraphicFramePr>
            <a:graphicFrameLocks noChangeAspect="1"/>
          </p:cNvGraphicFramePr>
          <p:nvPr/>
        </p:nvGraphicFramePr>
        <p:xfrm>
          <a:off x="5181600" y="2133600"/>
          <a:ext cx="3733800" cy="516305"/>
        </p:xfrm>
        <a:graphic>
          <a:graphicData uri="http://schemas.openxmlformats.org/presentationml/2006/ole">
            <p:oleObj spid="_x0000_s22530" name="Equation" r:id="rId4" imgW="1358310" imgH="203112" progId="Equation.3">
              <p:embed/>
            </p:oleObj>
          </a:graphicData>
        </a:graphic>
      </p:graphicFrame>
      <p:graphicFrame>
        <p:nvGraphicFramePr>
          <p:cNvPr id="482306" name="Object 2"/>
          <p:cNvGraphicFramePr>
            <a:graphicFrameLocks noChangeAspect="1"/>
          </p:cNvGraphicFramePr>
          <p:nvPr/>
        </p:nvGraphicFramePr>
        <p:xfrm>
          <a:off x="5181600" y="1153826"/>
          <a:ext cx="3733800" cy="530511"/>
        </p:xfrm>
        <a:graphic>
          <a:graphicData uri="http://schemas.openxmlformats.org/presentationml/2006/ole">
            <p:oleObj spid="_x0000_s22531" name="Equation" r:id="rId5" imgW="1409088" imgH="203112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DD2F7-F05D-4545-9E34-A4F66FA9EA32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0161" name="Object 1"/>
          <p:cNvGraphicFramePr>
            <a:graphicFrameLocks noChangeAspect="1"/>
          </p:cNvGraphicFramePr>
          <p:nvPr/>
        </p:nvGraphicFramePr>
        <p:xfrm>
          <a:off x="228600" y="2514600"/>
          <a:ext cx="8527691" cy="3124200"/>
        </p:xfrm>
        <a:graphic>
          <a:graphicData uri="http://schemas.openxmlformats.org/presentationml/2006/ole">
            <p:oleObj spid="_x0000_s23554" name="Visio" r:id="rId3" imgW="4809366" imgH="1763679" progId="Visio.Drawing.11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F</a:t>
            </a:r>
            <a:r>
              <a:rPr lang="en-US" dirty="0" smtClean="0"/>
              <a:t>K</a:t>
            </a:r>
            <a:r>
              <a:rPr lang="id-ID" dirty="0" smtClean="0"/>
              <a:t> Gaji </a:t>
            </a:r>
            <a:r>
              <a:rPr lang="en-US" dirty="0" smtClean="0"/>
              <a:t>O</a:t>
            </a:r>
            <a:r>
              <a:rPr lang="id-ID" dirty="0" smtClean="0"/>
              <a:t>r</a:t>
            </a:r>
            <a:r>
              <a:rPr lang="en-US" dirty="0" err="1" smtClean="0"/>
              <a:t>angtua</a:t>
            </a:r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74D50-4360-449B-94E3-E46545EAAC41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02 IT Telkom\001 Kuliah 2010\Kuliah Ganjil 2010-2011\SC\zadeh.jpg"/>
          <p:cNvPicPr>
            <a:picLocks noChangeAspect="1" noChangeArrowheads="1"/>
          </p:cNvPicPr>
          <p:nvPr/>
        </p:nvPicPr>
        <p:blipFill>
          <a:blip r:embed="rId2">
            <a:lum bright="-17000"/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Apa itu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 Computing</a:t>
            </a: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endParaRPr lang="id-ID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volving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collection of methodologies,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which aims to exploit tolerance for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imprecision, uncertainty, and partial truth to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 robustness, tractability and low cost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charset="0"/>
              <a:buNone/>
              <a:tabLst/>
              <a:defRPr/>
            </a:pP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lvl="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Lotfi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A.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Zadeh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2006]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02EB6-7787-469D-BCE1-536116D75C7B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8" y="1387366"/>
            <a:ext cx="8305800" cy="746234"/>
          </a:xfrm>
        </p:spPr>
        <p:txBody>
          <a:bodyPr>
            <a:normAutofit/>
          </a:bodyPr>
          <a:lstStyle/>
          <a:p>
            <a:r>
              <a:rPr lang="id-ID" sz="4000" dirty="0" smtClean="0"/>
              <a:t>Gaji </a:t>
            </a:r>
            <a:r>
              <a:rPr lang="en-US" sz="4000" dirty="0" smtClean="0"/>
              <a:t>O</a:t>
            </a:r>
            <a:r>
              <a:rPr lang="id-ID" sz="4000" dirty="0" smtClean="0"/>
              <a:t>r</a:t>
            </a:r>
            <a:r>
              <a:rPr lang="en-US" sz="4000" dirty="0" err="1" smtClean="0"/>
              <a:t>tu</a:t>
            </a:r>
            <a:r>
              <a:rPr lang="en-US" sz="4000" dirty="0" smtClean="0"/>
              <a:t> </a:t>
            </a:r>
            <a:r>
              <a:rPr lang="en-US" sz="4000" dirty="0" err="1" smtClean="0"/>
              <a:t>mhs</a:t>
            </a:r>
            <a:r>
              <a:rPr lang="en-US" sz="4000" dirty="0" smtClean="0"/>
              <a:t> A</a:t>
            </a:r>
            <a:endParaRPr lang="id-ID" sz="4000" dirty="0"/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017" y="2823860"/>
            <a:ext cx="835178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3329" name="Object 1"/>
          <p:cNvGraphicFramePr>
            <a:graphicFrameLocks noChangeAspect="1"/>
          </p:cNvGraphicFramePr>
          <p:nvPr/>
        </p:nvGraphicFramePr>
        <p:xfrm>
          <a:off x="3581400" y="2133600"/>
          <a:ext cx="4724400" cy="457200"/>
        </p:xfrm>
        <a:graphic>
          <a:graphicData uri="http://schemas.openxmlformats.org/presentationml/2006/ole">
            <p:oleObj spid="_x0000_s24578" name="Equation" r:id="rId4" imgW="2070100" imgH="203200" progId="Equation.3">
              <p:embed/>
            </p:oleObj>
          </a:graphicData>
        </a:graphic>
      </p:graphicFrame>
      <p:graphicFrame>
        <p:nvGraphicFramePr>
          <p:cNvPr id="483330" name="Object 2"/>
          <p:cNvGraphicFramePr>
            <a:graphicFrameLocks noChangeAspect="1"/>
          </p:cNvGraphicFramePr>
          <p:nvPr/>
        </p:nvGraphicFramePr>
        <p:xfrm>
          <a:off x="3581400" y="2823860"/>
          <a:ext cx="4419600" cy="452740"/>
        </p:xfrm>
        <a:graphic>
          <a:graphicData uri="http://schemas.openxmlformats.org/presentationml/2006/ole">
            <p:oleObj spid="_x0000_s24579" name="Equation" r:id="rId5" imgW="1955800" imgH="203200" progId="Equation.3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5B186-067D-4615-A926-9903C0A879D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Fuzzification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98179" y="3848100"/>
            <a:ext cx="7189076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Cukup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Bagus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(0,4)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 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(0,6)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31623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752600" y="1977656"/>
            <a:ext cx="556260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600" dirty="0" smtClean="0"/>
              <a:t>IPK = </a:t>
            </a:r>
            <a:r>
              <a:rPr lang="en-US" sz="2600" dirty="0" smtClean="0"/>
              <a:t>3,00</a:t>
            </a:r>
          </a:p>
          <a:p>
            <a:pPr>
              <a:buNone/>
            </a:pPr>
            <a:r>
              <a:rPr lang="id-ID" sz="2600" dirty="0" smtClean="0"/>
              <a:t>Gaji </a:t>
            </a:r>
            <a:r>
              <a:rPr lang="en-US" sz="2600" dirty="0" smtClean="0"/>
              <a:t>O</a:t>
            </a:r>
            <a:r>
              <a:rPr lang="id-ID" sz="2600" dirty="0" smtClean="0"/>
              <a:t>rangtua</a:t>
            </a:r>
            <a:r>
              <a:rPr lang="en-US" sz="2600" dirty="0" smtClean="0"/>
              <a:t> = 10 </a:t>
            </a:r>
            <a:r>
              <a:rPr lang="en-US" sz="2600" dirty="0" err="1" smtClean="0"/>
              <a:t>juta</a:t>
            </a:r>
            <a:r>
              <a:rPr lang="en-US" sz="2600" dirty="0" smtClean="0"/>
              <a:t>/</a:t>
            </a:r>
            <a:r>
              <a:rPr lang="en-US" sz="2600" dirty="0" err="1" smtClean="0"/>
              <a:t>bulan</a:t>
            </a:r>
            <a:endParaRPr lang="id-ID" sz="2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55438-43F4-44D7-8E03-E31BC6993BC0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Fungsi </a:t>
            </a:r>
            <a:r>
              <a:rPr lang="en-US" dirty="0" smtClean="0"/>
              <a:t>K</a:t>
            </a:r>
            <a:r>
              <a:rPr lang="id-ID" dirty="0" smtClean="0"/>
              <a:t>eanggotaan Nilai Kelayakan</a:t>
            </a:r>
            <a:endParaRPr lang="id-ID" dirty="0"/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1185" name="Object 1"/>
          <p:cNvGraphicFramePr>
            <a:graphicFrameLocks noChangeAspect="1"/>
          </p:cNvGraphicFramePr>
          <p:nvPr/>
        </p:nvGraphicFramePr>
        <p:xfrm>
          <a:off x="381000" y="2590800"/>
          <a:ext cx="8286750" cy="3352800"/>
        </p:xfrm>
        <a:graphic>
          <a:graphicData uri="http://schemas.openxmlformats.org/presentationml/2006/ole">
            <p:oleObj spid="_x0000_s25602" name="Visio" r:id="rId3" imgW="4485685" imgH="1818532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DC425-2E1D-4F55-8F04-C7CB48C02160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6193"/>
            <a:ext cx="8305800" cy="1143000"/>
          </a:xfrm>
        </p:spPr>
        <p:txBody>
          <a:bodyPr>
            <a:noAutofit/>
          </a:bodyPr>
          <a:lstStyle/>
          <a:p>
            <a:r>
              <a:rPr lang="id-ID" sz="4400" dirty="0" smtClean="0"/>
              <a:t>Aturan </a:t>
            </a:r>
            <a:r>
              <a:rPr lang="en-US" sz="4400" dirty="0" smtClean="0"/>
              <a:t>F</a:t>
            </a:r>
            <a:r>
              <a:rPr lang="id-ID" sz="4400" dirty="0" smtClean="0"/>
              <a:t>uzzy </a:t>
            </a:r>
            <a:r>
              <a:rPr lang="en-US" sz="4400" dirty="0" err="1" smtClean="0">
                <a:sym typeface="Wingdings" pitchFamily="2" charset="2"/>
              </a:rPr>
              <a:t>untuk</a:t>
            </a:r>
            <a:r>
              <a:rPr lang="id-ID" sz="4400" dirty="0" smtClean="0"/>
              <a:t> Nilai Kelayakan</a:t>
            </a:r>
            <a:endParaRPr lang="id-ID" sz="4400" dirty="0"/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2209" name="Object 1"/>
          <p:cNvGraphicFramePr>
            <a:graphicFrameLocks noChangeAspect="1"/>
          </p:cNvGraphicFramePr>
          <p:nvPr/>
        </p:nvGraphicFramePr>
        <p:xfrm>
          <a:off x="76200" y="3121572"/>
          <a:ext cx="8991601" cy="2645804"/>
        </p:xfrm>
        <a:graphic>
          <a:graphicData uri="http://schemas.openxmlformats.org/presentationml/2006/ole">
            <p:oleObj spid="_x0000_s26626" name="Visio" r:id="rId3" imgW="4313055" imgH="1270000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F4740-6D9B-402F-9034-DF592C46B32F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533400" y="1466192"/>
          <a:ext cx="8228960" cy="4477407"/>
        </p:xfrm>
        <a:graphic>
          <a:graphicData uri="http://schemas.openxmlformats.org/presentationml/2006/ole">
            <p:oleObj spid="_x0000_s27650" name="Equation" r:id="rId3" imgW="4064000" imgH="2717800" progId="Equation.3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85A1D-FB88-4C94-8616-BAC71C52B487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Mamdani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</a:t>
            </a:r>
            <a:r>
              <a:rPr lang="id-ID" sz="2800" dirty="0" smtClean="0"/>
              <a:t>nferensi pada model Mamdani: </a:t>
            </a:r>
            <a:r>
              <a:rPr lang="id-ID" sz="2800" i="1" dirty="0" smtClean="0"/>
              <a:t>Clipping</a:t>
            </a:r>
            <a:r>
              <a:rPr lang="id-ID" sz="2800" dirty="0" smtClean="0"/>
              <a:t> dan </a:t>
            </a:r>
            <a:r>
              <a:rPr lang="id-ID" sz="2800" i="1" dirty="0" smtClean="0"/>
              <a:t>Scaling</a:t>
            </a:r>
            <a:endParaRPr lang="id-ID" sz="2800" dirty="0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5281" name="Object 1"/>
          <p:cNvGraphicFramePr>
            <a:graphicFrameLocks noChangeAspect="1"/>
          </p:cNvGraphicFramePr>
          <p:nvPr/>
        </p:nvGraphicFramePr>
        <p:xfrm>
          <a:off x="304800" y="2514600"/>
          <a:ext cx="8315434" cy="3581400"/>
        </p:xfrm>
        <a:graphic>
          <a:graphicData uri="http://schemas.openxmlformats.org/presentationml/2006/ole">
            <p:oleObj spid="_x0000_s28674" name="Visio" r:id="rId3" imgW="3849651" imgH="1658026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6135A-DE75-4852-A97F-2D63D0D9455F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8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id-ID" dirty="0" smtClean="0"/>
              <a:t>turan </a:t>
            </a:r>
            <a:r>
              <a:rPr lang="id-ID" i="1" dirty="0" smtClean="0"/>
              <a:t>fuzzy</a:t>
            </a:r>
            <a:r>
              <a:rPr lang="id-ID" dirty="0" smtClean="0"/>
              <a:t> yang diaplikasikan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0641" name="Object 1"/>
          <p:cNvGraphicFramePr>
            <a:graphicFrameLocks noChangeAspect="1"/>
          </p:cNvGraphicFramePr>
          <p:nvPr/>
        </p:nvGraphicFramePr>
        <p:xfrm>
          <a:off x="381000" y="2971800"/>
          <a:ext cx="8472668" cy="1828800"/>
        </p:xfrm>
        <a:graphic>
          <a:graphicData uri="http://schemas.openxmlformats.org/presentationml/2006/ole">
            <p:oleObj spid="_x0000_s29698" name="Equation" r:id="rId3" imgW="4064000" imgH="889000" progId="Equation.3">
              <p:embed/>
            </p:oleObj>
          </a:graphicData>
        </a:graphic>
      </p:graphicFrame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A9933-FBAC-4828-B10F-2BBE9870F15B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52600" y="4419600"/>
            <a:ext cx="6461234" cy="1981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Cukup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IPK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Bagus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(0,5)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(0,4)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Gaji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rangtua = 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Sangat Besar</a:t>
            </a: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(0,6)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35052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752600" y="2286000"/>
            <a:ext cx="556260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600" dirty="0" smtClean="0"/>
              <a:t>IPK = </a:t>
            </a:r>
            <a:r>
              <a:rPr lang="en-US" sz="2600" dirty="0" smtClean="0"/>
              <a:t>3,00</a:t>
            </a:r>
          </a:p>
          <a:p>
            <a:pPr>
              <a:buNone/>
            </a:pPr>
            <a:r>
              <a:rPr lang="id-ID" sz="2600" dirty="0" smtClean="0"/>
              <a:t>Gaji </a:t>
            </a:r>
            <a:r>
              <a:rPr lang="en-US" sz="2600" dirty="0" smtClean="0"/>
              <a:t>O</a:t>
            </a:r>
            <a:r>
              <a:rPr lang="id-ID" sz="2600" dirty="0" smtClean="0"/>
              <a:t>rangtua</a:t>
            </a:r>
            <a:r>
              <a:rPr lang="en-US" sz="2600" dirty="0" smtClean="0"/>
              <a:t> = 10 </a:t>
            </a:r>
            <a:r>
              <a:rPr lang="en-US" sz="2600" dirty="0" err="1" smtClean="0"/>
              <a:t>juta</a:t>
            </a:r>
            <a:r>
              <a:rPr lang="en-US" sz="2600" dirty="0" smtClean="0"/>
              <a:t>/</a:t>
            </a:r>
            <a:r>
              <a:rPr lang="en-US" sz="2600" dirty="0" err="1" smtClean="0"/>
              <a:t>bulan</a:t>
            </a:r>
            <a:endParaRPr lang="id-ID" sz="2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6D9FF-62D2-46CA-9D6A-B4DB0F13A124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896" y="0"/>
            <a:ext cx="5058103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Conjunction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</a:t>
            </a:r>
            <a:r>
              <a:rPr lang="en-US" sz="2400" b="1" dirty="0" smtClean="0">
                <a:solidFill>
                  <a:schemeClr val="bg1"/>
                </a:solidFill>
              </a:rPr>
              <a:t>) &amp; </a:t>
            </a:r>
            <a:r>
              <a:rPr lang="en-US" sz="2400" b="1" i="1" dirty="0" smtClean="0">
                <a:solidFill>
                  <a:schemeClr val="bg1"/>
                </a:solidFill>
              </a:rPr>
              <a:t>Disjunction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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r>
              <a:rPr lang="id-ID" sz="2400" b="1" dirty="0" smtClean="0">
                <a:solidFill>
                  <a:schemeClr val="bg1"/>
                </a:solidFill>
              </a:rPr>
              <a:t> -&gt; Min-Max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0" y="1734207"/>
          <a:ext cx="9144000" cy="1828800"/>
        </p:xfrm>
        <a:graphic>
          <a:graphicData uri="http://schemas.openxmlformats.org/presentationml/2006/ole">
            <p:oleObj spid="_x0000_s30722" name="Equation" r:id="rId3" imgW="4762500" imgH="889000" progId="Equation.3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>
          <a:xfrm>
            <a:off x="4038600" y="36957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895600" y="4689901"/>
            <a:ext cx="32766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(0,5)</a:t>
            </a:r>
          </a:p>
          <a:p>
            <a:r>
              <a:rPr lang="id-ID" sz="2400" dirty="0" smtClean="0"/>
              <a:t>NK = Tinggi (0,4)</a:t>
            </a:r>
            <a:endParaRPr lang="id-ID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224BA-3263-4802-A320-6FD5CDAB965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-1 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972" y="1072055"/>
            <a:ext cx="6245773" cy="52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90449" y="1219200"/>
            <a:ext cx="2743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5242034" y="1219200"/>
            <a:ext cx="2743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042582" y="5753100"/>
            <a:ext cx="2743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87CF-09CA-4219-B665-44E20C0449C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4737" name="Object 1"/>
          <p:cNvGraphicFramePr>
            <a:graphicFrameLocks noChangeAspect="1"/>
          </p:cNvGraphicFramePr>
          <p:nvPr/>
        </p:nvGraphicFramePr>
        <p:xfrm>
          <a:off x="0" y="1324304"/>
          <a:ext cx="3810000" cy="4648200"/>
        </p:xfrm>
        <a:graphic>
          <a:graphicData uri="http://schemas.openxmlformats.org/presentationml/2006/ole">
            <p:oleObj spid="_x0000_s31746" name="Visio" r:id="rId3" imgW="4485685" imgH="4061298" progId="Visio.Drawing.11">
              <p:embed/>
            </p:oleObj>
          </a:graphicData>
        </a:graphic>
      </p:graphicFrame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/>
        </p:nvGraphicFramePr>
        <p:xfrm>
          <a:off x="4572000" y="2916095"/>
          <a:ext cx="4303986" cy="2036905"/>
        </p:xfrm>
        <a:graphic>
          <a:graphicData uri="http://schemas.openxmlformats.org/presentationml/2006/ole">
            <p:oleObj spid="_x0000_s31747" name="Visio" r:id="rId4" imgW="4485685" imgH="1764489" progId="Visio.Drawing.11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 rot="16200000">
            <a:off x="3695700" y="3505200"/>
            <a:ext cx="7620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6076-DCC6-4F7C-9C77-1031A91A6D0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5761" name="Object 1"/>
          <p:cNvGraphicFramePr>
            <a:graphicFrameLocks noChangeAspect="1"/>
          </p:cNvGraphicFramePr>
          <p:nvPr/>
        </p:nvGraphicFramePr>
        <p:xfrm>
          <a:off x="457200" y="457200"/>
          <a:ext cx="8335210" cy="3276600"/>
        </p:xfrm>
        <a:graphic>
          <a:graphicData uri="http://schemas.openxmlformats.org/presentationml/2006/ole">
            <p:oleObj spid="_x0000_s32770" name="Visio" r:id="rId3" imgW="4485685" imgH="1764489" progId="Visio.Drawing.11">
              <p:embed/>
            </p:oleObj>
          </a:graphicData>
        </a:graphic>
      </p:graphicFrame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609600" y="4572000"/>
          <a:ext cx="6682154" cy="1524000"/>
        </p:xfrm>
        <a:graphic>
          <a:graphicData uri="http://schemas.openxmlformats.org/presentationml/2006/ole">
            <p:oleObj spid="_x0000_s32771" name="Equation" r:id="rId4" imgW="3797300" imgH="863600" progId="Equation.3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7114D-D8D8-4958-966C-C76B697779A7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IPK </a:t>
            </a:r>
            <a:r>
              <a:rPr lang="en-US" dirty="0" err="1" smtClean="0"/>
              <a:t>mahasiswa</a:t>
            </a:r>
            <a:r>
              <a:rPr lang="en-US" dirty="0" smtClean="0"/>
              <a:t> B</a:t>
            </a:r>
            <a:endParaRPr lang="id-ID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2286000"/>
            <a:ext cx="797820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12FBC-0EE2-4B3E-9F8E-B3C842CFCBD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/>
          <a:lstStyle/>
          <a:p>
            <a:r>
              <a:rPr lang="id-ID" sz="5400" dirty="0" smtClean="0"/>
              <a:t>Gaji </a:t>
            </a:r>
            <a:r>
              <a:rPr lang="en-US" sz="5400" dirty="0" smtClean="0"/>
              <a:t>O</a:t>
            </a:r>
            <a:r>
              <a:rPr lang="id-ID" sz="5400" dirty="0" smtClean="0"/>
              <a:t>r</a:t>
            </a:r>
            <a:r>
              <a:rPr lang="en-US" sz="5400" dirty="0" err="1" smtClean="0"/>
              <a:t>angtua</a:t>
            </a:r>
            <a:r>
              <a:rPr lang="en-US" sz="5400" dirty="0" smtClean="0"/>
              <a:t> </a:t>
            </a:r>
            <a:r>
              <a:rPr lang="en-US" sz="5400" dirty="0" err="1" smtClean="0"/>
              <a:t>mhs</a:t>
            </a:r>
            <a:r>
              <a:rPr lang="en-US" sz="5400" dirty="0" smtClean="0"/>
              <a:t> B</a:t>
            </a:r>
            <a:endParaRPr lang="id-ID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80627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2B24BD-9D74-476E-9B53-304844273FF5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302" y="132588"/>
            <a:ext cx="5152697" cy="1143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Conjunction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</a:t>
            </a:r>
            <a:r>
              <a:rPr lang="en-US" sz="2800" b="1" dirty="0" smtClean="0">
                <a:solidFill>
                  <a:schemeClr val="bg1"/>
                </a:solidFill>
              </a:rPr>
              <a:t>) &amp; </a:t>
            </a:r>
            <a:r>
              <a:rPr lang="en-US" sz="2800" b="1" i="1" dirty="0" smtClean="0">
                <a:solidFill>
                  <a:schemeClr val="bg1"/>
                </a:solidFill>
              </a:rPr>
              <a:t>Disjunction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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3543300" y="3184634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748683" y="1275588"/>
          <a:ext cx="7360920" cy="1600200"/>
        </p:xfrm>
        <a:graphic>
          <a:graphicData uri="http://schemas.openxmlformats.org/presentationml/2006/ole">
            <p:oleObj spid="_x0000_s33794" name="Equation" r:id="rId3" imgW="4267200" imgH="8890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807271" y="4177862"/>
            <a:ext cx="468812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2400" dirty="0" smtClean="0"/>
              <a:t>NK =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(0)</a:t>
            </a:r>
          </a:p>
          <a:p>
            <a:r>
              <a:rPr lang="id-ID" sz="2400" dirty="0" smtClean="0"/>
              <a:t>NK = Tinggi (0,52)</a:t>
            </a:r>
            <a:endParaRPr lang="id-ID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59BE6-59F2-471E-A41A-B627A8076993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8833" name="Object 1"/>
          <p:cNvGraphicFramePr>
            <a:graphicFrameLocks noChangeAspect="1"/>
          </p:cNvGraphicFramePr>
          <p:nvPr/>
        </p:nvGraphicFramePr>
        <p:xfrm>
          <a:off x="609600" y="1066800"/>
          <a:ext cx="8041580" cy="3124200"/>
        </p:xfrm>
        <a:graphic>
          <a:graphicData uri="http://schemas.openxmlformats.org/presentationml/2006/ole">
            <p:oleObj spid="_x0000_s34818" name="Visio" r:id="rId3" imgW="4539632" imgH="1764489" progId="Visio.Drawing.11">
              <p:embed/>
            </p:oleObj>
          </a:graphicData>
        </a:graphic>
      </p:graphicFrame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762000" y="4800600"/>
          <a:ext cx="5029200" cy="1735742"/>
        </p:xfrm>
        <a:graphic>
          <a:graphicData uri="http://schemas.openxmlformats.org/presentationml/2006/ole">
            <p:oleObj spid="_x0000_s34819" name="Equation" r:id="rId4" imgW="2514600" imgH="863600" progId="Equation.3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CBA53-C939-4FC1-8FE3-C3CC054EEAB8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Model </a:t>
            </a:r>
            <a:r>
              <a:rPr lang="en-US" dirty="0" err="1" smtClean="0"/>
              <a:t>Mamdani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ahasiswa B dengan IPK = 2,99 dan Gaji orangtuanya sebesar 1 juta rupiah per bulan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id-ID" dirty="0" smtClean="0"/>
              <a:t>Nilai Kelayakan sebesar </a:t>
            </a:r>
            <a:r>
              <a:rPr lang="id-ID" b="1" dirty="0" smtClean="0">
                <a:solidFill>
                  <a:srgbClr val="C00000"/>
                </a:solidFill>
              </a:rPr>
              <a:t>69,66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id-ID" dirty="0" smtClean="0"/>
              <a:t>ebih besar dibandingkan dengan Nilai Kelayakan mahasiswa A</a:t>
            </a:r>
            <a:r>
              <a:rPr lang="en-US" dirty="0" smtClean="0"/>
              <a:t> yang </a:t>
            </a:r>
            <a:r>
              <a:rPr lang="id-ID" dirty="0" smtClean="0"/>
              <a:t>sebesar </a:t>
            </a:r>
            <a:r>
              <a:rPr lang="en-US" b="1" dirty="0" smtClean="0">
                <a:solidFill>
                  <a:srgbClr val="C00000"/>
                </a:solidFill>
              </a:rPr>
              <a:t>52,39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B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53649-4895-4A23-BC1A-6DD9DC2D718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7620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733800" y="152400"/>
            <a:ext cx="4232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Model </a:t>
            </a:r>
            <a:r>
              <a:rPr lang="en-US" sz="3600" b="1" dirty="0" err="1" smtClean="0">
                <a:solidFill>
                  <a:schemeClr val="bg1"/>
                </a:solidFill>
              </a:rPr>
              <a:t>Mamdani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20320-DBFA-4F61-A5D3-A33ABFD92DC3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493"/>
            <a:ext cx="40671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1695943"/>
            <a:ext cx="43148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Sugeno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Sugeno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Model ini sering digunakan untuk membangun sistem kontrol yang membutuhkan respon cepat. </a:t>
            </a:r>
            <a:endParaRPr lang="en-US" dirty="0" smtClean="0"/>
          </a:p>
          <a:p>
            <a:r>
              <a:rPr lang="id-ID" dirty="0" smtClean="0"/>
              <a:t>Proses perhitungannya sangat sederhana sehingga membutuhkan waktu relatif cepat sehingga sangat sesuai untuk sistem kontrol.</a:t>
            </a:r>
            <a:endParaRPr lang="en-US" dirty="0" smtClean="0"/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8AD90-F487-476D-854C-27B827F640EB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Fuzzy</a:t>
            </a:r>
            <a:r>
              <a:rPr lang="en-US" dirty="0" smtClean="0"/>
              <a:t> </a:t>
            </a:r>
            <a:r>
              <a:rPr lang="id-ID" i="1" dirty="0" smtClean="0"/>
              <a:t>Systems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z="2200" dirty="0" smtClean="0"/>
              <a:t>Juni tahun 1965</a:t>
            </a:r>
            <a:r>
              <a:rPr lang="en-US" sz="2200" dirty="0" smtClean="0"/>
              <a:t>: P</a:t>
            </a:r>
            <a:r>
              <a:rPr lang="id-ID" sz="2200" dirty="0" smtClean="0"/>
              <a:t>rofesor Zadeh mempublikasikan paper pertama “</a:t>
            </a:r>
            <a:r>
              <a:rPr lang="id-ID" sz="2200" i="1" dirty="0" smtClean="0"/>
              <a:t>Fuzzy</a:t>
            </a:r>
            <a:r>
              <a:rPr lang="id-ID" sz="2200" dirty="0" smtClean="0"/>
              <a:t> </a:t>
            </a:r>
            <a:r>
              <a:rPr lang="id-ID" sz="2200" i="1" dirty="0" smtClean="0"/>
              <a:t>Sets</a:t>
            </a:r>
            <a:r>
              <a:rPr lang="id-ID" sz="2200" dirty="0" smtClean="0"/>
              <a:t>” pada jurnal </a:t>
            </a:r>
            <a:r>
              <a:rPr lang="id-ID" sz="2200" i="1" dirty="0" smtClean="0"/>
              <a:t>Information and Control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r>
              <a:rPr lang="id-ID" sz="2200" dirty="0" smtClean="0"/>
              <a:t>1970-an</a:t>
            </a:r>
            <a:r>
              <a:rPr lang="en-US" sz="2200" dirty="0" smtClean="0"/>
              <a:t>: </a:t>
            </a:r>
            <a:r>
              <a:rPr lang="id-ID" sz="2200" dirty="0" smtClean="0"/>
              <a:t>para ilmuwan Jepang berhasil mengaplikasikan konsep </a:t>
            </a:r>
            <a:r>
              <a:rPr lang="id-ID" sz="2200" i="1" dirty="0" smtClean="0"/>
              <a:t>fuzzy</a:t>
            </a:r>
            <a:r>
              <a:rPr lang="id-ID" sz="2200" dirty="0" smtClean="0"/>
              <a:t> ke dalam berbagai peralatan elektronik maupun proses produksi dalam industri. </a:t>
            </a:r>
            <a:endParaRPr lang="en-US" sz="2200" dirty="0" smtClean="0"/>
          </a:p>
          <a:p>
            <a:r>
              <a:rPr lang="en-US" sz="2200" i="1" dirty="0" smtClean="0"/>
              <a:t>F</a:t>
            </a:r>
            <a:r>
              <a:rPr lang="id-ID" sz="2200" i="1" dirty="0" smtClean="0"/>
              <a:t>uzzy</a:t>
            </a:r>
            <a:r>
              <a:rPr lang="id-ID" sz="2200" dirty="0" smtClean="0"/>
              <a:t> sudah diterapkan pada beragam sistem kontrol</a:t>
            </a:r>
            <a:endParaRPr lang="en-US" sz="2200" dirty="0" smtClean="0"/>
          </a:p>
          <a:p>
            <a:pPr lvl="1"/>
            <a:r>
              <a:rPr lang="id-ID" sz="2000" i="1" dirty="0" smtClean="0"/>
              <a:t>Air Conditioning</a:t>
            </a:r>
            <a:r>
              <a:rPr lang="id-ID" sz="2000" dirty="0" smtClean="0"/>
              <a:t> (AC)</a:t>
            </a:r>
            <a:endParaRPr lang="en-US" sz="2000" dirty="0" smtClean="0"/>
          </a:p>
          <a:p>
            <a:pPr lvl="1"/>
            <a:r>
              <a:rPr lang="en-US" sz="2000" dirty="0" smtClean="0"/>
              <a:t>O</a:t>
            </a:r>
            <a:r>
              <a:rPr lang="id-ID" sz="2000" dirty="0" smtClean="0"/>
              <a:t>tomotif</a:t>
            </a:r>
            <a:endParaRPr lang="en-US" sz="2000" dirty="0" smtClean="0"/>
          </a:p>
          <a:p>
            <a:pPr lvl="1"/>
            <a:r>
              <a:rPr lang="en-US" sz="2000" dirty="0" smtClean="0"/>
              <a:t>R</a:t>
            </a:r>
            <a:r>
              <a:rPr lang="id-ID" sz="2000" dirty="0" smtClean="0"/>
              <a:t>obot</a:t>
            </a:r>
            <a:endParaRPr lang="en-US" sz="2000" dirty="0" smtClean="0"/>
          </a:p>
          <a:p>
            <a:pPr lvl="1"/>
            <a:r>
              <a:rPr lang="en-US" sz="2000" dirty="0" err="1" smtClean="0"/>
              <a:t>Dsb</a:t>
            </a:r>
            <a:r>
              <a:rPr lang="en-US" sz="2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EF141-AE27-4B68-B7B7-B8EDDEF6C29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Kasus</a:t>
            </a:r>
            <a:r>
              <a:rPr lang="en-US" sz="3600" dirty="0" smtClean="0"/>
              <a:t> 1</a:t>
            </a:r>
            <a:r>
              <a:rPr lang="id-ID" sz="3600" dirty="0" smtClean="0"/>
              <a:t>: Pemberian Beasiswa</a:t>
            </a:r>
            <a:endParaRPr lang="id-ID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667000"/>
          <a:ext cx="8153400" cy="2286000"/>
        </p:xfrm>
        <a:graphic>
          <a:graphicData uri="http://schemas.openxmlformats.org/drawingml/2006/table">
            <a:tbl>
              <a:tblPr/>
              <a:tblGrid>
                <a:gridCol w="2381081"/>
                <a:gridCol w="1587388"/>
                <a:gridCol w="4184931"/>
              </a:tblGrid>
              <a:tr h="85725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Mahasiswa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IPK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Gaji 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Or</a:t>
                      </a:r>
                      <a:r>
                        <a:rPr lang="en-US" sz="3200" spc="-30" dirty="0" err="1" smtClean="0">
                          <a:latin typeface="Book Antiqua"/>
                          <a:ea typeface="Times New Roman"/>
                          <a:cs typeface="Times New Roman"/>
                        </a:rPr>
                        <a:t>tu</a:t>
                      </a:r>
                      <a:r>
                        <a:rPr lang="id-ID" sz="3200" spc="-30" dirty="0" smtClean="0">
                          <a:latin typeface="Book Antiqu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(Rp/bulan)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3,00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10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>
                          <a:latin typeface="Book Antiqua"/>
                          <a:ea typeface="Times New Roman"/>
                          <a:cs typeface="Times New Roman"/>
                        </a:rPr>
                        <a:t>2,99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3200" spc="-30" dirty="0">
                          <a:latin typeface="Book Antiqua"/>
                          <a:ea typeface="Times New Roman"/>
                          <a:cs typeface="Times New Roman"/>
                        </a:rPr>
                        <a:t>1 juta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9AF7B-9D59-46E4-A2EB-58EE53DAF7C7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2049517" y="1277006"/>
          <a:ext cx="4808483" cy="5102309"/>
        </p:xfrm>
        <a:graphic>
          <a:graphicData uri="http://schemas.openxmlformats.org/presentationml/2006/ole">
            <p:oleObj spid="_x0000_s66562" name="Visio" r:id="rId3" imgW="1888951" imgH="2904517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3F1E0-998C-4BFF-9962-909AA2FD986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35" y="1277006"/>
            <a:ext cx="2384823" cy="584775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Fungsi Keanggotaan Input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0" y="2445069"/>
            <a:ext cx="2038500" cy="1600438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Berisikan:</a:t>
            </a:r>
          </a:p>
          <a:p>
            <a:pPr>
              <a:buFont typeface="Arial" pitchFamily="34" charset="0"/>
              <a:buChar char="•"/>
            </a:pPr>
            <a:r>
              <a:rPr lang="id-ID" sz="1400" dirty="0" smtClean="0"/>
              <a:t>Fungsi Keanggotaan Output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id-ID" sz="1400" dirty="0" smtClean="0"/>
              <a:t> Fuzzy Rule yang memetakan antara Fuzzy Input dengan Keanggotaan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 err="1" smtClean="0"/>
              <a:t>Fuzzification</a:t>
            </a:r>
            <a:r>
              <a:rPr lang="en-US" sz="3600" i="1" dirty="0" smtClean="0"/>
              <a:t> &amp; Rule Evaluation</a:t>
            </a:r>
            <a:endParaRPr lang="id-ID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125" y="2349062"/>
            <a:ext cx="8326438" cy="3683438"/>
          </a:xfrm>
        </p:spPr>
        <p:txBody>
          <a:bodyPr/>
          <a:lstStyle/>
          <a:p>
            <a:r>
              <a:rPr lang="en-US" sz="2800" dirty="0" err="1" smtClean="0"/>
              <a:t>Misalkan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fuzzification</a:t>
            </a:r>
            <a:r>
              <a:rPr lang="en-US" sz="2800" dirty="0" err="1" smtClean="0"/>
              <a:t>-nya</a:t>
            </a:r>
            <a:r>
              <a:rPr lang="en-US" sz="2800" i="1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persis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model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Misalkan</a:t>
            </a:r>
            <a:r>
              <a:rPr lang="en-US" sz="2800" dirty="0" smtClean="0"/>
              <a:t> </a:t>
            </a:r>
            <a:r>
              <a:rPr lang="en-US" sz="2800" i="1" dirty="0" smtClean="0"/>
              <a:t>Rule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persis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model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.</a:t>
            </a:r>
          </a:p>
          <a:p>
            <a:endParaRPr lang="id-ID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E4957-F623-4E70-BA8C-C07DE9157B25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3220"/>
            <a:ext cx="8305800" cy="7277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A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501650" y="2286000"/>
          <a:ext cx="8318500" cy="1524000"/>
        </p:xfrm>
        <a:graphic>
          <a:graphicData uri="http://schemas.openxmlformats.org/presentationml/2006/ole">
            <p:oleObj spid="_x0000_s36866" name="Equation" r:id="rId3" imgW="4762440" imgH="888840" progId="Equation.3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>
          <a:xfrm>
            <a:off x="4038600" y="40386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895600" y="5105400"/>
            <a:ext cx="32766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(0,5)</a:t>
            </a:r>
          </a:p>
          <a:p>
            <a:r>
              <a:rPr lang="id-ID" sz="2400" dirty="0" smtClean="0"/>
              <a:t>NK = Tinggi (0,4)</a:t>
            </a:r>
            <a:endParaRPr lang="id-ID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789EB-8FD6-4A34-AA3F-E285258D939B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FK </a:t>
            </a:r>
            <a:r>
              <a:rPr lang="en-US" i="1" dirty="0" smtClean="0"/>
              <a:t>singleton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endParaRPr lang="id-ID" dirty="0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3169" name="Object 1"/>
          <p:cNvGraphicFramePr>
            <a:graphicFrameLocks noChangeAspect="1"/>
          </p:cNvGraphicFramePr>
          <p:nvPr/>
        </p:nvGraphicFramePr>
        <p:xfrm>
          <a:off x="457200" y="2514600"/>
          <a:ext cx="8141368" cy="3200400"/>
        </p:xfrm>
        <a:graphic>
          <a:graphicData uri="http://schemas.openxmlformats.org/presentationml/2006/ole">
            <p:oleObj spid="_x0000_s37890" name="Visio" r:id="rId3" imgW="4485685" imgH="1764489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2C5E1F-88D8-4867-8BD0-8D552B615685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414"/>
            <a:ext cx="8305800" cy="664674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mahasiswa</a:t>
            </a:r>
            <a:r>
              <a:rPr lang="en-US" sz="3600" b="1" dirty="0" smtClean="0"/>
              <a:t> A</a:t>
            </a:r>
            <a:endParaRPr lang="id-ID" sz="3600" b="1" dirty="0"/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5217" name="Object 1"/>
          <p:cNvGraphicFramePr>
            <a:graphicFrameLocks noChangeAspect="1"/>
          </p:cNvGraphicFramePr>
          <p:nvPr/>
        </p:nvGraphicFramePr>
        <p:xfrm>
          <a:off x="457200" y="2057399"/>
          <a:ext cx="5105400" cy="4624201"/>
        </p:xfrm>
        <a:graphic>
          <a:graphicData uri="http://schemas.openxmlformats.org/presentationml/2006/ole">
            <p:oleObj spid="_x0000_s38914" name="Visio" r:id="rId3" imgW="4485685" imgH="4061298" progId="Visio.Drawing.11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943600" y="2209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(0,5)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(0,4)</a:t>
            </a:r>
            <a:endParaRPr lang="id-ID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8772D-42E2-4F09-8885-50E97A2FAA05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8178"/>
            <a:ext cx="8305800" cy="648909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Composition</a:t>
            </a:r>
            <a:endParaRPr lang="id-ID" sz="3600" b="1" dirty="0"/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6241" name="Object 1"/>
          <p:cNvGraphicFramePr>
            <a:graphicFrameLocks noChangeAspect="1"/>
          </p:cNvGraphicFramePr>
          <p:nvPr/>
        </p:nvGraphicFramePr>
        <p:xfrm>
          <a:off x="457199" y="2209800"/>
          <a:ext cx="8141369" cy="3200400"/>
        </p:xfrm>
        <a:graphic>
          <a:graphicData uri="http://schemas.openxmlformats.org/presentationml/2006/ole">
            <p:oleObj spid="_x0000_s39938" name="Visio" r:id="rId3" imgW="4485685" imgH="1764489" progId="Visio.Drawing.11">
              <p:embed/>
            </p:oleObj>
          </a:graphicData>
        </a:graphic>
      </p:graphicFrame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95EA0C-7681-42B3-BD0B-2FB14E4C99B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959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Defuzzyfication</a:t>
            </a:r>
            <a:r>
              <a:rPr lang="en-US" dirty="0" smtClean="0"/>
              <a:t>:</a:t>
            </a:r>
            <a:r>
              <a:rPr lang="id-ID" i="1" dirty="0" smtClean="0"/>
              <a:t> Weighted Average</a:t>
            </a:r>
            <a:endParaRPr lang="id-ID" dirty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1371600" y="2971800"/>
          <a:ext cx="6439694" cy="1447800"/>
        </p:xfrm>
        <a:graphic>
          <a:graphicData uri="http://schemas.openxmlformats.org/presentationml/2006/ole">
            <p:oleObj spid="_x0000_s40962" name="Equation" r:id="rId3" imgW="1879600" imgH="419100" progId="Equation.3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F14CE-2C94-45B3-B229-AFD26C122EF2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08" y="127558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B</a:t>
            </a:r>
            <a:endParaRPr lang="id-ID" dirty="0"/>
          </a:p>
        </p:txBody>
      </p:sp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Down Arrow 8"/>
          <p:cNvSpPr/>
          <p:nvPr/>
        </p:nvSpPr>
        <p:spPr>
          <a:xfrm>
            <a:off x="4038600" y="4343400"/>
            <a:ext cx="9906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868680" y="2445603"/>
          <a:ext cx="7360920" cy="1600200"/>
        </p:xfrm>
        <a:graphic>
          <a:graphicData uri="http://schemas.openxmlformats.org/presentationml/2006/ole">
            <p:oleObj spid="_x0000_s41986" name="Equation" r:id="rId3" imgW="4267200" imgH="8890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0" y="5341203"/>
            <a:ext cx="37469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2400" dirty="0" smtClean="0"/>
              <a:t>NK =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(0)</a:t>
            </a:r>
          </a:p>
          <a:p>
            <a:r>
              <a:rPr lang="id-ID" sz="2400" dirty="0" smtClean="0"/>
              <a:t>NK = Tinggi (0,52)</a:t>
            </a:r>
            <a:endParaRPr lang="id-ID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49F3A-DC4D-4B70-96B9-AAE425B6EA0F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Untuk</a:t>
            </a:r>
            <a:r>
              <a:rPr lang="en-US" dirty="0" smtClean="0"/>
              <a:t> M</a:t>
            </a:r>
            <a:r>
              <a:rPr lang="id-ID" dirty="0" smtClean="0"/>
              <a:t>ahasiswa B</a:t>
            </a:r>
            <a:endParaRPr lang="id-ID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8289" name="Object 1"/>
          <p:cNvGraphicFramePr>
            <a:graphicFrameLocks noChangeAspect="1"/>
          </p:cNvGraphicFramePr>
          <p:nvPr/>
        </p:nvGraphicFramePr>
        <p:xfrm>
          <a:off x="457200" y="3352800"/>
          <a:ext cx="8237716" cy="3200400"/>
        </p:xfrm>
        <a:graphic>
          <a:graphicData uri="http://schemas.openxmlformats.org/presentationml/2006/ole">
            <p:oleObj spid="_x0000_s43010" name="Visio" r:id="rId3" imgW="4539632" imgH="1764489" progId="Visio.Drawing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486400" y="22098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(0)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NK =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(0,52)</a:t>
            </a:r>
            <a:endParaRPr lang="id-ID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8BE4E-5C16-4646-A1A8-8EF3CF334B2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Classical</a:t>
            </a:r>
            <a:r>
              <a:rPr lang="en-US" dirty="0" smtClean="0"/>
              <a:t> </a:t>
            </a:r>
            <a:r>
              <a:rPr lang="en-US" i="1" dirty="0" smtClean="0"/>
              <a:t>Sets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</a:t>
            </a:r>
            <a:r>
              <a:rPr lang="id-ID" sz="2400" dirty="0" smtClean="0"/>
              <a:t>eori himpunan klasik</a:t>
            </a:r>
            <a:r>
              <a:rPr lang="en-US" sz="2400" dirty="0" smtClean="0"/>
              <a:t>:</a:t>
            </a:r>
            <a:r>
              <a:rPr lang="id-ID" sz="2400" dirty="0" smtClean="0"/>
              <a:t> suatu himpunan secara intuitif adalah setiap kumpulan elemen-elemen. </a:t>
            </a:r>
            <a:endParaRPr lang="en-US" sz="2400" dirty="0" smtClean="0"/>
          </a:p>
          <a:p>
            <a:r>
              <a:rPr lang="id-ID" sz="2400" dirty="0" smtClean="0"/>
              <a:t>Himpunan klasik dikenal juga sebagai </a:t>
            </a:r>
            <a:r>
              <a:rPr lang="id-ID" sz="2400" b="1" i="1" dirty="0" smtClean="0"/>
              <a:t>crisp set</a:t>
            </a:r>
            <a:r>
              <a:rPr lang="id-ID" sz="2400" dirty="0" smtClean="0"/>
              <a:t>.</a:t>
            </a:r>
            <a:r>
              <a:rPr lang="id-ID" sz="2400" b="1" dirty="0" smtClean="0"/>
              <a:t> </a:t>
            </a:r>
            <a:endParaRPr lang="en-US" sz="2400" b="1" dirty="0" smtClean="0"/>
          </a:p>
          <a:p>
            <a:r>
              <a:rPr lang="en-US" sz="2400" i="1" dirty="0" smtClean="0"/>
              <a:t>C</a:t>
            </a:r>
            <a:r>
              <a:rPr lang="id-ID" sz="2400" i="1" dirty="0" smtClean="0"/>
              <a:t>risp</a:t>
            </a:r>
            <a:r>
              <a:rPr lang="id-ID" sz="2400" dirty="0" smtClean="0"/>
              <a:t> </a:t>
            </a:r>
            <a:r>
              <a:rPr lang="en-US" sz="2400" dirty="0" smtClean="0"/>
              <a:t>=</a:t>
            </a:r>
            <a:r>
              <a:rPr lang="id-ID" sz="2400" dirty="0" smtClean="0"/>
              <a:t> </a:t>
            </a:r>
            <a:r>
              <a:rPr lang="id-ID" sz="2400" i="1" dirty="0" smtClean="0"/>
              <a:t>clear and distinct </a:t>
            </a:r>
            <a:r>
              <a:rPr lang="id-ID" sz="2400" dirty="0" smtClean="0"/>
              <a:t>[OXF95].</a:t>
            </a:r>
            <a:endParaRPr lang="en-US" sz="2400" dirty="0" smtClean="0"/>
          </a:p>
          <a:p>
            <a:r>
              <a:rPr lang="en-US" sz="2400" i="1" dirty="0" smtClean="0"/>
              <a:t>C</a:t>
            </a:r>
            <a:r>
              <a:rPr lang="id-ID" sz="2400" i="1" dirty="0" smtClean="0"/>
              <a:t>risp set</a:t>
            </a:r>
            <a:r>
              <a:rPr lang="id-ID" sz="2400" dirty="0" smtClean="0"/>
              <a:t> </a:t>
            </a:r>
            <a:r>
              <a:rPr lang="en-US" sz="2400" dirty="0" smtClean="0"/>
              <a:t>:</a:t>
            </a:r>
            <a:r>
              <a:rPr lang="id-ID" sz="2400" dirty="0" smtClean="0"/>
              <a:t> himpunan yang membedakan anggota dan non anggotanya dengan batasan yang jelas. </a:t>
            </a:r>
            <a:endParaRPr lang="en-US" sz="2400" dirty="0" smtClean="0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9BB5A-BCEE-4892-AAE0-946A3BEBD45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Defuzzyfication</a:t>
            </a:r>
            <a:r>
              <a:rPr lang="en-US" dirty="0" smtClean="0"/>
              <a:t>:</a:t>
            </a:r>
            <a:r>
              <a:rPr lang="id-ID" i="1" dirty="0" smtClean="0"/>
              <a:t> Weighted Average</a:t>
            </a:r>
            <a:endParaRPr lang="id-ID" dirty="0"/>
          </a:p>
        </p:txBody>
      </p:sp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69313" name="Object 1"/>
          <p:cNvGraphicFramePr>
            <a:graphicFrameLocks noChangeAspect="1"/>
          </p:cNvGraphicFramePr>
          <p:nvPr/>
        </p:nvGraphicFramePr>
        <p:xfrm>
          <a:off x="1447800" y="3048000"/>
          <a:ext cx="5753100" cy="1447800"/>
        </p:xfrm>
        <a:graphic>
          <a:graphicData uri="http://schemas.openxmlformats.org/presentationml/2006/ole">
            <p:oleObj spid="_x0000_s44034" name="Equation" r:id="rId3" imgW="1676400" imgH="419100" progId="Equation.3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4E6FF-1130-4448-A8EF-0D4F6A11A557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Keputusan</a:t>
            </a:r>
            <a:r>
              <a:rPr lang="en-US" dirty="0" smtClean="0"/>
              <a:t> Model </a:t>
            </a:r>
            <a:r>
              <a:rPr lang="en-US" dirty="0" err="1" smtClean="0"/>
              <a:t>Sugeno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ahasiswa </a:t>
            </a:r>
            <a:r>
              <a:rPr lang="en-US" dirty="0" smtClean="0"/>
              <a:t>B</a:t>
            </a:r>
            <a:r>
              <a:rPr lang="id-ID" dirty="0" smtClean="0"/>
              <a:t> dengan IPK = 2,99 dan Gaji orangtuanya sebesar 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id-ID" dirty="0" smtClean="0"/>
              <a:t>1 juta per bulan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id-ID" dirty="0" smtClean="0"/>
              <a:t>Nilai Kelayakan sebesar </a:t>
            </a:r>
            <a:r>
              <a:rPr lang="en-US" b="1" dirty="0" smtClean="0">
                <a:solidFill>
                  <a:srgbClr val="C00000"/>
                </a:solidFill>
              </a:rPr>
              <a:t>80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id-ID" dirty="0" smtClean="0"/>
              <a:t>ebih besar dibandingkan dengan Nilai Kelayakan mahasiswa A</a:t>
            </a:r>
            <a:r>
              <a:rPr lang="en-US" dirty="0" smtClean="0"/>
              <a:t> yang </a:t>
            </a:r>
            <a:r>
              <a:rPr lang="id-ID" dirty="0" smtClean="0"/>
              <a:t>sebesar </a:t>
            </a:r>
            <a:r>
              <a:rPr lang="en-US" b="1" dirty="0" smtClean="0">
                <a:solidFill>
                  <a:srgbClr val="C00000"/>
                </a:solidFill>
              </a:rPr>
              <a:t>63,33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B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beasiswa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B7158-5952-45CC-83BD-E453FB3E4EB9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7620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733800" y="152400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Model </a:t>
            </a:r>
            <a:r>
              <a:rPr lang="id-ID" sz="3600" b="1" dirty="0" smtClean="0">
                <a:solidFill>
                  <a:schemeClr val="bg1"/>
                </a:solidFill>
              </a:rPr>
              <a:t>Sugeno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20320-DBFA-4F61-A5D3-A33ABFD92DC3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493"/>
            <a:ext cx="40671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5849" y="1657843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Tsukamoto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Kasus kelayakan penerimaan beasiswa (sama dengan kasus sebelumnya untuk Mamdani dan Sugeno)</a:t>
            </a:r>
          </a:p>
          <a:p>
            <a:r>
              <a:rPr lang="id-ID" dirty="0" smtClean="0"/>
              <a:t>Defuzification dilakukan pada semua rule yang terlibat dan diakumulasi dengan weighted average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D294C57-A7C3-48F3-9442-7A74DA1A289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Tsukamoto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3767958"/>
            <a:ext cx="8326438" cy="2267081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Terdapat 4 rule inferensi yang aktif, proses defuzification dilakukan pada seluruh rule</a:t>
            </a:r>
          </a:p>
          <a:p>
            <a:pPr lvl="1"/>
            <a:r>
              <a:rPr lang="id-ID" dirty="0" smtClean="0"/>
              <a:t>1. Rendah (0.4) -&gt; A</a:t>
            </a:r>
          </a:p>
          <a:p>
            <a:pPr lvl="1"/>
            <a:r>
              <a:rPr lang="id-ID" dirty="0" smtClean="0"/>
              <a:t>2.Rendah (0.5) -&gt; B</a:t>
            </a:r>
          </a:p>
          <a:p>
            <a:pPr lvl="1"/>
            <a:r>
              <a:rPr lang="id-ID" dirty="0" smtClean="0"/>
              <a:t>3. Tinggi (0.4) -&gt; C</a:t>
            </a:r>
          </a:p>
          <a:p>
            <a:pPr lvl="1"/>
            <a:r>
              <a:rPr lang="id-ID" dirty="0" smtClean="0"/>
              <a:t>4. Rendah (0.5) -&gt; D</a:t>
            </a:r>
          </a:p>
          <a:p>
            <a:pPr lvl="1"/>
            <a:r>
              <a:rPr lang="id-ID" dirty="0" smtClean="0"/>
              <a:t>Hasil akumulasi menggunakan weighted average: (A*0.4 + B*0.5 + C *0.4 + D * 0.5 )/ (0.4+0.5+0.4+0.5)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Untuk mahasiswa 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655662" y="2095499"/>
          <a:ext cx="7861645" cy="1467507"/>
        </p:xfrm>
        <a:graphic>
          <a:graphicData uri="http://schemas.openxmlformats.org/presentationml/2006/ole">
            <p:oleObj spid="_x0000_s65538" name="Equation" r:id="rId3" imgW="4762440" imgH="888840" progId="Equation.3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1. Rendah (0.4)  -&gt; (80-z)/(80-50)=0.4 z=68</a:t>
            </a:r>
          </a:p>
          <a:p>
            <a:r>
              <a:rPr lang="id-ID" dirty="0" smtClean="0"/>
              <a:t>2. Rendah (0.5)  -&gt; (80-z)/(80-50)=0.5 z=65</a:t>
            </a:r>
          </a:p>
          <a:p>
            <a:r>
              <a:rPr lang="id-ID" dirty="0" smtClean="0"/>
              <a:t>3. Tinggi (0.4)    -&gt; (z-50)/(80-50)=0.4 z=62</a:t>
            </a:r>
          </a:p>
          <a:p>
            <a:r>
              <a:rPr lang="id-ID" dirty="0" smtClean="0"/>
              <a:t>4. Rendah (0.5)  -&gt; (80-z)/(80-50)=0.5 z=65</a:t>
            </a:r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id-ID" dirty="0" smtClean="0"/>
              <a:t>Hasil defuzification := (68*0.4 + 65 *0.5+62 *0.4+65*0.5) / (0.4+0.5+0.4+0.5) =65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Untuk mahasiswa A - Tsukamoto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1. Tinggi(0.52)  -&gt; (z-50)/(80-50)=0.52  z=65.6</a:t>
            </a:r>
          </a:p>
          <a:p>
            <a:r>
              <a:rPr lang="id-ID" dirty="0" smtClean="0"/>
              <a:t>2. Rendah (0)   -&gt; (80-z)/(80-50)=0       z=80</a:t>
            </a:r>
          </a:p>
          <a:p>
            <a:r>
              <a:rPr lang="id-ID" dirty="0" smtClean="0"/>
              <a:t>3. Tinggi (0.48) -&gt; (z-50)/(80-50)=0.48  z=64.4</a:t>
            </a:r>
          </a:p>
          <a:p>
            <a:r>
              <a:rPr lang="id-ID" dirty="0" smtClean="0"/>
              <a:t>4. Tinggi (0)     -&gt; (z-50)/(80-50)=0       z=50</a:t>
            </a:r>
          </a:p>
          <a:p>
            <a:pPr marL="346075" lvl="1" indent="-346075">
              <a:spcBef>
                <a:spcPts val="1800"/>
              </a:spcBef>
              <a:buClrTx/>
              <a:buSzPct val="135000"/>
              <a:buBlip>
                <a:blip r:embed="rId2"/>
              </a:buBlip>
            </a:pPr>
            <a:r>
              <a:rPr lang="id-ID" dirty="0" smtClean="0"/>
              <a:t>Hasil defuzification := (65.6*0.52 + 80 *0+64.4 *0.48+50*0) / (0.52+0+0.48+0) = 65.024</a:t>
            </a:r>
            <a:endParaRPr lang="en-US" dirty="0" smtClean="0"/>
          </a:p>
          <a:p>
            <a:pPr>
              <a:buNone/>
            </a:pPr>
            <a:endParaRPr lang="id-ID" dirty="0" smtClean="0"/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Untuk mahasiswa B- Tsukamoto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Mamdani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Sugeno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Tsukamoto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</p:nvPr>
        </p:nvGraphicFramePr>
        <p:xfrm>
          <a:off x="365125" y="2009776"/>
          <a:ext cx="8326440" cy="393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868"/>
                <a:gridCol w="2686708"/>
                <a:gridCol w="1665288"/>
                <a:gridCol w="1665288"/>
                <a:gridCol w="1665288"/>
              </a:tblGrid>
              <a:tr h="644875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Aspek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Mamdani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Sugeno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Tsukamoto</a:t>
                      </a:r>
                      <a:endParaRPr lang="en-US" dirty="0"/>
                    </a:p>
                  </a:txBody>
                  <a:tcPr/>
                </a:tc>
              </a:tr>
              <a:tr h="644875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Aturan Fuzzy pada Luaran (Output)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Himpunan Fuzzy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Bukan himpunan</a:t>
                      </a:r>
                      <a:r>
                        <a:rPr lang="id-ID" baseline="0" dirty="0" smtClean="0"/>
                        <a:t> fuzzy: Linear or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Himpunan Fuzzy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44875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Defuzification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CoG (Center of Gravity), etc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Weighted Average</a:t>
                      </a: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Weighted Average</a:t>
                      </a: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644875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Penemu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Ebrahim Mamdani 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Takagi-Sugeno-Kang 1985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dirty="0" smtClean="0"/>
                        <a:t>Tsukamoto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Mamdani vs Sugeno vs Tsukamoto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959"/>
            <a:ext cx="83058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914400" y="4800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id-ID" sz="2400" dirty="0" smtClean="0"/>
              <a:t>nggota himpunan </a:t>
            </a:r>
            <a:r>
              <a:rPr lang="id-ID" sz="2400" i="1" dirty="0" smtClean="0"/>
              <a:t>A</a:t>
            </a:r>
            <a:r>
              <a:rPr lang="id-ID" sz="2400" dirty="0" smtClean="0"/>
              <a:t> adalah 7, 8, 9, </a:t>
            </a:r>
            <a:r>
              <a:rPr lang="en-US" sz="2400" dirty="0" smtClean="0"/>
              <a:t>..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id-ID" sz="2400" dirty="0" smtClean="0"/>
              <a:t>ukan anggota </a:t>
            </a:r>
            <a:r>
              <a:rPr lang="id-ID" sz="2400" i="1" dirty="0" smtClean="0"/>
              <a:t>A</a:t>
            </a:r>
            <a:r>
              <a:rPr lang="id-ID" sz="2400" dirty="0" smtClean="0"/>
              <a:t> adalah 6, 5, 4, </a:t>
            </a:r>
            <a:r>
              <a:rPr lang="en-US" sz="2400" dirty="0" smtClean="0"/>
              <a:t>..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graphicFrame>
        <p:nvGraphicFramePr>
          <p:cNvPr id="436226" name="Object 2"/>
          <p:cNvGraphicFramePr>
            <a:graphicFrameLocks noChangeAspect="1"/>
          </p:cNvGraphicFramePr>
          <p:nvPr/>
        </p:nvGraphicFramePr>
        <p:xfrm>
          <a:off x="941402" y="2895600"/>
          <a:ext cx="7288198" cy="762000"/>
        </p:xfrm>
        <a:graphic>
          <a:graphicData uri="http://schemas.openxmlformats.org/presentationml/2006/ole">
            <p:oleObj spid="_x0000_s1026" name="Equation" r:id="rId3" imgW="1916868" imgH="203112" progId="Equation.3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C4776-0EA9-4BE8-816E-3B7715BAA05A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First Agregate then Infer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9649" y="2409457"/>
            <a:ext cx="6097389" cy="322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3/2/2015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First Infer, then Aggregate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4608" y="2009775"/>
            <a:ext cx="6127471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588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Kelayakan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A &amp; B</a:t>
            </a:r>
            <a:endParaRPr lang="id-ID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590800"/>
          <a:ext cx="8153400" cy="3428999"/>
        </p:xfrm>
        <a:graphic>
          <a:graphicData uri="http://schemas.openxmlformats.org/drawingml/2006/table">
            <a:tbl>
              <a:tblPr/>
              <a:tblGrid>
                <a:gridCol w="2203249"/>
                <a:gridCol w="2203249"/>
                <a:gridCol w="1873451"/>
                <a:gridCol w="1873451"/>
              </a:tblGrid>
              <a:tr h="860534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Mahasiswa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Nilai Kelayakan mendapat beasiswa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9191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Model Mamdani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Model Sugeno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kern="1200" spc="-3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Model Tsukamoto</a:t>
                      </a:r>
                      <a:endParaRPr lang="id-ID" sz="2800" kern="1200" spc="-3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52,39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 dirty="0">
                          <a:latin typeface="Arial"/>
                          <a:ea typeface="Times New Roman"/>
                          <a:cs typeface="Times New Roman"/>
                        </a:rPr>
                        <a:t>63,33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kern="1200" spc="-3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65,00</a:t>
                      </a:r>
                      <a:endParaRPr lang="id-ID" sz="2800" kern="1200" spc="-3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69,66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spc="-30"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kern="1200" spc="-3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65,024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1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Selisih A dan B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>
                          <a:latin typeface="Arial"/>
                          <a:ea typeface="Times New Roman"/>
                          <a:cs typeface="Times New Roman"/>
                        </a:rPr>
                        <a:t>17,72</a:t>
                      </a:r>
                      <a:endParaRPr lang="id-ID" sz="36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800" b="1" spc="-30" dirty="0">
                          <a:latin typeface="Arial"/>
                          <a:ea typeface="Times New Roman"/>
                          <a:cs typeface="Times New Roman"/>
                        </a:rPr>
                        <a:t>16,67</a:t>
                      </a:r>
                      <a:endParaRPr lang="id-ID" sz="36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r>
                        <a:rPr lang="id-ID" sz="28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1E600-1A8F-413B-BF3B-3C847601CD9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99545"/>
            <a:ext cx="5740400" cy="643102"/>
          </a:xfrm>
        </p:spPr>
        <p:txBody>
          <a:bodyPr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A Classification of Fuzzy Rule-based models for function approximation</a:t>
            </a:r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969963" y="60325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99243" y="5518150"/>
            <a:ext cx="3128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/>
              <a:t>*Fuzzy Logic - </a:t>
            </a:r>
            <a:r>
              <a:rPr lang="en-US" altLang="en-US" sz="1000" dirty="0" err="1"/>
              <a:t>J.Yen</a:t>
            </a:r>
            <a:r>
              <a:rPr lang="en-US" altLang="en-US" sz="1000" dirty="0"/>
              <a:t>, and R. </a:t>
            </a:r>
            <a:r>
              <a:rPr lang="en-US" altLang="en-US" sz="1000" dirty="0" err="1"/>
              <a:t>Langari</a:t>
            </a:r>
            <a:r>
              <a:rPr lang="en-US" altLang="en-US" sz="1000" dirty="0"/>
              <a:t>, Prentice Hall 1999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177800"/>
            <a:endParaRPr lang="en-US" altLang="en-US"/>
          </a:p>
          <a:p>
            <a:pPr marL="1943100" lvl="2" indent="-279400"/>
            <a:endParaRPr lang="en-US" altLang="en-US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979738" y="2020888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Fuzzy Rule-based Models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498600" y="3078163"/>
            <a:ext cx="287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NonAdditive Rule Models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997450" y="3017838"/>
            <a:ext cx="289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Additive Rule Models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614488" y="4695825"/>
            <a:ext cx="222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Mamdani Model</a:t>
            </a:r>
          </a:p>
          <a:p>
            <a:r>
              <a:rPr lang="en-US"/>
              <a:t>(Mamdani)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492500" y="3787775"/>
            <a:ext cx="3009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TSK Model</a:t>
            </a:r>
          </a:p>
          <a:p>
            <a:r>
              <a:rPr lang="en-US"/>
              <a:t>(Takagi-Sugeno-Kang)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4683125" y="5246688"/>
            <a:ext cx="3279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Standard Additive Model</a:t>
            </a:r>
            <a:br>
              <a:rPr lang="en-US"/>
            </a:br>
            <a:r>
              <a:rPr lang="en-US"/>
              <a:t>(Kosko)</a:t>
            </a:r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2974975" y="2441575"/>
            <a:ext cx="1654175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4641850" y="2454275"/>
            <a:ext cx="1793875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 flipH="1">
            <a:off x="2533650" y="3578225"/>
            <a:ext cx="301625" cy="117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5159375" y="3484563"/>
            <a:ext cx="120650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6376988" y="3484563"/>
            <a:ext cx="312737" cy="179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6718300" y="4159250"/>
            <a:ext cx="242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en-US" dirty="0"/>
              <a:t>Tsukamoto</a:t>
            </a:r>
            <a:r>
              <a:rPr lang="en-US" dirty="0"/>
              <a:t> Model</a:t>
            </a:r>
          </a:p>
          <a:p>
            <a:r>
              <a:rPr lang="en-US" dirty="0"/>
              <a:t>(</a:t>
            </a:r>
            <a:r>
              <a:rPr kumimoji="1" lang="en-US" altLang="en-US" dirty="0"/>
              <a:t>Tsukamoto</a:t>
            </a:r>
            <a:r>
              <a:rPr lang="en-US" dirty="0"/>
              <a:t>)</a:t>
            </a:r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6400800" y="3482975"/>
            <a:ext cx="1450975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Untuk masalah dengan jumlah aturan yang sangat banyak, seperti permainan catur, teknik </a:t>
            </a:r>
            <a:r>
              <a:rPr lang="id-ID" i="1" dirty="0" smtClean="0"/>
              <a:t>Reasoning</a:t>
            </a:r>
            <a:r>
              <a:rPr lang="id-ID" dirty="0" smtClean="0"/>
              <a:t> lebih sesuai dibandingkan teknik </a:t>
            </a:r>
            <a:r>
              <a:rPr lang="id-ID" i="1" dirty="0" smtClean="0"/>
              <a:t>searching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Keuntungan dari teknik </a:t>
            </a:r>
            <a:r>
              <a:rPr lang="id-ID" i="1" dirty="0" smtClean="0"/>
              <a:t>Reasoning</a:t>
            </a:r>
            <a:r>
              <a:rPr lang="id-ID" dirty="0" smtClean="0"/>
              <a:t> adalah kemudahan dalam melakukan majemen pengetahuan.</a:t>
            </a:r>
          </a:p>
          <a:p>
            <a:r>
              <a:rPr lang="id-ID" i="1" dirty="0" smtClean="0"/>
              <a:t>Propositional logic </a:t>
            </a:r>
            <a:r>
              <a:rPr lang="id-ID" dirty="0" smtClean="0"/>
              <a:t>adalah </a:t>
            </a:r>
            <a:r>
              <a:rPr lang="id-ID" i="1" dirty="0" smtClean="0"/>
              <a:t>logic </a:t>
            </a:r>
            <a:r>
              <a:rPr lang="id-ID" dirty="0" smtClean="0"/>
              <a:t>paling sederhana yang terlalu lemah untuk digunakan dalam merepresentasikan pengetahuan, sehingga hampir tidak pernah  digunakan untuk penyelesaian masalah di dunia nyata.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9C18F-69DC-4183-B371-EB5021D7FEA1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i="1" dirty="0" smtClean="0"/>
              <a:t>First-Order Logic </a:t>
            </a:r>
            <a:r>
              <a:rPr lang="id-ID" dirty="0" smtClean="0"/>
              <a:t>cukup memadai untuk merepresentasikan pengetahuan, sehingga banyak digunakan untuk penyelesaian masalah dunia nyata. </a:t>
            </a:r>
          </a:p>
          <a:p>
            <a:r>
              <a:rPr lang="id-ID" dirty="0" smtClean="0"/>
              <a:t>Untuk membangun </a:t>
            </a:r>
            <a:r>
              <a:rPr lang="id-ID" i="1" dirty="0" smtClean="0"/>
              <a:t>knowledge-based agent</a:t>
            </a:r>
            <a:r>
              <a:rPr lang="id-ID" dirty="0" smtClean="0"/>
              <a:t>, pekerjaan paling berat adalah bagaimana membangun basis pengetahuan yang benar dan lengkap. </a:t>
            </a:r>
            <a:endParaRPr lang="en-US" dirty="0" smtClean="0"/>
          </a:p>
          <a:p>
            <a:r>
              <a:rPr lang="en-US" i="1" dirty="0" smtClean="0"/>
              <a:t>K</a:t>
            </a:r>
            <a:r>
              <a:rPr lang="id-ID" i="1" dirty="0" smtClean="0"/>
              <a:t>nowledge engineer</a:t>
            </a:r>
            <a:r>
              <a:rPr lang="id-ID" dirty="0" smtClean="0"/>
              <a:t> harus memiliki: </a:t>
            </a:r>
            <a:endParaRPr lang="en-US" dirty="0" smtClean="0"/>
          </a:p>
          <a:p>
            <a:pPr lvl="1"/>
            <a:r>
              <a:rPr lang="id-ID" dirty="0" smtClean="0"/>
              <a:t>Domain pertanyaan</a:t>
            </a:r>
            <a:endParaRPr lang="en-US" dirty="0" smtClean="0"/>
          </a:p>
          <a:p>
            <a:pPr lvl="1"/>
            <a:r>
              <a:rPr lang="id-ID" dirty="0" smtClean="0"/>
              <a:t>Bahasa representasi</a:t>
            </a:r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id-ID" dirty="0" smtClean="0"/>
              <a:t>mplementasi prosedur inferensi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D09F2-C167-4D38-B2DB-7081FAF3623F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permasalahan yang mengandung ketidakpastian, </a:t>
            </a:r>
            <a:r>
              <a:rPr lang="id-ID" i="1" dirty="0" smtClean="0"/>
              <a:t>fuzzy logic </a:t>
            </a:r>
            <a:r>
              <a:rPr lang="id-ID" dirty="0" smtClean="0"/>
              <a:t>adalah pilihan yang tepat. </a:t>
            </a:r>
            <a:endParaRPr lang="en-US" dirty="0" smtClean="0"/>
          </a:p>
          <a:p>
            <a:r>
              <a:rPr lang="id-ID" i="1" dirty="0" smtClean="0"/>
              <a:t>Fuzzy logic </a:t>
            </a:r>
            <a:r>
              <a:rPr lang="id-ID" dirty="0" smtClean="0"/>
              <a:t>menunjukkan performansi yang bagus untuk berbagai masalah, khususnya optimasi dan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id-ID" dirty="0" smtClean="0"/>
              <a:t>kontrol.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6FF74-698D-4604-B6FF-EF1D3B844926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Advantages of the </a:t>
            </a:r>
            <a:r>
              <a:rPr lang="en-US" b="1" dirty="0" err="1" smtClean="0"/>
              <a:t>Sugeno</a:t>
            </a:r>
            <a:r>
              <a:rPr lang="en-US" b="1" dirty="0" smtClean="0"/>
              <a:t> Method</a:t>
            </a:r>
          </a:p>
          <a:p>
            <a:pPr lvl="1"/>
            <a:r>
              <a:rPr lang="en-US" dirty="0" smtClean="0"/>
              <a:t>It is computationally efficient.</a:t>
            </a:r>
          </a:p>
          <a:p>
            <a:pPr lvl="1"/>
            <a:r>
              <a:rPr lang="en-US" dirty="0" smtClean="0"/>
              <a:t>It works well with linear techniques (e.g., PID control).</a:t>
            </a:r>
          </a:p>
          <a:p>
            <a:pPr lvl="1"/>
            <a:r>
              <a:rPr lang="en-US" dirty="0" smtClean="0"/>
              <a:t>It works well with optimization and adaptive techniques.</a:t>
            </a:r>
          </a:p>
          <a:p>
            <a:pPr lvl="1"/>
            <a:r>
              <a:rPr lang="en-US" dirty="0" smtClean="0"/>
              <a:t>It has guaranteed continuity of the output surface.</a:t>
            </a:r>
          </a:p>
          <a:p>
            <a:pPr lvl="1"/>
            <a:r>
              <a:rPr lang="en-US" dirty="0" smtClean="0"/>
              <a:t>It is well suited to mathematical analysis.</a:t>
            </a:r>
          </a:p>
          <a:p>
            <a:r>
              <a:rPr lang="en-US" b="1" dirty="0" smtClean="0"/>
              <a:t>Advantages of the </a:t>
            </a:r>
            <a:r>
              <a:rPr lang="en-US" b="1" dirty="0" err="1" smtClean="0"/>
              <a:t>Mamdani</a:t>
            </a:r>
            <a:r>
              <a:rPr lang="en-US" b="1" dirty="0" smtClean="0"/>
              <a:t> Method</a:t>
            </a:r>
          </a:p>
          <a:p>
            <a:pPr lvl="1"/>
            <a:r>
              <a:rPr lang="en-US" dirty="0" smtClean="0"/>
              <a:t>It is intuitive.</a:t>
            </a:r>
          </a:p>
          <a:p>
            <a:pPr lvl="1"/>
            <a:r>
              <a:rPr lang="en-US" dirty="0" smtClean="0"/>
              <a:t>It has widespread acceptance.</a:t>
            </a:r>
          </a:p>
          <a:p>
            <a:pPr lvl="1"/>
            <a:r>
              <a:rPr lang="en-US" dirty="0" smtClean="0"/>
              <a:t>It is well suited to human input.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D9F1-0A5A-4028-A7BB-61A13AF7F12D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pPr>
              <a:defRPr/>
            </a:pPr>
            <a:fld id="{12EFC7EB-77DB-443D-9C37-E172CAE0ED1C}" type="datetime1">
              <a:rPr lang="en-US" smtClean="0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2348</Words>
  <Application>Microsoft Office PowerPoint</Application>
  <PresentationFormat>On-screen Show (4:3)</PresentationFormat>
  <Paragraphs>579</Paragraphs>
  <Slides>98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1" baseType="lpstr">
      <vt:lpstr>template_informatika_slide</vt:lpstr>
      <vt:lpstr>Equation</vt:lpstr>
      <vt:lpstr>Visio</vt:lpstr>
      <vt:lpstr>CSG3G3 Kercerdasan Mesin dan Artifisial Reasoning 2: Fuzzy</vt:lpstr>
      <vt:lpstr>Outline</vt:lpstr>
      <vt:lpstr>Lima Jenis Logic [RUS95]</vt:lpstr>
      <vt:lpstr>Fuzzy Systems</vt:lpstr>
      <vt:lpstr>Slide 5</vt:lpstr>
      <vt:lpstr>Slide 6</vt:lpstr>
      <vt:lpstr>Fuzzy Systems</vt:lpstr>
      <vt:lpstr>Classical Sets</vt:lpstr>
      <vt:lpstr>Contoh</vt:lpstr>
      <vt:lpstr>Intersection, union, complement, difference</vt:lpstr>
      <vt:lpstr>Excluded Middle Laws</vt:lpstr>
      <vt:lpstr>Logika Aristotelian</vt:lpstr>
      <vt:lpstr>Slide 13</vt:lpstr>
      <vt:lpstr>Slide 14</vt:lpstr>
      <vt:lpstr>Fuzziness &amp; Probability</vt:lpstr>
      <vt:lpstr>Fuzziness &amp; Probability</vt:lpstr>
      <vt:lpstr>Slide 17</vt:lpstr>
      <vt:lpstr>Fungsi Karakteristik</vt:lpstr>
      <vt:lpstr>Fungsi Karakteristik Classical Set</vt:lpstr>
      <vt:lpstr>Slide 20</vt:lpstr>
      <vt:lpstr>Kasus 1: Pemberian Beasiswa</vt:lpstr>
      <vt:lpstr>Logika Biner (classical sets)</vt:lpstr>
      <vt:lpstr>Fuzzy Sets</vt:lpstr>
      <vt:lpstr>Slide 24</vt:lpstr>
      <vt:lpstr>Fuzzy Set</vt:lpstr>
      <vt:lpstr>Slide 26</vt:lpstr>
      <vt:lpstr>Bentuk Fungsi Keanggotaan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Logical connectives &amp; Implication</vt:lpstr>
      <vt:lpstr>Logical connectives &amp; Implication</vt:lpstr>
      <vt:lpstr>Logical Connectives</vt:lpstr>
      <vt:lpstr>Approximate Reasoning</vt:lpstr>
      <vt:lpstr>Approximate Reasoning</vt:lpstr>
      <vt:lpstr>Reasoning yang Pasti </vt:lpstr>
      <vt:lpstr>Sistem Berbasis Aturan Fuzzy</vt:lpstr>
      <vt:lpstr>Slide 44</vt:lpstr>
      <vt:lpstr>Model Inferensi</vt:lpstr>
      <vt:lpstr>Masalah: Pemberian Beasiswa</vt:lpstr>
      <vt:lpstr>FK untuk IPK</vt:lpstr>
      <vt:lpstr>IPK mahasiswa A</vt:lpstr>
      <vt:lpstr>FK Gaji Orangtua</vt:lpstr>
      <vt:lpstr>Gaji Ortu mhs A</vt:lpstr>
      <vt:lpstr>Fuzzification untuk mhs A</vt:lpstr>
      <vt:lpstr>Fungsi Keanggotaan Nilai Kelayakan</vt:lpstr>
      <vt:lpstr>Aturan Fuzzy untuk Nilai Kelayakan</vt:lpstr>
      <vt:lpstr>Slide 54</vt:lpstr>
      <vt:lpstr>Model Mamdani</vt:lpstr>
      <vt:lpstr>Inferensi pada model Mamdani: Clipping dan Scaling</vt:lpstr>
      <vt:lpstr>Aturan fuzzy yang diaplikasikan</vt:lpstr>
      <vt:lpstr>Nilai fuzzy untuk mhs A</vt:lpstr>
      <vt:lpstr>Conjunction () &amp; Disjunction () -&gt; Min-Max </vt:lpstr>
      <vt:lpstr>Slide 60</vt:lpstr>
      <vt:lpstr>Slide 61</vt:lpstr>
      <vt:lpstr>IPK mahasiswa B</vt:lpstr>
      <vt:lpstr>Gaji Orangtua mhs B</vt:lpstr>
      <vt:lpstr>Conjunction () &amp; Disjunction () </vt:lpstr>
      <vt:lpstr>Slide 65</vt:lpstr>
      <vt:lpstr>Keputusan Model Mamdani</vt:lpstr>
      <vt:lpstr>Slide 67</vt:lpstr>
      <vt:lpstr>Model Sugeno</vt:lpstr>
      <vt:lpstr>Model Sugeno</vt:lpstr>
      <vt:lpstr>Kasus 1: Pemberian Beasiswa</vt:lpstr>
      <vt:lpstr>Slide 71</vt:lpstr>
      <vt:lpstr>Fuzzification &amp; Rule Evaluation</vt:lpstr>
      <vt:lpstr>Mahasiswa A</vt:lpstr>
      <vt:lpstr>FK singleton untuk Nilai Kelayakan</vt:lpstr>
      <vt:lpstr>Untuk mahasiswa A</vt:lpstr>
      <vt:lpstr>Proses Composition</vt:lpstr>
      <vt:lpstr>Defuzzyfication: Weighted Average</vt:lpstr>
      <vt:lpstr>Mahasiswa B</vt:lpstr>
      <vt:lpstr>Untuk Mahasiswa B</vt:lpstr>
      <vt:lpstr>Defuzzyfication: Weighted Average</vt:lpstr>
      <vt:lpstr>Keputusan Model Sugeno</vt:lpstr>
      <vt:lpstr>Slide 82</vt:lpstr>
      <vt:lpstr>Model Tsukamoto</vt:lpstr>
      <vt:lpstr>Tsukamoto</vt:lpstr>
      <vt:lpstr>Untuk mahasiswa A</vt:lpstr>
      <vt:lpstr>Untuk mahasiswa A - Tsukamoto</vt:lpstr>
      <vt:lpstr>Untuk mahasiswa B- Tsukamoto</vt:lpstr>
      <vt:lpstr>Review</vt:lpstr>
      <vt:lpstr>Mamdani vs Sugeno vs Tsukamoto</vt:lpstr>
      <vt:lpstr>First Agregate then Infer</vt:lpstr>
      <vt:lpstr>First Infer, then Aggregate</vt:lpstr>
      <vt:lpstr>Nilai Kelayakan mahasiswa A &amp; B</vt:lpstr>
      <vt:lpstr>A Classification of Fuzzy Rule-based models for function approximation</vt:lpstr>
      <vt:lpstr>Kesimpulan</vt:lpstr>
      <vt:lpstr>Kesimpulan</vt:lpstr>
      <vt:lpstr>Kesimpulan</vt:lpstr>
      <vt:lpstr>Kesimpulan</vt:lpstr>
      <vt:lpstr>Slide 98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146</cp:revision>
  <dcterms:created xsi:type="dcterms:W3CDTF">2012-11-14T18:53:32Z</dcterms:created>
  <dcterms:modified xsi:type="dcterms:W3CDTF">2015-03-01T19:41:49Z</dcterms:modified>
</cp:coreProperties>
</file>