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10" r:id="rId3"/>
    <p:sldId id="511" r:id="rId4"/>
    <p:sldId id="512" r:id="rId5"/>
    <p:sldId id="513" r:id="rId6"/>
    <p:sldId id="515" r:id="rId7"/>
    <p:sldId id="517" r:id="rId8"/>
    <p:sldId id="518" r:id="rId9"/>
    <p:sldId id="533" r:id="rId10"/>
    <p:sldId id="516" r:id="rId11"/>
    <p:sldId id="524" r:id="rId12"/>
    <p:sldId id="525" r:id="rId13"/>
    <p:sldId id="526" r:id="rId14"/>
    <p:sldId id="527" r:id="rId15"/>
    <p:sldId id="528" r:id="rId16"/>
    <p:sldId id="523" r:id="rId17"/>
    <p:sldId id="534" r:id="rId18"/>
    <p:sldId id="529" r:id="rId19"/>
    <p:sldId id="531" r:id="rId20"/>
    <p:sldId id="532" r:id="rId21"/>
    <p:sldId id="530" r:id="rId22"/>
    <p:sldId id="535" r:id="rId23"/>
    <p:sldId id="508" r:id="rId24"/>
    <p:sldId id="493" r:id="rId25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3002B5-187F-40E5-87EA-CB609F711A85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964B-1517-4AC9-9C26-E65EA44E1C24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4CD-128C-4164-AD95-E25F173F60C1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8B6-2975-4CD7-81F2-153D20F4C1E3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608-32B3-4D9C-AD1B-407C86E3E937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9CFE-4AFD-49CF-B299-D41A4680686B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9CFE-4AFD-49CF-B299-D41A4680686B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32164-93C0-4464-A844-80C2FDFD73E0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9908" y="1269242"/>
            <a:ext cx="8754092" cy="765053"/>
          </a:xfrm>
        </p:spPr>
        <p:txBody>
          <a:bodyPr/>
          <a:lstStyle/>
          <a:p>
            <a:r>
              <a:rPr lang="id-ID" sz="2400" dirty="0" smtClean="0"/>
              <a:t>CSG3G3</a:t>
            </a:r>
            <a:r>
              <a:rPr lang="en-US" sz="2400" dirty="0" smtClean="0"/>
              <a:t> </a:t>
            </a:r>
            <a:r>
              <a:rPr lang="id-ID" sz="2400" dirty="0" smtClean="0"/>
              <a:t>Kercerdasan Mesin dan Artifisial</a:t>
            </a:r>
            <a:br>
              <a:rPr lang="id-ID" sz="2400" dirty="0" smtClean="0"/>
            </a:br>
            <a:r>
              <a:rPr lang="id-ID" sz="2400" dirty="0" smtClean="0"/>
              <a:t>Pertemuan </a:t>
            </a:r>
            <a:r>
              <a:rPr lang="id-ID" sz="2400" dirty="0" smtClean="0"/>
              <a:t>13: Dasar JST </a:t>
            </a:r>
            <a:r>
              <a:rPr lang="id-ID" sz="2400" dirty="0" smtClean="0"/>
              <a:t>–</a:t>
            </a:r>
            <a:r>
              <a:rPr lang="id-ID" sz="2400" dirty="0" smtClean="0"/>
              <a:t> Multi Layer Perceptron</a:t>
            </a:r>
            <a:endParaRPr lang="en-US" sz="2400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10596" y="2442309"/>
            <a:ext cx="7909316" cy="429768"/>
          </a:xfrm>
        </p:spPr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DFC240-EB95-48C2-9AFB-C8CE472D6ED5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pSp>
        <p:nvGrpSpPr>
          <p:cNvPr id="3" name="Group 8"/>
          <p:cNvGrpSpPr/>
          <p:nvPr/>
        </p:nvGrpSpPr>
        <p:grpSpPr>
          <a:xfrm>
            <a:off x="647700" y="1977656"/>
            <a:ext cx="8001000" cy="4340225"/>
            <a:chOff x="457200" y="2362200"/>
            <a:chExt cx="8001000" cy="4340225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457200" y="2362200"/>
            <a:ext cx="8001000" cy="4340225"/>
          </p:xfrm>
          <a:graphic>
            <a:graphicData uri="http://schemas.openxmlformats.org/presentationml/2006/ole">
              <p:oleObj spid="_x0000_s9218" name="Visio" r:id="rId3" imgW="4726849" imgH="2566798" progId="Visio.Drawing.11">
                <p:embed/>
              </p:oleObj>
            </a:graphicData>
          </a:graphic>
        </p:graphicFrame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825875" y="4724400"/>
              <a:ext cx="1295400" cy="1055688"/>
              <a:chOff x="5044440" y="2678668"/>
              <a:chExt cx="1295400" cy="10551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485765" y="3200681"/>
                <a:ext cx="381000" cy="533119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29704" name="TextBox 8"/>
              <p:cNvSpPr txBox="1">
                <a:spLocks noChangeArrowheads="1"/>
              </p:cNvSpPr>
              <p:nvPr/>
            </p:nvSpPr>
            <p:spPr bwMode="auto">
              <a:xfrm>
                <a:off x="5044440" y="2678668"/>
                <a:ext cx="1295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0070C0"/>
                    </a:solidFill>
                  </a:rPr>
                  <a:t>Berhenti !</a:t>
                </a:r>
                <a:endParaRPr lang="id-ID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895600" y="3581400"/>
              <a:ext cx="31242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Total MSE </a:t>
              </a:r>
              <a:r>
                <a:rPr lang="en-US" sz="2000" b="1" dirty="0" err="1">
                  <a:solidFill>
                    <a:srgbClr val="0070C0"/>
                  </a:solidFill>
                </a:rPr>
                <a:t>proporsional</a:t>
              </a:r>
              <a:r>
                <a:rPr lang="en-US" sz="2000" b="1" dirty="0">
                  <a:solidFill>
                    <a:srgbClr val="0070C0"/>
                  </a:solidFill>
                </a:rPr>
                <a:t> paling </a:t>
              </a:r>
              <a:r>
                <a:rPr lang="en-US" sz="2000" b="1" dirty="0" err="1">
                  <a:solidFill>
                    <a:srgbClr val="0070C0"/>
                  </a:solidFill>
                </a:rPr>
                <a:t>rendah</a:t>
              </a:r>
              <a:endParaRPr lang="id-ID" sz="20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65760" y="1362075"/>
            <a:ext cx="4285068" cy="5089525"/>
          </a:xfrm>
        </p:spPr>
        <p:txBody>
          <a:bodyPr>
            <a:normAutofit/>
          </a:bodyPr>
          <a:lstStyle/>
          <a:p>
            <a:r>
              <a:rPr lang="id-ID" dirty="0" smtClean="0"/>
              <a:t>Generic Algortihm</a:t>
            </a:r>
          </a:p>
          <a:p>
            <a:pPr lvl="1"/>
            <a:r>
              <a:rPr lang="id-ID" dirty="0" smtClean="0"/>
              <a:t>1. Input the training example to the newtork and compute the network output</a:t>
            </a:r>
          </a:p>
          <a:p>
            <a:pPr lvl="1"/>
            <a:r>
              <a:rPr lang="id-ID" dirty="0" smtClean="0"/>
              <a:t>2. Calculate output Error </a:t>
            </a:r>
            <a:r>
              <a:rPr lang="el-GR" dirty="0" smtClean="0"/>
              <a:t>δ</a:t>
            </a:r>
            <a:r>
              <a:rPr lang="id-ID" i="1" dirty="0" smtClean="0"/>
              <a:t>o</a:t>
            </a:r>
          </a:p>
          <a:p>
            <a:pPr lvl="1"/>
            <a:r>
              <a:rPr lang="id-ID" dirty="0" smtClean="0"/>
              <a:t>3. For each output unit </a:t>
            </a:r>
            <a:r>
              <a:rPr lang="id-ID" i="1" dirty="0" smtClean="0"/>
              <a:t>k </a:t>
            </a:r>
            <a:r>
              <a:rPr lang="id-ID" dirty="0" smtClean="0"/>
              <a:t>calculate </a:t>
            </a:r>
            <a:r>
              <a:rPr lang="el-GR" dirty="0" smtClean="0"/>
              <a:t>δ</a:t>
            </a:r>
            <a:r>
              <a:rPr lang="id-ID" i="1" dirty="0" smtClean="0"/>
              <a:t>k</a:t>
            </a:r>
          </a:p>
          <a:p>
            <a:pPr lvl="1"/>
            <a:r>
              <a:rPr lang="id-ID" dirty="0" smtClean="0"/>
              <a:t>4</a:t>
            </a:r>
            <a:r>
              <a:rPr lang="id-ID" i="1" dirty="0" smtClean="0"/>
              <a:t>. </a:t>
            </a:r>
            <a:r>
              <a:rPr lang="id-ID" dirty="0" smtClean="0"/>
              <a:t>For each hidden unit </a:t>
            </a:r>
            <a:r>
              <a:rPr lang="id-ID" i="1" dirty="0" smtClean="0"/>
              <a:t>h </a:t>
            </a:r>
            <a:r>
              <a:rPr lang="id-ID" dirty="0" smtClean="0"/>
              <a:t>calculate </a:t>
            </a:r>
            <a:r>
              <a:rPr lang="id-ID" dirty="0" smtClean="0"/>
              <a:t> </a:t>
            </a:r>
            <a:r>
              <a:rPr lang="el-GR" dirty="0" smtClean="0"/>
              <a:t>δ</a:t>
            </a:r>
            <a:r>
              <a:rPr lang="id-ID" i="1" dirty="0" smtClean="0"/>
              <a:t>h</a:t>
            </a:r>
          </a:p>
          <a:p>
            <a:pPr lvl="1"/>
            <a:r>
              <a:rPr lang="id-ID" dirty="0" smtClean="0"/>
              <a:t>5. Update all weight (Input – Hidden - Output)</a:t>
            </a:r>
          </a:p>
          <a:p>
            <a:pPr lvl="1"/>
            <a:endParaRPr lang="id-ID" dirty="0" smtClean="0"/>
          </a:p>
          <a:p>
            <a:pPr lvl="1"/>
            <a:endParaRPr lang="id-ID" i="1" dirty="0" smtClean="0"/>
          </a:p>
          <a:p>
            <a:pPr lvl="3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DDF6C9-0A2B-4DEA-B57D-06F3F9836FAC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8946" y="225536"/>
            <a:ext cx="5136889" cy="641239"/>
          </a:xfrm>
        </p:spPr>
        <p:txBody>
          <a:bodyPr/>
          <a:lstStyle/>
          <a:p>
            <a:r>
              <a:rPr lang="id-ID" sz="2400" dirty="0" smtClean="0">
                <a:solidFill>
                  <a:schemeClr val="bg1"/>
                </a:solidFill>
              </a:rPr>
              <a:t>Algoritma Back-Propagation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7150" y="3043073"/>
            <a:ext cx="1428750" cy="409575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120" y="3689459"/>
            <a:ext cx="2219325" cy="409575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575" y="4452609"/>
            <a:ext cx="4162425" cy="904875"/>
          </a:xfrm>
          <a:prstGeom prst="rect">
            <a:avLst/>
          </a:prstGeom>
          <a:noFill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120" y="5581321"/>
            <a:ext cx="2533650" cy="447675"/>
          </a:xfrm>
          <a:prstGeom prst="rect">
            <a:avLst/>
          </a:prstGeom>
          <a:noFill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7297"/>
            <a:ext cx="4603531" cy="212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812" y="4169979"/>
            <a:ext cx="4934188" cy="201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372" y="4169979"/>
            <a:ext cx="4381159" cy="195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8377" y="1317297"/>
            <a:ext cx="4705623" cy="20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08" y="3351428"/>
            <a:ext cx="4648436" cy="21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A00EE-8135-4BB1-925E-9E9B8779CD3B}" type="datetime1">
              <a:rPr lang="en-US" smtClean="0"/>
              <a:t>5/4/2015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81453"/>
            <a:ext cx="4761186" cy="1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419" y="2617404"/>
            <a:ext cx="1428750" cy="4095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1169" y="1297791"/>
            <a:ext cx="4557221" cy="20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9064" y="3110990"/>
            <a:ext cx="2219325" cy="409575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596" y="5770181"/>
            <a:ext cx="2943382" cy="63986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998922" y="5533698"/>
            <a:ext cx="1644694" cy="9654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endCxn id="9" idx="3"/>
          </p:cNvCxnSpPr>
          <p:nvPr/>
        </p:nvCxnSpPr>
        <p:spPr>
          <a:xfrm rot="16200000" flipH="1">
            <a:off x="1973839" y="4309975"/>
            <a:ext cx="2738686" cy="821592"/>
          </a:xfrm>
          <a:prstGeom prst="bentConnector4">
            <a:avLst>
              <a:gd name="adj1" fmla="val -2470"/>
              <a:gd name="adj2" fmla="val 2755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53658" y="3351428"/>
            <a:ext cx="1189958" cy="40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9064" y="2868685"/>
            <a:ext cx="2219325" cy="88675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08718" y="1297791"/>
            <a:ext cx="1189958" cy="40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19" idx="7"/>
          </p:cNvCxnSpPr>
          <p:nvPr/>
        </p:nvCxnSpPr>
        <p:spPr>
          <a:xfrm>
            <a:off x="7798676" y="1701807"/>
            <a:ext cx="994700" cy="1296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54472" y="4056370"/>
            <a:ext cx="2963917" cy="147732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In previous generic algorithm, we already include derivate function for error calculation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383E2-FD56-4E22-B4ED-6B8F7CFE72DC}" type="datetime1">
              <a:rPr lang="en-US" smtClean="0"/>
              <a:t>5/4/2015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09" y="1370014"/>
            <a:ext cx="6202290" cy="350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561" y="5357483"/>
            <a:ext cx="2533650" cy="4476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635062" y="5357483"/>
            <a:ext cx="315310" cy="4476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5131" y="4341820"/>
            <a:ext cx="2963917" cy="147732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In previous generic algorithm, we already include derivate function for error calculation</a:t>
            </a:r>
            <a:endParaRPr lang="en-US" dirty="0" smtClean="0"/>
          </a:p>
        </p:txBody>
      </p:sp>
      <p:cxnSp>
        <p:nvCxnSpPr>
          <p:cNvPr id="9" name="Shape 8"/>
          <p:cNvCxnSpPr>
            <a:stCxn id="6" idx="0"/>
            <a:endCxn id="7" idx="1"/>
          </p:cNvCxnSpPr>
          <p:nvPr/>
        </p:nvCxnSpPr>
        <p:spPr>
          <a:xfrm rot="5400000" flipH="1" flipV="1">
            <a:off x="5245425" y="4627777"/>
            <a:ext cx="276999" cy="118241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629807" y="1370014"/>
            <a:ext cx="951186" cy="711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87D1D22-5106-4E73-A3E6-15D5E885A433}" type="datetime1">
              <a:rPr lang="en-US" smtClean="0"/>
              <a:t>5/4/2015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Derivative of ActivationFunction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7" y="1977656"/>
            <a:ext cx="4421961" cy="166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5125" y="4082194"/>
            <a:ext cx="3898313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i="1" dirty="0" smtClean="0"/>
              <a:t>Linear (Identity):</a:t>
            </a:r>
          </a:p>
          <a:p>
            <a:r>
              <a:rPr lang="el-GR" i="1" dirty="0" smtClean="0"/>
              <a:t>σ</a:t>
            </a:r>
            <a:r>
              <a:rPr lang="id-ID" i="1" dirty="0" smtClean="0"/>
              <a:t> (x)=x</a:t>
            </a:r>
          </a:p>
          <a:p>
            <a:r>
              <a:rPr lang="el-GR" i="1" dirty="0" smtClean="0"/>
              <a:t>σ</a:t>
            </a:r>
            <a:r>
              <a:rPr lang="id-ID" i="1" dirty="0" smtClean="0"/>
              <a:t>' </a:t>
            </a:r>
            <a:r>
              <a:rPr lang="id-ID" i="1" dirty="0" smtClean="0"/>
              <a:t>(x</a:t>
            </a:r>
            <a:r>
              <a:rPr lang="id-ID" i="1" dirty="0" smtClean="0"/>
              <a:t>)=1</a:t>
            </a:r>
            <a:endParaRPr lang="id-ID" i="1" dirty="0" smtClean="0"/>
          </a:p>
          <a:p>
            <a:endParaRPr lang="en-US" i="1" dirty="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163" y="1977656"/>
            <a:ext cx="3671941" cy="145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8" y="3567844"/>
            <a:ext cx="3327889" cy="7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Langkah-langkah di</a:t>
            </a:r>
            <a:r>
              <a:rPr lang="en-US" dirty="0" smtClean="0"/>
              <a:t> </a:t>
            </a:r>
            <a:r>
              <a:rPr lang="id-ID" dirty="0" smtClean="0"/>
              <a:t>atas adalah untuk satu kali siklus pelatihan (satu </a:t>
            </a:r>
            <a:r>
              <a:rPr lang="id-ID" i="1" dirty="0" smtClean="0"/>
              <a:t>epoch</a:t>
            </a:r>
            <a:r>
              <a:rPr lang="id-ID" dirty="0" smtClean="0"/>
              <a:t>). </a:t>
            </a:r>
            <a:endParaRPr lang="en-US" dirty="0" smtClean="0"/>
          </a:p>
          <a:p>
            <a:pPr eaLnBrk="1" hangingPunct="1"/>
            <a:r>
              <a:rPr lang="id-ID" dirty="0" smtClean="0"/>
              <a:t>Biasanya, pelatihan harus diulang-ulang lagi hingga jumlah siklus tertentu atau telah tercapai MSE yang diinginkan.</a:t>
            </a:r>
          </a:p>
          <a:p>
            <a:pPr eaLnBrk="1" hangingPunct="1"/>
            <a:r>
              <a:rPr lang="id-ID" dirty="0" smtClean="0"/>
              <a:t>Hasil akhir dari pelatihan jaringan adalah bobot-bobot </a:t>
            </a:r>
            <a:r>
              <a:rPr lang="id-ID" b="1" i="1" dirty="0" smtClean="0"/>
              <a:t>input, hidden dan output</a:t>
            </a:r>
          </a:p>
          <a:p>
            <a:pPr eaLnBrk="1" hangingPunct="1"/>
            <a:r>
              <a:rPr lang="id-ID" dirty="0" smtClean="0"/>
              <a:t>Rumus yang sama digunakan untuk melakukan update Bias (bila ada)</a:t>
            </a:r>
            <a:endParaRPr lang="id-ID" dirty="0" smtClean="0"/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000" b="1" dirty="0" err="1" smtClean="0"/>
              <a:t>Studi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Kasus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Klasifikasi</a:t>
            </a:r>
            <a:r>
              <a:rPr lang="id-ID" sz="2400" dirty="0" smtClean="0"/>
              <a:t>, </a:t>
            </a:r>
            <a:r>
              <a:rPr lang="en-US" sz="2400" dirty="0" err="1" smtClean="0"/>
              <a:t>Verifikasi</a:t>
            </a:r>
            <a:r>
              <a:rPr lang="id-ID" sz="2400" dirty="0" smtClean="0"/>
              <a:t>, </a:t>
            </a:r>
            <a:r>
              <a:rPr lang="en-US" sz="2400" dirty="0" err="1" smtClean="0"/>
              <a:t>Validasi</a:t>
            </a:r>
            <a:r>
              <a:rPr lang="id-ID" sz="2400" dirty="0" smtClean="0"/>
              <a:t>, </a:t>
            </a:r>
            <a:r>
              <a:rPr lang="en-US" sz="2400" dirty="0" err="1" smtClean="0"/>
              <a:t>Prediksi</a:t>
            </a:r>
            <a:r>
              <a:rPr lang="id-ID" sz="2400" dirty="0" smtClean="0"/>
              <a:t>, </a:t>
            </a:r>
            <a:r>
              <a:rPr lang="en-US" sz="2400" dirty="0" err="1" smtClean="0"/>
              <a:t>Optimasi</a:t>
            </a:r>
            <a:endParaRPr lang="en-US" sz="24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Verification</a:t>
            </a:r>
            <a:r>
              <a:rPr lang="en-US" sz="1600" dirty="0" smtClean="0"/>
              <a:t> </a:t>
            </a:r>
            <a:r>
              <a:rPr lang="en-US" sz="1600" dirty="0" smtClean="0"/>
              <a:t>is a </a:t>
            </a:r>
            <a:r>
              <a:rPr lang="en-US" sz="1600" b="1" dirty="0" smtClean="0">
                <a:solidFill>
                  <a:srgbClr val="FF0000"/>
                </a:solidFill>
              </a:rPr>
              <a:t>Quality control </a:t>
            </a:r>
            <a:r>
              <a:rPr lang="en-US" sz="1600" dirty="0" smtClean="0"/>
              <a:t>process that is used to evaluate whether or not a product, service, or system complies with regulations, specifications, or conditions imposed at the start of a development phase. Verification can be in development, scale-up, or production. This is often an internal process. [wikipedia.org]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Validation</a:t>
            </a:r>
            <a:r>
              <a:rPr lang="en-US" sz="1600" dirty="0" smtClean="0"/>
              <a:t> is a </a:t>
            </a:r>
            <a:r>
              <a:rPr lang="en-US" sz="1600" b="1" dirty="0" smtClean="0">
                <a:solidFill>
                  <a:srgbClr val="0070C0"/>
                </a:solidFill>
              </a:rPr>
              <a:t>Quality assurance </a:t>
            </a:r>
            <a:r>
              <a:rPr lang="en-US" sz="1600" dirty="0" smtClean="0"/>
              <a:t>process of establishing evidence that provides a high degree of assurance that a product, service, or system accomplishes its intended requirements. This often involves acceptance of fitness for purpose with end users and other product stakeholders. [wikipedia.org]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ulti </a:t>
            </a:r>
            <a:r>
              <a:rPr lang="en-US" dirty="0" smtClean="0"/>
              <a:t>L</a:t>
            </a:r>
            <a:r>
              <a:rPr lang="id-ID" dirty="0" smtClean="0"/>
              <a:t>ayer </a:t>
            </a:r>
            <a:r>
              <a:rPr lang="en-US" dirty="0" smtClean="0"/>
              <a:t>P</a:t>
            </a:r>
            <a:r>
              <a:rPr lang="id-ID" dirty="0" smtClean="0"/>
              <a:t>erceptron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Fungsi Aktivasi: umumnya (0, 1) atau (-1, 1)</a:t>
            </a:r>
          </a:p>
          <a:p>
            <a:pPr lvl="1"/>
            <a:r>
              <a:rPr lang="en-US" smtClean="0"/>
              <a:t>Preprocessing</a:t>
            </a:r>
          </a:p>
          <a:p>
            <a:pPr lvl="1"/>
            <a:r>
              <a:rPr lang="en-US" smtClean="0"/>
              <a:t>Normalisasi Data Input</a:t>
            </a:r>
          </a:p>
          <a:p>
            <a:pPr lvl="1"/>
            <a:r>
              <a:rPr lang="en-US" smtClean="0"/>
              <a:t>Denormalisasi Data Output</a:t>
            </a:r>
          </a:p>
          <a:p>
            <a:r>
              <a:rPr lang="en-US" smtClean="0"/>
              <a:t>Output dari suatu neuron bisa biner (0 atau 1) maupun real dalam interval (0, 1) atau (-1, 1)</a:t>
            </a:r>
          </a:p>
          <a:p>
            <a:pPr lvl="1"/>
            <a:r>
              <a:rPr lang="en-US" smtClean="0"/>
              <a:t>Klasifikasi </a:t>
            </a:r>
            <a:r>
              <a:rPr lang="en-US" smtClean="0">
                <a:sym typeface="Wingdings" pitchFamily="2" charset="2"/>
              </a:rPr>
              <a:t> setiap kelas dikodekan dalam biner</a:t>
            </a:r>
            <a:endParaRPr lang="en-US" smtClean="0"/>
          </a:p>
          <a:p>
            <a:pPr lvl="1"/>
            <a:r>
              <a:rPr lang="en-US" smtClean="0"/>
              <a:t>Prediksi </a:t>
            </a:r>
            <a:r>
              <a:rPr lang="en-US" smtClean="0">
                <a:sym typeface="Wingdings" pitchFamily="2" charset="2"/>
              </a:rPr>
              <a:t> output didenormalisasi</a:t>
            </a:r>
          </a:p>
          <a:p>
            <a:pPr lvl="1"/>
            <a:r>
              <a:rPr lang="en-US" smtClean="0"/>
              <a:t>Optimasi </a:t>
            </a:r>
            <a:r>
              <a:rPr lang="en-US" smtClean="0">
                <a:sym typeface="Wingdings" pitchFamily="2" charset="2"/>
              </a:rPr>
              <a:t> preprocessing yang agak rumit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Normalisasi</a:t>
            </a:r>
            <a:endParaRPr lang="id-ID" smtClean="0"/>
          </a:p>
        </p:txBody>
      </p:sp>
      <p:sp>
        <p:nvSpPr>
          <p:cNvPr id="39939" name="Content Placeholder 7"/>
          <p:cNvSpPr>
            <a:spLocks noGrp="1"/>
          </p:cNvSpPr>
          <p:nvPr>
            <p:ph idx="1"/>
          </p:nvPr>
        </p:nvSpPr>
        <p:spPr>
          <a:xfrm>
            <a:off x="601607" y="3243296"/>
            <a:ext cx="8326438" cy="145922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X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baseline="-25000" dirty="0" smtClean="0"/>
              <a:t>	</a:t>
            </a:r>
            <a:r>
              <a:rPr lang="en-US" dirty="0" smtClean="0"/>
              <a:t>= data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normalisasi</a:t>
            </a:r>
            <a:r>
              <a:rPr lang="en-US" dirty="0" smtClean="0"/>
              <a:t> </a:t>
            </a:r>
            <a:r>
              <a:rPr lang="en-US" dirty="0" err="1" smtClean="0"/>
              <a:t>ke-i</a:t>
            </a:r>
            <a:endParaRPr lang="id-ID" dirty="0" smtClean="0"/>
          </a:p>
          <a:p>
            <a:r>
              <a:rPr lang="en-US" dirty="0" smtClean="0"/>
              <a:t>X</a:t>
            </a:r>
            <a:r>
              <a:rPr lang="en-US" i="1" baseline="-25000" dirty="0" smtClean="0"/>
              <a:t>i	</a:t>
            </a:r>
            <a:r>
              <a:rPr lang="en-US" dirty="0" smtClean="0"/>
              <a:t>= data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range data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ke-i</a:t>
            </a:r>
            <a:endParaRPr lang="id-ID" dirty="0" smtClean="0"/>
          </a:p>
          <a:p>
            <a:r>
              <a:rPr lang="en-US" dirty="0" smtClean="0"/>
              <a:t>X 	= data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range data </a:t>
            </a:r>
            <a:r>
              <a:rPr lang="en-US" dirty="0" err="1" smtClean="0"/>
              <a:t>asli</a:t>
            </a:r>
            <a:endParaRPr lang="id-ID" dirty="0" smtClean="0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pic>
        <p:nvPicPr>
          <p:cNvPr id="399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352" y="1977656"/>
            <a:ext cx="6248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Arsitektur ANN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Para ahli memodelkan sel syaraf otak manusia ke dalam berbagai arsitektur ANN (susunan </a:t>
            </a:r>
            <a:r>
              <a:rPr lang="id-ID" i="1" smtClean="0"/>
              <a:t>neuron</a:t>
            </a:r>
            <a:r>
              <a:rPr lang="id-ID" smtClean="0"/>
              <a:t>) yang berbeda-beda. </a:t>
            </a:r>
            <a:endParaRPr lang="en-US" smtClean="0"/>
          </a:p>
          <a:p>
            <a:pPr eaLnBrk="1" hangingPunct="1"/>
            <a:r>
              <a:rPr lang="id-ID" smtClean="0"/>
              <a:t>Masing-masing arsitektur menggunakan algoritma belajar khusus.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Denormalisasi</a:t>
            </a:r>
            <a:endParaRPr lang="id-ID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5125" y="4137532"/>
            <a:ext cx="8326438" cy="141193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  </a:t>
            </a:r>
            <a:r>
              <a:rPr lang="en-US" dirty="0" smtClean="0"/>
              <a:t>=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range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endParaRPr lang="id-ID" dirty="0" smtClean="0"/>
          </a:p>
          <a:p>
            <a:r>
              <a:rPr lang="en-US" dirty="0" err="1" smtClean="0"/>
              <a:t>F’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data yang </a:t>
            </a:r>
            <a:r>
              <a:rPr lang="en-US" dirty="0" err="1" smtClean="0"/>
              <a:t>dinormalisasi</a:t>
            </a:r>
            <a:endParaRPr lang="id-ID" dirty="0" smtClean="0"/>
          </a:p>
          <a:p>
            <a:r>
              <a:rPr lang="en-US" dirty="0" smtClean="0"/>
              <a:t>X  = data </a:t>
            </a:r>
            <a:r>
              <a:rPr lang="en-US" dirty="0" err="1" smtClean="0"/>
              <a:t>aktual</a:t>
            </a:r>
            <a:endParaRPr lang="id-ID" dirty="0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667000"/>
            <a:ext cx="7974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ulti </a:t>
            </a:r>
            <a:r>
              <a:rPr lang="en-US" dirty="0" smtClean="0"/>
              <a:t>L</a:t>
            </a:r>
            <a:r>
              <a:rPr lang="id-ID" dirty="0" smtClean="0"/>
              <a:t>ayer </a:t>
            </a:r>
            <a:r>
              <a:rPr lang="en-US" dirty="0" smtClean="0"/>
              <a:t>P</a:t>
            </a:r>
            <a:r>
              <a:rPr lang="id-ID" dirty="0" smtClean="0"/>
              <a:t>erceptron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Kelebihan</a:t>
            </a:r>
            <a:endParaRPr lang="en-US" b="1" dirty="0" smtClean="0"/>
          </a:p>
          <a:p>
            <a:pPr lvl="1"/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 smtClean="0"/>
          </a:p>
          <a:p>
            <a:pPr lvl="1"/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i="1" dirty="0" smtClean="0"/>
              <a:t>noise</a:t>
            </a:r>
          </a:p>
          <a:p>
            <a:pPr lvl="1"/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hardaware</a:t>
            </a:r>
            <a:r>
              <a:rPr lang="en-US" dirty="0" smtClean="0"/>
              <a:t> (CHIP)</a:t>
            </a:r>
          </a:p>
          <a:p>
            <a:r>
              <a:rPr lang="en-US" b="1" dirty="0" err="1" smtClean="0"/>
              <a:t>Kekurangan</a:t>
            </a:r>
            <a:endParaRPr lang="en-US" b="1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training lama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 err="1" smtClean="0"/>
              <a:t>ulang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Penalarannya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dijelaskan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Weights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id-ID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Prediksi Harga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7"/>
            <a:ext cx="8100958" cy="387172"/>
          </a:xfrm>
        </p:spPr>
        <p:txBody>
          <a:bodyPr/>
          <a:lstStyle/>
          <a:p>
            <a:r>
              <a:rPr lang="id-ID" dirty="0" smtClean="0"/>
              <a:t>Diketahui pergerakan harga sebagai berikut: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46DF-92A3-464F-80C3-8E49CD5DC065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0982" y="2569779"/>
          <a:ext cx="227023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117"/>
                <a:gridCol w="1135117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Hari ke-N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Nilai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121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127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4538" y="2569779"/>
            <a:ext cx="4477407" cy="369331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Deskripsikan tahapan/ langkah bila kita ingin membangun sistem prediksi menggunakan JST-MLP.</a:t>
            </a:r>
          </a:p>
          <a:p>
            <a:r>
              <a:rPr lang="id-ID" dirty="0" smtClean="0"/>
              <a:t>Point-point yang perlu diperhatikan:</a:t>
            </a:r>
          </a:p>
          <a:p>
            <a:pPr marL="342900" indent="-342900">
              <a:buAutoNum type="arabicPeriod"/>
            </a:pPr>
            <a:r>
              <a:rPr lang="id-ID" dirty="0" smtClean="0"/>
              <a:t>Struktur Jaringan -&gt; Input –Hidden – Outpur</a:t>
            </a:r>
          </a:p>
          <a:p>
            <a:pPr marL="342900" indent="-342900">
              <a:buAutoNum type="arabicPeriod"/>
            </a:pPr>
            <a:r>
              <a:rPr lang="id-ID" dirty="0" smtClean="0"/>
              <a:t>Strategi Pre-Processing dan Post-Processing</a:t>
            </a:r>
          </a:p>
          <a:p>
            <a:pPr marL="342900" indent="-342900">
              <a:buAutoNum type="arabicPeriod"/>
            </a:pPr>
            <a:r>
              <a:rPr lang="id-ID" dirty="0" smtClean="0"/>
              <a:t>Pedoman menentukan error (MSE, MAPE, dll)</a:t>
            </a:r>
          </a:p>
          <a:p>
            <a:pPr marL="342900" indent="-342900">
              <a:buAutoNum type="arabicPeriod"/>
            </a:pPr>
            <a:r>
              <a:rPr lang="id-ID" dirty="0" smtClean="0"/>
              <a:t>Jumlah Iterasi dan penentuan Learning Rate</a:t>
            </a:r>
          </a:p>
          <a:p>
            <a:pPr marL="342900" indent="-342900">
              <a:buAutoNum type="arabicPeriod"/>
            </a:pPr>
            <a:r>
              <a:rPr lang="id-ID" dirty="0" smtClean="0"/>
              <a:t>DLL.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/>
            <a:r>
              <a:rPr lang="id-ID" dirty="0" smtClean="0"/>
              <a:t>Slide MK </a:t>
            </a:r>
            <a:r>
              <a:rPr lang="en-US" dirty="0" smtClean="0"/>
              <a:t>CS3243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Artifisial</a:t>
            </a:r>
            <a:r>
              <a:rPr lang="id-ID" dirty="0" smtClean="0"/>
              <a:t> : Learning 02 ,</a:t>
            </a:r>
            <a:r>
              <a:rPr lang="en-US" dirty="0" smtClean="0"/>
              <a:t>Informatics </a:t>
            </a:r>
            <a:r>
              <a:rPr lang="en-US" dirty="0" smtClean="0"/>
              <a:t>Theory &amp; Programming (</a:t>
            </a:r>
            <a:r>
              <a:rPr lang="en-US" dirty="0" smtClean="0"/>
              <a:t>ITP)</a:t>
            </a:r>
            <a:r>
              <a:rPr lang="id-ID" dirty="0" smtClean="0"/>
              <a:t>, Informatics </a:t>
            </a:r>
            <a:r>
              <a:rPr lang="id-ID" dirty="0" smtClean="0"/>
              <a:t>Eng. Dept. – IT Telkom</a:t>
            </a:r>
            <a:endParaRPr lang="en-US" dirty="0" smtClean="0"/>
          </a:p>
          <a:p>
            <a:r>
              <a:rPr lang="id-ID" dirty="0" smtClean="0"/>
              <a:t>Anil K. </a:t>
            </a:r>
            <a:r>
              <a:rPr lang="id-ID" dirty="0" smtClean="0"/>
              <a:t>Jain (Michigan </a:t>
            </a:r>
            <a:r>
              <a:rPr lang="id-ID" dirty="0" smtClean="0"/>
              <a:t>State University), Jianchang </a:t>
            </a:r>
            <a:r>
              <a:rPr lang="id-ID" dirty="0" smtClean="0"/>
              <a:t>Mao and K.M.Mohiuddin (IBM Almaden Research Center), Artificial Neural Network: A Tutorial, </a:t>
            </a:r>
          </a:p>
          <a:p>
            <a:r>
              <a:rPr lang="en-US" dirty="0" smtClean="0"/>
              <a:t>http://home.agh.edu.pl/~vlsi/AI/backp_t_en/backprop.html </a:t>
            </a:r>
            <a:endParaRPr lang="id-ID" dirty="0" smtClean="0"/>
          </a:p>
          <a:p>
            <a:r>
              <a:rPr lang="id-ID" dirty="0" smtClean="0"/>
              <a:t>Tom Mitchel, Machine Learning Chapter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90A5-2D1A-4FCA-8606-0278AE903AA3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A7E-406D-4639-A748-783A3DDC82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304800" y="1556543"/>
          <a:ext cx="3733800" cy="4202113"/>
        </p:xfrm>
        <a:graphic>
          <a:graphicData uri="http://schemas.openxmlformats.org/presentationml/2006/ole">
            <p:oleObj spid="_x0000_s5122" name="Visio" r:id="rId3" imgW="2368391" imgH="2713196" progId="Visio.Drawing.11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7415" y="299545"/>
            <a:ext cx="5131785" cy="64123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Single-Layer </a:t>
            </a:r>
            <a:r>
              <a:rPr lang="en-US" sz="2400" i="1" dirty="0" err="1" smtClean="0">
                <a:solidFill>
                  <a:schemeClr val="bg1"/>
                </a:solidFill>
              </a:rPr>
              <a:t>Feedforward</a:t>
            </a:r>
            <a:r>
              <a:rPr lang="en-US" sz="2400" i="1" dirty="0" smtClean="0">
                <a:solidFill>
                  <a:schemeClr val="bg1"/>
                </a:solidFill>
              </a:rPr>
              <a:t> Networks</a:t>
            </a:r>
            <a:endParaRPr lang="id-ID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>
            <a:off x="3200400" y="3657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24400" y="1866900"/>
            <a:ext cx="4114800" cy="3581400"/>
            <a:chOff x="4724400" y="1866900"/>
            <a:chExt cx="4114800" cy="3581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9662" y="2602706"/>
              <a:ext cx="3919538" cy="210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4724400" y="1866900"/>
              <a:ext cx="4114800" cy="3581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1056179" y="1529255"/>
          <a:ext cx="6936937" cy="4779777"/>
        </p:xfrm>
        <a:graphic>
          <a:graphicData uri="http://schemas.openxmlformats.org/presentationml/2006/ole">
            <p:oleObj spid="_x0000_s6146" name="Visio" r:id="rId3" imgW="5248842" imgH="4282766" progId="Visio.Drawing.11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180" y="204952"/>
            <a:ext cx="5200103" cy="641239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Multi-Layer </a:t>
            </a:r>
            <a:r>
              <a:rPr lang="en-US" i="1" dirty="0" err="1" smtClean="0">
                <a:solidFill>
                  <a:schemeClr val="bg1"/>
                </a:solidFill>
              </a:rPr>
              <a:t>Feedforward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Networks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33053" y="3610303"/>
            <a:ext cx="3058510" cy="67791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3610303"/>
            <a:ext cx="3058510" cy="67791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(</a:t>
            </a:r>
            <a:r>
              <a:rPr lang="en-US" i="1" dirty="0" smtClean="0"/>
              <a:t>Learning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76200" y="2438400"/>
          <a:ext cx="8931275" cy="3505200"/>
        </p:xfrm>
        <a:graphic>
          <a:graphicData uri="http://schemas.openxmlformats.org/presentationml/2006/ole">
            <p:oleObj spid="_x0000_s7170" name="Visio" r:id="rId3" imgW="3986927" imgH="1120378" progId="Visio.Drawing.11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5486400" y="47244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Permasalahan pada MLP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ANN yang optimal?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hidden layer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hidden layer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output layer</a:t>
            </a:r>
          </a:p>
          <a:p>
            <a:pPr lvl="1" eaLnBrk="1" hangingPunct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yang optimal</a:t>
            </a:r>
          </a:p>
          <a:p>
            <a:pPr eaLnBrk="1" hangingPunct="1"/>
            <a:r>
              <a:rPr lang="en-US" i="1" dirty="0" smtClean="0"/>
              <a:t>Learning</a:t>
            </a:r>
            <a:r>
              <a:rPr lang="en-US" dirty="0" smtClean="0"/>
              <a:t> </a:t>
            </a:r>
            <a:r>
              <a:rPr lang="en-US" i="1" dirty="0" smtClean="0"/>
              <a:t>Rate</a:t>
            </a:r>
          </a:p>
          <a:p>
            <a:pPr eaLnBrk="1" hangingPunct="1"/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endParaRPr lang="id-ID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600200"/>
            <a:ext cx="1895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325" y="1600200"/>
            <a:ext cx="2047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25" y="1600200"/>
            <a:ext cx="2047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4218918"/>
            <a:ext cx="179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7529" y="4218918"/>
            <a:ext cx="2152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9491" y="4218918"/>
            <a:ext cx="1971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1432035" y="2703786"/>
          <a:ext cx="5297488" cy="1600200"/>
        </p:xfrm>
        <a:graphic>
          <a:graphicData uri="http://schemas.openxmlformats.org/presentationml/2006/ole">
            <p:oleObj spid="_x0000_s10242" name="Equation" r:id="rId3" imgW="914400" imgH="279400" progId="Equation.3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hidden layer?</a:t>
            </a:r>
            <a:endParaRPr lang="id-ID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029200"/>
            <a:ext cx="836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Perhatian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Rumus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hanya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perkiraan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tidak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pasti</a:t>
            </a:r>
            <a:r>
              <a:rPr lang="en-US" sz="2800" dirty="0">
                <a:solidFill>
                  <a:srgbClr val="FF0000"/>
                </a:solidFill>
              </a:rPr>
              <a:t>).</a:t>
            </a:r>
            <a:endParaRPr lang="id-ID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04/05/2015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Efek Pemilihan Learning Rate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8683" y="2051050"/>
            <a:ext cx="6850296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3624</TotalTime>
  <Words>673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template_informatika_slide</vt:lpstr>
      <vt:lpstr>Visio</vt:lpstr>
      <vt:lpstr>Equation</vt:lpstr>
      <vt:lpstr>CSG3G3 Kercerdasan Mesin dan Artifisial Pertemuan 13: Dasar JST – Multi Layer Perceptron</vt:lpstr>
      <vt:lpstr>Arsitektur ANN</vt:lpstr>
      <vt:lpstr>Single-Layer Feedforward Networks</vt:lpstr>
      <vt:lpstr>Multi-Layer Feedforward Networks</vt:lpstr>
      <vt:lpstr>Proses Belajar (Learning)</vt:lpstr>
      <vt:lpstr>Permasalahan pada MLP</vt:lpstr>
      <vt:lpstr>Slide 7</vt:lpstr>
      <vt:lpstr>Jumlah neuron pada hidden layer?</vt:lpstr>
      <vt:lpstr>Efek Pemilihan Learning Rate</vt:lpstr>
      <vt:lpstr>Kapan Menghentikan Learning?</vt:lpstr>
      <vt:lpstr>Algoritma Back-Propagation</vt:lpstr>
      <vt:lpstr>Slide 12</vt:lpstr>
      <vt:lpstr>Slide 13</vt:lpstr>
      <vt:lpstr>Slide 14</vt:lpstr>
      <vt:lpstr>Derivative of ActivationFunction</vt:lpstr>
      <vt:lpstr>Algoritma Belajar Propagasi Balik</vt:lpstr>
      <vt:lpstr>Studi Kasus</vt:lpstr>
      <vt:lpstr>Multi Layer Perceptron</vt:lpstr>
      <vt:lpstr>Normalisasi</vt:lpstr>
      <vt:lpstr>Denormalisasi</vt:lpstr>
      <vt:lpstr>Multi Layer Perceptron</vt:lpstr>
      <vt:lpstr>Latihan: Prediksi Harga</vt:lpstr>
      <vt:lpstr>Reference</vt:lpstr>
      <vt:lpstr>Slide 24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154</cp:revision>
  <dcterms:created xsi:type="dcterms:W3CDTF">2012-11-14T18:53:32Z</dcterms:created>
  <dcterms:modified xsi:type="dcterms:W3CDTF">2015-05-03T20:20:51Z</dcterms:modified>
</cp:coreProperties>
</file>