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494" r:id="rId3"/>
    <p:sldId id="495" r:id="rId4"/>
    <p:sldId id="496" r:id="rId5"/>
    <p:sldId id="497" r:id="rId6"/>
    <p:sldId id="498" r:id="rId7"/>
    <p:sldId id="500" r:id="rId8"/>
    <p:sldId id="501" r:id="rId9"/>
    <p:sldId id="502" r:id="rId10"/>
    <p:sldId id="503" r:id="rId11"/>
    <p:sldId id="504" r:id="rId12"/>
    <p:sldId id="505" r:id="rId13"/>
    <p:sldId id="506" r:id="rId14"/>
    <p:sldId id="507" r:id="rId15"/>
    <p:sldId id="508" r:id="rId16"/>
    <p:sldId id="493" r:id="rId17"/>
  </p:sldIdLst>
  <p:sldSz cx="9144000" cy="6858000" type="screen4x3"/>
  <p:notesSz cx="7102475" cy="10234613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860" autoAdjust="0"/>
  </p:normalViewPr>
  <p:slideViewPr>
    <p:cSldViewPr snapToGrid="0" snapToObjects="1">
      <p:cViewPr>
        <p:scale>
          <a:sx n="60" d="100"/>
          <a:sy n="60" d="100"/>
        </p:scale>
        <p:origin x="-1560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56" d="100"/>
          <a:sy n="56" d="100"/>
        </p:scale>
        <p:origin x="-2886" y="-84"/>
      </p:cViewPr>
      <p:guideLst>
        <p:guide orient="horz" pos="3224"/>
        <p:guide pos="2237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image" Target="../media/image9.emf"/><Relationship Id="rId4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r">
              <a:defRPr sz="1300"/>
            </a:lvl1pPr>
          </a:lstStyle>
          <a:p>
            <a:fld id="{80DB9219-4A66-4B41-AFAD-B4DCC55121D3}" type="datetimeFigureOut">
              <a:rPr lang="en-US" smtClean="0"/>
              <a:pPr/>
              <a:t>5/4/2015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9721106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r">
              <a:defRPr sz="1300"/>
            </a:lvl1pPr>
          </a:lstStyle>
          <a:p>
            <a:fld id="{67A99D96-90C2-44B4-8DCF-3216EB4C36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740857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r">
              <a:defRPr sz="1300"/>
            </a:lvl1pPr>
          </a:lstStyle>
          <a:p>
            <a:fld id="{44796F5A-DA36-4202-8F3F-DA89D0431918}" type="datetimeFigureOut">
              <a:rPr lang="en-US" smtClean="0"/>
              <a:pPr/>
              <a:t>5/4/2015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66" tIns="49533" rIns="99066" bIns="4953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861441"/>
            <a:ext cx="5681980" cy="4605576"/>
          </a:xfrm>
          <a:prstGeom prst="rect">
            <a:avLst/>
          </a:prstGeom>
        </p:spPr>
        <p:txBody>
          <a:bodyPr vert="horz" lIns="99066" tIns="49533" rIns="99066" bIns="4953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9721106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r">
              <a:defRPr sz="1300"/>
            </a:lvl1pPr>
          </a:lstStyle>
          <a:p>
            <a:fld id="{D34BABC4-D3F8-4FEC-A081-17F891AA9F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67849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ystogan\Downloads\Compressed\2917_internet_ppt\template_main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7785" b="11855"/>
          <a:stretch/>
        </p:blipFill>
        <p:spPr bwMode="auto">
          <a:xfrm>
            <a:off x="43394" y="3251531"/>
            <a:ext cx="3848669" cy="30946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34684" y="1269242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34684" y="2227425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1234684" y="2875084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tx1"/>
                </a:solidFill>
                <a:latin typeface="Verdan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43002B5-187F-40E5-87EA-CB609F711A85}" type="datetime1">
              <a:rPr lang="id-ID" smtClean="0"/>
              <a:pPr>
                <a:defRPr/>
              </a:pPr>
              <a:t>04/05/2015</a:t>
            </a:fld>
            <a:endParaRPr lang="en-US" dirty="0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A0FCE97-1E5D-3942-9893-29D29393C49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9144000" cy="1269242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Mystogan\Pictures\Untitled-1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705" y="216578"/>
            <a:ext cx="3264827" cy="6486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93624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65760" y="2009550"/>
            <a:ext cx="8326438" cy="402549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884EB-C6E3-684C-A39B-0E652C4E0E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50AF1-012D-4E5E-BE43-B2B86B92B371}" type="datetime1">
              <a:rPr lang="id-ID" smtClean="0"/>
              <a:pPr>
                <a:defRPr/>
              </a:pPr>
              <a:t>04/05/2015</a:t>
            </a:fld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75188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40D16-EBF5-0D44-A21F-B32E9F6095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A964B-1517-4AC9-9C26-E65EA44E1C24}" type="datetime1">
              <a:rPr lang="id-ID" smtClean="0"/>
              <a:pPr>
                <a:defRPr/>
              </a:pPr>
              <a:t>04/05/2015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21045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374826" y="2009550"/>
            <a:ext cx="4035425" cy="40023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4"/>
          </p:nvPr>
        </p:nvSpPr>
        <p:spPr>
          <a:xfrm>
            <a:off x="4738863" y="2009550"/>
            <a:ext cx="4035425" cy="4002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67590-0BC9-4B4A-95A3-307D97AD4B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8B4CD-128C-4164-AD95-E25F173F60C1}" type="datetime1">
              <a:rPr lang="id-ID" smtClean="0"/>
              <a:pPr>
                <a:defRPr/>
              </a:pPr>
              <a:t>04/05/2015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24" y="1336417"/>
            <a:ext cx="8409163" cy="64123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7239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366889" y="1645920"/>
            <a:ext cx="4035247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7"/>
          </p:nvPr>
        </p:nvSpPr>
        <p:spPr>
          <a:xfrm>
            <a:off x="4703762" y="1645920"/>
            <a:ext cx="4045126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4"/>
          </p:nvPr>
        </p:nvSpPr>
        <p:spPr>
          <a:xfrm>
            <a:off x="357187" y="2659063"/>
            <a:ext cx="4044950" cy="3352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5"/>
          </p:nvPr>
        </p:nvSpPr>
        <p:spPr>
          <a:xfrm>
            <a:off x="4703762" y="2659063"/>
            <a:ext cx="4044950" cy="3352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3C417-35D1-DE4B-9003-F2E94344F5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E28B6-2975-4CD7-81F2-153D20F4C1E3}" type="datetime1">
              <a:rPr lang="id-ID" smtClean="0"/>
              <a:pPr>
                <a:defRPr/>
              </a:pPr>
              <a:t>04/05/2015</a:t>
            </a:fld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20"/>
          <p:cNvSpPr>
            <a:spLocks noGrp="1"/>
          </p:cNvSpPr>
          <p:nvPr>
            <p:ph type="body" sz="quarter" idx="28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8250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1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1"/>
          </p:nvPr>
        </p:nvSpPr>
        <p:spPr>
          <a:xfrm>
            <a:off x="4678538" y="2009550"/>
            <a:ext cx="4035425" cy="40023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2"/>
          </p:nvPr>
        </p:nvSpPr>
        <p:spPr>
          <a:xfrm>
            <a:off x="365125" y="2009550"/>
            <a:ext cx="3997325" cy="400231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A4596-0E95-4845-A51E-381771D71C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D3608-32B3-4D9C-AD1B-407C86E3E937}" type="datetime1">
              <a:rPr lang="id-ID" smtClean="0"/>
              <a:pPr>
                <a:defRPr/>
              </a:pPr>
              <a:t>04/05/2015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66198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 userDrawn="1"/>
        </p:nvSpPr>
        <p:spPr bwMode="auto">
          <a:xfrm>
            <a:off x="434548" y="4489331"/>
            <a:ext cx="8326438" cy="2119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5400" dirty="0" smtClean="0">
                <a:solidFill>
                  <a:srgbClr val="C00000"/>
                </a:solidFill>
                <a:latin typeface="Brush Script Std" pitchFamily="66" charset="0"/>
              </a:rPr>
              <a:t>THANK YOU</a:t>
            </a:r>
            <a:endParaRPr lang="en-US" sz="5400" dirty="0">
              <a:solidFill>
                <a:srgbClr val="C00000"/>
              </a:solidFill>
              <a:latin typeface="Brush Script Std" pitchFamily="66" charset="0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-489" y="4670967"/>
            <a:ext cx="9141923" cy="93681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C:\Users\Mystogan\Pictures\red-digital-background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7910" b="13980"/>
          <a:stretch/>
        </p:blipFill>
        <p:spPr bwMode="auto">
          <a:xfrm>
            <a:off x="-2566" y="0"/>
            <a:ext cx="9144000" cy="46709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Mystogan\Pictures\logo-white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92" y="142946"/>
            <a:ext cx="3039184" cy="6037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57725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39CFE-4AFD-49CF-B299-D41A4680686B}" type="datetimeFigureOut">
              <a:rPr lang="en-US" smtClean="0"/>
              <a:pPr/>
              <a:t>5/4/2015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1CA7E-406D-4639-A748-783A3DDC82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39CFE-4AFD-49CF-B299-D41A4680686B}" type="datetimeFigureOut">
              <a:rPr lang="en-US" smtClean="0"/>
              <a:pPr/>
              <a:t>5/4/2015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1CA7E-406D-4639-A748-783A3DDC82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3999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6" name="Title Placeholder 9"/>
          <p:cNvSpPr>
            <a:spLocks noGrp="1" noChangeAspect="1"/>
          </p:cNvSpPr>
          <p:nvPr>
            <p:ph type="title"/>
          </p:nvPr>
        </p:nvSpPr>
        <p:spPr bwMode="auto">
          <a:xfrm>
            <a:off x="365125" y="1336417"/>
            <a:ext cx="8326438" cy="641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5" name="Picture 2" descr="C:\Users\Mystogan\Pictures\75_big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48401"/>
            <a:ext cx="9143999" cy="609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89908" y="6451886"/>
            <a:ext cx="358775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2B1F015-1154-6F45-9F5A-29B4836DF7E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810596" y="6451886"/>
            <a:ext cx="1643062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FD32164-93C0-4464-A844-80C2FDFD73E0}" type="datetime1">
              <a:rPr lang="id-ID" smtClean="0"/>
              <a:pPr>
                <a:defRPr/>
              </a:pPr>
              <a:t>04/05/2015</a:t>
            </a:fld>
            <a:endParaRPr lang="en-US" dirty="0"/>
          </a:p>
        </p:txBody>
      </p:sp>
      <p:sp>
        <p:nvSpPr>
          <p:cNvPr id="1030" name="Rectangle 3"/>
          <p:cNvSpPr>
            <a:spLocks noChangeArrowheads="1"/>
          </p:cNvSpPr>
          <p:nvPr/>
        </p:nvSpPr>
        <p:spPr bwMode="auto">
          <a:xfrm rot="-5400000">
            <a:off x="9449594" y="5911057"/>
            <a:ext cx="170973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600" dirty="0">
                <a:solidFill>
                  <a:srgbClr val="7F7F7F"/>
                </a:solidFill>
              </a:rPr>
              <a:t>12-CRS-0106 REVISED </a:t>
            </a:r>
            <a:r>
              <a:rPr lang="en-US" sz="600" dirty="0" smtClean="0">
                <a:solidFill>
                  <a:srgbClr val="7F7F7F"/>
                </a:solidFill>
              </a:rPr>
              <a:t>8 </a:t>
            </a:r>
            <a:r>
              <a:rPr lang="en-US" sz="600" dirty="0">
                <a:solidFill>
                  <a:srgbClr val="7F7F7F"/>
                </a:solidFill>
              </a:rPr>
              <a:t>FEB 2013</a:t>
            </a:r>
          </a:p>
        </p:txBody>
      </p:sp>
      <p:sp>
        <p:nvSpPr>
          <p:cNvPr id="1031" name="Text Placeholder 11"/>
          <p:cNvSpPr>
            <a:spLocks noGrp="1"/>
          </p:cNvSpPr>
          <p:nvPr>
            <p:ph type="body" idx="1"/>
          </p:nvPr>
        </p:nvSpPr>
        <p:spPr bwMode="auto">
          <a:xfrm>
            <a:off x="365125" y="1977656"/>
            <a:ext cx="8326438" cy="4054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" y="0"/>
            <a:ext cx="9143993" cy="12477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chemeClr val="tx1">
              <a:lumMod val="75000"/>
              <a:lumOff val="25000"/>
            </a:schemeClr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9pPr>
    </p:titleStyle>
    <p:bodyStyle>
      <a:lvl1pPr marL="346075" indent="-346075" algn="l" defTabSz="457200" rtl="0" eaLnBrk="1" fontAlgn="base" hangingPunct="1">
        <a:spcBef>
          <a:spcPts val="1800"/>
        </a:spcBef>
        <a:spcAft>
          <a:spcPct val="0"/>
        </a:spcAft>
        <a:buSzPct val="135000"/>
        <a:buBlip>
          <a:blip r:embed="rId14"/>
        </a:buBlip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93725" indent="-182563" algn="l" defTabSz="457200" rtl="0" eaLnBrk="1" fontAlgn="base" hangingPunct="1">
        <a:spcBef>
          <a:spcPts val="800"/>
        </a:spcBef>
        <a:spcAft>
          <a:spcPct val="0"/>
        </a:spcAft>
        <a:buClr>
          <a:srgbClr val="595959"/>
        </a:buClr>
        <a:buFont typeface="Lucida Grande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22325" indent="-182563" algn="l" defTabSz="457200" rtl="0" eaLnBrk="1" fontAlgn="base" hangingPunct="1">
        <a:spcBef>
          <a:spcPts val="700"/>
        </a:spcBef>
        <a:spcAft>
          <a:spcPct val="0"/>
        </a:spcAft>
        <a:buClr>
          <a:srgbClr val="595959"/>
        </a:buClr>
        <a:buFont typeface="Wingdings" charset="0"/>
        <a:buChar char="§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050925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595959"/>
        </a:buClr>
        <a:buFont typeface="Arial" charset="0"/>
        <a:buChar char="–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233488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7F7F7F"/>
        </a:buClr>
        <a:buFont typeface="Wingdings" charset="0"/>
        <a:buChar char="§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389908" y="1269242"/>
            <a:ext cx="8754092" cy="765053"/>
          </a:xfrm>
        </p:spPr>
        <p:txBody>
          <a:bodyPr/>
          <a:lstStyle/>
          <a:p>
            <a:r>
              <a:rPr lang="id-ID" sz="2400" dirty="0" smtClean="0"/>
              <a:t>CSG3G3</a:t>
            </a:r>
            <a:r>
              <a:rPr lang="en-US" sz="2400" dirty="0" smtClean="0"/>
              <a:t> </a:t>
            </a:r>
            <a:r>
              <a:rPr lang="id-ID" sz="2400" dirty="0" smtClean="0"/>
              <a:t>Kercerdasan Mesin dan Artifisial</a:t>
            </a:r>
            <a:br>
              <a:rPr lang="id-ID" sz="2400" dirty="0" smtClean="0"/>
            </a:br>
            <a:r>
              <a:rPr lang="id-ID" sz="2400" dirty="0" smtClean="0"/>
              <a:t>Pertemuan </a:t>
            </a:r>
            <a:r>
              <a:rPr lang="id-ID" sz="2400" dirty="0" smtClean="0"/>
              <a:t>12: Dasar JST </a:t>
            </a:r>
            <a:r>
              <a:rPr lang="id-ID" sz="2400" dirty="0" smtClean="0"/>
              <a:t>-</a:t>
            </a:r>
            <a:r>
              <a:rPr lang="id-ID" sz="2400" dirty="0" smtClean="0"/>
              <a:t> Perceptron</a:t>
            </a:r>
            <a:endParaRPr lang="en-US" sz="2400" dirty="0" smtClean="0"/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>
          <a:xfrm>
            <a:off x="810596" y="2442309"/>
            <a:ext cx="7909316" cy="429768"/>
          </a:xfrm>
        </p:spPr>
        <p:txBody>
          <a:bodyPr/>
          <a:lstStyle/>
          <a:p>
            <a:r>
              <a:rPr lang="en-US" dirty="0" smtClean="0"/>
              <a:t>Author-</a:t>
            </a:r>
            <a:r>
              <a:rPr lang="id-ID" dirty="0" smtClean="0"/>
              <a:t>Tim Dosen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KK</a:t>
            </a:r>
            <a:r>
              <a:rPr lang="id-ID" dirty="0" smtClean="0"/>
              <a:t> ICM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03DFC240-EB95-48C2-9AFB-C8CE472D6ED5}" type="datetime1">
              <a:rPr lang="id-ID" smtClean="0"/>
              <a:pPr>
                <a:defRPr/>
              </a:pPr>
              <a:t>04/05/2015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A0FCE97-1E5D-3942-9893-29D29393C492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9129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9519" y="299545"/>
            <a:ext cx="4917281" cy="641239"/>
          </a:xfrm>
        </p:spPr>
        <p:txBody>
          <a:bodyPr/>
          <a:lstStyle/>
          <a:p>
            <a:r>
              <a:rPr lang="id-ID" dirty="0" smtClean="0">
                <a:solidFill>
                  <a:schemeClr val="bg1"/>
                </a:solidFill>
              </a:rPr>
              <a:t>Contoh Kasus AND [3]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80728"/>
          </a:xfrm>
        </p:spPr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id-ID" dirty="0" smtClean="0"/>
              <a:t>Luaran perceptron : 0.5 * x1 + 0.5 * x2 + (-1.5)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id-ID" dirty="0" smtClean="0"/>
              <a:t>Mari mulai melakukan learning, dengan berpedoman pada set training input sebagai berikut:</a:t>
            </a:r>
            <a:endParaRPr lang="en-US" dirty="0" smtClean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899592" y="2924944"/>
          <a:ext cx="3888432" cy="3449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/>
                <a:gridCol w="1296144"/>
                <a:gridCol w="1296144"/>
              </a:tblGrid>
              <a:tr h="63367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X1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X2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AND (desired output)</a:t>
                      </a:r>
                      <a:endParaRPr lang="en-US" dirty="0"/>
                    </a:p>
                  </a:txBody>
                  <a:tcPr anchor="ctr"/>
                </a:tc>
              </a:tr>
              <a:tr h="63367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</a:tr>
              <a:tr h="63367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</a:tr>
              <a:tr h="63367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</a:tr>
              <a:tr h="63367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436096" y="3429000"/>
            <a:ext cx="28803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Lakukan training untuk mencari bobot w1 dan w2 yang mampu melakukan operasi AND</a:t>
            </a:r>
          </a:p>
          <a:p>
            <a:r>
              <a:rPr lang="id-ID" dirty="0" smtClean="0"/>
              <a:t>Ingat fungsi aktivasi h-&gt;h’ adalah hard-limit:</a:t>
            </a:r>
          </a:p>
          <a:p>
            <a:r>
              <a:rPr lang="id-ID" dirty="0" smtClean="0"/>
              <a:t>h’=1 JIKA h &gt;0</a:t>
            </a:r>
          </a:p>
          <a:p>
            <a:r>
              <a:rPr lang="id-ID" dirty="0" smtClean="0"/>
              <a:t>h’=0 JIKA h &lt;=0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6068" y="274638"/>
            <a:ext cx="5060731" cy="778098"/>
          </a:xfrm>
        </p:spPr>
        <p:txBody>
          <a:bodyPr/>
          <a:lstStyle/>
          <a:p>
            <a:r>
              <a:rPr lang="id-ID" dirty="0" smtClean="0">
                <a:solidFill>
                  <a:schemeClr val="bg1"/>
                </a:solidFill>
              </a:rPr>
              <a:t>Contoh Kasus AND [4]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91348"/>
            <a:ext cx="8229600" cy="1010420"/>
          </a:xfrm>
        </p:spPr>
        <p:txBody>
          <a:bodyPr>
            <a:normAutofit fontScale="85000" lnSpcReduction="20000"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id-ID" dirty="0" smtClean="0"/>
              <a:t>Ingat formula luaran perceptron (h) =w1 * x1 + w2 * x2 + u (u=-1.5)</a:t>
            </a:r>
          </a:p>
          <a:p>
            <a:r>
              <a:rPr lang="id-ID" dirty="0" smtClean="0"/>
              <a:t>Formula update bobot: W(t+1)=Wt+</a:t>
            </a:r>
            <a:r>
              <a:rPr lang="el-GR" dirty="0" smtClean="0"/>
              <a:t>η</a:t>
            </a:r>
            <a:r>
              <a:rPr lang="id-ID" dirty="0" smtClean="0"/>
              <a:t> (d-y)xi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755576" y="2422165"/>
          <a:ext cx="8064892" cy="26630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3172"/>
                <a:gridCol w="733172"/>
                <a:gridCol w="733172"/>
                <a:gridCol w="733172"/>
                <a:gridCol w="733172"/>
                <a:gridCol w="733172"/>
                <a:gridCol w="733172"/>
                <a:gridCol w="733172"/>
                <a:gridCol w="733172"/>
                <a:gridCol w="733172"/>
                <a:gridCol w="733172"/>
              </a:tblGrid>
              <a:tr h="468461">
                <a:tc>
                  <a:txBody>
                    <a:bodyPr/>
                    <a:lstStyle/>
                    <a:p>
                      <a:pPr algn="ctr"/>
                      <a:r>
                        <a:rPr lang="id-ID" sz="1200" dirty="0" smtClean="0"/>
                        <a:t>t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dirty="0" smtClean="0"/>
                        <a:t>w1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dirty="0" smtClean="0"/>
                        <a:t>w2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dirty="0" smtClean="0"/>
                        <a:t>x1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dirty="0" smtClean="0"/>
                        <a:t>x2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dirty="0" smtClean="0"/>
                        <a:t>h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dirty="0" smtClean="0"/>
                        <a:t>h’ = y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dirty="0" smtClean="0"/>
                        <a:t>d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dirty="0" smtClean="0"/>
                        <a:t>error (d-y)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dirty="0" smtClean="0"/>
                        <a:t>w1</a:t>
                      </a:r>
                    </a:p>
                    <a:p>
                      <a:pPr algn="ctr"/>
                      <a:r>
                        <a:rPr lang="id-ID" sz="1200" dirty="0" smtClean="0"/>
                        <a:t>(t+1)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dirty="0" smtClean="0"/>
                        <a:t>w2</a:t>
                      </a:r>
                    </a:p>
                    <a:p>
                      <a:pPr algn="ctr"/>
                      <a:r>
                        <a:rPr lang="id-ID" sz="1200" dirty="0" smtClean="0"/>
                        <a:t>(t+1)</a:t>
                      </a:r>
                      <a:endParaRPr lang="en-US" sz="1200" dirty="0"/>
                    </a:p>
                  </a:txBody>
                  <a:tcPr anchor="ctr"/>
                </a:tc>
              </a:tr>
              <a:tr h="267692">
                <a:tc>
                  <a:txBody>
                    <a:bodyPr/>
                    <a:lstStyle/>
                    <a:p>
                      <a:pPr algn="ctr"/>
                      <a:r>
                        <a:rPr lang="id-ID" sz="1200" dirty="0" smtClean="0"/>
                        <a:t>1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dirty="0" smtClean="0"/>
                        <a:t>0.5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dirty="0" smtClean="0"/>
                        <a:t>0.5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dirty="0" smtClean="0"/>
                        <a:t>0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dirty="0" smtClean="0"/>
                        <a:t>0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dirty="0" smtClean="0"/>
                        <a:t>-1.5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dirty="0" smtClean="0"/>
                        <a:t>0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dirty="0" smtClean="0"/>
                        <a:t>0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dirty="0" smtClean="0"/>
                        <a:t>0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dirty="0" smtClean="0"/>
                        <a:t>0.5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dirty="0" smtClean="0"/>
                        <a:t>0.5</a:t>
                      </a:r>
                      <a:endParaRPr lang="en-US" sz="1200" dirty="0"/>
                    </a:p>
                  </a:txBody>
                  <a:tcPr anchor="ctr"/>
                </a:tc>
              </a:tr>
              <a:tr h="267692">
                <a:tc>
                  <a:txBody>
                    <a:bodyPr/>
                    <a:lstStyle/>
                    <a:p>
                      <a:pPr algn="ctr"/>
                      <a:r>
                        <a:rPr lang="id-ID" sz="1200" dirty="0" smtClean="0"/>
                        <a:t>2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dirty="0" smtClean="0"/>
                        <a:t>0.5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dirty="0" smtClean="0"/>
                        <a:t>0.5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dirty="0" smtClean="0"/>
                        <a:t>0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dirty="0" smtClean="0"/>
                        <a:t>1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dirty="0" smtClean="0"/>
                        <a:t>-1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dirty="0" smtClean="0"/>
                        <a:t>0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dirty="0" smtClean="0"/>
                        <a:t>0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dirty="0" smtClean="0"/>
                        <a:t>0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dirty="0" smtClean="0"/>
                        <a:t>0.5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dirty="0" smtClean="0"/>
                        <a:t>0.5</a:t>
                      </a:r>
                      <a:endParaRPr lang="en-US" sz="1200" dirty="0"/>
                    </a:p>
                  </a:txBody>
                  <a:tcPr anchor="ctr"/>
                </a:tc>
              </a:tr>
              <a:tr h="267692">
                <a:tc>
                  <a:txBody>
                    <a:bodyPr/>
                    <a:lstStyle/>
                    <a:p>
                      <a:pPr algn="ctr"/>
                      <a:r>
                        <a:rPr lang="id-ID" sz="1200" dirty="0" smtClean="0"/>
                        <a:t>3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dirty="0" smtClean="0"/>
                        <a:t>0.5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dirty="0" smtClean="0"/>
                        <a:t>0.5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dirty="0" smtClean="0"/>
                        <a:t>1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dirty="0" smtClean="0"/>
                        <a:t>0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dirty="0" smtClean="0"/>
                        <a:t>-1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dirty="0" smtClean="0"/>
                        <a:t>0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dirty="0" smtClean="0"/>
                        <a:t>0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dirty="0" smtClean="0"/>
                        <a:t>0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dirty="0" smtClean="0"/>
                        <a:t>0.5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dirty="0" smtClean="0"/>
                        <a:t>0.5</a:t>
                      </a:r>
                      <a:endParaRPr lang="en-US" sz="1200" dirty="0"/>
                    </a:p>
                  </a:txBody>
                  <a:tcPr anchor="ctr"/>
                </a:tc>
              </a:tr>
              <a:tr h="267692">
                <a:tc>
                  <a:txBody>
                    <a:bodyPr/>
                    <a:lstStyle/>
                    <a:p>
                      <a:pPr algn="ctr"/>
                      <a:r>
                        <a:rPr lang="id-ID" sz="1200" dirty="0" smtClean="0"/>
                        <a:t>4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dirty="0" smtClean="0"/>
                        <a:t>0.5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dirty="0" smtClean="0"/>
                        <a:t>0.5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dirty="0" smtClean="0"/>
                        <a:t>1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dirty="0" smtClean="0"/>
                        <a:t>1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dirty="0" smtClean="0"/>
                        <a:t>-0.5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dirty="0" smtClean="0"/>
                        <a:t>0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dirty="0" smtClean="0"/>
                        <a:t>1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dirty="0" smtClean="0"/>
                        <a:t>1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dirty="0" smtClean="0"/>
                        <a:t>1.5</a:t>
                      </a:r>
                      <a:endParaRPr lang="en-US" sz="1200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dirty="0" smtClean="0"/>
                        <a:t>1.5</a:t>
                      </a:r>
                      <a:endParaRPr lang="en-US" sz="1200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</a:tr>
              <a:tr h="267692">
                <a:tc>
                  <a:txBody>
                    <a:bodyPr/>
                    <a:lstStyle/>
                    <a:p>
                      <a:pPr algn="ctr"/>
                      <a:r>
                        <a:rPr lang="id-ID" sz="1200" dirty="0" smtClean="0"/>
                        <a:t>5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dirty="0" smtClean="0"/>
                        <a:t>1.5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dirty="0" smtClean="0"/>
                        <a:t>1.5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dirty="0" smtClean="0"/>
                        <a:t>0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dirty="0" smtClean="0"/>
                        <a:t>0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dirty="0" smtClean="0"/>
                        <a:t>-1.5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dirty="0" smtClean="0"/>
                        <a:t>0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dirty="0" smtClean="0"/>
                        <a:t>0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dirty="0" smtClean="0"/>
                        <a:t>0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dirty="0" smtClean="0"/>
                        <a:t>1.5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dirty="0" smtClean="0"/>
                        <a:t>1.5</a:t>
                      </a:r>
                      <a:endParaRPr lang="en-US" sz="1200" dirty="0"/>
                    </a:p>
                  </a:txBody>
                  <a:tcPr anchor="ctr"/>
                </a:tc>
              </a:tr>
              <a:tr h="267692">
                <a:tc>
                  <a:txBody>
                    <a:bodyPr/>
                    <a:lstStyle/>
                    <a:p>
                      <a:pPr algn="ctr"/>
                      <a:r>
                        <a:rPr lang="id-ID" sz="1200" dirty="0" smtClean="0"/>
                        <a:t>6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dirty="0" smtClean="0"/>
                        <a:t>1.5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dirty="0" smtClean="0"/>
                        <a:t>1.5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dirty="0" smtClean="0"/>
                        <a:t>0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dirty="0" smtClean="0"/>
                        <a:t>1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dirty="0" smtClean="0"/>
                        <a:t>0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dirty="0" smtClean="0"/>
                        <a:t>0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dirty="0" smtClean="0"/>
                        <a:t>0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dirty="0" smtClean="0"/>
                        <a:t>0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dirty="0" smtClean="0"/>
                        <a:t>1.5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dirty="0" smtClean="0"/>
                        <a:t>1.5</a:t>
                      </a:r>
                      <a:endParaRPr lang="en-US" sz="1200" dirty="0"/>
                    </a:p>
                  </a:txBody>
                  <a:tcPr anchor="ctr"/>
                </a:tc>
              </a:tr>
              <a:tr h="267692">
                <a:tc>
                  <a:txBody>
                    <a:bodyPr/>
                    <a:lstStyle/>
                    <a:p>
                      <a:pPr algn="ctr"/>
                      <a:r>
                        <a:rPr lang="id-ID" sz="1200" dirty="0" smtClean="0"/>
                        <a:t>7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dirty="0" smtClean="0"/>
                        <a:t>1.5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dirty="0" smtClean="0"/>
                        <a:t>1.5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dirty="0" smtClean="0"/>
                        <a:t>1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dirty="0" smtClean="0"/>
                        <a:t>0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dirty="0" smtClean="0"/>
                        <a:t>0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dirty="0" smtClean="0"/>
                        <a:t>0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dirty="0" smtClean="0"/>
                        <a:t>0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dirty="0" smtClean="0"/>
                        <a:t>0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dirty="0" smtClean="0"/>
                        <a:t>1.5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dirty="0" smtClean="0"/>
                        <a:t>1.5</a:t>
                      </a:r>
                      <a:endParaRPr lang="en-US" sz="1200" dirty="0"/>
                    </a:p>
                  </a:txBody>
                  <a:tcPr anchor="ctr"/>
                </a:tc>
              </a:tr>
              <a:tr h="267692">
                <a:tc>
                  <a:txBody>
                    <a:bodyPr/>
                    <a:lstStyle/>
                    <a:p>
                      <a:pPr algn="ctr"/>
                      <a:r>
                        <a:rPr lang="id-ID" sz="1200" dirty="0" smtClean="0"/>
                        <a:t>8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dirty="0" smtClean="0"/>
                        <a:t>1.5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dirty="0" smtClean="0"/>
                        <a:t>1.5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dirty="0" smtClean="0"/>
                        <a:t>1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dirty="0" smtClean="0"/>
                        <a:t>1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dirty="0" smtClean="0"/>
                        <a:t>1.5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dirty="0" smtClean="0"/>
                        <a:t>1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dirty="0" smtClean="0"/>
                        <a:t>1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dirty="0" smtClean="0"/>
                        <a:t>0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dirty="0" smtClean="0"/>
                        <a:t>1.5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dirty="0" smtClean="0"/>
                        <a:t>1.5</a:t>
                      </a:r>
                      <a:endParaRPr lang="en-US" sz="12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27584" y="5317757"/>
            <a:ext cx="79928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600" dirty="0" smtClean="0"/>
              <a:t>Iterasi t berhenti pada nilai 8, dikarenakan seluruh data input sudah diujicobakan dan nilai error yang diperoleh adalah 0. Idealnya training berhenti bila nilai error=0 atau mencapai error yang diinginkan atau mencapai batas iterasi maksimal yang telah ditetapkan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Latihan [1]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id-ID" dirty="0" smtClean="0"/>
              <a:t>Setelah anda mempelajari dan memahami cara kerja sebuah perceptron, misalkan untuk kasus yang sama (AND), diberikan inisialiasi sebagai berikut:</a:t>
            </a:r>
          </a:p>
          <a:p>
            <a:pPr lvl="1"/>
            <a:r>
              <a:rPr lang="id-ID" dirty="0" smtClean="0"/>
              <a:t>w1= 0.5; w2=1.5; u= (-3)</a:t>
            </a:r>
          </a:p>
          <a:p>
            <a:pPr lvl="1"/>
            <a:r>
              <a:rPr lang="id-ID" dirty="0" smtClean="0"/>
              <a:t>Learning rate (</a:t>
            </a:r>
            <a:r>
              <a:rPr lang="el-GR" dirty="0" smtClean="0"/>
              <a:t>η</a:t>
            </a:r>
            <a:r>
              <a:rPr lang="id-ID" dirty="0" smtClean="0"/>
              <a:t>)= 1;</a:t>
            </a:r>
          </a:p>
          <a:p>
            <a:pPr lvl="1"/>
            <a:r>
              <a:rPr lang="id-ID" dirty="0" smtClean="0"/>
              <a:t>Tentukan nilai akhir w1 dan w2 yang dapat merepresentasikan fungsi AND.</a:t>
            </a:r>
          </a:p>
          <a:p>
            <a:pPr lvl="1"/>
            <a:endParaRPr lang="id-ID" dirty="0" smtClean="0"/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Latihan [2]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id-ID" dirty="0" smtClean="0"/>
              <a:t>Dengan struktur perceptron yang sama dengan Latihan 1, bila perceptron ditujukan untuk meniru fungsi OR berapa nilai akhir w1 dan w2?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id-ID" dirty="0" smtClean="0"/>
              <a:t>Bisakah sebuah perceptron digunakan untuk menirukan fungsi XOR? Silahkan rancang perceptron (bisa 1 atau lebih) untuk meniru fungsi XOR -&gt; Lihat slide selanjutnya.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395994" y="1876356"/>
            <a:ext cx="1440160" cy="1368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4800" dirty="0" smtClean="0"/>
              <a:t>Σ</a:t>
            </a:r>
            <a:endParaRPr lang="en-US" sz="4800" dirty="0"/>
          </a:p>
        </p:txBody>
      </p:sp>
      <p:sp>
        <p:nvSpPr>
          <p:cNvPr id="5" name="Rectangle 4"/>
          <p:cNvSpPr/>
          <p:nvPr/>
        </p:nvSpPr>
        <p:spPr>
          <a:xfrm>
            <a:off x="4283968" y="2204864"/>
            <a:ext cx="72008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F.A</a:t>
            </a:r>
            <a:endParaRPr lang="en-US" dirty="0"/>
          </a:p>
        </p:txBody>
      </p:sp>
      <p:cxnSp>
        <p:nvCxnSpPr>
          <p:cNvPr id="6" name="Straight Arrow Connector 5"/>
          <p:cNvCxnSpPr>
            <a:stCxn id="58" idx="6"/>
            <a:endCxn id="4" idx="2"/>
          </p:cNvCxnSpPr>
          <p:nvPr/>
        </p:nvCxnSpPr>
        <p:spPr>
          <a:xfrm flipV="1">
            <a:off x="936104" y="2560432"/>
            <a:ext cx="1459890" cy="447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5" idx="3"/>
            <a:endCxn id="33" idx="0"/>
          </p:cNvCxnSpPr>
          <p:nvPr/>
        </p:nvCxnSpPr>
        <p:spPr>
          <a:xfrm>
            <a:off x="5004048" y="2564904"/>
            <a:ext cx="936104" cy="64807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4" idx="6"/>
            <a:endCxn id="5" idx="1"/>
          </p:cNvCxnSpPr>
          <p:nvPr/>
        </p:nvCxnSpPr>
        <p:spPr>
          <a:xfrm>
            <a:off x="3836154" y="2560432"/>
            <a:ext cx="447814" cy="447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58" idx="5"/>
            <a:endCxn id="19" idx="1"/>
          </p:cNvCxnSpPr>
          <p:nvPr/>
        </p:nvCxnSpPr>
        <p:spPr>
          <a:xfrm>
            <a:off x="841196" y="2819491"/>
            <a:ext cx="1709463" cy="226207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endCxn id="4" idx="0"/>
          </p:cNvCxnSpPr>
          <p:nvPr/>
        </p:nvCxnSpPr>
        <p:spPr>
          <a:xfrm>
            <a:off x="3116074" y="1529255"/>
            <a:ext cx="0" cy="34710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547664" y="1344589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Bias1 / u1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851920" y="2060848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h1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436096" y="2420888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h1’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115616" y="206084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w11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187624" y="2852936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w12</a:t>
            </a:r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2339752" y="4881208"/>
            <a:ext cx="1440160" cy="1368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4800" dirty="0" smtClean="0"/>
              <a:t>Σ</a:t>
            </a:r>
            <a:endParaRPr lang="en-US" sz="4800" dirty="0"/>
          </a:p>
        </p:txBody>
      </p:sp>
      <p:sp>
        <p:nvSpPr>
          <p:cNvPr id="20" name="Rectangle 19"/>
          <p:cNvSpPr/>
          <p:nvPr/>
        </p:nvSpPr>
        <p:spPr>
          <a:xfrm>
            <a:off x="4308678" y="5220256"/>
            <a:ext cx="72008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F.A</a:t>
            </a:r>
            <a:endParaRPr lang="en-US" dirty="0"/>
          </a:p>
        </p:txBody>
      </p:sp>
      <p:cxnSp>
        <p:nvCxnSpPr>
          <p:cNvPr id="21" name="Straight Arrow Connector 20"/>
          <p:cNvCxnSpPr>
            <a:stCxn id="59" idx="7"/>
            <a:endCxn id="4" idx="3"/>
          </p:cNvCxnSpPr>
          <p:nvPr/>
        </p:nvCxnSpPr>
        <p:spPr>
          <a:xfrm flipV="1">
            <a:off x="841196" y="3044147"/>
            <a:ext cx="1765705" cy="221849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20" idx="3"/>
          </p:cNvCxnSpPr>
          <p:nvPr/>
        </p:nvCxnSpPr>
        <p:spPr>
          <a:xfrm flipV="1">
            <a:off x="5028758" y="4581128"/>
            <a:ext cx="767378" cy="99916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9" idx="6"/>
            <a:endCxn id="20" idx="1"/>
          </p:cNvCxnSpPr>
          <p:nvPr/>
        </p:nvCxnSpPr>
        <p:spPr>
          <a:xfrm>
            <a:off x="3779912" y="5565284"/>
            <a:ext cx="528766" cy="1501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59" idx="6"/>
            <a:endCxn id="19" idx="2"/>
          </p:cNvCxnSpPr>
          <p:nvPr/>
        </p:nvCxnSpPr>
        <p:spPr>
          <a:xfrm>
            <a:off x="936104" y="5517232"/>
            <a:ext cx="1403648" cy="4805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19" idx="0"/>
          </p:cNvCxnSpPr>
          <p:nvPr/>
        </p:nvCxnSpPr>
        <p:spPr>
          <a:xfrm>
            <a:off x="3059832" y="4161128"/>
            <a:ext cx="0" cy="72008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555776" y="3657072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Bias2 / u2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3851920" y="501317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h2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292080" y="5301208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h2’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683568" y="443711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w21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971600" y="566124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w22</a:t>
            </a:r>
            <a:endParaRPr lang="en-US" dirty="0"/>
          </a:p>
        </p:txBody>
      </p:sp>
      <p:sp>
        <p:nvSpPr>
          <p:cNvPr id="33" name="Oval 32"/>
          <p:cNvSpPr/>
          <p:nvPr/>
        </p:nvSpPr>
        <p:spPr>
          <a:xfrm>
            <a:off x="5220072" y="3212976"/>
            <a:ext cx="1440160" cy="1368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4800" dirty="0" smtClean="0"/>
              <a:t>Σ</a:t>
            </a:r>
            <a:endParaRPr lang="en-US" sz="4800" dirty="0"/>
          </a:p>
        </p:txBody>
      </p:sp>
      <p:sp>
        <p:nvSpPr>
          <p:cNvPr id="38" name="Rectangle 37"/>
          <p:cNvSpPr/>
          <p:nvPr/>
        </p:nvSpPr>
        <p:spPr>
          <a:xfrm>
            <a:off x="7236296" y="3532540"/>
            <a:ext cx="82860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F.A</a:t>
            </a:r>
            <a:endParaRPr lang="en-US" dirty="0"/>
          </a:p>
        </p:txBody>
      </p:sp>
      <p:cxnSp>
        <p:nvCxnSpPr>
          <p:cNvPr id="50" name="Straight Arrow Connector 49"/>
          <p:cNvCxnSpPr>
            <a:stCxn id="33" idx="6"/>
            <a:endCxn id="38" idx="1"/>
          </p:cNvCxnSpPr>
          <p:nvPr/>
        </p:nvCxnSpPr>
        <p:spPr>
          <a:xfrm flipV="1">
            <a:off x="6660232" y="3892580"/>
            <a:ext cx="576064" cy="447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38" idx="3"/>
          </p:cNvCxnSpPr>
          <p:nvPr/>
        </p:nvCxnSpPr>
        <p:spPr>
          <a:xfrm>
            <a:off x="8064896" y="3892580"/>
            <a:ext cx="82758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val 57"/>
          <p:cNvSpPr/>
          <p:nvPr/>
        </p:nvSpPr>
        <p:spPr>
          <a:xfrm>
            <a:off x="288032" y="2204864"/>
            <a:ext cx="648072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X1</a:t>
            </a:r>
            <a:endParaRPr lang="en-US" dirty="0"/>
          </a:p>
        </p:txBody>
      </p:sp>
      <p:sp>
        <p:nvSpPr>
          <p:cNvPr id="59" name="Oval 58"/>
          <p:cNvSpPr/>
          <p:nvPr/>
        </p:nvSpPr>
        <p:spPr>
          <a:xfrm>
            <a:off x="288032" y="5157192"/>
            <a:ext cx="648072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X2</a:t>
            </a:r>
            <a:endParaRPr lang="en-US" dirty="0"/>
          </a:p>
        </p:txBody>
      </p:sp>
      <p:sp>
        <p:nvSpPr>
          <p:cNvPr id="71" name="TextBox 70"/>
          <p:cNvSpPr txBox="1"/>
          <p:nvPr/>
        </p:nvSpPr>
        <p:spPr>
          <a:xfrm>
            <a:off x="6660232" y="3356992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h3</a:t>
            </a:r>
            <a:endParaRPr lang="en-US" dirty="0"/>
          </a:p>
        </p:txBody>
      </p:sp>
      <p:sp>
        <p:nvSpPr>
          <p:cNvPr id="72" name="TextBox 71"/>
          <p:cNvSpPr txBox="1"/>
          <p:nvPr/>
        </p:nvSpPr>
        <p:spPr>
          <a:xfrm>
            <a:off x="8172400" y="342900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/>
              <a:t>h</a:t>
            </a:r>
            <a:r>
              <a:rPr lang="id-ID" dirty="0" smtClean="0"/>
              <a:t>3’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Reference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/>
            <a:r>
              <a:rPr lang="id-ID" dirty="0" smtClean="0"/>
              <a:t>Slide MK </a:t>
            </a:r>
            <a:r>
              <a:rPr lang="en-US" dirty="0" smtClean="0"/>
              <a:t>CS3243 </a:t>
            </a:r>
            <a:r>
              <a:rPr lang="en-US" dirty="0" err="1" smtClean="0"/>
              <a:t>Kecerdasan</a:t>
            </a:r>
            <a:r>
              <a:rPr lang="en-US" dirty="0" smtClean="0"/>
              <a:t> </a:t>
            </a:r>
            <a:r>
              <a:rPr lang="en-US" dirty="0" err="1" smtClean="0"/>
              <a:t>Mesin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Artifisial</a:t>
            </a:r>
            <a:r>
              <a:rPr lang="id-ID" dirty="0" smtClean="0"/>
              <a:t> : Learning 02 ,</a:t>
            </a:r>
            <a:r>
              <a:rPr lang="en-US" dirty="0" smtClean="0"/>
              <a:t>Informatics </a:t>
            </a:r>
            <a:r>
              <a:rPr lang="en-US" dirty="0" smtClean="0"/>
              <a:t>Theory &amp; Programming (</a:t>
            </a:r>
            <a:r>
              <a:rPr lang="en-US" dirty="0" smtClean="0"/>
              <a:t>ITP)</a:t>
            </a:r>
            <a:r>
              <a:rPr lang="id-ID" dirty="0" smtClean="0"/>
              <a:t>, Informatics </a:t>
            </a:r>
            <a:r>
              <a:rPr lang="id-ID" dirty="0" smtClean="0"/>
              <a:t>Eng. Dept. – IT Telkom</a:t>
            </a:r>
            <a:endParaRPr lang="en-US" dirty="0" smtClean="0"/>
          </a:p>
          <a:p>
            <a:r>
              <a:rPr lang="id-ID" dirty="0" smtClean="0"/>
              <a:t>Anil K. </a:t>
            </a:r>
            <a:r>
              <a:rPr lang="id-ID" smtClean="0"/>
              <a:t>Jain (Michigan </a:t>
            </a:r>
            <a:r>
              <a:rPr lang="id-ID" smtClean="0"/>
              <a:t>State University), </a:t>
            </a:r>
            <a:r>
              <a:rPr lang="id-ID" smtClean="0"/>
              <a:t>Jianchang </a:t>
            </a:r>
            <a:r>
              <a:rPr lang="id-ID" smtClean="0"/>
              <a:t>Mao and K.M.Mohiuddin (IBM Almaden Research Center), Artificial </a:t>
            </a:r>
            <a:r>
              <a:rPr lang="id-ID" dirty="0" smtClean="0"/>
              <a:t>Neural Network: A Tutorial</a:t>
            </a:r>
            <a:r>
              <a:rPr lang="id-ID" smtClean="0"/>
              <a:t>,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F90A5-2D1A-4FCA-8606-0278AE903AA3}" type="datetime1">
              <a:rPr lang="en-US" smtClean="0"/>
              <a:t>5/4/2015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1CA7E-406D-4639-A748-783A3DDC826D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789040"/>
            <a:ext cx="8229600" cy="2337123"/>
          </a:xfrm>
        </p:spPr>
        <p:txBody>
          <a:bodyPr>
            <a:normAutofit fontScale="77500" lnSpcReduction="20000"/>
          </a:bodyPr>
          <a:lstStyle/>
          <a:p>
            <a:r>
              <a:rPr lang="id-ID" dirty="0" smtClean="0"/>
              <a:t>Simple neuron / perceptron</a:t>
            </a:r>
          </a:p>
          <a:p>
            <a:r>
              <a:rPr lang="id-ID" dirty="0" smtClean="0"/>
              <a:t>Element:</a:t>
            </a:r>
          </a:p>
          <a:p>
            <a:pPr lvl="1"/>
            <a:r>
              <a:rPr lang="id-ID" dirty="0" smtClean="0"/>
              <a:t>Input : x1, x2</a:t>
            </a:r>
          </a:p>
          <a:p>
            <a:pPr lvl="1"/>
            <a:r>
              <a:rPr lang="id-ID" dirty="0" smtClean="0"/>
              <a:t>Weight/Bobot: w1, w2</a:t>
            </a:r>
          </a:p>
          <a:p>
            <a:pPr lvl="1"/>
            <a:r>
              <a:rPr lang="id-ID" dirty="0" smtClean="0"/>
              <a:t>Summation Layer (penjumlahan ): h= x1.w1+x2.w2+bias </a:t>
            </a:r>
          </a:p>
          <a:p>
            <a:pPr lvl="1"/>
            <a:r>
              <a:rPr lang="id-ID" dirty="0" smtClean="0"/>
              <a:t>Fungsi Aktivasi (sesuai dengan pilihan ) h -&gt; h’</a:t>
            </a:r>
          </a:p>
          <a:p>
            <a:pPr lvl="1"/>
            <a:r>
              <a:rPr lang="id-ID" dirty="0" smtClean="0"/>
              <a:t>Bias (u) sebuah konstanta</a:t>
            </a:r>
          </a:p>
          <a:p>
            <a:pPr lvl="1"/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979712" y="1964130"/>
            <a:ext cx="1440160" cy="1368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4800" dirty="0" smtClean="0"/>
              <a:t>Σ</a:t>
            </a:r>
            <a:endParaRPr lang="en-US" sz="4800" dirty="0"/>
          </a:p>
        </p:txBody>
      </p:sp>
      <p:sp>
        <p:nvSpPr>
          <p:cNvPr id="5" name="Rectangle 4"/>
          <p:cNvSpPr/>
          <p:nvPr/>
        </p:nvSpPr>
        <p:spPr>
          <a:xfrm>
            <a:off x="5076056" y="2312122"/>
            <a:ext cx="158417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Fungsi Aktivasi</a:t>
            </a:r>
            <a:endParaRPr lang="en-US" dirty="0"/>
          </a:p>
        </p:txBody>
      </p:sp>
      <p:cxnSp>
        <p:nvCxnSpPr>
          <p:cNvPr id="7" name="Straight Arrow Connector 6"/>
          <p:cNvCxnSpPr>
            <a:endCxn id="4" idx="1"/>
          </p:cNvCxnSpPr>
          <p:nvPr/>
        </p:nvCxnSpPr>
        <p:spPr>
          <a:xfrm>
            <a:off x="755576" y="1748106"/>
            <a:ext cx="1435043" cy="41638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5" idx="3"/>
          </p:cNvCxnSpPr>
          <p:nvPr/>
        </p:nvCxnSpPr>
        <p:spPr>
          <a:xfrm>
            <a:off x="6660232" y="2672162"/>
            <a:ext cx="936104" cy="1204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4" idx="6"/>
            <a:endCxn id="5" idx="1"/>
          </p:cNvCxnSpPr>
          <p:nvPr/>
        </p:nvCxnSpPr>
        <p:spPr>
          <a:xfrm>
            <a:off x="3419872" y="2648206"/>
            <a:ext cx="1656184" cy="2395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endCxn id="4" idx="3"/>
          </p:cNvCxnSpPr>
          <p:nvPr/>
        </p:nvCxnSpPr>
        <p:spPr>
          <a:xfrm flipV="1">
            <a:off x="683568" y="3131921"/>
            <a:ext cx="1507051" cy="20036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4" idx="0"/>
          </p:cNvCxnSpPr>
          <p:nvPr/>
        </p:nvCxnSpPr>
        <p:spPr>
          <a:xfrm>
            <a:off x="2699792" y="1613382"/>
            <a:ext cx="0" cy="35074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23528" y="1196752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X1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159732" y="1331476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Bias / u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403920" y="286132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X2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779912" y="2060848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/>
              <a:t>h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6876256" y="213285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/>
              <a:t>h</a:t>
            </a:r>
            <a:r>
              <a:rPr lang="id-ID" dirty="0" smtClean="0"/>
              <a:t>’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043608" y="1412776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w1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1187624" y="270892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w2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Activation Functions</a:t>
            </a:r>
            <a:endParaRPr lang="id-ID" smtClean="0"/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i="1" smtClean="0"/>
              <a:t>Hard</a:t>
            </a:r>
            <a:r>
              <a:rPr lang="id-ID" smtClean="0"/>
              <a:t> </a:t>
            </a:r>
            <a:r>
              <a:rPr lang="id-ID" i="1" smtClean="0"/>
              <a:t>Limit</a:t>
            </a:r>
            <a:endParaRPr lang="en-US" i="1" smtClean="0"/>
          </a:p>
          <a:p>
            <a:r>
              <a:rPr lang="id-ID" i="1" smtClean="0"/>
              <a:t>Threshold</a:t>
            </a:r>
            <a:endParaRPr lang="en-US" i="1" smtClean="0"/>
          </a:p>
          <a:p>
            <a:r>
              <a:rPr lang="id-ID" i="1" smtClean="0"/>
              <a:t>Linear </a:t>
            </a:r>
            <a:r>
              <a:rPr lang="id-ID" smtClean="0"/>
              <a:t>(</a:t>
            </a:r>
            <a:r>
              <a:rPr lang="id-ID" i="1" smtClean="0"/>
              <a:t>Identity</a:t>
            </a:r>
            <a:r>
              <a:rPr lang="id-ID" smtClean="0"/>
              <a:t>)</a:t>
            </a:r>
            <a:endParaRPr lang="en-US" smtClean="0"/>
          </a:p>
          <a:p>
            <a:r>
              <a:rPr lang="id-ID" i="1" smtClean="0"/>
              <a:t>Sigmoid</a:t>
            </a:r>
            <a:endParaRPr lang="en-US" i="1" smtClean="0"/>
          </a:p>
          <a:p>
            <a:r>
              <a:rPr lang="id-ID" i="1" smtClean="0"/>
              <a:t>Radial Basis Function</a:t>
            </a:r>
            <a:r>
              <a:rPr lang="id-ID" smtClean="0"/>
              <a:t> (RBF)</a:t>
            </a:r>
            <a:endParaRPr lang="en-US" smtClean="0"/>
          </a:p>
          <a:p>
            <a:r>
              <a:rPr lang="en-US" smtClean="0"/>
              <a:t>…</a:t>
            </a:r>
            <a:endParaRPr lang="id-ID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3074" name="Object 1"/>
          <p:cNvGraphicFramePr>
            <a:graphicFrameLocks noChangeAspect="1"/>
          </p:cNvGraphicFramePr>
          <p:nvPr/>
        </p:nvGraphicFramePr>
        <p:xfrm>
          <a:off x="251520" y="1858962"/>
          <a:ext cx="3894584" cy="1520454"/>
        </p:xfrm>
        <a:graphic>
          <a:graphicData uri="http://schemas.openxmlformats.org/presentationml/2006/ole">
            <p:oleObj spid="_x0000_s1026" name="Visio" r:id="rId3" imgW="4000327" imgH="2020453" progId="Visio.Drawing.11">
              <p:embed/>
            </p:oleObj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846138"/>
            <a:ext cx="2314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id-ID" sz="2800" i="1" dirty="0" smtClean="0"/>
              <a:t>Hard</a:t>
            </a:r>
            <a:r>
              <a:rPr lang="id-ID" sz="2800" dirty="0" smtClean="0"/>
              <a:t> </a:t>
            </a:r>
            <a:r>
              <a:rPr lang="id-ID" sz="2800" i="1" dirty="0" smtClean="0"/>
              <a:t>Limit</a:t>
            </a:r>
            <a:endParaRPr lang="id-ID" sz="2800" dirty="0"/>
          </a:p>
        </p:txBody>
      </p:sp>
      <p:graphicFrame>
        <p:nvGraphicFramePr>
          <p:cNvPr id="5" name="Object 1"/>
          <p:cNvGraphicFramePr>
            <a:graphicFrameLocks noChangeAspect="1"/>
          </p:cNvGraphicFramePr>
          <p:nvPr/>
        </p:nvGraphicFramePr>
        <p:xfrm>
          <a:off x="4737130" y="1858962"/>
          <a:ext cx="3435270" cy="1739516"/>
        </p:xfrm>
        <a:graphic>
          <a:graphicData uri="http://schemas.openxmlformats.org/presentationml/2006/ole">
            <p:oleObj spid="_x0000_s1027" name="Visio" r:id="rId4" imgW="3987899" imgH="2020453" progId="Visio.Drawing.11">
              <p:embed/>
            </p:oleObj>
          </a:graphicData>
        </a:graphic>
      </p:graphicFrame>
      <p:sp>
        <p:nvSpPr>
          <p:cNvPr id="6" name="Title 3"/>
          <p:cNvSpPr txBox="1">
            <a:spLocks/>
          </p:cNvSpPr>
          <p:nvPr/>
        </p:nvSpPr>
        <p:spPr>
          <a:xfrm>
            <a:off x="5004048" y="846138"/>
            <a:ext cx="260263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Threshold</a:t>
            </a:r>
            <a:endParaRPr kumimoji="0" lang="id-ID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3573016"/>
            <a:ext cx="320384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Symetric Hard</a:t>
            </a:r>
            <a:r>
              <a:rPr kumimoji="0" lang="id-ID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id-ID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Limit</a:t>
            </a:r>
            <a:endParaRPr kumimoji="0" lang="id-ID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395536" y="4630737"/>
          <a:ext cx="3952853" cy="1966615"/>
        </p:xfrm>
        <a:graphic>
          <a:graphicData uri="http://schemas.openxmlformats.org/presentationml/2006/ole">
            <p:oleObj spid="_x0000_s1028" name="Visio" r:id="rId5" imgW="4070574" imgH="2027741" progId="Visio.Drawing.11">
              <p:embed/>
            </p:oleObj>
          </a:graphicData>
        </a:graphic>
      </p:graphicFrame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4644008" y="4509120"/>
          <a:ext cx="4026991" cy="2022714"/>
        </p:xfrm>
        <a:graphic>
          <a:graphicData uri="http://schemas.openxmlformats.org/presentationml/2006/ole">
            <p:oleObj spid="_x0000_s1029" name="Visio" r:id="rId6" imgW="4076789" imgH="2050146" progId="Visio.Drawing.11">
              <p:embed/>
            </p:oleObj>
          </a:graphicData>
        </a:graphic>
      </p:graphicFrame>
      <p:sp>
        <p:nvSpPr>
          <p:cNvPr id="10" name="Title 1"/>
          <p:cNvSpPr txBox="1">
            <a:spLocks/>
          </p:cNvSpPr>
          <p:nvPr/>
        </p:nvSpPr>
        <p:spPr>
          <a:xfrm>
            <a:off x="4860032" y="3861048"/>
            <a:ext cx="3287216" cy="3509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Bipolar Threshold</a:t>
            </a:r>
            <a:endParaRPr kumimoji="0" lang="id-ID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394301"/>
            <a:ext cx="3704897" cy="562074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id-ID" sz="2000" i="1" dirty="0" smtClean="0"/>
              <a:t>Linear </a:t>
            </a:r>
            <a:r>
              <a:rPr lang="id-ID" sz="2000" dirty="0" smtClean="0"/>
              <a:t>(</a:t>
            </a:r>
            <a:r>
              <a:rPr lang="id-ID" sz="2000" i="1" dirty="0" smtClean="0"/>
              <a:t>Identity</a:t>
            </a:r>
            <a:r>
              <a:rPr lang="id-ID" sz="2000" dirty="0" smtClean="0"/>
              <a:t>)</a:t>
            </a:r>
            <a:endParaRPr lang="id-ID" sz="2000" dirty="0"/>
          </a:p>
        </p:txBody>
      </p:sp>
      <p:sp>
        <p:nvSpPr>
          <p:cNvPr id="717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7170" name="Object 1"/>
          <p:cNvGraphicFramePr>
            <a:graphicFrameLocks noChangeAspect="1"/>
          </p:cNvGraphicFramePr>
          <p:nvPr/>
        </p:nvGraphicFramePr>
        <p:xfrm>
          <a:off x="3156398" y="1675338"/>
          <a:ext cx="3717368" cy="1808590"/>
        </p:xfrm>
        <a:graphic>
          <a:graphicData uri="http://schemas.openxmlformats.org/presentationml/2006/ole">
            <p:oleObj spid="_x0000_s2050" name="Visio" r:id="rId3" imgW="3009296" imgH="1937583" progId="Visio.Drawing.11">
              <p:embed/>
            </p:oleObj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5834487" y="3573016"/>
            <a:ext cx="2962672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Piecewise-linear</a:t>
            </a:r>
            <a:endParaRPr kumimoji="0" lang="id-ID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Object 1"/>
          <p:cNvGraphicFramePr>
            <a:graphicFrameLocks noChangeAspect="1"/>
          </p:cNvGraphicFramePr>
          <p:nvPr/>
        </p:nvGraphicFramePr>
        <p:xfrm>
          <a:off x="5391807" y="4365104"/>
          <a:ext cx="3405352" cy="1729703"/>
        </p:xfrm>
        <a:graphic>
          <a:graphicData uri="http://schemas.openxmlformats.org/presentationml/2006/ole">
            <p:oleObj spid="_x0000_s2051" name="Visio" r:id="rId4" imgW="5190482" imgH="2135714" progId="Visio.Drawing.11">
              <p:embed/>
            </p:oleObj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0" y="3573016"/>
            <a:ext cx="3970784" cy="5759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Symetric</a:t>
            </a:r>
            <a:r>
              <a:rPr kumimoji="0" lang="id-ID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id-ID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Piecewise-linear</a:t>
            </a:r>
            <a:endParaRPr kumimoji="0" lang="id-ID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8" name="Object 1"/>
          <p:cNvGraphicFramePr>
            <a:graphicFrameLocks noChangeAspect="1"/>
          </p:cNvGraphicFramePr>
          <p:nvPr/>
        </p:nvGraphicFramePr>
        <p:xfrm>
          <a:off x="467544" y="4365104"/>
          <a:ext cx="4258816" cy="2203699"/>
        </p:xfrm>
        <a:graphic>
          <a:graphicData uri="http://schemas.openxmlformats.org/presentationml/2006/ole">
            <p:oleObj spid="_x0000_s2052" name="Visio" r:id="rId5" imgW="4814118" imgH="2495536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416" y="846138"/>
            <a:ext cx="2458616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id-ID" sz="2000" i="1" dirty="0" smtClean="0"/>
              <a:t>Sigmoid</a:t>
            </a:r>
            <a:endParaRPr lang="id-ID" sz="2000" dirty="0"/>
          </a:p>
        </p:txBody>
      </p:sp>
      <p:sp>
        <p:nvSpPr>
          <p:cNvPr id="1024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10242" name="Object 1"/>
          <p:cNvGraphicFramePr>
            <a:graphicFrameLocks noChangeAspect="1"/>
          </p:cNvGraphicFramePr>
          <p:nvPr/>
        </p:nvGraphicFramePr>
        <p:xfrm>
          <a:off x="1187624" y="1470849"/>
          <a:ext cx="4020206" cy="1698020"/>
        </p:xfrm>
        <a:graphic>
          <a:graphicData uri="http://schemas.openxmlformats.org/presentationml/2006/ole">
            <p:oleObj spid="_x0000_s3074" name="Visio" r:id="rId3" imgW="3939266" imgH="2183223" progId="Visio.Drawing.11">
              <p:embed/>
            </p:oleObj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4798368" y="3418186"/>
            <a:ext cx="4258816" cy="377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Symetric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</a:t>
            </a:r>
            <a:r>
              <a:rPr kumimoji="0" lang="id-ID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Bipolar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 </a:t>
            </a:r>
            <a:r>
              <a:rPr kumimoji="0" lang="id-ID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Sigmoid</a:t>
            </a:r>
            <a:endParaRPr kumimoji="0" lang="id-ID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Object 1"/>
          <p:cNvGraphicFramePr>
            <a:graphicFrameLocks noChangeAspect="1"/>
          </p:cNvGraphicFramePr>
          <p:nvPr/>
        </p:nvGraphicFramePr>
        <p:xfrm>
          <a:off x="5517931" y="4077072"/>
          <a:ext cx="2896663" cy="1815900"/>
        </p:xfrm>
        <a:graphic>
          <a:graphicData uri="http://schemas.openxmlformats.org/presentationml/2006/ole">
            <p:oleObj spid="_x0000_s3075" name="Visio" r:id="rId4" imgW="3964933" imgH="2489058" progId="Visio.Drawing.11">
              <p:embed/>
            </p:oleObj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467544" y="3573016"/>
            <a:ext cx="288032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Radial Basis Function</a:t>
            </a:r>
            <a:r>
              <a:rPr kumimoji="0" lang="id-ID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(RBF)</a:t>
            </a:r>
            <a:endParaRPr kumimoji="0" lang="id-ID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8" name="Object 1"/>
          <p:cNvGraphicFramePr>
            <a:graphicFrameLocks noChangeAspect="1"/>
          </p:cNvGraphicFramePr>
          <p:nvPr/>
        </p:nvGraphicFramePr>
        <p:xfrm>
          <a:off x="1187624" y="4293096"/>
          <a:ext cx="3610744" cy="2246758"/>
        </p:xfrm>
        <a:graphic>
          <a:graphicData uri="http://schemas.openxmlformats.org/presentationml/2006/ole">
            <p:oleObj spid="_x0000_s3076" name="Visio" r:id="rId5" imgW="3431592" imgH="2129236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mtClean="0"/>
              <a:t>AND</a:t>
            </a:r>
            <a:endParaRPr lang="id-ID" smtClean="0"/>
          </a:p>
        </p:txBody>
      </p:sp>
      <p:cxnSp>
        <p:nvCxnSpPr>
          <p:cNvPr id="25" name="Straight Connector 24"/>
          <p:cNvCxnSpPr/>
          <p:nvPr/>
        </p:nvCxnSpPr>
        <p:spPr>
          <a:xfrm rot="10800000">
            <a:off x="609600" y="2438400"/>
            <a:ext cx="3581400" cy="296703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48"/>
          <p:cNvGrpSpPr>
            <a:grpSpLocks/>
          </p:cNvGrpSpPr>
          <p:nvPr/>
        </p:nvGrpSpPr>
        <p:grpSpPr bwMode="auto">
          <a:xfrm>
            <a:off x="533400" y="1687513"/>
            <a:ext cx="4267200" cy="3794125"/>
            <a:chOff x="533400" y="1688068"/>
            <a:chExt cx="4267200" cy="3793867"/>
          </a:xfrm>
        </p:grpSpPr>
        <p:cxnSp>
          <p:nvCxnSpPr>
            <p:cNvPr id="7" name="Straight Connector 6"/>
            <p:cNvCxnSpPr/>
            <p:nvPr/>
          </p:nvCxnSpPr>
          <p:spPr>
            <a:xfrm rot="5400000">
              <a:off x="-307871" y="3661196"/>
              <a:ext cx="305414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10800000">
              <a:off x="914400" y="4881901"/>
              <a:ext cx="3276600" cy="15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/>
            <p:cNvSpPr/>
            <p:nvPr/>
          </p:nvSpPr>
          <p:spPr>
            <a:xfrm>
              <a:off x="1066800" y="4731098"/>
              <a:ext cx="304800" cy="30477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15" name="Oval 14"/>
            <p:cNvSpPr/>
            <p:nvPr/>
          </p:nvSpPr>
          <p:spPr>
            <a:xfrm>
              <a:off x="1066800" y="3435786"/>
              <a:ext cx="304800" cy="30477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16" name="Oval 15"/>
            <p:cNvSpPr/>
            <p:nvPr/>
          </p:nvSpPr>
          <p:spPr>
            <a:xfrm>
              <a:off x="2590800" y="3435786"/>
              <a:ext cx="304800" cy="304779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17" name="Oval 16"/>
            <p:cNvSpPr/>
            <p:nvPr/>
          </p:nvSpPr>
          <p:spPr>
            <a:xfrm>
              <a:off x="2590800" y="4731098"/>
              <a:ext cx="304800" cy="30477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48170" name="TextBox 27"/>
            <p:cNvSpPr txBox="1">
              <a:spLocks noChangeArrowheads="1"/>
            </p:cNvSpPr>
            <p:nvPr/>
          </p:nvSpPr>
          <p:spPr bwMode="auto">
            <a:xfrm>
              <a:off x="609600" y="5036403"/>
              <a:ext cx="6096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/>
                <a:t>0</a:t>
              </a:r>
              <a:endParaRPr lang="id-ID"/>
            </a:p>
          </p:txBody>
        </p:sp>
        <p:sp>
          <p:nvSpPr>
            <p:cNvPr id="48171" name="TextBox 28"/>
            <p:cNvSpPr txBox="1">
              <a:spLocks noChangeArrowheads="1"/>
            </p:cNvSpPr>
            <p:nvPr/>
          </p:nvSpPr>
          <p:spPr bwMode="auto">
            <a:xfrm>
              <a:off x="2452914" y="5112603"/>
              <a:ext cx="6096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/>
                <a:t>1</a:t>
              </a:r>
              <a:endParaRPr lang="id-ID"/>
            </a:p>
          </p:txBody>
        </p:sp>
        <p:sp>
          <p:nvSpPr>
            <p:cNvPr id="48172" name="TextBox 29"/>
            <p:cNvSpPr txBox="1">
              <a:spLocks noChangeArrowheads="1"/>
            </p:cNvSpPr>
            <p:nvPr/>
          </p:nvSpPr>
          <p:spPr bwMode="auto">
            <a:xfrm>
              <a:off x="533400" y="3447871"/>
              <a:ext cx="6096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/>
                <a:t>1</a:t>
              </a:r>
              <a:endParaRPr lang="id-ID"/>
            </a:p>
          </p:txBody>
        </p:sp>
        <p:sp>
          <p:nvSpPr>
            <p:cNvPr id="48173" name="TextBox 17"/>
            <p:cNvSpPr txBox="1">
              <a:spLocks noChangeArrowheads="1"/>
            </p:cNvSpPr>
            <p:nvPr/>
          </p:nvSpPr>
          <p:spPr bwMode="auto">
            <a:xfrm>
              <a:off x="4191000" y="4678680"/>
              <a:ext cx="6096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/>
                <a:t>x1</a:t>
              </a:r>
              <a:endParaRPr lang="id-ID"/>
            </a:p>
          </p:txBody>
        </p:sp>
        <p:sp>
          <p:nvSpPr>
            <p:cNvPr id="48174" name="TextBox 18"/>
            <p:cNvSpPr txBox="1">
              <a:spLocks noChangeArrowheads="1"/>
            </p:cNvSpPr>
            <p:nvPr/>
          </p:nvSpPr>
          <p:spPr bwMode="auto">
            <a:xfrm>
              <a:off x="914401" y="1688068"/>
              <a:ext cx="6096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/>
                <a:t>x2</a:t>
              </a:r>
              <a:endParaRPr lang="id-ID"/>
            </a:p>
          </p:txBody>
        </p:sp>
      </p:grpSp>
      <p:graphicFrame>
        <p:nvGraphicFramePr>
          <p:cNvPr id="42" name="Table 41"/>
          <p:cNvGraphicFramePr>
            <a:graphicFrameLocks noGrp="1"/>
          </p:cNvGraphicFramePr>
          <p:nvPr/>
        </p:nvGraphicFramePr>
        <p:xfrm>
          <a:off x="5334000" y="1295400"/>
          <a:ext cx="24384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/>
                <a:gridCol w="812800"/>
                <a:gridCol w="812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x1</a:t>
                      </a:r>
                      <a:endParaRPr lang="id-ID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x2</a:t>
                      </a:r>
                      <a:endParaRPr lang="id-ID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y</a:t>
                      </a:r>
                      <a:endParaRPr lang="id-ID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5018690" y="3816793"/>
            <a:ext cx="3276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rgbClr val="0070C0"/>
                </a:solidFill>
              </a:rPr>
              <a:t>x1 + x2 – 1,5 = 0</a:t>
            </a:r>
            <a:endParaRPr lang="id-ID" sz="2400">
              <a:solidFill>
                <a:srgbClr val="0070C0"/>
              </a:solidFill>
            </a:endParaRPr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1447800" y="2525713"/>
            <a:ext cx="1825625" cy="674687"/>
            <a:chOff x="7239001" y="2971800"/>
            <a:chExt cx="1825771" cy="673826"/>
          </a:xfrm>
        </p:grpSpPr>
        <p:sp>
          <p:nvSpPr>
            <p:cNvPr id="19" name="Smiley Face 18"/>
            <p:cNvSpPr/>
            <p:nvPr/>
          </p:nvSpPr>
          <p:spPr>
            <a:xfrm>
              <a:off x="7848650" y="2971800"/>
              <a:ext cx="304824" cy="304411"/>
            </a:xfrm>
            <a:prstGeom prst="smileyFac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163" name="Rectangle 5"/>
            <p:cNvSpPr>
              <a:spLocks noChangeArrowheads="1"/>
            </p:cNvSpPr>
            <p:nvPr/>
          </p:nvSpPr>
          <p:spPr bwMode="auto">
            <a:xfrm>
              <a:off x="7239001" y="3276598"/>
              <a:ext cx="1825771" cy="3690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</a:rPr>
                <a:t>Kelasku mana?</a:t>
              </a:r>
              <a:endParaRPr lang="id-ID">
                <a:solidFill>
                  <a:srgbClr val="FF0000"/>
                </a:solidFill>
              </a:endParaRPr>
            </a:p>
          </p:txBody>
        </p:sp>
      </p:grp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5018689" y="4573587"/>
            <a:ext cx="41253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002060"/>
                </a:solidFill>
              </a:rPr>
              <a:t>w1.x1 + w2.x2 – 1,5 = 0</a:t>
            </a:r>
            <a:endParaRPr lang="id-ID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33539" y="346841"/>
            <a:ext cx="5062240" cy="641239"/>
          </a:xfrm>
        </p:spPr>
        <p:txBody>
          <a:bodyPr/>
          <a:lstStyle/>
          <a:p>
            <a:r>
              <a:rPr lang="id-ID" dirty="0" smtClean="0">
                <a:solidFill>
                  <a:schemeClr val="bg1"/>
                </a:solidFill>
              </a:rPr>
              <a:t>Contoh Kasus AND [1]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80728"/>
          </a:xfrm>
        </p:spPr>
        <p:txBody>
          <a:bodyPr>
            <a:normAutofit fontScale="62500" lnSpcReduction="20000"/>
          </a:bodyPr>
          <a:lstStyle/>
          <a:p>
            <a:r>
              <a:rPr lang="id-ID" dirty="0" smtClean="0"/>
              <a:t>Anda diminta untuk mengembangkan sebuah perceptron untuk menangani kasus operasi logic AND -&gt; mengubah operasi logic menjadi perhitungan.</a:t>
            </a:r>
          </a:p>
          <a:p>
            <a:r>
              <a:rPr lang="id-ID" dirty="0" smtClean="0"/>
              <a:t>Perhatikan Learning Algorithm berikut dan definisi fungsi aktivasi yang digunakan (hard-limit) 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2936"/>
            <a:ext cx="5231949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3212976"/>
            <a:ext cx="374771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8946" y="299545"/>
            <a:ext cx="4952617" cy="641239"/>
          </a:xfrm>
        </p:spPr>
        <p:txBody>
          <a:bodyPr/>
          <a:lstStyle/>
          <a:p>
            <a:r>
              <a:rPr lang="id-ID" dirty="0" smtClean="0">
                <a:solidFill>
                  <a:schemeClr val="bg1"/>
                </a:solidFill>
              </a:rPr>
              <a:t>Contoh Kasus AND [2]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Misalkan diberikan inisialisasi bobot dan bias sebagai berikut : w1=0.5 ; w2=0.5; bias (u)=-1.5</a:t>
            </a:r>
          </a:p>
          <a:p>
            <a:r>
              <a:rPr lang="id-ID" dirty="0" smtClean="0"/>
              <a:t>Learning rate (</a:t>
            </a:r>
            <a:r>
              <a:rPr lang="el-GR" dirty="0" smtClean="0"/>
              <a:t>η</a:t>
            </a:r>
            <a:r>
              <a:rPr lang="id-ID" dirty="0" smtClean="0"/>
              <a:t>)= 1;</a:t>
            </a:r>
          </a:p>
          <a:p>
            <a:r>
              <a:rPr lang="id-ID" dirty="0" smtClean="0"/>
              <a:t>Dengan inisialisasi awal tersebut maka formuluasi luaran perceptron adalah:</a:t>
            </a:r>
          </a:p>
          <a:p>
            <a:pPr lvl="1"/>
            <a:r>
              <a:rPr lang="id-ID" dirty="0" smtClean="0"/>
              <a:t>0.5 * x1 + 0.5 * x2 -u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plate_informatika_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Verdan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ln>
          <a:noFill/>
        </a:ln>
      </a:spPr>
      <a:bodyPr/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3523</TotalTime>
  <Words>714</Words>
  <Application>Microsoft Office PowerPoint</Application>
  <PresentationFormat>On-screen Show (4:3)</PresentationFormat>
  <Paragraphs>230</Paragraphs>
  <Slides>16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template_informatika_slide</vt:lpstr>
      <vt:lpstr>Visio</vt:lpstr>
      <vt:lpstr>CSG3G3 Kercerdasan Mesin dan Artifisial Pertemuan 12: Dasar JST - Perceptron</vt:lpstr>
      <vt:lpstr>Slide 2</vt:lpstr>
      <vt:lpstr>Activation Functions</vt:lpstr>
      <vt:lpstr>Hard Limit</vt:lpstr>
      <vt:lpstr>Linear (Identity)</vt:lpstr>
      <vt:lpstr>Sigmoid</vt:lpstr>
      <vt:lpstr>AND</vt:lpstr>
      <vt:lpstr>Contoh Kasus AND [1]</vt:lpstr>
      <vt:lpstr>Contoh Kasus AND [2]</vt:lpstr>
      <vt:lpstr>Contoh Kasus AND [3]</vt:lpstr>
      <vt:lpstr>Contoh Kasus AND [4]</vt:lpstr>
      <vt:lpstr>Latihan [1]</vt:lpstr>
      <vt:lpstr>Latihan [2]</vt:lpstr>
      <vt:lpstr>Slide 14</vt:lpstr>
      <vt:lpstr>Reference</vt:lpstr>
      <vt:lpstr>Slide 16</vt:lpstr>
    </vt:vector>
  </TitlesOfParts>
  <Company>IEEE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Engel, Lisa Lisa.</dc:creator>
  <cp:lastModifiedBy>Tjokorda Agung Budi Wirayuda</cp:lastModifiedBy>
  <cp:revision>151</cp:revision>
  <dcterms:created xsi:type="dcterms:W3CDTF">2012-11-14T18:53:32Z</dcterms:created>
  <dcterms:modified xsi:type="dcterms:W3CDTF">2015-05-03T18:39:26Z</dcterms:modified>
</cp:coreProperties>
</file>