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402" r:id="rId3"/>
    <p:sldId id="497" r:id="rId4"/>
    <p:sldId id="461" r:id="rId5"/>
    <p:sldId id="462" r:id="rId6"/>
    <p:sldId id="463" r:id="rId7"/>
    <p:sldId id="464" r:id="rId8"/>
    <p:sldId id="466" r:id="rId9"/>
    <p:sldId id="499" r:id="rId10"/>
    <p:sldId id="498" r:id="rId11"/>
    <p:sldId id="500" r:id="rId12"/>
    <p:sldId id="501" r:id="rId13"/>
    <p:sldId id="502" r:id="rId14"/>
    <p:sldId id="503" r:id="rId15"/>
    <p:sldId id="504" r:id="rId16"/>
    <p:sldId id="505" r:id="rId17"/>
    <p:sldId id="506" r:id="rId18"/>
    <p:sldId id="507" r:id="rId19"/>
    <p:sldId id="508" r:id="rId20"/>
    <p:sldId id="509" r:id="rId21"/>
    <p:sldId id="510" r:id="rId22"/>
    <p:sldId id="511" r:id="rId23"/>
    <p:sldId id="512" r:id="rId24"/>
    <p:sldId id="513" r:id="rId25"/>
    <p:sldId id="524" r:id="rId26"/>
    <p:sldId id="517" r:id="rId27"/>
    <p:sldId id="514" r:id="rId28"/>
    <p:sldId id="519" r:id="rId29"/>
    <p:sldId id="515" r:id="rId30"/>
    <p:sldId id="516" r:id="rId31"/>
    <p:sldId id="518" r:id="rId32"/>
    <p:sldId id="520" r:id="rId33"/>
    <p:sldId id="521" r:id="rId34"/>
    <p:sldId id="522" r:id="rId35"/>
    <p:sldId id="535" r:id="rId36"/>
    <p:sldId id="525" r:id="rId37"/>
    <p:sldId id="526" r:id="rId38"/>
    <p:sldId id="537" r:id="rId39"/>
    <p:sldId id="527" r:id="rId40"/>
    <p:sldId id="534" r:id="rId41"/>
    <p:sldId id="528" r:id="rId42"/>
    <p:sldId id="529" r:id="rId43"/>
    <p:sldId id="530" r:id="rId44"/>
    <p:sldId id="531" r:id="rId45"/>
    <p:sldId id="532" r:id="rId46"/>
    <p:sldId id="533" r:id="rId47"/>
    <p:sldId id="459" r:id="rId48"/>
    <p:sldId id="258" r:id="rId49"/>
  </p:sldIdLst>
  <p:sldSz cx="9144000" cy="6858000" type="screen4x3"/>
  <p:notesSz cx="7102475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60" autoAdjust="0"/>
  </p:normalViewPr>
  <p:slideViewPr>
    <p:cSldViewPr snapToGrid="0" snapToObjects="1">
      <p:cViewPr>
        <p:scale>
          <a:sx n="60" d="100"/>
          <a:sy n="60" d="100"/>
        </p:scale>
        <p:origin x="-156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3224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80DB9219-4A66-4B41-AFAD-B4DCC55121D3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44796F5A-DA36-4202-8F3F-DA89D0431918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3002B5-187F-40E5-87EA-CB609F711A85}" type="datetime1">
              <a:rPr lang="id-ID" smtClean="0"/>
              <a:pPr>
                <a:defRPr/>
              </a:pPr>
              <a:t>15/04/2015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83185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163" y="3810000"/>
            <a:ext cx="83185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242667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1"/>
          <p:cNvSpPr txBox="1">
            <a:spLocks/>
          </p:cNvSpPr>
          <p:nvPr userDrawn="1"/>
        </p:nvSpPr>
        <p:spPr>
          <a:xfrm>
            <a:off x="129381" y="6492875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1F015-1154-6F45-9F5A-29B4836DF7E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550069" y="6492875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DE922-2F34-1241-8A40-1B6D2996FA4E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4/15/2015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50AF1-012D-4E5E-BE43-B2B86B92B371}" type="datetime1">
              <a:rPr lang="id-ID" smtClean="0"/>
              <a:pPr>
                <a:defRPr/>
              </a:pPr>
              <a:t>15/04/2015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A964B-1517-4AC9-9C26-E65EA44E1C24}" type="datetime1">
              <a:rPr lang="id-ID" smtClean="0"/>
              <a:pPr>
                <a:defRPr/>
              </a:pPr>
              <a:t>15/04/2015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8B4CD-128C-4164-AD95-E25F173F60C1}" type="datetime1">
              <a:rPr lang="id-ID" smtClean="0"/>
              <a:pPr>
                <a:defRPr/>
              </a:pPr>
              <a:t>15/04/2015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E28B6-2975-4CD7-81F2-153D20F4C1E3}" type="datetime1">
              <a:rPr lang="id-ID" smtClean="0"/>
              <a:pPr>
                <a:defRPr/>
              </a:pPr>
              <a:t>15/04/2015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D3608-32B3-4D9C-AD1B-407C86E3E937}" type="datetime1">
              <a:rPr lang="id-ID" smtClean="0"/>
              <a:pPr>
                <a:defRPr/>
              </a:pPr>
              <a:t>15/04/2015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15/04/2015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A94E5-A39D-46B1-A8BE-601D3A710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67236-B60D-4E51-979D-F9BDCD12FB71}" type="datetimeFigureOut">
              <a:rPr lang="en-US" smtClean="0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D32164-93C0-4464-A844-80C2FDFD73E0}" type="datetime1">
              <a:rPr lang="id-ID" smtClean="0"/>
              <a:pPr>
                <a:defRPr/>
              </a:pPr>
              <a:t>15/04/2015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1" r:id="rId8"/>
    <p:sldLayoutId id="2147483713" r:id="rId9"/>
    <p:sldLayoutId id="2147483714" r:id="rId10"/>
    <p:sldLayoutId id="2147483715" r:id="rId11"/>
    <p:sldLayoutId id="2147483716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7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.doc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3.doc"/><Relationship Id="rId7" Type="http://schemas.openxmlformats.org/officeDocument/2006/relationships/oleObject" Target="../embeddings/Microsoft_Office_Word_97_-_2003_Document7.doc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Microsoft_Office_Word_97_-_2003_Document6.doc"/><Relationship Id="rId5" Type="http://schemas.openxmlformats.org/officeDocument/2006/relationships/oleObject" Target="../embeddings/Microsoft_Office_Word_97_-_2003_Document5.doc"/><Relationship Id="rId4" Type="http://schemas.openxmlformats.org/officeDocument/2006/relationships/oleObject" Target="../embeddings/Microsoft_Office_Word_97_-_2003_Document4.doc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Microsoft_Office_Word_97_-_2003_Document11.doc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Microsoft_Office_Word_97_-_2003_Document10.doc"/><Relationship Id="rId5" Type="http://schemas.openxmlformats.org/officeDocument/2006/relationships/oleObject" Target="../embeddings/Microsoft_Office_Word_97_-_2003_Document9.doc"/><Relationship Id="rId4" Type="http://schemas.openxmlformats.org/officeDocument/2006/relationships/oleObject" Target="../embeddings/Microsoft_Office_Word_97_-_2003_Document8.doc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2.doc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Microsoft_Office_Word_97_-_2003_Document14.doc"/><Relationship Id="rId4" Type="http://schemas.openxmlformats.org/officeDocument/2006/relationships/oleObject" Target="../embeddings/Microsoft_Office_Word_97_-_2003_Document13.doc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2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3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5.doc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Microsoft_Office_Word_97_-_2003_Document17.doc"/><Relationship Id="rId4" Type="http://schemas.openxmlformats.org/officeDocument/2006/relationships/oleObject" Target="../embeddings/Microsoft_Office_Word_97_-_2003_Document16.doc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6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8.doc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Microsoft_Office_Word_97_-_2003_Document20.doc"/><Relationship Id="rId4" Type="http://schemas.openxmlformats.org/officeDocument/2006/relationships/oleObject" Target="../embeddings/Microsoft_Office_Word_97_-_2003_Document19.doc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8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9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0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1.v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.temple.edu/~latecki/Courses/RobotFall08/Talks/bayesNaive.ppt" TargetMode="External"/><Relationship Id="rId2" Type="http://schemas.openxmlformats.org/officeDocument/2006/relationships/hyperlink" Target="http://cs.wellesley.edu/~cs315/315_PPTs/L16-NaiveBayes/lecture_16.ppt" TargetMode="Externa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389908" y="1269242"/>
            <a:ext cx="8754092" cy="765053"/>
          </a:xfrm>
        </p:spPr>
        <p:txBody>
          <a:bodyPr/>
          <a:lstStyle/>
          <a:p>
            <a:r>
              <a:rPr lang="id-ID" dirty="0" smtClean="0"/>
              <a:t>CSG3G3</a:t>
            </a:r>
            <a:r>
              <a:rPr lang="en-US" dirty="0" smtClean="0"/>
              <a:t> </a:t>
            </a:r>
            <a:r>
              <a:rPr lang="id-ID" dirty="0" smtClean="0"/>
              <a:t>Kercerdasan Mesin dan Artifisial</a:t>
            </a:r>
            <a:br>
              <a:rPr lang="id-ID" dirty="0" smtClean="0"/>
            </a:br>
            <a:r>
              <a:rPr lang="id-ID" dirty="0" smtClean="0"/>
              <a:t>Pertemuan 11: Learning (Decision Tree)</a:t>
            </a:r>
            <a:endParaRPr lang="en-US" dirty="0" smtClean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Author-</a:t>
            </a:r>
            <a:r>
              <a:rPr lang="id-ID" dirty="0" smtClean="0"/>
              <a:t>Tim Dosen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KK</a:t>
            </a:r>
            <a:r>
              <a:rPr lang="id-ID" dirty="0" smtClean="0"/>
              <a:t> ICM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3DFC240-EB95-48C2-9AFB-C8CE472D6ED5}" type="datetime1">
              <a:rPr lang="id-ID" smtClean="0"/>
              <a:pPr>
                <a:defRPr/>
              </a:pPr>
              <a:t>15/04/2015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Your idea to do Decision Tree?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993" y="1977656"/>
            <a:ext cx="3110570" cy="4054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15/04/2015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65125" y="1977656"/>
          <a:ext cx="4748048" cy="4394481"/>
        </p:xfrm>
        <a:graphic>
          <a:graphicData uri="http://schemas.openxmlformats.org/drawingml/2006/table">
            <a:tbl>
              <a:tblPr/>
              <a:tblGrid>
                <a:gridCol w="850767"/>
                <a:gridCol w="754147"/>
                <a:gridCol w="999544"/>
                <a:gridCol w="1179958"/>
                <a:gridCol w="963632"/>
              </a:tblGrid>
              <a:tr h="338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b="1" dirty="0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b="1" dirty="0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38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endParaRPr lang="id-ID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>
                          <a:latin typeface="Arial"/>
                          <a:ea typeface="Times New Roman"/>
                          <a:cs typeface="Times New Roman"/>
                        </a:rPr>
                        <a:t>P2</a:t>
                      </a:r>
                      <a:endParaRPr lang="id-ID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>
                          <a:latin typeface="Arial"/>
                          <a:ea typeface="Times New Roman"/>
                          <a:cs typeface="Times New Roman"/>
                        </a:rPr>
                        <a:t>P3</a:t>
                      </a:r>
                      <a:endParaRPr lang="id-ID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>
                          <a:latin typeface="Arial"/>
                          <a:ea typeface="Times New Roman"/>
                          <a:cs typeface="Times New Roman"/>
                        </a:rPr>
                        <a:t>P4</a:t>
                      </a:r>
                      <a:endParaRPr lang="id-ID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>
                          <a:latin typeface="Arial"/>
                          <a:ea typeface="Times New Roman"/>
                          <a:cs typeface="Times New Roman"/>
                        </a:rPr>
                        <a:t>P5</a:t>
                      </a:r>
                      <a:endParaRPr lang="id-ID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>
                          <a:latin typeface="Arial"/>
                          <a:ea typeface="Times New Roman"/>
                          <a:cs typeface="Times New Roman"/>
                        </a:rPr>
                        <a:t>P6</a:t>
                      </a:r>
                      <a:endParaRPr lang="id-ID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>
                          <a:latin typeface="Arial"/>
                          <a:ea typeface="Times New Roman"/>
                          <a:cs typeface="Times New Roman"/>
                        </a:rPr>
                        <a:t>P7</a:t>
                      </a:r>
                      <a:endParaRPr lang="id-ID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>
                          <a:latin typeface="Arial"/>
                          <a:ea typeface="Times New Roman"/>
                          <a:cs typeface="Times New Roman"/>
                        </a:rPr>
                        <a:t>P8</a:t>
                      </a:r>
                      <a:endParaRPr lang="id-ID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>
                          <a:latin typeface="Arial"/>
                          <a:ea typeface="Times New Roman"/>
                          <a:cs typeface="Times New Roman"/>
                        </a:rPr>
                        <a:t>P9</a:t>
                      </a:r>
                      <a:endParaRPr lang="id-ID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>
                          <a:latin typeface="Arial"/>
                          <a:ea typeface="Times New Roman"/>
                          <a:cs typeface="Times New Roman"/>
                        </a:rPr>
                        <a:t>P10</a:t>
                      </a:r>
                      <a:endParaRPr lang="id-ID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Arial"/>
                          <a:ea typeface="Times New Roman"/>
                          <a:cs typeface="Times New Roman"/>
                        </a:rPr>
                        <a:t>P11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Structure of Hunt’s Algorithm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977656"/>
            <a:ext cx="4541837" cy="43469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Let </a:t>
            </a:r>
            <a:r>
              <a:rPr lang="en-US" sz="2000" dirty="0" err="1"/>
              <a:t>D</a:t>
            </a:r>
            <a:r>
              <a:rPr lang="en-US" sz="2000" baseline="-25000" dirty="0" err="1"/>
              <a:t>t</a:t>
            </a:r>
            <a:r>
              <a:rPr lang="en-US" sz="2000" dirty="0"/>
              <a:t> be the set of training records that reach a node t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General Procedure: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</a:t>
            </a:r>
            <a:r>
              <a:rPr lang="en-US" sz="2000" dirty="0" err="1"/>
              <a:t>D</a:t>
            </a:r>
            <a:r>
              <a:rPr lang="en-US" sz="2000" baseline="-25000" dirty="0" err="1"/>
              <a:t>t</a:t>
            </a:r>
            <a:r>
              <a:rPr lang="en-US" sz="2000" dirty="0"/>
              <a:t> contains records that belong the same class </a:t>
            </a:r>
            <a:r>
              <a:rPr lang="en-US" sz="2000" dirty="0" err="1"/>
              <a:t>y</a:t>
            </a:r>
            <a:r>
              <a:rPr lang="en-US" sz="2000" baseline="-25000" dirty="0" err="1"/>
              <a:t>t</a:t>
            </a:r>
            <a:r>
              <a:rPr lang="en-US" sz="2000" dirty="0"/>
              <a:t>, then t is a leaf node labeled as </a:t>
            </a:r>
            <a:r>
              <a:rPr lang="en-US" sz="2000" dirty="0" err="1"/>
              <a:t>y</a:t>
            </a:r>
            <a:r>
              <a:rPr lang="en-US" sz="2000" baseline="-25000" dirty="0" err="1"/>
              <a:t>t</a:t>
            </a:r>
            <a:endParaRPr lang="en-US" sz="2000" baseline="-25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If </a:t>
            </a:r>
            <a:r>
              <a:rPr lang="en-US" sz="2000" dirty="0" err="1"/>
              <a:t>D</a:t>
            </a:r>
            <a:r>
              <a:rPr lang="en-US" sz="2000" baseline="-25000" dirty="0" err="1"/>
              <a:t>t</a:t>
            </a:r>
            <a:r>
              <a:rPr lang="en-US" sz="2000" dirty="0"/>
              <a:t> is an empty set, then t is a leaf node labeled by the default class, y</a:t>
            </a:r>
            <a:r>
              <a:rPr lang="en-US" sz="2000" baseline="-25000" dirty="0"/>
              <a:t>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</a:t>
            </a:r>
            <a:r>
              <a:rPr lang="en-US" sz="2000" dirty="0" err="1"/>
              <a:t>D</a:t>
            </a:r>
            <a:r>
              <a:rPr lang="en-US" sz="2000" baseline="-25000" dirty="0" err="1"/>
              <a:t>t</a:t>
            </a:r>
            <a:r>
              <a:rPr lang="en-US" sz="2000" dirty="0"/>
              <a:t> contains records that belong to more than one class, use an attribute test to split the data into smaller subsets. Recursively apply the procedure to each subset.</a:t>
            </a:r>
          </a:p>
        </p:txBody>
      </p:sp>
      <p:graphicFrame>
        <p:nvGraphicFramePr>
          <p:cNvPr id="901125" name="Object 5"/>
          <p:cNvGraphicFramePr>
            <a:graphicFrameLocks noChangeAspect="1"/>
          </p:cNvGraphicFramePr>
          <p:nvPr/>
        </p:nvGraphicFramePr>
        <p:xfrm>
          <a:off x="5715000" y="1828800"/>
          <a:ext cx="3021012" cy="3124200"/>
        </p:xfrm>
        <a:graphic>
          <a:graphicData uri="http://schemas.openxmlformats.org/presentationml/2006/ole">
            <p:oleObj spid="_x0000_s327682" name="Document" r:id="rId3" imgW="5415994" imgH="5778378" progId="Word.Document.8">
              <p:embed/>
            </p:oleObj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5715000" y="4775200"/>
            <a:ext cx="1752600" cy="1219200"/>
            <a:chOff x="5715000" y="4267200"/>
            <a:chExt cx="2286000" cy="1828800"/>
          </a:xfrm>
        </p:grpSpPr>
        <p:sp>
          <p:nvSpPr>
            <p:cNvPr id="901131" name="Oval 11"/>
            <p:cNvSpPr>
              <a:spLocks noChangeArrowheads="1"/>
            </p:cNvSpPr>
            <p:nvPr/>
          </p:nvSpPr>
          <p:spPr bwMode="auto">
            <a:xfrm>
              <a:off x="6019800" y="4800600"/>
              <a:ext cx="1447800" cy="762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132" name="Line 12"/>
            <p:cNvSpPr>
              <a:spLocks noChangeShapeType="1"/>
            </p:cNvSpPr>
            <p:nvPr/>
          </p:nvSpPr>
          <p:spPr bwMode="auto">
            <a:xfrm flipH="1">
              <a:off x="5715000" y="5562600"/>
              <a:ext cx="9906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1133" name="Line 13"/>
            <p:cNvSpPr>
              <a:spLocks noChangeShapeType="1"/>
            </p:cNvSpPr>
            <p:nvPr/>
          </p:nvSpPr>
          <p:spPr bwMode="auto">
            <a:xfrm>
              <a:off x="6858000" y="55626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1134" name="Line 14"/>
            <p:cNvSpPr>
              <a:spLocks noChangeShapeType="1"/>
            </p:cNvSpPr>
            <p:nvPr/>
          </p:nvSpPr>
          <p:spPr bwMode="auto">
            <a:xfrm>
              <a:off x="7010400" y="5562600"/>
              <a:ext cx="9906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1135" name="Line 15"/>
            <p:cNvSpPr>
              <a:spLocks noChangeShapeType="1"/>
            </p:cNvSpPr>
            <p:nvPr/>
          </p:nvSpPr>
          <p:spPr bwMode="auto">
            <a:xfrm flipH="1">
              <a:off x="6705600" y="4419600"/>
              <a:ext cx="2286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1136" name="Text Box 16"/>
            <p:cNvSpPr txBox="1">
              <a:spLocks noChangeArrowheads="1"/>
            </p:cNvSpPr>
            <p:nvPr/>
          </p:nvSpPr>
          <p:spPr bwMode="auto">
            <a:xfrm>
              <a:off x="6934200" y="4267200"/>
              <a:ext cx="609600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D</a:t>
              </a:r>
              <a:r>
                <a:rPr lang="en-US" sz="2000" baseline="-25000"/>
                <a:t>t</a:t>
              </a:r>
            </a:p>
          </p:txBody>
        </p:sp>
        <p:sp>
          <p:nvSpPr>
            <p:cNvPr id="901137" name="Text Box 17"/>
            <p:cNvSpPr txBox="1">
              <a:spLocks noChangeArrowheads="1"/>
            </p:cNvSpPr>
            <p:nvPr/>
          </p:nvSpPr>
          <p:spPr bwMode="auto">
            <a:xfrm>
              <a:off x="6553200" y="4953000"/>
              <a:ext cx="3810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641725" y="192199"/>
            <a:ext cx="5218496" cy="641239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Hunt’s </a:t>
            </a:r>
            <a:r>
              <a:rPr lang="id-ID" sz="2000" dirty="0" smtClean="0">
                <a:solidFill>
                  <a:schemeClr val="bg1"/>
                </a:solidFill>
              </a:rPr>
              <a:t/>
            </a:r>
            <a:br>
              <a:rPr lang="id-ID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Algorithm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00099" name="Rectangle 3"/>
          <p:cNvSpPr>
            <a:spLocks noChangeArrowheads="1"/>
          </p:cNvSpPr>
          <p:nvPr/>
        </p:nvSpPr>
        <p:spPr bwMode="auto">
          <a:xfrm>
            <a:off x="76200" y="1447799"/>
            <a:ext cx="914400" cy="586657"/>
          </a:xfrm>
          <a:prstGeom prst="rect">
            <a:avLst/>
          </a:prstGeom>
          <a:solidFill>
            <a:srgbClr val="FFFFFF"/>
          </a:solidFill>
          <a:ln w="254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 dirty="0">
                <a:latin typeface="Times New Roman" charset="0"/>
              </a:rPr>
              <a:t>Don’t </a:t>
            </a:r>
          </a:p>
          <a:p>
            <a:pPr algn="ctr"/>
            <a:r>
              <a:rPr lang="en-US" b="0" dirty="0">
                <a:latin typeface="Times New Roman" charset="0"/>
              </a:rPr>
              <a:t>Cheat</a:t>
            </a:r>
            <a:endParaRPr lang="en-US" sz="2400" b="0" dirty="0">
              <a:latin typeface="Times New Roman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90600" y="1143000"/>
            <a:ext cx="2651125" cy="1428847"/>
            <a:chOff x="624" y="720"/>
            <a:chExt cx="1366" cy="79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864" y="720"/>
              <a:ext cx="1126" cy="795"/>
              <a:chOff x="480" y="2640"/>
              <a:chExt cx="1126" cy="795"/>
            </a:xfrm>
          </p:grpSpPr>
          <p:sp>
            <p:nvSpPr>
              <p:cNvPr id="900102" name="Oval 6"/>
              <p:cNvSpPr>
                <a:spLocks noChangeArrowheads="1"/>
              </p:cNvSpPr>
              <p:nvPr/>
            </p:nvSpPr>
            <p:spPr bwMode="auto">
              <a:xfrm>
                <a:off x="807" y="2640"/>
                <a:ext cx="436" cy="27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solidFill>
                      <a:srgbClr val="0033CC"/>
                    </a:solidFill>
                    <a:latin typeface="Times New Roman" charset="0"/>
                  </a:rPr>
                  <a:t>Refund</a:t>
                </a:r>
                <a:endParaRPr lang="en-US" sz="1600" b="0">
                  <a:latin typeface="Times New Roman" charset="0"/>
                </a:endParaRPr>
              </a:p>
            </p:txBody>
          </p:sp>
          <p:sp>
            <p:nvSpPr>
              <p:cNvPr id="900103" name="Line 7"/>
              <p:cNvSpPr>
                <a:spLocks noChangeShapeType="1"/>
              </p:cNvSpPr>
              <p:nvPr/>
            </p:nvSpPr>
            <p:spPr bwMode="auto">
              <a:xfrm flipH="1">
                <a:off x="661" y="2912"/>
                <a:ext cx="364" cy="224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04" name="Line 8"/>
              <p:cNvSpPr>
                <a:spLocks noChangeShapeType="1"/>
              </p:cNvSpPr>
              <p:nvPr/>
            </p:nvSpPr>
            <p:spPr bwMode="auto">
              <a:xfrm>
                <a:off x="1025" y="2912"/>
                <a:ext cx="363" cy="224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05" name="Rectangle 9"/>
              <p:cNvSpPr>
                <a:spLocks noChangeArrowheads="1"/>
              </p:cNvSpPr>
              <p:nvPr/>
            </p:nvSpPr>
            <p:spPr bwMode="auto">
              <a:xfrm>
                <a:off x="480" y="3136"/>
                <a:ext cx="363" cy="299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0" dirty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 dirty="0">
                    <a:latin typeface="Times New Roman" charset="0"/>
                  </a:rPr>
                  <a:t>Cheat</a:t>
                </a:r>
                <a:endParaRPr lang="en-US" sz="1800" b="0" dirty="0">
                  <a:latin typeface="Times New Roman" charset="0"/>
                </a:endParaRPr>
              </a:p>
            </p:txBody>
          </p:sp>
          <p:sp>
            <p:nvSpPr>
              <p:cNvPr id="900106" name="Rectangle 10"/>
              <p:cNvSpPr>
                <a:spLocks noChangeArrowheads="1"/>
              </p:cNvSpPr>
              <p:nvPr/>
            </p:nvSpPr>
            <p:spPr bwMode="auto">
              <a:xfrm>
                <a:off x="1243" y="3136"/>
                <a:ext cx="363" cy="26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3366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0" dirty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 dirty="0">
                    <a:latin typeface="Times New Roman" charset="0"/>
                  </a:rPr>
                  <a:t>Cheat</a:t>
                </a:r>
                <a:endParaRPr lang="en-US" sz="2400" b="0" dirty="0">
                  <a:latin typeface="Times New Roman" charset="0"/>
                </a:endParaRPr>
              </a:p>
            </p:txBody>
          </p:sp>
          <p:sp>
            <p:nvSpPr>
              <p:cNvPr id="900107" name="Text Box 11"/>
              <p:cNvSpPr txBox="1">
                <a:spLocks noChangeArrowheads="1"/>
              </p:cNvSpPr>
              <p:nvPr/>
            </p:nvSpPr>
            <p:spPr bwMode="auto">
              <a:xfrm>
                <a:off x="568" y="2869"/>
                <a:ext cx="31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Yes</a:t>
                </a:r>
                <a:endParaRPr lang="en-US" sz="1800" b="0">
                  <a:latin typeface="Times New Roman" charset="0"/>
                </a:endParaRPr>
              </a:p>
            </p:txBody>
          </p:sp>
          <p:sp>
            <p:nvSpPr>
              <p:cNvPr id="900108" name="Text Box 12"/>
              <p:cNvSpPr txBox="1">
                <a:spLocks noChangeArrowheads="1"/>
              </p:cNvSpPr>
              <p:nvPr/>
            </p:nvSpPr>
            <p:spPr bwMode="auto">
              <a:xfrm>
                <a:off x="1260" y="2869"/>
                <a:ext cx="26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No</a:t>
                </a:r>
                <a:endParaRPr lang="en-US" sz="2400" b="0">
                  <a:latin typeface="Times New Roman" charset="0"/>
                </a:endParaRPr>
              </a:p>
            </p:txBody>
          </p:sp>
        </p:grpSp>
        <p:sp>
          <p:nvSpPr>
            <p:cNvPr id="900109" name="Line 13"/>
            <p:cNvSpPr>
              <a:spLocks noChangeShapeType="1"/>
            </p:cNvSpPr>
            <p:nvPr/>
          </p:nvSpPr>
          <p:spPr bwMode="auto">
            <a:xfrm flipV="1">
              <a:off x="624" y="1056"/>
              <a:ext cx="240" cy="0"/>
            </a:xfrm>
            <a:prstGeom prst="line">
              <a:avLst/>
            </a:prstGeom>
            <a:noFill/>
            <a:ln w="76200" cmpd="tri">
              <a:solidFill>
                <a:srgbClr val="CC3300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667000" y="3048000"/>
            <a:ext cx="3828393" cy="3557752"/>
            <a:chOff x="1536" y="1920"/>
            <a:chExt cx="2095" cy="2075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1824" y="1920"/>
              <a:ext cx="1807" cy="2075"/>
              <a:chOff x="3840" y="1824"/>
              <a:chExt cx="1807" cy="2075"/>
            </a:xfrm>
          </p:grpSpPr>
          <p:sp>
            <p:nvSpPr>
              <p:cNvPr id="900112" name="Oval 16"/>
              <p:cNvSpPr>
                <a:spLocks noChangeArrowheads="1"/>
              </p:cNvSpPr>
              <p:nvPr/>
            </p:nvSpPr>
            <p:spPr bwMode="auto">
              <a:xfrm>
                <a:off x="4311" y="1824"/>
                <a:ext cx="437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latin typeface="Times New Roman" charset="0"/>
                  </a:rPr>
                  <a:t>Refund</a:t>
                </a:r>
                <a:endParaRPr lang="en-US" b="0">
                  <a:latin typeface="Times New Roman" charset="0"/>
                </a:endParaRPr>
              </a:p>
            </p:txBody>
          </p:sp>
          <p:sp>
            <p:nvSpPr>
              <p:cNvPr id="900113" name="Line 17"/>
              <p:cNvSpPr>
                <a:spLocks noChangeShapeType="1"/>
              </p:cNvSpPr>
              <p:nvPr/>
            </p:nvSpPr>
            <p:spPr bwMode="auto">
              <a:xfrm flipH="1">
                <a:off x="4166" y="2107"/>
                <a:ext cx="364" cy="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14" name="Line 18"/>
              <p:cNvSpPr>
                <a:spLocks noChangeShapeType="1"/>
              </p:cNvSpPr>
              <p:nvPr/>
            </p:nvSpPr>
            <p:spPr bwMode="auto">
              <a:xfrm>
                <a:off x="4530" y="2107"/>
                <a:ext cx="363" cy="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15" name="Rectangle 19"/>
              <p:cNvSpPr>
                <a:spLocks noChangeArrowheads="1"/>
              </p:cNvSpPr>
              <p:nvPr/>
            </p:nvSpPr>
            <p:spPr bwMode="auto">
              <a:xfrm>
                <a:off x="3984" y="2331"/>
                <a:ext cx="364" cy="298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16" name="Text Box 20"/>
              <p:cNvSpPr txBox="1">
                <a:spLocks noChangeArrowheads="1"/>
              </p:cNvSpPr>
              <p:nvPr/>
            </p:nvSpPr>
            <p:spPr bwMode="auto">
              <a:xfrm>
                <a:off x="4072" y="2062"/>
                <a:ext cx="31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Yes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17" name="Text Box 21"/>
              <p:cNvSpPr txBox="1">
                <a:spLocks noChangeArrowheads="1"/>
              </p:cNvSpPr>
              <p:nvPr/>
            </p:nvSpPr>
            <p:spPr bwMode="auto">
              <a:xfrm>
                <a:off x="4765" y="2062"/>
                <a:ext cx="26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No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18" name="Oval 22"/>
              <p:cNvSpPr>
                <a:spLocks noChangeArrowheads="1"/>
              </p:cNvSpPr>
              <p:nvPr/>
            </p:nvSpPr>
            <p:spPr bwMode="auto">
              <a:xfrm>
                <a:off x="4639" y="2331"/>
                <a:ext cx="545" cy="37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600" b="0" dirty="0">
                    <a:latin typeface="Times New Roman" charset="0"/>
                  </a:rPr>
                  <a:t>Marital</a:t>
                </a:r>
              </a:p>
              <a:p>
                <a:pPr algn="ctr"/>
                <a:r>
                  <a:rPr lang="en-US" sz="1600" b="0" dirty="0">
                    <a:latin typeface="Times New Roman" charset="0"/>
                  </a:rPr>
                  <a:t>Status</a:t>
                </a:r>
                <a:endParaRPr lang="en-US" sz="1800" b="0" dirty="0">
                  <a:latin typeface="Times New Roman" charset="0"/>
                </a:endParaRPr>
              </a:p>
            </p:txBody>
          </p:sp>
          <p:sp>
            <p:nvSpPr>
              <p:cNvPr id="900119" name="Line 23"/>
              <p:cNvSpPr>
                <a:spLocks noChangeShapeType="1"/>
              </p:cNvSpPr>
              <p:nvPr/>
            </p:nvSpPr>
            <p:spPr bwMode="auto">
              <a:xfrm flipH="1">
                <a:off x="4464" y="2704"/>
                <a:ext cx="465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0" name="Line 24"/>
              <p:cNvSpPr>
                <a:spLocks noChangeShapeType="1"/>
              </p:cNvSpPr>
              <p:nvPr/>
            </p:nvSpPr>
            <p:spPr bwMode="auto">
              <a:xfrm>
                <a:off x="4929" y="2704"/>
                <a:ext cx="400" cy="2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1" name="Rectangle 25"/>
              <p:cNvSpPr>
                <a:spLocks noChangeArrowheads="1"/>
              </p:cNvSpPr>
              <p:nvPr/>
            </p:nvSpPr>
            <p:spPr bwMode="auto">
              <a:xfrm>
                <a:off x="5148" y="2965"/>
                <a:ext cx="363" cy="299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22" name="Rectangle 26"/>
              <p:cNvSpPr>
                <a:spLocks noChangeArrowheads="1"/>
              </p:cNvSpPr>
              <p:nvPr/>
            </p:nvSpPr>
            <p:spPr bwMode="auto">
              <a:xfrm>
                <a:off x="4704" y="3600"/>
                <a:ext cx="364" cy="262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23" name="Text Box 27"/>
              <p:cNvSpPr txBox="1">
                <a:spLocks noChangeArrowheads="1"/>
              </p:cNvSpPr>
              <p:nvPr/>
            </p:nvSpPr>
            <p:spPr bwMode="auto">
              <a:xfrm>
                <a:off x="4062" y="2621"/>
                <a:ext cx="594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Single,</a:t>
                </a:r>
              </a:p>
              <a:p>
                <a:pPr algn="ctr"/>
                <a:r>
                  <a:rPr lang="en-US"/>
                  <a:t>Divorced</a:t>
                </a:r>
                <a:endParaRPr lang="en-US" sz="1800" b="0"/>
              </a:p>
            </p:txBody>
          </p:sp>
          <p:sp>
            <p:nvSpPr>
              <p:cNvPr id="900124" name="Text Box 28"/>
              <p:cNvSpPr txBox="1">
                <a:spLocks noChangeArrowheads="1"/>
              </p:cNvSpPr>
              <p:nvPr/>
            </p:nvSpPr>
            <p:spPr bwMode="auto">
              <a:xfrm>
                <a:off x="5127" y="2688"/>
                <a:ext cx="5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Married</a:t>
                </a:r>
                <a:endParaRPr lang="en-US" sz="1800" b="0"/>
              </a:p>
            </p:txBody>
          </p:sp>
          <p:sp>
            <p:nvSpPr>
              <p:cNvPr id="900125" name="Oval 29"/>
              <p:cNvSpPr>
                <a:spLocks noChangeArrowheads="1"/>
              </p:cNvSpPr>
              <p:nvPr/>
            </p:nvSpPr>
            <p:spPr bwMode="auto">
              <a:xfrm>
                <a:off x="4080" y="2976"/>
                <a:ext cx="768" cy="384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solidFill>
                      <a:srgbClr val="0033CC"/>
                    </a:solidFill>
                    <a:latin typeface="Times New Roman" charset="0"/>
                  </a:rPr>
                  <a:t>Taxable</a:t>
                </a:r>
              </a:p>
              <a:p>
                <a:pPr algn="ctr"/>
                <a:r>
                  <a:rPr lang="en-US" sz="1600" b="0">
                    <a:solidFill>
                      <a:srgbClr val="0033CC"/>
                    </a:solidFill>
                    <a:latin typeface="Times New Roman" charset="0"/>
                  </a:rPr>
                  <a:t>Income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26" name="Rectangle 30"/>
              <p:cNvSpPr>
                <a:spLocks noChangeArrowheads="1"/>
              </p:cNvSpPr>
              <p:nvPr/>
            </p:nvSpPr>
            <p:spPr bwMode="auto">
              <a:xfrm>
                <a:off x="3840" y="3600"/>
                <a:ext cx="363" cy="299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27" name="Line 31"/>
              <p:cNvSpPr>
                <a:spLocks noChangeShapeType="1"/>
              </p:cNvSpPr>
              <p:nvPr/>
            </p:nvSpPr>
            <p:spPr bwMode="auto">
              <a:xfrm flipH="1">
                <a:off x="4032" y="3360"/>
                <a:ext cx="432" cy="24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8" name="Line 32"/>
              <p:cNvSpPr>
                <a:spLocks noChangeShapeType="1"/>
              </p:cNvSpPr>
              <p:nvPr/>
            </p:nvSpPr>
            <p:spPr bwMode="auto">
              <a:xfrm>
                <a:off x="4464" y="3360"/>
                <a:ext cx="432" cy="24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9" name="Text Box 33"/>
              <p:cNvSpPr txBox="1">
                <a:spLocks noChangeArrowheads="1"/>
              </p:cNvSpPr>
              <p:nvPr/>
            </p:nvSpPr>
            <p:spPr bwMode="auto">
              <a:xfrm>
                <a:off x="3840" y="3360"/>
                <a:ext cx="41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&lt; 80K</a:t>
                </a:r>
                <a:endParaRPr lang="en-US" sz="1800" b="0"/>
              </a:p>
            </p:txBody>
          </p:sp>
          <p:sp>
            <p:nvSpPr>
              <p:cNvPr id="900130" name="Text Box 34"/>
              <p:cNvSpPr txBox="1">
                <a:spLocks noChangeArrowheads="1"/>
              </p:cNvSpPr>
              <p:nvPr/>
            </p:nvSpPr>
            <p:spPr bwMode="auto">
              <a:xfrm>
                <a:off x="4704" y="3360"/>
                <a:ext cx="48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&gt;= 80K</a:t>
                </a:r>
                <a:endParaRPr lang="en-US" sz="1800" b="0">
                  <a:solidFill>
                    <a:srgbClr val="0066FF"/>
                  </a:solidFill>
                </a:endParaRPr>
              </a:p>
            </p:txBody>
          </p:sp>
        </p:grpSp>
        <p:sp>
          <p:nvSpPr>
            <p:cNvPr id="900131" name="Line 35"/>
            <p:cNvSpPr>
              <a:spLocks noChangeShapeType="1"/>
            </p:cNvSpPr>
            <p:nvPr/>
          </p:nvSpPr>
          <p:spPr bwMode="auto">
            <a:xfrm rot="-2664477">
              <a:off x="1536" y="2400"/>
              <a:ext cx="192" cy="192"/>
            </a:xfrm>
            <a:prstGeom prst="line">
              <a:avLst/>
            </a:prstGeom>
            <a:noFill/>
            <a:ln w="76200" cmpd="tri">
              <a:solidFill>
                <a:srgbClr val="CC3300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76200" y="2789238"/>
            <a:ext cx="3142432" cy="3001962"/>
            <a:chOff x="48" y="1757"/>
            <a:chExt cx="1672" cy="1651"/>
          </a:xfrm>
        </p:grpSpPr>
        <p:grpSp>
          <p:nvGrpSpPr>
            <p:cNvPr id="7" name="Group 37"/>
            <p:cNvGrpSpPr>
              <a:grpSpLocks/>
            </p:cNvGrpSpPr>
            <p:nvPr/>
          </p:nvGrpSpPr>
          <p:grpSpPr bwMode="auto">
            <a:xfrm>
              <a:off x="48" y="1968"/>
              <a:ext cx="1672" cy="1440"/>
              <a:chOff x="2016" y="1824"/>
              <a:chExt cx="1672" cy="1440"/>
            </a:xfrm>
          </p:grpSpPr>
          <p:grpSp>
            <p:nvGrpSpPr>
              <p:cNvPr id="8" name="Group 38"/>
              <p:cNvGrpSpPr>
                <a:grpSpLocks/>
              </p:cNvGrpSpPr>
              <p:nvPr/>
            </p:nvGrpSpPr>
            <p:grpSpPr bwMode="auto">
              <a:xfrm>
                <a:off x="2016" y="1824"/>
                <a:ext cx="1527" cy="1440"/>
                <a:chOff x="2016" y="1968"/>
                <a:chExt cx="1527" cy="1440"/>
              </a:xfrm>
            </p:grpSpPr>
            <p:sp>
              <p:nvSpPr>
                <p:cNvPr id="900135" name="Oval 39"/>
                <p:cNvSpPr>
                  <a:spLocks noChangeArrowheads="1"/>
                </p:cNvSpPr>
                <p:nvPr/>
              </p:nvSpPr>
              <p:spPr bwMode="auto">
                <a:xfrm>
                  <a:off x="2343" y="1968"/>
                  <a:ext cx="437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600" b="0" dirty="0">
                      <a:latin typeface="Times New Roman" charset="0"/>
                    </a:rPr>
                    <a:t>Refund</a:t>
                  </a:r>
                  <a:endParaRPr lang="en-US" b="0" dirty="0">
                    <a:latin typeface="Times New Roman" charset="0"/>
                  </a:endParaRPr>
                </a:p>
              </p:txBody>
            </p:sp>
            <p:sp>
              <p:nvSpPr>
                <p:cNvPr id="900136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2198" y="2251"/>
                  <a:ext cx="364" cy="2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37" name="Line 41"/>
                <p:cNvSpPr>
                  <a:spLocks noChangeShapeType="1"/>
                </p:cNvSpPr>
                <p:nvPr/>
              </p:nvSpPr>
              <p:spPr bwMode="auto">
                <a:xfrm>
                  <a:off x="2562" y="2251"/>
                  <a:ext cx="363" cy="2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38" name="Rectangle 42"/>
                <p:cNvSpPr>
                  <a:spLocks noChangeArrowheads="1"/>
                </p:cNvSpPr>
                <p:nvPr/>
              </p:nvSpPr>
              <p:spPr bwMode="auto">
                <a:xfrm>
                  <a:off x="2016" y="2475"/>
                  <a:ext cx="364" cy="298"/>
                </a:xfrm>
                <a:prstGeom prst="rect">
                  <a:avLst/>
                </a:prstGeom>
                <a:solidFill>
                  <a:srgbClr val="FFFFFF"/>
                </a:solidFill>
                <a:ln w="50800" cmpd="thickThin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b="0">
                      <a:latin typeface="Times New Roman" charset="0"/>
                    </a:rPr>
                    <a:t>Don’t </a:t>
                  </a:r>
                </a:p>
                <a:p>
                  <a:pPr algn="ctr"/>
                  <a:r>
                    <a:rPr lang="en-US" b="0">
                      <a:latin typeface="Times New Roman" charset="0"/>
                    </a:rPr>
                    <a:t>Cheat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3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104" y="2206"/>
                  <a:ext cx="315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/>
                    <a:t>Yes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40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797" y="2206"/>
                  <a:ext cx="265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/>
                    <a:t>No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41" name="Oval 45"/>
                <p:cNvSpPr>
                  <a:spLocks noChangeArrowheads="1"/>
                </p:cNvSpPr>
                <p:nvPr/>
              </p:nvSpPr>
              <p:spPr bwMode="auto">
                <a:xfrm>
                  <a:off x="2671" y="2475"/>
                  <a:ext cx="545" cy="373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600" b="0">
                      <a:solidFill>
                        <a:srgbClr val="0033CC"/>
                      </a:solidFill>
                      <a:latin typeface="Times New Roman" charset="0"/>
                    </a:rPr>
                    <a:t>Marital</a:t>
                  </a:r>
                </a:p>
                <a:p>
                  <a:pPr algn="ctr"/>
                  <a:r>
                    <a:rPr lang="en-US" sz="1600" b="0">
                      <a:solidFill>
                        <a:srgbClr val="0033CC"/>
                      </a:solidFill>
                      <a:latin typeface="Times New Roman" charset="0"/>
                    </a:rPr>
                    <a:t>Status</a:t>
                  </a:r>
                  <a:endParaRPr lang="en-US" sz="1800" b="0">
                    <a:latin typeface="Times New Roman" charset="0"/>
                  </a:endParaRPr>
                </a:p>
              </p:txBody>
            </p:sp>
            <p:sp>
              <p:nvSpPr>
                <p:cNvPr id="900142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2525" y="2848"/>
                  <a:ext cx="436" cy="261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43" name="Line 47"/>
                <p:cNvSpPr>
                  <a:spLocks noChangeShapeType="1"/>
                </p:cNvSpPr>
                <p:nvPr/>
              </p:nvSpPr>
              <p:spPr bwMode="auto">
                <a:xfrm>
                  <a:off x="2961" y="2848"/>
                  <a:ext cx="400" cy="261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44" name="Rectangle 48"/>
                <p:cNvSpPr>
                  <a:spLocks noChangeArrowheads="1"/>
                </p:cNvSpPr>
                <p:nvPr/>
              </p:nvSpPr>
              <p:spPr bwMode="auto">
                <a:xfrm>
                  <a:off x="3180" y="3109"/>
                  <a:ext cx="363" cy="299"/>
                </a:xfrm>
                <a:prstGeom prst="rect">
                  <a:avLst/>
                </a:prstGeom>
                <a:solidFill>
                  <a:srgbClr val="FFFFFF"/>
                </a:solidFill>
                <a:ln w="50800" cmpd="thickThin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b="0">
                      <a:latin typeface="Times New Roman" charset="0"/>
                    </a:rPr>
                    <a:t>Don’t </a:t>
                  </a:r>
                </a:p>
                <a:p>
                  <a:pPr algn="ctr"/>
                  <a:r>
                    <a:rPr lang="en-US" b="0">
                      <a:latin typeface="Times New Roman" charset="0"/>
                    </a:rPr>
                    <a:t>Cheat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45" name="Rectangle 49"/>
                <p:cNvSpPr>
                  <a:spLocks noChangeArrowheads="1"/>
                </p:cNvSpPr>
                <p:nvPr/>
              </p:nvSpPr>
              <p:spPr bwMode="auto">
                <a:xfrm>
                  <a:off x="2343" y="3109"/>
                  <a:ext cx="364" cy="26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600" b="0">
                      <a:latin typeface="Times New Roman" charset="0"/>
                    </a:rPr>
                    <a:t>Cheat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46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094" y="2765"/>
                  <a:ext cx="594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rgbClr val="0066FF"/>
                      </a:solidFill>
                    </a:rPr>
                    <a:t>Single,</a:t>
                  </a:r>
                </a:p>
                <a:p>
                  <a:pPr algn="ctr"/>
                  <a:r>
                    <a:rPr lang="en-US">
                      <a:solidFill>
                        <a:srgbClr val="0066FF"/>
                      </a:solidFill>
                    </a:rPr>
                    <a:t>Divorced</a:t>
                  </a:r>
                  <a:endParaRPr lang="en-US" sz="1800" b="0"/>
                </a:p>
              </p:txBody>
            </p:sp>
          </p:grpSp>
          <p:sp>
            <p:nvSpPr>
              <p:cNvPr id="900147" name="Text Box 51"/>
              <p:cNvSpPr txBox="1">
                <a:spLocks noChangeArrowheads="1"/>
              </p:cNvSpPr>
              <p:nvPr/>
            </p:nvSpPr>
            <p:spPr bwMode="auto">
              <a:xfrm>
                <a:off x="3168" y="2688"/>
                <a:ext cx="5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Married</a:t>
                </a:r>
                <a:endParaRPr lang="en-US" sz="1800" b="0">
                  <a:solidFill>
                    <a:srgbClr val="0066FF"/>
                  </a:solidFill>
                </a:endParaRPr>
              </a:p>
            </p:txBody>
          </p:sp>
        </p:grpSp>
        <p:sp>
          <p:nvSpPr>
            <p:cNvPr id="900148" name="Line 52"/>
            <p:cNvSpPr>
              <a:spLocks noChangeShapeType="1"/>
            </p:cNvSpPr>
            <p:nvPr/>
          </p:nvSpPr>
          <p:spPr bwMode="auto">
            <a:xfrm rot="-2664477" flipH="1" flipV="1">
              <a:off x="727" y="1757"/>
              <a:ext cx="402" cy="26"/>
            </a:xfrm>
            <a:prstGeom prst="line">
              <a:avLst/>
            </a:prstGeom>
            <a:noFill/>
            <a:ln w="76200" cmpd="tri">
              <a:solidFill>
                <a:srgbClr val="CC3300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00149" name="Object 53"/>
          <p:cNvGraphicFramePr>
            <a:graphicFrameLocks noChangeAspect="1"/>
          </p:cNvGraphicFramePr>
          <p:nvPr/>
        </p:nvGraphicFramePr>
        <p:xfrm>
          <a:off x="5545148" y="190574"/>
          <a:ext cx="3613426" cy="3904181"/>
        </p:xfrm>
        <a:graphic>
          <a:graphicData uri="http://schemas.openxmlformats.org/presentationml/2006/ole">
            <p:oleObj spid="_x0000_s328706" name="Document" r:id="rId3" imgW="5405040" imgH="578160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099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d-ID" dirty="0" smtClean="0"/>
              <a:t>Basic Idea:</a:t>
            </a:r>
          </a:p>
          <a:p>
            <a:pPr lvl="1"/>
            <a:r>
              <a:rPr lang="id-ID" dirty="0" smtClean="0"/>
              <a:t>Determine the attribute used for n-level Tree -&gt; how to choose the best attribute?</a:t>
            </a:r>
          </a:p>
          <a:p>
            <a:pPr lvl="2"/>
            <a:r>
              <a:rPr lang="id-ID" b="1" dirty="0" smtClean="0"/>
              <a:t>In Hunt’s it can’t guarantee the best attribute</a:t>
            </a:r>
          </a:p>
          <a:p>
            <a:r>
              <a:rPr lang="id-ID" dirty="0" smtClean="0"/>
              <a:t>Issues:</a:t>
            </a:r>
          </a:p>
          <a:p>
            <a:pPr lvl="1"/>
            <a:r>
              <a:rPr lang="en-US" dirty="0" smtClean="0"/>
              <a:t>Determine how to split the records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How to specify the attribute test condition?</a:t>
            </a:r>
          </a:p>
          <a:p>
            <a:pPr lvl="2"/>
            <a:r>
              <a:rPr lang="en-US" dirty="0" smtClean="0"/>
              <a:t>How to determine the best split?</a:t>
            </a:r>
          </a:p>
          <a:p>
            <a:pPr lvl="1"/>
            <a:r>
              <a:rPr lang="en-US" dirty="0" smtClean="0"/>
              <a:t>Determine when to stop splitting</a:t>
            </a:r>
          </a:p>
          <a:p>
            <a:pPr lvl="1"/>
            <a:endParaRPr lang="id-ID" dirty="0" smtClean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Review The Process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Depends on attribute types</a:t>
            </a:r>
            <a:r>
              <a:rPr lang="id-ID" dirty="0" smtClean="0"/>
              <a:t>: </a:t>
            </a:r>
          </a:p>
          <a:p>
            <a:pPr lvl="1"/>
            <a:r>
              <a:rPr lang="en-US" dirty="0" smtClean="0"/>
              <a:t>Nominal</a:t>
            </a:r>
            <a:r>
              <a:rPr lang="id-ID" dirty="0" smtClean="0"/>
              <a:t> -&gt; categorical data, qualitative data</a:t>
            </a:r>
          </a:p>
          <a:p>
            <a:pPr lvl="1"/>
            <a:r>
              <a:rPr lang="en-US" dirty="0" smtClean="0"/>
              <a:t>Ordinal</a:t>
            </a:r>
            <a:r>
              <a:rPr lang="id-ID" dirty="0" smtClean="0"/>
              <a:t> -&gt; can be ranked based on term and condition</a:t>
            </a:r>
          </a:p>
          <a:p>
            <a:pPr lvl="1"/>
            <a:r>
              <a:rPr lang="en-US" dirty="0" smtClean="0"/>
              <a:t>Continuous</a:t>
            </a:r>
          </a:p>
          <a:p>
            <a:r>
              <a:rPr lang="en-US" dirty="0" smtClean="0"/>
              <a:t>Depends on number of ways to split</a:t>
            </a:r>
            <a:r>
              <a:rPr lang="id-ID" dirty="0" smtClean="0"/>
              <a:t>: </a:t>
            </a:r>
            <a:r>
              <a:rPr lang="en-US" dirty="0" smtClean="0"/>
              <a:t>2-way split</a:t>
            </a:r>
            <a:r>
              <a:rPr lang="id-ID" dirty="0" smtClean="0"/>
              <a:t>, </a:t>
            </a:r>
            <a:r>
              <a:rPr lang="en-US" dirty="0" smtClean="0"/>
              <a:t>Multi-way split</a:t>
            </a:r>
            <a:endParaRPr lang="id-ID" dirty="0" smtClean="0"/>
          </a:p>
          <a:p>
            <a:pPr lvl="1"/>
            <a:r>
              <a:rPr lang="en-US" b="1" dirty="0" smtClean="0"/>
              <a:t>Multi-way split:</a:t>
            </a:r>
            <a:r>
              <a:rPr lang="en-US" dirty="0" smtClean="0"/>
              <a:t> Use as many partitions as distinct values</a:t>
            </a:r>
            <a:endParaRPr lang="id-ID" dirty="0" smtClean="0"/>
          </a:p>
          <a:p>
            <a:pPr lvl="1"/>
            <a:r>
              <a:rPr lang="en-US" b="1" dirty="0" smtClean="0"/>
              <a:t>Binary split:  </a:t>
            </a:r>
            <a:r>
              <a:rPr lang="en-US" dirty="0" smtClean="0"/>
              <a:t>Divides values into two subsets. </a:t>
            </a:r>
            <a:r>
              <a:rPr lang="id-ID" dirty="0" smtClean="0"/>
              <a:t>-&gt; </a:t>
            </a:r>
            <a:r>
              <a:rPr lang="en-US" dirty="0" smtClean="0"/>
              <a:t>Need to find optimal partitioning.</a:t>
            </a:r>
            <a:endParaRPr lang="en-US" sz="2800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250AF1-012D-4E5E-BE43-B2B86B92B371}" type="datetime1">
              <a:rPr lang="id-ID" smtClean="0"/>
              <a:pPr>
                <a:defRPr/>
              </a:pPr>
              <a:t>15/04/2015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/>
            <a:r>
              <a:rPr lang="en-US" sz="2800" dirty="0" smtClean="0">
                <a:solidFill>
                  <a:schemeClr val="tx1"/>
                </a:solidFill>
              </a:rPr>
              <a:t>How to specify the attribute test condition?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89908" y="2009550"/>
            <a:ext cx="8301655" cy="4025490"/>
          </a:xfrm>
        </p:spPr>
        <p:txBody>
          <a:bodyPr/>
          <a:lstStyle/>
          <a:p>
            <a:r>
              <a:rPr lang="id-ID" dirty="0" smtClean="0"/>
              <a:t>Nominal Attribute:</a:t>
            </a:r>
          </a:p>
          <a:p>
            <a:r>
              <a:rPr lang="id-ID" dirty="0" smtClean="0"/>
              <a:t>Ordinal Attribute:</a:t>
            </a:r>
          </a:p>
          <a:p>
            <a:r>
              <a:rPr lang="id-ID" dirty="0" smtClean="0"/>
              <a:t>Continous Attribute: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250AF1-012D-4E5E-BE43-B2B86B92B371}" type="datetime1">
              <a:rPr lang="id-ID" smtClean="0"/>
              <a:pPr>
                <a:defRPr/>
              </a:pPr>
              <a:t>15/04/2015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Find the example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90925" y="419100"/>
            <a:ext cx="5400675" cy="533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Splitting Based on Nominal Attributes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3733800"/>
          </a:xfrm>
        </p:spPr>
        <p:txBody>
          <a:bodyPr/>
          <a:lstStyle/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Multi-way split:</a:t>
            </a:r>
            <a:r>
              <a:rPr lang="en-US" dirty="0"/>
              <a:t> Use as many partitions as distinct values. 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Binary split:</a:t>
            </a:r>
            <a:r>
              <a:rPr lang="en-US" dirty="0"/>
              <a:t>  Divides values into two subsets. </a:t>
            </a:r>
            <a:br>
              <a:rPr lang="en-US" dirty="0"/>
            </a:br>
            <a:r>
              <a:rPr lang="en-US" dirty="0"/>
              <a:t>		      Need to find optimal partitioning.</a:t>
            </a:r>
            <a:endParaRPr lang="en-US" sz="36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5600" y="2133600"/>
            <a:ext cx="2546350" cy="946150"/>
            <a:chOff x="1824" y="1680"/>
            <a:chExt cx="1604" cy="596"/>
          </a:xfrm>
        </p:grpSpPr>
        <p:sp>
          <p:nvSpPr>
            <p:cNvPr id="813061" name="Oval 5"/>
            <p:cNvSpPr>
              <a:spLocks noChangeArrowheads="1"/>
            </p:cNvSpPr>
            <p:nvPr/>
          </p:nvSpPr>
          <p:spPr bwMode="auto">
            <a:xfrm>
              <a:off x="2352" y="1680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0" dirty="0" err="1">
                  <a:latin typeface="Times New Roman" charset="0"/>
                </a:rPr>
                <a:t>CarType</a:t>
              </a:r>
              <a:endParaRPr lang="en-US" sz="2400" b="0" dirty="0">
                <a:latin typeface="Times New Roman" charset="0"/>
              </a:endParaRPr>
            </a:p>
          </p:txBody>
        </p:sp>
        <p:sp>
          <p:nvSpPr>
            <p:cNvPr id="813062" name="Line 6"/>
            <p:cNvSpPr>
              <a:spLocks noChangeShapeType="1"/>
            </p:cNvSpPr>
            <p:nvPr/>
          </p:nvSpPr>
          <p:spPr bwMode="auto">
            <a:xfrm flipH="1">
              <a:off x="2064" y="1968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3" name="Line 7"/>
            <p:cNvSpPr>
              <a:spLocks noChangeShapeType="1"/>
            </p:cNvSpPr>
            <p:nvPr/>
          </p:nvSpPr>
          <p:spPr bwMode="auto">
            <a:xfrm>
              <a:off x="2640" y="196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4" name="Line 8"/>
            <p:cNvSpPr>
              <a:spLocks noChangeShapeType="1"/>
            </p:cNvSpPr>
            <p:nvPr/>
          </p:nvSpPr>
          <p:spPr bwMode="auto">
            <a:xfrm>
              <a:off x="2640" y="1968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5" name="Text Box 9"/>
            <p:cNvSpPr txBox="1">
              <a:spLocks noChangeArrowheads="1"/>
            </p:cNvSpPr>
            <p:nvPr/>
          </p:nvSpPr>
          <p:spPr bwMode="auto">
            <a:xfrm>
              <a:off x="1824" y="1872"/>
              <a:ext cx="4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Family</a:t>
              </a:r>
            </a:p>
          </p:txBody>
        </p:sp>
        <p:sp>
          <p:nvSpPr>
            <p:cNvPr id="813066" name="Text Box 10"/>
            <p:cNvSpPr txBox="1">
              <a:spLocks noChangeArrowheads="1"/>
            </p:cNvSpPr>
            <p:nvPr/>
          </p:nvSpPr>
          <p:spPr bwMode="auto">
            <a:xfrm>
              <a:off x="2208" y="2064"/>
              <a:ext cx="4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Sports</a:t>
              </a:r>
            </a:p>
          </p:txBody>
        </p:sp>
        <p:sp>
          <p:nvSpPr>
            <p:cNvPr id="813067" name="Text Box 11"/>
            <p:cNvSpPr txBox="1">
              <a:spLocks noChangeArrowheads="1"/>
            </p:cNvSpPr>
            <p:nvPr/>
          </p:nvSpPr>
          <p:spPr bwMode="auto">
            <a:xfrm>
              <a:off x="2928" y="1872"/>
              <a:ext cx="5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Luxury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562600" y="4876800"/>
            <a:ext cx="2752725" cy="914400"/>
            <a:chOff x="3552" y="3216"/>
            <a:chExt cx="1734" cy="576"/>
          </a:xfrm>
        </p:grpSpPr>
        <p:sp>
          <p:nvSpPr>
            <p:cNvPr id="813069" name="Oval 13"/>
            <p:cNvSpPr>
              <a:spLocks noChangeArrowheads="1"/>
            </p:cNvSpPr>
            <p:nvPr/>
          </p:nvSpPr>
          <p:spPr bwMode="auto">
            <a:xfrm>
              <a:off x="4186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CarType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13070" name="Line 14"/>
            <p:cNvSpPr>
              <a:spLocks noChangeShapeType="1"/>
            </p:cNvSpPr>
            <p:nvPr/>
          </p:nvSpPr>
          <p:spPr bwMode="auto">
            <a:xfrm flipH="1">
              <a:off x="3946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1" name="Line 15"/>
            <p:cNvSpPr>
              <a:spLocks noChangeShapeType="1"/>
            </p:cNvSpPr>
            <p:nvPr/>
          </p:nvSpPr>
          <p:spPr bwMode="auto">
            <a:xfrm>
              <a:off x="4474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2" name="Text Box 16"/>
            <p:cNvSpPr txBox="1">
              <a:spLocks noChangeArrowheads="1"/>
            </p:cNvSpPr>
            <p:nvPr/>
          </p:nvSpPr>
          <p:spPr bwMode="auto">
            <a:xfrm>
              <a:off x="3552" y="3360"/>
              <a:ext cx="60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{Family, </a:t>
              </a:r>
              <a:br>
                <a:rPr lang="en-US" sz="1600" b="0"/>
              </a:br>
              <a:r>
                <a:rPr lang="en-US" sz="1600" b="0"/>
                <a:t>Luxury}</a:t>
              </a:r>
            </a:p>
          </p:txBody>
        </p:sp>
        <p:sp>
          <p:nvSpPr>
            <p:cNvPr id="813073" name="Text Box 17"/>
            <p:cNvSpPr txBox="1">
              <a:spLocks noChangeArrowheads="1"/>
            </p:cNvSpPr>
            <p:nvPr/>
          </p:nvSpPr>
          <p:spPr bwMode="auto">
            <a:xfrm>
              <a:off x="4714" y="3456"/>
              <a:ext cx="5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{Sports}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85800" y="4876800"/>
            <a:ext cx="2905125" cy="914400"/>
            <a:chOff x="768" y="3216"/>
            <a:chExt cx="1830" cy="576"/>
          </a:xfrm>
        </p:grpSpPr>
        <p:sp>
          <p:nvSpPr>
            <p:cNvPr id="813075" name="Oval 19"/>
            <p:cNvSpPr>
              <a:spLocks noChangeArrowheads="1"/>
            </p:cNvSpPr>
            <p:nvPr/>
          </p:nvSpPr>
          <p:spPr bwMode="auto">
            <a:xfrm>
              <a:off x="1494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CarType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13076" name="Line 20"/>
            <p:cNvSpPr>
              <a:spLocks noChangeShapeType="1"/>
            </p:cNvSpPr>
            <p:nvPr/>
          </p:nvSpPr>
          <p:spPr bwMode="auto">
            <a:xfrm flipH="1">
              <a:off x="1254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7" name="Line 21"/>
            <p:cNvSpPr>
              <a:spLocks noChangeShapeType="1"/>
            </p:cNvSpPr>
            <p:nvPr/>
          </p:nvSpPr>
          <p:spPr bwMode="auto">
            <a:xfrm>
              <a:off x="1782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8" name="Text Box 22"/>
            <p:cNvSpPr txBox="1">
              <a:spLocks noChangeArrowheads="1"/>
            </p:cNvSpPr>
            <p:nvPr/>
          </p:nvSpPr>
          <p:spPr bwMode="auto">
            <a:xfrm>
              <a:off x="768" y="3360"/>
              <a:ext cx="59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 b="0"/>
                <a:t>{Sports, Luxury}</a:t>
              </a:r>
            </a:p>
          </p:txBody>
        </p:sp>
        <p:sp>
          <p:nvSpPr>
            <p:cNvPr id="813079" name="Text Box 23"/>
            <p:cNvSpPr txBox="1">
              <a:spLocks noChangeArrowheads="1"/>
            </p:cNvSpPr>
            <p:nvPr/>
          </p:nvSpPr>
          <p:spPr bwMode="auto">
            <a:xfrm>
              <a:off x="2020" y="3456"/>
              <a:ext cx="5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{Family}</a:t>
              </a:r>
            </a:p>
          </p:txBody>
        </p:sp>
      </p:grpSp>
      <p:sp>
        <p:nvSpPr>
          <p:cNvPr id="813080" name="Text Box 24"/>
          <p:cNvSpPr txBox="1">
            <a:spLocks noChangeArrowheads="1"/>
          </p:cNvSpPr>
          <p:nvPr/>
        </p:nvSpPr>
        <p:spPr bwMode="auto">
          <a:xfrm>
            <a:off x="4191000" y="5105400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0">
                <a:latin typeface="Times New Roman" charset="0"/>
              </a:rPr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38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487363" y="1371600"/>
            <a:ext cx="8382000" cy="4953000"/>
          </a:xfrm>
          <a:noFill/>
          <a:ln/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Multi-way split:</a:t>
            </a:r>
            <a:r>
              <a:rPr lang="en-US" dirty="0"/>
              <a:t> Use as many partitions as distinct values. 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lvl="4"/>
            <a:endParaRPr lang="en-US" sz="1200" dirty="0">
              <a:solidFill>
                <a:srgbClr val="FF0000"/>
              </a:solidFill>
            </a:endParaRPr>
          </a:p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Binary split:</a:t>
            </a:r>
            <a:r>
              <a:rPr lang="en-US" dirty="0"/>
              <a:t>  Divides values into two subsets. </a:t>
            </a:r>
            <a:br>
              <a:rPr lang="en-US" dirty="0"/>
            </a:br>
            <a:r>
              <a:rPr lang="en-US" dirty="0"/>
              <a:t>		      Need to find optimal partitioning.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What about this split?</a:t>
            </a:r>
            <a:endParaRPr lang="en-US" sz="3600" dirty="0"/>
          </a:p>
        </p:txBody>
      </p:sp>
      <p:sp>
        <p:nvSpPr>
          <p:cNvPr id="836635" name="Rectangle 27"/>
          <p:cNvSpPr>
            <a:spLocks noGrp="1" noChangeArrowheads="1"/>
          </p:cNvSpPr>
          <p:nvPr>
            <p:ph type="title"/>
          </p:nvPr>
        </p:nvSpPr>
        <p:spPr>
          <a:xfrm>
            <a:off x="3686969" y="0"/>
            <a:ext cx="5182394" cy="1066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Splitting Based on Ordinal Attributes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971800" y="2057400"/>
            <a:ext cx="2457450" cy="946150"/>
            <a:chOff x="1853" y="1248"/>
            <a:chExt cx="1548" cy="596"/>
          </a:xfrm>
        </p:grpSpPr>
        <p:sp>
          <p:nvSpPr>
            <p:cNvPr id="836613" name="Oval 5"/>
            <p:cNvSpPr>
              <a:spLocks noChangeArrowheads="1"/>
            </p:cNvSpPr>
            <p:nvPr/>
          </p:nvSpPr>
          <p:spPr bwMode="auto">
            <a:xfrm>
              <a:off x="2352" y="1248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Size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36614" name="Line 6"/>
            <p:cNvSpPr>
              <a:spLocks noChangeShapeType="1"/>
            </p:cNvSpPr>
            <p:nvPr/>
          </p:nvSpPr>
          <p:spPr bwMode="auto">
            <a:xfrm flipH="1">
              <a:off x="2064" y="1536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15" name="Line 7"/>
            <p:cNvSpPr>
              <a:spLocks noChangeShapeType="1"/>
            </p:cNvSpPr>
            <p:nvPr/>
          </p:nvSpPr>
          <p:spPr bwMode="auto">
            <a:xfrm>
              <a:off x="2640" y="15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16" name="Line 8"/>
            <p:cNvSpPr>
              <a:spLocks noChangeShapeType="1"/>
            </p:cNvSpPr>
            <p:nvPr/>
          </p:nvSpPr>
          <p:spPr bwMode="auto">
            <a:xfrm>
              <a:off x="2640" y="1536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17" name="Text Box 9"/>
            <p:cNvSpPr txBox="1">
              <a:spLocks noChangeArrowheads="1"/>
            </p:cNvSpPr>
            <p:nvPr/>
          </p:nvSpPr>
          <p:spPr bwMode="auto">
            <a:xfrm>
              <a:off x="1853" y="1440"/>
              <a:ext cx="4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Small</a:t>
              </a:r>
            </a:p>
          </p:txBody>
        </p:sp>
        <p:sp>
          <p:nvSpPr>
            <p:cNvPr id="836618" name="Text Box 10"/>
            <p:cNvSpPr txBox="1">
              <a:spLocks noChangeArrowheads="1"/>
            </p:cNvSpPr>
            <p:nvPr/>
          </p:nvSpPr>
          <p:spPr bwMode="auto">
            <a:xfrm>
              <a:off x="2167" y="1632"/>
              <a:ext cx="5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Medium</a:t>
              </a:r>
            </a:p>
          </p:txBody>
        </p:sp>
        <p:sp>
          <p:nvSpPr>
            <p:cNvPr id="836619" name="Text Box 11"/>
            <p:cNvSpPr txBox="1">
              <a:spLocks noChangeArrowheads="1"/>
            </p:cNvSpPr>
            <p:nvPr/>
          </p:nvSpPr>
          <p:spPr bwMode="auto">
            <a:xfrm>
              <a:off x="2958" y="1440"/>
              <a:ext cx="44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Large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562600" y="4267200"/>
            <a:ext cx="2774950" cy="914400"/>
            <a:chOff x="3513" y="3216"/>
            <a:chExt cx="1748" cy="576"/>
          </a:xfrm>
        </p:grpSpPr>
        <p:sp>
          <p:nvSpPr>
            <p:cNvPr id="836621" name="Oval 13"/>
            <p:cNvSpPr>
              <a:spLocks noChangeArrowheads="1"/>
            </p:cNvSpPr>
            <p:nvPr/>
          </p:nvSpPr>
          <p:spPr bwMode="auto">
            <a:xfrm>
              <a:off x="4186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Size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36622" name="Line 14"/>
            <p:cNvSpPr>
              <a:spLocks noChangeShapeType="1"/>
            </p:cNvSpPr>
            <p:nvPr/>
          </p:nvSpPr>
          <p:spPr bwMode="auto">
            <a:xfrm flipH="1">
              <a:off x="3946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23" name="Line 15"/>
            <p:cNvSpPr>
              <a:spLocks noChangeShapeType="1"/>
            </p:cNvSpPr>
            <p:nvPr/>
          </p:nvSpPr>
          <p:spPr bwMode="auto">
            <a:xfrm>
              <a:off x="4474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24" name="Text Box 16"/>
            <p:cNvSpPr txBox="1">
              <a:spLocks noChangeArrowheads="1"/>
            </p:cNvSpPr>
            <p:nvPr/>
          </p:nvSpPr>
          <p:spPr bwMode="auto">
            <a:xfrm>
              <a:off x="3513" y="3360"/>
              <a:ext cx="68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{Medium, </a:t>
              </a:r>
              <a:br>
                <a:rPr lang="en-US" sz="1600" b="0"/>
              </a:br>
              <a:r>
                <a:rPr lang="en-US" sz="1600" b="0"/>
                <a:t>Large}</a:t>
              </a:r>
            </a:p>
          </p:txBody>
        </p:sp>
        <p:sp>
          <p:nvSpPr>
            <p:cNvPr id="836625" name="Text Box 17"/>
            <p:cNvSpPr txBox="1">
              <a:spLocks noChangeArrowheads="1"/>
            </p:cNvSpPr>
            <p:nvPr/>
          </p:nvSpPr>
          <p:spPr bwMode="auto">
            <a:xfrm>
              <a:off x="4740" y="3456"/>
              <a:ext cx="5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{Small}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62000" y="4267200"/>
            <a:ext cx="2997200" cy="914400"/>
            <a:chOff x="768" y="3216"/>
            <a:chExt cx="1794" cy="576"/>
          </a:xfrm>
        </p:grpSpPr>
        <p:sp>
          <p:nvSpPr>
            <p:cNvPr id="836627" name="Oval 19"/>
            <p:cNvSpPr>
              <a:spLocks noChangeArrowheads="1"/>
            </p:cNvSpPr>
            <p:nvPr/>
          </p:nvSpPr>
          <p:spPr bwMode="auto">
            <a:xfrm>
              <a:off x="1494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Size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36628" name="Line 20"/>
            <p:cNvSpPr>
              <a:spLocks noChangeShapeType="1"/>
            </p:cNvSpPr>
            <p:nvPr/>
          </p:nvSpPr>
          <p:spPr bwMode="auto">
            <a:xfrm flipH="1">
              <a:off x="1254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29" name="Line 21"/>
            <p:cNvSpPr>
              <a:spLocks noChangeShapeType="1"/>
            </p:cNvSpPr>
            <p:nvPr/>
          </p:nvSpPr>
          <p:spPr bwMode="auto">
            <a:xfrm>
              <a:off x="1782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30" name="Text Box 22"/>
            <p:cNvSpPr txBox="1">
              <a:spLocks noChangeArrowheads="1"/>
            </p:cNvSpPr>
            <p:nvPr/>
          </p:nvSpPr>
          <p:spPr bwMode="auto">
            <a:xfrm>
              <a:off x="768" y="3360"/>
              <a:ext cx="59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 b="0" dirty="0"/>
                <a:t>{Small, Medium}</a:t>
              </a:r>
            </a:p>
          </p:txBody>
        </p:sp>
        <p:sp>
          <p:nvSpPr>
            <p:cNvPr id="836631" name="Text Box 23"/>
            <p:cNvSpPr txBox="1">
              <a:spLocks noChangeArrowheads="1"/>
            </p:cNvSpPr>
            <p:nvPr/>
          </p:nvSpPr>
          <p:spPr bwMode="auto">
            <a:xfrm>
              <a:off x="2059" y="3456"/>
              <a:ext cx="50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{Large}</a:t>
              </a:r>
            </a:p>
          </p:txBody>
        </p:sp>
      </p:grpSp>
      <p:sp>
        <p:nvSpPr>
          <p:cNvPr id="836632" name="Text Box 24"/>
          <p:cNvSpPr txBox="1">
            <a:spLocks noChangeArrowheads="1"/>
          </p:cNvSpPr>
          <p:nvPr/>
        </p:nvSpPr>
        <p:spPr bwMode="auto">
          <a:xfrm>
            <a:off x="4267200" y="4419600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0">
                <a:latin typeface="Times New Roman" charset="0"/>
              </a:rPr>
              <a:t>OR</a:t>
            </a: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4289425" y="5486400"/>
            <a:ext cx="3101975" cy="914400"/>
            <a:chOff x="768" y="3216"/>
            <a:chExt cx="1856" cy="576"/>
          </a:xfrm>
        </p:grpSpPr>
        <p:sp>
          <p:nvSpPr>
            <p:cNvPr id="836640" name="Oval 32"/>
            <p:cNvSpPr>
              <a:spLocks noChangeArrowheads="1"/>
            </p:cNvSpPr>
            <p:nvPr/>
          </p:nvSpPr>
          <p:spPr bwMode="auto">
            <a:xfrm>
              <a:off x="1494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Size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36641" name="Line 33"/>
            <p:cNvSpPr>
              <a:spLocks noChangeShapeType="1"/>
            </p:cNvSpPr>
            <p:nvPr/>
          </p:nvSpPr>
          <p:spPr bwMode="auto">
            <a:xfrm flipH="1">
              <a:off x="1254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42" name="Line 34"/>
            <p:cNvSpPr>
              <a:spLocks noChangeShapeType="1"/>
            </p:cNvSpPr>
            <p:nvPr/>
          </p:nvSpPr>
          <p:spPr bwMode="auto">
            <a:xfrm>
              <a:off x="1782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43" name="Text Box 35"/>
            <p:cNvSpPr txBox="1">
              <a:spLocks noChangeArrowheads="1"/>
            </p:cNvSpPr>
            <p:nvPr/>
          </p:nvSpPr>
          <p:spPr bwMode="auto">
            <a:xfrm>
              <a:off x="768" y="3360"/>
              <a:ext cx="59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600" b="0"/>
                <a:t>{Small, Large}</a:t>
              </a:r>
            </a:p>
          </p:txBody>
        </p:sp>
        <p:sp>
          <p:nvSpPr>
            <p:cNvPr id="836644" name="Text Box 36"/>
            <p:cNvSpPr txBox="1">
              <a:spLocks noChangeArrowheads="1"/>
            </p:cNvSpPr>
            <p:nvPr/>
          </p:nvSpPr>
          <p:spPr bwMode="auto">
            <a:xfrm>
              <a:off x="2000" y="3456"/>
              <a:ext cx="6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{Medium}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157163" y="1444256"/>
            <a:ext cx="8534400" cy="533400"/>
          </a:xfrm>
        </p:spPr>
        <p:txBody>
          <a:bodyPr/>
          <a:lstStyle/>
          <a:p>
            <a:r>
              <a:rPr lang="en-US" dirty="0"/>
              <a:t>Splitting Based on Continuous Attributes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ways of handling</a:t>
            </a:r>
          </a:p>
          <a:p>
            <a:pPr lvl="1"/>
            <a:r>
              <a:rPr lang="en-US" dirty="0" err="1">
                <a:solidFill>
                  <a:srgbClr val="CC3300"/>
                </a:solidFill>
              </a:rPr>
              <a:t>Discretization</a:t>
            </a:r>
            <a:r>
              <a:rPr lang="en-US" dirty="0"/>
              <a:t> to form an ordinal categorical attribute</a:t>
            </a:r>
          </a:p>
          <a:p>
            <a:pPr lvl="2"/>
            <a:r>
              <a:rPr lang="en-US" dirty="0"/>
              <a:t> Static – </a:t>
            </a:r>
            <a:r>
              <a:rPr lang="en-US" dirty="0" err="1"/>
              <a:t>discretize</a:t>
            </a:r>
            <a:r>
              <a:rPr lang="en-US" dirty="0"/>
              <a:t> once at the beginning</a:t>
            </a:r>
          </a:p>
          <a:p>
            <a:pPr lvl="2"/>
            <a:r>
              <a:rPr lang="en-US" dirty="0"/>
              <a:t> Dynamic – ranges can be found by equal interval 		bucketing, equal frequency bucketing</a:t>
            </a:r>
            <a:br>
              <a:rPr lang="en-US" dirty="0"/>
            </a:br>
            <a:r>
              <a:rPr lang="en-US" dirty="0"/>
              <a:t>		(percentiles), or clustering.</a:t>
            </a:r>
          </a:p>
          <a:p>
            <a:pPr lvl="4"/>
            <a:endParaRPr lang="en-US" dirty="0">
              <a:solidFill>
                <a:srgbClr val="CC3300"/>
              </a:solidFill>
            </a:endParaRPr>
          </a:p>
          <a:p>
            <a:pPr lvl="1"/>
            <a:r>
              <a:rPr lang="en-US" dirty="0">
                <a:solidFill>
                  <a:srgbClr val="CC3300"/>
                </a:solidFill>
              </a:rPr>
              <a:t>Binary Decision</a:t>
            </a:r>
            <a:r>
              <a:rPr lang="en-US" dirty="0"/>
              <a:t>: (A &lt; v) or (A </a:t>
            </a:r>
            <a:r>
              <a:rPr lang="en-US" dirty="0">
                <a:sym typeface="Symbol" pitchFamily="18" charset="2"/>
              </a:rPr>
              <a:t> v)</a:t>
            </a:r>
            <a:endParaRPr lang="en-US" dirty="0"/>
          </a:p>
          <a:p>
            <a:pPr lvl="2"/>
            <a:r>
              <a:rPr lang="en-US" dirty="0"/>
              <a:t> consider all possible splits and finds the best cut</a:t>
            </a:r>
          </a:p>
          <a:p>
            <a:pPr lvl="2"/>
            <a:r>
              <a:rPr lang="en-US" dirty="0"/>
              <a:t> can be more compute intensive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24303"/>
            <a:ext cx="8534400" cy="533400"/>
          </a:xfrm>
        </p:spPr>
        <p:txBody>
          <a:bodyPr/>
          <a:lstStyle/>
          <a:p>
            <a:r>
              <a:rPr lang="en-US" dirty="0"/>
              <a:t>Splitting Based on Continuous Attributes</a:t>
            </a:r>
          </a:p>
        </p:txBody>
      </p:sp>
      <p:graphicFrame>
        <p:nvGraphicFramePr>
          <p:cNvPr id="903172" name="Object 4"/>
          <p:cNvGraphicFramePr>
            <a:graphicFrameLocks noChangeAspect="1"/>
          </p:cNvGraphicFramePr>
          <p:nvPr>
            <p:ph idx="1"/>
          </p:nvPr>
        </p:nvGraphicFramePr>
        <p:xfrm>
          <a:off x="738188" y="2191407"/>
          <a:ext cx="7608887" cy="3282950"/>
        </p:xfrm>
        <a:graphic>
          <a:graphicData uri="http://schemas.openxmlformats.org/presentationml/2006/ole">
            <p:oleObj spid="_x0000_s330754" name="Visio" r:id="rId3" imgW="8538667" imgH="3684287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Outline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0"/>
              </a:spcAft>
              <a:buFont typeface="Symbol"/>
              <a:buChar char=""/>
            </a:pPr>
            <a:r>
              <a:rPr lang="id-ID" dirty="0" smtClean="0"/>
              <a:t>Materi Learning yang disampaikan dalam perkualiahan meliputi:</a:t>
            </a:r>
          </a:p>
          <a:p>
            <a:pPr marL="590550" lvl="1" indent="-342900">
              <a:spcAft>
                <a:spcPts val="0"/>
              </a:spcAft>
              <a:buFont typeface="Symbol"/>
              <a:buChar char=""/>
            </a:pPr>
            <a:r>
              <a:rPr lang="id-ID" b="1" strike="sngStrike" dirty="0" smtClean="0">
                <a:solidFill>
                  <a:srgbClr val="00B0F0"/>
                </a:solidFill>
              </a:rPr>
              <a:t>Naive Bayes</a:t>
            </a:r>
          </a:p>
          <a:p>
            <a:pPr marL="590550" lvl="1" indent="-342900">
              <a:spcAft>
                <a:spcPts val="0"/>
              </a:spcAft>
              <a:buFont typeface="Symbol"/>
              <a:buChar char=""/>
            </a:pPr>
            <a:r>
              <a:rPr lang="id-ID" b="1" dirty="0" smtClean="0"/>
              <a:t>Decision tree learning</a:t>
            </a:r>
          </a:p>
          <a:p>
            <a:pPr marL="590550" lvl="1" indent="-342900">
              <a:spcAft>
                <a:spcPts val="0"/>
              </a:spcAft>
              <a:buFont typeface="Symbol"/>
              <a:buChar char=""/>
            </a:pPr>
            <a:r>
              <a:rPr lang="id-ID" dirty="0" smtClean="0">
                <a:solidFill>
                  <a:schemeClr val="bg1">
                    <a:lumMod val="65000"/>
                  </a:schemeClr>
                </a:solidFill>
              </a:rPr>
              <a:t>Jaringan Syaraf Tiruan</a:t>
            </a:r>
          </a:p>
          <a:p>
            <a:pPr marL="590550" lvl="1" indent="-342900">
              <a:spcAft>
                <a:spcPts val="0"/>
              </a:spcAft>
              <a:buFont typeface="Symbol"/>
              <a:buChar char=""/>
            </a:pPr>
            <a:r>
              <a:rPr lang="id-ID" dirty="0" smtClean="0">
                <a:solidFill>
                  <a:schemeClr val="bg1">
                    <a:lumMod val="65000"/>
                  </a:schemeClr>
                </a:solidFill>
              </a:rPr>
              <a:t>Materi Pengayaan (opsional)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Induction</a:t>
            </a:r>
          </a:p>
        </p:txBody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Greedy strategy.</a:t>
            </a:r>
          </a:p>
          <a:p>
            <a:pPr lvl="1"/>
            <a:r>
              <a:rPr lang="en-US" dirty="0"/>
              <a:t>Split the records based on an attribute test that optimizes certain criterion.</a:t>
            </a:r>
          </a:p>
          <a:p>
            <a:r>
              <a:rPr lang="en-US" dirty="0" smtClean="0"/>
              <a:t>Issues</a:t>
            </a:r>
            <a:endParaRPr lang="en-US" dirty="0"/>
          </a:p>
          <a:p>
            <a:pPr lvl="1"/>
            <a:r>
              <a:rPr lang="en-US" dirty="0"/>
              <a:t>Determine how to split the records</a:t>
            </a:r>
          </a:p>
          <a:p>
            <a:pPr lvl="2"/>
            <a:r>
              <a:rPr lang="en-US" dirty="0"/>
              <a:t>How to specify the attribute test condition?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How to determine the best split?</a:t>
            </a:r>
          </a:p>
          <a:p>
            <a:pPr lvl="1"/>
            <a:r>
              <a:rPr lang="en-US" dirty="0"/>
              <a:t>Determine when to stop splitting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4" name="Rectangle 6"/>
          <p:cNvSpPr>
            <a:spLocks noGrp="1" noChangeArrowheads="1"/>
          </p:cNvSpPr>
          <p:nvPr>
            <p:ph type="title"/>
          </p:nvPr>
        </p:nvSpPr>
        <p:spPr>
          <a:xfrm>
            <a:off x="3644352" y="204952"/>
            <a:ext cx="5042448" cy="64123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to determine the Best Split</a:t>
            </a:r>
          </a:p>
        </p:txBody>
      </p:sp>
      <p:graphicFrame>
        <p:nvGraphicFramePr>
          <p:cNvPr id="908293" name="Object 5"/>
          <p:cNvGraphicFramePr>
            <a:graphicFrameLocks noChangeAspect="1"/>
          </p:cNvGraphicFramePr>
          <p:nvPr>
            <p:ph idx="1"/>
          </p:nvPr>
        </p:nvGraphicFramePr>
        <p:xfrm>
          <a:off x="381000" y="2260600"/>
          <a:ext cx="8545513" cy="2006600"/>
        </p:xfrm>
        <a:graphic>
          <a:graphicData uri="http://schemas.openxmlformats.org/presentationml/2006/ole">
            <p:oleObj spid="_x0000_s331778" name="Visio" r:id="rId3" imgW="9538614" imgH="2239584" progId="Visio.Drawing.11">
              <p:embed/>
            </p:oleObj>
          </a:graphicData>
        </a:graphic>
      </p:graphicFrame>
      <p:sp>
        <p:nvSpPr>
          <p:cNvPr id="908296" name="Text Box 8"/>
          <p:cNvSpPr txBox="1">
            <a:spLocks noChangeArrowheads="1"/>
          </p:cNvSpPr>
          <p:nvPr/>
        </p:nvSpPr>
        <p:spPr bwMode="auto">
          <a:xfrm>
            <a:off x="2286000" y="1219200"/>
            <a:ext cx="51054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Before Splitting: 10 records of class 0,</a:t>
            </a:r>
            <a:br>
              <a:rPr lang="en-US" sz="1800"/>
            </a:br>
            <a:r>
              <a:rPr lang="en-US" sz="1800"/>
              <a:t>		10 records of class 1</a:t>
            </a:r>
          </a:p>
        </p:txBody>
      </p:sp>
      <p:sp>
        <p:nvSpPr>
          <p:cNvPr id="908297" name="Text Box 9"/>
          <p:cNvSpPr txBox="1">
            <a:spLocks noChangeArrowheads="1"/>
          </p:cNvSpPr>
          <p:nvPr/>
        </p:nvSpPr>
        <p:spPr bwMode="auto">
          <a:xfrm>
            <a:off x="1981200" y="5119688"/>
            <a:ext cx="51054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Which test condition is the best?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determine the Best Split</a:t>
            </a:r>
          </a:p>
        </p:txBody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Greedy approach: </a:t>
            </a:r>
          </a:p>
          <a:p>
            <a:pPr lvl="1"/>
            <a:r>
              <a:rPr lang="en-US"/>
              <a:t>Nodes with </a:t>
            </a:r>
            <a:r>
              <a:rPr lang="en-US">
                <a:solidFill>
                  <a:srgbClr val="FF0000"/>
                </a:solidFill>
              </a:rPr>
              <a:t>homogeneous</a:t>
            </a:r>
            <a:r>
              <a:rPr lang="en-US"/>
              <a:t> class distribution are preferred</a:t>
            </a:r>
          </a:p>
          <a:p>
            <a:r>
              <a:rPr lang="en-US"/>
              <a:t>Need a measure of node impurity:</a:t>
            </a:r>
          </a:p>
          <a:p>
            <a:pPr lvl="1">
              <a:buFont typeface="Arial" charset="0"/>
              <a:buNone/>
            </a:pPr>
            <a:endParaRPr lang="en-US"/>
          </a:p>
        </p:txBody>
      </p:sp>
      <p:graphicFrame>
        <p:nvGraphicFramePr>
          <p:cNvPr id="912390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2209800" y="3733800"/>
          <a:ext cx="912813" cy="815975"/>
        </p:xfrm>
        <a:graphic>
          <a:graphicData uri="http://schemas.openxmlformats.org/presentationml/2006/ole">
            <p:oleObj spid="_x0000_s332802" name="Visio" r:id="rId3" imgW="655371" imgH="585812" progId="Visio.Drawing.11">
              <p:embed/>
            </p:oleObj>
          </a:graphicData>
        </a:graphic>
      </p:graphicFrame>
      <p:graphicFrame>
        <p:nvGraphicFramePr>
          <p:cNvPr id="912394" name="Object 10"/>
          <p:cNvGraphicFramePr>
            <a:graphicFrameLocks noChangeAspect="1"/>
          </p:cNvGraphicFramePr>
          <p:nvPr>
            <p:ph sz="half" idx="4294967295"/>
          </p:nvPr>
        </p:nvGraphicFramePr>
        <p:xfrm>
          <a:off x="5715000" y="3733800"/>
          <a:ext cx="912813" cy="815975"/>
        </p:xfrm>
        <a:graphic>
          <a:graphicData uri="http://schemas.openxmlformats.org/presentationml/2006/ole">
            <p:oleObj spid="_x0000_s332803" name="Visio" r:id="rId4" imgW="655371" imgH="585812" progId="Visio.Drawing.11">
              <p:embed/>
            </p:oleObj>
          </a:graphicData>
        </a:graphic>
      </p:graphicFrame>
      <p:sp>
        <p:nvSpPr>
          <p:cNvPr id="912396" name="Text Box 12"/>
          <p:cNvSpPr txBox="1">
            <a:spLocks noChangeArrowheads="1"/>
          </p:cNvSpPr>
          <p:nvPr/>
        </p:nvSpPr>
        <p:spPr bwMode="auto">
          <a:xfrm>
            <a:off x="1371600" y="4724400"/>
            <a:ext cx="2819400" cy="779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Non-homogeneous,</a:t>
            </a:r>
          </a:p>
          <a:p>
            <a:pPr>
              <a:spcBef>
                <a:spcPct val="50000"/>
              </a:spcBef>
            </a:pPr>
            <a:r>
              <a:rPr lang="en-US" sz="1800"/>
              <a:t>High degree of impurity</a:t>
            </a:r>
          </a:p>
        </p:txBody>
      </p:sp>
      <p:sp>
        <p:nvSpPr>
          <p:cNvPr id="912397" name="Text Box 13"/>
          <p:cNvSpPr txBox="1">
            <a:spLocks noChangeArrowheads="1"/>
          </p:cNvSpPr>
          <p:nvPr/>
        </p:nvSpPr>
        <p:spPr bwMode="auto">
          <a:xfrm>
            <a:off x="5181600" y="4724400"/>
            <a:ext cx="2819400" cy="779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Homogeneous,</a:t>
            </a:r>
          </a:p>
          <a:p>
            <a:pPr>
              <a:spcBef>
                <a:spcPct val="50000"/>
              </a:spcBef>
            </a:pPr>
            <a:r>
              <a:rPr lang="en-US" sz="1800"/>
              <a:t>Low degree of impurity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Homogeneus / Impurity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Homogeneus vs Impurity vs Heterogenity</a:t>
            </a:r>
          </a:p>
          <a:p>
            <a:r>
              <a:rPr lang="en-US" dirty="0" smtClean="0"/>
              <a:t>Measures of Node Impurity</a:t>
            </a:r>
            <a:endParaRPr lang="id-ID" dirty="0" smtClean="0"/>
          </a:p>
          <a:p>
            <a:pPr lvl="1"/>
            <a:r>
              <a:rPr lang="en-US" dirty="0" err="1" smtClean="0"/>
              <a:t>Gini</a:t>
            </a:r>
            <a:r>
              <a:rPr lang="en-US" dirty="0" smtClean="0"/>
              <a:t> Index</a:t>
            </a:r>
            <a:endParaRPr lang="id-ID" dirty="0" smtClean="0"/>
          </a:p>
          <a:p>
            <a:pPr lvl="1"/>
            <a:r>
              <a:rPr lang="en-US" dirty="0" smtClean="0"/>
              <a:t>Entropy</a:t>
            </a:r>
            <a:r>
              <a:rPr lang="id-ID" dirty="0" smtClean="0"/>
              <a:t>:</a:t>
            </a:r>
          </a:p>
          <a:p>
            <a:pPr lvl="1"/>
            <a:r>
              <a:rPr lang="en-US" dirty="0" smtClean="0"/>
              <a:t>Misclassification error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15/04/2015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61581" y="189186"/>
            <a:ext cx="5264944" cy="64123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to Find the Best Split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76200" y="2475015"/>
            <a:ext cx="3927475" cy="2173014"/>
            <a:chOff x="76200" y="1752600"/>
            <a:chExt cx="3927475" cy="2527300"/>
          </a:xfrm>
        </p:grpSpPr>
        <p:sp>
          <p:nvSpPr>
            <p:cNvPr id="924684" name="Line 12"/>
            <p:cNvSpPr>
              <a:spLocks noChangeShapeType="1"/>
            </p:cNvSpPr>
            <p:nvPr/>
          </p:nvSpPr>
          <p:spPr bwMode="auto">
            <a:xfrm flipH="1">
              <a:off x="873125" y="2209800"/>
              <a:ext cx="1108075" cy="725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85" name="Line 13"/>
            <p:cNvSpPr>
              <a:spLocks noChangeShapeType="1"/>
            </p:cNvSpPr>
            <p:nvPr/>
          </p:nvSpPr>
          <p:spPr bwMode="auto">
            <a:xfrm>
              <a:off x="1981200" y="2209800"/>
              <a:ext cx="1184275" cy="725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76200" y="1752600"/>
              <a:ext cx="3927475" cy="2527300"/>
              <a:chOff x="76200" y="1752600"/>
              <a:chExt cx="3927475" cy="2527300"/>
            </a:xfrm>
          </p:grpSpPr>
          <p:sp>
            <p:nvSpPr>
              <p:cNvPr id="924683" name="Oval 11"/>
              <p:cNvSpPr>
                <a:spLocks noChangeArrowheads="1"/>
              </p:cNvSpPr>
              <p:nvPr/>
            </p:nvSpPr>
            <p:spPr bwMode="auto">
              <a:xfrm>
                <a:off x="1447800" y="1752600"/>
                <a:ext cx="1009650" cy="4540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0">
                    <a:latin typeface="Times New Roman" charset="0"/>
                  </a:rPr>
                  <a:t>A?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24686" name="Text Box 14"/>
              <p:cNvSpPr txBox="1">
                <a:spLocks noChangeArrowheads="1"/>
              </p:cNvSpPr>
              <p:nvPr/>
            </p:nvSpPr>
            <p:spPr bwMode="auto">
              <a:xfrm>
                <a:off x="600075" y="2325688"/>
                <a:ext cx="5397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800" b="0">
                    <a:latin typeface="Times New Roman" charset="0"/>
                  </a:rPr>
                  <a:t>Yes</a:t>
                </a:r>
              </a:p>
            </p:txBody>
          </p:sp>
          <p:sp>
            <p:nvSpPr>
              <p:cNvPr id="924687" name="Text Box 15"/>
              <p:cNvSpPr txBox="1">
                <a:spLocks noChangeArrowheads="1"/>
              </p:cNvSpPr>
              <p:nvPr/>
            </p:nvSpPr>
            <p:spPr bwMode="auto">
              <a:xfrm>
                <a:off x="3089275" y="2325688"/>
                <a:ext cx="4635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800" b="0">
                    <a:latin typeface="Times New Roman" charset="0"/>
                  </a:rPr>
                  <a:t>No</a:t>
                </a:r>
              </a:p>
            </p:txBody>
          </p:sp>
          <p:sp>
            <p:nvSpPr>
              <p:cNvPr id="924688" name="Rectangle 16"/>
              <p:cNvSpPr>
                <a:spLocks noChangeArrowheads="1"/>
              </p:cNvSpPr>
              <p:nvPr/>
            </p:nvSpPr>
            <p:spPr bwMode="auto">
              <a:xfrm>
                <a:off x="457200" y="2935288"/>
                <a:ext cx="936625" cy="34131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b="0">
                    <a:latin typeface="Times New Roman" charset="0"/>
                  </a:rPr>
                  <a:t>Node N1</a:t>
                </a:r>
              </a:p>
            </p:txBody>
          </p:sp>
          <p:sp>
            <p:nvSpPr>
              <p:cNvPr id="924689" name="Rectangle 17"/>
              <p:cNvSpPr>
                <a:spLocks noChangeArrowheads="1"/>
              </p:cNvSpPr>
              <p:nvPr/>
            </p:nvSpPr>
            <p:spPr bwMode="auto">
              <a:xfrm>
                <a:off x="2644775" y="2935288"/>
                <a:ext cx="936625" cy="34131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b="0">
                    <a:latin typeface="Times New Roman" charset="0"/>
                  </a:rPr>
                  <a:t>Node N2</a:t>
                </a:r>
              </a:p>
            </p:txBody>
          </p:sp>
          <p:graphicFrame>
            <p:nvGraphicFramePr>
              <p:cNvPr id="924692" name="Object 20"/>
              <p:cNvGraphicFramePr>
                <a:graphicFrameLocks noChangeAspect="1"/>
              </p:cNvGraphicFramePr>
              <p:nvPr>
                <p:ph idx="1"/>
              </p:nvPr>
            </p:nvGraphicFramePr>
            <p:xfrm>
              <a:off x="76200" y="3581400"/>
              <a:ext cx="1676400" cy="698500"/>
            </p:xfrm>
            <a:graphic>
              <a:graphicData uri="http://schemas.openxmlformats.org/presentationml/2006/ole">
                <p:oleObj spid="_x0000_s334850" name="Document" r:id="rId3" imgW="3317490" imgH="1395377" progId="Word.Document.8">
                  <p:embed/>
                </p:oleObj>
              </a:graphicData>
            </a:graphic>
          </p:graphicFrame>
          <p:graphicFrame>
            <p:nvGraphicFramePr>
              <p:cNvPr id="924699" name="Object 27"/>
              <p:cNvGraphicFramePr>
                <a:graphicFrameLocks noChangeAspect="1"/>
              </p:cNvGraphicFramePr>
              <p:nvPr/>
            </p:nvGraphicFramePr>
            <p:xfrm>
              <a:off x="2366963" y="3586163"/>
              <a:ext cx="1636712" cy="681037"/>
            </p:xfrm>
            <a:graphic>
              <a:graphicData uri="http://schemas.openxmlformats.org/presentationml/2006/ole">
                <p:oleObj spid="_x0000_s334851" name="Document" r:id="rId4" imgW="3325066" imgH="1394657" progId="Word.Document.8">
                  <p:embed/>
                </p:oleObj>
              </a:graphicData>
            </a:graphic>
          </p:graphicFrame>
        </p:grpSp>
      </p:grpSp>
      <p:grpSp>
        <p:nvGrpSpPr>
          <p:cNvPr id="43" name="Group 42"/>
          <p:cNvGrpSpPr/>
          <p:nvPr/>
        </p:nvGrpSpPr>
        <p:grpSpPr>
          <a:xfrm>
            <a:off x="5105400" y="2475014"/>
            <a:ext cx="3921125" cy="2041375"/>
            <a:chOff x="5105400" y="1828800"/>
            <a:chExt cx="3921125" cy="2451100"/>
          </a:xfrm>
        </p:grpSpPr>
        <p:sp>
          <p:nvSpPr>
            <p:cNvPr id="924676" name="Oval 4"/>
            <p:cNvSpPr>
              <a:spLocks noChangeArrowheads="1"/>
            </p:cNvSpPr>
            <p:nvPr/>
          </p:nvSpPr>
          <p:spPr bwMode="auto">
            <a:xfrm>
              <a:off x="6477000" y="1828800"/>
              <a:ext cx="1009650" cy="4540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0">
                  <a:latin typeface="Times New Roman" charset="0"/>
                </a:rPr>
                <a:t>B?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924677" name="Line 5"/>
            <p:cNvSpPr>
              <a:spLocks noChangeShapeType="1"/>
            </p:cNvSpPr>
            <p:nvPr/>
          </p:nvSpPr>
          <p:spPr bwMode="auto">
            <a:xfrm flipH="1">
              <a:off x="5902325" y="2286000"/>
              <a:ext cx="1108075" cy="725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78" name="Line 6"/>
            <p:cNvSpPr>
              <a:spLocks noChangeShapeType="1"/>
            </p:cNvSpPr>
            <p:nvPr/>
          </p:nvSpPr>
          <p:spPr bwMode="auto">
            <a:xfrm>
              <a:off x="7010400" y="2286000"/>
              <a:ext cx="1184275" cy="725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79" name="Text Box 7"/>
            <p:cNvSpPr txBox="1">
              <a:spLocks noChangeArrowheads="1"/>
            </p:cNvSpPr>
            <p:nvPr/>
          </p:nvSpPr>
          <p:spPr bwMode="auto">
            <a:xfrm>
              <a:off x="5629275" y="2401888"/>
              <a:ext cx="5397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b="0">
                  <a:latin typeface="Times New Roman" charset="0"/>
                </a:rPr>
                <a:t>Yes</a:t>
              </a:r>
            </a:p>
          </p:txBody>
        </p:sp>
        <p:sp>
          <p:nvSpPr>
            <p:cNvPr id="924680" name="Text Box 8"/>
            <p:cNvSpPr txBox="1">
              <a:spLocks noChangeArrowheads="1"/>
            </p:cNvSpPr>
            <p:nvPr/>
          </p:nvSpPr>
          <p:spPr bwMode="auto">
            <a:xfrm>
              <a:off x="8118475" y="2401888"/>
              <a:ext cx="4635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b="0">
                  <a:latin typeface="Times New Roman" charset="0"/>
                </a:rPr>
                <a:t>No</a:t>
              </a:r>
            </a:p>
          </p:txBody>
        </p:sp>
        <p:sp>
          <p:nvSpPr>
            <p:cNvPr id="924681" name="Rectangle 9"/>
            <p:cNvSpPr>
              <a:spLocks noChangeArrowheads="1"/>
            </p:cNvSpPr>
            <p:nvPr/>
          </p:nvSpPr>
          <p:spPr bwMode="auto">
            <a:xfrm>
              <a:off x="5486400" y="3011488"/>
              <a:ext cx="936625" cy="3413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Node N3</a:t>
              </a:r>
            </a:p>
          </p:txBody>
        </p:sp>
        <p:sp>
          <p:nvSpPr>
            <p:cNvPr id="924682" name="Rectangle 10"/>
            <p:cNvSpPr>
              <a:spLocks noChangeArrowheads="1"/>
            </p:cNvSpPr>
            <p:nvPr/>
          </p:nvSpPr>
          <p:spPr bwMode="auto">
            <a:xfrm>
              <a:off x="7673975" y="3011488"/>
              <a:ext cx="936625" cy="3413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Node N4</a:t>
              </a:r>
            </a:p>
          </p:txBody>
        </p:sp>
        <p:graphicFrame>
          <p:nvGraphicFramePr>
            <p:cNvPr id="924700" name="Object 28"/>
            <p:cNvGraphicFramePr>
              <a:graphicFrameLocks noChangeAspect="1"/>
            </p:cNvGraphicFramePr>
            <p:nvPr/>
          </p:nvGraphicFramePr>
          <p:xfrm>
            <a:off x="5105400" y="3581400"/>
            <a:ext cx="1676400" cy="698500"/>
          </p:xfrm>
          <a:graphic>
            <a:graphicData uri="http://schemas.openxmlformats.org/presentationml/2006/ole">
              <p:oleObj spid="_x0000_s334852" name="Document" r:id="rId5" imgW="3325066" imgH="1394657" progId="Word.Document.8">
                <p:embed/>
              </p:oleObj>
            </a:graphicData>
          </a:graphic>
        </p:graphicFrame>
        <p:graphicFrame>
          <p:nvGraphicFramePr>
            <p:cNvPr id="924701" name="Object 29"/>
            <p:cNvGraphicFramePr>
              <a:graphicFrameLocks noChangeAspect="1"/>
            </p:cNvGraphicFramePr>
            <p:nvPr/>
          </p:nvGraphicFramePr>
          <p:xfrm>
            <a:off x="7391400" y="3586163"/>
            <a:ext cx="1635125" cy="681037"/>
          </p:xfrm>
          <a:graphic>
            <a:graphicData uri="http://schemas.openxmlformats.org/presentationml/2006/ole">
              <p:oleObj spid="_x0000_s334853" name="Document" r:id="rId6" imgW="3332642" imgH="1394657" progId="Word.Document.8">
                <p:embed/>
              </p:oleObj>
            </a:graphicData>
          </a:graphic>
        </p:graphicFrame>
      </p:grpSp>
      <p:grpSp>
        <p:nvGrpSpPr>
          <p:cNvPr id="41" name="Group 40"/>
          <p:cNvGrpSpPr/>
          <p:nvPr/>
        </p:nvGrpSpPr>
        <p:grpSpPr>
          <a:xfrm>
            <a:off x="282575" y="1463675"/>
            <a:ext cx="4822825" cy="696913"/>
            <a:chOff x="663575" y="928687"/>
            <a:chExt cx="4822825" cy="696913"/>
          </a:xfrm>
        </p:grpSpPr>
        <p:sp>
          <p:nvSpPr>
            <p:cNvPr id="924690" name="Text Box 18"/>
            <p:cNvSpPr txBox="1">
              <a:spLocks noChangeArrowheads="1"/>
            </p:cNvSpPr>
            <p:nvPr/>
          </p:nvSpPr>
          <p:spPr bwMode="auto">
            <a:xfrm>
              <a:off x="663575" y="928687"/>
              <a:ext cx="1981200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Before Splitting:</a:t>
              </a:r>
            </a:p>
          </p:txBody>
        </p:sp>
        <p:graphicFrame>
          <p:nvGraphicFramePr>
            <p:cNvPr id="924705" name="Object 33"/>
            <p:cNvGraphicFramePr>
              <a:graphicFrameLocks noChangeAspect="1"/>
            </p:cNvGraphicFramePr>
            <p:nvPr/>
          </p:nvGraphicFramePr>
          <p:xfrm>
            <a:off x="2166143" y="965200"/>
            <a:ext cx="1595438" cy="660400"/>
          </p:xfrm>
          <a:graphic>
            <a:graphicData uri="http://schemas.openxmlformats.org/presentationml/2006/ole">
              <p:oleObj spid="_x0000_s334854" name="Document" r:id="rId7" imgW="3332642" imgH="1394657" progId="Word.Document.8">
                <p:embed/>
              </p:oleObj>
            </a:graphicData>
          </a:graphic>
        </p:graphicFrame>
        <p:grpSp>
          <p:nvGrpSpPr>
            <p:cNvPr id="2" name="Group 50"/>
            <p:cNvGrpSpPr>
              <a:grpSpLocks/>
            </p:cNvGrpSpPr>
            <p:nvPr/>
          </p:nvGrpSpPr>
          <p:grpSpPr bwMode="auto">
            <a:xfrm>
              <a:off x="4191000" y="1066800"/>
              <a:ext cx="1295400" cy="396875"/>
              <a:chOff x="3600" y="768"/>
              <a:chExt cx="816" cy="250"/>
            </a:xfrm>
          </p:grpSpPr>
          <p:sp>
            <p:nvSpPr>
              <p:cNvPr id="924706" name="Line 34"/>
              <p:cNvSpPr>
                <a:spLocks noChangeShapeType="1"/>
              </p:cNvSpPr>
              <p:nvPr/>
            </p:nvSpPr>
            <p:spPr bwMode="auto">
              <a:xfrm>
                <a:off x="3600" y="912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707" name="Text Box 35"/>
              <p:cNvSpPr txBox="1">
                <a:spLocks noChangeArrowheads="1"/>
              </p:cNvSpPr>
              <p:nvPr/>
            </p:nvSpPr>
            <p:spPr bwMode="auto">
              <a:xfrm>
                <a:off x="3984" y="768"/>
                <a:ext cx="43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/>
                  <a:t>M0</a:t>
                </a:r>
              </a:p>
            </p:txBody>
          </p:sp>
        </p:grp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609600" y="4648029"/>
            <a:ext cx="8001000" cy="754482"/>
            <a:chOff x="384" y="2832"/>
            <a:chExt cx="5040" cy="538"/>
          </a:xfrm>
        </p:grpSpPr>
        <p:sp>
          <p:nvSpPr>
            <p:cNvPr id="924708" name="Text Box 36"/>
            <p:cNvSpPr txBox="1">
              <a:spLocks noChangeArrowheads="1"/>
            </p:cNvSpPr>
            <p:nvPr/>
          </p:nvSpPr>
          <p:spPr bwMode="auto">
            <a:xfrm>
              <a:off x="384" y="3120"/>
              <a:ext cx="43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M1</a:t>
              </a:r>
            </a:p>
          </p:txBody>
        </p:sp>
        <p:sp>
          <p:nvSpPr>
            <p:cNvPr id="924709" name="Text Box 37"/>
            <p:cNvSpPr txBox="1">
              <a:spLocks noChangeArrowheads="1"/>
            </p:cNvSpPr>
            <p:nvPr/>
          </p:nvSpPr>
          <p:spPr bwMode="auto">
            <a:xfrm>
              <a:off x="1824" y="3110"/>
              <a:ext cx="43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M2</a:t>
              </a:r>
            </a:p>
          </p:txBody>
        </p:sp>
        <p:sp>
          <p:nvSpPr>
            <p:cNvPr id="924710" name="Text Box 38"/>
            <p:cNvSpPr txBox="1">
              <a:spLocks noChangeArrowheads="1"/>
            </p:cNvSpPr>
            <p:nvPr/>
          </p:nvSpPr>
          <p:spPr bwMode="auto">
            <a:xfrm>
              <a:off x="3600" y="3110"/>
              <a:ext cx="43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M3</a:t>
              </a:r>
            </a:p>
          </p:txBody>
        </p:sp>
        <p:sp>
          <p:nvSpPr>
            <p:cNvPr id="924711" name="Text Box 39"/>
            <p:cNvSpPr txBox="1">
              <a:spLocks noChangeArrowheads="1"/>
            </p:cNvSpPr>
            <p:nvPr/>
          </p:nvSpPr>
          <p:spPr bwMode="auto">
            <a:xfrm>
              <a:off x="4992" y="3110"/>
              <a:ext cx="43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M4</a:t>
              </a:r>
            </a:p>
          </p:txBody>
        </p:sp>
        <p:sp>
          <p:nvSpPr>
            <p:cNvPr id="924712" name="Line 40"/>
            <p:cNvSpPr>
              <a:spLocks noChangeShapeType="1"/>
            </p:cNvSpPr>
            <p:nvPr/>
          </p:nvSpPr>
          <p:spPr bwMode="auto">
            <a:xfrm>
              <a:off x="528" y="2832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4713" name="Line 41"/>
            <p:cNvSpPr>
              <a:spLocks noChangeShapeType="1"/>
            </p:cNvSpPr>
            <p:nvPr/>
          </p:nvSpPr>
          <p:spPr bwMode="auto">
            <a:xfrm>
              <a:off x="2016" y="2832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4714" name="Line 42"/>
            <p:cNvSpPr>
              <a:spLocks noChangeShapeType="1"/>
            </p:cNvSpPr>
            <p:nvPr/>
          </p:nvSpPr>
          <p:spPr bwMode="auto">
            <a:xfrm>
              <a:off x="3744" y="2832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4715" name="Line 43"/>
            <p:cNvSpPr>
              <a:spLocks noChangeShapeType="1"/>
            </p:cNvSpPr>
            <p:nvPr/>
          </p:nvSpPr>
          <p:spPr bwMode="auto">
            <a:xfrm>
              <a:off x="5184" y="2832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762000" y="5494293"/>
            <a:ext cx="7620000" cy="772886"/>
            <a:chOff x="480" y="3408"/>
            <a:chExt cx="4800" cy="497"/>
          </a:xfrm>
        </p:grpSpPr>
        <p:sp>
          <p:nvSpPr>
            <p:cNvPr id="924716" name="AutoShape 44"/>
            <p:cNvSpPr>
              <a:spLocks/>
            </p:cNvSpPr>
            <p:nvPr/>
          </p:nvSpPr>
          <p:spPr bwMode="auto">
            <a:xfrm rot="16200000">
              <a:off x="1152" y="2736"/>
              <a:ext cx="192" cy="1536"/>
            </a:xfrm>
            <a:prstGeom prst="leftBrace">
              <a:avLst>
                <a:gd name="adj1" fmla="val 66667"/>
                <a:gd name="adj2" fmla="val 50963"/>
              </a:avLst>
            </a:prstGeom>
            <a:noFill/>
            <a:ln w="25400">
              <a:solidFill>
                <a:srgbClr val="1C5A6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17" name="AutoShape 45"/>
            <p:cNvSpPr>
              <a:spLocks/>
            </p:cNvSpPr>
            <p:nvPr/>
          </p:nvSpPr>
          <p:spPr bwMode="auto">
            <a:xfrm rot="16200000">
              <a:off x="4416" y="2736"/>
              <a:ext cx="192" cy="1536"/>
            </a:xfrm>
            <a:prstGeom prst="leftBrace">
              <a:avLst>
                <a:gd name="adj1" fmla="val 66667"/>
                <a:gd name="adj2" fmla="val 50963"/>
              </a:avLst>
            </a:prstGeom>
            <a:noFill/>
            <a:ln w="25400">
              <a:solidFill>
                <a:srgbClr val="1C5A6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18" name="Text Box 46"/>
            <p:cNvSpPr txBox="1">
              <a:spLocks noChangeArrowheads="1"/>
            </p:cNvSpPr>
            <p:nvPr/>
          </p:nvSpPr>
          <p:spPr bwMode="auto">
            <a:xfrm>
              <a:off x="1056" y="3638"/>
              <a:ext cx="492" cy="2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M12</a:t>
              </a:r>
            </a:p>
          </p:txBody>
        </p:sp>
        <p:sp>
          <p:nvSpPr>
            <p:cNvPr id="924719" name="Text Box 47"/>
            <p:cNvSpPr txBox="1">
              <a:spLocks noChangeArrowheads="1"/>
            </p:cNvSpPr>
            <p:nvPr/>
          </p:nvSpPr>
          <p:spPr bwMode="auto">
            <a:xfrm>
              <a:off x="4320" y="3648"/>
              <a:ext cx="672" cy="2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M34</a:t>
              </a:r>
            </a:p>
          </p:txBody>
        </p:sp>
      </p:grpSp>
      <p:sp>
        <p:nvSpPr>
          <p:cNvPr id="924723" name="Text Box 51"/>
          <p:cNvSpPr txBox="1">
            <a:spLocks noChangeArrowheads="1"/>
          </p:cNvSpPr>
          <p:nvPr/>
        </p:nvSpPr>
        <p:spPr bwMode="auto">
          <a:xfrm>
            <a:off x="5337175" y="1403350"/>
            <a:ext cx="368935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Gain = M0 – M12 </a:t>
            </a:r>
            <a:r>
              <a:rPr lang="en-US" sz="2000" dirty="0" err="1"/>
              <a:t>vs</a:t>
            </a:r>
            <a:r>
              <a:rPr lang="en-US" sz="2000" dirty="0"/>
              <a:t>  M0 – M34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7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the Best Split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The basis concept: Find the attribute that give better Information Gain</a:t>
            </a:r>
          </a:p>
          <a:p>
            <a:r>
              <a:rPr lang="id-ID" dirty="0" smtClean="0"/>
              <a:t>Information Gain</a:t>
            </a:r>
          </a:p>
          <a:p>
            <a:pPr lvl="1"/>
            <a:r>
              <a:rPr lang="id-ID" dirty="0" smtClean="0"/>
              <a:t>Gain (S,A)= measurement (S) –  measurement (A)</a:t>
            </a:r>
          </a:p>
          <a:p>
            <a:pPr lvl="3"/>
            <a:r>
              <a:rPr lang="id-ID" dirty="0" smtClean="0"/>
              <a:t>measurement (S) = nilai impurity / homogeneus / hetergoneus data awal</a:t>
            </a:r>
          </a:p>
          <a:p>
            <a:pPr lvl="3"/>
            <a:r>
              <a:rPr lang="id-ID" dirty="0" smtClean="0"/>
              <a:t>measurenment (S,A) nilai impurity / homogeneus / hetergoneus bila data dipecah berdasarkan seluruh attribute (A)</a:t>
            </a:r>
          </a:p>
          <a:p>
            <a:pPr lvl="1"/>
            <a:r>
              <a:rPr lang="id-ID" dirty="0" smtClean="0"/>
              <a:t> measurement (A) = </a:t>
            </a:r>
            <a:r>
              <a:rPr lang="el-GR" dirty="0" smtClean="0"/>
              <a:t>Σ</a:t>
            </a:r>
            <a:r>
              <a:rPr lang="id-ID" dirty="0" smtClean="0"/>
              <a:t>measurenment (Ai) </a:t>
            </a:r>
            <a:r>
              <a:rPr lang="id-ID" b="1" dirty="0" smtClean="0"/>
              <a:t>-&gt; dihitung paling awal</a:t>
            </a:r>
          </a:p>
          <a:p>
            <a:pPr lvl="3"/>
            <a:r>
              <a:rPr lang="id-ID" dirty="0" smtClean="0"/>
              <a:t>Measuement(A) merupakan akumulasi measurenment (Ai), dimanan measurenment (Ai) = nilai impurity / homogeneus / hetergoneus bila data dipecah berdasarkan seluruh attribute (A) kemudian dipecah kembali berdasarkan Ai</a:t>
            </a:r>
          </a:p>
          <a:p>
            <a:pPr lvl="1"/>
            <a:endParaRPr lang="id-ID" dirty="0" smtClean="0"/>
          </a:p>
          <a:p>
            <a:pPr lvl="1"/>
            <a:endParaRPr lang="id-ID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15/04/2015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02008" y="204952"/>
            <a:ext cx="4927655" cy="64123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Measure of Impurity: GINI</a:t>
            </a:r>
          </a:p>
        </p:txBody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261241"/>
            <a:ext cx="8318500" cy="384415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/>
              <a:t>Gini</a:t>
            </a:r>
            <a:r>
              <a:rPr lang="en-US" sz="2400" dirty="0"/>
              <a:t> Index for a given node t :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(</a:t>
            </a:r>
            <a:r>
              <a:rPr lang="en-US" sz="2000" dirty="0"/>
              <a:t>NOTE: </a:t>
            </a:r>
            <a:r>
              <a:rPr lang="en-US" sz="2000" i="1" dirty="0">
                <a:latin typeface="Times New Roman" charset="0"/>
              </a:rPr>
              <a:t>p( j | t) </a:t>
            </a:r>
            <a:r>
              <a:rPr lang="en-US" sz="2000" dirty="0"/>
              <a:t>is the relative frequency of class j at node t).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sz="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Maximum (1 - 1/</a:t>
            </a:r>
            <a:r>
              <a:rPr lang="en-US" sz="2400" dirty="0" err="1"/>
              <a:t>n</a:t>
            </a:r>
            <a:r>
              <a:rPr lang="en-US" sz="2400" baseline="-25000" dirty="0" err="1"/>
              <a:t>c</a:t>
            </a:r>
            <a:r>
              <a:rPr lang="en-US" sz="2400" dirty="0"/>
              <a:t>) when records are equally distributed among all classes, implying least interesting information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Minimum (0.0) when all records belong to one class, implying most interesting information</a:t>
            </a:r>
            <a:endParaRPr lang="en-US" sz="2400" baseline="-25000" dirty="0"/>
          </a:p>
        </p:txBody>
      </p:sp>
      <p:graphicFrame>
        <p:nvGraphicFramePr>
          <p:cNvPr id="816132" name="Object 4"/>
          <p:cNvGraphicFramePr>
            <a:graphicFrameLocks noChangeAspect="1"/>
          </p:cNvGraphicFramePr>
          <p:nvPr/>
        </p:nvGraphicFramePr>
        <p:xfrm>
          <a:off x="2743200" y="1778000"/>
          <a:ext cx="3352800" cy="736600"/>
        </p:xfrm>
        <a:graphic>
          <a:graphicData uri="http://schemas.openxmlformats.org/presentationml/2006/ole">
            <p:oleObj spid="_x0000_s338946" name="Equation" r:id="rId3" imgW="1612800" imgH="355320" progId="Equation.3">
              <p:embed/>
            </p:oleObj>
          </a:graphicData>
        </a:graphic>
      </p:graphicFrame>
      <p:graphicFrame>
        <p:nvGraphicFramePr>
          <p:cNvPr id="816133" name="Object 5"/>
          <p:cNvGraphicFramePr>
            <a:graphicFrameLocks noChangeAspect="1"/>
          </p:cNvGraphicFramePr>
          <p:nvPr/>
        </p:nvGraphicFramePr>
        <p:xfrm>
          <a:off x="1295400" y="5334000"/>
          <a:ext cx="1371600" cy="808038"/>
        </p:xfrm>
        <a:graphic>
          <a:graphicData uri="http://schemas.openxmlformats.org/presentationml/2006/ole">
            <p:oleObj spid="_x0000_s338947" name="Document" r:id="rId4" imgW="3285000" imgH="1969920" progId="Word.Document.8">
              <p:embed/>
            </p:oleObj>
          </a:graphicData>
        </a:graphic>
      </p:graphicFrame>
      <p:graphicFrame>
        <p:nvGraphicFramePr>
          <p:cNvPr id="816134" name="Object 6"/>
          <p:cNvGraphicFramePr>
            <a:graphicFrameLocks noChangeAspect="1"/>
          </p:cNvGraphicFramePr>
          <p:nvPr/>
        </p:nvGraphicFramePr>
        <p:xfrm>
          <a:off x="4572000" y="5334000"/>
          <a:ext cx="1371600" cy="808038"/>
        </p:xfrm>
        <a:graphic>
          <a:graphicData uri="http://schemas.openxmlformats.org/presentationml/2006/ole">
            <p:oleObj spid="_x0000_s338948" name="Document" r:id="rId5" imgW="3285000" imgH="1969920" progId="Word.Document.8">
              <p:embed/>
            </p:oleObj>
          </a:graphicData>
        </a:graphic>
      </p:graphicFrame>
      <p:graphicFrame>
        <p:nvGraphicFramePr>
          <p:cNvPr id="816135" name="Object 7"/>
          <p:cNvGraphicFramePr>
            <a:graphicFrameLocks noChangeAspect="1"/>
          </p:cNvGraphicFramePr>
          <p:nvPr/>
        </p:nvGraphicFramePr>
        <p:xfrm>
          <a:off x="6248400" y="5334000"/>
          <a:ext cx="1371600" cy="808038"/>
        </p:xfrm>
        <a:graphic>
          <a:graphicData uri="http://schemas.openxmlformats.org/presentationml/2006/ole">
            <p:oleObj spid="_x0000_s338949" name="Document" r:id="rId6" imgW="3285000" imgH="1969920" progId="Word.Document.8">
              <p:embed/>
            </p:oleObj>
          </a:graphicData>
        </a:graphic>
      </p:graphicFrame>
      <p:graphicFrame>
        <p:nvGraphicFramePr>
          <p:cNvPr id="816136" name="Object 8"/>
          <p:cNvGraphicFramePr>
            <a:graphicFrameLocks noChangeAspect="1"/>
          </p:cNvGraphicFramePr>
          <p:nvPr/>
        </p:nvGraphicFramePr>
        <p:xfrm>
          <a:off x="2971800" y="5334000"/>
          <a:ext cx="1371600" cy="808038"/>
        </p:xfrm>
        <a:graphic>
          <a:graphicData uri="http://schemas.openxmlformats.org/presentationml/2006/ole">
            <p:oleObj spid="_x0000_s338950" name="Document" r:id="rId7" imgW="3285000" imgH="196992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8945" y="236483"/>
            <a:ext cx="4963621" cy="64123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Examples for computing GINI</a:t>
            </a:r>
          </a:p>
        </p:txBody>
      </p:sp>
      <p:graphicFrame>
        <p:nvGraphicFramePr>
          <p:cNvPr id="860165" name="Object 5"/>
          <p:cNvGraphicFramePr>
            <a:graphicFrameLocks noChangeAspect="1"/>
          </p:cNvGraphicFramePr>
          <p:nvPr/>
        </p:nvGraphicFramePr>
        <p:xfrm>
          <a:off x="457200" y="2466103"/>
          <a:ext cx="2362200" cy="936625"/>
        </p:xfrm>
        <a:graphic>
          <a:graphicData uri="http://schemas.openxmlformats.org/presentationml/2006/ole">
            <p:oleObj spid="_x0000_s335874" name="Document" r:id="rId3" imgW="3239280" imgH="1357560" progId="Word.Document.8">
              <p:embed/>
            </p:oleObj>
          </a:graphicData>
        </a:graphic>
      </p:graphicFrame>
      <p:graphicFrame>
        <p:nvGraphicFramePr>
          <p:cNvPr id="860166" name="Object 6"/>
          <p:cNvGraphicFramePr>
            <a:graphicFrameLocks noChangeAspect="1"/>
          </p:cNvGraphicFramePr>
          <p:nvPr/>
        </p:nvGraphicFramePr>
        <p:xfrm>
          <a:off x="533400" y="5307728"/>
          <a:ext cx="2286000" cy="938213"/>
        </p:xfrm>
        <a:graphic>
          <a:graphicData uri="http://schemas.openxmlformats.org/presentationml/2006/ole">
            <p:oleObj spid="_x0000_s335875" name="Document" r:id="rId4" imgW="3239280" imgH="1381680" progId="Word.Document.8">
              <p:embed/>
            </p:oleObj>
          </a:graphicData>
        </a:graphic>
      </p:graphicFrame>
      <p:graphicFrame>
        <p:nvGraphicFramePr>
          <p:cNvPr id="860168" name="Object 8"/>
          <p:cNvGraphicFramePr>
            <a:graphicFrameLocks noChangeAspect="1"/>
          </p:cNvGraphicFramePr>
          <p:nvPr/>
        </p:nvGraphicFramePr>
        <p:xfrm>
          <a:off x="533400" y="3944066"/>
          <a:ext cx="2286000" cy="906462"/>
        </p:xfrm>
        <a:graphic>
          <a:graphicData uri="http://schemas.openxmlformats.org/presentationml/2006/ole">
            <p:oleObj spid="_x0000_s335876" name="Document" r:id="rId5" imgW="3239280" imgH="1357560" progId="Word.Document.8">
              <p:embed/>
            </p:oleObj>
          </a:graphicData>
        </a:graphic>
      </p:graphicFrame>
      <p:sp>
        <p:nvSpPr>
          <p:cNvPr id="860170" name="Text Box 10"/>
          <p:cNvSpPr txBox="1">
            <a:spLocks noChangeArrowheads="1"/>
          </p:cNvSpPr>
          <p:nvPr/>
        </p:nvSpPr>
        <p:spPr bwMode="auto">
          <a:xfrm>
            <a:off x="3048000" y="2466103"/>
            <a:ext cx="518160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P(C1) = 0/6 = 0     P(C2) = 6/6 = 1</a:t>
            </a:r>
          </a:p>
          <a:p>
            <a:pPr>
              <a:spcBef>
                <a:spcPct val="50000"/>
              </a:spcBef>
            </a:pPr>
            <a:r>
              <a:rPr lang="en-US" sz="2000"/>
              <a:t>Gini = 1 – P(C1)</a:t>
            </a:r>
            <a:r>
              <a:rPr lang="en-US" sz="2000" baseline="30000"/>
              <a:t>2 </a:t>
            </a:r>
            <a:r>
              <a:rPr lang="en-US" sz="2000"/>
              <a:t>– P(C2)</a:t>
            </a:r>
            <a:r>
              <a:rPr lang="en-US" sz="2000" baseline="30000"/>
              <a:t>2</a:t>
            </a:r>
            <a:r>
              <a:rPr lang="en-US" sz="2000"/>
              <a:t> = 1 – 0 – 1 = 0 </a:t>
            </a:r>
          </a:p>
        </p:txBody>
      </p:sp>
      <p:graphicFrame>
        <p:nvGraphicFramePr>
          <p:cNvPr id="860171" name="Object 11"/>
          <p:cNvGraphicFramePr>
            <a:graphicFrameLocks noChangeAspect="1"/>
          </p:cNvGraphicFramePr>
          <p:nvPr/>
        </p:nvGraphicFramePr>
        <p:xfrm>
          <a:off x="2590800" y="1345328"/>
          <a:ext cx="3352800" cy="736600"/>
        </p:xfrm>
        <a:graphic>
          <a:graphicData uri="http://schemas.openxmlformats.org/presentationml/2006/ole">
            <p:oleObj spid="_x0000_s335877" name="Equation" r:id="rId6" imgW="1612800" imgH="355320" progId="Equation.3">
              <p:embed/>
            </p:oleObj>
          </a:graphicData>
        </a:graphic>
      </p:graphicFrame>
      <p:sp>
        <p:nvSpPr>
          <p:cNvPr id="860172" name="Text Box 12"/>
          <p:cNvSpPr txBox="1">
            <a:spLocks noChangeArrowheads="1"/>
          </p:cNvSpPr>
          <p:nvPr/>
        </p:nvSpPr>
        <p:spPr bwMode="auto">
          <a:xfrm>
            <a:off x="3124200" y="3944066"/>
            <a:ext cx="518160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P(C1) = 1/6          P(C2) = 5/6</a:t>
            </a:r>
          </a:p>
          <a:p>
            <a:pPr>
              <a:spcBef>
                <a:spcPct val="50000"/>
              </a:spcBef>
            </a:pPr>
            <a:r>
              <a:rPr lang="en-US" sz="2000"/>
              <a:t>Gini = 1 – (1/6)</a:t>
            </a:r>
            <a:r>
              <a:rPr lang="en-US" sz="2000" baseline="30000"/>
              <a:t>2 </a:t>
            </a:r>
            <a:r>
              <a:rPr lang="en-US" sz="2000"/>
              <a:t>– (5/6)</a:t>
            </a:r>
            <a:r>
              <a:rPr lang="en-US" sz="2000" baseline="30000"/>
              <a:t>2</a:t>
            </a:r>
            <a:r>
              <a:rPr lang="en-US" sz="2000"/>
              <a:t> = 0.278</a:t>
            </a:r>
          </a:p>
        </p:txBody>
      </p:sp>
      <p:sp>
        <p:nvSpPr>
          <p:cNvPr id="860173" name="Text Box 13"/>
          <p:cNvSpPr txBox="1">
            <a:spLocks noChangeArrowheads="1"/>
          </p:cNvSpPr>
          <p:nvPr/>
        </p:nvSpPr>
        <p:spPr bwMode="auto">
          <a:xfrm>
            <a:off x="3124200" y="5231528"/>
            <a:ext cx="518160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P(C1) = 2/6          P(C2) = 4/6</a:t>
            </a:r>
          </a:p>
          <a:p>
            <a:pPr>
              <a:spcBef>
                <a:spcPct val="50000"/>
              </a:spcBef>
            </a:pPr>
            <a:r>
              <a:rPr lang="en-US" sz="2000"/>
              <a:t>Gini = 1 – (2/6)</a:t>
            </a:r>
            <a:r>
              <a:rPr lang="en-US" sz="2000" baseline="30000"/>
              <a:t>2 </a:t>
            </a:r>
            <a:r>
              <a:rPr lang="en-US" sz="2000"/>
              <a:t>– (4/6)</a:t>
            </a:r>
            <a:r>
              <a:rPr lang="en-US" sz="2000" baseline="30000"/>
              <a:t>2</a:t>
            </a:r>
            <a:r>
              <a:rPr lang="en-US" sz="2000"/>
              <a:t> = 0.444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5254" y="419100"/>
            <a:ext cx="4846145" cy="533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Splitting Based on GINI</a:t>
            </a:r>
          </a:p>
        </p:txBody>
      </p:sp>
      <p:sp>
        <p:nvSpPr>
          <p:cNvPr id="81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76552"/>
            <a:ext cx="8382000" cy="4005098"/>
          </a:xfrm>
        </p:spPr>
        <p:txBody>
          <a:bodyPr/>
          <a:lstStyle/>
          <a:p>
            <a:pPr marL="342900" indent="-342900"/>
            <a:r>
              <a:rPr lang="en-US" sz="2400" dirty="0"/>
              <a:t>Used in CART, SLIQ, SPRINT.</a:t>
            </a:r>
          </a:p>
          <a:p>
            <a:pPr marL="342900" indent="-342900"/>
            <a:r>
              <a:rPr lang="en-US" sz="2400" dirty="0"/>
              <a:t>When a node p is split into k partitions (children), the quality of split is computed as,</a:t>
            </a:r>
          </a:p>
          <a:p>
            <a:pPr marL="342900" indent="-342900"/>
            <a:endParaRPr lang="en-US" sz="2400" dirty="0"/>
          </a:p>
          <a:p>
            <a:pPr marL="342900" indent="-342900">
              <a:buFont typeface="Monotype Sorts" pitchFamily="2" charset="2"/>
              <a:buNone/>
            </a:pPr>
            <a:r>
              <a:rPr lang="en-US" sz="2400" dirty="0"/>
              <a:t>	</a:t>
            </a:r>
          </a:p>
          <a:p>
            <a:pPr marL="342900" indent="-342900">
              <a:buFont typeface="Monotype Sorts" pitchFamily="2" charset="2"/>
              <a:buNone/>
            </a:pPr>
            <a:endParaRPr lang="en-US" sz="2400" dirty="0"/>
          </a:p>
          <a:p>
            <a:pPr marL="342900" indent="-342900">
              <a:buFont typeface="Monotype Sorts" pitchFamily="2" charset="2"/>
              <a:buNone/>
            </a:pPr>
            <a:r>
              <a:rPr lang="en-US" sz="2400" dirty="0"/>
              <a:t>	where,	</a:t>
            </a:r>
            <a:r>
              <a:rPr lang="en-US" sz="2400" dirty="0" err="1"/>
              <a:t>n</a:t>
            </a:r>
            <a:r>
              <a:rPr lang="en-US" sz="2400" baseline="-25000" dirty="0" err="1"/>
              <a:t>i</a:t>
            </a:r>
            <a:r>
              <a:rPr lang="en-US" sz="2400" dirty="0"/>
              <a:t> = number of records at child </a:t>
            </a:r>
            <a:r>
              <a:rPr lang="en-US" sz="2400" dirty="0" err="1"/>
              <a:t>i</a:t>
            </a:r>
            <a:r>
              <a:rPr lang="en-US" sz="2400" dirty="0"/>
              <a:t>,</a:t>
            </a:r>
          </a:p>
          <a:p>
            <a:pPr marL="342900" indent="-342900">
              <a:buFont typeface="Monotype Sorts" pitchFamily="2" charset="2"/>
              <a:buNone/>
            </a:pPr>
            <a:r>
              <a:rPr lang="en-US" sz="2400" dirty="0"/>
              <a:t>    			</a:t>
            </a:r>
            <a:r>
              <a:rPr lang="id-ID" sz="2400" dirty="0" smtClean="0"/>
              <a:t>	</a:t>
            </a:r>
            <a:r>
              <a:rPr lang="en-US" sz="2400" dirty="0" smtClean="0"/>
              <a:t>n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= number of records at node p.</a:t>
            </a:r>
            <a:endParaRPr lang="en-US" sz="3200" dirty="0"/>
          </a:p>
        </p:txBody>
      </p:sp>
      <p:graphicFrame>
        <p:nvGraphicFramePr>
          <p:cNvPr id="817156" name="Object 4"/>
          <p:cNvGraphicFramePr>
            <a:graphicFrameLocks noChangeAspect="1"/>
          </p:cNvGraphicFramePr>
          <p:nvPr/>
        </p:nvGraphicFramePr>
        <p:xfrm>
          <a:off x="2667000" y="3143250"/>
          <a:ext cx="3886200" cy="1104900"/>
        </p:xfrm>
        <a:graphic>
          <a:graphicData uri="http://schemas.openxmlformats.org/presentationml/2006/ole">
            <p:oleObj spid="_x0000_s340994" name="Equation" r:id="rId3" imgW="15112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081" y="252248"/>
            <a:ext cx="5217319" cy="641239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Alternative Splitting Criteria based on INFO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87366"/>
            <a:ext cx="8763000" cy="4937233"/>
          </a:xfrm>
        </p:spPr>
        <p:txBody>
          <a:bodyPr/>
          <a:lstStyle/>
          <a:p>
            <a:pPr marL="342900" indent="-342900"/>
            <a:r>
              <a:rPr lang="en-US" dirty="0"/>
              <a:t>Entropy at a given node t</a:t>
            </a:r>
            <a:r>
              <a:rPr lang="en-US" dirty="0" smtClean="0"/>
              <a:t>:</a:t>
            </a:r>
            <a:endParaRPr lang="id-ID" dirty="0" smtClean="0"/>
          </a:p>
          <a:p>
            <a:pPr marL="342900" indent="-342900"/>
            <a:endParaRPr lang="en-US" dirty="0"/>
          </a:p>
          <a:p>
            <a:pPr lvl="4"/>
            <a:endParaRPr lang="en-US" dirty="0" smtClean="0"/>
          </a:p>
          <a:p>
            <a:pPr marL="1085850" lvl="2" indent="-228600">
              <a:buFont typeface="Wingdings" pitchFamily="2" charset="2"/>
              <a:buNone/>
            </a:pPr>
            <a:r>
              <a:rPr lang="en-US" sz="2000" dirty="0" smtClean="0"/>
              <a:t>(</a:t>
            </a:r>
            <a:r>
              <a:rPr lang="en-US" sz="2000" dirty="0"/>
              <a:t>NOTE: </a:t>
            </a:r>
            <a:r>
              <a:rPr lang="en-US" sz="2000" i="1" dirty="0">
                <a:latin typeface="Times New Roman" charset="0"/>
              </a:rPr>
              <a:t>p( j | t) </a:t>
            </a:r>
            <a:r>
              <a:rPr lang="en-US" sz="2000" dirty="0"/>
              <a:t>is the relative frequency of class j at node t).</a:t>
            </a:r>
            <a:endParaRPr lang="en-US" dirty="0"/>
          </a:p>
          <a:p>
            <a:pPr marL="742950" lvl="1" indent="-285750"/>
            <a:r>
              <a:rPr lang="en-US" dirty="0"/>
              <a:t>Measures homogeneity of a node. </a:t>
            </a:r>
          </a:p>
          <a:p>
            <a:pPr marL="1085850" lvl="2" indent="-228600"/>
            <a:r>
              <a:rPr lang="en-US" dirty="0"/>
              <a:t>Maximum (log </a:t>
            </a:r>
            <a:r>
              <a:rPr lang="en-US" dirty="0" err="1"/>
              <a:t>n</a:t>
            </a:r>
            <a:r>
              <a:rPr lang="en-US" baseline="-25000" dirty="0" err="1"/>
              <a:t>c</a:t>
            </a:r>
            <a:r>
              <a:rPr lang="en-US" dirty="0"/>
              <a:t>) when records are equally distributed among all classes implying least information</a:t>
            </a:r>
          </a:p>
          <a:p>
            <a:pPr marL="1085850" lvl="2" indent="-228600"/>
            <a:r>
              <a:rPr lang="en-US" dirty="0"/>
              <a:t>Minimum (0.0) when all records belong to one class, implying most information</a:t>
            </a:r>
          </a:p>
          <a:p>
            <a:pPr marL="742950" lvl="1" indent="-285750"/>
            <a:r>
              <a:rPr lang="en-US" dirty="0"/>
              <a:t>Entropy based computations are similar to the GINI index computations</a:t>
            </a:r>
          </a:p>
        </p:txBody>
      </p:sp>
      <p:graphicFrame>
        <p:nvGraphicFramePr>
          <p:cNvPr id="822276" name="Object 4"/>
          <p:cNvGraphicFramePr>
            <a:graphicFrameLocks noChangeAspect="1"/>
          </p:cNvGraphicFramePr>
          <p:nvPr/>
        </p:nvGraphicFramePr>
        <p:xfrm>
          <a:off x="2057400" y="1926026"/>
          <a:ext cx="5803900" cy="615950"/>
        </p:xfrm>
        <a:graphic>
          <a:graphicData uri="http://schemas.openxmlformats.org/presentationml/2006/ole">
            <p:oleObj spid="_x0000_s336898" name="Equation" r:id="rId3" imgW="416556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Review: Naive 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 smtClean="0"/>
              <a:t>Derived from Bayes Theorem’s, drop the P(D) </a:t>
            </a:r>
            <a:r>
              <a:rPr lang="en-US" altLang="zh-CN" dirty="0" smtClean="0"/>
              <a:t>as the probability of the data is constant (and independent of the hypothesis).</a:t>
            </a:r>
            <a:endParaRPr lang="id-ID" dirty="0" smtClean="0"/>
          </a:p>
          <a:p>
            <a:r>
              <a:rPr lang="id-ID" dirty="0" smtClean="0"/>
              <a:t>Maximum a  posterior.</a:t>
            </a:r>
          </a:p>
          <a:p>
            <a:r>
              <a:rPr lang="id-ID" dirty="0" smtClean="0"/>
              <a:t>Maximum likelihood hypothesis</a:t>
            </a:r>
          </a:p>
          <a:p>
            <a:pPr lvl="1"/>
            <a:endParaRPr lang="id-ID" dirty="0" smtClean="0"/>
          </a:p>
          <a:p>
            <a:pPr lvl="1"/>
            <a:endParaRPr lang="id-ID" dirty="0" smtClean="0"/>
          </a:p>
          <a:p>
            <a:r>
              <a:rPr lang="id-ID" dirty="0" smtClean="0"/>
              <a:t>In some-case it need smoothing process.</a:t>
            </a:r>
          </a:p>
          <a:p>
            <a:r>
              <a:rPr lang="en-US" dirty="0" smtClean="0"/>
              <a:t>Desirable Properties of </a:t>
            </a:r>
            <a:r>
              <a:rPr lang="en-US" dirty="0" err="1" smtClean="0"/>
              <a:t>Bayes</a:t>
            </a:r>
            <a:r>
              <a:rPr lang="en-US" dirty="0" smtClean="0"/>
              <a:t> Classifier</a:t>
            </a:r>
            <a:r>
              <a:rPr lang="id-ID" dirty="0" smtClean="0"/>
              <a:t>:</a:t>
            </a:r>
          </a:p>
          <a:p>
            <a:pPr lvl="1"/>
            <a:r>
              <a:rPr lang="id-ID" dirty="0" smtClean="0"/>
              <a:t>Incrementally, </a:t>
            </a:r>
            <a:r>
              <a:rPr lang="en-US" i="1" dirty="0" smtClean="0"/>
              <a:t>Combines prior knowledge and observed data</a:t>
            </a:r>
            <a:r>
              <a:rPr lang="id-ID" i="1" dirty="0" smtClean="0"/>
              <a:t>, Probabilistic hypothesis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15/04/2015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326658" name="Object 2"/>
          <p:cNvGraphicFramePr>
            <a:graphicFrameLocks noChangeAspect="1"/>
          </p:cNvGraphicFramePr>
          <p:nvPr/>
        </p:nvGraphicFramePr>
        <p:xfrm>
          <a:off x="3934837" y="3820179"/>
          <a:ext cx="2659062" cy="582613"/>
        </p:xfrm>
        <a:graphic>
          <a:graphicData uri="http://schemas.openxmlformats.org/presentationml/2006/ole">
            <p:oleObj spid="_x0000_s326658" name="Equation" r:id="rId3" imgW="1384200" imgH="304560" progId="Equation.3">
              <p:embed/>
            </p:oleObj>
          </a:graphicData>
        </a:graphic>
      </p:graphicFrame>
      <p:graphicFrame>
        <p:nvGraphicFramePr>
          <p:cNvPr id="326659" name="Object 3"/>
          <p:cNvGraphicFramePr>
            <a:graphicFrameLocks noChangeAspect="1"/>
          </p:cNvGraphicFramePr>
          <p:nvPr/>
        </p:nvGraphicFramePr>
        <p:xfrm>
          <a:off x="3706813" y="2624138"/>
          <a:ext cx="3228975" cy="566737"/>
        </p:xfrm>
        <a:graphic>
          <a:graphicData uri="http://schemas.openxmlformats.org/presentationml/2006/ole">
            <p:oleObj spid="_x0000_s326659" name="Equation" r:id="rId4" imgW="1726920" imgH="304560" progId="Equation.3">
              <p:embed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65070" y="236483"/>
            <a:ext cx="4974130" cy="64123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Examples for computing Entropy</a:t>
            </a:r>
          </a:p>
        </p:txBody>
      </p:sp>
      <p:graphicFrame>
        <p:nvGraphicFramePr>
          <p:cNvPr id="863235" name="Object 3"/>
          <p:cNvGraphicFramePr>
            <a:graphicFrameLocks noChangeAspect="1"/>
          </p:cNvGraphicFramePr>
          <p:nvPr/>
        </p:nvGraphicFramePr>
        <p:xfrm>
          <a:off x="304800" y="2339975"/>
          <a:ext cx="2362200" cy="936625"/>
        </p:xfrm>
        <a:graphic>
          <a:graphicData uri="http://schemas.openxmlformats.org/presentationml/2006/ole">
            <p:oleObj spid="_x0000_s337922" name="Document" r:id="rId3" imgW="3239280" imgH="1357560" progId="Word.Document.8">
              <p:embed/>
            </p:oleObj>
          </a:graphicData>
        </a:graphic>
      </p:graphicFrame>
      <p:graphicFrame>
        <p:nvGraphicFramePr>
          <p:cNvPr id="863236" name="Object 4"/>
          <p:cNvGraphicFramePr>
            <a:graphicFrameLocks noChangeAspect="1"/>
          </p:cNvGraphicFramePr>
          <p:nvPr/>
        </p:nvGraphicFramePr>
        <p:xfrm>
          <a:off x="381000" y="5181600"/>
          <a:ext cx="2286000" cy="938213"/>
        </p:xfrm>
        <a:graphic>
          <a:graphicData uri="http://schemas.openxmlformats.org/presentationml/2006/ole">
            <p:oleObj spid="_x0000_s337923" name="Document" r:id="rId4" imgW="3239280" imgH="1381680" progId="Word.Document.8">
              <p:embed/>
            </p:oleObj>
          </a:graphicData>
        </a:graphic>
      </p:graphicFrame>
      <p:graphicFrame>
        <p:nvGraphicFramePr>
          <p:cNvPr id="863237" name="Object 5"/>
          <p:cNvGraphicFramePr>
            <a:graphicFrameLocks noChangeAspect="1"/>
          </p:cNvGraphicFramePr>
          <p:nvPr/>
        </p:nvGraphicFramePr>
        <p:xfrm>
          <a:off x="381000" y="3817938"/>
          <a:ext cx="2286000" cy="906462"/>
        </p:xfrm>
        <a:graphic>
          <a:graphicData uri="http://schemas.openxmlformats.org/presentationml/2006/ole">
            <p:oleObj spid="_x0000_s337924" name="Document" r:id="rId5" imgW="3239280" imgH="1357560" progId="Word.Document.8">
              <p:embed/>
            </p:oleObj>
          </a:graphicData>
        </a:graphic>
      </p:graphicFrame>
      <p:sp>
        <p:nvSpPr>
          <p:cNvPr id="863238" name="Text Box 6"/>
          <p:cNvSpPr txBox="1">
            <a:spLocks noChangeArrowheads="1"/>
          </p:cNvSpPr>
          <p:nvPr/>
        </p:nvSpPr>
        <p:spPr bwMode="auto">
          <a:xfrm>
            <a:off x="2895600" y="2339975"/>
            <a:ext cx="594360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P(C1) = 0/6 = 0     P(C2) = 6/6 = 1</a:t>
            </a:r>
          </a:p>
          <a:p>
            <a:pPr>
              <a:spcBef>
                <a:spcPct val="50000"/>
              </a:spcBef>
            </a:pPr>
            <a:r>
              <a:rPr lang="en-US" sz="2000"/>
              <a:t>Entropy = – 0 log 0</a:t>
            </a:r>
            <a:r>
              <a:rPr lang="en-US" sz="2000" baseline="30000"/>
              <a:t> </a:t>
            </a:r>
            <a:r>
              <a:rPr lang="en-US" sz="2000"/>
              <a:t>– 1 log 1 = – 0 – 0 = 0 </a:t>
            </a:r>
          </a:p>
        </p:txBody>
      </p:sp>
      <p:sp>
        <p:nvSpPr>
          <p:cNvPr id="863240" name="Text Box 8"/>
          <p:cNvSpPr txBox="1">
            <a:spLocks noChangeArrowheads="1"/>
          </p:cNvSpPr>
          <p:nvPr/>
        </p:nvSpPr>
        <p:spPr bwMode="auto">
          <a:xfrm>
            <a:off x="2971800" y="3733800"/>
            <a:ext cx="617220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P(C1) = 1/6          P(C2) = 5/6</a:t>
            </a:r>
          </a:p>
          <a:p>
            <a:pPr>
              <a:spcBef>
                <a:spcPct val="50000"/>
              </a:spcBef>
            </a:pPr>
            <a:r>
              <a:rPr lang="en-US" sz="2000"/>
              <a:t>Entropy = – (1/6) log</a:t>
            </a:r>
            <a:r>
              <a:rPr lang="en-US" sz="2000" baseline="-25000"/>
              <a:t>2</a:t>
            </a:r>
            <a:r>
              <a:rPr lang="en-US" sz="2000"/>
              <a:t> (1/6)</a:t>
            </a:r>
            <a:r>
              <a:rPr lang="en-US" sz="2000" baseline="30000"/>
              <a:t> </a:t>
            </a:r>
            <a:r>
              <a:rPr lang="en-US" sz="2000"/>
              <a:t>– (5/6) log</a:t>
            </a:r>
            <a:r>
              <a:rPr lang="en-US" sz="2000" baseline="-25000"/>
              <a:t>2</a:t>
            </a:r>
            <a:r>
              <a:rPr lang="en-US" sz="2000"/>
              <a:t> (1/6) = 0.65</a:t>
            </a:r>
          </a:p>
        </p:txBody>
      </p:sp>
      <p:sp>
        <p:nvSpPr>
          <p:cNvPr id="863241" name="Text Box 9"/>
          <p:cNvSpPr txBox="1">
            <a:spLocks noChangeArrowheads="1"/>
          </p:cNvSpPr>
          <p:nvPr/>
        </p:nvSpPr>
        <p:spPr bwMode="auto">
          <a:xfrm>
            <a:off x="2971800" y="5105400"/>
            <a:ext cx="617220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P(C1) = 2/6          P(C2) = 4/6</a:t>
            </a:r>
          </a:p>
          <a:p>
            <a:pPr>
              <a:spcBef>
                <a:spcPct val="50000"/>
              </a:spcBef>
            </a:pPr>
            <a:r>
              <a:rPr lang="en-US" sz="2000"/>
              <a:t>Entropy = – (2/6) log</a:t>
            </a:r>
            <a:r>
              <a:rPr lang="en-US" sz="2000" baseline="-25000"/>
              <a:t>2</a:t>
            </a:r>
            <a:r>
              <a:rPr lang="en-US" sz="2000"/>
              <a:t> (2/6)</a:t>
            </a:r>
            <a:r>
              <a:rPr lang="en-US" sz="2000" baseline="30000"/>
              <a:t> </a:t>
            </a:r>
            <a:r>
              <a:rPr lang="en-US" sz="2000"/>
              <a:t>– (4/6) log</a:t>
            </a:r>
            <a:r>
              <a:rPr lang="en-US" sz="2000" baseline="-25000"/>
              <a:t>2</a:t>
            </a:r>
            <a:r>
              <a:rPr lang="en-US" sz="2000"/>
              <a:t> (4/6) = 0.92</a:t>
            </a:r>
          </a:p>
        </p:txBody>
      </p:sp>
      <p:graphicFrame>
        <p:nvGraphicFramePr>
          <p:cNvPr id="863242" name="Object 10"/>
          <p:cNvGraphicFramePr>
            <a:graphicFrameLocks noChangeAspect="1"/>
          </p:cNvGraphicFramePr>
          <p:nvPr/>
        </p:nvGraphicFramePr>
        <p:xfrm>
          <a:off x="1758950" y="1219200"/>
          <a:ext cx="5945188" cy="615950"/>
        </p:xfrm>
        <a:graphic>
          <a:graphicData uri="http://schemas.openxmlformats.org/presentationml/2006/ole">
            <p:oleObj spid="_x0000_s337925" name="Equation" r:id="rId6" imgW="426708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152400"/>
            <a:ext cx="5003800" cy="9906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Splitting Based on INFO...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13490"/>
            <a:ext cx="8382000" cy="473491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000" dirty="0"/>
              <a:t>Gain Ratio: </a:t>
            </a:r>
          </a:p>
          <a:p>
            <a:pPr marL="742950" lvl="1" indent="-285750">
              <a:lnSpc>
                <a:spcPct val="90000"/>
              </a:lnSpc>
            </a:pPr>
            <a:endParaRPr lang="en-US" dirty="0"/>
          </a:p>
          <a:p>
            <a:pPr marL="742950" lvl="1" indent="-285750">
              <a:lnSpc>
                <a:spcPct val="90000"/>
              </a:lnSpc>
            </a:pPr>
            <a:endParaRPr lang="en-US" dirty="0"/>
          </a:p>
          <a:p>
            <a:pPr marL="1146175" lvl="2" indent="-228600">
              <a:lnSpc>
                <a:spcPct val="90000"/>
              </a:lnSpc>
            </a:pPr>
            <a:endParaRPr lang="en-US" dirty="0"/>
          </a:p>
          <a:p>
            <a:pPr marL="1146175" lvl="2" indent="-228600">
              <a:lnSpc>
                <a:spcPct val="90000"/>
              </a:lnSpc>
            </a:pPr>
            <a:endParaRPr lang="en-US" dirty="0"/>
          </a:p>
          <a:p>
            <a:pPr marL="1146175" lvl="2" indent="-228600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Parent Node, p is split into k partitions</a:t>
            </a:r>
          </a:p>
          <a:p>
            <a:pPr marL="1146175" lvl="2" indent="-228600">
              <a:lnSpc>
                <a:spcPct val="90000"/>
              </a:lnSpc>
              <a:buFont typeface="Wingdings" pitchFamily="2" charset="2"/>
              <a:buNone/>
            </a:pPr>
            <a:r>
              <a:rPr lang="en-US" dirty="0" err="1"/>
              <a:t>n</a:t>
            </a:r>
            <a:r>
              <a:rPr lang="en-US" baseline="-25000" dirty="0" err="1"/>
              <a:t>i</a:t>
            </a:r>
            <a:r>
              <a:rPr lang="en-US" dirty="0"/>
              <a:t> is the number of records in partition </a:t>
            </a:r>
            <a:r>
              <a:rPr lang="en-US" dirty="0" err="1"/>
              <a:t>i</a:t>
            </a:r>
            <a:endParaRPr lang="en-US" dirty="0"/>
          </a:p>
          <a:p>
            <a:pPr marL="1146175" lvl="2" indent="-228600">
              <a:lnSpc>
                <a:spcPct val="90000"/>
              </a:lnSpc>
              <a:buFont typeface="Wingdings" pitchFamily="2" charset="2"/>
              <a:buNone/>
            </a:pPr>
            <a:endParaRPr lang="en-US" sz="700" dirty="0"/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Adjusts Information Gain by the entropy of the partitioning (</a:t>
            </a:r>
            <a:r>
              <a:rPr lang="en-US" dirty="0" err="1"/>
              <a:t>SplitINFO</a:t>
            </a:r>
            <a:r>
              <a:rPr lang="en-US" dirty="0"/>
              <a:t>). Higher entropy partitioning (large number of small partitions) is penalized!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Used in C4.5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Designed to overcome the disadvantage of Information Gain</a:t>
            </a:r>
          </a:p>
        </p:txBody>
      </p:sp>
      <p:graphicFrame>
        <p:nvGraphicFramePr>
          <p:cNvPr id="824325" name="Object 5"/>
          <p:cNvGraphicFramePr>
            <a:graphicFrameLocks noChangeAspect="1"/>
          </p:cNvGraphicFramePr>
          <p:nvPr/>
        </p:nvGraphicFramePr>
        <p:xfrm>
          <a:off x="457200" y="2220119"/>
          <a:ext cx="4114800" cy="927100"/>
        </p:xfrm>
        <a:graphic>
          <a:graphicData uri="http://schemas.openxmlformats.org/presentationml/2006/ole">
            <p:oleObj spid="_x0000_s339970" name="Equation" r:id="rId3" imgW="3340080" imgH="799920" progId="Equation.3">
              <p:embed/>
            </p:oleObj>
          </a:graphicData>
        </a:graphic>
      </p:graphicFrame>
      <p:graphicFrame>
        <p:nvGraphicFramePr>
          <p:cNvPr id="824326" name="Object 6"/>
          <p:cNvGraphicFramePr>
            <a:graphicFrameLocks noChangeAspect="1"/>
          </p:cNvGraphicFramePr>
          <p:nvPr/>
        </p:nvGraphicFramePr>
        <p:xfrm>
          <a:off x="4648200" y="2220119"/>
          <a:ext cx="4194175" cy="935038"/>
        </p:xfrm>
        <a:graphic>
          <a:graphicData uri="http://schemas.openxmlformats.org/presentationml/2006/ole">
            <p:oleObj spid="_x0000_s339971" name="Equation" r:id="rId4" imgW="2958840" imgH="723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31020" y="152400"/>
            <a:ext cx="5084379" cy="5334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Splitting Criteria based on Classification Error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355834"/>
            <a:ext cx="8326438" cy="4676666"/>
          </a:xfrm>
        </p:spPr>
        <p:txBody>
          <a:bodyPr/>
          <a:lstStyle/>
          <a:p>
            <a:pPr marL="342900" indent="-342900"/>
            <a:r>
              <a:rPr lang="en-US" dirty="0"/>
              <a:t>Classification error at a node t :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sz="2400" dirty="0" smtClean="0"/>
              <a:t>Measures </a:t>
            </a:r>
            <a:r>
              <a:rPr lang="en-US" sz="2400" dirty="0"/>
              <a:t>misclassification error made by a node. </a:t>
            </a:r>
          </a:p>
          <a:p>
            <a:pPr marL="1085850" lvl="2" indent="-228600"/>
            <a:r>
              <a:rPr lang="en-US" sz="2000" dirty="0"/>
              <a:t>Maximum (1 - 1/</a:t>
            </a:r>
            <a:r>
              <a:rPr lang="en-US" sz="2000" dirty="0" err="1"/>
              <a:t>n</a:t>
            </a:r>
            <a:r>
              <a:rPr lang="en-US" sz="2000" baseline="-25000" dirty="0" err="1"/>
              <a:t>c</a:t>
            </a:r>
            <a:r>
              <a:rPr lang="en-US" sz="2000" dirty="0"/>
              <a:t>) when records are equally distributed among all classes, implying least interesting information</a:t>
            </a:r>
          </a:p>
          <a:p>
            <a:pPr marL="1085850" lvl="2" indent="-228600"/>
            <a:r>
              <a:rPr lang="en-US" sz="2000" dirty="0"/>
              <a:t>Minimum (0.0) when all records belong to one class, implying most interesting information</a:t>
            </a:r>
          </a:p>
        </p:txBody>
      </p:sp>
      <p:graphicFrame>
        <p:nvGraphicFramePr>
          <p:cNvPr id="831492" name="Object 4"/>
          <p:cNvGraphicFramePr>
            <a:graphicFrameLocks noChangeAspect="1"/>
          </p:cNvGraphicFramePr>
          <p:nvPr/>
        </p:nvGraphicFramePr>
        <p:xfrm>
          <a:off x="1752600" y="1981200"/>
          <a:ext cx="4953000" cy="650875"/>
        </p:xfrm>
        <a:graphic>
          <a:graphicData uri="http://schemas.openxmlformats.org/presentationml/2006/ole">
            <p:oleObj spid="_x0000_s342018" name="Equation" r:id="rId3" imgW="3073320" imgH="406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13981" y="204952"/>
            <a:ext cx="4925219" cy="64123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Examples for Computing Error</a:t>
            </a:r>
          </a:p>
        </p:txBody>
      </p:sp>
      <p:graphicFrame>
        <p:nvGraphicFramePr>
          <p:cNvPr id="864259" name="Object 3"/>
          <p:cNvGraphicFramePr>
            <a:graphicFrameLocks noChangeAspect="1"/>
          </p:cNvGraphicFramePr>
          <p:nvPr/>
        </p:nvGraphicFramePr>
        <p:xfrm>
          <a:off x="304800" y="2339975"/>
          <a:ext cx="2362200" cy="936625"/>
        </p:xfrm>
        <a:graphic>
          <a:graphicData uri="http://schemas.openxmlformats.org/presentationml/2006/ole">
            <p:oleObj spid="_x0000_s343042" name="Document" r:id="rId3" imgW="3239280" imgH="1357560" progId="Word.Document.8">
              <p:embed/>
            </p:oleObj>
          </a:graphicData>
        </a:graphic>
      </p:graphicFrame>
      <p:graphicFrame>
        <p:nvGraphicFramePr>
          <p:cNvPr id="864260" name="Object 4"/>
          <p:cNvGraphicFramePr>
            <a:graphicFrameLocks noChangeAspect="1"/>
          </p:cNvGraphicFramePr>
          <p:nvPr/>
        </p:nvGraphicFramePr>
        <p:xfrm>
          <a:off x="381000" y="5181600"/>
          <a:ext cx="2286000" cy="938213"/>
        </p:xfrm>
        <a:graphic>
          <a:graphicData uri="http://schemas.openxmlformats.org/presentationml/2006/ole">
            <p:oleObj spid="_x0000_s343043" name="Document" r:id="rId4" imgW="3239280" imgH="1381680" progId="Word.Document.8">
              <p:embed/>
            </p:oleObj>
          </a:graphicData>
        </a:graphic>
      </p:graphicFrame>
      <p:graphicFrame>
        <p:nvGraphicFramePr>
          <p:cNvPr id="864261" name="Object 5"/>
          <p:cNvGraphicFramePr>
            <a:graphicFrameLocks noChangeAspect="1"/>
          </p:cNvGraphicFramePr>
          <p:nvPr/>
        </p:nvGraphicFramePr>
        <p:xfrm>
          <a:off x="381000" y="3817938"/>
          <a:ext cx="2286000" cy="906462"/>
        </p:xfrm>
        <a:graphic>
          <a:graphicData uri="http://schemas.openxmlformats.org/presentationml/2006/ole">
            <p:oleObj spid="_x0000_s343044" name="Document" r:id="rId5" imgW="3239280" imgH="1357560" progId="Word.Document.8">
              <p:embed/>
            </p:oleObj>
          </a:graphicData>
        </a:graphic>
      </p:graphicFrame>
      <p:sp>
        <p:nvSpPr>
          <p:cNvPr id="864262" name="Text Box 6"/>
          <p:cNvSpPr txBox="1">
            <a:spLocks noChangeArrowheads="1"/>
          </p:cNvSpPr>
          <p:nvPr/>
        </p:nvSpPr>
        <p:spPr bwMode="auto">
          <a:xfrm>
            <a:off x="2895600" y="2339975"/>
            <a:ext cx="594360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P(C1) = 0/6 = 0     P(C2) = 6/6 = 1</a:t>
            </a:r>
          </a:p>
          <a:p>
            <a:pPr>
              <a:spcBef>
                <a:spcPct val="50000"/>
              </a:spcBef>
            </a:pPr>
            <a:r>
              <a:rPr lang="en-US" sz="2000"/>
              <a:t>Error = 1 – max (0, 1) = 1 – 1 = 0 </a:t>
            </a:r>
          </a:p>
        </p:txBody>
      </p:sp>
      <p:sp>
        <p:nvSpPr>
          <p:cNvPr id="864263" name="Text Box 7"/>
          <p:cNvSpPr txBox="1">
            <a:spLocks noChangeArrowheads="1"/>
          </p:cNvSpPr>
          <p:nvPr/>
        </p:nvSpPr>
        <p:spPr bwMode="auto">
          <a:xfrm>
            <a:off x="2971800" y="3733800"/>
            <a:ext cx="510540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P(C1) = 1/6          P(C2) = 5/6</a:t>
            </a:r>
          </a:p>
          <a:p>
            <a:pPr>
              <a:spcBef>
                <a:spcPct val="50000"/>
              </a:spcBef>
            </a:pPr>
            <a:r>
              <a:rPr lang="en-US" sz="2000"/>
              <a:t>Error = 1 – max (1/6, 5/6) = 1 – 5/6 = 1/6</a:t>
            </a:r>
          </a:p>
        </p:txBody>
      </p:sp>
      <p:sp>
        <p:nvSpPr>
          <p:cNvPr id="864264" name="Text Box 8"/>
          <p:cNvSpPr txBox="1">
            <a:spLocks noChangeArrowheads="1"/>
          </p:cNvSpPr>
          <p:nvPr/>
        </p:nvSpPr>
        <p:spPr bwMode="auto">
          <a:xfrm>
            <a:off x="2971800" y="5105400"/>
            <a:ext cx="617220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P(C1) = 2/6          P(C2) = 4/6</a:t>
            </a:r>
          </a:p>
          <a:p>
            <a:pPr>
              <a:spcBef>
                <a:spcPct val="50000"/>
              </a:spcBef>
            </a:pPr>
            <a:r>
              <a:rPr lang="en-US" sz="2000"/>
              <a:t>Error = 1 – max (2/6, 4/6) = 1 – 4/6 = 1/3</a:t>
            </a:r>
          </a:p>
        </p:txBody>
      </p:sp>
      <p:graphicFrame>
        <p:nvGraphicFramePr>
          <p:cNvPr id="864266" name="Object 10"/>
          <p:cNvGraphicFramePr>
            <a:graphicFrameLocks noChangeAspect="1"/>
          </p:cNvGraphicFramePr>
          <p:nvPr/>
        </p:nvGraphicFramePr>
        <p:xfrm>
          <a:off x="1828800" y="1219200"/>
          <a:ext cx="4953000" cy="650875"/>
        </p:xfrm>
        <a:graphic>
          <a:graphicData uri="http://schemas.openxmlformats.org/presentationml/2006/ole">
            <p:oleObj spid="_x0000_s343045" name="Equation" r:id="rId6" imgW="3073320" imgH="406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1573" y="320619"/>
            <a:ext cx="4992524" cy="64123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Comparison among Splitting Criteria</a:t>
            </a:r>
          </a:p>
        </p:txBody>
      </p:sp>
      <p:pic>
        <p:nvPicPr>
          <p:cNvPr id="8325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76400"/>
            <a:ext cx="6248400" cy="468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832516" name="Text Box 4"/>
          <p:cNvSpPr txBox="1">
            <a:spLocks noChangeArrowheads="1"/>
          </p:cNvSpPr>
          <p:nvPr/>
        </p:nvSpPr>
        <p:spPr bwMode="auto">
          <a:xfrm>
            <a:off x="381000" y="1219200"/>
            <a:ext cx="4724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For a 2-class problem: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id-ID" sz="3600" dirty="0" smtClean="0"/>
              <a:t>DTC Menggunakan ID3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/>
              <a:t>Contoh Perhitungan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Data Penerimaan Pegawai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399" y="2057400"/>
          <a:ext cx="7696201" cy="4114800"/>
        </p:xfrm>
        <a:graphic>
          <a:graphicData uri="http://schemas.openxmlformats.org/drawingml/2006/table">
            <a:tbl>
              <a:tblPr/>
              <a:tblGrid>
                <a:gridCol w="1379024"/>
                <a:gridCol w="1222411"/>
                <a:gridCol w="1620180"/>
                <a:gridCol w="1912616"/>
                <a:gridCol w="1561970"/>
              </a:tblGrid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P4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P5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P6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P7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P8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P9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P10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ID3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Membangkitkan</a:t>
            </a:r>
            <a:r>
              <a:rPr lang="en-US" dirty="0" smtClean="0"/>
              <a:t> </a:t>
            </a:r>
            <a:r>
              <a:rPr lang="en-US" i="1" dirty="0" smtClean="0"/>
              <a:t>Decision Tree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endParaRPr lang="en-US" dirty="0" smtClean="0"/>
          </a:p>
          <a:p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Entropy </a:t>
            </a:r>
            <a:r>
              <a:rPr lang="en-US" dirty="0" err="1" smtClean="0"/>
              <a:t>dan</a:t>
            </a:r>
            <a:r>
              <a:rPr lang="en-US" dirty="0" smtClean="0"/>
              <a:t> IG </a:t>
            </a:r>
          </a:p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Iteratif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endParaRPr lang="en-US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262" y="1403130"/>
            <a:ext cx="8008883" cy="490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78317" y="268014"/>
            <a:ext cx="4813246" cy="641239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Metode</a:t>
            </a:r>
            <a:r>
              <a:rPr lang="en-US" dirty="0" smtClean="0">
                <a:solidFill>
                  <a:schemeClr val="bg1"/>
                </a:solidFill>
              </a:rPr>
              <a:t> ID3</a:t>
            </a: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Rekursi level 0 iterasi ke-1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Memanggil fungsi ID3 dengan </a:t>
            </a:r>
            <a:r>
              <a:rPr lang="en-US" dirty="0" err="1" smtClean="0"/>
              <a:t>masukan</a:t>
            </a:r>
            <a:r>
              <a:rPr lang="en-US" dirty="0" smtClean="0"/>
              <a:t>:</a:t>
            </a:r>
          </a:p>
          <a:p>
            <a:pPr lvl="1"/>
            <a:r>
              <a:rPr lang="id-ID" i="1" dirty="0" smtClean="0"/>
              <a:t>KumpulanSampel</a:t>
            </a:r>
            <a:r>
              <a:rPr lang="id-ID" dirty="0" smtClean="0"/>
              <a:t> </a:t>
            </a:r>
            <a:r>
              <a:rPr lang="en-US" dirty="0" smtClean="0">
                <a:sym typeface="Wingdings" pitchFamily="2" charset="2"/>
              </a:rPr>
              <a:t>= </a:t>
            </a:r>
            <a:r>
              <a:rPr lang="id-ID" dirty="0" smtClean="0"/>
              <a:t>semua sampel data [8+,3-]</a:t>
            </a:r>
            <a:endParaRPr lang="en-US" dirty="0" smtClean="0"/>
          </a:p>
          <a:p>
            <a:pPr lvl="1"/>
            <a:r>
              <a:rPr lang="id-ID" dirty="0" smtClean="0"/>
              <a:t> </a:t>
            </a:r>
            <a:r>
              <a:rPr lang="id-ID" i="1" dirty="0" smtClean="0"/>
              <a:t>AtributTarget </a:t>
            </a:r>
            <a:r>
              <a:rPr lang="id-ID" dirty="0" smtClean="0"/>
              <a:t>= ’Diterima’ </a:t>
            </a:r>
            <a:endParaRPr lang="en-US" dirty="0" smtClean="0"/>
          </a:p>
          <a:p>
            <a:pPr lvl="1"/>
            <a:r>
              <a:rPr lang="id-ID" i="1" dirty="0" smtClean="0"/>
              <a:t>KumpulanAtribut</a:t>
            </a:r>
            <a:r>
              <a:rPr lang="id-ID" dirty="0" smtClean="0"/>
              <a:t> = {IPK, Psikologi, Wawancara}</a:t>
            </a:r>
          </a:p>
          <a:p>
            <a:r>
              <a:rPr lang="id-ID" dirty="0" smtClean="0"/>
              <a:t>Entropi awal data</a:t>
            </a:r>
          </a:p>
          <a:p>
            <a:pPr lvl="1"/>
            <a:r>
              <a:rPr lang="id-ID" dirty="0" smtClean="0"/>
              <a:t>[8+, 3 -] = </a:t>
            </a:r>
          </a:p>
          <a:p>
            <a:pPr lvl="1"/>
            <a:endParaRPr lang="id-ID" dirty="0"/>
          </a:p>
        </p:txBody>
      </p:sp>
      <p:graphicFrame>
        <p:nvGraphicFramePr>
          <p:cNvPr id="347138" name="Object 2"/>
          <p:cNvGraphicFramePr>
            <a:graphicFrameLocks noChangeAspect="1"/>
          </p:cNvGraphicFramePr>
          <p:nvPr/>
        </p:nvGraphicFramePr>
        <p:xfrm>
          <a:off x="365126" y="4889500"/>
          <a:ext cx="8326438" cy="1143000"/>
        </p:xfrm>
        <a:graphic>
          <a:graphicData uri="http://schemas.openxmlformats.org/presentationml/2006/ole">
            <p:oleObj spid="_x0000_s347138" name="Equation" r:id="rId3" imgW="32893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778875" cy="641239"/>
          </a:xfrm>
        </p:spPr>
        <p:txBody>
          <a:bodyPr/>
          <a:lstStyle/>
          <a:p>
            <a:r>
              <a:rPr lang="id-ID" sz="2000" dirty="0" smtClean="0"/>
              <a:t>Perhatikan Tabel Berikut, </a:t>
            </a:r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menemukan</a:t>
            </a:r>
            <a:r>
              <a:rPr lang="en-US" sz="2000" dirty="0" smtClean="0"/>
              <a:t> </a:t>
            </a:r>
            <a:r>
              <a:rPr lang="en-US" sz="2000" dirty="0" err="1" smtClean="0"/>
              <a:t>aturan</a:t>
            </a:r>
            <a:r>
              <a:rPr lang="id-ID" sz="2000" dirty="0" smtClean="0"/>
              <a:t> bahwa seorang pelamar diterima atau tidak</a:t>
            </a:r>
            <a:r>
              <a:rPr lang="en-US" sz="2000" dirty="0" smtClean="0"/>
              <a:t>?</a:t>
            </a:r>
            <a:endParaRPr lang="id-ID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399" y="2057400"/>
          <a:ext cx="7696201" cy="4457700"/>
        </p:xfrm>
        <a:graphic>
          <a:graphicData uri="http://schemas.openxmlformats.org/drawingml/2006/table">
            <a:tbl>
              <a:tblPr/>
              <a:tblGrid>
                <a:gridCol w="1379024"/>
                <a:gridCol w="1222411"/>
                <a:gridCol w="1620180"/>
                <a:gridCol w="1912616"/>
                <a:gridCol w="1561970"/>
              </a:tblGrid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P4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P5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P6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P7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P8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P9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P10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P11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81000" y="2362200"/>
            <a:ext cx="8001000" cy="76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ounded Rectangle 7"/>
          <p:cNvSpPr/>
          <p:nvPr/>
        </p:nvSpPr>
        <p:spPr>
          <a:xfrm>
            <a:off x="381000" y="3733800"/>
            <a:ext cx="8001000" cy="76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ounded Rectangle 8"/>
          <p:cNvSpPr/>
          <p:nvPr/>
        </p:nvSpPr>
        <p:spPr>
          <a:xfrm>
            <a:off x="381000" y="5105400"/>
            <a:ext cx="8001000" cy="76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ounded Rectangle 9"/>
          <p:cNvSpPr/>
          <p:nvPr/>
        </p:nvSpPr>
        <p:spPr>
          <a:xfrm>
            <a:off x="4876800" y="2362200"/>
            <a:ext cx="1600200" cy="762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ounded Rectangle 10"/>
          <p:cNvSpPr/>
          <p:nvPr/>
        </p:nvSpPr>
        <p:spPr>
          <a:xfrm>
            <a:off x="4876800" y="3733800"/>
            <a:ext cx="1600200" cy="762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ounded Rectangle 11"/>
          <p:cNvSpPr/>
          <p:nvPr/>
        </p:nvSpPr>
        <p:spPr>
          <a:xfrm>
            <a:off x="4876800" y="5105400"/>
            <a:ext cx="1600200" cy="762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Information Gain</a:t>
            </a:r>
            <a:r>
              <a:rPr lang="en-US" i="1" dirty="0" smtClean="0"/>
              <a:t> </a:t>
            </a:r>
            <a:r>
              <a:rPr lang="en-US" dirty="0" smtClean="0"/>
              <a:t>(IG)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i="1" dirty="0" smtClean="0"/>
              <a:t>Values</a:t>
            </a:r>
            <a:r>
              <a:rPr lang="en-US" dirty="0" smtClean="0"/>
              <a:t>(IPK) = </a:t>
            </a:r>
            <a:r>
              <a:rPr lang="en-US" dirty="0" err="1" smtClean="0"/>
              <a:t>Bagus</a:t>
            </a:r>
            <a:r>
              <a:rPr lang="en-US" dirty="0" smtClean="0"/>
              <a:t>, </a:t>
            </a:r>
            <a:r>
              <a:rPr lang="en-US" dirty="0" err="1" smtClean="0"/>
              <a:t>Cukup</a:t>
            </a:r>
            <a:r>
              <a:rPr lang="en-US" dirty="0" smtClean="0"/>
              <a:t>, </a:t>
            </a:r>
            <a:r>
              <a:rPr lang="en-US" dirty="0" err="1" smtClean="0"/>
              <a:t>Kurang</a:t>
            </a:r>
            <a:endParaRPr lang="id-ID" dirty="0" smtClean="0"/>
          </a:p>
          <a:p>
            <a:r>
              <a:rPr lang="en-US" i="1" dirty="0" smtClean="0"/>
              <a:t>S</a:t>
            </a:r>
            <a:r>
              <a:rPr lang="en-US" dirty="0" smtClean="0"/>
              <a:t> = [8+, 3-], |</a:t>
            </a:r>
            <a:r>
              <a:rPr lang="en-US" i="1" dirty="0" smtClean="0"/>
              <a:t>S</a:t>
            </a:r>
            <a:r>
              <a:rPr lang="en-US" dirty="0" smtClean="0"/>
              <a:t>| = 11</a:t>
            </a:r>
            <a:endParaRPr lang="id-ID" dirty="0" smtClean="0"/>
          </a:p>
          <a:p>
            <a:r>
              <a:rPr lang="en-US" i="1" dirty="0" err="1" smtClean="0"/>
              <a:t>S</a:t>
            </a:r>
            <a:r>
              <a:rPr lang="en-US" baseline="-25000" dirty="0" err="1" smtClean="0"/>
              <a:t>Bagus</a:t>
            </a:r>
            <a:r>
              <a:rPr lang="en-US" dirty="0" smtClean="0"/>
              <a:t> = [3+, 1-], |</a:t>
            </a:r>
            <a:r>
              <a:rPr lang="en-US" i="1" dirty="0" err="1" smtClean="0"/>
              <a:t>S</a:t>
            </a:r>
            <a:r>
              <a:rPr lang="en-US" baseline="-25000" dirty="0" err="1" smtClean="0"/>
              <a:t>Bagus</a:t>
            </a:r>
            <a:r>
              <a:rPr lang="en-US" dirty="0" smtClean="0"/>
              <a:t>| = 4</a:t>
            </a:r>
            <a:endParaRPr lang="id-ID" dirty="0" smtClean="0"/>
          </a:p>
          <a:p>
            <a:r>
              <a:rPr lang="en-US" i="1" dirty="0" err="1" smtClean="0"/>
              <a:t>S</a:t>
            </a:r>
            <a:r>
              <a:rPr lang="en-US" baseline="-25000" dirty="0" err="1" smtClean="0"/>
              <a:t>Cukup</a:t>
            </a:r>
            <a:r>
              <a:rPr lang="en-US" dirty="0" smtClean="0"/>
              <a:t> = [3+, 1-], |</a:t>
            </a:r>
            <a:r>
              <a:rPr lang="en-US" i="1" dirty="0" err="1" smtClean="0"/>
              <a:t>S</a:t>
            </a:r>
            <a:r>
              <a:rPr lang="en-US" baseline="-25000" dirty="0" err="1" smtClean="0"/>
              <a:t>Cukup</a:t>
            </a:r>
            <a:r>
              <a:rPr lang="en-US" dirty="0" smtClean="0"/>
              <a:t>| = 4</a:t>
            </a:r>
            <a:endParaRPr lang="id-ID" dirty="0" smtClean="0"/>
          </a:p>
          <a:p>
            <a:r>
              <a:rPr lang="en-US" i="1" dirty="0" err="1" smtClean="0"/>
              <a:t>S</a:t>
            </a:r>
            <a:r>
              <a:rPr lang="en-US" baseline="-25000" dirty="0" err="1" smtClean="0"/>
              <a:t>Kurang</a:t>
            </a:r>
            <a:r>
              <a:rPr lang="en-US" dirty="0" smtClean="0"/>
              <a:t> = [2+, 1-], |</a:t>
            </a:r>
            <a:r>
              <a:rPr lang="en-US" i="1" dirty="0" err="1" smtClean="0"/>
              <a:t>S</a:t>
            </a:r>
            <a:r>
              <a:rPr lang="en-US" baseline="-25000" dirty="0" err="1" smtClean="0"/>
              <a:t>Kurang</a:t>
            </a:r>
            <a:r>
              <a:rPr lang="en-US" dirty="0" smtClean="0"/>
              <a:t>| = 3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06497" name="Object 1"/>
          <p:cNvGraphicFramePr>
            <a:graphicFrameLocks noChangeAspect="1"/>
          </p:cNvGraphicFramePr>
          <p:nvPr/>
        </p:nvGraphicFramePr>
        <p:xfrm>
          <a:off x="365125" y="1977656"/>
          <a:ext cx="8763505" cy="2895600"/>
        </p:xfrm>
        <a:graphic>
          <a:graphicData uri="http://schemas.openxmlformats.org/presentationml/2006/ole">
            <p:oleObj spid="_x0000_s344066" name="Equation" r:id="rId3" imgW="4356100" imgH="1435100" progId="Equation.3">
              <p:embed/>
            </p:oleObj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 </a:t>
            </a:r>
            <a:r>
              <a:rPr lang="en-US" dirty="0" err="1" smtClean="0"/>
              <a:t>untuk</a:t>
            </a:r>
            <a:r>
              <a:rPr lang="en-US" dirty="0" smtClean="0"/>
              <a:t> IPK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id-ID" dirty="0" smtClean="0"/>
              <a:t>Psikologi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i="1" dirty="0" smtClean="0"/>
              <a:t>Values</a:t>
            </a:r>
            <a:r>
              <a:rPr lang="id-ID" dirty="0" smtClean="0"/>
              <a:t>(Psikologi) = Tinggi, Sedang, Rendah</a:t>
            </a:r>
          </a:p>
          <a:p>
            <a:r>
              <a:rPr lang="id-ID" i="1" dirty="0" smtClean="0"/>
              <a:t>S</a:t>
            </a:r>
            <a:r>
              <a:rPr lang="id-ID" dirty="0" smtClean="0"/>
              <a:t> = [8+, 3-], |</a:t>
            </a:r>
            <a:r>
              <a:rPr lang="id-ID" i="1" dirty="0" smtClean="0"/>
              <a:t>S</a:t>
            </a:r>
            <a:r>
              <a:rPr lang="id-ID" dirty="0" smtClean="0"/>
              <a:t>| = 11</a:t>
            </a:r>
          </a:p>
          <a:p>
            <a:r>
              <a:rPr lang="id-ID" i="1" dirty="0" smtClean="0"/>
              <a:t>S</a:t>
            </a:r>
            <a:r>
              <a:rPr lang="id-ID" baseline="-25000" dirty="0" smtClean="0"/>
              <a:t>Tinggi </a:t>
            </a:r>
            <a:r>
              <a:rPr lang="id-ID" dirty="0" smtClean="0"/>
              <a:t>= [3+, 0-], |</a:t>
            </a:r>
            <a:r>
              <a:rPr lang="id-ID" i="1" dirty="0" smtClean="0"/>
              <a:t>S</a:t>
            </a:r>
            <a:r>
              <a:rPr lang="id-ID" baseline="-25000" dirty="0" smtClean="0"/>
              <a:t>Tinggi</a:t>
            </a:r>
            <a:r>
              <a:rPr lang="id-ID" dirty="0" smtClean="0"/>
              <a:t>| = 3, </a:t>
            </a:r>
            <a:r>
              <a:rPr lang="id-ID" i="1" dirty="0" smtClean="0"/>
              <a:t>Entropy</a:t>
            </a:r>
            <a:r>
              <a:rPr lang="id-ID" dirty="0" smtClean="0"/>
              <a:t>(</a:t>
            </a:r>
            <a:r>
              <a:rPr lang="id-ID" i="1" dirty="0" smtClean="0"/>
              <a:t>S</a:t>
            </a:r>
            <a:r>
              <a:rPr lang="id-ID" baseline="-25000" dirty="0" smtClean="0"/>
              <a:t>Tinggi</a:t>
            </a:r>
            <a:r>
              <a:rPr lang="id-ID" dirty="0" smtClean="0"/>
              <a:t>) = 0</a:t>
            </a:r>
          </a:p>
          <a:p>
            <a:r>
              <a:rPr lang="id-ID" i="1" dirty="0" smtClean="0"/>
              <a:t>S</a:t>
            </a:r>
            <a:r>
              <a:rPr lang="id-ID" baseline="-25000" dirty="0" smtClean="0"/>
              <a:t>Sedang</a:t>
            </a:r>
            <a:r>
              <a:rPr lang="id-ID" dirty="0" smtClean="0"/>
              <a:t> = [4+, 1-], |</a:t>
            </a:r>
            <a:r>
              <a:rPr lang="id-ID" i="1" dirty="0" smtClean="0"/>
              <a:t>S</a:t>
            </a:r>
            <a:r>
              <a:rPr lang="id-ID" baseline="-25000" dirty="0" smtClean="0"/>
              <a:t>Sedang</a:t>
            </a:r>
            <a:r>
              <a:rPr lang="id-ID" dirty="0" smtClean="0"/>
              <a:t>| = 5, </a:t>
            </a:r>
            <a:r>
              <a:rPr lang="id-ID" i="1" dirty="0" smtClean="0"/>
              <a:t>Entropy</a:t>
            </a:r>
            <a:r>
              <a:rPr lang="id-ID" dirty="0" smtClean="0"/>
              <a:t>(</a:t>
            </a:r>
            <a:r>
              <a:rPr lang="id-ID" i="1" dirty="0" smtClean="0"/>
              <a:t>S</a:t>
            </a:r>
            <a:r>
              <a:rPr lang="id-ID" baseline="-25000" dirty="0" smtClean="0"/>
              <a:t>Sedang</a:t>
            </a:r>
            <a:r>
              <a:rPr lang="id-ID" dirty="0" smtClean="0"/>
              <a:t>) = 0, 7219</a:t>
            </a:r>
          </a:p>
          <a:p>
            <a:r>
              <a:rPr lang="id-ID" i="1" dirty="0" smtClean="0"/>
              <a:t>S</a:t>
            </a:r>
            <a:r>
              <a:rPr lang="id-ID" baseline="-25000" dirty="0" smtClean="0"/>
              <a:t>Rendah</a:t>
            </a:r>
            <a:r>
              <a:rPr lang="id-ID" dirty="0" smtClean="0"/>
              <a:t> = [1+, 2-], |</a:t>
            </a:r>
            <a:r>
              <a:rPr lang="id-ID" i="1" dirty="0" smtClean="0"/>
              <a:t>S</a:t>
            </a:r>
            <a:r>
              <a:rPr lang="id-ID" baseline="-25000" dirty="0" smtClean="0"/>
              <a:t>Rendah</a:t>
            </a:r>
            <a:r>
              <a:rPr lang="id-ID" dirty="0" smtClean="0"/>
              <a:t>| = 3, </a:t>
            </a:r>
            <a:r>
              <a:rPr lang="id-ID" i="1" dirty="0" smtClean="0"/>
              <a:t>Entropy</a:t>
            </a:r>
            <a:r>
              <a:rPr lang="id-ID" dirty="0" smtClean="0"/>
              <a:t>(</a:t>
            </a:r>
            <a:r>
              <a:rPr lang="id-ID" i="1" dirty="0" smtClean="0"/>
              <a:t>S</a:t>
            </a:r>
            <a:r>
              <a:rPr lang="id-ID" baseline="-25000" dirty="0" smtClean="0"/>
              <a:t>Rendah</a:t>
            </a:r>
            <a:r>
              <a:rPr lang="id-ID" dirty="0" smtClean="0"/>
              <a:t>) = 0,9183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id-ID" dirty="0" smtClean="0"/>
              <a:t>Psikologi</a:t>
            </a:r>
            <a:endParaRPr lang="id-ID" dirty="0"/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11617" name="Object 1"/>
          <p:cNvGraphicFramePr>
            <a:graphicFrameLocks noChangeAspect="1"/>
          </p:cNvGraphicFramePr>
          <p:nvPr/>
        </p:nvGraphicFramePr>
        <p:xfrm>
          <a:off x="533400" y="2362200"/>
          <a:ext cx="8265934" cy="2743200"/>
        </p:xfrm>
        <a:graphic>
          <a:graphicData uri="http://schemas.openxmlformats.org/presentationml/2006/ole">
            <p:oleObj spid="_x0000_s345090" name="Equation" r:id="rId3" imgW="4330700" imgH="1435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id-ID" dirty="0" smtClean="0"/>
              <a:t>Wawancara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Values</a:t>
            </a:r>
            <a:r>
              <a:rPr lang="en-US" dirty="0" smtClean="0"/>
              <a:t>(</a:t>
            </a:r>
            <a:r>
              <a:rPr lang="en-US" dirty="0" err="1" smtClean="0"/>
              <a:t>Wawancara</a:t>
            </a:r>
            <a:r>
              <a:rPr lang="en-US" dirty="0" smtClean="0"/>
              <a:t>) = </a:t>
            </a:r>
            <a:r>
              <a:rPr lang="en-US" dirty="0" err="1" smtClean="0"/>
              <a:t>Baik</a:t>
            </a:r>
            <a:r>
              <a:rPr lang="en-US" dirty="0" smtClean="0"/>
              <a:t>, </a:t>
            </a:r>
            <a:r>
              <a:rPr lang="en-US" dirty="0" err="1" smtClean="0"/>
              <a:t>Buruk</a:t>
            </a:r>
            <a:endParaRPr lang="id-ID" dirty="0" smtClean="0"/>
          </a:p>
          <a:p>
            <a:r>
              <a:rPr lang="en-US" i="1" dirty="0" smtClean="0"/>
              <a:t>S</a:t>
            </a:r>
            <a:r>
              <a:rPr lang="en-US" dirty="0" smtClean="0"/>
              <a:t> = [8+, 3-], |</a:t>
            </a:r>
            <a:r>
              <a:rPr lang="en-US" i="1" dirty="0" smtClean="0"/>
              <a:t>S</a:t>
            </a:r>
            <a:r>
              <a:rPr lang="en-US" dirty="0" smtClean="0"/>
              <a:t>| = 11</a:t>
            </a:r>
            <a:endParaRPr lang="id-ID" dirty="0" smtClean="0"/>
          </a:p>
          <a:p>
            <a:r>
              <a:rPr lang="en-US" i="1" dirty="0" err="1" smtClean="0"/>
              <a:t>S</a:t>
            </a:r>
            <a:r>
              <a:rPr lang="en-US" baseline="-25000" dirty="0" err="1" smtClean="0"/>
              <a:t>Baik</a:t>
            </a:r>
            <a:r>
              <a:rPr lang="en-US" baseline="-25000" dirty="0" smtClean="0"/>
              <a:t> </a:t>
            </a:r>
            <a:r>
              <a:rPr lang="en-US" dirty="0" smtClean="0"/>
              <a:t>= [6+, 0-], |</a:t>
            </a:r>
            <a:r>
              <a:rPr lang="en-US" i="1" dirty="0" err="1" smtClean="0"/>
              <a:t>S</a:t>
            </a:r>
            <a:r>
              <a:rPr lang="en-US" baseline="-25000" dirty="0" err="1" smtClean="0"/>
              <a:t>Baik</a:t>
            </a:r>
            <a:r>
              <a:rPr lang="en-US" dirty="0" smtClean="0"/>
              <a:t>| = 6, </a:t>
            </a:r>
            <a:r>
              <a:rPr lang="en-US" i="1" dirty="0" smtClean="0"/>
              <a:t>Entropy</a:t>
            </a:r>
            <a:r>
              <a:rPr lang="en-US" dirty="0" smtClean="0"/>
              <a:t>(</a:t>
            </a:r>
            <a:r>
              <a:rPr lang="en-US" i="1" dirty="0" err="1" smtClean="0"/>
              <a:t>S</a:t>
            </a:r>
            <a:r>
              <a:rPr lang="en-US" baseline="-25000" dirty="0" err="1" smtClean="0"/>
              <a:t>Baik</a:t>
            </a:r>
            <a:r>
              <a:rPr lang="en-US" dirty="0" smtClean="0"/>
              <a:t>) = 0</a:t>
            </a:r>
            <a:endParaRPr lang="id-ID" dirty="0" smtClean="0"/>
          </a:p>
          <a:p>
            <a:r>
              <a:rPr lang="en-US" i="1" dirty="0" err="1" smtClean="0"/>
              <a:t>S</a:t>
            </a:r>
            <a:r>
              <a:rPr lang="en-US" baseline="-25000" dirty="0" err="1" smtClean="0"/>
              <a:t>Buruk</a:t>
            </a:r>
            <a:r>
              <a:rPr lang="en-US" dirty="0" smtClean="0"/>
              <a:t> = [2+, 3-], |</a:t>
            </a:r>
            <a:r>
              <a:rPr lang="en-US" i="1" dirty="0" err="1" smtClean="0"/>
              <a:t>S</a:t>
            </a:r>
            <a:r>
              <a:rPr lang="en-US" baseline="-25000" dirty="0" err="1" smtClean="0"/>
              <a:t>Buruk</a:t>
            </a:r>
            <a:r>
              <a:rPr lang="en-US" dirty="0" smtClean="0"/>
              <a:t>| = 5, </a:t>
            </a:r>
            <a:r>
              <a:rPr lang="en-US" i="1" dirty="0" smtClean="0"/>
              <a:t>Entropy</a:t>
            </a:r>
            <a:r>
              <a:rPr lang="en-US" dirty="0" smtClean="0"/>
              <a:t>(</a:t>
            </a:r>
            <a:r>
              <a:rPr lang="en-US" i="1" dirty="0" err="1" smtClean="0"/>
              <a:t>S</a:t>
            </a:r>
            <a:r>
              <a:rPr lang="en-US" baseline="-25000" dirty="0" err="1" smtClean="0"/>
              <a:t>Buruk</a:t>
            </a:r>
            <a:r>
              <a:rPr lang="en-US" dirty="0" smtClean="0"/>
              <a:t>) = 0,9710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id-ID" dirty="0" smtClean="0"/>
              <a:t>Wawancara</a:t>
            </a:r>
            <a:endParaRPr lang="id-ID" dirty="0"/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14689" name="Object 1"/>
          <p:cNvGraphicFramePr>
            <a:graphicFrameLocks noChangeAspect="1"/>
          </p:cNvGraphicFramePr>
          <p:nvPr/>
        </p:nvGraphicFramePr>
        <p:xfrm>
          <a:off x="533400" y="2438400"/>
          <a:ext cx="8236808" cy="2895600"/>
        </p:xfrm>
        <a:graphic>
          <a:graphicData uri="http://schemas.openxmlformats.org/presentationml/2006/ole">
            <p:oleObj spid="_x0000_s346114" name="Equation" r:id="rId3" imgW="4013200" imgH="1409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Best Classifier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i="1" dirty="0" smtClean="0"/>
              <a:t>Gain</a:t>
            </a:r>
            <a:r>
              <a:rPr lang="id-ID" dirty="0" smtClean="0"/>
              <a:t>(</a:t>
            </a:r>
            <a:r>
              <a:rPr lang="id-ID" i="1" dirty="0" smtClean="0"/>
              <a:t>S</a:t>
            </a:r>
            <a:r>
              <a:rPr lang="id-ID" dirty="0" smtClean="0"/>
              <a:t>,</a:t>
            </a:r>
            <a:r>
              <a:rPr lang="en-US" i="1" dirty="0" smtClean="0"/>
              <a:t>IPK</a:t>
            </a:r>
            <a:r>
              <a:rPr lang="id-ID" dirty="0" smtClean="0"/>
              <a:t>)</a:t>
            </a:r>
            <a:r>
              <a:rPr lang="en-US" dirty="0" smtClean="0"/>
              <a:t> = 0,0049</a:t>
            </a:r>
          </a:p>
          <a:p>
            <a:r>
              <a:rPr lang="id-ID" i="1" dirty="0" smtClean="0"/>
              <a:t>Gain</a:t>
            </a:r>
            <a:r>
              <a:rPr lang="id-ID" dirty="0" smtClean="0"/>
              <a:t>(</a:t>
            </a:r>
            <a:r>
              <a:rPr lang="id-ID" i="1" dirty="0" smtClean="0"/>
              <a:t>S</a:t>
            </a:r>
            <a:r>
              <a:rPr lang="id-ID" dirty="0" smtClean="0"/>
              <a:t>,</a:t>
            </a:r>
            <a:r>
              <a:rPr lang="en-US" i="1" dirty="0" err="1" smtClean="0"/>
              <a:t>Psikologi</a:t>
            </a:r>
            <a:r>
              <a:rPr lang="id-ID" dirty="0" smtClean="0"/>
              <a:t>)</a:t>
            </a:r>
            <a:r>
              <a:rPr lang="en-US" dirty="0" smtClean="0"/>
              <a:t> = 0,2668</a:t>
            </a:r>
            <a:endParaRPr lang="en-US" i="1" dirty="0" smtClean="0"/>
          </a:p>
          <a:p>
            <a:r>
              <a:rPr lang="id-ID" i="1" dirty="0" smtClean="0"/>
              <a:t>Gain</a:t>
            </a:r>
            <a:r>
              <a:rPr lang="id-ID" dirty="0" smtClean="0"/>
              <a:t>(</a:t>
            </a:r>
            <a:r>
              <a:rPr lang="id-ID" i="1" dirty="0" smtClean="0"/>
              <a:t>S</a:t>
            </a:r>
            <a:r>
              <a:rPr lang="id-ID" dirty="0" smtClean="0"/>
              <a:t>,</a:t>
            </a:r>
            <a:r>
              <a:rPr lang="id-ID" i="1" dirty="0" smtClean="0"/>
              <a:t>Wawancara</a:t>
            </a:r>
            <a:r>
              <a:rPr lang="id-ID" dirty="0" smtClean="0"/>
              <a:t>)</a:t>
            </a:r>
            <a:r>
              <a:rPr lang="en-US" dirty="0" smtClean="0"/>
              <a:t> = </a:t>
            </a:r>
            <a:r>
              <a:rPr lang="en-US" b="1" dirty="0" smtClean="0">
                <a:solidFill>
                  <a:srgbClr val="C00000"/>
                </a:solidFill>
              </a:rPr>
              <a:t>0,4040</a:t>
            </a:r>
            <a:endParaRPr lang="id-ID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Daftar Pustaka</a:t>
            </a:r>
            <a:endParaRPr lang="id-ID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sz="2000" dirty="0" smtClean="0"/>
              <a:t>T</a:t>
            </a:r>
            <a:r>
              <a:rPr lang="en-US" sz="2000" dirty="0" smtClean="0"/>
              <a:t>an, Steinbach, Kumar</a:t>
            </a:r>
            <a:r>
              <a:rPr lang="id-ID" sz="2000" dirty="0" smtClean="0"/>
              <a:t> , </a:t>
            </a:r>
            <a:r>
              <a:rPr lang="en-US" sz="2000" dirty="0" smtClean="0"/>
              <a:t>Lecture Notes for Chapter 4</a:t>
            </a:r>
            <a:r>
              <a:rPr lang="id-ID" sz="2000" dirty="0" smtClean="0"/>
              <a:t>, </a:t>
            </a:r>
            <a:r>
              <a:rPr lang="en-US" sz="2000" dirty="0" smtClean="0"/>
              <a:t>Introduction to Data Mining</a:t>
            </a:r>
            <a:r>
              <a:rPr lang="id-ID" sz="2000" dirty="0" smtClean="0"/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sz="2000" dirty="0" smtClean="0"/>
              <a:t>Eamonn Keogh, Naive Bayes Classifier, UCR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sz="2000" dirty="0" smtClean="0"/>
              <a:t>Wellesley.edu, Lecture_16, </a:t>
            </a:r>
            <a:r>
              <a:rPr lang="en-US" sz="1800" dirty="0" smtClean="0"/>
              <a:t>Text Classification and Naïve </a:t>
            </a:r>
            <a:r>
              <a:rPr lang="en-US" sz="1800" dirty="0" err="1" smtClean="0"/>
              <a:t>Bayes</a:t>
            </a:r>
            <a:r>
              <a:rPr lang="id-ID" sz="1800" dirty="0" smtClean="0"/>
              <a:t>, </a:t>
            </a:r>
            <a:r>
              <a:rPr lang="id-ID" sz="1800" dirty="0" smtClean="0">
                <a:hlinkClick r:id="rId2"/>
              </a:rPr>
              <a:t>http://cs.wellesley.edu/~cs315/315_PPTs/L16-NaiveBayes/lecture_16.ppt</a:t>
            </a:r>
            <a:endParaRPr lang="id-ID" sz="1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sz="1800" dirty="0" smtClean="0"/>
              <a:t>Temple.edu, Lecture Naive Bayes Classifier, </a:t>
            </a:r>
            <a:r>
              <a:rPr lang="id-ID" sz="1800" dirty="0" smtClean="0">
                <a:hlinkClick r:id="rId3"/>
              </a:rPr>
              <a:t>http://www.cis.temple.edu/~latecki/Courses/RobotFall08/Talks/bayesNaive.ppt</a:t>
            </a:r>
            <a:endParaRPr lang="id-ID" sz="1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d-ID" sz="1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d-ID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d-ID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649261C7-7E49-499A-9D9B-401C3CCE443A}" type="datetime1">
              <a:rPr lang="id-ID" smtClean="0"/>
              <a:pPr>
                <a:defRPr/>
              </a:pPr>
              <a:t>15/04/2015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Process 26"/>
          <p:cNvSpPr/>
          <p:nvPr/>
        </p:nvSpPr>
        <p:spPr>
          <a:xfrm>
            <a:off x="1981200" y="1524000"/>
            <a:ext cx="1600200" cy="457200"/>
          </a:xfrm>
          <a:prstGeom prst="flowChartProcess">
            <a:avLst/>
          </a:prstGeom>
          <a:solidFill>
            <a:srgbClr val="FF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Wawancara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0800000" flipV="1">
            <a:off x="762000" y="1981200"/>
            <a:ext cx="19812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14400" y="2209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Baik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" y="3200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2743200" y="19812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33800" y="2209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Buruk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3200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Tidak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90818" name="Object 2"/>
          <p:cNvGraphicFramePr>
            <a:graphicFrameLocks noChangeAspect="1"/>
          </p:cNvGraphicFramePr>
          <p:nvPr/>
        </p:nvGraphicFramePr>
        <p:xfrm>
          <a:off x="381000" y="3894083"/>
          <a:ext cx="4724400" cy="384175"/>
        </p:xfrm>
        <a:graphic>
          <a:graphicData uri="http://schemas.openxmlformats.org/presentationml/2006/ole">
            <p:oleObj spid="_x0000_s273410" name="Equation" r:id="rId3" imgW="2476500" imgH="2032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4761186"/>
            <a:ext cx="7091855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dirty="0" smtClean="0"/>
              <a:t>Kenapa kesimpulan diatas dapat kita ambil??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399" y="2057400"/>
          <a:ext cx="7696201" cy="4114800"/>
        </p:xfrm>
        <a:graphic>
          <a:graphicData uri="http://schemas.openxmlformats.org/drawingml/2006/table">
            <a:tbl>
              <a:tblPr/>
              <a:tblGrid>
                <a:gridCol w="1379024"/>
                <a:gridCol w="1222411"/>
                <a:gridCol w="1620180"/>
                <a:gridCol w="1912616"/>
                <a:gridCol w="1561970"/>
              </a:tblGrid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P2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P4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Bagus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P5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P6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P7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P8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Cukup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P9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Tinggi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P10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Sedang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Buruk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P11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Kurang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Rendah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Times New Roman"/>
                          <a:cs typeface="Times New Roman"/>
                        </a:rPr>
                        <a:t>Baik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1313136"/>
            <a:ext cx="8229600" cy="744264"/>
          </a:xfrm>
        </p:spPr>
        <p:txBody>
          <a:bodyPr>
            <a:noAutofit/>
          </a:bodyPr>
          <a:lstStyle/>
          <a:p>
            <a:r>
              <a:rPr lang="id-ID" sz="1600" dirty="0" smtClean="0"/>
              <a:t>Perhatikan Tabel Berikut (terdapat modifikasi P4, P8 dan P10), </a:t>
            </a:r>
            <a:r>
              <a:rPr lang="en-US" sz="1600" dirty="0" err="1" smtClean="0"/>
              <a:t>Bagaimana</a:t>
            </a:r>
            <a:r>
              <a:rPr lang="en-US" sz="1600" dirty="0" smtClean="0"/>
              <a:t> </a:t>
            </a:r>
            <a:r>
              <a:rPr lang="en-US" sz="1600" dirty="0" err="1" smtClean="0"/>
              <a:t>menemukan</a:t>
            </a:r>
            <a:r>
              <a:rPr lang="en-US" sz="1600" dirty="0" smtClean="0"/>
              <a:t> </a:t>
            </a:r>
            <a:r>
              <a:rPr lang="en-US" sz="1600" dirty="0" err="1" smtClean="0"/>
              <a:t>aturan</a:t>
            </a:r>
            <a:r>
              <a:rPr lang="id-ID" sz="1600" dirty="0" smtClean="0"/>
              <a:t> bahwa seorang pelamar diterima atau tidak</a:t>
            </a:r>
            <a:r>
              <a:rPr lang="en-US" sz="1600" dirty="0" smtClean="0"/>
              <a:t>?</a:t>
            </a:r>
            <a:endParaRPr lang="id-ID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1693608" y="1295400"/>
            <a:ext cx="1600200" cy="457200"/>
          </a:xfrm>
          <a:prstGeom prst="flowChartProcess">
            <a:avLst/>
          </a:prstGeom>
          <a:solidFill>
            <a:srgbClr val="FF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Wawancara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0800000" flipV="1">
            <a:off x="474408" y="1752600"/>
            <a:ext cx="19812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6808" y="19812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Baik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08" y="2971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>
            <a:endCxn id="11" idx="0"/>
          </p:cNvCxnSpPr>
          <p:nvPr/>
        </p:nvCxnSpPr>
        <p:spPr>
          <a:xfrm>
            <a:off x="2455608" y="17526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46208" y="19812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Buruk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3598608" y="2895600"/>
            <a:ext cx="1600200" cy="457200"/>
          </a:xfrm>
          <a:prstGeom prst="flowChartProcess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Psikologi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>
          <a:xfrm rot="5400000">
            <a:off x="2855658" y="2952750"/>
            <a:ext cx="1143000" cy="19431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05668" y="3733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Tinggi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8408" y="4495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Tidak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6" name="Straight Connector 15"/>
          <p:cNvCxnSpPr>
            <a:stCxn id="11" idx="2"/>
          </p:cNvCxnSpPr>
          <p:nvPr/>
        </p:nvCxnSpPr>
        <p:spPr>
          <a:xfrm rot="5400000">
            <a:off x="3827208" y="3924300"/>
            <a:ext cx="11430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90104" y="37454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Sedang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3598608" y="4495800"/>
            <a:ext cx="1600200" cy="457200"/>
          </a:xfrm>
          <a:prstGeom prst="flowChartProcess">
            <a:avLst/>
          </a:prstGeom>
          <a:solidFill>
            <a:srgbClr val="92D05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IPK</a:t>
            </a:r>
            <a:endParaRPr lang="id-ID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>
            <a:stCxn id="25" idx="2"/>
          </p:cNvCxnSpPr>
          <p:nvPr/>
        </p:nvCxnSpPr>
        <p:spPr>
          <a:xfrm rot="5400000">
            <a:off x="2855658" y="4552950"/>
            <a:ext cx="1143000" cy="19431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305668" y="5334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Bagus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98408" y="6096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3834146" y="5523706"/>
            <a:ext cx="11430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422060" y="5345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Cukup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0112" y="6096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4419600" y="49530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24052" y="5345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Kurang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84608" y="6096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Tidak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404852" y="3352800"/>
            <a:ext cx="19431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579808" y="3733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Rendah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84608" y="4495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Tidak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64512" y="1295400"/>
            <a:ext cx="3995709" cy="646331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dirty="0" smtClean="0"/>
              <a:t>Sekali lagi, Kenapa kesimpulan diatas dapat kita ambil??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10" grpId="0"/>
      <p:bldP spid="11" grpId="0" animBg="1"/>
      <p:bldP spid="14" grpId="0"/>
      <p:bldP spid="15" grpId="0"/>
      <p:bldP spid="23" grpId="0"/>
      <p:bldP spid="25" grpId="0" animBg="1"/>
      <p:bldP spid="28" grpId="0"/>
      <p:bldP spid="29" grpId="0"/>
      <p:bldP spid="35" grpId="0"/>
      <p:bldP spid="36" grpId="0"/>
      <p:bldP spid="40" grpId="0"/>
      <p:bldP spid="41" grpId="0"/>
      <p:bldP spid="43" grpId="0"/>
      <p:bldP spid="44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15/04/2015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274434" name="Object 2"/>
          <p:cNvGraphicFramePr>
            <a:graphicFrameLocks noChangeAspect="1"/>
          </p:cNvGraphicFramePr>
          <p:nvPr>
            <p:ph idx="1"/>
          </p:nvPr>
        </p:nvGraphicFramePr>
        <p:xfrm>
          <a:off x="748683" y="1187789"/>
          <a:ext cx="7134076" cy="5317958"/>
        </p:xfrm>
        <a:graphic>
          <a:graphicData uri="http://schemas.openxmlformats.org/presentationml/2006/ole">
            <p:oleObj spid="_x0000_s274434" name="Visio" r:id="rId3" imgW="8424875" imgH="6279741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Decision </a:t>
            </a:r>
            <a:r>
              <a:rPr lang="en-US" i="1" dirty="0" smtClean="0"/>
              <a:t>T</a:t>
            </a:r>
            <a:r>
              <a:rPr lang="id-ID" i="1" dirty="0" smtClean="0"/>
              <a:t>ree </a:t>
            </a:r>
            <a:r>
              <a:rPr lang="en-US" i="1" dirty="0" smtClean="0"/>
              <a:t>L</a:t>
            </a:r>
            <a:r>
              <a:rPr lang="id-ID" i="1" dirty="0" smtClean="0"/>
              <a:t>earning</a:t>
            </a:r>
            <a:r>
              <a:rPr lang="en-US" i="1" dirty="0" smtClean="0"/>
              <a:t> </a:t>
            </a:r>
            <a:r>
              <a:rPr lang="en-US" dirty="0" smtClean="0"/>
              <a:t>(DTL)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</a:t>
            </a:r>
            <a:r>
              <a:rPr lang="id-ID" dirty="0" smtClean="0"/>
              <a:t>erusaha menemukan fungsi-fungsi pendekatan yang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id-ID" dirty="0" smtClean="0"/>
              <a:t>bernilai </a:t>
            </a:r>
            <a:r>
              <a:rPr lang="id-ID" b="1" dirty="0" smtClean="0"/>
              <a:t>diskrit</a:t>
            </a:r>
            <a:endParaRPr lang="en-US" dirty="0" smtClean="0"/>
          </a:p>
          <a:p>
            <a:r>
              <a:rPr lang="en-US" dirty="0" smtClean="0"/>
              <a:t>T</a:t>
            </a:r>
            <a:r>
              <a:rPr lang="id-ID" dirty="0" smtClean="0"/>
              <a:t>ahan terhadap data-data yang terdapat kesalahan</a:t>
            </a:r>
            <a:endParaRPr lang="en-US" dirty="0" smtClean="0"/>
          </a:p>
          <a:p>
            <a:r>
              <a:rPr lang="en-US" dirty="0" smtClean="0"/>
              <a:t>M</a:t>
            </a:r>
            <a:r>
              <a:rPr lang="id-ID" dirty="0" smtClean="0"/>
              <a:t>ampu mempelajari ekspresi-skspresi </a:t>
            </a:r>
            <a:r>
              <a:rPr lang="id-ID" i="1" dirty="0" smtClean="0"/>
              <a:t>disjunctive</a:t>
            </a:r>
            <a:r>
              <a:rPr lang="id-ID" dirty="0" smtClean="0"/>
              <a:t> (ekspresi OR). </a:t>
            </a:r>
            <a:endParaRPr lang="en-US" dirty="0" smtClean="0"/>
          </a:p>
          <a:p>
            <a:r>
              <a:rPr lang="en-US" dirty="0" err="1" smtClean="0"/>
              <a:t>Metode</a:t>
            </a:r>
            <a:r>
              <a:rPr lang="en-US" dirty="0" smtClean="0"/>
              <a:t> DTL:</a:t>
            </a:r>
          </a:p>
          <a:p>
            <a:pPr lvl="1"/>
            <a:r>
              <a:rPr lang="id-ID" i="1" dirty="0" smtClean="0">
                <a:solidFill>
                  <a:srgbClr val="C00000"/>
                </a:solidFill>
              </a:rPr>
              <a:t>I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id-ID" i="1" dirty="0" smtClean="0">
                <a:solidFill>
                  <a:srgbClr val="C00000"/>
                </a:solidFill>
              </a:rPr>
              <a:t>tera</a:t>
            </a:r>
            <a:r>
              <a:rPr lang="en-US" i="1" dirty="0" smtClean="0">
                <a:solidFill>
                  <a:srgbClr val="C00000"/>
                </a:solidFill>
              </a:rPr>
              <a:t>c</a:t>
            </a:r>
            <a:r>
              <a:rPr lang="id-ID" i="1" dirty="0" smtClean="0">
                <a:solidFill>
                  <a:srgbClr val="C00000"/>
                </a:solidFill>
              </a:rPr>
              <a:t>tive Dychotomizer version 3 </a:t>
            </a:r>
            <a:r>
              <a:rPr lang="id-ID" dirty="0" smtClean="0">
                <a:solidFill>
                  <a:srgbClr val="C00000"/>
                </a:solidFill>
              </a:rPr>
              <a:t>(ID3) 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id-ID" dirty="0" smtClean="0"/>
              <a:t>ASSISTANT </a:t>
            </a:r>
            <a:endParaRPr lang="en-US" dirty="0" smtClean="0"/>
          </a:p>
          <a:p>
            <a:pPr lvl="1"/>
            <a:r>
              <a:rPr lang="id-ID" dirty="0" smtClean="0"/>
              <a:t>C4.5</a:t>
            </a:r>
            <a:endParaRPr lang="en-US" dirty="0" smtClean="0"/>
          </a:p>
          <a:p>
            <a:pPr lvl="1"/>
            <a:r>
              <a:rPr lang="en-US" dirty="0" smtClean="0"/>
              <a:t>C5.0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plate_informatika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2568</TotalTime>
  <Words>2075</Words>
  <Application>Microsoft Office PowerPoint</Application>
  <PresentationFormat>On-screen Show (4:3)</PresentationFormat>
  <Paragraphs>610</Paragraphs>
  <Slides>48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template_informatika_slide</vt:lpstr>
      <vt:lpstr>Equation</vt:lpstr>
      <vt:lpstr>Visio</vt:lpstr>
      <vt:lpstr>Document</vt:lpstr>
      <vt:lpstr>CSG3G3 Kercerdasan Mesin dan Artifisial Pertemuan 11: Learning (Decision Tree)</vt:lpstr>
      <vt:lpstr>Outline</vt:lpstr>
      <vt:lpstr>Review: Naive Bayes</vt:lpstr>
      <vt:lpstr>Perhatikan Tabel Berikut, Bagaimana menemukan aturan bahwa seorang pelamar diterima atau tidak?</vt:lpstr>
      <vt:lpstr>Slide 5</vt:lpstr>
      <vt:lpstr>Perhatikan Tabel Berikut (terdapat modifikasi P4, P8 dan P10), Bagaimana menemukan aturan bahwa seorang pelamar diterima atau tidak?</vt:lpstr>
      <vt:lpstr>Slide 7</vt:lpstr>
      <vt:lpstr>Slide 8</vt:lpstr>
      <vt:lpstr>Decision Tree Learning (DTL)</vt:lpstr>
      <vt:lpstr>Your idea to do Decision Tree?</vt:lpstr>
      <vt:lpstr>General Structure of Hunt’s Algorithm</vt:lpstr>
      <vt:lpstr>Hunt’s  Algorithm</vt:lpstr>
      <vt:lpstr>Review The Process</vt:lpstr>
      <vt:lpstr>How to specify the attribute test condition?</vt:lpstr>
      <vt:lpstr>Find the example</vt:lpstr>
      <vt:lpstr>Splitting Based on Nominal Attributes</vt:lpstr>
      <vt:lpstr>Splitting Based on Ordinal Attributes</vt:lpstr>
      <vt:lpstr>Splitting Based on Continuous Attributes</vt:lpstr>
      <vt:lpstr>Splitting Based on Continuous Attributes</vt:lpstr>
      <vt:lpstr>Tree Induction</vt:lpstr>
      <vt:lpstr>How to determine the Best Split</vt:lpstr>
      <vt:lpstr>How to determine the Best Split</vt:lpstr>
      <vt:lpstr>Homogeneus / Impurity</vt:lpstr>
      <vt:lpstr>How to Find the Best Split</vt:lpstr>
      <vt:lpstr>How to Find the Best Split</vt:lpstr>
      <vt:lpstr>Measure of Impurity: GINI</vt:lpstr>
      <vt:lpstr>Examples for computing GINI</vt:lpstr>
      <vt:lpstr>Splitting Based on GINI</vt:lpstr>
      <vt:lpstr>Alternative Splitting Criteria based on INFO</vt:lpstr>
      <vt:lpstr>Examples for computing Entropy</vt:lpstr>
      <vt:lpstr>Splitting Based on INFO...</vt:lpstr>
      <vt:lpstr>Splitting Criteria based on Classification Error</vt:lpstr>
      <vt:lpstr>Examples for Computing Error</vt:lpstr>
      <vt:lpstr>Comparison among Splitting Criteria</vt:lpstr>
      <vt:lpstr>Contoh Perhitungan</vt:lpstr>
      <vt:lpstr>Data Penerimaan Pegawai</vt:lpstr>
      <vt:lpstr>Metode ID3</vt:lpstr>
      <vt:lpstr>Metode ID3</vt:lpstr>
      <vt:lpstr>Rekursi level 0 iterasi ke-1</vt:lpstr>
      <vt:lpstr>Information Gain (IG)</vt:lpstr>
      <vt:lpstr>IG untuk IPK</vt:lpstr>
      <vt:lpstr>IG untuk Psikologi</vt:lpstr>
      <vt:lpstr>IG untuk Psikologi</vt:lpstr>
      <vt:lpstr>IG untuk Wawancara</vt:lpstr>
      <vt:lpstr>IG untuk Wawancara</vt:lpstr>
      <vt:lpstr>The Best Classifier </vt:lpstr>
      <vt:lpstr>Daftar Pustaka</vt:lpstr>
      <vt:lpstr>Slide 48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Tjokorda Agung Budi Wirayuda</cp:lastModifiedBy>
  <cp:revision>146</cp:revision>
  <dcterms:created xsi:type="dcterms:W3CDTF">2012-11-14T18:53:32Z</dcterms:created>
  <dcterms:modified xsi:type="dcterms:W3CDTF">2015-04-15T03:04:39Z</dcterms:modified>
</cp:coreProperties>
</file>