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02" r:id="rId3"/>
    <p:sldId id="461" r:id="rId4"/>
    <p:sldId id="462" r:id="rId5"/>
    <p:sldId id="463" r:id="rId6"/>
    <p:sldId id="464" r:id="rId7"/>
    <p:sldId id="460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5" r:id="rId16"/>
    <p:sldId id="474" r:id="rId17"/>
    <p:sldId id="472" r:id="rId18"/>
    <p:sldId id="473" r:id="rId19"/>
    <p:sldId id="477" r:id="rId20"/>
    <p:sldId id="480" r:id="rId21"/>
    <p:sldId id="481" r:id="rId22"/>
    <p:sldId id="497" r:id="rId23"/>
    <p:sldId id="492" r:id="rId24"/>
    <p:sldId id="482" r:id="rId25"/>
    <p:sldId id="483" r:id="rId26"/>
    <p:sldId id="484" r:id="rId27"/>
    <p:sldId id="485" r:id="rId28"/>
    <p:sldId id="486" r:id="rId29"/>
    <p:sldId id="478" r:id="rId30"/>
    <p:sldId id="488" r:id="rId31"/>
    <p:sldId id="490" r:id="rId32"/>
    <p:sldId id="489" r:id="rId33"/>
    <p:sldId id="491" r:id="rId34"/>
    <p:sldId id="459" r:id="rId35"/>
    <p:sldId id="493" r:id="rId36"/>
    <p:sldId id="496" r:id="rId37"/>
    <p:sldId id="494" r:id="rId38"/>
    <p:sldId id="495" r:id="rId39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18773-78A1-4246-88CD-E0D119ED858F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01CF9-C80B-4977-8F3F-34E0C7F929E3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C9D07-C3FA-4D74-BA33-BAF88DDD9468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E941F-143C-43D7-BAC8-2CC2BAF25967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22A37-DC9F-4265-BD29-D5171AE85CCB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4747-F7BA-4D8E-83F6-2D3D7D0C1354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E8E09-8906-4836-B8F4-0ED8EA48B7B3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8" y="4863219"/>
            <a:ext cx="5681980" cy="4603798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449C2-29A6-4F2D-AA1A-46972B7AED56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F0D2D-2B2E-4494-973D-211328F8CB69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E22063-ACA1-4076-AE18-B5187BBD4F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CFA073-A6FE-4AEA-BD5B-1AEFB062BC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98E839-326A-41FA-A71F-E92C881B3EE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3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latecki/Courses/RobotFall08/Talks/bayesNaive.ppt" TargetMode="External"/><Relationship Id="rId2" Type="http://schemas.openxmlformats.org/officeDocument/2006/relationships/hyperlink" Target="http://cs.wellesley.edu/~cs315/315_PPTs/L16-NaiveBayes/lecture_16.ppt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10: Learning (Naive Bayes)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dalam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Aturan</a:t>
            </a:r>
            <a:r>
              <a:rPr lang="en-US" dirty="0" smtClean="0"/>
              <a:t> yang general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Bayesian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Bayesian Classification represents a </a:t>
            </a:r>
            <a:r>
              <a:rPr lang="id-ID" dirty="0" smtClean="0"/>
              <a:t>s</a:t>
            </a:r>
            <a:r>
              <a:rPr lang="en-US" dirty="0" err="1" smtClean="0"/>
              <a:t>upervised</a:t>
            </a:r>
            <a:r>
              <a:rPr lang="en-US" dirty="0" smtClean="0"/>
              <a:t> learning method as well as a statistical</a:t>
            </a:r>
            <a:r>
              <a:rPr lang="id-ID" dirty="0" smtClean="0"/>
              <a:t> </a:t>
            </a:r>
            <a:r>
              <a:rPr lang="en-US" dirty="0" smtClean="0"/>
              <a:t>method for classification. </a:t>
            </a:r>
            <a:endParaRPr lang="id-ID" dirty="0" smtClean="0"/>
          </a:p>
          <a:p>
            <a:r>
              <a:rPr lang="en-US" dirty="0" smtClean="0"/>
              <a:t>Assumes an underlying probabilistic model and it allows us to capture</a:t>
            </a:r>
            <a:r>
              <a:rPr lang="id-ID" dirty="0" smtClean="0"/>
              <a:t> </a:t>
            </a:r>
            <a:r>
              <a:rPr lang="en-US" dirty="0" smtClean="0"/>
              <a:t>uncertainty about the model in a principled way by determining probabilities of the outcomes. </a:t>
            </a:r>
            <a:endParaRPr lang="id-ID" dirty="0" smtClean="0"/>
          </a:p>
          <a:p>
            <a:r>
              <a:rPr lang="en-US" dirty="0" err="1" smtClean="0"/>
              <a:t>Itcan</a:t>
            </a:r>
            <a:r>
              <a:rPr lang="en-US" dirty="0" smtClean="0"/>
              <a:t> solve diagnostic and predictive problems.</a:t>
            </a:r>
          </a:p>
          <a:p>
            <a:r>
              <a:rPr lang="en-US" dirty="0" smtClean="0"/>
              <a:t>This Classification is named after Thomas </a:t>
            </a:r>
            <a:r>
              <a:rPr lang="en-US" dirty="0" err="1" smtClean="0"/>
              <a:t>Bayes</a:t>
            </a:r>
            <a:r>
              <a:rPr lang="en-US" dirty="0" smtClean="0"/>
              <a:t> ( 1702-1761), who proposed the </a:t>
            </a:r>
            <a:r>
              <a:rPr lang="en-US" dirty="0" err="1" smtClean="0"/>
              <a:t>Bayes</a:t>
            </a:r>
            <a:r>
              <a:rPr lang="id-ID" dirty="0" smtClean="0"/>
              <a:t> </a:t>
            </a:r>
            <a:r>
              <a:rPr lang="en-US" dirty="0" smtClean="0"/>
              <a:t>Theorem.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75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457763"/>
            <a:ext cx="6182702" cy="47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76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01762"/>
            <a:ext cx="5068094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5128" y="3429000"/>
            <a:ext cx="3476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5128" y="1764589"/>
            <a:ext cx="3181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want to classify an insect we have found. Its antennae are 3 units long.</a:t>
            </a:r>
          </a:p>
          <a:p>
            <a:r>
              <a:rPr lang="en-US" sz="2000" dirty="0" smtClean="0"/>
              <a:t>How can we classify it?</a:t>
            </a:r>
            <a:endParaRPr lang="id-ID" sz="2000" dirty="0" smtClean="0"/>
          </a:p>
          <a:p>
            <a:r>
              <a:rPr lang="en-US" sz="2000" dirty="0" smtClean="0"/>
              <a:t>We can just ask ourselves, give the distributions of antennae lengths we have</a:t>
            </a:r>
            <a:r>
              <a:rPr lang="id-ID" sz="2000" dirty="0" smtClean="0"/>
              <a:t> </a:t>
            </a:r>
            <a:r>
              <a:rPr lang="en-US" sz="2000" dirty="0" smtClean="0"/>
              <a:t>seen, is it more </a:t>
            </a:r>
            <a:r>
              <a:rPr lang="en-US" sz="2000" i="1" dirty="0" smtClean="0"/>
              <a:t>probable that our insect is a </a:t>
            </a:r>
            <a:r>
              <a:rPr lang="en-US" sz="2000" b="1" i="1" dirty="0" smtClean="0"/>
              <a:t>Grasshopper or a Katydid.</a:t>
            </a:r>
            <a:endParaRPr lang="id-ID" sz="2000" b="1" i="1" dirty="0" smtClean="0"/>
          </a:p>
          <a:p>
            <a:r>
              <a:rPr lang="id-ID" sz="2000" dirty="0" smtClean="0"/>
              <a:t>Formal Definition: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095" y="4840014"/>
            <a:ext cx="8457905" cy="11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Dummy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Periksa data yang ada:</a:t>
            </a:r>
          </a:p>
          <a:p>
            <a:pPr lvl="1"/>
            <a:r>
              <a:rPr lang="id-ID" dirty="0" smtClean="0"/>
              <a:t>Hitung berapa peluang Kelas Grasshopper dengan panjang antena x -&gt; A</a:t>
            </a:r>
          </a:p>
          <a:p>
            <a:pPr lvl="1"/>
            <a:r>
              <a:rPr lang="id-ID" dirty="0" smtClean="0"/>
              <a:t>Hitung berapa peluang Kelas Katydid dengan panjang antena x -&gt; B</a:t>
            </a:r>
          </a:p>
          <a:p>
            <a:pPr lvl="1"/>
            <a:r>
              <a:rPr lang="id-ID" dirty="0" smtClean="0"/>
              <a:t>Keputusan adalah mencari  peluang terbesar </a:t>
            </a:r>
          </a:p>
          <a:p>
            <a:pPr lvl="2"/>
            <a:r>
              <a:rPr lang="id-ID" dirty="0" smtClean="0"/>
              <a:t>Jika A &gt; B, maka data masuk ke kelas Grasshopper</a:t>
            </a:r>
          </a:p>
          <a:p>
            <a:pPr lvl="2"/>
            <a:r>
              <a:rPr lang="id-ID" dirty="0" smtClean="0"/>
              <a:t>Jika A &lt; B, maka data masuk ke kelas Katydid</a:t>
            </a:r>
          </a:p>
          <a:p>
            <a:pPr lvl="2"/>
            <a:r>
              <a:rPr lang="id-ID" dirty="0" smtClean="0"/>
              <a:t>Jika A=B ,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341255"/>
            <a:ext cx="3746038" cy="185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316" y="1323092"/>
            <a:ext cx="3528684" cy="18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49" y="3637018"/>
            <a:ext cx="3725597" cy="197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4629" y="3637018"/>
            <a:ext cx="2987003" cy="16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Bayes</a:t>
            </a:r>
            <a:r>
              <a:rPr lang="en-US" altLang="zh-CN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d-ID" altLang="zh-CN" dirty="0" smtClean="0"/>
          </a:p>
          <a:p>
            <a:endParaRPr lang="id-ID" altLang="zh-CN" dirty="0" smtClean="0"/>
          </a:p>
          <a:p>
            <a:r>
              <a:rPr lang="en-US" altLang="zh-CN" i="1" dirty="0" smtClean="0"/>
              <a:t>P(h)</a:t>
            </a:r>
            <a:r>
              <a:rPr lang="en-US" altLang="zh-CN" dirty="0" smtClean="0"/>
              <a:t>: independent probability of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: </a:t>
            </a:r>
            <a:r>
              <a:rPr lang="en-US" altLang="zh-CN" i="1" dirty="0" smtClean="0">
                <a:solidFill>
                  <a:srgbClr val="FF0000"/>
                </a:solidFill>
              </a:rPr>
              <a:t>prior probability</a:t>
            </a:r>
          </a:p>
          <a:p>
            <a:r>
              <a:rPr lang="en-US" altLang="zh-CN" i="1" dirty="0" smtClean="0"/>
              <a:t>P(D)</a:t>
            </a:r>
            <a:r>
              <a:rPr lang="en-US" altLang="zh-CN" dirty="0" smtClean="0"/>
              <a:t>: independent probability of </a:t>
            </a:r>
            <a:r>
              <a:rPr lang="en-US" altLang="zh-CN" i="1" dirty="0" smtClean="0"/>
              <a:t>D</a:t>
            </a:r>
          </a:p>
          <a:p>
            <a:r>
              <a:rPr lang="en-US" altLang="zh-CN" i="1" dirty="0" smtClean="0"/>
              <a:t>P(</a:t>
            </a:r>
            <a:r>
              <a:rPr lang="en-US" altLang="zh-CN" i="1" dirty="0" err="1" smtClean="0"/>
              <a:t>D|h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: conditional probability of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 given h: </a:t>
            </a:r>
            <a:r>
              <a:rPr lang="en-US" altLang="zh-CN" i="1" dirty="0" smtClean="0">
                <a:solidFill>
                  <a:srgbClr val="FF0000"/>
                </a:solidFill>
              </a:rPr>
              <a:t>likelihood</a:t>
            </a:r>
          </a:p>
          <a:p>
            <a:r>
              <a:rPr lang="en-US" altLang="zh-CN" i="1" dirty="0" smtClean="0"/>
              <a:t>P(</a:t>
            </a:r>
            <a:r>
              <a:rPr lang="en-US" altLang="zh-CN" i="1" dirty="0" err="1" smtClean="0"/>
              <a:t>h|D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: conditional probability of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 given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: </a:t>
            </a:r>
            <a:r>
              <a:rPr lang="en-US" altLang="zh-CN" i="1" dirty="0" smtClean="0">
                <a:solidFill>
                  <a:srgbClr val="FF0000"/>
                </a:solidFill>
              </a:rPr>
              <a:t>posterior probability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1361090" y="1977656"/>
          <a:ext cx="3048000" cy="839788"/>
        </p:xfrm>
        <a:graphic>
          <a:graphicData uri="http://schemas.openxmlformats.org/presentationml/2006/ole">
            <p:oleObj spid="_x0000_s277507" name="Equation" r:id="rId3" imgW="1524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/>
              <a:t>Based on data provide: can we calculate </a:t>
            </a:r>
            <a:r>
              <a:rPr lang="en-US" sz="2400" i="1" dirty="0" smtClean="0"/>
              <a:t>Grasshopper or a Katydid</a:t>
            </a:r>
            <a:r>
              <a:rPr lang="id-ID" sz="2400" i="1" dirty="0" smtClean="0"/>
              <a:t> problem using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i="1" dirty="0" smtClean="0"/>
          </a:p>
          <a:p>
            <a:r>
              <a:rPr lang="id-ID" i="1" dirty="0" smtClean="0"/>
              <a:t>h= {Grasshopper, Katydid}</a:t>
            </a:r>
          </a:p>
          <a:p>
            <a:r>
              <a:rPr lang="id-ID" i="1" dirty="0" smtClean="0"/>
              <a:t>P(h) = peluang kelas h</a:t>
            </a:r>
          </a:p>
          <a:p>
            <a:r>
              <a:rPr lang="id-ID" i="1" dirty="0" smtClean="0"/>
              <a:t>D= attribute data (panjang antena)</a:t>
            </a:r>
          </a:p>
          <a:p>
            <a:r>
              <a:rPr lang="id-ID" i="1" dirty="0" smtClean="0"/>
              <a:t>P(D)= peluang dari data dengan panjang antena d</a:t>
            </a:r>
          </a:p>
          <a:p>
            <a:r>
              <a:rPr lang="id-ID" i="1" dirty="0" smtClean="0"/>
              <a:t>P(D|h)=peluang data D berada dalam kelas 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929658" y="1977656"/>
          <a:ext cx="3048000" cy="839788"/>
        </p:xfrm>
        <a:graphic>
          <a:graphicData uri="http://schemas.openxmlformats.org/presentationml/2006/ole">
            <p:oleObj spid="_x0000_s279554" name="Equation" r:id="rId3" imgW="1524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There is no way we can calculate the </a:t>
            </a:r>
            <a:r>
              <a:rPr lang="en-US" i="1" dirty="0" smtClean="0"/>
              <a:t>Grasshopper or a Katydid</a:t>
            </a:r>
            <a:r>
              <a:rPr lang="id-ID" i="1" dirty="0" smtClean="0"/>
              <a:t> problem using Bayes Theorem </a:t>
            </a:r>
            <a:r>
              <a:rPr lang="id-ID" dirty="0" smtClean="0"/>
              <a:t>with provide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611" y="3429000"/>
            <a:ext cx="742404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Materi Learning yang disampaikan dalam perkualiahan meliputi: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Naive Bayes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Materi Pengayaan (opsional)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7827580" cy="663410"/>
          </a:xfrm>
        </p:spPr>
        <p:txBody>
          <a:bodyPr/>
          <a:lstStyle/>
          <a:p>
            <a:r>
              <a:rPr lang="id-ID" sz="2400" dirty="0" smtClean="0"/>
              <a:t>How about this problem: </a:t>
            </a:r>
            <a:r>
              <a:rPr lang="en-GB" sz="2400" dirty="0" smtClean="0"/>
              <a:t>cancer </a:t>
            </a:r>
            <a:r>
              <a:rPr lang="en-GB" sz="2400" dirty="0"/>
              <a:t>or not?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81048"/>
            <a:ext cx="8077200" cy="274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A patient takes a lab test and the result comes back positive. It is known that the test returns a correct positive result in only 99% of the cases and a correct negative result in only 95% of the cases. Furthermore, only 0.03 of the entire population has this disease.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1. What is the probability that this patient has cancer?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2. What is the probability that he does not have cancer?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3. What is the diagnosis?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P(Cancer)=0.03			P(¬Cancer)=0.97</a:t>
            </a:r>
          </a:p>
          <a:p>
            <a:r>
              <a:rPr lang="id-ID" dirty="0" smtClean="0"/>
              <a:t>P(+|cancer)=0.99			P(+|¬Cancer)=0.01</a:t>
            </a:r>
          </a:p>
          <a:p>
            <a:r>
              <a:rPr lang="id-ID" dirty="0" smtClean="0"/>
              <a:t>P(-|cancer)=0.05			P(-|¬Cancer)=0.95</a:t>
            </a:r>
          </a:p>
          <a:p>
            <a:r>
              <a:rPr lang="id-ID" dirty="0" smtClean="0"/>
              <a:t>Hipotesis</a:t>
            </a:r>
          </a:p>
          <a:p>
            <a:r>
              <a:rPr lang="id-ID" dirty="0" smtClean="0"/>
              <a:t>P(cancer|+)=P(+|cancer)xP(cancer)/P</a:t>
            </a:r>
            <a:r>
              <a:rPr lang="id-ID" dirty="0" smtClean="0"/>
              <a:t>(+)</a:t>
            </a:r>
          </a:p>
          <a:p>
            <a:pPr lvl="1"/>
            <a:r>
              <a:rPr lang="id-ID" dirty="0" smtClean="0"/>
              <a:t>0.99 x 0.03 = </a:t>
            </a:r>
            <a:r>
              <a:rPr lang="id-ID" dirty="0" smtClean="0"/>
              <a:t>0.0279 / P(+)</a:t>
            </a:r>
            <a:endParaRPr lang="id-ID" dirty="0" smtClean="0"/>
          </a:p>
          <a:p>
            <a:r>
              <a:rPr lang="id-ID" dirty="0" smtClean="0"/>
              <a:t>P(¬cancer|+)=P(+|¬cancer)xP(¬cancer)/P</a:t>
            </a:r>
            <a:r>
              <a:rPr lang="id-ID" dirty="0" smtClean="0"/>
              <a:t>(+)</a:t>
            </a:r>
          </a:p>
          <a:p>
            <a:pPr lvl="1"/>
            <a:r>
              <a:rPr lang="id-ID" dirty="0" smtClean="0"/>
              <a:t>0.01 x </a:t>
            </a:r>
            <a:r>
              <a:rPr lang="id-ID" dirty="0" smtClean="0"/>
              <a:t>0.97 = 0.0097 / P(+) 	</a:t>
            </a:r>
            <a:endParaRPr lang="id-ID" dirty="0" smtClean="0"/>
          </a:p>
          <a:p>
            <a:r>
              <a:rPr lang="id-ID" dirty="0" smtClean="0"/>
              <a:t>Sometime </a:t>
            </a:r>
            <a:r>
              <a:rPr lang="id-ID" dirty="0" smtClean="0"/>
              <a:t>in real condition we can’t calculate P(+), do we have to calculate this?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Cancer or not cancer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Cancer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Cancer or not cancer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0210" name="Picture 2" descr="http://www.math.cornell.edu/%7Emec/2008-2009/TianyiZheng/Images/image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83" y="1977656"/>
            <a:ext cx="6616165" cy="978447"/>
          </a:xfrm>
          <a:prstGeom prst="rect">
            <a:avLst/>
          </a:prstGeom>
          <a:noFill/>
        </p:spPr>
      </p:pic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596" y="2956103"/>
            <a:ext cx="5531749" cy="12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0596" y="4808483"/>
            <a:ext cx="5531749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Menghilangkan kebutuhan mengetahui P(A)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Suppose we want to know the P(+)</a:t>
            </a:r>
          </a:p>
          <a:p>
            <a:r>
              <a:rPr lang="id-ID" dirty="0" smtClean="0"/>
              <a:t>Product rule:</a:t>
            </a:r>
          </a:p>
          <a:p>
            <a:r>
              <a:rPr lang="id-ID" dirty="0" smtClean="0"/>
              <a:t>Sum rule :</a:t>
            </a:r>
          </a:p>
          <a:p>
            <a:r>
              <a:rPr lang="id-ID" dirty="0" smtClean="0"/>
              <a:t>P(+ v cancer)=P(+)+P(cancer)-P(+^cancer)</a:t>
            </a:r>
          </a:p>
          <a:p>
            <a:r>
              <a:rPr lang="id-ID" dirty="0" smtClean="0"/>
              <a:t>P(+^cancer)=P(+|cancer)X P(cancer)</a:t>
            </a:r>
          </a:p>
          <a:p>
            <a:r>
              <a:rPr lang="id-ID" dirty="0" smtClean="0"/>
              <a:t>P(+)=P(+^cancer)-P(cancer)</a:t>
            </a:r>
          </a:p>
          <a:p>
            <a:r>
              <a:rPr lang="id-ID" dirty="0" smtClean="0"/>
              <a:t>P(+)=P(+|cancer)X P(cancer)-P(cancer)</a:t>
            </a:r>
          </a:p>
          <a:p>
            <a:endParaRPr lang="id-ID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Cancer or not cancer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3613150" y="2560638"/>
          <a:ext cx="5003800" cy="395287"/>
        </p:xfrm>
        <a:graphic>
          <a:graphicData uri="http://schemas.openxmlformats.org/presentationml/2006/ole">
            <p:oleObj spid="_x0000_s322563" name="Equation" r:id="rId3" imgW="2527200" imgH="203040" progId="Equation.3">
              <p:embed/>
            </p:oleObj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3562515" y="3276600"/>
          <a:ext cx="4876800" cy="431800"/>
        </p:xfrm>
        <a:graphic>
          <a:graphicData uri="http://schemas.openxmlformats.org/presentationml/2006/ole">
            <p:oleObj spid="_x0000_s322564" name="Equation" r:id="rId4" imgW="22606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213" y="268014"/>
            <a:ext cx="8326438" cy="64123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Maximum A Posterior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335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600" dirty="0"/>
              <a:t>Based on </a:t>
            </a:r>
            <a:r>
              <a:rPr lang="en-US" altLang="zh-CN" sz="2600" dirty="0" err="1"/>
              <a:t>Bayes</a:t>
            </a:r>
            <a:r>
              <a:rPr lang="en-US" altLang="zh-CN" sz="2600" dirty="0"/>
              <a:t> Theorem, we can compute the </a:t>
            </a:r>
            <a:r>
              <a:rPr lang="en-US" altLang="zh-CN" sz="2600" i="1" dirty="0">
                <a:solidFill>
                  <a:srgbClr val="FF0000"/>
                </a:solidFill>
              </a:rPr>
              <a:t>Maximum A Posterior</a:t>
            </a:r>
            <a:r>
              <a:rPr lang="en-US" altLang="zh-CN" sz="2600" dirty="0"/>
              <a:t> (MAP) hypothesis for the data</a:t>
            </a:r>
          </a:p>
          <a:p>
            <a:r>
              <a:rPr lang="en-US" altLang="zh-CN" sz="2600" dirty="0"/>
              <a:t>We are interested in the best hypothesis for some space H given observed training data D.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294063" y="3540125"/>
          <a:ext cx="2497137" cy="498475"/>
        </p:xfrm>
        <a:graphic>
          <a:graphicData uri="http://schemas.openxmlformats.org/presentationml/2006/ole">
            <p:oleObj spid="_x0000_s281602" name="Equation" r:id="rId4" imgW="1447560" imgH="30456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59213" y="4100513"/>
          <a:ext cx="2541587" cy="700087"/>
        </p:xfrm>
        <a:graphic>
          <a:graphicData uri="http://schemas.openxmlformats.org/presentationml/2006/ole">
            <p:oleObj spid="_x0000_s281603" name="Equation" r:id="rId5" imgW="1447560" imgH="4190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905250" y="4911725"/>
          <a:ext cx="2457450" cy="498475"/>
        </p:xfrm>
        <a:graphic>
          <a:graphicData uri="http://schemas.openxmlformats.org/presentationml/2006/ole">
            <p:oleObj spid="_x0000_s281604" name="Equation" r:id="rId6" imgW="1422360" imgH="304560" progId="Equation.3">
              <p:embed/>
            </p:oleObj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9600" y="5334000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dirty="0"/>
              <a:t>H</a:t>
            </a:r>
            <a:r>
              <a:rPr lang="en-US" altLang="zh-CN" sz="2000" dirty="0"/>
              <a:t>: set of all hypothesis.</a:t>
            </a:r>
          </a:p>
          <a:p>
            <a:pPr>
              <a:spcBef>
                <a:spcPct val="50000"/>
              </a:spcBef>
            </a:pPr>
            <a:r>
              <a:rPr lang="en-US" altLang="zh-CN" sz="2000" dirty="0"/>
              <a:t>Note that we can drop </a:t>
            </a:r>
            <a:r>
              <a:rPr lang="en-US" altLang="zh-CN" sz="2000" i="1" dirty="0"/>
              <a:t>P(D)</a:t>
            </a:r>
            <a:r>
              <a:rPr lang="en-US" altLang="zh-CN" sz="2000" dirty="0"/>
              <a:t> as the probability of the data is constant (and independent of the hypothesis).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Maximum Likelihood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Now assume that all hypotheses are equally probable a priori, i.e., </a:t>
            </a:r>
            <a:r>
              <a:rPr lang="en-US" altLang="zh-CN" i="1"/>
              <a:t>P(hi ) = P(hj )</a:t>
            </a:r>
            <a:r>
              <a:rPr lang="en-US" altLang="zh-CN"/>
              <a:t> for all </a:t>
            </a:r>
            <a:r>
              <a:rPr lang="en-US" altLang="zh-CN" i="1"/>
              <a:t>hi, hj</a:t>
            </a:r>
            <a:r>
              <a:rPr lang="en-US" altLang="zh-CN"/>
              <a:t> belong to </a:t>
            </a:r>
            <a:r>
              <a:rPr lang="en-US" altLang="zh-CN" i="1"/>
              <a:t>H</a:t>
            </a:r>
            <a:r>
              <a:rPr lang="en-US" altLang="zh-CN"/>
              <a:t>.</a:t>
            </a:r>
          </a:p>
          <a:p>
            <a:pPr>
              <a:lnSpc>
                <a:spcPct val="90000"/>
              </a:lnSpc>
            </a:pPr>
            <a:r>
              <a:rPr lang="en-US" altLang="zh-CN"/>
              <a:t>This is called assuming a </a:t>
            </a:r>
            <a:r>
              <a:rPr lang="en-US" altLang="zh-CN" i="1">
                <a:solidFill>
                  <a:srgbClr val="FF0000"/>
                </a:solidFill>
              </a:rPr>
              <a:t>uniform prior</a:t>
            </a:r>
            <a:r>
              <a:rPr lang="en-US" altLang="zh-CN"/>
              <a:t>. It simplifies computing the posterior:</a:t>
            </a:r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r>
              <a:rPr lang="en-US" altLang="zh-CN"/>
              <a:t>This hypothesis is called the </a:t>
            </a:r>
            <a:r>
              <a:rPr lang="en-US" altLang="zh-CN" i="1">
                <a:solidFill>
                  <a:srgbClr val="FF0000"/>
                </a:solidFill>
              </a:rPr>
              <a:t>maximum likelihood hypothesis.</a:t>
            </a:r>
            <a:endParaRPr lang="zh-CN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590800" y="4191000"/>
          <a:ext cx="3276600" cy="693738"/>
        </p:xfrm>
        <a:graphic>
          <a:graphicData uri="http://schemas.openxmlformats.org/presentationml/2006/ole">
            <p:oleObj spid="_x0000_s282626" name="Equation" r:id="rId4" imgW="1434477" imgH="30466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7958" y="122238"/>
            <a:ext cx="5139559" cy="1295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Desirable Properties of </a:t>
            </a:r>
            <a:r>
              <a:rPr lang="en-US" dirty="0" err="1">
                <a:solidFill>
                  <a:schemeClr val="bg1"/>
                </a:solidFill>
              </a:rPr>
              <a:t>Bayes</a:t>
            </a:r>
            <a:r>
              <a:rPr lang="en-US" dirty="0">
                <a:solidFill>
                  <a:schemeClr val="bg1"/>
                </a:solidFill>
              </a:rPr>
              <a:t> Classifier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671145"/>
            <a:ext cx="8326438" cy="4054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0000"/>
                </a:solidFill>
              </a:rPr>
              <a:t>Incrementality</a:t>
            </a:r>
            <a:r>
              <a:rPr lang="en-US" i="1" dirty="0">
                <a:solidFill>
                  <a:srgbClr val="FF0000"/>
                </a:solidFill>
              </a:rPr>
              <a:t>:</a:t>
            </a:r>
            <a:r>
              <a:rPr lang="en-US" dirty="0"/>
              <a:t> with each training example, the prior and the likelihood can be updated dynamically: flexible and robust to errors.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Combines prior knowledge and observed data:</a:t>
            </a:r>
            <a:r>
              <a:rPr lang="en-US" dirty="0"/>
              <a:t> prior probability of a hypothesis multiplied with probability of the hypothesis given the training data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Probabilistic hypothesis:</a:t>
            </a:r>
            <a:r>
              <a:rPr lang="en-US" dirty="0"/>
              <a:t> outputs not only a classification, but a probability distribution over all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Bayes Classifiers</a:t>
            </a: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Assumption:</a:t>
            </a:r>
            <a:r>
              <a:rPr lang="en-US" sz="2000"/>
              <a:t> training set consists of instances of different classes described </a:t>
            </a:r>
            <a:r>
              <a:rPr lang="en-US" altLang="zh-CN" sz="2000" i="1"/>
              <a:t>cj</a:t>
            </a:r>
            <a:r>
              <a:rPr lang="en-US" altLang="zh-CN" sz="2000"/>
              <a:t> </a:t>
            </a:r>
            <a:r>
              <a:rPr lang="en-US" sz="2000"/>
              <a:t>as conjunctions of attributes values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Task:</a:t>
            </a:r>
            <a:r>
              <a:rPr lang="en-US" sz="2000"/>
              <a:t> </a:t>
            </a:r>
            <a:r>
              <a:rPr lang="en-US" altLang="zh-CN" sz="2000"/>
              <a:t>Classify a new instance </a:t>
            </a:r>
            <a:r>
              <a:rPr lang="en-US" altLang="zh-CN" sz="2000" i="1"/>
              <a:t>d </a:t>
            </a:r>
            <a:r>
              <a:rPr lang="en-US" altLang="zh-CN" sz="2000"/>
              <a:t>based on a tuple of attribute values   into one of the classes </a:t>
            </a:r>
            <a:r>
              <a:rPr lang="en-US" altLang="zh-CN" i="1"/>
              <a:t>cj</a:t>
            </a:r>
            <a:r>
              <a:rPr lang="en-US" altLang="zh-CN"/>
              <a:t> </a:t>
            </a:r>
            <a:r>
              <a:rPr lang="en-US" altLang="zh-CN">
                <a:sym typeface="Symbol" pitchFamily="18" charset="2"/>
              </a:rPr>
              <a:t> </a:t>
            </a:r>
            <a:r>
              <a:rPr lang="en-US" altLang="zh-CN" i="1">
                <a:sym typeface="Symbol" pitchFamily="18" charset="2"/>
              </a:rPr>
              <a:t>C</a:t>
            </a:r>
            <a:endParaRPr lang="en-US" altLang="zh-CN" sz="2000"/>
          </a:p>
          <a:p>
            <a:pPr>
              <a:spcBef>
                <a:spcPct val="50000"/>
              </a:spcBef>
            </a:pPr>
            <a:r>
              <a:rPr lang="en-US" sz="2000" b="1"/>
              <a:t>Key idea:</a:t>
            </a:r>
            <a:r>
              <a:rPr lang="en-US" sz="2000"/>
              <a:t> assign the most probable class             using Bayes Theorem.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562600" y="3294063"/>
          <a:ext cx="609600" cy="439737"/>
        </p:xfrm>
        <a:graphic>
          <a:graphicData uri="http://schemas.openxmlformats.org/presentationml/2006/ole">
            <p:oleObj spid="_x0000_s283650" name="Equation" r:id="rId4" imgW="304536" imgH="215713" progId="Equation.3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2032000" y="4257675"/>
          <a:ext cx="3759200" cy="619125"/>
        </p:xfrm>
        <a:graphic>
          <a:graphicData uri="http://schemas.openxmlformats.org/presentationml/2006/ole">
            <p:oleObj spid="_x0000_s283651" name="Equation" r:id="rId5" imgW="2070000" imgH="342720" progId="Equation.3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593975" y="4887913"/>
          <a:ext cx="3873500" cy="827087"/>
        </p:xfrm>
        <a:graphic>
          <a:graphicData uri="http://schemas.openxmlformats.org/presentationml/2006/ole">
            <p:oleObj spid="_x0000_s283652" name="Equation" r:id="rId6" imgW="2133360" imgH="457200" progId="Equation.3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2574925" y="5822950"/>
          <a:ext cx="3825875" cy="619125"/>
        </p:xfrm>
        <a:graphic>
          <a:graphicData uri="http://schemas.openxmlformats.org/presentationml/2006/ole">
            <p:oleObj spid="_x0000_s283653" name="Equation" r:id="rId7" imgW="21081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estimation</a:t>
            </a:r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i="1" dirty="0">
                <a:latin typeface="Times New Roman" charset="0"/>
              </a:rPr>
              <a:t>P</a:t>
            </a:r>
            <a:r>
              <a:rPr lang="en-US" altLang="zh-CN" sz="1600" dirty="0">
                <a:latin typeface="Times New Roman" charset="0"/>
              </a:rPr>
              <a:t>(</a:t>
            </a:r>
            <a:r>
              <a:rPr lang="en-US" altLang="zh-CN" sz="1600" i="1" dirty="0" err="1">
                <a:latin typeface="Times New Roman" charset="0"/>
              </a:rPr>
              <a:t>c</a:t>
            </a:r>
            <a:r>
              <a:rPr lang="en-US" altLang="zh-CN" sz="1600" i="1" baseline="-25000" dirty="0" err="1">
                <a:latin typeface="Times New Roman" charset="0"/>
              </a:rPr>
              <a:t>j</a:t>
            </a:r>
            <a:r>
              <a:rPr lang="en-US" altLang="zh-CN" sz="1600" dirty="0">
                <a:latin typeface="Times New Roman" charset="0"/>
              </a:rPr>
              <a:t>)</a:t>
            </a:r>
          </a:p>
          <a:p>
            <a:pPr marL="742950" lvl="1" indent="-285750"/>
            <a:r>
              <a:rPr lang="en-US" altLang="zh-CN" sz="1400" dirty="0"/>
              <a:t>Can be estimated from the frequency of classes in the training examples.</a:t>
            </a:r>
          </a:p>
          <a:p>
            <a:r>
              <a:rPr lang="en-US" altLang="zh-CN" sz="1600" i="1" dirty="0">
                <a:latin typeface="Times New Roman" charset="0"/>
              </a:rPr>
              <a:t>P</a:t>
            </a:r>
            <a:r>
              <a:rPr lang="en-US" altLang="zh-CN" sz="1600" dirty="0">
                <a:latin typeface="Times New Roman" charset="0"/>
              </a:rPr>
              <a:t>(</a:t>
            </a:r>
            <a:r>
              <a:rPr lang="en-US" altLang="zh-CN" sz="1600" i="1" dirty="0">
                <a:latin typeface="Times New Roman" charset="0"/>
              </a:rPr>
              <a:t>x</a:t>
            </a:r>
            <a:r>
              <a:rPr lang="en-US" altLang="zh-CN" sz="1600" i="1" baseline="-25000" dirty="0">
                <a:latin typeface="Times New Roman" charset="0"/>
              </a:rPr>
              <a:t>1</a:t>
            </a:r>
            <a:r>
              <a:rPr lang="en-US" altLang="zh-CN" sz="1600" i="1" dirty="0">
                <a:latin typeface="Times New Roman" charset="0"/>
              </a:rPr>
              <a:t>,x</a:t>
            </a:r>
            <a:r>
              <a:rPr lang="en-US" altLang="zh-CN" sz="1600" i="1" baseline="-25000" dirty="0">
                <a:latin typeface="Times New Roman" charset="0"/>
              </a:rPr>
              <a:t>2</a:t>
            </a:r>
            <a:r>
              <a:rPr lang="en-US" altLang="zh-CN" sz="1600" i="1" dirty="0">
                <a:latin typeface="Times New Roman" charset="0"/>
              </a:rPr>
              <a:t>,…,</a:t>
            </a:r>
            <a:r>
              <a:rPr lang="en-US" altLang="zh-CN" sz="1600" i="1" dirty="0" err="1">
                <a:latin typeface="Times New Roman" charset="0"/>
              </a:rPr>
              <a:t>x</a:t>
            </a:r>
            <a:r>
              <a:rPr lang="en-US" altLang="zh-CN" sz="1600" i="1" baseline="-25000" dirty="0" err="1">
                <a:latin typeface="Times New Roman" charset="0"/>
              </a:rPr>
              <a:t>n</a:t>
            </a:r>
            <a:r>
              <a:rPr lang="en-US" altLang="zh-CN" sz="1600" i="1" dirty="0" err="1">
                <a:latin typeface="Times New Roman" charset="0"/>
              </a:rPr>
              <a:t>|c</a:t>
            </a:r>
            <a:r>
              <a:rPr lang="en-US" altLang="zh-CN" sz="1600" i="1" baseline="-25000" dirty="0" err="1">
                <a:latin typeface="Times New Roman" charset="0"/>
              </a:rPr>
              <a:t>j</a:t>
            </a:r>
            <a:r>
              <a:rPr lang="en-US" altLang="zh-CN" sz="1600" dirty="0">
                <a:latin typeface="Times New Roman" charset="0"/>
              </a:rPr>
              <a:t>) </a:t>
            </a:r>
          </a:p>
          <a:p>
            <a:pPr marL="742950" lvl="1" indent="-285750"/>
            <a:r>
              <a:rPr lang="en-US" altLang="zh-CN" sz="1400" dirty="0">
                <a:cs typeface="Arial" charset="0"/>
              </a:rPr>
              <a:t>O(</a:t>
            </a:r>
            <a:r>
              <a:rPr lang="en-US" altLang="zh-CN" sz="1400" i="1" dirty="0">
                <a:cs typeface="Arial" charset="0"/>
              </a:rPr>
              <a:t>|</a:t>
            </a:r>
            <a:r>
              <a:rPr lang="en-US" altLang="zh-CN" sz="1400" i="1" dirty="0" err="1">
                <a:cs typeface="Arial" charset="0"/>
              </a:rPr>
              <a:t>X|</a:t>
            </a:r>
            <a:r>
              <a:rPr lang="en-US" altLang="zh-CN" sz="1400" i="1" baseline="30000" dirty="0" err="1">
                <a:cs typeface="Arial" charset="0"/>
              </a:rPr>
              <a:t>n</a:t>
            </a:r>
            <a:r>
              <a:rPr lang="en-US" altLang="zh-CN" sz="1400" dirty="0">
                <a:cs typeface="Arial" charset="0"/>
                <a:sym typeface="Symbol" pitchFamily="18" charset="2"/>
              </a:rPr>
              <a:t>•</a:t>
            </a:r>
            <a:r>
              <a:rPr lang="en-US" altLang="zh-CN" sz="1400" i="1" dirty="0">
                <a:cs typeface="Arial" charset="0"/>
                <a:sym typeface="Symbol" pitchFamily="18" charset="2"/>
              </a:rPr>
              <a:t>|C|</a:t>
            </a:r>
            <a:r>
              <a:rPr lang="en-US" altLang="zh-CN" sz="1400" dirty="0">
                <a:cs typeface="Arial" charset="0"/>
                <a:sym typeface="Symbol" pitchFamily="18" charset="2"/>
              </a:rPr>
              <a:t>) parameters</a:t>
            </a:r>
            <a:endParaRPr lang="en-US" altLang="zh-CN" sz="1400" dirty="0">
              <a:cs typeface="Arial" charset="0"/>
            </a:endParaRPr>
          </a:p>
          <a:p>
            <a:pPr marL="742950" lvl="1" indent="-285750"/>
            <a:r>
              <a:rPr lang="en-US" altLang="zh-CN" sz="1400" dirty="0"/>
              <a:t>Could only be estimated if a very, very large number of training examples was available.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Independence Assumption</a:t>
            </a:r>
            <a:r>
              <a:rPr lang="en-US" altLang="zh-CN" sz="1600" dirty="0">
                <a:sym typeface="Symbol" pitchFamily="18" charset="2"/>
              </a:rPr>
              <a:t>: attribute values are conditionally independent given the target value: </a:t>
            </a:r>
            <a:r>
              <a:rPr lang="en-US" altLang="zh-CN" sz="1600" b="1" i="1" dirty="0">
                <a:solidFill>
                  <a:srgbClr val="FF0000"/>
                </a:solidFill>
                <a:sym typeface="Symbol" pitchFamily="18" charset="2"/>
              </a:rPr>
              <a:t>naïve</a:t>
            </a:r>
            <a:r>
              <a:rPr lang="en-US" altLang="zh-CN" sz="1600" dirty="0">
                <a:sym typeface="Symbol" pitchFamily="18" charset="2"/>
              </a:rPr>
              <a:t> </a:t>
            </a:r>
            <a:r>
              <a:rPr lang="en-US" altLang="zh-CN" sz="1600" i="1" dirty="0" err="1">
                <a:solidFill>
                  <a:srgbClr val="FF0000"/>
                </a:solidFill>
                <a:sym typeface="Symbol" pitchFamily="18" charset="2"/>
              </a:rPr>
              <a:t>Bayes</a:t>
            </a:r>
            <a:r>
              <a:rPr lang="en-US" altLang="zh-CN" sz="1600" dirty="0">
                <a:sym typeface="Symbol" pitchFamily="18" charset="2"/>
              </a:rPr>
              <a:t>.</a:t>
            </a:r>
          </a:p>
        </p:txBody>
      </p:sp>
      <p:graphicFrame>
        <p:nvGraphicFramePr>
          <p:cNvPr id="33804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0" y="4794250"/>
          <a:ext cx="3962400" cy="628650"/>
        </p:xfrm>
        <a:graphic>
          <a:graphicData uri="http://schemas.openxmlformats.org/presentationml/2006/ole">
            <p:oleObj spid="_x0000_s284674" name="Equation" r:id="rId4" imgW="2158920" imgH="34272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5422900"/>
          <a:ext cx="3505200" cy="609600"/>
        </p:xfrm>
        <a:graphic>
          <a:graphicData uri="http://schemas.openxmlformats.org/presentationml/2006/ole">
            <p:oleObj spid="_x0000_s284675" name="Equation" r:id="rId5" imgW="204444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Derriving Naive Bayes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itchFamily="66" charset="0"/>
              <a:buAutoNum type="arabicPeriod"/>
            </a:pPr>
            <a:r>
              <a:rPr lang="en-US" dirty="0" smtClean="0"/>
              <a:t>All attribute values are independent of each other given the class. (conditional independence assumption)</a:t>
            </a:r>
          </a:p>
          <a:p>
            <a:pPr marL="457200" indent="-457200">
              <a:buFont typeface="Comic Sans MS" pitchFamily="66" charset="0"/>
              <a:buAutoNum type="arabicPeriod"/>
            </a:pPr>
            <a:r>
              <a:rPr lang="en-US" dirty="0" smtClean="0"/>
              <a:t>The conditional probabilities for a term are the same independent of position in the document.</a:t>
            </a:r>
          </a:p>
          <a:p>
            <a:r>
              <a:rPr lang="id-ID" dirty="0" smtClean="0"/>
              <a:t>So the final formula -&gt; finding </a:t>
            </a:r>
            <a:r>
              <a:rPr lang="id-ID" b="1" dirty="0" smtClean="0"/>
              <a:t>maximum a posterior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285698" name="Content Placeholder 4"/>
          <p:cNvGraphicFramePr>
            <a:graphicFrameLocks noChangeAspect="1"/>
          </p:cNvGraphicFramePr>
          <p:nvPr/>
        </p:nvGraphicFramePr>
        <p:xfrm>
          <a:off x="1027386" y="5033168"/>
          <a:ext cx="6096000" cy="754063"/>
        </p:xfrm>
        <a:graphic>
          <a:graphicData uri="http://schemas.openxmlformats.org/presentationml/2006/ole">
            <p:oleObj spid="_x0000_s285698" name="Equation" r:id="rId3" imgW="30859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778875" cy="641239"/>
          </a:xfrm>
        </p:spPr>
        <p:txBody>
          <a:bodyPr/>
          <a:lstStyle/>
          <a:p>
            <a:r>
              <a:rPr lang="id-ID" sz="2000" dirty="0" smtClean="0"/>
              <a:t>Perhatikan Tabel Berikut,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id-ID" sz="2000" dirty="0" smtClean="0"/>
              <a:t> bahwa seorang pelamar diterima atau tidak</a:t>
            </a:r>
            <a:r>
              <a:rPr lang="en-US" sz="2000" dirty="0" smtClean="0"/>
              <a:t>?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23622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81000" y="51054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76800" y="23622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876800" y="37338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876800" y="51054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3709988" y="304800"/>
            <a:ext cx="5205412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</a:t>
            </a:r>
            <a:r>
              <a:rPr lang="id-ID" dirty="0" smtClean="0">
                <a:solidFill>
                  <a:schemeClr val="bg1"/>
                </a:solidFill>
              </a:rPr>
              <a:t>Problem [1]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7F200-DECD-47C8-9352-336D4F71069D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9908" y="1371600"/>
          <a:ext cx="875409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92"/>
                <a:gridCol w="1094262"/>
                <a:gridCol w="4559423"/>
                <a:gridCol w="1459015"/>
              </a:tblGrid>
              <a:tr h="370840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= China?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Beijing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Shangai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Macao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Tokyo Japan</a:t>
                      </a:r>
                      <a:r>
                        <a:rPr lang="en-US" baseline="0" dirty="0" smtClean="0"/>
                        <a:t>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Tokyo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34" name="TextBox 5"/>
          <p:cNvSpPr txBox="1">
            <a:spLocks noChangeArrowheads="1"/>
          </p:cNvSpPr>
          <p:nvPr/>
        </p:nvSpPr>
        <p:spPr bwMode="auto">
          <a:xfrm>
            <a:off x="533400" y="41148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Two classes: “China”, “not China”  </a:t>
            </a:r>
          </a:p>
        </p:txBody>
      </p:sp>
      <p:sp>
        <p:nvSpPr>
          <p:cNvPr id="8235" name="TextBox 6"/>
          <p:cNvSpPr txBox="1">
            <a:spLocks noChangeArrowheads="1"/>
          </p:cNvSpPr>
          <p:nvPr/>
        </p:nvSpPr>
        <p:spPr bwMode="auto">
          <a:xfrm>
            <a:off x="609600" y="52578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N = 4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62200" y="5257800"/>
          <a:ext cx="1347788" cy="457200"/>
        </p:xfrm>
        <a:graphic>
          <a:graphicData uri="http://schemas.openxmlformats.org/presentationml/2006/ole">
            <p:oleObj spid="_x0000_s286722" name="Equation" r:id="rId3" imgW="711000" imgH="2412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91000" y="5257800"/>
          <a:ext cx="1347788" cy="457200"/>
        </p:xfrm>
        <a:graphic>
          <a:graphicData uri="http://schemas.openxmlformats.org/presentationml/2006/ole">
            <p:oleObj spid="_x0000_s286723" name="Equation" r:id="rId4" imgW="711000" imgH="241200" progId="Equation.3">
              <p:embed/>
            </p:oleObj>
          </a:graphicData>
        </a:graphic>
      </p:graphicFrame>
      <p:sp>
        <p:nvSpPr>
          <p:cNvPr id="8236" name="TextBox 9"/>
          <p:cNvSpPr txBox="1">
            <a:spLocks noChangeArrowheads="1"/>
          </p:cNvSpPr>
          <p:nvPr/>
        </p:nvSpPr>
        <p:spPr bwMode="auto">
          <a:xfrm>
            <a:off x="609600" y="46482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V = {Beijing, Chinese, Japan, Macao, Tokyo</a:t>
            </a:r>
            <a:r>
              <a:rPr lang="id-ID" sz="2000" dirty="0"/>
              <a:t>, Shangai</a:t>
            </a:r>
            <a:r>
              <a:rPr lang="en-US" sz="20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837769" y="315310"/>
            <a:ext cx="8326438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Smoothing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5E225-E24C-4FB2-91EE-EC6A8FFE1AE2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762000" y="16764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For each term, t, we need to estimate P(</a:t>
            </a:r>
            <a:r>
              <a:rPr lang="en-US" sz="2000" dirty="0" err="1"/>
              <a:t>t|c</a:t>
            </a:r>
            <a:r>
              <a:rPr lang="en-US" sz="2000" dirty="0"/>
              <a:t>)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62000" y="2133600"/>
          <a:ext cx="2590800" cy="1025525"/>
        </p:xfrm>
        <a:graphic>
          <a:graphicData uri="http://schemas.openxmlformats.org/presentationml/2006/ole">
            <p:oleObj spid="_x0000_s288770" name="Equation" r:id="rId3" imgW="1155600" imgH="457200" progId="Equation.3">
              <p:embed/>
            </p:oleObj>
          </a:graphicData>
        </a:graphic>
      </p:graphicFrame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762000" y="3352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Because an estimate will be 0 if a term does not appear with a class in the training data, we need smoothing: 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2895600" y="4343400"/>
          <a:ext cx="5807075" cy="1025525"/>
        </p:xfrm>
        <a:graphic>
          <a:graphicData uri="http://schemas.openxmlformats.org/presentationml/2006/ole">
            <p:oleObj spid="_x0000_s288771" name="Equation" r:id="rId4" imgW="2590560" imgH="457200" progId="Equation.3">
              <p:embed/>
            </p:oleObj>
          </a:graphicData>
        </a:graphic>
      </p:graphicFrame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762000" y="4495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Laplace Smoothing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838200" y="57912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|V| is the number of terms in the vocabulary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3581400" y="2286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T</a:t>
            </a:r>
            <a:r>
              <a:rPr lang="en-US" sz="1400"/>
              <a:t>ct</a:t>
            </a:r>
            <a:r>
              <a:rPr lang="en-US" sz="1800"/>
              <a:t>  is the count of term t in all documents of class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3657600" y="220717"/>
            <a:ext cx="8326438" cy="6412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</a:t>
            </a:r>
            <a:r>
              <a:rPr lang="id-ID" dirty="0" smtClean="0">
                <a:solidFill>
                  <a:schemeClr val="bg1"/>
                </a:solidFill>
              </a:rPr>
              <a:t>Problem [2]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CBB83-D7A1-4720-969B-C6FE91ABBDB3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9907" y="1351280"/>
          <a:ext cx="8533375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008"/>
                <a:gridCol w="1066672"/>
                <a:gridCol w="4444466"/>
                <a:gridCol w="1422229"/>
              </a:tblGrid>
              <a:tr h="370840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= China?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Beijing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Shangai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Macao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Tokyo Japan</a:t>
                      </a:r>
                      <a:r>
                        <a:rPr lang="en-US" baseline="0" dirty="0" smtClean="0"/>
                        <a:t>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Tokyo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4495800"/>
          <a:ext cx="3549650" cy="381000"/>
        </p:xfrm>
        <a:graphic>
          <a:graphicData uri="http://schemas.openxmlformats.org/presentationml/2006/ole">
            <p:oleObj spid="_x0000_s287746" name="Equation" r:id="rId3" imgW="2247840" imgH="241200" progId="Equation.3">
              <p:embed/>
            </p:oleObj>
          </a:graphicData>
        </a:graphic>
      </p:graphicFrame>
      <p:cxnSp>
        <p:nvCxnSpPr>
          <p:cNvPr id="9262" name="Straight Connector 7"/>
          <p:cNvCxnSpPr>
            <a:cxnSpLocks noChangeShapeType="1"/>
          </p:cNvCxnSpPr>
          <p:nvPr/>
        </p:nvCxnSpPr>
        <p:spPr bwMode="auto">
          <a:xfrm rot="5400000">
            <a:off x="3810794" y="5333206"/>
            <a:ext cx="2133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0" y="4953000"/>
          <a:ext cx="4832350" cy="381000"/>
        </p:xfrm>
        <a:graphic>
          <a:graphicData uri="http://schemas.openxmlformats.org/presentationml/2006/ole">
            <p:oleObj spid="_x0000_s287747" name="Equation" r:id="rId4" imgW="3060360" imgH="24120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219200" y="5486400"/>
          <a:ext cx="3529013" cy="381000"/>
        </p:xfrm>
        <a:graphic>
          <a:graphicData uri="http://schemas.openxmlformats.org/presentationml/2006/ole">
            <p:oleObj spid="_x0000_s287748" name="Equation" r:id="rId5" imgW="2234880" imgH="24120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8263" y="5943600"/>
          <a:ext cx="4732337" cy="381000"/>
        </p:xfrm>
        <a:graphic>
          <a:graphicData uri="http://schemas.openxmlformats.org/presentationml/2006/ole">
            <p:oleObj spid="_x0000_s287749" name="Equation" r:id="rId6" imgW="2997000" imgH="241200" progId="Equation.3">
              <p:embed/>
            </p:oleObj>
          </a:graphicData>
        </a:graphic>
      </p:graphicFrame>
      <p:sp>
        <p:nvSpPr>
          <p:cNvPr id="9263" name="TextBox 11"/>
          <p:cNvSpPr txBox="1">
            <a:spLocks noChangeArrowheads="1"/>
          </p:cNvSpPr>
          <p:nvPr/>
        </p:nvSpPr>
        <p:spPr bwMode="auto">
          <a:xfrm>
            <a:off x="533400" y="41148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Estimation</a:t>
            </a:r>
          </a:p>
        </p:txBody>
      </p:sp>
      <p:sp>
        <p:nvSpPr>
          <p:cNvPr id="9264" name="TextBox 12"/>
          <p:cNvSpPr txBox="1">
            <a:spLocks noChangeArrowheads="1"/>
          </p:cNvSpPr>
          <p:nvPr/>
        </p:nvSpPr>
        <p:spPr bwMode="auto">
          <a:xfrm>
            <a:off x="5029200" y="4191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Classification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81600" y="4648200"/>
          <a:ext cx="2819400" cy="619125"/>
        </p:xfrm>
        <a:graphic>
          <a:graphicData uri="http://schemas.openxmlformats.org/presentationml/2006/ole">
            <p:oleObj spid="_x0000_s287750" name="Equation" r:id="rId7" imgW="1676160" imgH="36828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892675" y="5334000"/>
          <a:ext cx="4251325" cy="762000"/>
        </p:xfrm>
        <a:graphic>
          <a:graphicData uri="http://schemas.openxmlformats.org/presentationml/2006/ole">
            <p:oleObj spid="_x0000_s287751" name="Equation" r:id="rId8" imgW="2692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Try this at home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89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977656"/>
            <a:ext cx="50480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0350" y="1977655"/>
            <a:ext cx="3321402" cy="19389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Question: For the day &lt;sunny, cool, high, strong&gt;, what’s the play prediction?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T</a:t>
            </a:r>
            <a:r>
              <a:rPr lang="en-US" sz="2000" dirty="0" smtClean="0"/>
              <a:t>an, Steinbach, Kumar</a:t>
            </a:r>
            <a:r>
              <a:rPr lang="id-ID" sz="2000" dirty="0" smtClean="0"/>
              <a:t> , </a:t>
            </a:r>
            <a:r>
              <a:rPr lang="en-US" sz="2000" dirty="0" smtClean="0"/>
              <a:t>Lecture Notes for Chapter 4</a:t>
            </a:r>
            <a:r>
              <a:rPr lang="id-ID" sz="2000" dirty="0" smtClean="0"/>
              <a:t>, </a:t>
            </a:r>
            <a:r>
              <a:rPr lang="en-US" sz="2000" dirty="0" smtClean="0"/>
              <a:t>Introduction to Data Mining</a:t>
            </a:r>
            <a:r>
              <a:rPr lang="id-ID" sz="20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Eamonn Keogh, Naive Bayes Classifier, UCR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Wellesley.edu, Lecture_16, </a:t>
            </a:r>
            <a:r>
              <a:rPr lang="en-US" sz="1800" dirty="0" smtClean="0"/>
              <a:t>Text Classification and Naïve </a:t>
            </a:r>
            <a:r>
              <a:rPr lang="en-US" sz="1800" dirty="0" err="1" smtClean="0"/>
              <a:t>Bayes</a:t>
            </a:r>
            <a:r>
              <a:rPr lang="id-ID" sz="1800" dirty="0" smtClean="0"/>
              <a:t>, </a:t>
            </a:r>
            <a:r>
              <a:rPr lang="id-ID" sz="1800" dirty="0" smtClean="0">
                <a:hlinkClick r:id="rId2"/>
              </a:rPr>
              <a:t>http://cs.wellesley.edu/~cs315/315_PPTs/L16-NaiveBayes/lecture_16.ppt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1800" dirty="0" smtClean="0"/>
              <a:t>Temple.edu, Lecture Naive Bayes Classifier, </a:t>
            </a:r>
            <a:r>
              <a:rPr lang="id-ID" sz="1800" dirty="0" smtClean="0">
                <a:hlinkClick r:id="rId3"/>
              </a:rPr>
              <a:t>http://www.cis.temple.edu/~latecki/Courses/RobotFall08/Talks/bayesNaive.ppt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55834"/>
            <a:ext cx="8534400" cy="550216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600" dirty="0" smtClean="0"/>
              <a:t>Based </a:t>
            </a:r>
            <a:r>
              <a:rPr lang="en-GB" sz="1600" dirty="0"/>
              <a:t>on the examples in the table, classify the following datum </a:t>
            </a:r>
            <a:r>
              <a:rPr lang="en-GB" sz="1600" b="1" i="1" dirty="0" smtClean="0"/>
              <a:t>x</a:t>
            </a:r>
            <a:r>
              <a:rPr lang="en-GB" sz="1600" dirty="0" smtClean="0"/>
              <a:t>:</a:t>
            </a:r>
            <a:r>
              <a:rPr lang="id-ID" sz="1600" dirty="0" smtClean="0"/>
              <a:t> </a:t>
            </a:r>
            <a:r>
              <a:rPr lang="en-GB" sz="1600" dirty="0" smtClean="0"/>
              <a:t>x</a:t>
            </a:r>
            <a:r>
              <a:rPr lang="en-GB" sz="1600" dirty="0"/>
              <a:t>=(</a:t>
            </a:r>
            <a:r>
              <a:rPr lang="en-GB" sz="1600" dirty="0" err="1"/>
              <a:t>Outl</a:t>
            </a:r>
            <a:r>
              <a:rPr lang="en-GB" sz="1600" dirty="0"/>
              <a:t>=Sunny, Temp=Cool, Hum=High, Wind=strong)</a:t>
            </a:r>
          </a:p>
          <a:p>
            <a:r>
              <a:rPr lang="en-GB" sz="1600" dirty="0"/>
              <a:t>That means: Play tennis or not</a:t>
            </a:r>
            <a:r>
              <a:rPr lang="en-GB" sz="1600" dirty="0" smtClean="0"/>
              <a:t>?</a:t>
            </a:r>
            <a:endParaRPr lang="id-ID" sz="1600" dirty="0" smtClean="0"/>
          </a:p>
          <a:p>
            <a:endParaRPr lang="en-GB" sz="2000" dirty="0"/>
          </a:p>
          <a:p>
            <a:endParaRPr lang="id-ID" sz="1600" dirty="0" smtClean="0"/>
          </a:p>
          <a:p>
            <a:r>
              <a:rPr lang="en-GB" sz="1600" dirty="0" smtClean="0"/>
              <a:t>Working</a:t>
            </a:r>
            <a:r>
              <a:rPr lang="en-GB" sz="1600" dirty="0"/>
              <a:t>:</a:t>
            </a:r>
          </a:p>
          <a:p>
            <a:endParaRPr lang="en-GB" sz="1600" dirty="0"/>
          </a:p>
          <a:p>
            <a:endParaRPr lang="en-GB" sz="1800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04799" y="2301765"/>
          <a:ext cx="8534401" cy="1150883"/>
        </p:xfrm>
        <a:graphic>
          <a:graphicData uri="http://schemas.openxmlformats.org/presentationml/2006/ole">
            <p:oleObj spid="_x0000_s325634" name="Equation" r:id="rId4" imgW="6108480" imgH="685800" progId="Equation.3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4051737"/>
          <a:ext cx="8534400" cy="2254469"/>
        </p:xfrm>
        <a:graphic>
          <a:graphicData uri="http://schemas.openxmlformats.org/presentationml/2006/ole">
            <p:oleObj spid="_x0000_s325635" name="Equation" r:id="rId5" imgW="4368600" imgH="1803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683" y="1481959"/>
            <a:ext cx="7543800" cy="579438"/>
          </a:xfrm>
        </p:spPr>
        <p:txBody>
          <a:bodyPr/>
          <a:lstStyle/>
          <a:p>
            <a:r>
              <a:rPr lang="en-US" altLang="zh-CN" sz="3500" dirty="0"/>
              <a:t>Underflow Prevention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398"/>
            <a:ext cx="8229600" cy="306239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Multiplying lots of probabilities, which are between 0 and 1 by definition, can result in floating-point underflow.</a:t>
            </a:r>
          </a:p>
          <a:p>
            <a:r>
              <a:rPr lang="en-US" altLang="zh-CN" dirty="0"/>
              <a:t>Since </a:t>
            </a:r>
            <a:r>
              <a:rPr lang="en-US" altLang="zh-CN" i="1" dirty="0"/>
              <a:t>log(</a:t>
            </a:r>
            <a:r>
              <a:rPr lang="en-US" altLang="zh-CN" i="1" dirty="0" err="1"/>
              <a:t>xy</a:t>
            </a:r>
            <a:r>
              <a:rPr lang="en-US" altLang="zh-CN" i="1" dirty="0"/>
              <a:t>) = log(x) + log(y),</a:t>
            </a:r>
            <a:r>
              <a:rPr lang="en-US" altLang="zh-CN" dirty="0"/>
              <a:t> it is better to perform all computations by summing logs of probabilities rather than multiplying probabilities.</a:t>
            </a:r>
          </a:p>
          <a:p>
            <a:r>
              <a:rPr lang="en-US" altLang="zh-CN" dirty="0"/>
              <a:t>Class with highest final un-normalized log probability score is still the most probable.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990600" y="5431631"/>
          <a:ext cx="6483350" cy="871538"/>
        </p:xfrm>
        <a:graphic>
          <a:graphicData uri="http://schemas.openxmlformats.org/presentationml/2006/ole">
            <p:oleObj spid="_x0000_s323586" name="Equation" r:id="rId4" imgW="262872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4896" y="122238"/>
            <a:ext cx="4296103" cy="12954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Smoothing to Avoid </a:t>
            </a:r>
            <a:r>
              <a:rPr lang="en-US" altLang="zh-CN" dirty="0" err="1">
                <a:solidFill>
                  <a:schemeClr val="bg1"/>
                </a:solidFill>
              </a:rPr>
              <a:t>Overfitting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600200" y="1600200"/>
          <a:ext cx="6019800" cy="1374775"/>
        </p:xfrm>
        <a:graphic>
          <a:graphicData uri="http://schemas.openxmlformats.org/presentationml/2006/ole">
            <p:oleObj spid="_x0000_s324610" name="Equation" r:id="rId4" imgW="2057400" imgH="469800" progId="Equation.3">
              <p:embed/>
            </p:oleObj>
          </a:graphicData>
        </a:graphic>
      </p:graphicFrame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22675"/>
            <a:ext cx="8229600" cy="542925"/>
          </a:xfrm>
        </p:spPr>
        <p:txBody>
          <a:bodyPr/>
          <a:lstStyle/>
          <a:p>
            <a:r>
              <a:rPr lang="en-US" altLang="zh-CN" sz="2600"/>
              <a:t>Somewhat more subtle version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276600" y="2971800"/>
            <a:ext cx="3200400" cy="533400"/>
          </a:xfrm>
          <a:prstGeom prst="wedgeRoundRectCallout">
            <a:avLst>
              <a:gd name="adj1" fmla="val 56102"/>
              <a:gd name="adj2" fmla="val -87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zh-CN" sz="2400" dirty="0"/>
              <a:t># of values of</a:t>
            </a:r>
            <a:r>
              <a:rPr lang="en-US" altLang="zh-CN" sz="2400" dirty="0">
                <a:latin typeface="Arial Unicode MS" pitchFamily="34" charset="-122"/>
              </a:rPr>
              <a:t> </a:t>
            </a:r>
            <a:r>
              <a:rPr lang="en-US" altLang="zh-CN" sz="2400" i="1" dirty="0">
                <a:latin typeface="Comic Sans MS" pitchFamily="66" charset="0"/>
              </a:rPr>
              <a:t>X</a:t>
            </a:r>
            <a:r>
              <a:rPr lang="en-US" altLang="zh-CN" sz="2400" i="1" baseline="-25000" dirty="0">
                <a:latin typeface="Comic Sans MS" pitchFamily="66" charset="0"/>
              </a:rPr>
              <a:t>i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57200" y="4724400"/>
          <a:ext cx="7246938" cy="1374775"/>
        </p:xfrm>
        <a:graphic>
          <a:graphicData uri="http://schemas.openxmlformats.org/presentationml/2006/ole">
            <p:oleObj spid="_x0000_s324611" name="Equation" r:id="rId5" imgW="2476440" imgH="469800" progId="Equation.3">
              <p:embed/>
            </p:oleObj>
          </a:graphicData>
        </a:graphic>
      </p:graphicFrame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638800" y="3733800"/>
            <a:ext cx="2819400" cy="914400"/>
          </a:xfrm>
          <a:prstGeom prst="wedgeRoundRectCallout">
            <a:avLst>
              <a:gd name="adj1" fmla="val 3718"/>
              <a:gd name="adj2" fmla="val 7795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zh-CN" sz="2400"/>
              <a:t>overall fraction in data where </a:t>
            </a:r>
            <a:r>
              <a:rPr lang="en-US" altLang="zh-CN" sz="2400" i="1">
                <a:latin typeface="Comic Sans MS" pitchFamily="66" charset="0"/>
              </a:rPr>
              <a:t>X</a:t>
            </a:r>
            <a:r>
              <a:rPr lang="en-US" altLang="zh-CN" sz="2400" i="1" baseline="-25000">
                <a:latin typeface="Comic Sans MS" pitchFamily="66" charset="0"/>
              </a:rPr>
              <a:t>i</a:t>
            </a:r>
            <a:r>
              <a:rPr lang="en-US" altLang="zh-CN" sz="2400" i="1">
                <a:latin typeface="Comic Sans MS" pitchFamily="66" charset="0"/>
              </a:rPr>
              <a:t>=x</a:t>
            </a:r>
            <a:r>
              <a:rPr lang="en-US" altLang="zh-CN" sz="2400" i="1" baseline="-25000">
                <a:latin typeface="Comic Sans MS" pitchFamily="66" charset="0"/>
              </a:rPr>
              <a:t>i,k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172200" y="5943600"/>
            <a:ext cx="2819400" cy="838200"/>
          </a:xfrm>
          <a:prstGeom prst="wedgeRoundRectCallout">
            <a:avLst>
              <a:gd name="adj1" fmla="val -40486"/>
              <a:gd name="adj2" fmla="val -751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zh-CN" sz="2400"/>
              <a:t>extent of</a:t>
            </a:r>
          </a:p>
          <a:p>
            <a:pPr algn="ctr" eaLnBrk="0" hangingPunct="0"/>
            <a:r>
              <a:rPr lang="en-US" altLang="zh-CN" sz="2400"/>
              <a:t>“smoothing”</a:t>
            </a:r>
            <a:endParaRPr lang="en-US" altLang="zh-CN" sz="2400" i="1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1981200" y="15240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762000" y="19812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743200" y="19812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381000" y="3894083"/>
          <a:ext cx="4724400" cy="384175"/>
        </p:xfrm>
        <a:graphic>
          <a:graphicData uri="http://schemas.openxmlformats.org/presentationml/2006/ole">
            <p:oleObj spid="_x0000_s273410" name="Equation" r:id="rId3" imgW="2476500" imgH="203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761186"/>
            <a:ext cx="7091855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13136"/>
            <a:ext cx="8229600" cy="744264"/>
          </a:xfrm>
        </p:spPr>
        <p:txBody>
          <a:bodyPr>
            <a:noAutofit/>
          </a:bodyPr>
          <a:lstStyle/>
          <a:p>
            <a:r>
              <a:rPr lang="id-ID" sz="1600" dirty="0" smtClean="0"/>
              <a:t>Perhatikan Tabel Berikut (terdapat modifikasi P4, P8 dan P10),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 smtClean="0"/>
              <a:t>aturan</a:t>
            </a:r>
            <a:r>
              <a:rPr lang="id-ID" sz="1600" dirty="0" smtClean="0"/>
              <a:t> bahwa seorang pelamar diterima atau tidak</a:t>
            </a:r>
            <a:r>
              <a:rPr lang="en-US" sz="1600" dirty="0" smtClean="0"/>
              <a:t>?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693608" y="12954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474408" y="17526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8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8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2455608" y="1752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62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598608" y="28956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2855658" y="2952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5668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4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3827208" y="39243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90104" y="374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598608" y="44958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2855658" y="45529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05668" y="533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84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834146" y="55237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2206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0112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419600" y="495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24052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46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04852" y="3352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79808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6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4512" y="1295400"/>
            <a:ext cx="3995709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Sekali lagi, 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KBBI: belajar</a:t>
            </a:r>
          </a:p>
          <a:p>
            <a:pPr lvl="1"/>
            <a:r>
              <a:rPr lang="id-ID" dirty="0" smtClean="0"/>
              <a:t>berusaha memperoleh kepandaian atau ilmu:</a:t>
            </a:r>
          </a:p>
          <a:p>
            <a:pPr lvl="1"/>
            <a:r>
              <a:rPr lang="id-ID" dirty="0" smtClean="0"/>
              <a:t>Berlatih untuk memperoleh suatu keahlian</a:t>
            </a:r>
          </a:p>
          <a:p>
            <a:pPr lvl="1"/>
            <a:r>
              <a:rPr lang="id-ID" dirty="0" smtClean="0"/>
              <a:t>berubah tingkah laku atau tanggapan yg disebabkan oleh pengalaman</a:t>
            </a:r>
          </a:p>
          <a:p>
            <a:r>
              <a:rPr lang="id-ID" dirty="0" smtClean="0"/>
              <a:t>Dalam pengertian Informatika, Learning</a:t>
            </a:r>
          </a:p>
          <a:p>
            <a:pPr lvl="1"/>
            <a:r>
              <a:rPr lang="id-ID" dirty="0" smtClean="0"/>
              <a:t>Memberikan komputer kemampuan untuk melakukan analisa secara automatis untuk mengambil suatu kesimpulan/keputusan</a:t>
            </a:r>
          </a:p>
          <a:p>
            <a:pPr lvl="1"/>
            <a:r>
              <a:rPr lang="id-ID" dirty="0" smtClean="0"/>
              <a:t>Suatu proses untuk menemukan suatu pattern / pola dalam sekumpulan data</a:t>
            </a:r>
          </a:p>
          <a:p>
            <a:pPr lvl="1"/>
            <a:r>
              <a:rPr lang="id-ID" dirty="0" smtClean="0"/>
              <a:t>Unsupervised Learning, Supervised Learning (classification, regresiion, etc)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dalam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Training (induction): proses membangun basis pengetahuan , menemukan pola/pattern, menemukan fungsi pemetaan input-ke-output, menemukan rule dalam suatu permasalahan</a:t>
            </a:r>
          </a:p>
          <a:p>
            <a:r>
              <a:rPr lang="id-ID" dirty="0" smtClean="0"/>
              <a:t>Testing (deduction): proses menguji hasil training untuk melihat performansi sistem yang dikembangkan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>
            <p:ph idx="1"/>
          </p:nvPr>
        </p:nvGraphicFramePr>
        <p:xfrm>
          <a:off x="748683" y="1187789"/>
          <a:ext cx="7134076" cy="5317958"/>
        </p:xfrm>
        <a:graphic>
          <a:graphicData uri="http://schemas.openxmlformats.org/presentationml/2006/ole">
            <p:oleObj spid="_x0000_s274434" name="Visio" r:id="rId3" imgW="8424875" imgH="627974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1616</Words>
  <Application>Microsoft Office PowerPoint</Application>
  <PresentationFormat>On-screen Show (4:3)</PresentationFormat>
  <Paragraphs>401</Paragraphs>
  <Slides>38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template_informatika_slide</vt:lpstr>
      <vt:lpstr>Equation</vt:lpstr>
      <vt:lpstr>Visio</vt:lpstr>
      <vt:lpstr>CSG3G3 Kercerdasan Mesin dan Artifisial Pertemuan 10: Learning (Naive Bayes)</vt:lpstr>
      <vt:lpstr>Outline</vt:lpstr>
      <vt:lpstr>Perhatikan Tabel Berikut, Bagaimana menemukan aturan bahwa seorang pelamar diterima atau tidak?</vt:lpstr>
      <vt:lpstr>Slide 4</vt:lpstr>
      <vt:lpstr>Perhatikan Tabel Berikut (terdapat modifikasi P4, P8 dan P10), Bagaimana menemukan aturan bahwa seorang pelamar diterima atau tidak?</vt:lpstr>
      <vt:lpstr>Slide 6</vt:lpstr>
      <vt:lpstr>Apa itu Learning</vt:lpstr>
      <vt:lpstr>Tahapan dalam Learning</vt:lpstr>
      <vt:lpstr>Slide 9</vt:lpstr>
      <vt:lpstr>Tantangan dalam learning</vt:lpstr>
      <vt:lpstr>Bayesian Classification</vt:lpstr>
      <vt:lpstr>Slide 12</vt:lpstr>
      <vt:lpstr>Slide 13</vt:lpstr>
      <vt:lpstr>Problem</vt:lpstr>
      <vt:lpstr>Dummy Way</vt:lpstr>
      <vt:lpstr>Slide 16</vt:lpstr>
      <vt:lpstr>Bayes theorem</vt:lpstr>
      <vt:lpstr>Based on data provide: can we calculate Grasshopper or a Katydid problem using ?</vt:lpstr>
      <vt:lpstr>Slide 19</vt:lpstr>
      <vt:lpstr>How about this problem: cancer or not?</vt:lpstr>
      <vt:lpstr>Cancer or not cancer</vt:lpstr>
      <vt:lpstr>Cancer or not cancer</vt:lpstr>
      <vt:lpstr>Cancer or not cancer</vt:lpstr>
      <vt:lpstr>Maximum A Posterior</vt:lpstr>
      <vt:lpstr>Maximum Likelihood</vt:lpstr>
      <vt:lpstr>Desirable Properties of Bayes Classifier</vt:lpstr>
      <vt:lpstr>Bayes Classifiers</vt:lpstr>
      <vt:lpstr>Parameters estimation</vt:lpstr>
      <vt:lpstr>Derriving Naive Bayes </vt:lpstr>
      <vt:lpstr>Example Problem [1]</vt:lpstr>
      <vt:lpstr>Smoothing</vt:lpstr>
      <vt:lpstr>Example Problem [2]</vt:lpstr>
      <vt:lpstr>Try this at home</vt:lpstr>
      <vt:lpstr>Daftar Pustaka</vt:lpstr>
      <vt:lpstr>Slide 35</vt:lpstr>
      <vt:lpstr>Slide 36</vt:lpstr>
      <vt:lpstr>Underflow Prevention</vt:lpstr>
      <vt:lpstr>Smoothing to Avoid Overfitting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144</cp:revision>
  <dcterms:created xsi:type="dcterms:W3CDTF">2012-11-14T18:53:32Z</dcterms:created>
  <dcterms:modified xsi:type="dcterms:W3CDTF">2015-04-15T03:03:08Z</dcterms:modified>
</cp:coreProperties>
</file>