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402" r:id="rId3"/>
    <p:sldId id="461" r:id="rId4"/>
    <p:sldId id="462" r:id="rId5"/>
    <p:sldId id="463" r:id="rId6"/>
    <p:sldId id="464" r:id="rId7"/>
    <p:sldId id="460" r:id="rId8"/>
    <p:sldId id="465" r:id="rId9"/>
    <p:sldId id="466" r:id="rId10"/>
    <p:sldId id="467" r:id="rId11"/>
    <p:sldId id="468" r:id="rId12"/>
    <p:sldId id="469" r:id="rId13"/>
    <p:sldId id="470" r:id="rId14"/>
    <p:sldId id="471" r:id="rId15"/>
    <p:sldId id="475" r:id="rId16"/>
    <p:sldId id="474" r:id="rId17"/>
    <p:sldId id="472" r:id="rId18"/>
    <p:sldId id="473" r:id="rId19"/>
    <p:sldId id="477" r:id="rId20"/>
    <p:sldId id="480" r:id="rId21"/>
    <p:sldId id="481" r:id="rId22"/>
    <p:sldId id="482" r:id="rId23"/>
    <p:sldId id="483" r:id="rId24"/>
    <p:sldId id="484" r:id="rId25"/>
    <p:sldId id="485" r:id="rId26"/>
    <p:sldId id="486" r:id="rId27"/>
    <p:sldId id="478" r:id="rId28"/>
    <p:sldId id="488" r:id="rId29"/>
    <p:sldId id="490" r:id="rId30"/>
    <p:sldId id="489" r:id="rId31"/>
    <p:sldId id="491" r:id="rId32"/>
    <p:sldId id="459" r:id="rId33"/>
    <p:sldId id="258" r:id="rId34"/>
  </p:sldIdLst>
  <p:sldSz cx="9144000" cy="6858000" type="screen4x3"/>
  <p:notesSz cx="7102475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60" autoAdjust="0"/>
  </p:normalViewPr>
  <p:slideViewPr>
    <p:cSldViewPr snapToGrid="0" snapToObjects="1">
      <p:cViewPr>
        <p:scale>
          <a:sx n="60" d="100"/>
          <a:sy n="60" d="100"/>
        </p:scale>
        <p:origin x="-105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3224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80DB9219-4A66-4B41-AFAD-B4DCC55121D3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44796F5A-DA36-4202-8F3F-DA89D0431918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18773-78A1-4246-88CD-E0D119ED858F}" type="slidenum">
              <a:rPr lang="zh-CN" altLang="en-US"/>
              <a:pPr/>
              <a:t>20</a:t>
            </a:fld>
            <a:endParaRPr lang="en-US" altLang="zh-CN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01CF9-C80B-4977-8F3F-34E0C7F929E3}" type="slidenum">
              <a:rPr lang="zh-CN" altLang="en-US"/>
              <a:pPr/>
              <a:t>22</a:t>
            </a:fld>
            <a:endParaRPr lang="en-US" altLang="zh-CN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0C9D07-C3FA-4D74-BA33-BAF88DDD9468}" type="slidenum">
              <a:rPr lang="zh-CN" altLang="en-US"/>
              <a:pPr/>
              <a:t>23</a:t>
            </a:fld>
            <a:endParaRPr lang="en-US" altLang="zh-CN"/>
          </a:p>
        </p:txBody>
      </p:sp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E941F-143C-43D7-BAC8-2CC2BAF25967}" type="slidenum">
              <a:rPr lang="zh-CN" altLang="en-US"/>
              <a:pPr/>
              <a:t>24</a:t>
            </a:fld>
            <a:endParaRPr lang="en-US" altLang="zh-CN"/>
          </a:p>
        </p:txBody>
      </p:sp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722A37-DC9F-4265-BD29-D5171AE85CCB}" type="slidenum">
              <a:rPr lang="zh-CN" altLang="en-US"/>
              <a:pPr/>
              <a:t>25</a:t>
            </a:fld>
            <a:endParaRPr lang="en-US" altLang="zh-CN"/>
          </a:p>
        </p:txBody>
      </p:sp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EF4747-F7BA-4D8E-83F6-2D3D7D0C1354}" type="slidenum">
              <a:rPr lang="zh-CN" altLang="en-US"/>
              <a:pPr/>
              <a:t>26</a:t>
            </a:fld>
            <a:endParaRPr lang="en-US" altLang="zh-CN"/>
          </a:p>
        </p:txBody>
      </p:sp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3002B5-187F-40E5-87EA-CB609F711A85}" type="datetime1">
              <a:rPr lang="id-ID" smtClean="0"/>
              <a:pPr>
                <a:defRPr/>
              </a:pPr>
              <a:t>10/04/2015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EE22063-ACA1-4076-AE18-B5187BBD4F7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50AF1-012D-4E5E-BE43-B2B86B92B371}" type="datetime1">
              <a:rPr lang="id-ID" smtClean="0"/>
              <a:pPr>
                <a:defRPr/>
              </a:pPr>
              <a:t>10/04/2015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A964B-1517-4AC9-9C26-E65EA44E1C24}" type="datetime1">
              <a:rPr lang="id-ID" smtClean="0"/>
              <a:pPr>
                <a:defRPr/>
              </a:pPr>
              <a:t>10/04/2015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8B4CD-128C-4164-AD95-E25F173F60C1}" type="datetime1">
              <a:rPr lang="id-ID" smtClean="0"/>
              <a:pPr>
                <a:defRPr/>
              </a:pPr>
              <a:t>10/04/2015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E28B6-2975-4CD7-81F2-153D20F4C1E3}" type="datetime1">
              <a:rPr lang="id-ID" smtClean="0"/>
              <a:pPr>
                <a:defRPr/>
              </a:pPr>
              <a:t>10/04/2015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D3608-32B3-4D9C-AD1B-407C86E3E937}" type="datetime1">
              <a:rPr lang="id-ID" smtClean="0"/>
              <a:pPr>
                <a:defRPr/>
              </a:pPr>
              <a:t>10/04/2015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10/04/2015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A94E5-A39D-46B1-A8BE-601D3A710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67236-B60D-4E51-979D-F9BDCD12FB71}" type="datetimeFigureOut">
              <a:rPr lang="en-US" smtClean="0"/>
              <a:pPr>
                <a:defRPr/>
              </a:pPr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D32164-93C0-4464-A844-80C2FDFD73E0}" type="datetime1">
              <a:rPr lang="id-ID" smtClean="0"/>
              <a:pPr>
                <a:defRPr/>
              </a:pPr>
              <a:t>10/04/2015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1" r:id="rId8"/>
    <p:sldLayoutId id="2147483713" r:id="rId9"/>
    <p:sldLayoutId id="2147483715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5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.temple.edu/~latecki/Courses/RobotFall08/Talks/bayesNaive.ppt" TargetMode="External"/><Relationship Id="rId2" Type="http://schemas.openxmlformats.org/officeDocument/2006/relationships/hyperlink" Target="http://cs.wellesley.edu/~cs315/315_PPTs/L16-NaiveBayes/lecture_16.ppt" TargetMode="Externa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389908" y="1269242"/>
            <a:ext cx="8754092" cy="765053"/>
          </a:xfrm>
        </p:spPr>
        <p:txBody>
          <a:bodyPr/>
          <a:lstStyle/>
          <a:p>
            <a:r>
              <a:rPr lang="id-ID" dirty="0" smtClean="0"/>
              <a:t>CSG3G3</a:t>
            </a:r>
            <a:r>
              <a:rPr lang="en-US" dirty="0" smtClean="0"/>
              <a:t> </a:t>
            </a:r>
            <a:r>
              <a:rPr lang="id-ID" dirty="0" smtClean="0"/>
              <a:t>Kercerdasan Mesin dan Artifisial</a:t>
            </a:r>
            <a:br>
              <a:rPr lang="id-ID" dirty="0" smtClean="0"/>
            </a:br>
            <a:r>
              <a:rPr lang="id-ID" dirty="0" smtClean="0"/>
              <a:t>Pertemuan </a:t>
            </a:r>
            <a:r>
              <a:rPr lang="id-ID" dirty="0" smtClean="0"/>
              <a:t>10</a:t>
            </a:r>
            <a:r>
              <a:rPr lang="id-ID" dirty="0" smtClean="0"/>
              <a:t>: Learning (Naive Bayes)</a:t>
            </a:r>
            <a:endParaRPr lang="en-US" dirty="0" smtClean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Author-</a:t>
            </a:r>
            <a:r>
              <a:rPr lang="id-ID" dirty="0" smtClean="0"/>
              <a:t>Tim Dosen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KK</a:t>
            </a:r>
            <a:r>
              <a:rPr lang="id-ID" dirty="0" smtClean="0"/>
              <a:t> ICM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3DFC240-EB95-48C2-9AFB-C8CE472D6ED5}" type="datetime1">
              <a:rPr lang="id-ID" smtClean="0"/>
              <a:pPr>
                <a:defRPr/>
              </a:pPr>
              <a:t>10/04/2015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Tantangan dalam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data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datanya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Aturan</a:t>
            </a:r>
            <a:r>
              <a:rPr lang="en-US" dirty="0" smtClean="0"/>
              <a:t> yang general </a:t>
            </a:r>
            <a:r>
              <a:rPr lang="en-US" dirty="0" err="1" smtClean="0"/>
              <a:t>untuk</a:t>
            </a:r>
            <a:r>
              <a:rPr lang="en-US" dirty="0" smtClean="0"/>
              <a:t> data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mirip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kesamaan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?</a:t>
            </a:r>
            <a:endParaRPr lang="id-ID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10/04/2015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Bayesian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Bayesian Classification represents a </a:t>
            </a:r>
            <a:r>
              <a:rPr lang="id-ID" dirty="0" smtClean="0"/>
              <a:t>s</a:t>
            </a:r>
            <a:r>
              <a:rPr lang="en-US" dirty="0" err="1" smtClean="0"/>
              <a:t>upervised</a:t>
            </a:r>
            <a:r>
              <a:rPr lang="en-US" dirty="0" smtClean="0"/>
              <a:t> </a:t>
            </a:r>
            <a:r>
              <a:rPr lang="en-US" dirty="0" smtClean="0"/>
              <a:t>learning method as well as a </a:t>
            </a:r>
            <a:r>
              <a:rPr lang="en-US" dirty="0" smtClean="0"/>
              <a:t>statistical</a:t>
            </a:r>
            <a:r>
              <a:rPr lang="id-ID" dirty="0" smtClean="0"/>
              <a:t> </a:t>
            </a:r>
            <a:r>
              <a:rPr lang="en-US" dirty="0" smtClean="0"/>
              <a:t>method for classification. </a:t>
            </a:r>
            <a:endParaRPr lang="id-ID" dirty="0" smtClean="0"/>
          </a:p>
          <a:p>
            <a:r>
              <a:rPr lang="en-US" dirty="0" smtClean="0"/>
              <a:t>Assumes an underlying probabilistic model and it allows us to capture</a:t>
            </a:r>
            <a:r>
              <a:rPr lang="id-ID" dirty="0" smtClean="0"/>
              <a:t> </a:t>
            </a:r>
            <a:r>
              <a:rPr lang="en-US" dirty="0" smtClean="0"/>
              <a:t>uncertainty </a:t>
            </a:r>
            <a:r>
              <a:rPr lang="en-US" dirty="0" smtClean="0"/>
              <a:t>about the model in a principled way by determining probabilities of the outcomes. </a:t>
            </a:r>
            <a:endParaRPr lang="id-ID" dirty="0" smtClean="0"/>
          </a:p>
          <a:p>
            <a:r>
              <a:rPr lang="en-US" dirty="0" err="1" smtClean="0"/>
              <a:t>Itcan</a:t>
            </a:r>
            <a:r>
              <a:rPr lang="en-US" dirty="0" smtClean="0"/>
              <a:t> </a:t>
            </a:r>
            <a:r>
              <a:rPr lang="en-US" dirty="0" smtClean="0"/>
              <a:t>solve diagnostic and predictive problems.</a:t>
            </a:r>
          </a:p>
          <a:p>
            <a:r>
              <a:rPr lang="en-US" dirty="0" smtClean="0"/>
              <a:t>This Classification is named after Thomas </a:t>
            </a:r>
            <a:r>
              <a:rPr lang="en-US" dirty="0" err="1" smtClean="0"/>
              <a:t>Bayes</a:t>
            </a:r>
            <a:r>
              <a:rPr lang="en-US" dirty="0" smtClean="0"/>
              <a:t> ( 1702-1761), who proposed the </a:t>
            </a:r>
            <a:r>
              <a:rPr lang="en-US" dirty="0" err="1" smtClean="0"/>
              <a:t>Bayes</a:t>
            </a:r>
            <a:r>
              <a:rPr lang="id-ID" dirty="0" smtClean="0"/>
              <a:t> </a:t>
            </a:r>
            <a:r>
              <a:rPr lang="en-US" dirty="0" smtClean="0"/>
              <a:t>Theorem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10/04/2015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10/04/2015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75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9908" y="1457763"/>
            <a:ext cx="6182702" cy="475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10/04/2015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76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01762"/>
            <a:ext cx="5068094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5128" y="3429000"/>
            <a:ext cx="3476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5128" y="1764589"/>
            <a:ext cx="31813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We </a:t>
            </a:r>
            <a:r>
              <a:rPr lang="en-US" sz="2000" dirty="0" smtClean="0"/>
              <a:t>want to classify an insect we have found. Its antennae are 3 units long.</a:t>
            </a:r>
          </a:p>
          <a:p>
            <a:r>
              <a:rPr lang="en-US" sz="2000" dirty="0" smtClean="0"/>
              <a:t>How can we classify it</a:t>
            </a:r>
            <a:r>
              <a:rPr lang="en-US" sz="2000" dirty="0" smtClean="0"/>
              <a:t>?</a:t>
            </a:r>
            <a:endParaRPr lang="id-ID" sz="2000" dirty="0" smtClean="0"/>
          </a:p>
          <a:p>
            <a:r>
              <a:rPr lang="en-US" sz="2000" dirty="0" smtClean="0"/>
              <a:t>We </a:t>
            </a:r>
            <a:r>
              <a:rPr lang="en-US" sz="2000" dirty="0" smtClean="0"/>
              <a:t>can just ask ourselves, give the distributions of antennae lengths we </a:t>
            </a:r>
            <a:r>
              <a:rPr lang="en-US" sz="2000" dirty="0" smtClean="0"/>
              <a:t>have</a:t>
            </a:r>
            <a:r>
              <a:rPr lang="id-ID" sz="2000" dirty="0" smtClean="0"/>
              <a:t> </a:t>
            </a:r>
            <a:r>
              <a:rPr lang="en-US" sz="2000" dirty="0" smtClean="0"/>
              <a:t>seen</a:t>
            </a:r>
            <a:r>
              <a:rPr lang="en-US" sz="2000" dirty="0" smtClean="0"/>
              <a:t>, is it more </a:t>
            </a:r>
            <a:r>
              <a:rPr lang="en-US" sz="2000" i="1" dirty="0" smtClean="0"/>
              <a:t>probable that our insect is a </a:t>
            </a:r>
            <a:r>
              <a:rPr lang="en-US" sz="2000" b="1" i="1" dirty="0" smtClean="0"/>
              <a:t>Grasshopper or a Katydid</a:t>
            </a:r>
            <a:r>
              <a:rPr lang="en-US" sz="2000" b="1" i="1" dirty="0" smtClean="0"/>
              <a:t>.</a:t>
            </a:r>
            <a:endParaRPr lang="id-ID" sz="2000" b="1" i="1" dirty="0" smtClean="0"/>
          </a:p>
          <a:p>
            <a:r>
              <a:rPr lang="id-ID" sz="2000" dirty="0" smtClean="0"/>
              <a:t>Formal Definition: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10/04/2015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78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095" y="4840014"/>
            <a:ext cx="8457905" cy="119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Dummy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Periksa data yang ada:</a:t>
            </a:r>
          </a:p>
          <a:p>
            <a:pPr lvl="1"/>
            <a:r>
              <a:rPr lang="id-ID" dirty="0" smtClean="0"/>
              <a:t>Hitung berapa peluang Kelas Grasshopper dengan panjang antena x -&gt; A</a:t>
            </a:r>
          </a:p>
          <a:p>
            <a:pPr lvl="1"/>
            <a:r>
              <a:rPr lang="id-ID" dirty="0" smtClean="0"/>
              <a:t>Hitung berapa peluang Kelas Katydid dengan panjang antena x -&gt; B</a:t>
            </a:r>
          </a:p>
          <a:p>
            <a:pPr lvl="1"/>
            <a:r>
              <a:rPr lang="id-ID" dirty="0" smtClean="0"/>
              <a:t>Keputusan adalah mencari  peluang terbesar </a:t>
            </a:r>
          </a:p>
          <a:p>
            <a:pPr lvl="2"/>
            <a:r>
              <a:rPr lang="id-ID" dirty="0" smtClean="0"/>
              <a:t>Jika A &gt; B, maka data masuk ke kelas Grasshopper</a:t>
            </a:r>
          </a:p>
          <a:p>
            <a:pPr lvl="2"/>
            <a:r>
              <a:rPr lang="id-ID" dirty="0" smtClean="0"/>
              <a:t>Jika A &lt; B, maka data masuk ke kelas Katydid</a:t>
            </a:r>
          </a:p>
          <a:p>
            <a:pPr lvl="2"/>
            <a:r>
              <a:rPr lang="id-ID" dirty="0" smtClean="0"/>
              <a:t>Jika A=B ,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10/04/2015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10/04/2015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80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9908" y="1341255"/>
            <a:ext cx="3746038" cy="185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9316" y="1323092"/>
            <a:ext cx="3528684" cy="187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349" y="3637018"/>
            <a:ext cx="3725597" cy="197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4629" y="3637018"/>
            <a:ext cx="2987003" cy="164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Bayes</a:t>
            </a:r>
            <a:r>
              <a:rPr lang="en-US" altLang="zh-CN" dirty="0" smtClean="0"/>
              <a:t> </a:t>
            </a:r>
            <a:r>
              <a:rPr lang="en-US" altLang="zh-CN" dirty="0" smtClean="0"/>
              <a:t>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id-ID" altLang="zh-CN" dirty="0" smtClean="0"/>
          </a:p>
          <a:p>
            <a:endParaRPr lang="id-ID" altLang="zh-CN" dirty="0" smtClean="0"/>
          </a:p>
          <a:p>
            <a:r>
              <a:rPr lang="en-US" altLang="zh-CN" i="1" dirty="0" smtClean="0"/>
              <a:t>P(h)</a:t>
            </a:r>
            <a:r>
              <a:rPr lang="en-US" altLang="zh-CN" dirty="0" smtClean="0"/>
              <a:t>: independent probability of </a:t>
            </a:r>
            <a:r>
              <a:rPr lang="en-US" altLang="zh-CN" i="1" dirty="0" smtClean="0"/>
              <a:t>h</a:t>
            </a:r>
            <a:r>
              <a:rPr lang="en-US" altLang="zh-CN" dirty="0" smtClean="0"/>
              <a:t>: </a:t>
            </a:r>
            <a:r>
              <a:rPr lang="en-US" altLang="zh-CN" i="1" dirty="0" smtClean="0">
                <a:solidFill>
                  <a:srgbClr val="FF0000"/>
                </a:solidFill>
              </a:rPr>
              <a:t>prior probability</a:t>
            </a:r>
          </a:p>
          <a:p>
            <a:r>
              <a:rPr lang="en-US" altLang="zh-CN" i="1" dirty="0" smtClean="0"/>
              <a:t>P(D)</a:t>
            </a:r>
            <a:r>
              <a:rPr lang="en-US" altLang="zh-CN" dirty="0" smtClean="0"/>
              <a:t>: independent probability of </a:t>
            </a:r>
            <a:r>
              <a:rPr lang="en-US" altLang="zh-CN" i="1" dirty="0" smtClean="0"/>
              <a:t>D</a:t>
            </a:r>
          </a:p>
          <a:p>
            <a:r>
              <a:rPr lang="en-US" altLang="zh-CN" i="1" dirty="0" smtClean="0"/>
              <a:t>P(</a:t>
            </a:r>
            <a:r>
              <a:rPr lang="en-US" altLang="zh-CN" i="1" dirty="0" err="1" smtClean="0"/>
              <a:t>D|h</a:t>
            </a:r>
            <a:r>
              <a:rPr lang="en-US" altLang="zh-CN" i="1" dirty="0" smtClean="0"/>
              <a:t>)</a:t>
            </a:r>
            <a:r>
              <a:rPr lang="en-US" altLang="zh-CN" dirty="0" smtClean="0"/>
              <a:t>: conditional probability of </a:t>
            </a:r>
            <a:r>
              <a:rPr lang="en-US" altLang="zh-CN" i="1" dirty="0" smtClean="0"/>
              <a:t>D</a:t>
            </a:r>
            <a:r>
              <a:rPr lang="en-US" altLang="zh-CN" dirty="0" smtClean="0"/>
              <a:t> given h: </a:t>
            </a:r>
            <a:r>
              <a:rPr lang="en-US" altLang="zh-CN" i="1" dirty="0" smtClean="0">
                <a:solidFill>
                  <a:srgbClr val="FF0000"/>
                </a:solidFill>
              </a:rPr>
              <a:t>likelihood</a:t>
            </a:r>
          </a:p>
          <a:p>
            <a:r>
              <a:rPr lang="en-US" altLang="zh-CN" i="1" dirty="0" smtClean="0"/>
              <a:t>P(</a:t>
            </a:r>
            <a:r>
              <a:rPr lang="en-US" altLang="zh-CN" i="1" dirty="0" err="1" smtClean="0"/>
              <a:t>h|D</a:t>
            </a:r>
            <a:r>
              <a:rPr lang="en-US" altLang="zh-CN" i="1" dirty="0" smtClean="0"/>
              <a:t>)</a:t>
            </a:r>
            <a:r>
              <a:rPr lang="en-US" altLang="zh-CN" dirty="0" smtClean="0"/>
              <a:t>: conditional probability of </a:t>
            </a:r>
            <a:r>
              <a:rPr lang="en-US" altLang="zh-CN" i="1" dirty="0" smtClean="0"/>
              <a:t>h</a:t>
            </a:r>
            <a:r>
              <a:rPr lang="en-US" altLang="zh-CN" dirty="0" smtClean="0"/>
              <a:t> given </a:t>
            </a:r>
            <a:r>
              <a:rPr lang="en-US" altLang="zh-CN" i="1" dirty="0" smtClean="0"/>
              <a:t>D</a:t>
            </a:r>
            <a:r>
              <a:rPr lang="en-US" altLang="zh-CN" dirty="0" smtClean="0"/>
              <a:t>: </a:t>
            </a:r>
            <a:r>
              <a:rPr lang="en-US" altLang="zh-CN" i="1" dirty="0" smtClean="0">
                <a:solidFill>
                  <a:srgbClr val="FF0000"/>
                </a:solidFill>
              </a:rPr>
              <a:t>posterior probability</a:t>
            </a:r>
          </a:p>
          <a:p>
            <a:endParaRPr lang="en-US" altLang="zh-CN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10/04/2015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277507" name="Object 3"/>
          <p:cNvGraphicFramePr>
            <a:graphicFrameLocks noChangeAspect="1"/>
          </p:cNvGraphicFramePr>
          <p:nvPr/>
        </p:nvGraphicFramePr>
        <p:xfrm>
          <a:off x="1361090" y="1977656"/>
          <a:ext cx="3048000" cy="839788"/>
        </p:xfrm>
        <a:graphic>
          <a:graphicData uri="http://schemas.openxmlformats.org/presentationml/2006/ole">
            <p:oleObj spid="_x0000_s277507" name="Equation" r:id="rId3" imgW="1524000" imgH="41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400" dirty="0" smtClean="0"/>
              <a:t>Based on data provide: can we calculate </a:t>
            </a:r>
            <a:r>
              <a:rPr lang="en-US" sz="2400" i="1" dirty="0" smtClean="0"/>
              <a:t>Grasshopper </a:t>
            </a:r>
            <a:r>
              <a:rPr lang="en-US" sz="2400" i="1" dirty="0" smtClean="0"/>
              <a:t>or a </a:t>
            </a:r>
            <a:r>
              <a:rPr lang="en-US" sz="2400" i="1" dirty="0" smtClean="0"/>
              <a:t>Katydid</a:t>
            </a:r>
            <a:r>
              <a:rPr lang="id-ID" sz="2400" i="1" dirty="0" smtClean="0"/>
              <a:t> problem using 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 smtClean="0"/>
          </a:p>
          <a:p>
            <a:endParaRPr lang="id-ID" i="1" dirty="0" smtClean="0"/>
          </a:p>
          <a:p>
            <a:r>
              <a:rPr lang="id-ID" i="1" dirty="0" smtClean="0"/>
              <a:t>h= {Grasshopper, Katydid}</a:t>
            </a:r>
          </a:p>
          <a:p>
            <a:r>
              <a:rPr lang="id-ID" i="1" dirty="0" smtClean="0"/>
              <a:t>P(h) = peluang kelas h</a:t>
            </a:r>
          </a:p>
          <a:p>
            <a:r>
              <a:rPr lang="id-ID" i="1" dirty="0" smtClean="0"/>
              <a:t>D= attribute data (panjang antena)</a:t>
            </a:r>
          </a:p>
          <a:p>
            <a:r>
              <a:rPr lang="id-ID" i="1" dirty="0" smtClean="0"/>
              <a:t>P(D)= peluang dari data dengan panjang antena d</a:t>
            </a:r>
          </a:p>
          <a:p>
            <a:r>
              <a:rPr lang="id-ID" i="1" dirty="0" smtClean="0"/>
              <a:t>P(D|h)=peluang data D berada dalam kelas h</a:t>
            </a:r>
            <a:endParaRPr lang="id-ID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10/04/2015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279554" name="Object 2"/>
          <p:cNvGraphicFramePr>
            <a:graphicFrameLocks noChangeAspect="1"/>
          </p:cNvGraphicFramePr>
          <p:nvPr/>
        </p:nvGraphicFramePr>
        <p:xfrm>
          <a:off x="929658" y="1977656"/>
          <a:ext cx="3048000" cy="839788"/>
        </p:xfrm>
        <a:graphic>
          <a:graphicData uri="http://schemas.openxmlformats.org/presentationml/2006/ole">
            <p:oleObj spid="_x0000_s279554" name="Equation" r:id="rId3" imgW="1524000" imgH="41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There is no way we can calculate the </a:t>
            </a:r>
            <a:r>
              <a:rPr lang="en-US" i="1" dirty="0" smtClean="0"/>
              <a:t>Grasshopper or a Katydid</a:t>
            </a:r>
            <a:r>
              <a:rPr lang="id-ID" i="1" dirty="0" smtClean="0"/>
              <a:t> problem </a:t>
            </a:r>
            <a:r>
              <a:rPr lang="id-ID" i="1" dirty="0" smtClean="0"/>
              <a:t>using Bayes Theorem </a:t>
            </a:r>
            <a:r>
              <a:rPr lang="id-ID" dirty="0" smtClean="0"/>
              <a:t>with provide data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10/04/2015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611" y="3429000"/>
            <a:ext cx="7424043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Outline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0"/>
              </a:spcAft>
              <a:buFont typeface="Symbol"/>
              <a:buChar char=""/>
            </a:pPr>
            <a:r>
              <a:rPr lang="id-ID" dirty="0" smtClean="0"/>
              <a:t>Materi Learning yang disampaikan dalam perkualiahan meliputi:</a:t>
            </a:r>
          </a:p>
          <a:p>
            <a:pPr marL="590550" lvl="1" indent="-342900">
              <a:spcAft>
                <a:spcPts val="0"/>
              </a:spcAft>
              <a:buFont typeface="Symbol"/>
              <a:buChar char=""/>
            </a:pPr>
            <a:r>
              <a:rPr lang="id-ID" dirty="0" smtClean="0"/>
              <a:t>Naive </a:t>
            </a:r>
            <a:r>
              <a:rPr lang="id-ID" dirty="0" smtClean="0"/>
              <a:t>Bayes</a:t>
            </a:r>
          </a:p>
          <a:p>
            <a:pPr marL="590550" lvl="1" indent="-342900">
              <a:spcAft>
                <a:spcPts val="0"/>
              </a:spcAft>
              <a:buFont typeface="Symbol"/>
              <a:buChar char=""/>
            </a:pPr>
            <a:r>
              <a:rPr lang="id-ID" dirty="0" smtClean="0">
                <a:solidFill>
                  <a:schemeClr val="bg1">
                    <a:lumMod val="65000"/>
                  </a:schemeClr>
                </a:solidFill>
              </a:rPr>
              <a:t>Decision tree learning</a:t>
            </a:r>
          </a:p>
          <a:p>
            <a:pPr marL="590550" lvl="1" indent="-342900">
              <a:spcAft>
                <a:spcPts val="0"/>
              </a:spcAft>
              <a:buFont typeface="Symbol"/>
              <a:buChar char=""/>
            </a:pPr>
            <a:r>
              <a:rPr lang="id-ID" dirty="0" smtClean="0">
                <a:solidFill>
                  <a:schemeClr val="bg1">
                    <a:lumMod val="65000"/>
                  </a:schemeClr>
                </a:solidFill>
              </a:rPr>
              <a:t>Jaringan Syaraf </a:t>
            </a:r>
            <a:r>
              <a:rPr lang="id-ID" dirty="0" smtClean="0">
                <a:solidFill>
                  <a:schemeClr val="bg1">
                    <a:lumMod val="65000"/>
                  </a:schemeClr>
                </a:solidFill>
              </a:rPr>
              <a:t>Tiruan</a:t>
            </a:r>
          </a:p>
          <a:p>
            <a:pPr marL="590550" lvl="1" indent="-342900">
              <a:spcAft>
                <a:spcPts val="0"/>
              </a:spcAft>
              <a:buFont typeface="Symbol"/>
              <a:buChar char=""/>
            </a:pPr>
            <a:r>
              <a:rPr lang="id-ID" dirty="0" smtClean="0">
                <a:solidFill>
                  <a:schemeClr val="bg1">
                    <a:lumMod val="65000"/>
                  </a:schemeClr>
                </a:solidFill>
              </a:rPr>
              <a:t>Materi Pengayaan (opsional)</a:t>
            </a:r>
            <a:endParaRPr lang="id-ID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17638"/>
            <a:ext cx="7827580" cy="663410"/>
          </a:xfrm>
        </p:spPr>
        <p:txBody>
          <a:bodyPr/>
          <a:lstStyle/>
          <a:p>
            <a:r>
              <a:rPr lang="id-ID" sz="2400" dirty="0" smtClean="0"/>
              <a:t>How about this problem: </a:t>
            </a:r>
            <a:r>
              <a:rPr lang="en-GB" sz="2400" dirty="0" smtClean="0"/>
              <a:t>cancer </a:t>
            </a:r>
            <a:r>
              <a:rPr lang="en-GB" sz="2400" dirty="0"/>
              <a:t>or not?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81048"/>
            <a:ext cx="8077200" cy="2747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200" dirty="0"/>
              <a:t>A patient takes a lab test and the result comes back positive. It is known that the test returns a correct positive result in only 99% of the cases and a correct negative result in only 95% of the cases. Furthermore, only 0.03 of the entire population has this disease.</a:t>
            </a:r>
          </a:p>
          <a:p>
            <a:pPr marL="742950" lvl="1" indent="-285750">
              <a:lnSpc>
                <a:spcPct val="90000"/>
              </a:lnSpc>
              <a:buFont typeface="Wingdings" pitchFamily="2" charset="2"/>
              <a:buNone/>
            </a:pPr>
            <a:endParaRPr lang="en-GB" sz="2000" dirty="0"/>
          </a:p>
          <a:p>
            <a:pPr marL="742950" lvl="1" indent="-285750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/>
              <a:t>1. What is the probability that this patient has cancer?</a:t>
            </a:r>
          </a:p>
          <a:p>
            <a:pPr marL="742950" lvl="1" indent="-285750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/>
              <a:t>2. What is the probability that he does not have cancer?</a:t>
            </a:r>
          </a:p>
          <a:p>
            <a:pPr marL="742950" lvl="1" indent="-285750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/>
              <a:t>3. What is the diagnosis?</a:t>
            </a:r>
          </a:p>
          <a:p>
            <a:pPr>
              <a:lnSpc>
                <a:spcPct val="90000"/>
              </a:lnSpc>
            </a:pP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P(Cancer)=0.03			P(¬Cancer)=0.97</a:t>
            </a:r>
          </a:p>
          <a:p>
            <a:r>
              <a:rPr lang="id-ID" dirty="0" smtClean="0"/>
              <a:t>P(+|cancer)=0.99			P(+|¬</a:t>
            </a:r>
            <a:r>
              <a:rPr lang="id-ID" dirty="0" smtClean="0"/>
              <a:t>Cancer)=</a:t>
            </a:r>
            <a:r>
              <a:rPr lang="id-ID" dirty="0" smtClean="0"/>
              <a:t>0.01</a:t>
            </a:r>
          </a:p>
          <a:p>
            <a:r>
              <a:rPr lang="id-ID" dirty="0" smtClean="0"/>
              <a:t>P(-|cancer)=0.95			P</a:t>
            </a:r>
            <a:r>
              <a:rPr lang="id-ID" dirty="0" smtClean="0"/>
              <a:t>(¬Cancer)=</a:t>
            </a:r>
            <a:r>
              <a:rPr lang="id-ID" dirty="0" smtClean="0"/>
              <a:t>0.05</a:t>
            </a:r>
          </a:p>
          <a:p>
            <a:r>
              <a:rPr lang="id-ID" dirty="0" smtClean="0"/>
              <a:t>Hipotesis</a:t>
            </a:r>
          </a:p>
          <a:p>
            <a:r>
              <a:rPr lang="id-ID" dirty="0" smtClean="0"/>
              <a:t>P(cancer|+)=P(+|cancer)xP(cancer)/P(+)</a:t>
            </a:r>
          </a:p>
          <a:p>
            <a:r>
              <a:rPr lang="id-ID" dirty="0" smtClean="0"/>
              <a:t>P</a:t>
            </a:r>
            <a:r>
              <a:rPr lang="id-ID" dirty="0" smtClean="0"/>
              <a:t>(</a:t>
            </a:r>
            <a:r>
              <a:rPr lang="id-ID" dirty="0" smtClean="0"/>
              <a:t>¬</a:t>
            </a:r>
            <a:r>
              <a:rPr lang="id-ID" dirty="0" smtClean="0"/>
              <a:t>cancer</a:t>
            </a:r>
            <a:r>
              <a:rPr lang="id-ID" dirty="0" smtClean="0"/>
              <a:t>|+)=P</a:t>
            </a:r>
            <a:r>
              <a:rPr lang="id-ID" dirty="0" smtClean="0"/>
              <a:t>(+|</a:t>
            </a:r>
            <a:r>
              <a:rPr lang="id-ID" dirty="0" smtClean="0"/>
              <a:t>¬</a:t>
            </a:r>
            <a:r>
              <a:rPr lang="id-ID" dirty="0" smtClean="0"/>
              <a:t>cancer)xP(</a:t>
            </a:r>
            <a:r>
              <a:rPr lang="id-ID" dirty="0" smtClean="0"/>
              <a:t>¬</a:t>
            </a:r>
            <a:r>
              <a:rPr lang="id-ID" dirty="0" smtClean="0"/>
              <a:t>cancer</a:t>
            </a:r>
            <a:r>
              <a:rPr lang="id-ID" dirty="0" smtClean="0"/>
              <a:t>)/P</a:t>
            </a:r>
            <a:r>
              <a:rPr lang="id-ID" dirty="0" smtClean="0"/>
              <a:t>(+)</a:t>
            </a:r>
          </a:p>
          <a:p>
            <a:r>
              <a:rPr lang="id-ID" dirty="0" smtClean="0"/>
              <a:t>Sometime in real condition we can’t calculate P(+), do we have to calculate this?</a:t>
            </a:r>
            <a:endParaRPr lang="id-ID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10/04/2015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Cancer or not cancer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d-ID" dirty="0" smtClean="0"/>
              <a:t>Cancer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59213" y="268014"/>
            <a:ext cx="8326438" cy="641239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Maximum A Posterior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33538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2600" dirty="0"/>
              <a:t>Based on </a:t>
            </a:r>
            <a:r>
              <a:rPr lang="en-US" altLang="zh-CN" sz="2600" dirty="0" err="1"/>
              <a:t>Bayes</a:t>
            </a:r>
            <a:r>
              <a:rPr lang="en-US" altLang="zh-CN" sz="2600" dirty="0"/>
              <a:t> Theorem, we can compute the </a:t>
            </a:r>
            <a:r>
              <a:rPr lang="en-US" altLang="zh-CN" sz="2600" i="1" dirty="0">
                <a:solidFill>
                  <a:srgbClr val="FF0000"/>
                </a:solidFill>
              </a:rPr>
              <a:t>Maximum A Posterior</a:t>
            </a:r>
            <a:r>
              <a:rPr lang="en-US" altLang="zh-CN" sz="2600" dirty="0"/>
              <a:t> (MAP) hypothesis for the data</a:t>
            </a:r>
          </a:p>
          <a:p>
            <a:r>
              <a:rPr lang="en-US" altLang="zh-CN" sz="2600" dirty="0"/>
              <a:t>We are interested in the best hypothesis for some space H given observed training data D.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3294063" y="3540125"/>
          <a:ext cx="2497137" cy="498475"/>
        </p:xfrm>
        <a:graphic>
          <a:graphicData uri="http://schemas.openxmlformats.org/presentationml/2006/ole">
            <p:oleObj spid="_x0000_s281602" name="Equation" r:id="rId4" imgW="1447560" imgH="304560" progId="Equation.3">
              <p:embed/>
            </p:oleObj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3859213" y="4100513"/>
          <a:ext cx="2541587" cy="700087"/>
        </p:xfrm>
        <a:graphic>
          <a:graphicData uri="http://schemas.openxmlformats.org/presentationml/2006/ole">
            <p:oleObj spid="_x0000_s281603" name="Equation" r:id="rId5" imgW="1447560" imgH="419040" progId="Equation.3">
              <p:embed/>
            </p:oleObj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3905250" y="4911725"/>
          <a:ext cx="2457450" cy="498475"/>
        </p:xfrm>
        <a:graphic>
          <a:graphicData uri="http://schemas.openxmlformats.org/presentationml/2006/ole">
            <p:oleObj spid="_x0000_s281604" name="Equation" r:id="rId6" imgW="1422360" imgH="304560" progId="Equation.3">
              <p:embed/>
            </p:oleObj>
          </a:graphicData>
        </a:graphic>
      </p:graphicFrame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09600" y="5334000"/>
            <a:ext cx="78486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i="1"/>
              <a:t>H</a:t>
            </a:r>
            <a:r>
              <a:rPr lang="en-US" altLang="zh-CN" sz="2000"/>
              <a:t>: set of all hypothesis.</a:t>
            </a:r>
          </a:p>
          <a:p>
            <a:pPr>
              <a:spcBef>
                <a:spcPct val="50000"/>
              </a:spcBef>
            </a:pPr>
            <a:r>
              <a:rPr lang="en-US" altLang="zh-CN" sz="2000"/>
              <a:t>Note that we can drop </a:t>
            </a:r>
            <a:r>
              <a:rPr lang="en-US" altLang="zh-CN" sz="2000" i="1"/>
              <a:t>P(D)</a:t>
            </a:r>
            <a:r>
              <a:rPr lang="en-US" altLang="zh-CN" sz="2000"/>
              <a:t> as the probability of the data is constant (and independent of the hypothesis).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Maximum Likelihood</a:t>
            </a: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/>
              <a:t>Now assume that all hypotheses are equally probable a priori, i.e., </a:t>
            </a:r>
            <a:r>
              <a:rPr lang="en-US" altLang="zh-CN" i="1"/>
              <a:t>P(hi ) = P(hj )</a:t>
            </a:r>
            <a:r>
              <a:rPr lang="en-US" altLang="zh-CN"/>
              <a:t> for all </a:t>
            </a:r>
            <a:r>
              <a:rPr lang="en-US" altLang="zh-CN" i="1"/>
              <a:t>hi, hj</a:t>
            </a:r>
            <a:r>
              <a:rPr lang="en-US" altLang="zh-CN"/>
              <a:t> belong to </a:t>
            </a:r>
            <a:r>
              <a:rPr lang="en-US" altLang="zh-CN" i="1"/>
              <a:t>H</a:t>
            </a:r>
            <a:r>
              <a:rPr lang="en-US" altLang="zh-CN"/>
              <a:t>.</a:t>
            </a:r>
          </a:p>
          <a:p>
            <a:pPr>
              <a:lnSpc>
                <a:spcPct val="90000"/>
              </a:lnSpc>
            </a:pPr>
            <a:r>
              <a:rPr lang="en-US" altLang="zh-CN"/>
              <a:t>This is called assuming a </a:t>
            </a:r>
            <a:r>
              <a:rPr lang="en-US" altLang="zh-CN" i="1">
                <a:solidFill>
                  <a:srgbClr val="FF0000"/>
                </a:solidFill>
              </a:rPr>
              <a:t>uniform prior</a:t>
            </a:r>
            <a:r>
              <a:rPr lang="en-US" altLang="zh-CN"/>
              <a:t>. It simplifies computing the posterior:</a:t>
            </a:r>
          </a:p>
          <a:p>
            <a:pPr>
              <a:lnSpc>
                <a:spcPct val="90000"/>
              </a:lnSpc>
            </a:pPr>
            <a:endParaRPr lang="en-US" altLang="zh-CN"/>
          </a:p>
          <a:p>
            <a:pPr>
              <a:lnSpc>
                <a:spcPct val="90000"/>
              </a:lnSpc>
            </a:pPr>
            <a:endParaRPr lang="en-US" altLang="zh-CN"/>
          </a:p>
          <a:p>
            <a:pPr>
              <a:lnSpc>
                <a:spcPct val="90000"/>
              </a:lnSpc>
            </a:pPr>
            <a:r>
              <a:rPr lang="en-US" altLang="zh-CN"/>
              <a:t>This hypothesis is called the </a:t>
            </a:r>
            <a:r>
              <a:rPr lang="en-US" altLang="zh-CN" i="1">
                <a:solidFill>
                  <a:srgbClr val="FF0000"/>
                </a:solidFill>
              </a:rPr>
              <a:t>maximum likelihood hypothesis.</a:t>
            </a:r>
            <a:endParaRPr lang="zh-CN" alt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2590800" y="4191000"/>
          <a:ext cx="3276600" cy="693738"/>
        </p:xfrm>
        <a:graphic>
          <a:graphicData uri="http://schemas.openxmlformats.org/presentationml/2006/ole">
            <p:oleObj spid="_x0000_s282626" name="Equation" r:id="rId4" imgW="1434477" imgH="304668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67958" y="122238"/>
            <a:ext cx="5139559" cy="1295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Desirable Properties of </a:t>
            </a:r>
            <a:r>
              <a:rPr lang="en-US" dirty="0" err="1">
                <a:solidFill>
                  <a:schemeClr val="bg1"/>
                </a:solidFill>
              </a:rPr>
              <a:t>Bayes</a:t>
            </a:r>
            <a:r>
              <a:rPr lang="en-US" dirty="0">
                <a:solidFill>
                  <a:schemeClr val="bg1"/>
                </a:solidFill>
              </a:rPr>
              <a:t> Classifier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671145"/>
            <a:ext cx="8326438" cy="40548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 err="1">
                <a:solidFill>
                  <a:srgbClr val="FF0000"/>
                </a:solidFill>
              </a:rPr>
              <a:t>Incrementality</a:t>
            </a:r>
            <a:r>
              <a:rPr lang="en-US" i="1" dirty="0">
                <a:solidFill>
                  <a:srgbClr val="FF0000"/>
                </a:solidFill>
              </a:rPr>
              <a:t>:</a:t>
            </a:r>
            <a:r>
              <a:rPr lang="en-US" dirty="0"/>
              <a:t> with each training example, the prior and the likelihood can be updated dynamically: flexible and robust to errors.</a:t>
            </a:r>
          </a:p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FF0000"/>
                </a:solidFill>
              </a:rPr>
              <a:t>Combines prior knowledge and observed data:</a:t>
            </a:r>
            <a:r>
              <a:rPr lang="en-US" dirty="0"/>
              <a:t> prior probability of a hypothesis multiplied with probability of the hypothesis given the training data</a:t>
            </a:r>
          </a:p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FF0000"/>
                </a:solidFill>
              </a:rPr>
              <a:t>Probabilistic hypothesis:</a:t>
            </a:r>
            <a:r>
              <a:rPr lang="en-US" dirty="0"/>
              <a:t> outputs not only a classification, but a probability distribution over all classes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Bayes Classifiers</a:t>
            </a:r>
            <a:endParaRPr lang="en-US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09600" y="1752600"/>
            <a:ext cx="7848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Assumption:</a:t>
            </a:r>
            <a:r>
              <a:rPr lang="en-US" sz="2000"/>
              <a:t> training set consists of instances of different classes described </a:t>
            </a:r>
            <a:r>
              <a:rPr lang="en-US" altLang="zh-CN" sz="2000" i="1"/>
              <a:t>cj</a:t>
            </a:r>
            <a:r>
              <a:rPr lang="en-US" altLang="zh-CN" sz="2000"/>
              <a:t> </a:t>
            </a:r>
            <a:r>
              <a:rPr lang="en-US" sz="2000"/>
              <a:t>as conjunctions of attributes values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Task:</a:t>
            </a:r>
            <a:r>
              <a:rPr lang="en-US" sz="2000"/>
              <a:t> </a:t>
            </a:r>
            <a:r>
              <a:rPr lang="en-US" altLang="zh-CN" sz="2000"/>
              <a:t>Classify a new instance </a:t>
            </a:r>
            <a:r>
              <a:rPr lang="en-US" altLang="zh-CN" sz="2000" i="1"/>
              <a:t>d </a:t>
            </a:r>
            <a:r>
              <a:rPr lang="en-US" altLang="zh-CN" sz="2000"/>
              <a:t>based on a tuple of attribute values   into one of the classes </a:t>
            </a:r>
            <a:r>
              <a:rPr lang="en-US" altLang="zh-CN" i="1"/>
              <a:t>cj</a:t>
            </a:r>
            <a:r>
              <a:rPr lang="en-US" altLang="zh-CN"/>
              <a:t> </a:t>
            </a:r>
            <a:r>
              <a:rPr lang="en-US" altLang="zh-CN">
                <a:sym typeface="Symbol" pitchFamily="18" charset="2"/>
              </a:rPr>
              <a:t> </a:t>
            </a:r>
            <a:r>
              <a:rPr lang="en-US" altLang="zh-CN" i="1">
                <a:sym typeface="Symbol" pitchFamily="18" charset="2"/>
              </a:rPr>
              <a:t>C</a:t>
            </a:r>
            <a:endParaRPr lang="en-US" altLang="zh-CN" sz="2000"/>
          </a:p>
          <a:p>
            <a:pPr>
              <a:spcBef>
                <a:spcPct val="50000"/>
              </a:spcBef>
            </a:pPr>
            <a:r>
              <a:rPr lang="en-US" sz="2000" b="1"/>
              <a:t>Key idea:</a:t>
            </a:r>
            <a:r>
              <a:rPr lang="en-US" sz="2000"/>
              <a:t> assign the most probable class             using Bayes Theorem.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5562600" y="3294063"/>
          <a:ext cx="609600" cy="439737"/>
        </p:xfrm>
        <a:graphic>
          <a:graphicData uri="http://schemas.openxmlformats.org/presentationml/2006/ole">
            <p:oleObj spid="_x0000_s283650" name="Equation" r:id="rId4" imgW="304536" imgH="215713" progId="Equation.3">
              <p:embed/>
            </p:oleObj>
          </a:graphicData>
        </a:graphic>
      </p:graphicFrame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2032000" y="4257675"/>
          <a:ext cx="3759200" cy="619125"/>
        </p:xfrm>
        <a:graphic>
          <a:graphicData uri="http://schemas.openxmlformats.org/presentationml/2006/ole">
            <p:oleObj spid="_x0000_s283651" name="Equation" r:id="rId5" imgW="2070000" imgH="342720" progId="Equation.3">
              <p:embed/>
            </p:oleObj>
          </a:graphicData>
        </a:graphic>
      </p:graphicFrame>
      <p:graphicFrame>
        <p:nvGraphicFramePr>
          <p:cNvPr id="44042" name="Object 10"/>
          <p:cNvGraphicFramePr>
            <a:graphicFrameLocks noChangeAspect="1"/>
          </p:cNvGraphicFramePr>
          <p:nvPr/>
        </p:nvGraphicFramePr>
        <p:xfrm>
          <a:off x="2593975" y="4887913"/>
          <a:ext cx="3873500" cy="827087"/>
        </p:xfrm>
        <a:graphic>
          <a:graphicData uri="http://schemas.openxmlformats.org/presentationml/2006/ole">
            <p:oleObj spid="_x0000_s283652" name="Equation" r:id="rId6" imgW="2133360" imgH="457200" progId="Equation.3">
              <p:embed/>
            </p:oleObj>
          </a:graphicData>
        </a:graphic>
      </p:graphicFrame>
      <p:graphicFrame>
        <p:nvGraphicFramePr>
          <p:cNvPr id="44043" name="Object 11"/>
          <p:cNvGraphicFramePr>
            <a:graphicFrameLocks noChangeAspect="1"/>
          </p:cNvGraphicFramePr>
          <p:nvPr/>
        </p:nvGraphicFramePr>
        <p:xfrm>
          <a:off x="2574925" y="5822950"/>
          <a:ext cx="3825875" cy="619125"/>
        </p:xfrm>
        <a:graphic>
          <a:graphicData uri="http://schemas.openxmlformats.org/presentationml/2006/ole">
            <p:oleObj spid="_x0000_s283653" name="Equation" r:id="rId7" imgW="2108160" imgH="342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Parameters estimation</a:t>
            </a:r>
            <a:endParaRPr lang="en-US" altLang="zh-CN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600" i="1" dirty="0">
                <a:latin typeface="Times New Roman" charset="0"/>
              </a:rPr>
              <a:t>P</a:t>
            </a:r>
            <a:r>
              <a:rPr lang="en-US" altLang="zh-CN" sz="1600" dirty="0">
                <a:latin typeface="Times New Roman" charset="0"/>
              </a:rPr>
              <a:t>(</a:t>
            </a:r>
            <a:r>
              <a:rPr lang="en-US" altLang="zh-CN" sz="1600" i="1" dirty="0" err="1">
                <a:latin typeface="Times New Roman" charset="0"/>
              </a:rPr>
              <a:t>c</a:t>
            </a:r>
            <a:r>
              <a:rPr lang="en-US" altLang="zh-CN" sz="1600" i="1" baseline="-25000" dirty="0" err="1">
                <a:latin typeface="Times New Roman" charset="0"/>
              </a:rPr>
              <a:t>j</a:t>
            </a:r>
            <a:r>
              <a:rPr lang="en-US" altLang="zh-CN" sz="1600" dirty="0">
                <a:latin typeface="Times New Roman" charset="0"/>
              </a:rPr>
              <a:t>)</a:t>
            </a:r>
          </a:p>
          <a:p>
            <a:pPr marL="742950" lvl="1" indent="-285750"/>
            <a:r>
              <a:rPr lang="en-US" altLang="zh-CN" sz="1400" dirty="0"/>
              <a:t>Can be estimated from the frequency of classes in the training examples.</a:t>
            </a:r>
          </a:p>
          <a:p>
            <a:r>
              <a:rPr lang="en-US" altLang="zh-CN" sz="1600" i="1" dirty="0">
                <a:latin typeface="Times New Roman" charset="0"/>
              </a:rPr>
              <a:t>P</a:t>
            </a:r>
            <a:r>
              <a:rPr lang="en-US" altLang="zh-CN" sz="1600" dirty="0">
                <a:latin typeface="Times New Roman" charset="0"/>
              </a:rPr>
              <a:t>(</a:t>
            </a:r>
            <a:r>
              <a:rPr lang="en-US" altLang="zh-CN" sz="1600" i="1" dirty="0">
                <a:latin typeface="Times New Roman" charset="0"/>
              </a:rPr>
              <a:t>x</a:t>
            </a:r>
            <a:r>
              <a:rPr lang="en-US" altLang="zh-CN" sz="1600" i="1" baseline="-25000" dirty="0">
                <a:latin typeface="Times New Roman" charset="0"/>
              </a:rPr>
              <a:t>1</a:t>
            </a:r>
            <a:r>
              <a:rPr lang="en-US" altLang="zh-CN" sz="1600" i="1" dirty="0">
                <a:latin typeface="Times New Roman" charset="0"/>
              </a:rPr>
              <a:t>,x</a:t>
            </a:r>
            <a:r>
              <a:rPr lang="en-US" altLang="zh-CN" sz="1600" i="1" baseline="-25000" dirty="0">
                <a:latin typeface="Times New Roman" charset="0"/>
              </a:rPr>
              <a:t>2</a:t>
            </a:r>
            <a:r>
              <a:rPr lang="en-US" altLang="zh-CN" sz="1600" i="1" dirty="0">
                <a:latin typeface="Times New Roman" charset="0"/>
              </a:rPr>
              <a:t>,…,</a:t>
            </a:r>
            <a:r>
              <a:rPr lang="en-US" altLang="zh-CN" sz="1600" i="1" dirty="0" err="1">
                <a:latin typeface="Times New Roman" charset="0"/>
              </a:rPr>
              <a:t>x</a:t>
            </a:r>
            <a:r>
              <a:rPr lang="en-US" altLang="zh-CN" sz="1600" i="1" baseline="-25000" dirty="0" err="1">
                <a:latin typeface="Times New Roman" charset="0"/>
              </a:rPr>
              <a:t>n</a:t>
            </a:r>
            <a:r>
              <a:rPr lang="en-US" altLang="zh-CN" sz="1600" i="1" dirty="0" err="1">
                <a:latin typeface="Times New Roman" charset="0"/>
              </a:rPr>
              <a:t>|c</a:t>
            </a:r>
            <a:r>
              <a:rPr lang="en-US" altLang="zh-CN" sz="1600" i="1" baseline="-25000" dirty="0" err="1">
                <a:latin typeface="Times New Roman" charset="0"/>
              </a:rPr>
              <a:t>j</a:t>
            </a:r>
            <a:r>
              <a:rPr lang="en-US" altLang="zh-CN" sz="1600" dirty="0">
                <a:latin typeface="Times New Roman" charset="0"/>
              </a:rPr>
              <a:t>) </a:t>
            </a:r>
          </a:p>
          <a:p>
            <a:pPr marL="742950" lvl="1" indent="-285750"/>
            <a:r>
              <a:rPr lang="en-US" altLang="zh-CN" sz="1400" dirty="0">
                <a:cs typeface="Arial" charset="0"/>
              </a:rPr>
              <a:t>O(</a:t>
            </a:r>
            <a:r>
              <a:rPr lang="en-US" altLang="zh-CN" sz="1400" i="1" dirty="0">
                <a:cs typeface="Arial" charset="0"/>
              </a:rPr>
              <a:t>|</a:t>
            </a:r>
            <a:r>
              <a:rPr lang="en-US" altLang="zh-CN" sz="1400" i="1" dirty="0" err="1">
                <a:cs typeface="Arial" charset="0"/>
              </a:rPr>
              <a:t>X|</a:t>
            </a:r>
            <a:r>
              <a:rPr lang="en-US" altLang="zh-CN" sz="1400" i="1" baseline="30000" dirty="0" err="1">
                <a:cs typeface="Arial" charset="0"/>
              </a:rPr>
              <a:t>n</a:t>
            </a:r>
            <a:r>
              <a:rPr lang="en-US" altLang="zh-CN" sz="1400" dirty="0">
                <a:cs typeface="Arial" charset="0"/>
                <a:sym typeface="Symbol" pitchFamily="18" charset="2"/>
              </a:rPr>
              <a:t>•</a:t>
            </a:r>
            <a:r>
              <a:rPr lang="en-US" altLang="zh-CN" sz="1400" i="1" dirty="0">
                <a:cs typeface="Arial" charset="0"/>
                <a:sym typeface="Symbol" pitchFamily="18" charset="2"/>
              </a:rPr>
              <a:t>|C|</a:t>
            </a:r>
            <a:r>
              <a:rPr lang="en-US" altLang="zh-CN" sz="1400" dirty="0">
                <a:cs typeface="Arial" charset="0"/>
                <a:sym typeface="Symbol" pitchFamily="18" charset="2"/>
              </a:rPr>
              <a:t>) parameters</a:t>
            </a:r>
            <a:endParaRPr lang="en-US" altLang="zh-CN" sz="1400" dirty="0">
              <a:cs typeface="Arial" charset="0"/>
            </a:endParaRPr>
          </a:p>
          <a:p>
            <a:pPr marL="742950" lvl="1" indent="-285750"/>
            <a:r>
              <a:rPr lang="en-US" altLang="zh-CN" sz="1400" dirty="0"/>
              <a:t>Could only be estimated if a very, very large number of training examples was available.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Independence Assumption</a:t>
            </a:r>
            <a:r>
              <a:rPr lang="en-US" altLang="zh-CN" sz="1600" dirty="0">
                <a:sym typeface="Symbol" pitchFamily="18" charset="2"/>
              </a:rPr>
              <a:t>: attribute values are conditionally independent given the target value: </a:t>
            </a:r>
            <a:r>
              <a:rPr lang="en-US" altLang="zh-CN" sz="1600" b="1" i="1" dirty="0">
                <a:solidFill>
                  <a:srgbClr val="FF0000"/>
                </a:solidFill>
                <a:sym typeface="Symbol" pitchFamily="18" charset="2"/>
              </a:rPr>
              <a:t>naïve</a:t>
            </a:r>
            <a:r>
              <a:rPr lang="en-US" altLang="zh-CN" sz="1600" dirty="0">
                <a:sym typeface="Symbol" pitchFamily="18" charset="2"/>
              </a:rPr>
              <a:t> </a:t>
            </a:r>
            <a:r>
              <a:rPr lang="en-US" altLang="zh-CN" sz="1600" i="1" dirty="0" err="1">
                <a:solidFill>
                  <a:srgbClr val="FF0000"/>
                </a:solidFill>
                <a:sym typeface="Symbol" pitchFamily="18" charset="2"/>
              </a:rPr>
              <a:t>Bayes</a:t>
            </a:r>
            <a:r>
              <a:rPr lang="en-US" altLang="zh-CN" sz="1600" dirty="0">
                <a:sym typeface="Symbol" pitchFamily="18" charset="2"/>
              </a:rPr>
              <a:t>.</a:t>
            </a:r>
          </a:p>
        </p:txBody>
      </p:sp>
      <p:graphicFrame>
        <p:nvGraphicFramePr>
          <p:cNvPr id="33804" name="Object 12"/>
          <p:cNvGraphicFramePr>
            <a:graphicFrameLocks noChangeAspect="1"/>
          </p:cNvGraphicFramePr>
          <p:nvPr>
            <p:ph sz="half" idx="4294967295"/>
          </p:nvPr>
        </p:nvGraphicFramePr>
        <p:xfrm>
          <a:off x="2286000" y="4794250"/>
          <a:ext cx="3962400" cy="628650"/>
        </p:xfrm>
        <a:graphic>
          <a:graphicData uri="http://schemas.openxmlformats.org/presentationml/2006/ole">
            <p:oleObj spid="_x0000_s284674" name="Equation" r:id="rId4" imgW="2158920" imgH="342720" progId="Equation.3">
              <p:embed/>
            </p:oleObj>
          </a:graphicData>
        </a:graphic>
      </p:graphicFrame>
      <p:graphicFrame>
        <p:nvGraphicFramePr>
          <p:cNvPr id="33806" name="Object 14"/>
          <p:cNvGraphicFramePr>
            <a:graphicFrameLocks noChangeAspect="1"/>
          </p:cNvGraphicFramePr>
          <p:nvPr>
            <p:ph sz="half" idx="4294967295"/>
          </p:nvPr>
        </p:nvGraphicFramePr>
        <p:xfrm>
          <a:off x="2362200" y="5422900"/>
          <a:ext cx="3505200" cy="609600"/>
        </p:xfrm>
        <a:graphic>
          <a:graphicData uri="http://schemas.openxmlformats.org/presentationml/2006/ole">
            <p:oleObj spid="_x0000_s284675" name="Equation" r:id="rId5" imgW="2044440" imgH="35532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Derriving Naive Bayes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mic Sans MS" pitchFamily="66" charset="0"/>
              <a:buAutoNum type="arabicPeriod"/>
            </a:pPr>
            <a:r>
              <a:rPr lang="en-US" dirty="0" smtClean="0"/>
              <a:t>All attribute values are independent of each other given the class. (conditional independence assumption)</a:t>
            </a:r>
          </a:p>
          <a:p>
            <a:pPr marL="457200" indent="-457200">
              <a:buFont typeface="Comic Sans MS" pitchFamily="66" charset="0"/>
              <a:buAutoNum type="arabicPeriod"/>
            </a:pPr>
            <a:r>
              <a:rPr lang="en-US" dirty="0" smtClean="0"/>
              <a:t>The conditional probabilities for a term are the same independent of position in the document.</a:t>
            </a:r>
          </a:p>
          <a:p>
            <a:r>
              <a:rPr lang="id-ID" dirty="0" smtClean="0"/>
              <a:t>So the final formula -&gt; finding </a:t>
            </a:r>
            <a:r>
              <a:rPr lang="id-ID" b="1" dirty="0" smtClean="0"/>
              <a:t>maximum a posterior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10/04/2015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285698" name="Content Placeholder 4"/>
          <p:cNvGraphicFramePr>
            <a:graphicFrameLocks noChangeAspect="1"/>
          </p:cNvGraphicFramePr>
          <p:nvPr/>
        </p:nvGraphicFramePr>
        <p:xfrm>
          <a:off x="1027386" y="5033168"/>
          <a:ext cx="6096000" cy="754063"/>
        </p:xfrm>
        <a:graphic>
          <a:graphicData uri="http://schemas.openxmlformats.org/presentationml/2006/ole">
            <p:oleObj spid="_x0000_s285698" name="Equation" r:id="rId3" imgW="3085920" imgH="380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itle 1"/>
          <p:cNvSpPr>
            <a:spLocks noGrp="1"/>
          </p:cNvSpPr>
          <p:nvPr>
            <p:ph type="title"/>
          </p:nvPr>
        </p:nvSpPr>
        <p:spPr>
          <a:xfrm>
            <a:off x="3709988" y="304800"/>
            <a:ext cx="5205412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 </a:t>
            </a:r>
            <a:r>
              <a:rPr lang="id-ID" dirty="0" smtClean="0">
                <a:solidFill>
                  <a:schemeClr val="bg1"/>
                </a:solidFill>
              </a:rPr>
              <a:t>Problem [1]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57F200-DECD-47C8-9352-336D4F71069D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28</a:t>
            </a:fld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9908" y="1371600"/>
          <a:ext cx="875409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392"/>
                <a:gridCol w="1094262"/>
                <a:gridCol w="4559423"/>
                <a:gridCol w="1459015"/>
              </a:tblGrid>
              <a:tr h="370840">
                <a:tc rowSpan="5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Training</a:t>
                      </a:r>
                    </a:p>
                    <a:p>
                      <a:r>
                        <a:rPr lang="en-US" dirty="0" smtClean="0"/>
                        <a:t>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docID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0" dirty="0" smtClean="0"/>
                        <a:t> = China?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Chinese Beijing Chinese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Chinese </a:t>
                      </a:r>
                      <a:r>
                        <a:rPr lang="en-US" dirty="0" err="1" smtClean="0"/>
                        <a:t>Chinese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Shangai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Chinese Macao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Tokyo Japan</a:t>
                      </a:r>
                      <a:r>
                        <a:rPr lang="en-US" baseline="0" dirty="0" smtClean="0"/>
                        <a:t> Chinese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 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Chinese </a:t>
                      </a:r>
                      <a:r>
                        <a:rPr lang="en-US" dirty="0" err="1" smtClean="0"/>
                        <a:t>Chinese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Chinese</a:t>
                      </a:r>
                      <a:r>
                        <a:rPr lang="en-US" dirty="0" smtClean="0"/>
                        <a:t> Tokyo Japan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234" name="TextBox 5"/>
          <p:cNvSpPr txBox="1">
            <a:spLocks noChangeArrowheads="1"/>
          </p:cNvSpPr>
          <p:nvPr/>
        </p:nvSpPr>
        <p:spPr bwMode="auto">
          <a:xfrm>
            <a:off x="533400" y="4114800"/>
            <a:ext cx="541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Two classes: “China”, “not China”  </a:t>
            </a:r>
          </a:p>
        </p:txBody>
      </p:sp>
      <p:sp>
        <p:nvSpPr>
          <p:cNvPr id="8235" name="TextBox 6"/>
          <p:cNvSpPr txBox="1">
            <a:spLocks noChangeArrowheads="1"/>
          </p:cNvSpPr>
          <p:nvPr/>
        </p:nvSpPr>
        <p:spPr bwMode="auto">
          <a:xfrm>
            <a:off x="609600" y="525780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N = 4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362200" y="5257800"/>
          <a:ext cx="1347788" cy="457200"/>
        </p:xfrm>
        <a:graphic>
          <a:graphicData uri="http://schemas.openxmlformats.org/presentationml/2006/ole">
            <p:oleObj spid="_x0000_s286722" name="Equation" r:id="rId3" imgW="711000" imgH="241200" progId="Equation.3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191000" y="5257800"/>
          <a:ext cx="1347788" cy="457200"/>
        </p:xfrm>
        <a:graphic>
          <a:graphicData uri="http://schemas.openxmlformats.org/presentationml/2006/ole">
            <p:oleObj spid="_x0000_s286723" name="Equation" r:id="rId4" imgW="711000" imgH="241200" progId="Equation.3">
              <p:embed/>
            </p:oleObj>
          </a:graphicData>
        </a:graphic>
      </p:graphicFrame>
      <p:sp>
        <p:nvSpPr>
          <p:cNvPr id="8236" name="TextBox 9"/>
          <p:cNvSpPr txBox="1">
            <a:spLocks noChangeArrowheads="1"/>
          </p:cNvSpPr>
          <p:nvPr/>
        </p:nvSpPr>
        <p:spPr bwMode="auto">
          <a:xfrm>
            <a:off x="609600" y="4648200"/>
            <a:ext cx="830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/>
              <a:t>V = {Beijing, Chinese, Japan, Macao, Tokyo</a:t>
            </a:r>
            <a:r>
              <a:rPr lang="id-ID" sz="2000" dirty="0"/>
              <a:t>, Shangai</a:t>
            </a:r>
            <a:r>
              <a:rPr lang="en-US" sz="2000" dirty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/>
          <p:cNvSpPr>
            <a:spLocks noGrp="1"/>
          </p:cNvSpPr>
          <p:nvPr>
            <p:ph type="title"/>
          </p:nvPr>
        </p:nvSpPr>
        <p:spPr>
          <a:xfrm>
            <a:off x="3837769" y="315310"/>
            <a:ext cx="8326438" cy="641239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Smoothing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1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C5E225-E24C-4FB2-91EE-EC6A8FFE1AE2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29</a:t>
            </a:fld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174" name="TextBox 4"/>
          <p:cNvSpPr txBox="1">
            <a:spLocks noChangeArrowheads="1"/>
          </p:cNvSpPr>
          <p:nvPr/>
        </p:nvSpPr>
        <p:spPr bwMode="auto">
          <a:xfrm>
            <a:off x="762000" y="1676400"/>
            <a:ext cx="640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/>
              <a:t>For each term, t, we need to estimate P(</a:t>
            </a:r>
            <a:r>
              <a:rPr lang="en-US" sz="2000" dirty="0" err="1"/>
              <a:t>t|c</a:t>
            </a:r>
            <a:r>
              <a:rPr lang="en-US" sz="2000" dirty="0"/>
              <a:t>)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762000" y="2133600"/>
          <a:ext cx="2590800" cy="1025525"/>
        </p:xfrm>
        <a:graphic>
          <a:graphicData uri="http://schemas.openxmlformats.org/presentationml/2006/ole">
            <p:oleObj spid="_x0000_s288770" name="Equation" r:id="rId3" imgW="1155600" imgH="457200" progId="Equation.3">
              <p:embed/>
            </p:oleObj>
          </a:graphicData>
        </a:graphic>
      </p:graphicFrame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762000" y="3352800"/>
            <a:ext cx="792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Because an estimate will be 0 if a term does not appear with a class in the training data, we need smoothing: </a:t>
            </a:r>
          </a:p>
        </p:txBody>
      </p:sp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2895600" y="4343400"/>
          <a:ext cx="5807075" cy="1025525"/>
        </p:xfrm>
        <a:graphic>
          <a:graphicData uri="http://schemas.openxmlformats.org/presentationml/2006/ole">
            <p:oleObj spid="_x0000_s288771" name="Equation" r:id="rId4" imgW="2590560" imgH="457200" progId="Equation.3">
              <p:embed/>
            </p:oleObj>
          </a:graphicData>
        </a:graphic>
      </p:graphicFrame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762000" y="4495800"/>
            <a:ext cx="167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Laplace Smoothing</a:t>
            </a:r>
          </a:p>
        </p:txBody>
      </p:sp>
      <p:sp>
        <p:nvSpPr>
          <p:cNvPr id="7177" name="TextBox 10"/>
          <p:cNvSpPr txBox="1">
            <a:spLocks noChangeArrowheads="1"/>
          </p:cNvSpPr>
          <p:nvPr/>
        </p:nvSpPr>
        <p:spPr bwMode="auto">
          <a:xfrm>
            <a:off x="838200" y="5791200"/>
            <a:ext cx="640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|V| is the number of terms in the vocabulary</a:t>
            </a:r>
          </a:p>
        </p:txBody>
      </p:sp>
      <p:sp>
        <p:nvSpPr>
          <p:cNvPr id="7178" name="TextBox 11"/>
          <p:cNvSpPr txBox="1">
            <a:spLocks noChangeArrowheads="1"/>
          </p:cNvSpPr>
          <p:nvPr/>
        </p:nvSpPr>
        <p:spPr bwMode="auto">
          <a:xfrm>
            <a:off x="3581400" y="2286000"/>
            <a:ext cx="541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/>
              <a:t>T</a:t>
            </a:r>
            <a:r>
              <a:rPr lang="en-US" sz="1400"/>
              <a:t>ct</a:t>
            </a:r>
            <a:r>
              <a:rPr lang="en-US" sz="1800"/>
              <a:t>  is the count of term t in all documents of class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778875" cy="641239"/>
          </a:xfrm>
        </p:spPr>
        <p:txBody>
          <a:bodyPr/>
          <a:lstStyle/>
          <a:p>
            <a:r>
              <a:rPr lang="id-ID" sz="2000" dirty="0" smtClean="0"/>
              <a:t>Perhatikan Tabel Berikut, </a:t>
            </a:r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menemukan</a:t>
            </a:r>
            <a:r>
              <a:rPr lang="en-US" sz="2000" dirty="0" smtClean="0"/>
              <a:t> </a:t>
            </a:r>
            <a:r>
              <a:rPr lang="en-US" sz="2000" dirty="0" err="1" smtClean="0"/>
              <a:t>aturan</a:t>
            </a:r>
            <a:r>
              <a:rPr lang="id-ID" sz="2000" dirty="0" smtClean="0"/>
              <a:t> bahwa seorang pelamar diterima atau tidak</a:t>
            </a:r>
            <a:r>
              <a:rPr lang="en-US" sz="2000" dirty="0" smtClean="0"/>
              <a:t>?</a:t>
            </a:r>
            <a:endParaRPr lang="id-ID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399" y="2057400"/>
          <a:ext cx="7696201" cy="4457700"/>
        </p:xfrm>
        <a:graphic>
          <a:graphicData uri="http://schemas.openxmlformats.org/drawingml/2006/table">
            <a:tbl>
              <a:tblPr/>
              <a:tblGrid>
                <a:gridCol w="1379024"/>
                <a:gridCol w="1222411"/>
                <a:gridCol w="1620180"/>
                <a:gridCol w="1912616"/>
                <a:gridCol w="1561970"/>
              </a:tblGrid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P4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P5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P6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P7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P8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P9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P10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P11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81000" y="2362200"/>
            <a:ext cx="8001000" cy="76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ounded Rectangle 7"/>
          <p:cNvSpPr/>
          <p:nvPr/>
        </p:nvSpPr>
        <p:spPr>
          <a:xfrm>
            <a:off x="381000" y="3733800"/>
            <a:ext cx="8001000" cy="76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ounded Rectangle 8"/>
          <p:cNvSpPr/>
          <p:nvPr/>
        </p:nvSpPr>
        <p:spPr>
          <a:xfrm>
            <a:off x="381000" y="5105400"/>
            <a:ext cx="8001000" cy="76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ounded Rectangle 9"/>
          <p:cNvSpPr/>
          <p:nvPr/>
        </p:nvSpPr>
        <p:spPr>
          <a:xfrm>
            <a:off x="4876800" y="2362200"/>
            <a:ext cx="1600200" cy="762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ounded Rectangle 10"/>
          <p:cNvSpPr/>
          <p:nvPr/>
        </p:nvSpPr>
        <p:spPr>
          <a:xfrm>
            <a:off x="4876800" y="3733800"/>
            <a:ext cx="1600200" cy="762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ounded Rectangle 11"/>
          <p:cNvSpPr/>
          <p:nvPr/>
        </p:nvSpPr>
        <p:spPr>
          <a:xfrm>
            <a:off x="4876800" y="5105400"/>
            <a:ext cx="1600200" cy="762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itle 1"/>
          <p:cNvSpPr>
            <a:spLocks noGrp="1"/>
          </p:cNvSpPr>
          <p:nvPr>
            <p:ph type="title"/>
          </p:nvPr>
        </p:nvSpPr>
        <p:spPr>
          <a:xfrm>
            <a:off x="3657600" y="220717"/>
            <a:ext cx="8326438" cy="6412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 </a:t>
            </a:r>
            <a:r>
              <a:rPr lang="id-ID" dirty="0" smtClean="0">
                <a:solidFill>
                  <a:schemeClr val="bg1"/>
                </a:solidFill>
              </a:rPr>
              <a:t>Problem [2]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2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1CBB83-D7A1-4720-969B-C6FE91ABBDB3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30</a:t>
            </a:fld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9907" y="1351280"/>
          <a:ext cx="8533375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008"/>
                <a:gridCol w="1066672"/>
                <a:gridCol w="4444466"/>
                <a:gridCol w="1422229"/>
              </a:tblGrid>
              <a:tr h="370840">
                <a:tc rowSpan="5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Training</a:t>
                      </a:r>
                    </a:p>
                    <a:p>
                      <a:r>
                        <a:rPr lang="en-US" dirty="0" smtClean="0"/>
                        <a:t>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docID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0" dirty="0" smtClean="0"/>
                        <a:t> = China?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Chinese Beijing Chinese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Chinese </a:t>
                      </a:r>
                      <a:r>
                        <a:rPr lang="en-US" dirty="0" err="1" smtClean="0"/>
                        <a:t>Chinese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Shangai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Chinese Macao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Tokyo Japan</a:t>
                      </a:r>
                      <a:r>
                        <a:rPr lang="en-US" baseline="0" dirty="0" smtClean="0"/>
                        <a:t> Chinese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 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Chinese </a:t>
                      </a:r>
                      <a:r>
                        <a:rPr lang="en-US" dirty="0" err="1" smtClean="0"/>
                        <a:t>Chinese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Chinese</a:t>
                      </a:r>
                      <a:r>
                        <a:rPr lang="en-US" dirty="0" smtClean="0"/>
                        <a:t> Tokyo Japan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219200" y="4495800"/>
          <a:ext cx="3549650" cy="381000"/>
        </p:xfrm>
        <a:graphic>
          <a:graphicData uri="http://schemas.openxmlformats.org/presentationml/2006/ole">
            <p:oleObj spid="_x0000_s287746" name="Equation" r:id="rId3" imgW="2247840" imgH="241200" progId="Equation.3">
              <p:embed/>
            </p:oleObj>
          </a:graphicData>
        </a:graphic>
      </p:graphicFrame>
      <p:cxnSp>
        <p:nvCxnSpPr>
          <p:cNvPr id="9262" name="Straight Connector 7"/>
          <p:cNvCxnSpPr>
            <a:cxnSpLocks noChangeShapeType="1"/>
          </p:cNvCxnSpPr>
          <p:nvPr/>
        </p:nvCxnSpPr>
        <p:spPr bwMode="auto">
          <a:xfrm rot="5400000">
            <a:off x="3810794" y="5333206"/>
            <a:ext cx="2133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0" y="4953000"/>
          <a:ext cx="4832350" cy="381000"/>
        </p:xfrm>
        <a:graphic>
          <a:graphicData uri="http://schemas.openxmlformats.org/presentationml/2006/ole">
            <p:oleObj spid="_x0000_s287747" name="Equation" r:id="rId4" imgW="3060360" imgH="241200" progId="Equation.3">
              <p:embed/>
            </p:oleObj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219200" y="5486400"/>
          <a:ext cx="3529013" cy="381000"/>
        </p:xfrm>
        <a:graphic>
          <a:graphicData uri="http://schemas.openxmlformats.org/presentationml/2006/ole">
            <p:oleObj spid="_x0000_s287748" name="Equation" r:id="rId5" imgW="2234880" imgH="241200" progId="Equation.3">
              <p:embed/>
            </p:oleObj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68263" y="5943600"/>
          <a:ext cx="4732337" cy="381000"/>
        </p:xfrm>
        <a:graphic>
          <a:graphicData uri="http://schemas.openxmlformats.org/presentationml/2006/ole">
            <p:oleObj spid="_x0000_s287749" name="Equation" r:id="rId6" imgW="2997000" imgH="241200" progId="Equation.3">
              <p:embed/>
            </p:oleObj>
          </a:graphicData>
        </a:graphic>
      </p:graphicFrame>
      <p:sp>
        <p:nvSpPr>
          <p:cNvPr id="9263" name="TextBox 11"/>
          <p:cNvSpPr txBox="1">
            <a:spLocks noChangeArrowheads="1"/>
          </p:cNvSpPr>
          <p:nvPr/>
        </p:nvSpPr>
        <p:spPr bwMode="auto">
          <a:xfrm>
            <a:off x="533400" y="4114800"/>
            <a:ext cx="312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Estimation</a:t>
            </a:r>
          </a:p>
        </p:txBody>
      </p:sp>
      <p:sp>
        <p:nvSpPr>
          <p:cNvPr id="9264" name="TextBox 12"/>
          <p:cNvSpPr txBox="1">
            <a:spLocks noChangeArrowheads="1"/>
          </p:cNvSpPr>
          <p:nvPr/>
        </p:nvSpPr>
        <p:spPr bwMode="auto">
          <a:xfrm>
            <a:off x="5029200" y="4191000"/>
            <a:ext cx="312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Classification</a:t>
            </a:r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5181600" y="4648200"/>
          <a:ext cx="2819400" cy="619125"/>
        </p:xfrm>
        <a:graphic>
          <a:graphicData uri="http://schemas.openxmlformats.org/presentationml/2006/ole">
            <p:oleObj spid="_x0000_s287750" name="Equation" r:id="rId7" imgW="1676160" imgH="368280" progId="Equation.3">
              <p:embed/>
            </p:oleObj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4892675" y="5334000"/>
          <a:ext cx="4251325" cy="762000"/>
        </p:xfrm>
        <a:graphic>
          <a:graphicData uri="http://schemas.openxmlformats.org/presentationml/2006/ole">
            <p:oleObj spid="_x0000_s287751" name="Equation" r:id="rId8" imgW="269208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Try this at home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10/04/2015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289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125" y="1977656"/>
            <a:ext cx="5048062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570350" y="1977655"/>
            <a:ext cx="3321402" cy="193899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Question: For the day &lt;sunny, cool, high, strong&gt;, what’s the play prediction?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Daftar Pustaka</a:t>
            </a:r>
            <a:endParaRPr lang="id-ID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sz="2000" dirty="0" smtClean="0"/>
              <a:t>T</a:t>
            </a:r>
            <a:r>
              <a:rPr lang="en-US" sz="2000" dirty="0" smtClean="0"/>
              <a:t>an</a:t>
            </a:r>
            <a:r>
              <a:rPr lang="en-US" sz="2000" dirty="0" smtClean="0"/>
              <a:t>, Steinbach, </a:t>
            </a:r>
            <a:r>
              <a:rPr lang="en-US" sz="2000" dirty="0" smtClean="0"/>
              <a:t>Kumar</a:t>
            </a:r>
            <a:r>
              <a:rPr lang="id-ID" sz="2000" dirty="0" smtClean="0"/>
              <a:t> , </a:t>
            </a:r>
            <a:r>
              <a:rPr lang="en-US" sz="2000" dirty="0" smtClean="0"/>
              <a:t>Lecture </a:t>
            </a:r>
            <a:r>
              <a:rPr lang="en-US" sz="2000" dirty="0" smtClean="0"/>
              <a:t>Notes for Chapter </a:t>
            </a:r>
            <a:r>
              <a:rPr lang="en-US" sz="2000" dirty="0" smtClean="0"/>
              <a:t>4</a:t>
            </a:r>
            <a:r>
              <a:rPr lang="id-ID" sz="2000" dirty="0" smtClean="0"/>
              <a:t>, </a:t>
            </a:r>
            <a:r>
              <a:rPr lang="en-US" sz="2000" dirty="0" smtClean="0"/>
              <a:t>Introduction </a:t>
            </a:r>
            <a:r>
              <a:rPr lang="en-US" sz="2000" dirty="0" smtClean="0"/>
              <a:t>to Data </a:t>
            </a:r>
            <a:r>
              <a:rPr lang="en-US" sz="2000" dirty="0" smtClean="0"/>
              <a:t>Mining</a:t>
            </a:r>
            <a:r>
              <a:rPr lang="id-ID" sz="2000" dirty="0" smtClean="0"/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sz="2000" dirty="0" smtClean="0"/>
              <a:t>Eamonn Keogh, Naive Bayes Classifier, UCR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sz="2000" dirty="0" smtClean="0"/>
              <a:t>Wellesley.edu, Lecture_16, </a:t>
            </a:r>
            <a:r>
              <a:rPr lang="en-US" sz="1800" dirty="0" smtClean="0"/>
              <a:t>Text Classification and Naïve </a:t>
            </a:r>
            <a:r>
              <a:rPr lang="en-US" sz="1800" dirty="0" err="1" smtClean="0"/>
              <a:t>Bayes</a:t>
            </a:r>
            <a:r>
              <a:rPr lang="id-ID" sz="1800" dirty="0" smtClean="0"/>
              <a:t>, </a:t>
            </a:r>
            <a:r>
              <a:rPr lang="id-ID" sz="1800" dirty="0" smtClean="0">
                <a:hlinkClick r:id="rId2"/>
              </a:rPr>
              <a:t>http</a:t>
            </a:r>
            <a:r>
              <a:rPr lang="id-ID" sz="1800" dirty="0" smtClean="0">
                <a:hlinkClick r:id="rId2"/>
              </a:rPr>
              <a:t>://cs.wellesley.edu/~</a:t>
            </a:r>
            <a:r>
              <a:rPr lang="id-ID" sz="1800" dirty="0" smtClean="0">
                <a:hlinkClick r:id="rId2"/>
              </a:rPr>
              <a:t>cs315/315_PPTs/L16-NaiveBayes/lecture_16.ppt</a:t>
            </a:r>
            <a:endParaRPr lang="id-ID" sz="1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sz="1800" dirty="0" smtClean="0"/>
              <a:t>Temple.edu, Lecture Naive </a:t>
            </a:r>
            <a:r>
              <a:rPr lang="id-ID" sz="1800" dirty="0" smtClean="0"/>
              <a:t>Bayes Classifier, </a:t>
            </a:r>
            <a:r>
              <a:rPr lang="id-ID" sz="1800" dirty="0" smtClean="0">
                <a:hlinkClick r:id="rId3"/>
              </a:rPr>
              <a:t>http://www.cis.temple.edu/~</a:t>
            </a:r>
            <a:r>
              <a:rPr lang="id-ID" sz="1800" dirty="0" smtClean="0">
                <a:hlinkClick r:id="rId3"/>
              </a:rPr>
              <a:t>latecki/Courses/RobotFall08/Talks/bayesNaive.ppt</a:t>
            </a:r>
            <a:endParaRPr lang="id-ID" sz="1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d-ID" sz="1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d-ID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d-ID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649261C7-7E49-499A-9D9B-401C3CCE443A}" type="datetime1">
              <a:rPr lang="id-ID" smtClean="0"/>
              <a:pPr>
                <a:defRPr/>
              </a:pPr>
              <a:t>10/04/2015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Process 26"/>
          <p:cNvSpPr/>
          <p:nvPr/>
        </p:nvSpPr>
        <p:spPr>
          <a:xfrm>
            <a:off x="1981200" y="1524000"/>
            <a:ext cx="1600200" cy="457200"/>
          </a:xfrm>
          <a:prstGeom prst="flowChartProcess">
            <a:avLst/>
          </a:prstGeom>
          <a:solidFill>
            <a:srgbClr val="FF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Wawancara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0800000" flipV="1">
            <a:off x="762000" y="1981200"/>
            <a:ext cx="19812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14400" y="2209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Baik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" y="3200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2743200" y="19812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33800" y="2209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Buruk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3200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Tidak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90818" name="Object 2"/>
          <p:cNvGraphicFramePr>
            <a:graphicFrameLocks noChangeAspect="1"/>
          </p:cNvGraphicFramePr>
          <p:nvPr/>
        </p:nvGraphicFramePr>
        <p:xfrm>
          <a:off x="381000" y="3894083"/>
          <a:ext cx="4724400" cy="384175"/>
        </p:xfrm>
        <a:graphic>
          <a:graphicData uri="http://schemas.openxmlformats.org/presentationml/2006/ole">
            <p:oleObj spid="_x0000_s273410" name="Equation" r:id="rId3" imgW="2476500" imgH="2032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4761186"/>
            <a:ext cx="7091855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dirty="0" smtClean="0"/>
              <a:t>Kenapa kesimpulan diatas dapat kita ambil??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399" y="2057400"/>
          <a:ext cx="7696201" cy="4114800"/>
        </p:xfrm>
        <a:graphic>
          <a:graphicData uri="http://schemas.openxmlformats.org/drawingml/2006/table">
            <a:tbl>
              <a:tblPr/>
              <a:tblGrid>
                <a:gridCol w="1379024"/>
                <a:gridCol w="1222411"/>
                <a:gridCol w="1620180"/>
                <a:gridCol w="1912616"/>
                <a:gridCol w="1561970"/>
              </a:tblGrid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P4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P5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P6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P7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P8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P9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P10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1313136"/>
            <a:ext cx="8229600" cy="744264"/>
          </a:xfrm>
        </p:spPr>
        <p:txBody>
          <a:bodyPr>
            <a:noAutofit/>
          </a:bodyPr>
          <a:lstStyle/>
          <a:p>
            <a:r>
              <a:rPr lang="id-ID" sz="1600" dirty="0" smtClean="0"/>
              <a:t>Perhatikan Tabel </a:t>
            </a:r>
            <a:r>
              <a:rPr lang="id-ID" sz="1600" dirty="0" smtClean="0"/>
              <a:t>Berikut (terdapat modifikasi P4, P8 dan P10), </a:t>
            </a:r>
            <a:r>
              <a:rPr lang="en-US" sz="1600" dirty="0" err="1" smtClean="0"/>
              <a:t>Bagaimana</a:t>
            </a:r>
            <a:r>
              <a:rPr lang="en-US" sz="1600" dirty="0" smtClean="0"/>
              <a:t> </a:t>
            </a:r>
            <a:r>
              <a:rPr lang="en-US" sz="1600" dirty="0" err="1" smtClean="0"/>
              <a:t>menemukan</a:t>
            </a:r>
            <a:r>
              <a:rPr lang="en-US" sz="1600" dirty="0" smtClean="0"/>
              <a:t> </a:t>
            </a:r>
            <a:r>
              <a:rPr lang="en-US" sz="1600" dirty="0" err="1" smtClean="0"/>
              <a:t>aturan</a:t>
            </a:r>
            <a:r>
              <a:rPr lang="id-ID" sz="1600" dirty="0" smtClean="0"/>
              <a:t> bahwa seorang pelamar diterima atau tidak</a:t>
            </a:r>
            <a:r>
              <a:rPr lang="en-US" sz="1600" dirty="0" smtClean="0"/>
              <a:t>?</a:t>
            </a:r>
            <a:endParaRPr lang="id-ID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1693608" y="1295400"/>
            <a:ext cx="1600200" cy="457200"/>
          </a:xfrm>
          <a:prstGeom prst="flowChartProcess">
            <a:avLst/>
          </a:prstGeom>
          <a:solidFill>
            <a:srgbClr val="FF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Wawancara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0800000" flipV="1">
            <a:off x="474408" y="1752600"/>
            <a:ext cx="19812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6808" y="19812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Baik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08" y="2971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>
            <a:endCxn id="11" idx="0"/>
          </p:cNvCxnSpPr>
          <p:nvPr/>
        </p:nvCxnSpPr>
        <p:spPr>
          <a:xfrm>
            <a:off x="2455608" y="17526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46208" y="19812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Buruk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3598608" y="2895600"/>
            <a:ext cx="1600200" cy="457200"/>
          </a:xfrm>
          <a:prstGeom prst="flowChartProcess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Psikologi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>
          <a:xfrm rot="5400000">
            <a:off x="2855658" y="2952750"/>
            <a:ext cx="1143000" cy="19431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05668" y="3733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Tinggi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8408" y="4495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Tidak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6" name="Straight Connector 15"/>
          <p:cNvCxnSpPr>
            <a:stCxn id="11" idx="2"/>
          </p:cNvCxnSpPr>
          <p:nvPr/>
        </p:nvCxnSpPr>
        <p:spPr>
          <a:xfrm rot="5400000">
            <a:off x="3827208" y="3924300"/>
            <a:ext cx="11430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90104" y="37454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Sedang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3598608" y="4495800"/>
            <a:ext cx="1600200" cy="457200"/>
          </a:xfrm>
          <a:prstGeom prst="flowChartProcess">
            <a:avLst/>
          </a:prstGeom>
          <a:solidFill>
            <a:srgbClr val="92D05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IPK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>
            <a:stCxn id="25" idx="2"/>
          </p:cNvCxnSpPr>
          <p:nvPr/>
        </p:nvCxnSpPr>
        <p:spPr>
          <a:xfrm rot="5400000">
            <a:off x="2855658" y="4552950"/>
            <a:ext cx="1143000" cy="19431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305668" y="533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Bagus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98408" y="6096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3834146" y="5523706"/>
            <a:ext cx="11430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422060" y="5345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Cukup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0112" y="6096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4419600" y="49530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24052" y="5345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Kurang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84608" y="6096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Tidak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404852" y="33528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579808" y="3733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Rendah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84608" y="4495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Tidak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64512" y="1295400"/>
            <a:ext cx="3995709" cy="646331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dirty="0" smtClean="0"/>
              <a:t>Sekali lagi, Kenapa kesimpulan diatas dapat kita ambil??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10" grpId="0"/>
      <p:bldP spid="11" grpId="0" animBg="1"/>
      <p:bldP spid="14" grpId="0"/>
      <p:bldP spid="15" grpId="0"/>
      <p:bldP spid="23" grpId="0"/>
      <p:bldP spid="25" grpId="0" animBg="1"/>
      <p:bldP spid="28" grpId="0"/>
      <p:bldP spid="29" grpId="0"/>
      <p:bldP spid="35" grpId="0"/>
      <p:bldP spid="36" grpId="0"/>
      <p:bldP spid="40" grpId="0"/>
      <p:bldP spid="41" grpId="0"/>
      <p:bldP spid="43" grpId="0"/>
      <p:bldP spid="44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Apa itu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KBBI: belajar</a:t>
            </a:r>
          </a:p>
          <a:p>
            <a:pPr lvl="1"/>
            <a:r>
              <a:rPr lang="id-ID" dirty="0" smtClean="0"/>
              <a:t>berusaha memperoleh kepandaian atau ilmu</a:t>
            </a:r>
            <a:r>
              <a:rPr lang="id-ID" dirty="0" smtClean="0"/>
              <a:t>:</a:t>
            </a:r>
          </a:p>
          <a:p>
            <a:pPr lvl="1"/>
            <a:r>
              <a:rPr lang="id-ID" dirty="0" smtClean="0"/>
              <a:t>Berlatih untuk memperoleh suatu keahlian</a:t>
            </a:r>
          </a:p>
          <a:p>
            <a:pPr lvl="1"/>
            <a:r>
              <a:rPr lang="id-ID" dirty="0" smtClean="0"/>
              <a:t>berubah tingkah laku atau tanggapan yg disebabkan oleh </a:t>
            </a:r>
            <a:r>
              <a:rPr lang="id-ID" dirty="0" smtClean="0"/>
              <a:t>pengalaman</a:t>
            </a:r>
          </a:p>
          <a:p>
            <a:r>
              <a:rPr lang="id-ID" dirty="0" smtClean="0"/>
              <a:t>Dalam pengertian Informatika, Learning</a:t>
            </a:r>
          </a:p>
          <a:p>
            <a:pPr lvl="1"/>
            <a:r>
              <a:rPr lang="id-ID" dirty="0" smtClean="0"/>
              <a:t>Memberikan komputer kemampuan untuk melakukan analisa secara automatis untuk mengambil suatu kesimpulan/keputusan</a:t>
            </a:r>
          </a:p>
          <a:p>
            <a:pPr lvl="1"/>
            <a:r>
              <a:rPr lang="id-ID" dirty="0" smtClean="0"/>
              <a:t>Suatu proses untuk menemukan suatu pattern / pola dalam sekumpulan data</a:t>
            </a:r>
          </a:p>
          <a:p>
            <a:pPr lvl="1"/>
            <a:r>
              <a:rPr lang="id-ID" dirty="0" smtClean="0"/>
              <a:t>Unsupervised Learning, Supervised Learning (classification, regresiion, etc)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10/04/2015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Tahapan dalam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Training (induction): proses membangun basis pengetahuan , menemukan pola/pattern, menemukan fungsi pemetaan input-ke-output, menemukan rule dalam suatu permasalahan</a:t>
            </a:r>
          </a:p>
          <a:p>
            <a:r>
              <a:rPr lang="id-ID" dirty="0" smtClean="0"/>
              <a:t>Testing (deduction): proses menguji hasil training untuk melihat performansi sistem yang dikembangkan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10/04/2015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10/04/2015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274434" name="Object 2"/>
          <p:cNvGraphicFramePr>
            <a:graphicFrameLocks noChangeAspect="1"/>
          </p:cNvGraphicFramePr>
          <p:nvPr>
            <p:ph idx="1"/>
          </p:nvPr>
        </p:nvGraphicFramePr>
        <p:xfrm>
          <a:off x="748683" y="1187789"/>
          <a:ext cx="7134076" cy="5317958"/>
        </p:xfrm>
        <a:graphic>
          <a:graphicData uri="http://schemas.openxmlformats.org/presentationml/2006/ole">
            <p:oleObj spid="_x0000_s274434" name="Visio" r:id="rId3" imgW="8424875" imgH="6279741" progId="Visio.Drawing.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informatika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1986</TotalTime>
  <Words>1424</Words>
  <Application>Microsoft Office PowerPoint</Application>
  <PresentationFormat>On-screen Show (4:3)</PresentationFormat>
  <Paragraphs>368</Paragraphs>
  <Slides>33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template_informatika_slide</vt:lpstr>
      <vt:lpstr>Equation</vt:lpstr>
      <vt:lpstr>Microsoft Visio Drawing</vt:lpstr>
      <vt:lpstr>Microsoft Equation 3.0</vt:lpstr>
      <vt:lpstr>CSG3G3 Kercerdasan Mesin dan Artifisial Pertemuan 10: Learning (Naive Bayes)</vt:lpstr>
      <vt:lpstr>Outline</vt:lpstr>
      <vt:lpstr>Perhatikan Tabel Berikut, Bagaimana menemukan aturan bahwa seorang pelamar diterima atau tidak?</vt:lpstr>
      <vt:lpstr>Slide 4</vt:lpstr>
      <vt:lpstr>Perhatikan Tabel Berikut (terdapat modifikasi P4, P8 dan P10), Bagaimana menemukan aturan bahwa seorang pelamar diterima atau tidak?</vt:lpstr>
      <vt:lpstr>Slide 6</vt:lpstr>
      <vt:lpstr>Apa itu Learning</vt:lpstr>
      <vt:lpstr>Tahapan dalam Learning</vt:lpstr>
      <vt:lpstr>Slide 9</vt:lpstr>
      <vt:lpstr>Tantangan dalam learning</vt:lpstr>
      <vt:lpstr>Bayesian Classification</vt:lpstr>
      <vt:lpstr>Slide 12</vt:lpstr>
      <vt:lpstr>Slide 13</vt:lpstr>
      <vt:lpstr>Problem</vt:lpstr>
      <vt:lpstr>Dummy Way</vt:lpstr>
      <vt:lpstr>Slide 16</vt:lpstr>
      <vt:lpstr>Bayes theorem</vt:lpstr>
      <vt:lpstr>Based on data provide: can we calculate Grasshopper or a Katydid problem using ?</vt:lpstr>
      <vt:lpstr>Slide 19</vt:lpstr>
      <vt:lpstr>How about this problem: cancer or not?</vt:lpstr>
      <vt:lpstr>Cancer or not cancer</vt:lpstr>
      <vt:lpstr>Maximum A Posterior</vt:lpstr>
      <vt:lpstr>Maximum Likelihood</vt:lpstr>
      <vt:lpstr>Desirable Properties of Bayes Classifier</vt:lpstr>
      <vt:lpstr>Bayes Classifiers</vt:lpstr>
      <vt:lpstr>Parameters estimation</vt:lpstr>
      <vt:lpstr>Derriving Naive Bayes </vt:lpstr>
      <vt:lpstr>Example Problem [1]</vt:lpstr>
      <vt:lpstr>Smoothing</vt:lpstr>
      <vt:lpstr>Example Problem [2]</vt:lpstr>
      <vt:lpstr>Try this at home</vt:lpstr>
      <vt:lpstr>Daftar Pustaka</vt:lpstr>
      <vt:lpstr>Slide 33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Tjokorda Agung Budi Wirayuda</cp:lastModifiedBy>
  <cp:revision>138</cp:revision>
  <dcterms:created xsi:type="dcterms:W3CDTF">2012-11-14T18:53:32Z</dcterms:created>
  <dcterms:modified xsi:type="dcterms:W3CDTF">2015-04-10T00:52:03Z</dcterms:modified>
</cp:coreProperties>
</file>