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22" r:id="rId2"/>
  </p:sldMasterIdLst>
  <p:notesMasterIdLst>
    <p:notesMasterId r:id="rId37"/>
  </p:notesMasterIdLst>
  <p:sldIdLst>
    <p:sldId id="256" r:id="rId3"/>
    <p:sldId id="257" r:id="rId4"/>
    <p:sldId id="539" r:id="rId5"/>
    <p:sldId id="552" r:id="rId6"/>
    <p:sldId id="553" r:id="rId7"/>
    <p:sldId id="554" r:id="rId8"/>
    <p:sldId id="543" r:id="rId9"/>
    <p:sldId id="544" r:id="rId10"/>
    <p:sldId id="545" r:id="rId11"/>
    <p:sldId id="535" r:id="rId12"/>
    <p:sldId id="550" r:id="rId13"/>
    <p:sldId id="546" r:id="rId14"/>
    <p:sldId id="547" r:id="rId15"/>
    <p:sldId id="548" r:id="rId16"/>
    <p:sldId id="536" r:id="rId17"/>
    <p:sldId id="537" r:id="rId18"/>
    <p:sldId id="538" r:id="rId19"/>
    <p:sldId id="555" r:id="rId20"/>
    <p:sldId id="588" r:id="rId21"/>
    <p:sldId id="589" r:id="rId22"/>
    <p:sldId id="556" r:id="rId23"/>
    <p:sldId id="582" r:id="rId24"/>
    <p:sldId id="583" r:id="rId25"/>
    <p:sldId id="585" r:id="rId26"/>
    <p:sldId id="586" r:id="rId27"/>
    <p:sldId id="559" r:id="rId28"/>
    <p:sldId id="558" r:id="rId29"/>
    <p:sldId id="587" r:id="rId30"/>
    <p:sldId id="551" r:id="rId31"/>
    <p:sldId id="590" r:id="rId32"/>
    <p:sldId id="300" r:id="rId33"/>
    <p:sldId id="429" r:id="rId34"/>
    <p:sldId id="430" r:id="rId35"/>
    <p:sldId id="260" r:id="rId36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000000"/>
    <a:srgbClr val="FF99FF"/>
    <a:srgbClr val="FF99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6740" autoAdjust="0"/>
    <p:restoredTop sz="94645" autoAdjust="0"/>
  </p:normalViewPr>
  <p:slideViewPr>
    <p:cSldViewPr>
      <p:cViewPr varScale="1">
        <p:scale>
          <a:sx n="69" d="100"/>
          <a:sy n="69" d="100"/>
        </p:scale>
        <p:origin x="-67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3672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4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4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C2DA54FE-5236-42A2-ABF5-89EF32915077}" type="datetimeFigureOut">
              <a:rPr lang="id-ID"/>
              <a:pPr>
                <a:defRPr/>
              </a:pPr>
              <a:t>19/05/2011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d-ID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B3CF98A8-2DDA-4EE8-808D-A65C3D580FA5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30C3C-AB53-41C1-BF05-E28F1A0AF3BE}" type="datetimeFigureOut">
              <a:rPr lang="en-US"/>
              <a:pPr>
                <a:defRPr/>
              </a:pPr>
              <a:t>5/19/2011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11208-4EEF-4B6D-BE34-A1980AF15E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8056F-252D-433B-9A9C-436F41578F9E}" type="datetimeFigureOut">
              <a:rPr lang="en-US"/>
              <a:pPr>
                <a:defRPr/>
              </a:pPr>
              <a:t>5/19/2011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62FAA-BA7A-41FF-BF75-7BE0E2E4CB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AF122-123B-4795-A5B1-954E0DFEE64F}" type="datetimeFigureOut">
              <a:rPr lang="en-US"/>
              <a:pPr>
                <a:defRPr/>
              </a:pPr>
              <a:t>5/19/2011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D19F6-8BA2-4054-A710-9577DBBB20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74BB6-A753-4A19-9F7C-5223526E2D8E}" type="datetimeFigureOut">
              <a:rPr lang="en-US"/>
              <a:pPr>
                <a:defRPr/>
              </a:pPr>
              <a:t>5/19/2011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066BC-40D3-4BF2-9638-75218A774A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D083A-92C0-4A07-AD61-0D6B2AA42235}" type="datetimeFigureOut">
              <a:rPr lang="en-US"/>
              <a:pPr>
                <a:defRPr/>
              </a:pPr>
              <a:t>5/19/2011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EEE14-37C1-4D72-954C-EDD20AA3B2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99445-5162-40FD-A9E5-71908E8DC45F}" type="datetimeFigureOut">
              <a:rPr lang="en-US"/>
              <a:pPr>
                <a:defRPr/>
              </a:pPr>
              <a:t>5/19/2011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42969-ACA4-4228-8439-4D6DFA91FD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37823-18CE-4C9A-9743-58AC788AF997}" type="datetimeFigureOut">
              <a:rPr lang="en-US"/>
              <a:pPr>
                <a:defRPr/>
              </a:pPr>
              <a:t>5/19/2011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3699A-A85F-45FF-83BA-585FAAA079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03487-6956-45CD-90CA-DE64B3BD7D58}" type="datetimeFigureOut">
              <a:rPr lang="en-US"/>
              <a:pPr>
                <a:defRPr/>
              </a:pPr>
              <a:t>5/19/2011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CA28E-5926-4837-B763-899732E609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71E8C-537D-4099-BEA3-B04FDEF7D630}" type="datetimeFigureOut">
              <a:rPr lang="en-US"/>
              <a:pPr>
                <a:defRPr/>
              </a:pPr>
              <a:t>5/19/2011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3A890-5D81-4C5D-9EA2-8F358CDCF9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21EB1-1162-4C2D-9CC9-B3D394EE5937}" type="datetimeFigureOut">
              <a:rPr lang="en-US"/>
              <a:pPr>
                <a:defRPr/>
              </a:pPr>
              <a:t>5/19/2011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AC31B-263E-417B-9945-3FFC64033D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8A1AF-8D13-4558-9F53-8F0BC0786F87}" type="datetimeFigureOut">
              <a:rPr lang="en-US"/>
              <a:pPr>
                <a:defRPr/>
              </a:pPr>
              <a:t>5/19/2011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60DA5-81B7-4CA4-BAFC-EBBB8CD28C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73526-26C7-42E7-AC5A-6074235A1D51}" type="datetimeFigureOut">
              <a:rPr lang="en-US"/>
              <a:pPr>
                <a:defRPr/>
              </a:pPr>
              <a:t>5/19/2011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30C0D-4D72-43EC-832B-09118EAF52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d-ID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1E0B5-4D4C-485D-8F7F-26BBF2342D64}" type="datetimeFigureOut">
              <a:rPr lang="en-US"/>
              <a:pPr>
                <a:defRPr/>
              </a:pPr>
              <a:t>5/19/2011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88654-709A-4BC3-9BFF-1A70CDD770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CA7C8-56C9-489D-8427-D5FD89FB3D70}" type="datetimeFigureOut">
              <a:rPr lang="en-US"/>
              <a:pPr>
                <a:defRPr/>
              </a:pPr>
              <a:t>5/19/2011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6A6B7-7F53-4A5D-B080-724CCBF40C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9211D-E55B-4582-B73E-FE5F41E507F6}" type="datetimeFigureOut">
              <a:rPr lang="en-US"/>
              <a:pPr>
                <a:defRPr/>
              </a:pPr>
              <a:t>5/19/2011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F3A6C-EA6F-4938-9837-26D68933E1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7EB27-2D34-42B3-95DB-6EA4DE71BADF}" type="datetimeFigureOut">
              <a:rPr lang="en-US"/>
              <a:pPr>
                <a:defRPr/>
              </a:pPr>
              <a:t>5/19/2011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A3080-3CF1-49BA-9787-CDC2CE6099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42FC2-AF1C-4A88-867B-C099A9BE40DA}" type="datetimeFigureOut">
              <a:rPr lang="en-US"/>
              <a:pPr>
                <a:defRPr/>
              </a:pPr>
              <a:t>5/19/2011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B3E63-289B-41E6-89F1-5603328FEF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BB791-FF43-4903-8032-EF1E4CAC5D68}" type="datetimeFigureOut">
              <a:rPr lang="en-US"/>
              <a:pPr>
                <a:defRPr/>
              </a:pPr>
              <a:t>5/19/2011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0D48E-D091-4314-A8AA-14C8B10A9A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4C601-D983-4613-8341-1DD68481D517}" type="datetimeFigureOut">
              <a:rPr lang="en-US"/>
              <a:pPr>
                <a:defRPr/>
              </a:pPr>
              <a:t>5/19/2011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E1921-D815-43D8-9D05-BD043FEFC1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66E2C-B9B9-48FB-A768-AD40C82F71FC}" type="datetimeFigureOut">
              <a:rPr lang="en-US"/>
              <a:pPr>
                <a:defRPr/>
              </a:pPr>
              <a:t>5/19/2011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4A12F-23F5-41CA-B58E-BB70DDFBE0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0733C-727A-4FD4-BD14-C54E623BC546}" type="datetimeFigureOut">
              <a:rPr lang="en-US"/>
              <a:pPr>
                <a:defRPr/>
              </a:pPr>
              <a:t>5/19/2011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1C673-36D1-42DD-A754-703031EF0B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77D98-2D8A-44F7-A62D-E9B3FFD4560D}" type="datetimeFigureOut">
              <a:rPr lang="en-US"/>
              <a:pPr>
                <a:defRPr/>
              </a:pPr>
              <a:t>5/19/2011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77A48F-1244-4F00-B1E4-FFC72A18A0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196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7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4BF53C7-48D7-4979-9D02-ACE26D6CC0B5}" type="datetimeFigureOut">
              <a:rPr lang="en-US"/>
              <a:pPr>
                <a:defRPr/>
              </a:pPr>
              <a:t>5/19/2011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F373BCC-B2E3-4CE2-915B-3BD0CC6D5F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8201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37" r:id="rId2"/>
    <p:sldLayoutId id="214748375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58" r:id="rId9"/>
    <p:sldLayoutId id="2147483743" r:id="rId10"/>
    <p:sldLayoutId id="214748374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id-ID" smtClean="0"/>
          </a:p>
        </p:txBody>
      </p:sp>
      <p:sp>
        <p:nvSpPr>
          <p:cNvPr id="92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3FDE1CD-8BDB-4EAD-B570-2E6C506E427A}" type="datetimeFigureOut">
              <a:rPr lang="en-US"/>
              <a:pPr>
                <a:defRPr/>
              </a:pPr>
              <a:t>5/19/2011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0D74A2A-1A8B-4B26-B7A0-DA3F0192A4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4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17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6.v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7.v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8.v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9.v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4.bin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Learning</a:t>
            </a:r>
            <a:br>
              <a:rPr lang="en-US" dirty="0" smtClean="0"/>
            </a:br>
            <a:r>
              <a:rPr lang="en-US" sz="3100" dirty="0" smtClean="0"/>
              <a:t>CS3243 </a:t>
            </a:r>
            <a:r>
              <a:rPr lang="en-US" sz="3100" dirty="0" err="1" smtClean="0"/>
              <a:t>Kecerdasan</a:t>
            </a:r>
            <a:r>
              <a:rPr lang="en-US" sz="3100" dirty="0" smtClean="0"/>
              <a:t> </a:t>
            </a:r>
            <a:r>
              <a:rPr lang="en-US" sz="3100" dirty="0" err="1" smtClean="0"/>
              <a:t>Mesin</a:t>
            </a:r>
            <a:r>
              <a:rPr lang="en-US" sz="3100" dirty="0" smtClean="0"/>
              <a:t> </a:t>
            </a:r>
            <a:r>
              <a:rPr lang="en-US" sz="3100" dirty="0" err="1" smtClean="0"/>
              <a:t>dan</a:t>
            </a:r>
            <a:r>
              <a:rPr lang="en-US" sz="3100" dirty="0" smtClean="0"/>
              <a:t> </a:t>
            </a:r>
            <a:r>
              <a:rPr lang="en-US" sz="3100" dirty="0" err="1" smtClean="0"/>
              <a:t>Artifisial</a:t>
            </a:r>
            <a:r>
              <a:rPr lang="en-US" sz="3100" dirty="0" smtClean="0"/>
              <a:t/>
            </a:r>
            <a:br>
              <a:rPr lang="en-US" sz="3100" dirty="0" smtClean="0"/>
            </a:br>
            <a:endParaRPr lang="id-ID" dirty="0"/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952625"/>
          </a:xfrm>
        </p:spPr>
        <p:txBody>
          <a:bodyPr/>
          <a:lstStyle/>
          <a:p>
            <a:pPr marR="0" eaLnBrk="1" hangingPunct="1"/>
            <a:endParaRPr lang="en-US" smtClean="0"/>
          </a:p>
          <a:p>
            <a:pPr marR="0" eaLnBrk="1" hangingPunct="1"/>
            <a:r>
              <a:rPr lang="en-US" smtClean="0"/>
              <a:t>Informatics Theory &amp; Programming (ITP)</a:t>
            </a:r>
            <a:endParaRPr lang="id-ID" smtClean="0"/>
          </a:p>
          <a:p>
            <a:pPr marR="0" eaLnBrk="1" hangingPunct="1"/>
            <a:r>
              <a:rPr lang="id-ID" smtClean="0"/>
              <a:t>Informatics Eng. Dept. – IT Telkom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838200" y="150813"/>
            <a:ext cx="7620000" cy="6402387"/>
            <a:chOff x="914400" y="0"/>
            <a:chExt cx="7620000" cy="6401594"/>
          </a:xfrm>
        </p:grpSpPr>
        <p:sp>
          <p:nvSpPr>
            <p:cNvPr id="3" name="Oval 2"/>
            <p:cNvSpPr/>
            <p:nvPr/>
          </p:nvSpPr>
          <p:spPr>
            <a:xfrm>
              <a:off x="5029200" y="2057145"/>
              <a:ext cx="304800" cy="3047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4" name="Oval 3"/>
            <p:cNvSpPr/>
            <p:nvPr/>
          </p:nvSpPr>
          <p:spPr>
            <a:xfrm>
              <a:off x="5715000" y="1904764"/>
              <a:ext cx="304800" cy="3047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5" name="Oval 4"/>
            <p:cNvSpPr/>
            <p:nvPr/>
          </p:nvSpPr>
          <p:spPr>
            <a:xfrm>
              <a:off x="6172200" y="3580956"/>
              <a:ext cx="304800" cy="3047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6" name="Oval 5"/>
            <p:cNvSpPr/>
            <p:nvPr/>
          </p:nvSpPr>
          <p:spPr>
            <a:xfrm>
              <a:off x="6096000" y="2514289"/>
              <a:ext cx="304800" cy="3047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7" name="Oval 6"/>
            <p:cNvSpPr/>
            <p:nvPr/>
          </p:nvSpPr>
          <p:spPr>
            <a:xfrm>
              <a:off x="5257800" y="3504766"/>
              <a:ext cx="304800" cy="3047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8" name="Oval 7"/>
            <p:cNvSpPr/>
            <p:nvPr/>
          </p:nvSpPr>
          <p:spPr>
            <a:xfrm>
              <a:off x="4419600" y="2285717"/>
              <a:ext cx="304800" cy="3047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9" name="Oval 8"/>
            <p:cNvSpPr/>
            <p:nvPr/>
          </p:nvSpPr>
          <p:spPr>
            <a:xfrm>
              <a:off x="5257800" y="1523811"/>
              <a:ext cx="304800" cy="3047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0" name="Oval 9"/>
            <p:cNvSpPr/>
            <p:nvPr/>
          </p:nvSpPr>
          <p:spPr>
            <a:xfrm>
              <a:off x="5715000" y="3047622"/>
              <a:ext cx="304800" cy="3047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1" name="Oval 10"/>
            <p:cNvSpPr/>
            <p:nvPr/>
          </p:nvSpPr>
          <p:spPr>
            <a:xfrm>
              <a:off x="5029200" y="2895241"/>
              <a:ext cx="304800" cy="3047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2" name="Oval 11"/>
            <p:cNvSpPr/>
            <p:nvPr/>
          </p:nvSpPr>
          <p:spPr>
            <a:xfrm>
              <a:off x="5410200" y="2590479"/>
              <a:ext cx="304800" cy="3047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 dirty="0"/>
            </a:p>
          </p:txBody>
        </p:sp>
        <p:sp>
          <p:nvSpPr>
            <p:cNvPr id="13" name="Isosceles Triangle 12"/>
            <p:cNvSpPr/>
            <p:nvPr/>
          </p:nvSpPr>
          <p:spPr>
            <a:xfrm>
              <a:off x="2286000" y="4038100"/>
              <a:ext cx="381000" cy="304762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4" name="Isosceles Triangle 13"/>
            <p:cNvSpPr/>
            <p:nvPr/>
          </p:nvSpPr>
          <p:spPr>
            <a:xfrm>
              <a:off x="2743200" y="3961909"/>
              <a:ext cx="381000" cy="304762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5" name="Isosceles Triangle 14"/>
            <p:cNvSpPr/>
            <p:nvPr/>
          </p:nvSpPr>
          <p:spPr>
            <a:xfrm>
              <a:off x="3429000" y="4190481"/>
              <a:ext cx="381000" cy="304762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6" name="Isosceles Triangle 15"/>
            <p:cNvSpPr/>
            <p:nvPr/>
          </p:nvSpPr>
          <p:spPr>
            <a:xfrm>
              <a:off x="3124200" y="2971432"/>
              <a:ext cx="381000" cy="304762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7" name="Isosceles Triangle 16"/>
            <p:cNvSpPr/>
            <p:nvPr/>
          </p:nvSpPr>
          <p:spPr>
            <a:xfrm>
              <a:off x="1752600" y="3580956"/>
              <a:ext cx="381000" cy="304762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8" name="Isosceles Triangle 17"/>
            <p:cNvSpPr/>
            <p:nvPr/>
          </p:nvSpPr>
          <p:spPr>
            <a:xfrm>
              <a:off x="3200400" y="3580956"/>
              <a:ext cx="381000" cy="304762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9" name="Isosceles Triangle 18"/>
            <p:cNvSpPr/>
            <p:nvPr/>
          </p:nvSpPr>
          <p:spPr>
            <a:xfrm>
              <a:off x="2438400" y="3276194"/>
              <a:ext cx="381000" cy="304762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20" name="Isosceles Triangle 19"/>
            <p:cNvSpPr/>
            <p:nvPr/>
          </p:nvSpPr>
          <p:spPr>
            <a:xfrm>
              <a:off x="1676400" y="4190481"/>
              <a:ext cx="381000" cy="304762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21" name="Isosceles Triangle 20"/>
            <p:cNvSpPr/>
            <p:nvPr/>
          </p:nvSpPr>
          <p:spPr>
            <a:xfrm>
              <a:off x="2743200" y="4571434"/>
              <a:ext cx="381000" cy="304762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914400" y="3504766"/>
              <a:ext cx="7010400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5400000">
              <a:off x="1332267" y="3542861"/>
              <a:ext cx="5715879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951" name="TextBox 28"/>
            <p:cNvSpPr txBox="1">
              <a:spLocks noChangeArrowheads="1"/>
            </p:cNvSpPr>
            <p:nvPr/>
          </p:nvSpPr>
          <p:spPr bwMode="auto">
            <a:xfrm>
              <a:off x="8001000" y="3276600"/>
              <a:ext cx="5334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800" i="1"/>
                <a:t>x</a:t>
              </a:r>
              <a:r>
                <a:rPr lang="en-US" sz="2800" baseline="-25000"/>
                <a:t>1</a:t>
              </a:r>
              <a:endParaRPr lang="id-ID" sz="2800" baseline="-25000"/>
            </a:p>
          </p:txBody>
        </p:sp>
        <p:sp>
          <p:nvSpPr>
            <p:cNvPr id="81952" name="TextBox 29"/>
            <p:cNvSpPr txBox="1">
              <a:spLocks noChangeArrowheads="1"/>
            </p:cNvSpPr>
            <p:nvPr/>
          </p:nvSpPr>
          <p:spPr bwMode="auto">
            <a:xfrm>
              <a:off x="3886200" y="0"/>
              <a:ext cx="5334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800" i="1"/>
                <a:t>x</a:t>
              </a:r>
              <a:r>
                <a:rPr lang="en-US" sz="2800" baseline="-25000"/>
                <a:t>2</a:t>
              </a:r>
              <a:endParaRPr lang="id-ID" sz="2800" baseline="-25000"/>
            </a:p>
          </p:txBody>
        </p:sp>
      </p:grpSp>
      <p:cxnSp>
        <p:nvCxnSpPr>
          <p:cNvPr id="35" name="Straight Connector 34"/>
          <p:cNvCxnSpPr/>
          <p:nvPr/>
        </p:nvCxnSpPr>
        <p:spPr>
          <a:xfrm rot="16200000" flipH="1">
            <a:off x="1866900" y="1409700"/>
            <a:ext cx="4343400" cy="3657600"/>
          </a:xfrm>
          <a:prstGeom prst="line">
            <a:avLst/>
          </a:prstGeom>
          <a:ln w="38100">
            <a:solidFill>
              <a:srgbClr val="33CC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4572000" y="5638800"/>
            <a:ext cx="3581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i="1" dirty="0">
                <a:solidFill>
                  <a:srgbClr val="33CC33"/>
                </a:solidFill>
              </a:rPr>
              <a:t>w</a:t>
            </a:r>
            <a:r>
              <a:rPr lang="en-US" sz="2800" baseline="-25000" dirty="0">
                <a:solidFill>
                  <a:srgbClr val="33CC33"/>
                </a:solidFill>
              </a:rPr>
              <a:t>1</a:t>
            </a:r>
            <a:r>
              <a:rPr lang="en-US" sz="2800" i="1" dirty="0">
                <a:solidFill>
                  <a:srgbClr val="33CC33"/>
                </a:solidFill>
              </a:rPr>
              <a:t>x</a:t>
            </a:r>
            <a:r>
              <a:rPr lang="en-US" sz="2800" baseline="-25000" dirty="0">
                <a:solidFill>
                  <a:srgbClr val="33CC33"/>
                </a:solidFill>
              </a:rPr>
              <a:t>1</a:t>
            </a:r>
            <a:r>
              <a:rPr lang="en-US" sz="2800" i="1" dirty="0">
                <a:solidFill>
                  <a:srgbClr val="33CC33"/>
                </a:solidFill>
              </a:rPr>
              <a:t> + w</a:t>
            </a:r>
            <a:r>
              <a:rPr lang="en-US" sz="2800" baseline="-25000" dirty="0">
                <a:solidFill>
                  <a:srgbClr val="33CC33"/>
                </a:solidFill>
              </a:rPr>
              <a:t>2</a:t>
            </a:r>
            <a:r>
              <a:rPr lang="en-US" sz="2800" i="1" dirty="0">
                <a:solidFill>
                  <a:srgbClr val="33CC33"/>
                </a:solidFill>
              </a:rPr>
              <a:t>x</a:t>
            </a:r>
            <a:r>
              <a:rPr lang="en-US" sz="2800" baseline="-25000" dirty="0">
                <a:solidFill>
                  <a:srgbClr val="33CC33"/>
                </a:solidFill>
              </a:rPr>
              <a:t>2 </a:t>
            </a:r>
            <a:r>
              <a:rPr lang="en-US" sz="2800" i="1" dirty="0" smtClean="0">
                <a:solidFill>
                  <a:srgbClr val="33CC33"/>
                </a:solidFill>
              </a:rPr>
              <a:t>– </a:t>
            </a:r>
            <a:r>
              <a:rPr lang="el-GR" sz="2800" i="1" dirty="0" smtClean="0">
                <a:solidFill>
                  <a:srgbClr val="33CC33"/>
                </a:solidFill>
              </a:rPr>
              <a:t>θ</a:t>
            </a:r>
            <a:r>
              <a:rPr lang="en-US" sz="2800" i="1" dirty="0" smtClean="0">
                <a:solidFill>
                  <a:srgbClr val="33CC33"/>
                </a:solidFill>
              </a:rPr>
              <a:t> = </a:t>
            </a:r>
            <a:r>
              <a:rPr lang="en-US" sz="2800" dirty="0" smtClean="0">
                <a:solidFill>
                  <a:srgbClr val="33CC33"/>
                </a:solidFill>
              </a:rPr>
              <a:t>0</a:t>
            </a:r>
          </a:p>
          <a:p>
            <a:pPr algn="ctr"/>
            <a:r>
              <a:rPr lang="en-US" sz="2800" i="1" dirty="0" smtClean="0">
                <a:solidFill>
                  <a:srgbClr val="33CC33"/>
                </a:solidFill>
              </a:rPr>
              <a:t>Decision boundary</a:t>
            </a:r>
            <a:endParaRPr lang="id-ID" sz="2800" i="1" dirty="0">
              <a:solidFill>
                <a:srgbClr val="33CC33"/>
              </a:solidFill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2819400" y="838200"/>
            <a:ext cx="4648200" cy="3657600"/>
          </a:xfrm>
          <a:prstGeom prst="line">
            <a:avLst/>
          </a:prstGeom>
          <a:ln w="381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16200000" flipH="1">
            <a:off x="1066800" y="1524000"/>
            <a:ext cx="3886200" cy="3733800"/>
          </a:xfrm>
          <a:prstGeom prst="line">
            <a:avLst/>
          </a:prstGeom>
          <a:ln w="381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16200000" flipH="1">
            <a:off x="2362200" y="1066800"/>
            <a:ext cx="3886200" cy="3733800"/>
          </a:xfrm>
          <a:prstGeom prst="line">
            <a:avLst/>
          </a:prstGeom>
          <a:ln w="381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16200000" flipH="1">
            <a:off x="1600200" y="1524000"/>
            <a:ext cx="3886200" cy="3733800"/>
          </a:xfrm>
          <a:prstGeom prst="line">
            <a:avLst/>
          </a:prstGeom>
          <a:ln w="381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0" y="0"/>
            <a:ext cx="2743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/>
              <a:t>Propagasi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Balik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dirty="0" smtClean="0"/>
              <a:t>AG untuk </a:t>
            </a:r>
            <a:r>
              <a:rPr lang="en-US" i="1" dirty="0" smtClean="0"/>
              <a:t>L</a:t>
            </a:r>
            <a:r>
              <a:rPr lang="id-ID" i="1" dirty="0" smtClean="0"/>
              <a:t>earning</a:t>
            </a:r>
            <a:endParaRPr lang="id-ID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AG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menggantikan</a:t>
            </a:r>
            <a:r>
              <a:rPr lang="en-US" dirty="0" smtClean="0"/>
              <a:t> </a:t>
            </a:r>
            <a:r>
              <a:rPr lang="en-US" dirty="0" err="1" smtClean="0"/>
              <a:t>Propagasi</a:t>
            </a:r>
            <a:r>
              <a:rPr lang="en-US" dirty="0" smtClean="0"/>
              <a:t> </a:t>
            </a:r>
            <a:r>
              <a:rPr lang="en-US" dirty="0" err="1" smtClean="0"/>
              <a:t>Balik</a:t>
            </a:r>
            <a:r>
              <a:rPr lang="en-US" dirty="0" smtClean="0"/>
              <a:t>?</a:t>
            </a:r>
          </a:p>
          <a:p>
            <a:pPr eaLnBrk="1" hangingPunct="1"/>
            <a:r>
              <a:rPr lang="en-US" dirty="0" err="1" smtClean="0">
                <a:solidFill>
                  <a:srgbClr val="C00000"/>
                </a:solidFill>
              </a:rPr>
              <a:t>Representasi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Kromosom</a:t>
            </a:r>
            <a:r>
              <a:rPr lang="en-US" dirty="0" smtClean="0">
                <a:solidFill>
                  <a:srgbClr val="C00000"/>
                </a:solidFill>
              </a:rPr>
              <a:t>?</a:t>
            </a:r>
          </a:p>
          <a:p>
            <a:pPr eaLnBrk="1" hangingPunct="1"/>
            <a:r>
              <a:rPr lang="en-US" dirty="0" err="1" smtClean="0">
                <a:solidFill>
                  <a:srgbClr val="C00000"/>
                </a:solidFill>
              </a:rPr>
              <a:t>Fungsi</a:t>
            </a:r>
            <a:r>
              <a:rPr lang="en-US" dirty="0" smtClean="0">
                <a:solidFill>
                  <a:srgbClr val="C00000"/>
                </a:solidFill>
              </a:rPr>
              <a:t> Fitness?</a:t>
            </a:r>
          </a:p>
          <a:p>
            <a:pPr eaLnBrk="1" hangingPunct="1"/>
            <a:r>
              <a:rPr lang="en-US" dirty="0" err="1" smtClean="0"/>
              <a:t>Kunci</a:t>
            </a:r>
            <a:r>
              <a:rPr lang="en-US" dirty="0" smtClean="0"/>
              <a:t>: “</a:t>
            </a:r>
            <a:r>
              <a:rPr lang="en-US" b="1" dirty="0" smtClean="0"/>
              <a:t>S</a:t>
            </a:r>
            <a:r>
              <a:rPr lang="id-ID" b="1" dirty="0" smtClean="0"/>
              <a:t>atu individu menyatakan satu solusi</a:t>
            </a:r>
            <a:r>
              <a:rPr lang="en-US" dirty="0" smtClean="0"/>
              <a:t>”</a:t>
            </a:r>
            <a:endParaRPr lang="id-ID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>
              <a:latin typeface="Calibri" pitchFamily="34" charset="0"/>
            </a:endParaRPr>
          </a:p>
        </p:txBody>
      </p:sp>
      <p:graphicFrame>
        <p:nvGraphicFramePr>
          <p:cNvPr id="1026" name="Object 1"/>
          <p:cNvGraphicFramePr>
            <a:graphicFrameLocks noChangeAspect="1"/>
          </p:cNvGraphicFramePr>
          <p:nvPr/>
        </p:nvGraphicFramePr>
        <p:xfrm>
          <a:off x="1524000" y="0"/>
          <a:ext cx="5638800" cy="6792913"/>
        </p:xfrm>
        <a:graphic>
          <a:graphicData uri="http://schemas.openxmlformats.org/presentationml/2006/ole">
            <p:oleObj spid="_x0000_s119810" name="Visio" r:id="rId3" imgW="5260730" imgH="6340740" progId="Visio.Drawing.11">
              <p:embed/>
            </p:oleObj>
          </a:graphicData>
        </a:graphic>
      </p:graphicFrame>
      <p:sp>
        <p:nvSpPr>
          <p:cNvPr id="4" name="Rectangle 3"/>
          <p:cNvSpPr/>
          <p:nvPr/>
        </p:nvSpPr>
        <p:spPr>
          <a:xfrm>
            <a:off x="7772400" y="5267980"/>
            <a:ext cx="11592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</a:rPr>
              <a:t>Biner</a:t>
            </a:r>
            <a:r>
              <a:rPr lang="en-US" sz="2400" b="1" dirty="0" smtClean="0">
                <a:solidFill>
                  <a:srgbClr val="FF0000"/>
                </a:solidFill>
              </a:rPr>
              <a:t>?</a:t>
            </a:r>
            <a:endParaRPr lang="id-ID" sz="2400" b="1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904704" y="5410200"/>
            <a:ext cx="838200" cy="762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Fungsi Fitness</a:t>
            </a:r>
            <a:endParaRPr lang="id-ID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</a:t>
            </a:r>
            <a:r>
              <a:rPr lang="id-ID" i="1" dirty="0" smtClean="0"/>
              <a:t>ack propagation</a:t>
            </a:r>
            <a:r>
              <a:rPr lang="en-US" dirty="0" smtClean="0"/>
              <a:t>:</a:t>
            </a:r>
            <a:r>
              <a:rPr lang="en-US" i="1" dirty="0" smtClean="0"/>
              <a:t> </a:t>
            </a:r>
            <a:r>
              <a:rPr lang="en-US" dirty="0" err="1" smtClean="0"/>
              <a:t>prosedur</a:t>
            </a:r>
            <a:r>
              <a:rPr lang="en-US" dirty="0" smtClean="0"/>
              <a:t> </a:t>
            </a:r>
            <a:r>
              <a:rPr lang="id-ID" dirty="0" smtClean="0"/>
              <a:t>maju dan mundur</a:t>
            </a:r>
            <a:endParaRPr lang="en-US" dirty="0" smtClean="0"/>
          </a:p>
          <a:p>
            <a:pPr eaLnBrk="1" hangingPunct="1"/>
            <a:r>
              <a:rPr lang="id-ID" dirty="0" smtClean="0"/>
              <a:t>GA</a:t>
            </a:r>
            <a:r>
              <a:rPr lang="en-US" dirty="0" smtClean="0"/>
              <a:t>:</a:t>
            </a:r>
            <a:r>
              <a:rPr lang="id-ID" dirty="0" smtClean="0"/>
              <a:t> hanya </a:t>
            </a:r>
            <a:r>
              <a:rPr lang="en-US" dirty="0" err="1" smtClean="0"/>
              <a:t>prosedur</a:t>
            </a:r>
            <a:r>
              <a:rPr lang="en-US" dirty="0" smtClean="0"/>
              <a:t> </a:t>
            </a:r>
            <a:r>
              <a:rPr lang="id-ID" dirty="0" smtClean="0"/>
              <a:t>maju</a:t>
            </a:r>
            <a:endParaRPr lang="en-US" dirty="0" smtClean="0"/>
          </a:p>
          <a:p>
            <a:pPr eaLnBrk="1" hangingPunct="1"/>
            <a:r>
              <a:rPr lang="en-US" i="1" dirty="0" smtClean="0"/>
              <a:t>F</a:t>
            </a:r>
            <a:r>
              <a:rPr lang="id-ID" i="1" dirty="0" smtClean="0"/>
              <a:t>itness</a:t>
            </a:r>
            <a:r>
              <a:rPr lang="id-ID" dirty="0" smtClean="0"/>
              <a:t> dihitung berdasarkan rata-rata </a:t>
            </a:r>
            <a:r>
              <a:rPr lang="id-ID" i="1" dirty="0" smtClean="0"/>
              <a:t>error</a:t>
            </a:r>
            <a:r>
              <a:rPr lang="id-ID" dirty="0" smtClean="0"/>
              <a:t> (MSE) antara target dan keluaran untuk semua data latih</a:t>
            </a:r>
            <a:endParaRPr lang="en-US" dirty="0" smtClean="0"/>
          </a:p>
          <a:p>
            <a:pPr eaLnBrk="1" hangingPunct="1"/>
            <a:r>
              <a:rPr lang="id-ID" dirty="0" smtClean="0"/>
              <a:t>MSE </a:t>
            </a:r>
            <a:r>
              <a:rPr lang="en-US" dirty="0" err="1" smtClean="0"/>
              <a:t>kecil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id-ID" i="1" dirty="0" smtClean="0"/>
              <a:t>fitness</a:t>
            </a:r>
            <a:r>
              <a:rPr lang="id-ID" dirty="0" smtClean="0"/>
              <a:t> tinggi</a:t>
            </a:r>
            <a:endParaRPr lang="en-US" dirty="0" smtClean="0"/>
          </a:p>
        </p:txBody>
      </p:sp>
      <p:sp>
        <p:nvSpPr>
          <p:cNvPr id="20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>
              <a:latin typeface="Constantia" pitchFamily="18" charset="0"/>
            </a:endParaRPr>
          </a:p>
        </p:txBody>
      </p:sp>
      <p:graphicFrame>
        <p:nvGraphicFramePr>
          <p:cNvPr id="31745" name="Object 1"/>
          <p:cNvGraphicFramePr>
            <a:graphicFrameLocks noChangeAspect="1"/>
          </p:cNvGraphicFramePr>
          <p:nvPr/>
        </p:nvGraphicFramePr>
        <p:xfrm>
          <a:off x="838200" y="4724400"/>
          <a:ext cx="2165350" cy="1103313"/>
        </p:xfrm>
        <a:graphic>
          <a:graphicData uri="http://schemas.openxmlformats.org/presentationml/2006/ole">
            <p:oleObj spid="_x0000_s120834" name="Equation" r:id="rId3" imgW="634680" imgH="393480" progId="Equation.3">
              <p:embed/>
            </p:oleObj>
          </a:graphicData>
        </a:graphic>
      </p:graphicFrame>
      <p:graphicFrame>
        <p:nvGraphicFramePr>
          <p:cNvPr id="31747" name="Object 3"/>
          <p:cNvGraphicFramePr>
            <a:graphicFrameLocks noChangeAspect="1"/>
          </p:cNvGraphicFramePr>
          <p:nvPr/>
        </p:nvGraphicFramePr>
        <p:xfrm>
          <a:off x="5327650" y="4724400"/>
          <a:ext cx="2901950" cy="1103313"/>
        </p:xfrm>
        <a:graphic>
          <a:graphicData uri="http://schemas.openxmlformats.org/presentationml/2006/ole">
            <p:oleObj spid="_x0000_s120835" name="Equation" r:id="rId4" imgW="85068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1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>
              <a:latin typeface="Calibri" pitchFamily="34" charset="0"/>
            </a:endParaRPr>
          </a:p>
        </p:txBody>
      </p:sp>
      <p:graphicFrame>
        <p:nvGraphicFramePr>
          <p:cNvPr id="3074" name="Object 1"/>
          <p:cNvGraphicFramePr>
            <a:graphicFrameLocks noChangeAspect="1"/>
          </p:cNvGraphicFramePr>
          <p:nvPr/>
        </p:nvGraphicFramePr>
        <p:xfrm>
          <a:off x="88900" y="609600"/>
          <a:ext cx="8923338" cy="5791200"/>
        </p:xfrm>
        <a:graphic>
          <a:graphicData uri="http://schemas.openxmlformats.org/presentationml/2006/ole">
            <p:oleObj spid="_x0000_s121858" name="Visio" r:id="rId3" imgW="6892634" imgH="4000686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838200" y="150813"/>
            <a:ext cx="7620000" cy="6402387"/>
            <a:chOff x="914400" y="0"/>
            <a:chExt cx="7620000" cy="6401594"/>
          </a:xfrm>
        </p:grpSpPr>
        <p:sp>
          <p:nvSpPr>
            <p:cNvPr id="3" name="Oval 2"/>
            <p:cNvSpPr/>
            <p:nvPr/>
          </p:nvSpPr>
          <p:spPr>
            <a:xfrm>
              <a:off x="5029200" y="2057145"/>
              <a:ext cx="304800" cy="3047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4" name="Oval 3"/>
            <p:cNvSpPr/>
            <p:nvPr/>
          </p:nvSpPr>
          <p:spPr>
            <a:xfrm>
              <a:off x="5715000" y="1904764"/>
              <a:ext cx="304800" cy="3047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5" name="Oval 4"/>
            <p:cNvSpPr/>
            <p:nvPr/>
          </p:nvSpPr>
          <p:spPr>
            <a:xfrm>
              <a:off x="6172200" y="3580956"/>
              <a:ext cx="304800" cy="3047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6" name="Oval 5"/>
            <p:cNvSpPr/>
            <p:nvPr/>
          </p:nvSpPr>
          <p:spPr>
            <a:xfrm>
              <a:off x="6096000" y="2514289"/>
              <a:ext cx="304800" cy="3047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7" name="Oval 6"/>
            <p:cNvSpPr/>
            <p:nvPr/>
          </p:nvSpPr>
          <p:spPr>
            <a:xfrm>
              <a:off x="5257800" y="3504766"/>
              <a:ext cx="304800" cy="3047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8" name="Oval 7"/>
            <p:cNvSpPr/>
            <p:nvPr/>
          </p:nvSpPr>
          <p:spPr>
            <a:xfrm>
              <a:off x="4419600" y="2285717"/>
              <a:ext cx="304800" cy="3047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9" name="Oval 8"/>
            <p:cNvSpPr/>
            <p:nvPr/>
          </p:nvSpPr>
          <p:spPr>
            <a:xfrm>
              <a:off x="5257800" y="1523811"/>
              <a:ext cx="304800" cy="3047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0" name="Oval 9"/>
            <p:cNvSpPr/>
            <p:nvPr/>
          </p:nvSpPr>
          <p:spPr>
            <a:xfrm>
              <a:off x="5715000" y="3047622"/>
              <a:ext cx="304800" cy="3047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1" name="Oval 10"/>
            <p:cNvSpPr/>
            <p:nvPr/>
          </p:nvSpPr>
          <p:spPr>
            <a:xfrm>
              <a:off x="5029200" y="2895241"/>
              <a:ext cx="304800" cy="3047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2" name="Oval 11"/>
            <p:cNvSpPr/>
            <p:nvPr/>
          </p:nvSpPr>
          <p:spPr>
            <a:xfrm>
              <a:off x="5410200" y="2590479"/>
              <a:ext cx="304800" cy="3047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 dirty="0"/>
            </a:p>
          </p:txBody>
        </p:sp>
        <p:sp>
          <p:nvSpPr>
            <p:cNvPr id="13" name="Isosceles Triangle 12"/>
            <p:cNvSpPr/>
            <p:nvPr/>
          </p:nvSpPr>
          <p:spPr>
            <a:xfrm>
              <a:off x="2286000" y="4038100"/>
              <a:ext cx="381000" cy="304762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4" name="Isosceles Triangle 13"/>
            <p:cNvSpPr/>
            <p:nvPr/>
          </p:nvSpPr>
          <p:spPr>
            <a:xfrm>
              <a:off x="2743200" y="3961909"/>
              <a:ext cx="381000" cy="304762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5" name="Isosceles Triangle 14"/>
            <p:cNvSpPr/>
            <p:nvPr/>
          </p:nvSpPr>
          <p:spPr>
            <a:xfrm>
              <a:off x="3429000" y="4190481"/>
              <a:ext cx="381000" cy="304762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6" name="Isosceles Triangle 15"/>
            <p:cNvSpPr/>
            <p:nvPr/>
          </p:nvSpPr>
          <p:spPr>
            <a:xfrm>
              <a:off x="3124200" y="2971432"/>
              <a:ext cx="381000" cy="304762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7" name="Isosceles Triangle 16"/>
            <p:cNvSpPr/>
            <p:nvPr/>
          </p:nvSpPr>
          <p:spPr>
            <a:xfrm>
              <a:off x="1752600" y="3580956"/>
              <a:ext cx="381000" cy="304762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8" name="Isosceles Triangle 17"/>
            <p:cNvSpPr/>
            <p:nvPr/>
          </p:nvSpPr>
          <p:spPr>
            <a:xfrm>
              <a:off x="3200400" y="3580956"/>
              <a:ext cx="381000" cy="304762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9" name="Isosceles Triangle 18"/>
            <p:cNvSpPr/>
            <p:nvPr/>
          </p:nvSpPr>
          <p:spPr>
            <a:xfrm>
              <a:off x="2438400" y="3276194"/>
              <a:ext cx="381000" cy="304762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20" name="Isosceles Triangle 19"/>
            <p:cNvSpPr/>
            <p:nvPr/>
          </p:nvSpPr>
          <p:spPr>
            <a:xfrm>
              <a:off x="1676400" y="4190481"/>
              <a:ext cx="381000" cy="304762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21" name="Isosceles Triangle 20"/>
            <p:cNvSpPr/>
            <p:nvPr/>
          </p:nvSpPr>
          <p:spPr>
            <a:xfrm>
              <a:off x="2743200" y="4571434"/>
              <a:ext cx="381000" cy="304762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914400" y="3504766"/>
              <a:ext cx="7010400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5400000">
              <a:off x="1332267" y="3542861"/>
              <a:ext cx="5715879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951" name="TextBox 28"/>
            <p:cNvSpPr txBox="1">
              <a:spLocks noChangeArrowheads="1"/>
            </p:cNvSpPr>
            <p:nvPr/>
          </p:nvSpPr>
          <p:spPr bwMode="auto">
            <a:xfrm>
              <a:off x="8001000" y="3276600"/>
              <a:ext cx="5334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800" i="1"/>
                <a:t>x</a:t>
              </a:r>
              <a:r>
                <a:rPr lang="en-US" sz="2800" baseline="-25000"/>
                <a:t>1</a:t>
              </a:r>
              <a:endParaRPr lang="id-ID" sz="2800" baseline="-25000"/>
            </a:p>
          </p:txBody>
        </p:sp>
        <p:sp>
          <p:nvSpPr>
            <p:cNvPr id="81952" name="TextBox 29"/>
            <p:cNvSpPr txBox="1">
              <a:spLocks noChangeArrowheads="1"/>
            </p:cNvSpPr>
            <p:nvPr/>
          </p:nvSpPr>
          <p:spPr bwMode="auto">
            <a:xfrm>
              <a:off x="3886200" y="0"/>
              <a:ext cx="5334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800" i="1"/>
                <a:t>x</a:t>
              </a:r>
              <a:r>
                <a:rPr lang="en-US" sz="2800" baseline="-25000"/>
                <a:t>2</a:t>
              </a:r>
              <a:endParaRPr lang="id-ID" sz="2800" baseline="-25000"/>
            </a:p>
          </p:txBody>
        </p:sp>
      </p:grpSp>
      <p:cxnSp>
        <p:nvCxnSpPr>
          <p:cNvPr id="35" name="Straight Connector 34"/>
          <p:cNvCxnSpPr/>
          <p:nvPr/>
        </p:nvCxnSpPr>
        <p:spPr>
          <a:xfrm rot="16200000" flipH="1">
            <a:off x="1104901" y="1638300"/>
            <a:ext cx="4343400" cy="3657600"/>
          </a:xfrm>
          <a:prstGeom prst="line">
            <a:avLst/>
          </a:prstGeom>
          <a:ln w="38100">
            <a:solidFill>
              <a:srgbClr val="33CC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5029200" y="5943600"/>
            <a:ext cx="3581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dirty="0" smtClean="0">
                <a:solidFill>
                  <a:srgbClr val="33CC33"/>
                </a:solidFill>
              </a:rPr>
              <a:t>Best-so-far DB</a:t>
            </a:r>
            <a:endParaRPr lang="en-US" sz="3200" dirty="0">
              <a:solidFill>
                <a:srgbClr val="33CC33"/>
              </a:solidFill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2819400" y="838200"/>
            <a:ext cx="4648200" cy="3657600"/>
          </a:xfrm>
          <a:prstGeom prst="line">
            <a:avLst/>
          </a:prstGeom>
          <a:ln w="381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16200000" flipH="1">
            <a:off x="762000" y="1905000"/>
            <a:ext cx="3886200" cy="3733800"/>
          </a:xfrm>
          <a:prstGeom prst="line">
            <a:avLst/>
          </a:prstGeom>
          <a:ln w="381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16200000" flipH="1">
            <a:off x="3200400" y="838200"/>
            <a:ext cx="4267200" cy="3962400"/>
          </a:xfrm>
          <a:prstGeom prst="line">
            <a:avLst/>
          </a:prstGeom>
          <a:ln w="381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16200000" flipH="1">
            <a:off x="914401" y="1828800"/>
            <a:ext cx="4191000" cy="3429000"/>
          </a:xfrm>
          <a:prstGeom prst="line">
            <a:avLst/>
          </a:prstGeom>
          <a:ln w="381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590800" y="1066800"/>
            <a:ext cx="4648200" cy="3886200"/>
          </a:xfrm>
          <a:prstGeom prst="line">
            <a:avLst/>
          </a:prstGeom>
          <a:ln w="381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3276600" y="762000"/>
            <a:ext cx="4648200" cy="3657600"/>
          </a:xfrm>
          <a:prstGeom prst="line">
            <a:avLst/>
          </a:prstGeom>
          <a:ln w="381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2438400" y="1295400"/>
            <a:ext cx="5105400" cy="3352800"/>
          </a:xfrm>
          <a:prstGeom prst="line">
            <a:avLst/>
          </a:prstGeom>
          <a:ln w="381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533400" y="2362200"/>
            <a:ext cx="3810000" cy="3429000"/>
          </a:xfrm>
          <a:prstGeom prst="line">
            <a:avLst/>
          </a:prstGeom>
          <a:ln w="381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16200000" flipH="1">
            <a:off x="152400" y="2514599"/>
            <a:ext cx="4267200" cy="3048001"/>
          </a:xfrm>
          <a:prstGeom prst="line">
            <a:avLst/>
          </a:prstGeom>
          <a:ln w="381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0" y="0"/>
            <a:ext cx="3276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/>
              <a:t>Algoritma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Genetika</a:t>
            </a:r>
            <a:r>
              <a:rPr lang="en-US" sz="2400" b="1" dirty="0" smtClean="0"/>
              <a:t> 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838200" y="150813"/>
            <a:ext cx="7620000" cy="6402387"/>
            <a:chOff x="914400" y="0"/>
            <a:chExt cx="7620000" cy="6401594"/>
          </a:xfrm>
        </p:grpSpPr>
        <p:sp>
          <p:nvSpPr>
            <p:cNvPr id="3" name="Oval 2"/>
            <p:cNvSpPr/>
            <p:nvPr/>
          </p:nvSpPr>
          <p:spPr>
            <a:xfrm>
              <a:off x="5029200" y="2057145"/>
              <a:ext cx="304800" cy="3047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4" name="Oval 3"/>
            <p:cNvSpPr/>
            <p:nvPr/>
          </p:nvSpPr>
          <p:spPr>
            <a:xfrm>
              <a:off x="5715000" y="1904764"/>
              <a:ext cx="304800" cy="3047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5" name="Oval 4"/>
            <p:cNvSpPr/>
            <p:nvPr/>
          </p:nvSpPr>
          <p:spPr>
            <a:xfrm>
              <a:off x="6172200" y="3580956"/>
              <a:ext cx="304800" cy="3047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6" name="Oval 5"/>
            <p:cNvSpPr/>
            <p:nvPr/>
          </p:nvSpPr>
          <p:spPr>
            <a:xfrm>
              <a:off x="6096000" y="2514289"/>
              <a:ext cx="304800" cy="3047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7" name="Oval 6"/>
            <p:cNvSpPr/>
            <p:nvPr/>
          </p:nvSpPr>
          <p:spPr>
            <a:xfrm>
              <a:off x="5257800" y="3504766"/>
              <a:ext cx="304800" cy="3047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8" name="Oval 7"/>
            <p:cNvSpPr/>
            <p:nvPr/>
          </p:nvSpPr>
          <p:spPr>
            <a:xfrm>
              <a:off x="4419600" y="2285717"/>
              <a:ext cx="304800" cy="3047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9" name="Oval 8"/>
            <p:cNvSpPr/>
            <p:nvPr/>
          </p:nvSpPr>
          <p:spPr>
            <a:xfrm>
              <a:off x="5257800" y="1523811"/>
              <a:ext cx="304800" cy="3047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0" name="Oval 9"/>
            <p:cNvSpPr/>
            <p:nvPr/>
          </p:nvSpPr>
          <p:spPr>
            <a:xfrm>
              <a:off x="5715000" y="3047622"/>
              <a:ext cx="304800" cy="3047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1" name="Oval 10"/>
            <p:cNvSpPr/>
            <p:nvPr/>
          </p:nvSpPr>
          <p:spPr>
            <a:xfrm>
              <a:off x="5029200" y="2895241"/>
              <a:ext cx="304800" cy="3047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2" name="Oval 11"/>
            <p:cNvSpPr/>
            <p:nvPr/>
          </p:nvSpPr>
          <p:spPr>
            <a:xfrm>
              <a:off x="5410200" y="2590479"/>
              <a:ext cx="304800" cy="3047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 dirty="0"/>
            </a:p>
          </p:txBody>
        </p:sp>
        <p:sp>
          <p:nvSpPr>
            <p:cNvPr id="13" name="Isosceles Triangle 12"/>
            <p:cNvSpPr/>
            <p:nvPr/>
          </p:nvSpPr>
          <p:spPr>
            <a:xfrm>
              <a:off x="2286000" y="4038100"/>
              <a:ext cx="381000" cy="304762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4" name="Isosceles Triangle 13"/>
            <p:cNvSpPr/>
            <p:nvPr/>
          </p:nvSpPr>
          <p:spPr>
            <a:xfrm>
              <a:off x="2743200" y="3961909"/>
              <a:ext cx="381000" cy="304762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5" name="Isosceles Triangle 14"/>
            <p:cNvSpPr/>
            <p:nvPr/>
          </p:nvSpPr>
          <p:spPr>
            <a:xfrm>
              <a:off x="3429000" y="4190481"/>
              <a:ext cx="381000" cy="304762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6" name="Isosceles Triangle 15"/>
            <p:cNvSpPr/>
            <p:nvPr/>
          </p:nvSpPr>
          <p:spPr>
            <a:xfrm>
              <a:off x="3124200" y="2971432"/>
              <a:ext cx="381000" cy="304762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7" name="Isosceles Triangle 16"/>
            <p:cNvSpPr/>
            <p:nvPr/>
          </p:nvSpPr>
          <p:spPr>
            <a:xfrm>
              <a:off x="1752600" y="3580956"/>
              <a:ext cx="381000" cy="304762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8" name="Isosceles Triangle 17"/>
            <p:cNvSpPr/>
            <p:nvPr/>
          </p:nvSpPr>
          <p:spPr>
            <a:xfrm>
              <a:off x="3200400" y="3580956"/>
              <a:ext cx="381000" cy="304762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9" name="Isosceles Triangle 18"/>
            <p:cNvSpPr/>
            <p:nvPr/>
          </p:nvSpPr>
          <p:spPr>
            <a:xfrm>
              <a:off x="2438400" y="3276194"/>
              <a:ext cx="381000" cy="304762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20" name="Isosceles Triangle 19"/>
            <p:cNvSpPr/>
            <p:nvPr/>
          </p:nvSpPr>
          <p:spPr>
            <a:xfrm>
              <a:off x="1676400" y="4190481"/>
              <a:ext cx="381000" cy="304762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21" name="Isosceles Triangle 20"/>
            <p:cNvSpPr/>
            <p:nvPr/>
          </p:nvSpPr>
          <p:spPr>
            <a:xfrm>
              <a:off x="2743200" y="4571434"/>
              <a:ext cx="381000" cy="304762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914400" y="3504766"/>
              <a:ext cx="7010400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5400000">
              <a:off x="1332267" y="3542861"/>
              <a:ext cx="5715879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951" name="TextBox 28"/>
            <p:cNvSpPr txBox="1">
              <a:spLocks noChangeArrowheads="1"/>
            </p:cNvSpPr>
            <p:nvPr/>
          </p:nvSpPr>
          <p:spPr bwMode="auto">
            <a:xfrm>
              <a:off x="8001000" y="3276600"/>
              <a:ext cx="5334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800" i="1"/>
                <a:t>x</a:t>
              </a:r>
              <a:r>
                <a:rPr lang="en-US" sz="2800" baseline="-25000"/>
                <a:t>1</a:t>
              </a:r>
              <a:endParaRPr lang="id-ID" sz="2800" baseline="-25000"/>
            </a:p>
          </p:txBody>
        </p:sp>
        <p:sp>
          <p:nvSpPr>
            <p:cNvPr id="81952" name="TextBox 29"/>
            <p:cNvSpPr txBox="1">
              <a:spLocks noChangeArrowheads="1"/>
            </p:cNvSpPr>
            <p:nvPr/>
          </p:nvSpPr>
          <p:spPr bwMode="auto">
            <a:xfrm>
              <a:off x="3886200" y="0"/>
              <a:ext cx="5334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800" i="1"/>
                <a:t>x</a:t>
              </a:r>
              <a:r>
                <a:rPr lang="en-US" sz="2800" baseline="-25000"/>
                <a:t>2</a:t>
              </a:r>
              <a:endParaRPr lang="id-ID" sz="2800" baseline="-25000"/>
            </a:p>
          </p:txBody>
        </p:sp>
      </p:grpSp>
      <p:cxnSp>
        <p:nvCxnSpPr>
          <p:cNvPr id="35" name="Straight Connector 34"/>
          <p:cNvCxnSpPr/>
          <p:nvPr/>
        </p:nvCxnSpPr>
        <p:spPr>
          <a:xfrm rot="16200000" flipH="1">
            <a:off x="1104901" y="1638300"/>
            <a:ext cx="4343400" cy="3657600"/>
          </a:xfrm>
          <a:prstGeom prst="line">
            <a:avLst/>
          </a:prstGeom>
          <a:ln w="381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5029200" y="5943600"/>
            <a:ext cx="3581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dirty="0" smtClean="0">
                <a:solidFill>
                  <a:srgbClr val="33CC33"/>
                </a:solidFill>
              </a:rPr>
              <a:t>Best-so-far DB</a:t>
            </a:r>
            <a:endParaRPr lang="en-US" sz="3200" dirty="0">
              <a:solidFill>
                <a:srgbClr val="33CC33"/>
              </a:solidFill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2819400" y="1066800"/>
            <a:ext cx="4648200" cy="3657600"/>
          </a:xfrm>
          <a:prstGeom prst="line">
            <a:avLst/>
          </a:prstGeom>
          <a:ln w="381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16200000" flipH="1">
            <a:off x="1447800" y="1600200"/>
            <a:ext cx="3886200" cy="3733800"/>
          </a:xfrm>
          <a:prstGeom prst="line">
            <a:avLst/>
          </a:prstGeom>
          <a:ln w="381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16200000" flipH="1">
            <a:off x="2743201" y="838200"/>
            <a:ext cx="4267200" cy="3962400"/>
          </a:xfrm>
          <a:prstGeom prst="line">
            <a:avLst/>
          </a:prstGeom>
          <a:ln w="381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16200000" flipH="1">
            <a:off x="914401" y="2057400"/>
            <a:ext cx="4191000" cy="3429000"/>
          </a:xfrm>
          <a:prstGeom prst="line">
            <a:avLst/>
          </a:prstGeom>
          <a:ln w="381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590800" y="1219200"/>
            <a:ext cx="4648200" cy="3886200"/>
          </a:xfrm>
          <a:prstGeom prst="line">
            <a:avLst/>
          </a:prstGeom>
          <a:ln w="381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3276600" y="1143000"/>
            <a:ext cx="4648200" cy="3657600"/>
          </a:xfrm>
          <a:prstGeom prst="line">
            <a:avLst/>
          </a:prstGeom>
          <a:ln w="381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2438400" y="1447800"/>
            <a:ext cx="5105400" cy="3352800"/>
          </a:xfrm>
          <a:prstGeom prst="line">
            <a:avLst/>
          </a:prstGeom>
          <a:ln w="381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1066800" y="1981200"/>
            <a:ext cx="3810000" cy="3429000"/>
          </a:xfrm>
          <a:prstGeom prst="line">
            <a:avLst/>
          </a:prstGeom>
          <a:ln w="381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16200000" flipH="1">
            <a:off x="457199" y="2209800"/>
            <a:ext cx="4267200" cy="3048001"/>
          </a:xfrm>
          <a:prstGeom prst="line">
            <a:avLst/>
          </a:prstGeom>
          <a:ln w="381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1981200" y="1143000"/>
            <a:ext cx="4191000" cy="3810000"/>
          </a:xfrm>
          <a:prstGeom prst="line">
            <a:avLst/>
          </a:prstGeom>
          <a:ln w="38100">
            <a:solidFill>
              <a:srgbClr val="33CC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0" y="0"/>
            <a:ext cx="3276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/>
              <a:t>Algoritma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Genetika</a:t>
            </a:r>
            <a:r>
              <a:rPr lang="en-US" sz="2400" b="1" dirty="0" smtClean="0"/>
              <a:t> 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838200" y="150813"/>
            <a:ext cx="7620000" cy="6402387"/>
            <a:chOff x="914400" y="0"/>
            <a:chExt cx="7620000" cy="6401594"/>
          </a:xfrm>
        </p:grpSpPr>
        <p:sp>
          <p:nvSpPr>
            <p:cNvPr id="3" name="Oval 2"/>
            <p:cNvSpPr/>
            <p:nvPr/>
          </p:nvSpPr>
          <p:spPr>
            <a:xfrm>
              <a:off x="5029200" y="2057145"/>
              <a:ext cx="304800" cy="3047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4" name="Oval 3"/>
            <p:cNvSpPr/>
            <p:nvPr/>
          </p:nvSpPr>
          <p:spPr>
            <a:xfrm>
              <a:off x="5715000" y="1904764"/>
              <a:ext cx="304800" cy="3047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5" name="Oval 4"/>
            <p:cNvSpPr/>
            <p:nvPr/>
          </p:nvSpPr>
          <p:spPr>
            <a:xfrm>
              <a:off x="6172200" y="3580956"/>
              <a:ext cx="304800" cy="3047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6" name="Oval 5"/>
            <p:cNvSpPr/>
            <p:nvPr/>
          </p:nvSpPr>
          <p:spPr>
            <a:xfrm>
              <a:off x="6096000" y="2514289"/>
              <a:ext cx="304800" cy="3047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7" name="Oval 6"/>
            <p:cNvSpPr/>
            <p:nvPr/>
          </p:nvSpPr>
          <p:spPr>
            <a:xfrm>
              <a:off x="5257800" y="3504766"/>
              <a:ext cx="304800" cy="3047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8" name="Oval 7"/>
            <p:cNvSpPr/>
            <p:nvPr/>
          </p:nvSpPr>
          <p:spPr>
            <a:xfrm>
              <a:off x="4419600" y="2285717"/>
              <a:ext cx="304800" cy="3047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9" name="Oval 8"/>
            <p:cNvSpPr/>
            <p:nvPr/>
          </p:nvSpPr>
          <p:spPr>
            <a:xfrm>
              <a:off x="5257800" y="1523811"/>
              <a:ext cx="304800" cy="3047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0" name="Oval 9"/>
            <p:cNvSpPr/>
            <p:nvPr/>
          </p:nvSpPr>
          <p:spPr>
            <a:xfrm>
              <a:off x="5715000" y="3047622"/>
              <a:ext cx="304800" cy="3047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1" name="Oval 10"/>
            <p:cNvSpPr/>
            <p:nvPr/>
          </p:nvSpPr>
          <p:spPr>
            <a:xfrm>
              <a:off x="5029200" y="2895241"/>
              <a:ext cx="304800" cy="3047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2" name="Oval 11"/>
            <p:cNvSpPr/>
            <p:nvPr/>
          </p:nvSpPr>
          <p:spPr>
            <a:xfrm>
              <a:off x="5410200" y="2590479"/>
              <a:ext cx="304800" cy="3047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 dirty="0"/>
            </a:p>
          </p:txBody>
        </p:sp>
        <p:sp>
          <p:nvSpPr>
            <p:cNvPr id="13" name="Isosceles Triangle 12"/>
            <p:cNvSpPr/>
            <p:nvPr/>
          </p:nvSpPr>
          <p:spPr>
            <a:xfrm>
              <a:off x="2286000" y="4038100"/>
              <a:ext cx="381000" cy="304762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4" name="Isosceles Triangle 13"/>
            <p:cNvSpPr/>
            <p:nvPr/>
          </p:nvSpPr>
          <p:spPr>
            <a:xfrm>
              <a:off x="2743200" y="3961909"/>
              <a:ext cx="381000" cy="304762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5" name="Isosceles Triangle 14"/>
            <p:cNvSpPr/>
            <p:nvPr/>
          </p:nvSpPr>
          <p:spPr>
            <a:xfrm>
              <a:off x="3429000" y="4190481"/>
              <a:ext cx="381000" cy="304762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6" name="Isosceles Triangle 15"/>
            <p:cNvSpPr/>
            <p:nvPr/>
          </p:nvSpPr>
          <p:spPr>
            <a:xfrm>
              <a:off x="3124200" y="2971432"/>
              <a:ext cx="381000" cy="304762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7" name="Isosceles Triangle 16"/>
            <p:cNvSpPr/>
            <p:nvPr/>
          </p:nvSpPr>
          <p:spPr>
            <a:xfrm>
              <a:off x="1752600" y="3580956"/>
              <a:ext cx="381000" cy="304762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8" name="Isosceles Triangle 17"/>
            <p:cNvSpPr/>
            <p:nvPr/>
          </p:nvSpPr>
          <p:spPr>
            <a:xfrm>
              <a:off x="3200400" y="3580956"/>
              <a:ext cx="381000" cy="304762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9" name="Isosceles Triangle 18"/>
            <p:cNvSpPr/>
            <p:nvPr/>
          </p:nvSpPr>
          <p:spPr>
            <a:xfrm>
              <a:off x="2438400" y="3276194"/>
              <a:ext cx="381000" cy="304762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20" name="Isosceles Triangle 19"/>
            <p:cNvSpPr/>
            <p:nvPr/>
          </p:nvSpPr>
          <p:spPr>
            <a:xfrm>
              <a:off x="1676400" y="4190481"/>
              <a:ext cx="381000" cy="304762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21" name="Isosceles Triangle 20"/>
            <p:cNvSpPr/>
            <p:nvPr/>
          </p:nvSpPr>
          <p:spPr>
            <a:xfrm>
              <a:off x="2743200" y="4571434"/>
              <a:ext cx="381000" cy="304762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914400" y="3504766"/>
              <a:ext cx="7010400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5400000">
              <a:off x="1332267" y="3542861"/>
              <a:ext cx="5715879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951" name="TextBox 28"/>
            <p:cNvSpPr txBox="1">
              <a:spLocks noChangeArrowheads="1"/>
            </p:cNvSpPr>
            <p:nvPr/>
          </p:nvSpPr>
          <p:spPr bwMode="auto">
            <a:xfrm>
              <a:off x="8001000" y="3276600"/>
              <a:ext cx="5334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800" i="1"/>
                <a:t>x</a:t>
              </a:r>
              <a:r>
                <a:rPr lang="en-US" sz="2800" baseline="-25000"/>
                <a:t>1</a:t>
              </a:r>
              <a:endParaRPr lang="id-ID" sz="2800" baseline="-25000"/>
            </a:p>
          </p:txBody>
        </p:sp>
        <p:sp>
          <p:nvSpPr>
            <p:cNvPr id="81952" name="TextBox 29"/>
            <p:cNvSpPr txBox="1">
              <a:spLocks noChangeArrowheads="1"/>
            </p:cNvSpPr>
            <p:nvPr/>
          </p:nvSpPr>
          <p:spPr bwMode="auto">
            <a:xfrm>
              <a:off x="3886200" y="0"/>
              <a:ext cx="5334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800" i="1"/>
                <a:t>x</a:t>
              </a:r>
              <a:r>
                <a:rPr lang="en-US" sz="2800" baseline="-25000"/>
                <a:t>2</a:t>
              </a:r>
              <a:endParaRPr lang="id-ID" sz="2800" baseline="-25000"/>
            </a:p>
          </p:txBody>
        </p:sp>
      </p:grpSp>
      <p:cxnSp>
        <p:nvCxnSpPr>
          <p:cNvPr id="35" name="Straight Connector 34"/>
          <p:cNvCxnSpPr/>
          <p:nvPr/>
        </p:nvCxnSpPr>
        <p:spPr>
          <a:xfrm rot="16200000" flipH="1">
            <a:off x="1104901" y="1638300"/>
            <a:ext cx="4343400" cy="3657600"/>
          </a:xfrm>
          <a:prstGeom prst="line">
            <a:avLst/>
          </a:prstGeom>
          <a:ln w="381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5029200" y="5943600"/>
            <a:ext cx="3581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dirty="0" smtClean="0">
                <a:solidFill>
                  <a:srgbClr val="33CC33"/>
                </a:solidFill>
              </a:rPr>
              <a:t>Best-so-far DB</a:t>
            </a:r>
            <a:endParaRPr lang="en-US" sz="3200" dirty="0">
              <a:solidFill>
                <a:srgbClr val="33CC33"/>
              </a:solidFill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2514600" y="1371600"/>
            <a:ext cx="4648200" cy="3657600"/>
          </a:xfrm>
          <a:prstGeom prst="line">
            <a:avLst/>
          </a:prstGeom>
          <a:ln w="381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16200000" flipH="1">
            <a:off x="1447800" y="1600200"/>
            <a:ext cx="3886200" cy="3733800"/>
          </a:xfrm>
          <a:prstGeom prst="line">
            <a:avLst/>
          </a:prstGeom>
          <a:ln w="381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16200000" flipH="1">
            <a:off x="2743201" y="1295399"/>
            <a:ext cx="4267200" cy="3962400"/>
          </a:xfrm>
          <a:prstGeom prst="line">
            <a:avLst/>
          </a:prstGeom>
          <a:ln w="381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16200000" flipH="1">
            <a:off x="914401" y="1676401"/>
            <a:ext cx="4191000" cy="3429000"/>
          </a:xfrm>
          <a:prstGeom prst="line">
            <a:avLst/>
          </a:prstGeom>
          <a:ln w="381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590800" y="1219200"/>
            <a:ext cx="4648200" cy="3886200"/>
          </a:xfrm>
          <a:prstGeom prst="line">
            <a:avLst/>
          </a:prstGeom>
          <a:ln w="381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2438400" y="1524000"/>
            <a:ext cx="4648200" cy="3657600"/>
          </a:xfrm>
          <a:prstGeom prst="line">
            <a:avLst/>
          </a:prstGeom>
          <a:ln w="381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2438400" y="1219200"/>
            <a:ext cx="5105400" cy="3733800"/>
          </a:xfrm>
          <a:prstGeom prst="line">
            <a:avLst/>
          </a:prstGeom>
          <a:ln w="381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1524000" y="1828800"/>
            <a:ext cx="3810000" cy="3429000"/>
          </a:xfrm>
          <a:prstGeom prst="line">
            <a:avLst/>
          </a:prstGeom>
          <a:ln w="381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16200000" flipH="1">
            <a:off x="685799" y="2057400"/>
            <a:ext cx="4267200" cy="3048001"/>
          </a:xfrm>
          <a:prstGeom prst="line">
            <a:avLst/>
          </a:prstGeom>
          <a:ln w="381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1981200" y="1143000"/>
            <a:ext cx="4191000" cy="3810000"/>
          </a:xfrm>
          <a:prstGeom prst="line">
            <a:avLst/>
          </a:prstGeom>
          <a:ln w="381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1828800" y="1295400"/>
            <a:ext cx="4038600" cy="3886200"/>
          </a:xfrm>
          <a:prstGeom prst="line">
            <a:avLst/>
          </a:prstGeom>
          <a:ln w="38100">
            <a:solidFill>
              <a:srgbClr val="33CC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0" y="0"/>
            <a:ext cx="3276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/>
              <a:t>Algoritma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Genetika</a:t>
            </a:r>
            <a:r>
              <a:rPr lang="en-US" sz="2400" b="1" dirty="0" smtClean="0"/>
              <a:t> 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838200" y="150813"/>
            <a:ext cx="7620000" cy="6402387"/>
            <a:chOff x="914400" y="0"/>
            <a:chExt cx="7620000" cy="6401594"/>
          </a:xfrm>
        </p:grpSpPr>
        <p:sp>
          <p:nvSpPr>
            <p:cNvPr id="3" name="Oval 2"/>
            <p:cNvSpPr/>
            <p:nvPr/>
          </p:nvSpPr>
          <p:spPr>
            <a:xfrm>
              <a:off x="5029200" y="2057145"/>
              <a:ext cx="304800" cy="3047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4" name="Oval 3"/>
            <p:cNvSpPr/>
            <p:nvPr/>
          </p:nvSpPr>
          <p:spPr>
            <a:xfrm>
              <a:off x="5715000" y="1904764"/>
              <a:ext cx="304800" cy="3047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5" name="Oval 4"/>
            <p:cNvSpPr/>
            <p:nvPr/>
          </p:nvSpPr>
          <p:spPr>
            <a:xfrm>
              <a:off x="6172200" y="3580956"/>
              <a:ext cx="304800" cy="3047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6" name="Oval 5"/>
            <p:cNvSpPr/>
            <p:nvPr/>
          </p:nvSpPr>
          <p:spPr>
            <a:xfrm>
              <a:off x="6096000" y="2514289"/>
              <a:ext cx="304800" cy="3047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7" name="Oval 6"/>
            <p:cNvSpPr/>
            <p:nvPr/>
          </p:nvSpPr>
          <p:spPr>
            <a:xfrm>
              <a:off x="5257800" y="3504766"/>
              <a:ext cx="304800" cy="3047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8" name="Oval 7"/>
            <p:cNvSpPr/>
            <p:nvPr/>
          </p:nvSpPr>
          <p:spPr>
            <a:xfrm>
              <a:off x="4419600" y="2285717"/>
              <a:ext cx="304800" cy="3047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9" name="Oval 8"/>
            <p:cNvSpPr/>
            <p:nvPr/>
          </p:nvSpPr>
          <p:spPr>
            <a:xfrm>
              <a:off x="5257800" y="1523811"/>
              <a:ext cx="304800" cy="3047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0" name="Oval 9"/>
            <p:cNvSpPr/>
            <p:nvPr/>
          </p:nvSpPr>
          <p:spPr>
            <a:xfrm>
              <a:off x="5715000" y="3047622"/>
              <a:ext cx="304800" cy="3047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1" name="Oval 10"/>
            <p:cNvSpPr/>
            <p:nvPr/>
          </p:nvSpPr>
          <p:spPr>
            <a:xfrm>
              <a:off x="5029200" y="2895241"/>
              <a:ext cx="304800" cy="3047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2" name="Oval 11"/>
            <p:cNvSpPr/>
            <p:nvPr/>
          </p:nvSpPr>
          <p:spPr>
            <a:xfrm>
              <a:off x="5410200" y="2590479"/>
              <a:ext cx="304800" cy="3047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 dirty="0"/>
            </a:p>
          </p:txBody>
        </p:sp>
        <p:sp>
          <p:nvSpPr>
            <p:cNvPr id="13" name="Isosceles Triangle 12"/>
            <p:cNvSpPr/>
            <p:nvPr/>
          </p:nvSpPr>
          <p:spPr>
            <a:xfrm>
              <a:off x="2286000" y="4038100"/>
              <a:ext cx="381000" cy="304762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4" name="Isosceles Triangle 13"/>
            <p:cNvSpPr/>
            <p:nvPr/>
          </p:nvSpPr>
          <p:spPr>
            <a:xfrm>
              <a:off x="2743200" y="3961909"/>
              <a:ext cx="381000" cy="304762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5" name="Isosceles Triangle 14"/>
            <p:cNvSpPr/>
            <p:nvPr/>
          </p:nvSpPr>
          <p:spPr>
            <a:xfrm>
              <a:off x="3429000" y="4190481"/>
              <a:ext cx="381000" cy="304762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6" name="Isosceles Triangle 15"/>
            <p:cNvSpPr/>
            <p:nvPr/>
          </p:nvSpPr>
          <p:spPr>
            <a:xfrm>
              <a:off x="3124200" y="2971432"/>
              <a:ext cx="381000" cy="304762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7" name="Isosceles Triangle 16"/>
            <p:cNvSpPr/>
            <p:nvPr/>
          </p:nvSpPr>
          <p:spPr>
            <a:xfrm>
              <a:off x="1752600" y="3580956"/>
              <a:ext cx="381000" cy="304762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8" name="Isosceles Triangle 17"/>
            <p:cNvSpPr/>
            <p:nvPr/>
          </p:nvSpPr>
          <p:spPr>
            <a:xfrm>
              <a:off x="3200400" y="3580956"/>
              <a:ext cx="381000" cy="304762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9" name="Isosceles Triangle 18"/>
            <p:cNvSpPr/>
            <p:nvPr/>
          </p:nvSpPr>
          <p:spPr>
            <a:xfrm>
              <a:off x="2438400" y="3276194"/>
              <a:ext cx="381000" cy="304762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20" name="Isosceles Triangle 19"/>
            <p:cNvSpPr/>
            <p:nvPr/>
          </p:nvSpPr>
          <p:spPr>
            <a:xfrm>
              <a:off x="1676400" y="4190481"/>
              <a:ext cx="381000" cy="304762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21" name="Isosceles Triangle 20"/>
            <p:cNvSpPr/>
            <p:nvPr/>
          </p:nvSpPr>
          <p:spPr>
            <a:xfrm>
              <a:off x="2743200" y="4571434"/>
              <a:ext cx="381000" cy="304762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914400" y="3504766"/>
              <a:ext cx="7010400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5400000">
              <a:off x="1332267" y="3542861"/>
              <a:ext cx="5715879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951" name="TextBox 28"/>
            <p:cNvSpPr txBox="1">
              <a:spLocks noChangeArrowheads="1"/>
            </p:cNvSpPr>
            <p:nvPr/>
          </p:nvSpPr>
          <p:spPr bwMode="auto">
            <a:xfrm>
              <a:off x="8001000" y="3276600"/>
              <a:ext cx="5334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800" i="1"/>
                <a:t>x</a:t>
              </a:r>
              <a:r>
                <a:rPr lang="en-US" sz="2800" baseline="-25000"/>
                <a:t>1</a:t>
              </a:r>
              <a:endParaRPr lang="id-ID" sz="2800" baseline="-25000"/>
            </a:p>
          </p:txBody>
        </p:sp>
        <p:sp>
          <p:nvSpPr>
            <p:cNvPr id="81952" name="TextBox 29"/>
            <p:cNvSpPr txBox="1">
              <a:spLocks noChangeArrowheads="1"/>
            </p:cNvSpPr>
            <p:nvPr/>
          </p:nvSpPr>
          <p:spPr bwMode="auto">
            <a:xfrm>
              <a:off x="3886200" y="0"/>
              <a:ext cx="5334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800" i="1"/>
                <a:t>x</a:t>
              </a:r>
              <a:r>
                <a:rPr lang="en-US" sz="2800" baseline="-25000"/>
                <a:t>2</a:t>
              </a:r>
              <a:endParaRPr lang="id-ID" sz="2800" baseline="-25000"/>
            </a:p>
          </p:txBody>
        </p:sp>
      </p:grpSp>
      <p:cxnSp>
        <p:nvCxnSpPr>
          <p:cNvPr id="35" name="Straight Connector 34"/>
          <p:cNvCxnSpPr/>
          <p:nvPr/>
        </p:nvCxnSpPr>
        <p:spPr>
          <a:xfrm rot="16200000" flipH="1">
            <a:off x="1866900" y="1409700"/>
            <a:ext cx="4343400" cy="3657600"/>
          </a:xfrm>
          <a:prstGeom prst="line">
            <a:avLst/>
          </a:prstGeom>
          <a:ln w="38100">
            <a:solidFill>
              <a:srgbClr val="33CC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4572000" y="5638800"/>
            <a:ext cx="3581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i="1" dirty="0">
                <a:solidFill>
                  <a:srgbClr val="33CC33"/>
                </a:solidFill>
              </a:rPr>
              <a:t>w</a:t>
            </a:r>
            <a:r>
              <a:rPr lang="en-US" sz="2800" baseline="-25000" dirty="0">
                <a:solidFill>
                  <a:srgbClr val="33CC33"/>
                </a:solidFill>
              </a:rPr>
              <a:t>1</a:t>
            </a:r>
            <a:r>
              <a:rPr lang="en-US" sz="2800" i="1" dirty="0">
                <a:solidFill>
                  <a:srgbClr val="33CC33"/>
                </a:solidFill>
              </a:rPr>
              <a:t>x</a:t>
            </a:r>
            <a:r>
              <a:rPr lang="en-US" sz="2800" baseline="-25000" dirty="0">
                <a:solidFill>
                  <a:srgbClr val="33CC33"/>
                </a:solidFill>
              </a:rPr>
              <a:t>1</a:t>
            </a:r>
            <a:r>
              <a:rPr lang="en-US" sz="2800" i="1" dirty="0">
                <a:solidFill>
                  <a:srgbClr val="33CC33"/>
                </a:solidFill>
              </a:rPr>
              <a:t> + w</a:t>
            </a:r>
            <a:r>
              <a:rPr lang="en-US" sz="2800" baseline="-25000" dirty="0">
                <a:solidFill>
                  <a:srgbClr val="33CC33"/>
                </a:solidFill>
              </a:rPr>
              <a:t>2</a:t>
            </a:r>
            <a:r>
              <a:rPr lang="en-US" sz="2800" i="1" dirty="0">
                <a:solidFill>
                  <a:srgbClr val="33CC33"/>
                </a:solidFill>
              </a:rPr>
              <a:t>x</a:t>
            </a:r>
            <a:r>
              <a:rPr lang="en-US" sz="2800" baseline="-25000" dirty="0">
                <a:solidFill>
                  <a:srgbClr val="33CC33"/>
                </a:solidFill>
              </a:rPr>
              <a:t>2 </a:t>
            </a:r>
            <a:r>
              <a:rPr lang="en-US" sz="2800" i="1" dirty="0" smtClean="0">
                <a:solidFill>
                  <a:srgbClr val="33CC33"/>
                </a:solidFill>
              </a:rPr>
              <a:t>– </a:t>
            </a:r>
            <a:r>
              <a:rPr lang="el-GR" sz="2800" i="1" dirty="0" smtClean="0">
                <a:solidFill>
                  <a:srgbClr val="33CC33"/>
                </a:solidFill>
              </a:rPr>
              <a:t>θ</a:t>
            </a:r>
            <a:r>
              <a:rPr lang="en-US" sz="2800" i="1" dirty="0" smtClean="0">
                <a:solidFill>
                  <a:srgbClr val="33CC33"/>
                </a:solidFill>
              </a:rPr>
              <a:t> = </a:t>
            </a:r>
            <a:r>
              <a:rPr lang="en-US" sz="2800" dirty="0" smtClean="0">
                <a:solidFill>
                  <a:srgbClr val="33CC33"/>
                </a:solidFill>
              </a:rPr>
              <a:t>0</a:t>
            </a:r>
          </a:p>
          <a:p>
            <a:pPr algn="ctr"/>
            <a:r>
              <a:rPr lang="en-US" sz="2800" i="1" dirty="0" smtClean="0">
                <a:solidFill>
                  <a:srgbClr val="33CC33"/>
                </a:solidFill>
              </a:rPr>
              <a:t>Decision boundary</a:t>
            </a:r>
            <a:endParaRPr lang="id-ID" sz="2800" i="1" dirty="0">
              <a:solidFill>
                <a:srgbClr val="33CC33"/>
              </a:solidFill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2819400" y="838200"/>
            <a:ext cx="4648200" cy="3657600"/>
          </a:xfrm>
          <a:prstGeom prst="line">
            <a:avLst/>
          </a:prstGeom>
          <a:ln w="381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16200000" flipH="1">
            <a:off x="1066800" y="1524000"/>
            <a:ext cx="3886200" cy="3733800"/>
          </a:xfrm>
          <a:prstGeom prst="line">
            <a:avLst/>
          </a:prstGeom>
          <a:ln w="381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16200000" flipH="1">
            <a:off x="2362200" y="1066800"/>
            <a:ext cx="3886200" cy="3733800"/>
          </a:xfrm>
          <a:prstGeom prst="line">
            <a:avLst/>
          </a:prstGeom>
          <a:ln w="381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16200000" flipH="1">
            <a:off x="1600200" y="1524000"/>
            <a:ext cx="3886200" cy="3733800"/>
          </a:xfrm>
          <a:prstGeom prst="line">
            <a:avLst/>
          </a:prstGeom>
          <a:ln w="381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0" y="0"/>
            <a:ext cx="2743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/>
              <a:t>Propagasi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Balik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Diskusi</a:t>
            </a:r>
            <a:endParaRPr lang="id-ID" dirty="0" smtClean="0"/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AG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 err="1" smtClean="0"/>
              <a:t>dibandingkan</a:t>
            </a:r>
            <a:r>
              <a:rPr lang="en-US" dirty="0" smtClean="0"/>
              <a:t> PB?</a:t>
            </a:r>
          </a:p>
          <a:p>
            <a:r>
              <a:rPr lang="en-US" dirty="0" smtClean="0"/>
              <a:t>PB</a:t>
            </a:r>
          </a:p>
          <a:p>
            <a:pPr lvl="1"/>
            <a:r>
              <a:rPr lang="en-US" dirty="0" err="1" smtClean="0"/>
              <a:t>Tipe</a:t>
            </a:r>
            <a:r>
              <a:rPr lang="en-US" dirty="0" smtClean="0"/>
              <a:t> data real</a:t>
            </a:r>
          </a:p>
          <a:p>
            <a:r>
              <a:rPr lang="en-US" dirty="0" smtClean="0"/>
              <a:t>AG</a:t>
            </a:r>
          </a:p>
          <a:p>
            <a:pPr lvl="1"/>
            <a:r>
              <a:rPr lang="en-US" dirty="0" err="1" smtClean="0"/>
              <a:t>Kromosom</a:t>
            </a:r>
            <a:r>
              <a:rPr lang="en-US" dirty="0" smtClean="0"/>
              <a:t> </a:t>
            </a:r>
            <a:r>
              <a:rPr lang="en-US" dirty="0" err="1" smtClean="0"/>
              <a:t>biner</a:t>
            </a:r>
            <a:endParaRPr lang="en-US" dirty="0" smtClean="0"/>
          </a:p>
          <a:p>
            <a:pPr lvl="1"/>
            <a:r>
              <a:rPr lang="en-US" dirty="0" err="1" smtClean="0"/>
              <a:t>Presisi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diatur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smtClean="0"/>
              <a:t>Outline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 eaLnBrk="1" hangingPunct="1">
              <a:spcAft>
                <a:spcPts val="0"/>
              </a:spcAft>
              <a:buFont typeface="Symbol"/>
              <a:buChar char=""/>
              <a:defRPr/>
            </a:pPr>
            <a:r>
              <a:rPr lang="id-ID" i="1" dirty="0" smtClean="0">
                <a:solidFill>
                  <a:schemeClr val="bg1">
                    <a:lumMod val="65000"/>
                  </a:schemeClr>
                </a:solidFill>
              </a:rPr>
              <a:t>Decision tree learning</a:t>
            </a:r>
          </a:p>
          <a:p>
            <a:pPr marL="342900" indent="-342900" eaLnBrk="1" hangingPunct="1">
              <a:spcAft>
                <a:spcPts val="0"/>
              </a:spcAft>
              <a:buFont typeface="Symbol"/>
              <a:buChar char=""/>
              <a:defRPr/>
            </a:pPr>
            <a:r>
              <a:rPr lang="id-ID" dirty="0" smtClean="0">
                <a:solidFill>
                  <a:schemeClr val="bg1">
                    <a:lumMod val="65000"/>
                  </a:schemeClr>
                </a:solidFill>
              </a:rPr>
              <a:t>Jaringan Syaraf Tiruan</a:t>
            </a:r>
          </a:p>
          <a:p>
            <a:pPr marL="342900" indent="-342900" eaLnBrk="1" hangingPunct="1">
              <a:spcAft>
                <a:spcPts val="0"/>
              </a:spcAft>
              <a:buFont typeface="Symbol"/>
              <a:buChar char=""/>
              <a:defRPr/>
            </a:pPr>
            <a:r>
              <a:rPr lang="id-ID" dirty="0" smtClean="0">
                <a:solidFill>
                  <a:srgbClr val="FF0000"/>
                </a:solidFill>
              </a:rPr>
              <a:t>Algoritma Genetika</a:t>
            </a:r>
          </a:p>
          <a:p>
            <a:pPr marL="342900" indent="-342900" eaLnBrk="1" hangingPunct="1">
              <a:spcAft>
                <a:spcPts val="0"/>
              </a:spcAft>
              <a:buFont typeface="Symbol"/>
              <a:buChar char=""/>
              <a:defRPr/>
            </a:pPr>
            <a:r>
              <a:rPr lang="en-US" dirty="0" smtClean="0"/>
              <a:t>P</a:t>
            </a:r>
            <a:r>
              <a:rPr lang="id-ID" dirty="0" smtClean="0"/>
              <a:t>erbedaan empat teknik AI</a:t>
            </a:r>
            <a:endParaRPr lang="en-US" dirty="0" smtClean="0"/>
          </a:p>
          <a:p>
            <a:pPr marL="342900" indent="-342900" eaLnBrk="1" hangingPunct="1">
              <a:spcAft>
                <a:spcPts val="0"/>
              </a:spcAft>
              <a:buFont typeface="Symbol"/>
              <a:buChar char=""/>
              <a:defRPr/>
            </a:pPr>
            <a:r>
              <a:rPr lang="en-US" dirty="0" err="1" smtClean="0"/>
              <a:t>Kesimpulan</a:t>
            </a:r>
            <a:endParaRPr lang="id-ID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838200" y="150813"/>
            <a:ext cx="7620000" cy="6402387"/>
            <a:chOff x="914400" y="0"/>
            <a:chExt cx="7620000" cy="6401594"/>
          </a:xfrm>
        </p:grpSpPr>
        <p:sp>
          <p:nvSpPr>
            <p:cNvPr id="3" name="Oval 2"/>
            <p:cNvSpPr/>
            <p:nvPr/>
          </p:nvSpPr>
          <p:spPr>
            <a:xfrm>
              <a:off x="5029200" y="2057145"/>
              <a:ext cx="304800" cy="3047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4" name="Oval 3"/>
            <p:cNvSpPr/>
            <p:nvPr/>
          </p:nvSpPr>
          <p:spPr>
            <a:xfrm>
              <a:off x="5715000" y="1904764"/>
              <a:ext cx="304800" cy="3047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5" name="Oval 4"/>
            <p:cNvSpPr/>
            <p:nvPr/>
          </p:nvSpPr>
          <p:spPr>
            <a:xfrm>
              <a:off x="6172200" y="3580956"/>
              <a:ext cx="304800" cy="3047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6" name="Oval 5"/>
            <p:cNvSpPr/>
            <p:nvPr/>
          </p:nvSpPr>
          <p:spPr>
            <a:xfrm>
              <a:off x="6096000" y="2514289"/>
              <a:ext cx="304800" cy="3047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7" name="Oval 6"/>
            <p:cNvSpPr/>
            <p:nvPr/>
          </p:nvSpPr>
          <p:spPr>
            <a:xfrm>
              <a:off x="5257800" y="3504766"/>
              <a:ext cx="304800" cy="3047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8" name="Oval 7"/>
            <p:cNvSpPr/>
            <p:nvPr/>
          </p:nvSpPr>
          <p:spPr>
            <a:xfrm>
              <a:off x="4419600" y="2285717"/>
              <a:ext cx="304800" cy="3047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9" name="Oval 8"/>
            <p:cNvSpPr/>
            <p:nvPr/>
          </p:nvSpPr>
          <p:spPr>
            <a:xfrm>
              <a:off x="5257800" y="1523811"/>
              <a:ext cx="304800" cy="3047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0" name="Oval 9"/>
            <p:cNvSpPr/>
            <p:nvPr/>
          </p:nvSpPr>
          <p:spPr>
            <a:xfrm>
              <a:off x="5715000" y="3047622"/>
              <a:ext cx="304800" cy="3047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1" name="Oval 10"/>
            <p:cNvSpPr/>
            <p:nvPr/>
          </p:nvSpPr>
          <p:spPr>
            <a:xfrm>
              <a:off x="5029200" y="2895241"/>
              <a:ext cx="304800" cy="3047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2" name="Oval 11"/>
            <p:cNvSpPr/>
            <p:nvPr/>
          </p:nvSpPr>
          <p:spPr>
            <a:xfrm>
              <a:off x="5410200" y="2590479"/>
              <a:ext cx="304800" cy="3047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 dirty="0"/>
            </a:p>
          </p:txBody>
        </p:sp>
        <p:sp>
          <p:nvSpPr>
            <p:cNvPr id="13" name="Isosceles Triangle 12"/>
            <p:cNvSpPr/>
            <p:nvPr/>
          </p:nvSpPr>
          <p:spPr>
            <a:xfrm>
              <a:off x="2286000" y="4038100"/>
              <a:ext cx="381000" cy="304762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4" name="Isosceles Triangle 13"/>
            <p:cNvSpPr/>
            <p:nvPr/>
          </p:nvSpPr>
          <p:spPr>
            <a:xfrm>
              <a:off x="2743200" y="3961909"/>
              <a:ext cx="381000" cy="304762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5" name="Isosceles Triangle 14"/>
            <p:cNvSpPr/>
            <p:nvPr/>
          </p:nvSpPr>
          <p:spPr>
            <a:xfrm>
              <a:off x="3429000" y="4190481"/>
              <a:ext cx="381000" cy="304762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6" name="Isosceles Triangle 15"/>
            <p:cNvSpPr/>
            <p:nvPr/>
          </p:nvSpPr>
          <p:spPr>
            <a:xfrm>
              <a:off x="3124200" y="2971432"/>
              <a:ext cx="381000" cy="304762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7" name="Isosceles Triangle 16"/>
            <p:cNvSpPr/>
            <p:nvPr/>
          </p:nvSpPr>
          <p:spPr>
            <a:xfrm>
              <a:off x="1752600" y="3580956"/>
              <a:ext cx="381000" cy="304762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8" name="Isosceles Triangle 17"/>
            <p:cNvSpPr/>
            <p:nvPr/>
          </p:nvSpPr>
          <p:spPr>
            <a:xfrm>
              <a:off x="3200400" y="3580956"/>
              <a:ext cx="381000" cy="304762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9" name="Isosceles Triangle 18"/>
            <p:cNvSpPr/>
            <p:nvPr/>
          </p:nvSpPr>
          <p:spPr>
            <a:xfrm>
              <a:off x="2438400" y="3276194"/>
              <a:ext cx="381000" cy="304762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20" name="Isosceles Triangle 19"/>
            <p:cNvSpPr/>
            <p:nvPr/>
          </p:nvSpPr>
          <p:spPr>
            <a:xfrm>
              <a:off x="1676400" y="4190481"/>
              <a:ext cx="381000" cy="304762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21" name="Isosceles Triangle 20"/>
            <p:cNvSpPr/>
            <p:nvPr/>
          </p:nvSpPr>
          <p:spPr>
            <a:xfrm>
              <a:off x="2743200" y="4571434"/>
              <a:ext cx="381000" cy="304762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914400" y="3504766"/>
              <a:ext cx="7010400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5400000">
              <a:off x="1332267" y="3542861"/>
              <a:ext cx="5715879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951" name="TextBox 28"/>
            <p:cNvSpPr txBox="1">
              <a:spLocks noChangeArrowheads="1"/>
            </p:cNvSpPr>
            <p:nvPr/>
          </p:nvSpPr>
          <p:spPr bwMode="auto">
            <a:xfrm>
              <a:off x="8001000" y="3276600"/>
              <a:ext cx="5334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800" i="1"/>
                <a:t>x</a:t>
              </a:r>
              <a:r>
                <a:rPr lang="en-US" sz="2800" baseline="-25000"/>
                <a:t>1</a:t>
              </a:r>
              <a:endParaRPr lang="id-ID" sz="2800" baseline="-25000"/>
            </a:p>
          </p:txBody>
        </p:sp>
        <p:sp>
          <p:nvSpPr>
            <p:cNvPr id="81952" name="TextBox 29"/>
            <p:cNvSpPr txBox="1">
              <a:spLocks noChangeArrowheads="1"/>
            </p:cNvSpPr>
            <p:nvPr/>
          </p:nvSpPr>
          <p:spPr bwMode="auto">
            <a:xfrm>
              <a:off x="3886200" y="0"/>
              <a:ext cx="5334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800" i="1"/>
                <a:t>x</a:t>
              </a:r>
              <a:r>
                <a:rPr lang="en-US" sz="2800" baseline="-25000"/>
                <a:t>2</a:t>
              </a:r>
              <a:endParaRPr lang="id-ID" sz="2800" baseline="-25000"/>
            </a:p>
          </p:txBody>
        </p:sp>
      </p:grpSp>
      <p:cxnSp>
        <p:nvCxnSpPr>
          <p:cNvPr id="35" name="Straight Connector 34"/>
          <p:cNvCxnSpPr/>
          <p:nvPr/>
        </p:nvCxnSpPr>
        <p:spPr>
          <a:xfrm rot="16200000" flipH="1">
            <a:off x="1714500" y="1409700"/>
            <a:ext cx="4343400" cy="3657600"/>
          </a:xfrm>
          <a:prstGeom prst="line">
            <a:avLst/>
          </a:prstGeom>
          <a:ln w="38100">
            <a:solidFill>
              <a:srgbClr val="33CC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16200000" flipH="1">
            <a:off x="1828801" y="1295399"/>
            <a:ext cx="4114799" cy="3810001"/>
          </a:xfrm>
          <a:prstGeom prst="line">
            <a:avLst/>
          </a:prstGeom>
          <a:ln w="381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4395241" y="5791200"/>
            <a:ext cx="42915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 smtClean="0"/>
              <a:t>Hijau</a:t>
            </a:r>
            <a:r>
              <a:rPr lang="en-US" sz="2000" dirty="0" smtClean="0"/>
              <a:t>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Ungu</a:t>
            </a:r>
            <a:r>
              <a:rPr lang="en-US" sz="2000" dirty="0" smtClean="0"/>
              <a:t> yang </a:t>
            </a:r>
            <a:r>
              <a:rPr lang="en-US" sz="2000" dirty="0" err="1" smtClean="0"/>
              <a:t>Lebih</a:t>
            </a:r>
            <a:r>
              <a:rPr lang="en-US" sz="2000" dirty="0" smtClean="0"/>
              <a:t> </a:t>
            </a:r>
            <a:r>
              <a:rPr lang="en-US" sz="2000" dirty="0" err="1" smtClean="0"/>
              <a:t>Bagus</a:t>
            </a:r>
            <a:r>
              <a:rPr lang="en-US" sz="2000" dirty="0" smtClean="0"/>
              <a:t>?</a:t>
            </a:r>
            <a:endParaRPr lang="id-ID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AG </a:t>
            </a:r>
            <a:r>
              <a:rPr lang="id-ID" dirty="0" smtClean="0"/>
              <a:t>untuk optimasi struktur ANN</a:t>
            </a:r>
            <a:endParaRPr lang="id-ID" dirty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struktur</a:t>
            </a:r>
            <a:r>
              <a:rPr lang="en-US" dirty="0" smtClean="0"/>
              <a:t> ANN:</a:t>
            </a:r>
          </a:p>
          <a:p>
            <a:pPr lvl="1" eaLnBrk="1" hangingPunct="1"/>
            <a:r>
              <a:rPr lang="en-US" dirty="0" smtClean="0"/>
              <a:t>Single Layer </a:t>
            </a:r>
            <a:r>
              <a:rPr lang="en-US" dirty="0" err="1" smtClean="0"/>
              <a:t>Perceptron</a:t>
            </a:r>
            <a:endParaRPr lang="en-US" dirty="0" smtClean="0"/>
          </a:p>
          <a:p>
            <a:pPr lvl="1" eaLnBrk="1" hangingPunct="1"/>
            <a:r>
              <a:rPr lang="en-US" dirty="0" smtClean="0"/>
              <a:t>Multi Layer </a:t>
            </a:r>
            <a:r>
              <a:rPr lang="en-US" dirty="0" err="1" smtClean="0"/>
              <a:t>Perceptron</a:t>
            </a:r>
            <a:endParaRPr lang="en-US" dirty="0" smtClean="0"/>
          </a:p>
          <a:p>
            <a:pPr lvl="1" eaLnBrk="1" hangingPunct="1"/>
            <a:r>
              <a:rPr lang="en-US" dirty="0" smtClean="0"/>
              <a:t>Recurrent Network, </a:t>
            </a:r>
            <a:r>
              <a:rPr lang="en-US" dirty="0" err="1" smtClean="0"/>
              <a:t>dsb</a:t>
            </a:r>
            <a:r>
              <a:rPr lang="en-US" dirty="0" smtClean="0"/>
              <a:t>.</a:t>
            </a:r>
          </a:p>
          <a:p>
            <a:pPr eaLnBrk="1" hangingPunct="1"/>
            <a:r>
              <a:rPr lang="en-US" dirty="0" smtClean="0"/>
              <a:t>AG </a:t>
            </a:r>
            <a:r>
              <a:rPr lang="en-US" dirty="0" err="1" smtClean="0">
                <a:sym typeface="Wingdings" pitchFamily="2" charset="2"/>
              </a:rPr>
              <a:t>untuk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optimasi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struktur</a:t>
            </a:r>
            <a:r>
              <a:rPr lang="en-US" dirty="0" smtClean="0">
                <a:sym typeface="Wingdings" pitchFamily="2" charset="2"/>
              </a:rPr>
              <a:t> ANN?</a:t>
            </a:r>
            <a:endParaRPr lang="en-US" dirty="0" smtClean="0"/>
          </a:p>
          <a:p>
            <a:pPr eaLnBrk="1" hangingPunct="1"/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representasi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kromosomnya</a:t>
            </a:r>
            <a:r>
              <a:rPr lang="en-US" dirty="0" smtClean="0"/>
              <a:t>?</a:t>
            </a:r>
          </a:p>
          <a:p>
            <a:pPr eaLnBrk="1" hangingPunct="1"/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fitnessnya</a:t>
            </a:r>
            <a:r>
              <a:rPr lang="en-US" dirty="0" smtClean="0"/>
              <a:t>?</a:t>
            </a:r>
            <a:endParaRPr lang="id-ID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Kromosom</a:t>
            </a:r>
            <a:endParaRPr lang="id-ID" dirty="0" smtClean="0"/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Kromosom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optimasi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struktur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err="1" smtClean="0"/>
              <a:t>Biner</a:t>
            </a:r>
            <a:endParaRPr lang="en-US" dirty="0" smtClean="0"/>
          </a:p>
          <a:p>
            <a:pPr lvl="1"/>
            <a:r>
              <a:rPr lang="en-US" dirty="0" smtClean="0"/>
              <a:t>Hidden Neuron</a:t>
            </a:r>
          </a:p>
          <a:p>
            <a:pPr lvl="1"/>
            <a:r>
              <a:rPr lang="en-US" dirty="0" err="1" smtClean="0"/>
              <a:t>Koneksi</a:t>
            </a:r>
            <a:endParaRPr lang="en-US" dirty="0" smtClean="0"/>
          </a:p>
          <a:p>
            <a:r>
              <a:rPr lang="en-US" dirty="0" err="1" smtClean="0"/>
              <a:t>Kromosom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optimasi</a:t>
            </a:r>
            <a:r>
              <a:rPr lang="en-US" dirty="0" smtClean="0">
                <a:solidFill>
                  <a:srgbClr val="FF0000"/>
                </a:solidFill>
              </a:rPr>
              <a:t> weights</a:t>
            </a:r>
          </a:p>
          <a:p>
            <a:pPr lvl="1"/>
            <a:r>
              <a:rPr lang="en-US" dirty="0" smtClean="0"/>
              <a:t>Real</a:t>
            </a:r>
          </a:p>
          <a:p>
            <a:pPr lvl="1"/>
            <a:r>
              <a:rPr lang="en-US" dirty="0" err="1" smtClean="0"/>
              <a:t>Bobot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err="1" smtClean="0"/>
              <a:t>Kromosom</a:t>
            </a:r>
            <a:r>
              <a:rPr lang="en-US" sz="4400" dirty="0" smtClean="0"/>
              <a:t> </a:t>
            </a:r>
            <a:r>
              <a:rPr lang="en-US" sz="4400" dirty="0" err="1" smtClean="0"/>
              <a:t>untuk</a:t>
            </a:r>
            <a:r>
              <a:rPr lang="en-US" sz="4400" dirty="0" smtClean="0"/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optimasi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struktur</a:t>
            </a:r>
            <a:endParaRPr lang="id-ID" sz="44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815346" y="3200400"/>
            <a:ext cx="312906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/>
              <a:t>1</a:t>
            </a:r>
            <a:endParaRPr lang="id-ID" dirty="0"/>
          </a:p>
        </p:txBody>
      </p:sp>
      <p:sp>
        <p:nvSpPr>
          <p:cNvPr id="6" name="Rectangle 5"/>
          <p:cNvSpPr/>
          <p:nvPr/>
        </p:nvSpPr>
        <p:spPr>
          <a:xfrm>
            <a:off x="1134894" y="3200400"/>
            <a:ext cx="312906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/>
              <a:t>0</a:t>
            </a:r>
            <a:endParaRPr lang="id-ID" dirty="0"/>
          </a:p>
        </p:txBody>
      </p:sp>
      <p:sp>
        <p:nvSpPr>
          <p:cNvPr id="7" name="Rectangle 6"/>
          <p:cNvSpPr/>
          <p:nvPr/>
        </p:nvSpPr>
        <p:spPr>
          <a:xfrm>
            <a:off x="2506494" y="3200400"/>
            <a:ext cx="312906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/>
              <a:t>1</a:t>
            </a:r>
            <a:endParaRPr lang="id-ID" dirty="0"/>
          </a:p>
        </p:txBody>
      </p:sp>
      <p:sp>
        <p:nvSpPr>
          <p:cNvPr id="8" name="Rectangle 7"/>
          <p:cNvSpPr/>
          <p:nvPr/>
        </p:nvSpPr>
        <p:spPr>
          <a:xfrm>
            <a:off x="2049294" y="3200400"/>
            <a:ext cx="457200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…</a:t>
            </a:r>
            <a:endParaRPr lang="id-ID" dirty="0"/>
          </a:p>
        </p:txBody>
      </p:sp>
      <p:sp>
        <p:nvSpPr>
          <p:cNvPr id="10" name="Rectangle 9"/>
          <p:cNvSpPr/>
          <p:nvPr/>
        </p:nvSpPr>
        <p:spPr>
          <a:xfrm>
            <a:off x="753894" y="4050268"/>
            <a:ext cx="2057400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dirty="0" err="1" smtClean="0"/>
              <a:t>Ada</a:t>
            </a:r>
            <a:r>
              <a:rPr lang="en-US" dirty="0" smtClean="0"/>
              <a:t>/</a:t>
            </a:r>
            <a:r>
              <a:rPr lang="en-US" dirty="0" err="1" smtClean="0"/>
              <a:t>Tidak</a:t>
            </a:r>
            <a:r>
              <a:rPr lang="en-US" dirty="0" smtClean="0"/>
              <a:t> Neuron</a:t>
            </a:r>
            <a:endParaRPr lang="id-ID" dirty="0"/>
          </a:p>
        </p:txBody>
      </p:sp>
      <p:sp>
        <p:nvSpPr>
          <p:cNvPr id="11" name="Rectangle 10"/>
          <p:cNvSpPr/>
          <p:nvPr/>
        </p:nvSpPr>
        <p:spPr>
          <a:xfrm>
            <a:off x="1439694" y="3200400"/>
            <a:ext cx="312906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/>
              <a:t>1</a:t>
            </a:r>
            <a:endParaRPr lang="id-ID" dirty="0"/>
          </a:p>
        </p:txBody>
      </p:sp>
      <p:sp>
        <p:nvSpPr>
          <p:cNvPr id="12" name="Rectangle 11"/>
          <p:cNvSpPr/>
          <p:nvPr/>
        </p:nvSpPr>
        <p:spPr>
          <a:xfrm>
            <a:off x="1751136" y="3200400"/>
            <a:ext cx="312906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/>
              <a:t>1</a:t>
            </a:r>
            <a:endParaRPr lang="id-ID" dirty="0"/>
          </a:p>
        </p:txBody>
      </p:sp>
      <p:sp>
        <p:nvSpPr>
          <p:cNvPr id="13" name="Rectangle 12"/>
          <p:cNvSpPr/>
          <p:nvPr/>
        </p:nvSpPr>
        <p:spPr>
          <a:xfrm>
            <a:off x="2811294" y="3200400"/>
            <a:ext cx="312906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/>
              <a:t>1</a:t>
            </a:r>
            <a:endParaRPr lang="id-ID" dirty="0"/>
          </a:p>
        </p:txBody>
      </p:sp>
      <p:sp>
        <p:nvSpPr>
          <p:cNvPr id="14" name="Rectangle 13"/>
          <p:cNvSpPr/>
          <p:nvPr/>
        </p:nvSpPr>
        <p:spPr>
          <a:xfrm>
            <a:off x="3130842" y="3200400"/>
            <a:ext cx="312906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/>
              <a:t>1</a:t>
            </a:r>
            <a:endParaRPr lang="id-ID" dirty="0"/>
          </a:p>
        </p:txBody>
      </p:sp>
      <p:sp>
        <p:nvSpPr>
          <p:cNvPr id="15" name="Rectangle 14"/>
          <p:cNvSpPr/>
          <p:nvPr/>
        </p:nvSpPr>
        <p:spPr>
          <a:xfrm>
            <a:off x="7688094" y="3200400"/>
            <a:ext cx="312906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/>
              <a:t>1</a:t>
            </a:r>
            <a:endParaRPr lang="id-ID" dirty="0"/>
          </a:p>
        </p:txBody>
      </p:sp>
      <p:sp>
        <p:nvSpPr>
          <p:cNvPr id="16" name="Rectangle 15"/>
          <p:cNvSpPr/>
          <p:nvPr/>
        </p:nvSpPr>
        <p:spPr>
          <a:xfrm>
            <a:off x="7230894" y="3200400"/>
            <a:ext cx="457200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…</a:t>
            </a:r>
            <a:endParaRPr lang="id-ID" dirty="0"/>
          </a:p>
        </p:txBody>
      </p:sp>
      <p:sp>
        <p:nvSpPr>
          <p:cNvPr id="17" name="Rectangle 16"/>
          <p:cNvSpPr/>
          <p:nvPr/>
        </p:nvSpPr>
        <p:spPr>
          <a:xfrm>
            <a:off x="3435642" y="3200400"/>
            <a:ext cx="312906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/>
              <a:t>1</a:t>
            </a:r>
            <a:endParaRPr lang="id-ID" dirty="0"/>
          </a:p>
        </p:txBody>
      </p:sp>
      <p:sp>
        <p:nvSpPr>
          <p:cNvPr id="18" name="Rectangle 17"/>
          <p:cNvSpPr/>
          <p:nvPr/>
        </p:nvSpPr>
        <p:spPr>
          <a:xfrm>
            <a:off x="3747084" y="3200400"/>
            <a:ext cx="312906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/>
              <a:t>1</a:t>
            </a:r>
            <a:endParaRPr lang="id-ID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830094" y="3810000"/>
            <a:ext cx="1981200" cy="158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4055808" y="3200400"/>
            <a:ext cx="312906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/>
              <a:t>1</a:t>
            </a:r>
            <a:endParaRPr lang="id-ID" dirty="0"/>
          </a:p>
        </p:txBody>
      </p:sp>
      <p:sp>
        <p:nvSpPr>
          <p:cNvPr id="24" name="Rectangle 23"/>
          <p:cNvSpPr/>
          <p:nvPr/>
        </p:nvSpPr>
        <p:spPr>
          <a:xfrm>
            <a:off x="4360608" y="3200400"/>
            <a:ext cx="312906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/>
              <a:t>0</a:t>
            </a:r>
            <a:endParaRPr lang="id-ID" dirty="0"/>
          </a:p>
        </p:txBody>
      </p:sp>
      <p:sp>
        <p:nvSpPr>
          <p:cNvPr id="25" name="Rectangle 24"/>
          <p:cNvSpPr/>
          <p:nvPr/>
        </p:nvSpPr>
        <p:spPr>
          <a:xfrm>
            <a:off x="4680156" y="3200400"/>
            <a:ext cx="312906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/>
              <a:t>0</a:t>
            </a:r>
            <a:endParaRPr lang="id-ID" dirty="0"/>
          </a:p>
        </p:txBody>
      </p:sp>
      <p:sp>
        <p:nvSpPr>
          <p:cNvPr id="26" name="Rectangle 25"/>
          <p:cNvSpPr/>
          <p:nvPr/>
        </p:nvSpPr>
        <p:spPr>
          <a:xfrm>
            <a:off x="5006346" y="3200400"/>
            <a:ext cx="312906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/>
              <a:t>0</a:t>
            </a:r>
            <a:endParaRPr lang="id-ID" dirty="0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2811294" y="3810000"/>
            <a:ext cx="5181600" cy="158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330076" y="3200400"/>
            <a:ext cx="312906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/>
              <a:t>1</a:t>
            </a:r>
            <a:endParaRPr lang="id-ID" dirty="0"/>
          </a:p>
        </p:txBody>
      </p:sp>
      <p:sp>
        <p:nvSpPr>
          <p:cNvPr id="30" name="Rectangle 29"/>
          <p:cNvSpPr/>
          <p:nvPr/>
        </p:nvSpPr>
        <p:spPr>
          <a:xfrm>
            <a:off x="5641518" y="3200400"/>
            <a:ext cx="312906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/>
              <a:t>1</a:t>
            </a:r>
            <a:endParaRPr lang="id-ID" dirty="0"/>
          </a:p>
        </p:txBody>
      </p:sp>
      <p:sp>
        <p:nvSpPr>
          <p:cNvPr id="31" name="Rectangle 30"/>
          <p:cNvSpPr/>
          <p:nvPr/>
        </p:nvSpPr>
        <p:spPr>
          <a:xfrm>
            <a:off x="5964990" y="3200400"/>
            <a:ext cx="312906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/>
              <a:t>1</a:t>
            </a:r>
            <a:endParaRPr lang="id-ID" dirty="0"/>
          </a:p>
        </p:txBody>
      </p:sp>
      <p:sp>
        <p:nvSpPr>
          <p:cNvPr id="32" name="Rectangle 31"/>
          <p:cNvSpPr/>
          <p:nvPr/>
        </p:nvSpPr>
        <p:spPr>
          <a:xfrm>
            <a:off x="6284538" y="3200400"/>
            <a:ext cx="312906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/>
              <a:t>0</a:t>
            </a:r>
            <a:endParaRPr lang="id-ID" dirty="0"/>
          </a:p>
        </p:txBody>
      </p:sp>
      <p:sp>
        <p:nvSpPr>
          <p:cNvPr id="33" name="Rectangle 32"/>
          <p:cNvSpPr/>
          <p:nvPr/>
        </p:nvSpPr>
        <p:spPr>
          <a:xfrm>
            <a:off x="6589338" y="3200400"/>
            <a:ext cx="312906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/>
              <a:t>0</a:t>
            </a:r>
            <a:endParaRPr lang="id-ID" dirty="0"/>
          </a:p>
        </p:txBody>
      </p:sp>
      <p:sp>
        <p:nvSpPr>
          <p:cNvPr id="34" name="Rectangle 33"/>
          <p:cNvSpPr/>
          <p:nvPr/>
        </p:nvSpPr>
        <p:spPr>
          <a:xfrm>
            <a:off x="6900780" y="3200400"/>
            <a:ext cx="312906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/>
              <a:t>0</a:t>
            </a:r>
            <a:endParaRPr lang="id-ID" dirty="0"/>
          </a:p>
        </p:txBody>
      </p:sp>
      <p:sp>
        <p:nvSpPr>
          <p:cNvPr id="36" name="Rectangle 35"/>
          <p:cNvSpPr/>
          <p:nvPr/>
        </p:nvSpPr>
        <p:spPr>
          <a:xfrm>
            <a:off x="3344694" y="4038600"/>
            <a:ext cx="4343400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dirty="0" err="1" smtClean="0"/>
              <a:t>Ada</a:t>
            </a:r>
            <a:r>
              <a:rPr lang="en-US" dirty="0" smtClean="0"/>
              <a:t>/</a:t>
            </a:r>
            <a:r>
              <a:rPr lang="en-US" dirty="0" err="1" smtClean="0"/>
              <a:t>Tidaknya</a:t>
            </a:r>
            <a:r>
              <a:rPr lang="en-US" dirty="0" smtClean="0"/>
              <a:t> </a:t>
            </a:r>
            <a:r>
              <a:rPr lang="en-US" dirty="0" err="1" smtClean="0"/>
              <a:t>koneksi</a:t>
            </a:r>
            <a:r>
              <a:rPr lang="en-US" dirty="0" smtClean="0"/>
              <a:t> &amp; bias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Kromosom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optimasi</a:t>
            </a:r>
            <a:r>
              <a:rPr lang="en-US" dirty="0" smtClean="0">
                <a:solidFill>
                  <a:srgbClr val="FF0000"/>
                </a:solidFill>
              </a:rPr>
              <a:t> weights</a:t>
            </a:r>
            <a:endParaRPr lang="id-ID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2057400"/>
            <a:ext cx="7144456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Fitness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Fitness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Struktur</a:t>
            </a:r>
            <a:endParaRPr lang="en-US" sz="2800" dirty="0" smtClean="0"/>
          </a:p>
          <a:p>
            <a:r>
              <a:rPr lang="en-US" sz="2800" dirty="0" err="1" smtClean="0"/>
              <a:t>Untuk</a:t>
            </a:r>
            <a:r>
              <a:rPr lang="en-US" sz="2800" dirty="0" smtClean="0"/>
              <a:t> 100 epoch training, </a:t>
            </a:r>
            <a:r>
              <a:rPr lang="en-US" sz="2800" dirty="0" err="1" smtClean="0"/>
              <a:t>hitung</a:t>
            </a:r>
            <a:r>
              <a:rPr lang="en-US" sz="2800" dirty="0" smtClean="0"/>
              <a:t> MSE-</a:t>
            </a:r>
            <a:r>
              <a:rPr lang="en-US" sz="2800" dirty="0" err="1" smtClean="0"/>
              <a:t>nya</a:t>
            </a:r>
            <a:endParaRPr lang="en-US" sz="2800" dirty="0" smtClean="0"/>
          </a:p>
          <a:p>
            <a:r>
              <a:rPr lang="en-US" sz="2800" dirty="0" smtClean="0"/>
              <a:t>Fitness = 1 / MSE</a:t>
            </a:r>
            <a:r>
              <a:rPr lang="en-US" sz="2800" baseline="-25000" dirty="0" smtClean="0"/>
              <a:t>(100 epoch)</a:t>
            </a:r>
          </a:p>
          <a:p>
            <a:endParaRPr lang="en-US" sz="2800" dirty="0" smtClean="0"/>
          </a:p>
          <a:p>
            <a:r>
              <a:rPr lang="en-US" sz="2800" dirty="0" smtClean="0"/>
              <a:t>Fitness </a:t>
            </a:r>
            <a:r>
              <a:rPr lang="en-US" sz="2800" dirty="0" err="1" smtClean="0"/>
              <a:t>untuk</a:t>
            </a:r>
            <a:r>
              <a:rPr lang="en-US" sz="2800" dirty="0" smtClean="0"/>
              <a:t> Weights</a:t>
            </a:r>
          </a:p>
          <a:p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semua</a:t>
            </a:r>
            <a:r>
              <a:rPr lang="en-US" sz="2800" dirty="0" smtClean="0"/>
              <a:t> </a:t>
            </a:r>
            <a:r>
              <a:rPr lang="en-US" sz="2800" dirty="0" err="1" smtClean="0"/>
              <a:t>trainset</a:t>
            </a:r>
            <a:r>
              <a:rPr lang="en-US" sz="2800" dirty="0" smtClean="0"/>
              <a:t>, </a:t>
            </a:r>
            <a:r>
              <a:rPr lang="en-US" sz="2800" dirty="0" err="1" smtClean="0"/>
              <a:t>lakukan</a:t>
            </a:r>
            <a:r>
              <a:rPr lang="en-US" sz="2800" dirty="0" smtClean="0"/>
              <a:t> </a:t>
            </a:r>
            <a:r>
              <a:rPr lang="en-US" sz="2800" dirty="0" err="1" smtClean="0"/>
              <a:t>perhitungan</a:t>
            </a:r>
            <a:r>
              <a:rPr lang="en-US" sz="2800" dirty="0" smtClean="0"/>
              <a:t> </a:t>
            </a:r>
            <a:r>
              <a:rPr lang="en-US" sz="2800" dirty="0" err="1" smtClean="0"/>
              <a:t>maju</a:t>
            </a:r>
            <a:endParaRPr lang="en-US" sz="2800" dirty="0" smtClean="0"/>
          </a:p>
          <a:p>
            <a:r>
              <a:rPr lang="en-US" sz="2800" dirty="0" smtClean="0"/>
              <a:t>Fitness = 1 / MSE</a:t>
            </a:r>
            <a:r>
              <a:rPr lang="en-US" sz="2800" baseline="-25000" dirty="0" smtClean="0"/>
              <a:t>(</a:t>
            </a:r>
            <a:r>
              <a:rPr lang="en-US" sz="2800" baseline="-25000" dirty="0" err="1" smtClean="0"/>
              <a:t>maju</a:t>
            </a:r>
            <a:r>
              <a:rPr lang="en-US" sz="2800" baseline="-25000" dirty="0" smtClean="0"/>
              <a:t>)</a:t>
            </a:r>
          </a:p>
          <a:p>
            <a:endParaRPr lang="en-US" sz="2800" dirty="0" smtClean="0"/>
          </a:p>
          <a:p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>
              <a:latin typeface="Calibri" pitchFamily="34" charset="0"/>
            </a:endParaRPr>
          </a:p>
        </p:txBody>
      </p:sp>
      <p:graphicFrame>
        <p:nvGraphicFramePr>
          <p:cNvPr id="5122" name="Object 1"/>
          <p:cNvGraphicFramePr>
            <a:graphicFrameLocks noChangeAspect="1"/>
          </p:cNvGraphicFramePr>
          <p:nvPr/>
        </p:nvGraphicFramePr>
        <p:xfrm>
          <a:off x="68263" y="533400"/>
          <a:ext cx="8923337" cy="5791200"/>
        </p:xfrm>
        <a:graphic>
          <a:graphicData uri="http://schemas.openxmlformats.org/presentationml/2006/ole">
            <p:oleObj spid="_x0000_s157698" name="Visio" r:id="rId3" imgW="6892634" imgH="4000686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>
              <a:latin typeface="Calibri" pitchFamily="34" charset="0"/>
            </a:endParaRPr>
          </a:p>
        </p:txBody>
      </p:sp>
      <p:graphicFrame>
        <p:nvGraphicFramePr>
          <p:cNvPr id="4098" name="Object 1"/>
          <p:cNvGraphicFramePr>
            <a:graphicFrameLocks noChangeAspect="1"/>
          </p:cNvGraphicFramePr>
          <p:nvPr/>
        </p:nvGraphicFramePr>
        <p:xfrm>
          <a:off x="228600" y="228600"/>
          <a:ext cx="8682038" cy="6019800"/>
        </p:xfrm>
        <a:graphic>
          <a:graphicData uri="http://schemas.openxmlformats.org/presentationml/2006/ole">
            <p:oleObj spid="_x0000_s156674" name="Visio" r:id="rId3" imgW="8941699" imgH="5182681" progId="Visio.Drawing.11">
              <p:embed/>
            </p:oleObj>
          </a:graphicData>
        </a:graphic>
      </p:graphicFrame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2362200" y="6211888"/>
            <a:ext cx="4572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>
                <a:solidFill>
                  <a:srgbClr val="FF0000"/>
                </a:solidFill>
                <a:latin typeface="Calibri" pitchFamily="34" charset="0"/>
              </a:rPr>
              <a:t>Operator Mutasi</a:t>
            </a:r>
            <a:endParaRPr lang="id-ID" sz="360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52225" name="Object 1"/>
          <p:cNvGraphicFramePr>
            <a:graphicFrameLocks noChangeAspect="1"/>
          </p:cNvGraphicFramePr>
          <p:nvPr/>
        </p:nvGraphicFramePr>
        <p:xfrm>
          <a:off x="990600" y="0"/>
          <a:ext cx="5562600" cy="6855984"/>
        </p:xfrm>
        <a:graphic>
          <a:graphicData uri="http://schemas.openxmlformats.org/presentationml/2006/ole">
            <p:oleObj spid="_x0000_s158722" name="Visio" r:id="rId3" imgW="7932928" imgH="7807444" progId="Visio.Drawing.11">
              <p:embed/>
            </p:oleObj>
          </a:graphicData>
        </a:graphic>
      </p:graphicFrame>
      <p:sp>
        <p:nvSpPr>
          <p:cNvPr id="4" name="Rectangle 3"/>
          <p:cNvSpPr/>
          <p:nvPr/>
        </p:nvSpPr>
        <p:spPr>
          <a:xfrm>
            <a:off x="6705600" y="1459468"/>
            <a:ext cx="1905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sym typeface="Wingdings" pitchFamily="2" charset="2"/>
              </a:rPr>
              <a:t>[</a:t>
            </a:r>
            <a:r>
              <a:rPr lang="en-US" dirty="0" err="1" smtClean="0">
                <a:solidFill>
                  <a:srgbClr val="C00000"/>
                </a:solidFill>
                <a:sym typeface="Wingdings" pitchFamily="2" charset="2"/>
              </a:rPr>
              <a:t>Danang</a:t>
            </a:r>
            <a:r>
              <a:rPr lang="en-US" dirty="0" smtClean="0">
                <a:solidFill>
                  <a:srgbClr val="C00000"/>
                </a:solidFill>
                <a:sym typeface="Wingdings" pitchFamily="2" charset="2"/>
              </a:rPr>
              <a:t>, 2008]</a:t>
            </a:r>
            <a:endParaRPr lang="id-ID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05600" y="381000"/>
            <a:ext cx="248119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sym typeface="Wingdings" pitchFamily="2" charset="2"/>
              </a:rPr>
              <a:t>Evolving ANN </a:t>
            </a:r>
          </a:p>
          <a:p>
            <a:r>
              <a:rPr lang="en-US" sz="2800" dirty="0" err="1" smtClean="0">
                <a:solidFill>
                  <a:srgbClr val="C00000"/>
                </a:solidFill>
                <a:sym typeface="Wingdings" pitchFamily="2" charset="2"/>
              </a:rPr>
              <a:t>berbasis</a:t>
            </a:r>
            <a:r>
              <a:rPr lang="en-US" sz="2800" dirty="0" smtClean="0">
                <a:solidFill>
                  <a:srgbClr val="C00000"/>
                </a:solidFill>
                <a:sym typeface="Wingdings" pitchFamily="2" charset="2"/>
              </a:rPr>
              <a:t> EP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C:\03 Privates\Foto\Siap Cetak\DSC01826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98425" y="74613"/>
            <a:ext cx="8945563" cy="670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9" name="TextBox 2"/>
          <p:cNvSpPr txBox="1">
            <a:spLocks noChangeArrowheads="1"/>
          </p:cNvSpPr>
          <p:nvPr/>
        </p:nvSpPr>
        <p:spPr bwMode="auto">
          <a:xfrm>
            <a:off x="76200" y="152400"/>
            <a:ext cx="5715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chemeClr val="bg1"/>
                </a:solidFill>
              </a:rPr>
              <a:t>Bagaimana manusia belajar?</a:t>
            </a:r>
            <a:endParaRPr lang="id-ID" sz="3200" i="1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6200" y="1447800"/>
            <a:ext cx="4572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JST PB?</a:t>
            </a:r>
            <a:endParaRPr lang="id-ID" sz="3200" i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200" y="1981200"/>
            <a:ext cx="4572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FFFF00"/>
                </a:solidFill>
              </a:rPr>
              <a:t>GA?</a:t>
            </a:r>
            <a:endParaRPr lang="id-ID" sz="3200" i="1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6200" y="914400"/>
            <a:ext cx="4572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FFFF00"/>
                </a:solidFill>
              </a:rPr>
              <a:t>ID3?</a:t>
            </a:r>
            <a:endParaRPr lang="id-ID" sz="3200" i="1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6200" y="3048000"/>
            <a:ext cx="6477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 err="1">
                <a:solidFill>
                  <a:srgbClr val="FFC000"/>
                </a:solidFill>
              </a:rPr>
              <a:t>Metode</a:t>
            </a:r>
            <a:r>
              <a:rPr lang="en-US" sz="3200" dirty="0">
                <a:solidFill>
                  <a:srgbClr val="FFC000"/>
                </a:solidFill>
              </a:rPr>
              <a:t> lain? </a:t>
            </a:r>
            <a:r>
              <a:rPr lang="en-US" sz="3200" dirty="0" err="1">
                <a:solidFill>
                  <a:srgbClr val="C00000"/>
                </a:solidFill>
              </a:rPr>
              <a:t>Ada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ratusan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metode</a:t>
            </a:r>
            <a:endParaRPr lang="id-ID" sz="3200" i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6200" y="4906963"/>
            <a:ext cx="47244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00B0F0"/>
                </a:solidFill>
              </a:rPr>
              <a:t>Manusia belajar secara:</a:t>
            </a:r>
          </a:p>
          <a:p>
            <a:pPr>
              <a:buFontTx/>
              <a:buChar char="-"/>
            </a:pPr>
            <a:r>
              <a:rPr lang="en-US" sz="3200">
                <a:solidFill>
                  <a:srgbClr val="00B0F0"/>
                </a:solidFill>
              </a:rPr>
              <a:t> Deduktif </a:t>
            </a:r>
          </a:p>
          <a:p>
            <a:pPr>
              <a:buFontTx/>
              <a:buChar char="-"/>
            </a:pPr>
            <a:r>
              <a:rPr lang="en-US" sz="3200">
                <a:solidFill>
                  <a:srgbClr val="00B0F0"/>
                </a:solidFill>
              </a:rPr>
              <a:t> Induktif</a:t>
            </a:r>
            <a:endParaRPr lang="id-ID" sz="3200" i="1">
              <a:solidFill>
                <a:srgbClr val="00B0F0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6200" y="2514600"/>
            <a:ext cx="4572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Reasoning?</a:t>
            </a:r>
            <a:endParaRPr lang="id-ID" sz="3200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31788"/>
            <a:ext cx="8458200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1524000"/>
            <a:ext cx="5597525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2743200" y="3429000"/>
            <a:ext cx="228600" cy="2286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5" name="Oval 4"/>
          <p:cNvSpPr/>
          <p:nvPr/>
        </p:nvSpPr>
        <p:spPr>
          <a:xfrm>
            <a:off x="3048000" y="3733800"/>
            <a:ext cx="228600" cy="2286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6" name="Oval 5"/>
          <p:cNvSpPr/>
          <p:nvPr/>
        </p:nvSpPr>
        <p:spPr>
          <a:xfrm>
            <a:off x="3352800" y="3962400"/>
            <a:ext cx="228600" cy="2286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7" name="Oval 6"/>
          <p:cNvSpPr/>
          <p:nvPr/>
        </p:nvSpPr>
        <p:spPr>
          <a:xfrm>
            <a:off x="3886200" y="4419600"/>
            <a:ext cx="228600" cy="2286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16" name="Rectangle 15"/>
          <p:cNvSpPr/>
          <p:nvPr/>
        </p:nvSpPr>
        <p:spPr>
          <a:xfrm>
            <a:off x="75312" y="6324600"/>
            <a:ext cx="35060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Blind &amp; Heuristic Search</a:t>
            </a:r>
            <a:endParaRPr lang="id-ID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C:\03 Privates\Foto\Foto in NTU\DSC009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425" y="74613"/>
            <a:ext cx="8945563" cy="6708775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533400" y="1828800"/>
            <a:ext cx="4972964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b="1" dirty="0" smtClean="0">
                <a:solidFill>
                  <a:srgbClr val="C00000"/>
                </a:solidFill>
              </a:rPr>
              <a:t>Question?</a:t>
            </a:r>
            <a:endParaRPr lang="id-ID" sz="8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smtClean="0"/>
              <a:t>Kesimpulan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id-ID" i="1" smtClean="0"/>
              <a:t>Decision tree learning </a:t>
            </a:r>
            <a:r>
              <a:rPr lang="id-ID" smtClean="0"/>
              <a:t>sangat sesuai untuk permasalahan yang bernilai diskrit. </a:t>
            </a:r>
            <a:endParaRPr lang="en-US" smtClean="0"/>
          </a:p>
          <a:p>
            <a:pPr eaLnBrk="1" hangingPunct="1"/>
            <a:r>
              <a:rPr lang="id-ID" smtClean="0"/>
              <a:t>Jika kita memaksakan diri untuk menyelesaikan permasalahan bernilai kontinyu dengan </a:t>
            </a:r>
            <a:r>
              <a:rPr lang="id-ID" i="1" smtClean="0"/>
              <a:t>decision tree learning</a:t>
            </a:r>
            <a:r>
              <a:rPr lang="id-ID" smtClean="0"/>
              <a:t>, maka kita harus mengubah nilai-nilai kontinyu tersebut menjadi nilai-nilai diskrit. </a:t>
            </a:r>
            <a:endParaRPr lang="en-US" smtClean="0"/>
          </a:p>
          <a:p>
            <a:pPr eaLnBrk="1" hangingPunct="1"/>
            <a:r>
              <a:rPr lang="id-ID" smtClean="0"/>
              <a:t>Hal ini, tentu saja, akan menghilangkan sebagian informasi penting.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smtClean="0"/>
              <a:t>Kesimpulan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id-ID" smtClean="0"/>
              <a:t>JST bisa digunakan untuk permasalahan yang bernilai diskrit, kontinyu, maupun vektor. </a:t>
            </a:r>
            <a:endParaRPr lang="en-US" smtClean="0"/>
          </a:p>
          <a:p>
            <a:pPr eaLnBrk="1" hangingPunct="1"/>
            <a:r>
              <a:rPr lang="id-ID" smtClean="0"/>
              <a:t>JST merupakan metode </a:t>
            </a:r>
            <a:r>
              <a:rPr lang="id-ID" i="1" smtClean="0"/>
              <a:t>learning </a:t>
            </a:r>
            <a:r>
              <a:rPr lang="id-ID" smtClean="0"/>
              <a:t>yang sangat mudah diimplementasikan. </a:t>
            </a:r>
            <a:endParaRPr lang="en-US" smtClean="0"/>
          </a:p>
          <a:p>
            <a:pPr eaLnBrk="1" hangingPunct="1"/>
            <a:r>
              <a:rPr lang="id-ID" smtClean="0"/>
              <a:t>Pada JST dengan metode pelatihan </a:t>
            </a:r>
            <a:r>
              <a:rPr lang="id-ID" i="1" smtClean="0"/>
              <a:t>supervised learning</a:t>
            </a:r>
            <a:r>
              <a:rPr lang="id-ID" smtClean="0"/>
              <a:t>, setiap masalah dikonversi menjadi pola-pola masukan dan target. </a:t>
            </a:r>
            <a:endParaRPr lang="en-US" smtClean="0"/>
          </a:p>
          <a:p>
            <a:pPr eaLnBrk="1" hangingPunct="1"/>
            <a:r>
              <a:rPr lang="id-ID" smtClean="0"/>
              <a:t>Jika kita sudah berhasil melakukan konversi, maka langkah berikutnya adalah menentukan nilai-nilai parameter pelatihan yang optimal.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smtClean="0"/>
              <a:t>Kesimpulan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id-ID" dirty="0" smtClean="0"/>
              <a:t>Metode </a:t>
            </a:r>
            <a:r>
              <a:rPr lang="id-ID" i="1" dirty="0" smtClean="0"/>
              <a:t>learning </a:t>
            </a:r>
            <a:r>
              <a:rPr lang="id-ID" dirty="0" smtClean="0"/>
              <a:t>lain yang juga mudah diimplementasikan adalah algoritma genetika (AG). </a:t>
            </a:r>
            <a:endParaRPr lang="en-US" dirty="0" smtClean="0"/>
          </a:p>
          <a:p>
            <a:pPr eaLnBrk="1" hangingPunct="1"/>
            <a:r>
              <a:rPr lang="id-ID" dirty="0" smtClean="0"/>
              <a:t>Dengan mengkodekan masalah ke dalam suatu individu dan menentukan nilai-nilai parameter evolusi yang tepat, AG bisa menemukan himpunan aturan </a:t>
            </a:r>
            <a:r>
              <a:rPr lang="en-US" dirty="0" err="1" smtClean="0"/>
              <a:t>maupun</a:t>
            </a:r>
            <a:r>
              <a:rPr lang="en-US" smtClean="0"/>
              <a:t> weights </a:t>
            </a:r>
            <a:r>
              <a:rPr lang="id-ID" dirty="0" smtClean="0"/>
              <a:t>yang optimal.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smtClean="0"/>
              <a:t>Daftar Pustaka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000" b="1" dirty="0" smtClean="0"/>
              <a:t>[SUY07]</a:t>
            </a:r>
            <a:r>
              <a:rPr lang="en-US" sz="2000" dirty="0" smtClean="0"/>
              <a:t> </a:t>
            </a:r>
            <a:r>
              <a:rPr lang="id-ID" sz="2000" dirty="0" smtClean="0"/>
              <a:t>Suyanto. 2007. Artificial Intelligence: Searching, Reasoning, Planning and Learning</a:t>
            </a:r>
            <a:r>
              <a:rPr lang="en-US" sz="2000" dirty="0" smtClean="0"/>
              <a:t>.</a:t>
            </a:r>
            <a:r>
              <a:rPr lang="id-ID" sz="2000" dirty="0" smtClean="0"/>
              <a:t> Informatika, Bandung Indonesia. ISBN: 979-1153-05-1.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000" b="1" dirty="0" smtClean="0"/>
              <a:t>[SUY08a]</a:t>
            </a:r>
            <a:r>
              <a:rPr lang="en-US" sz="2000" dirty="0" smtClean="0"/>
              <a:t> </a:t>
            </a:r>
            <a:r>
              <a:rPr lang="id-ID" sz="2000" dirty="0" smtClean="0"/>
              <a:t>Suyanto. 2008. Evolutionary Computation: Komputasi Berbasis “Evolusi” dan “Genetika”</a:t>
            </a:r>
            <a:r>
              <a:rPr lang="en-US" sz="2000" dirty="0" smtClean="0"/>
              <a:t>. </a:t>
            </a:r>
            <a:r>
              <a:rPr lang="id-ID" sz="2000" dirty="0" smtClean="0"/>
              <a:t>Informatika, Bandung Indonesia. ISBN: 978-979-1153 38-6.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000" b="1" dirty="0" smtClean="0"/>
              <a:t>[SUY08b]</a:t>
            </a:r>
            <a:r>
              <a:rPr lang="en-US" sz="2000" dirty="0" smtClean="0"/>
              <a:t> </a:t>
            </a:r>
            <a:r>
              <a:rPr lang="id-ID" sz="2000" dirty="0" smtClean="0"/>
              <a:t>Suyanto. 2008. Soft Computing: Membangun Mesin Ber-IQ Tinggi</a:t>
            </a:r>
            <a:r>
              <a:rPr lang="en-US" sz="2000" dirty="0" smtClean="0"/>
              <a:t>.</a:t>
            </a:r>
            <a:r>
              <a:rPr lang="id-ID" sz="2000" dirty="0" smtClean="0"/>
              <a:t> Informatika, Bandung Indonesia. ISBN: 978-979-1153-49-2.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000" b="1" dirty="0" smtClean="0"/>
              <a:t>[MIT97]</a:t>
            </a:r>
            <a:r>
              <a:rPr lang="en-US" sz="2000" dirty="0" smtClean="0"/>
              <a:t> </a:t>
            </a:r>
            <a:r>
              <a:rPr lang="id-ID" sz="2000" dirty="0" smtClean="0"/>
              <a:t>Mitchell M. Tom. 1997. Machine Learning. McGraw-Hill International Editions. Printed in Singapore.</a:t>
            </a:r>
            <a:endParaRPr lang="en-US" sz="20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000" b="1" dirty="0" smtClean="0"/>
              <a:t>[SUY05]</a:t>
            </a:r>
            <a:r>
              <a:rPr lang="en-US" sz="2000" dirty="0" smtClean="0"/>
              <a:t> </a:t>
            </a:r>
            <a:r>
              <a:rPr lang="id-ID" sz="2000" dirty="0" smtClean="0"/>
              <a:t>Suyanto. 2005. Algoritma Genetika dalam MATLAB</a:t>
            </a:r>
            <a:r>
              <a:rPr lang="en-US" sz="2000" dirty="0" smtClean="0"/>
              <a:t>.</a:t>
            </a:r>
            <a:r>
              <a:rPr lang="id-ID" sz="2000" dirty="0" smtClean="0"/>
              <a:t> Andi Publisher, Yogyakarta, Indonesia. ISBN: 979-731-727-7.</a:t>
            </a:r>
            <a:endParaRPr lang="id-ID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31788"/>
            <a:ext cx="8458200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1524000"/>
            <a:ext cx="5597525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9"/>
          <p:cNvGrpSpPr/>
          <p:nvPr/>
        </p:nvGrpSpPr>
        <p:grpSpPr>
          <a:xfrm>
            <a:off x="2743200" y="2514600"/>
            <a:ext cx="3352800" cy="1828800"/>
            <a:chOff x="2743200" y="2667000"/>
            <a:chExt cx="3352800" cy="1828800"/>
          </a:xfrm>
        </p:grpSpPr>
        <p:sp>
          <p:nvSpPr>
            <p:cNvPr id="4" name="Oval 3"/>
            <p:cNvSpPr/>
            <p:nvPr/>
          </p:nvSpPr>
          <p:spPr>
            <a:xfrm>
              <a:off x="2743200" y="3429000"/>
              <a:ext cx="228600" cy="22860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5" name="Oval 4"/>
            <p:cNvSpPr/>
            <p:nvPr/>
          </p:nvSpPr>
          <p:spPr>
            <a:xfrm>
              <a:off x="3733800" y="2971800"/>
              <a:ext cx="228600" cy="22860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6" name="Oval 5"/>
            <p:cNvSpPr/>
            <p:nvPr/>
          </p:nvSpPr>
          <p:spPr>
            <a:xfrm>
              <a:off x="4876800" y="3124200"/>
              <a:ext cx="228600" cy="22860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7" name="Oval 6"/>
            <p:cNvSpPr/>
            <p:nvPr/>
          </p:nvSpPr>
          <p:spPr>
            <a:xfrm>
              <a:off x="5867400" y="3657600"/>
              <a:ext cx="228600" cy="22860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4" name="Oval 13"/>
            <p:cNvSpPr/>
            <p:nvPr/>
          </p:nvSpPr>
          <p:spPr>
            <a:xfrm>
              <a:off x="4191000" y="3733800"/>
              <a:ext cx="228600" cy="22860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5" name="Oval 14"/>
            <p:cNvSpPr/>
            <p:nvPr/>
          </p:nvSpPr>
          <p:spPr>
            <a:xfrm>
              <a:off x="5181600" y="4267200"/>
              <a:ext cx="228600" cy="228600"/>
            </a:xfrm>
            <a:prstGeom prst="ellipse">
              <a:avLst/>
            </a:prstGeom>
            <a:solidFill>
              <a:srgbClr val="00B050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6" name="Oval 15"/>
            <p:cNvSpPr/>
            <p:nvPr/>
          </p:nvSpPr>
          <p:spPr>
            <a:xfrm>
              <a:off x="5486400" y="2895600"/>
              <a:ext cx="228600" cy="22860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7" name="Oval 16"/>
            <p:cNvSpPr/>
            <p:nvPr/>
          </p:nvSpPr>
          <p:spPr>
            <a:xfrm>
              <a:off x="4572000" y="4038600"/>
              <a:ext cx="228600" cy="22860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8" name="Oval 17"/>
            <p:cNvSpPr/>
            <p:nvPr/>
          </p:nvSpPr>
          <p:spPr>
            <a:xfrm>
              <a:off x="4876800" y="2667000"/>
              <a:ext cx="228600" cy="22860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9" name="Oval 18"/>
            <p:cNvSpPr/>
            <p:nvPr/>
          </p:nvSpPr>
          <p:spPr>
            <a:xfrm>
              <a:off x="3429000" y="3505200"/>
              <a:ext cx="228600" cy="22860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</p:grpSp>
      <p:sp>
        <p:nvSpPr>
          <p:cNvPr id="44" name="Rectangle 43"/>
          <p:cNvSpPr/>
          <p:nvPr/>
        </p:nvSpPr>
        <p:spPr>
          <a:xfrm>
            <a:off x="75312" y="5943600"/>
            <a:ext cx="371287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Evolutionary Computation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Meta Heuristic Search</a:t>
            </a:r>
            <a:endParaRPr lang="id-ID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31788"/>
            <a:ext cx="8458200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1524000"/>
            <a:ext cx="5597525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0"/>
          <p:cNvGrpSpPr/>
          <p:nvPr/>
        </p:nvGrpSpPr>
        <p:grpSpPr>
          <a:xfrm>
            <a:off x="2895600" y="2971800"/>
            <a:ext cx="3352800" cy="1600200"/>
            <a:chOff x="2743200" y="2667000"/>
            <a:chExt cx="3352800" cy="1600200"/>
          </a:xfrm>
        </p:grpSpPr>
        <p:sp>
          <p:nvSpPr>
            <p:cNvPr id="22" name="Oval 21"/>
            <p:cNvSpPr/>
            <p:nvPr/>
          </p:nvSpPr>
          <p:spPr>
            <a:xfrm>
              <a:off x="2743200" y="3429000"/>
              <a:ext cx="228600" cy="22860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23" name="Oval 22"/>
            <p:cNvSpPr/>
            <p:nvPr/>
          </p:nvSpPr>
          <p:spPr>
            <a:xfrm>
              <a:off x="3733800" y="2971800"/>
              <a:ext cx="228600" cy="22860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24" name="Oval 23"/>
            <p:cNvSpPr/>
            <p:nvPr/>
          </p:nvSpPr>
          <p:spPr>
            <a:xfrm>
              <a:off x="4876800" y="3124200"/>
              <a:ext cx="228600" cy="22860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25" name="Oval 24"/>
            <p:cNvSpPr/>
            <p:nvPr/>
          </p:nvSpPr>
          <p:spPr>
            <a:xfrm>
              <a:off x="5867400" y="3657600"/>
              <a:ext cx="228600" cy="22860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26" name="Oval 25"/>
            <p:cNvSpPr/>
            <p:nvPr/>
          </p:nvSpPr>
          <p:spPr>
            <a:xfrm>
              <a:off x="4191000" y="3733800"/>
              <a:ext cx="228600" cy="22860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28" name="Oval 27"/>
            <p:cNvSpPr/>
            <p:nvPr/>
          </p:nvSpPr>
          <p:spPr>
            <a:xfrm>
              <a:off x="5486400" y="2895600"/>
              <a:ext cx="228600" cy="22860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29" name="Oval 28"/>
            <p:cNvSpPr/>
            <p:nvPr/>
          </p:nvSpPr>
          <p:spPr>
            <a:xfrm>
              <a:off x="4572000" y="4038600"/>
              <a:ext cx="228600" cy="228600"/>
            </a:xfrm>
            <a:prstGeom prst="ellipse">
              <a:avLst/>
            </a:prstGeom>
            <a:solidFill>
              <a:srgbClr val="00B050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30" name="Oval 29"/>
            <p:cNvSpPr/>
            <p:nvPr/>
          </p:nvSpPr>
          <p:spPr>
            <a:xfrm>
              <a:off x="4876800" y="2667000"/>
              <a:ext cx="228600" cy="22860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31" name="Oval 30"/>
            <p:cNvSpPr/>
            <p:nvPr/>
          </p:nvSpPr>
          <p:spPr>
            <a:xfrm>
              <a:off x="3429000" y="3505200"/>
              <a:ext cx="228600" cy="22860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</p:grpSp>
      <p:sp>
        <p:nvSpPr>
          <p:cNvPr id="44" name="Rectangle 43"/>
          <p:cNvSpPr/>
          <p:nvPr/>
        </p:nvSpPr>
        <p:spPr>
          <a:xfrm>
            <a:off x="75312" y="5943600"/>
            <a:ext cx="371287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Evolutionary Computation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Meta Heuristic Search</a:t>
            </a:r>
            <a:endParaRPr lang="id-ID" sz="2400" dirty="0">
              <a:solidFill>
                <a:srgbClr val="0070C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5181600" y="4114800"/>
            <a:ext cx="228600" cy="2286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31788"/>
            <a:ext cx="8458200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1524000"/>
            <a:ext cx="5597525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2"/>
          <p:cNvGrpSpPr/>
          <p:nvPr/>
        </p:nvGrpSpPr>
        <p:grpSpPr>
          <a:xfrm>
            <a:off x="3810000" y="3810000"/>
            <a:ext cx="1981200" cy="1295400"/>
            <a:chOff x="1295400" y="4876800"/>
            <a:chExt cx="1981200" cy="1295400"/>
          </a:xfrm>
        </p:grpSpPr>
        <p:sp>
          <p:nvSpPr>
            <p:cNvPr id="33" name="Oval 32"/>
            <p:cNvSpPr/>
            <p:nvPr/>
          </p:nvSpPr>
          <p:spPr>
            <a:xfrm>
              <a:off x="1447800" y="4953000"/>
              <a:ext cx="228600" cy="22860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34" name="Oval 33"/>
            <p:cNvSpPr/>
            <p:nvPr/>
          </p:nvSpPr>
          <p:spPr>
            <a:xfrm>
              <a:off x="1828800" y="5181600"/>
              <a:ext cx="228600" cy="22860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36" name="Oval 35"/>
            <p:cNvSpPr/>
            <p:nvPr/>
          </p:nvSpPr>
          <p:spPr>
            <a:xfrm>
              <a:off x="3048000" y="5410200"/>
              <a:ext cx="228600" cy="22860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37" name="Oval 36"/>
            <p:cNvSpPr/>
            <p:nvPr/>
          </p:nvSpPr>
          <p:spPr>
            <a:xfrm>
              <a:off x="1752600" y="5638800"/>
              <a:ext cx="228600" cy="22860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38" name="Oval 37"/>
            <p:cNvSpPr/>
            <p:nvPr/>
          </p:nvSpPr>
          <p:spPr>
            <a:xfrm>
              <a:off x="2667000" y="5715000"/>
              <a:ext cx="228600" cy="22860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39" name="Oval 38"/>
            <p:cNvSpPr/>
            <p:nvPr/>
          </p:nvSpPr>
          <p:spPr>
            <a:xfrm>
              <a:off x="2971800" y="4876800"/>
              <a:ext cx="228600" cy="22860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40" name="Oval 39"/>
            <p:cNvSpPr/>
            <p:nvPr/>
          </p:nvSpPr>
          <p:spPr>
            <a:xfrm>
              <a:off x="2133600" y="5943600"/>
              <a:ext cx="228600" cy="228600"/>
            </a:xfrm>
            <a:prstGeom prst="ellipse">
              <a:avLst/>
            </a:prstGeom>
            <a:solidFill>
              <a:srgbClr val="00B050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41" name="Oval 40"/>
            <p:cNvSpPr/>
            <p:nvPr/>
          </p:nvSpPr>
          <p:spPr>
            <a:xfrm>
              <a:off x="2590800" y="5181600"/>
              <a:ext cx="228600" cy="22860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42" name="Oval 41"/>
            <p:cNvSpPr/>
            <p:nvPr/>
          </p:nvSpPr>
          <p:spPr>
            <a:xfrm>
              <a:off x="1295400" y="5334000"/>
              <a:ext cx="228600" cy="22860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</p:grpSp>
      <p:sp>
        <p:nvSpPr>
          <p:cNvPr id="44" name="Rectangle 43"/>
          <p:cNvSpPr/>
          <p:nvPr/>
        </p:nvSpPr>
        <p:spPr>
          <a:xfrm>
            <a:off x="75312" y="5943600"/>
            <a:ext cx="371287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Evolutionary Computation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Meta Heuristic Search</a:t>
            </a:r>
            <a:endParaRPr lang="id-ID" sz="2400" dirty="0">
              <a:solidFill>
                <a:srgbClr val="0070C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4724400" y="4343400"/>
            <a:ext cx="228600" cy="2286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id-ID" dirty="0" smtClean="0"/>
              <a:t>Algoritma </a:t>
            </a:r>
            <a:r>
              <a:rPr lang="en-US" dirty="0" err="1" smtClean="0"/>
              <a:t>Belajar</a:t>
            </a:r>
            <a:r>
              <a:rPr lang="id-ID" dirty="0" smtClean="0"/>
              <a:t> </a:t>
            </a:r>
            <a:r>
              <a:rPr lang="id-ID" b="1" dirty="0" smtClean="0"/>
              <a:t>Propagasi Balik</a:t>
            </a:r>
            <a:endParaRPr lang="id-ID" b="1" dirty="0"/>
          </a:p>
        </p:txBody>
      </p:sp>
      <p:sp>
        <p:nvSpPr>
          <p:cNvPr id="204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id-ID" b="1" smtClean="0"/>
              <a:t>Pelatihan Jaringan</a:t>
            </a:r>
            <a:endParaRPr lang="en-US" b="1" smtClean="0"/>
          </a:p>
          <a:p>
            <a:pPr lvl="1" eaLnBrk="1" hangingPunct="1"/>
            <a:r>
              <a:rPr lang="en-US" smtClean="0"/>
              <a:t>Perhitungan Maju</a:t>
            </a:r>
          </a:p>
          <a:p>
            <a:pPr lvl="1" eaLnBrk="1" hangingPunct="1"/>
            <a:endParaRPr lang="en-US" b="1" smtClean="0"/>
          </a:p>
          <a:p>
            <a:pPr lvl="1" eaLnBrk="1" hangingPunct="1"/>
            <a:endParaRPr lang="en-US" b="1" smtClean="0"/>
          </a:p>
          <a:p>
            <a:pPr lvl="1" eaLnBrk="1" hangingPunct="1"/>
            <a:endParaRPr lang="en-US" b="1" smtClean="0"/>
          </a:p>
          <a:p>
            <a:pPr lvl="1" eaLnBrk="1" hangingPunct="1"/>
            <a:endParaRPr lang="en-US" b="1" smtClean="0"/>
          </a:p>
        </p:txBody>
      </p:sp>
      <p:sp>
        <p:nvSpPr>
          <p:cNvPr id="2048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20482" name="Object 1"/>
          <p:cNvGraphicFramePr>
            <a:graphicFrameLocks noChangeAspect="1"/>
          </p:cNvGraphicFramePr>
          <p:nvPr/>
        </p:nvGraphicFramePr>
        <p:xfrm>
          <a:off x="1143000" y="2971800"/>
          <a:ext cx="2590800" cy="915988"/>
        </p:xfrm>
        <a:graphic>
          <a:graphicData uri="http://schemas.openxmlformats.org/presentationml/2006/ole">
            <p:oleObj spid="_x0000_s116738" name="Equation" r:id="rId3" imgW="1104900" imgH="393700" progId="Equation.3">
              <p:embed/>
            </p:oleObj>
          </a:graphicData>
        </a:graphic>
      </p:graphicFrame>
      <p:sp>
        <p:nvSpPr>
          <p:cNvPr id="2048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20483" name="Object 3"/>
          <p:cNvGraphicFramePr>
            <a:graphicFrameLocks noChangeAspect="1"/>
          </p:cNvGraphicFramePr>
          <p:nvPr/>
        </p:nvGraphicFramePr>
        <p:xfrm>
          <a:off x="1143000" y="4191000"/>
          <a:ext cx="2667000" cy="404813"/>
        </p:xfrm>
        <a:graphic>
          <a:graphicData uri="http://schemas.openxmlformats.org/presentationml/2006/ole">
            <p:oleObj spid="_x0000_s116739" name="Equation" r:id="rId4" imgW="1193282" imgH="177723" progId="Equation.3">
              <p:embed/>
            </p:oleObj>
          </a:graphicData>
        </a:graphic>
      </p:graphicFrame>
      <p:sp>
        <p:nvSpPr>
          <p:cNvPr id="2049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20484" name="Object 5"/>
          <p:cNvGraphicFramePr>
            <a:graphicFrameLocks noChangeAspect="1"/>
          </p:cNvGraphicFramePr>
          <p:nvPr/>
        </p:nvGraphicFramePr>
        <p:xfrm>
          <a:off x="1143000" y="5029200"/>
          <a:ext cx="1981200" cy="400050"/>
        </p:xfrm>
        <a:graphic>
          <a:graphicData uri="http://schemas.openxmlformats.org/presentationml/2006/ole">
            <p:oleObj spid="_x0000_s116740" name="Equation" r:id="rId5" imgW="723586" imgH="165028" progId="Equation.3">
              <p:embed/>
            </p:oleObj>
          </a:graphicData>
        </a:graphic>
      </p:graphicFrame>
      <p:sp>
        <p:nvSpPr>
          <p:cNvPr id="2049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20485" name="Object 7"/>
          <p:cNvGraphicFramePr>
            <a:graphicFrameLocks noChangeAspect="1"/>
          </p:cNvGraphicFramePr>
          <p:nvPr/>
        </p:nvGraphicFramePr>
        <p:xfrm>
          <a:off x="1143000" y="5715000"/>
          <a:ext cx="1903413" cy="914400"/>
        </p:xfrm>
        <a:graphic>
          <a:graphicData uri="http://schemas.openxmlformats.org/presentationml/2006/ole">
            <p:oleObj spid="_x0000_s116741" name="Equation" r:id="rId6" imgW="888840" imgH="431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id-ID" dirty="0" smtClean="0"/>
              <a:t>Algoritma </a:t>
            </a:r>
            <a:r>
              <a:rPr lang="en-US" dirty="0" err="1" smtClean="0"/>
              <a:t>Belajar</a:t>
            </a:r>
            <a:r>
              <a:rPr lang="id-ID" dirty="0" smtClean="0"/>
              <a:t> </a:t>
            </a:r>
            <a:r>
              <a:rPr lang="id-ID" b="1" dirty="0" smtClean="0"/>
              <a:t>Propagasi Balik</a:t>
            </a:r>
            <a:endParaRPr lang="id-ID" b="1" dirty="0"/>
          </a:p>
        </p:txBody>
      </p:sp>
      <p:sp>
        <p:nvSpPr>
          <p:cNvPr id="2151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id-ID" b="1" smtClean="0"/>
              <a:t>Pelatihan Jaringan</a:t>
            </a:r>
            <a:endParaRPr lang="en-US" b="1" smtClean="0"/>
          </a:p>
          <a:p>
            <a:pPr lvl="1" eaLnBrk="1" hangingPunct="1"/>
            <a:r>
              <a:rPr lang="en-US" smtClean="0"/>
              <a:t>Perhitungan Mundur</a:t>
            </a:r>
            <a:endParaRPr lang="id-ID" smtClean="0"/>
          </a:p>
        </p:txBody>
      </p:sp>
      <p:sp>
        <p:nvSpPr>
          <p:cNvPr id="215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sp>
        <p:nvSpPr>
          <p:cNvPr id="2151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sp>
        <p:nvSpPr>
          <p:cNvPr id="2151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sp>
        <p:nvSpPr>
          <p:cNvPr id="21517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sp>
        <p:nvSpPr>
          <p:cNvPr id="2151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1219200" y="2971800"/>
          <a:ext cx="2514600" cy="487363"/>
        </p:xfrm>
        <a:graphic>
          <a:graphicData uri="http://schemas.openxmlformats.org/presentationml/2006/ole">
            <p:oleObj spid="_x0000_s117762" name="Equation" r:id="rId3" imgW="1181100" imgH="228600" progId="Equation.3">
              <p:embed/>
            </p:oleObj>
          </a:graphicData>
        </a:graphic>
      </p:graphicFrame>
      <p:sp>
        <p:nvSpPr>
          <p:cNvPr id="2151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21507" name="Object 3"/>
          <p:cNvGraphicFramePr>
            <a:graphicFrameLocks noChangeAspect="1"/>
          </p:cNvGraphicFramePr>
          <p:nvPr/>
        </p:nvGraphicFramePr>
        <p:xfrm>
          <a:off x="5581650" y="2971800"/>
          <a:ext cx="3333750" cy="457200"/>
        </p:xfrm>
        <a:graphic>
          <a:graphicData uri="http://schemas.openxmlformats.org/presentationml/2006/ole">
            <p:oleObj spid="_x0000_s117763" name="Equation" r:id="rId4" imgW="1663700" imgH="228600" progId="Equation.3">
              <p:embed/>
            </p:oleObj>
          </a:graphicData>
        </a:graphic>
      </p:graphicFrame>
      <p:sp>
        <p:nvSpPr>
          <p:cNvPr id="21520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21508" name="Object 4"/>
          <p:cNvGraphicFramePr>
            <a:graphicFrameLocks noChangeAspect="1"/>
          </p:cNvGraphicFramePr>
          <p:nvPr/>
        </p:nvGraphicFramePr>
        <p:xfrm>
          <a:off x="1143000" y="3810000"/>
          <a:ext cx="3744913" cy="457200"/>
        </p:xfrm>
        <a:graphic>
          <a:graphicData uri="http://schemas.openxmlformats.org/presentationml/2006/ole">
            <p:oleObj spid="_x0000_s117764" name="Equation" r:id="rId5" imgW="1637589" imgH="203112" progId="Equation.3">
              <p:embed/>
            </p:oleObj>
          </a:graphicData>
        </a:graphic>
      </p:graphicFrame>
      <p:sp>
        <p:nvSpPr>
          <p:cNvPr id="2152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21509" name="Object 5"/>
          <p:cNvGraphicFramePr>
            <a:graphicFrameLocks noChangeAspect="1"/>
          </p:cNvGraphicFramePr>
          <p:nvPr/>
        </p:nvGraphicFramePr>
        <p:xfrm>
          <a:off x="5562600" y="3810000"/>
          <a:ext cx="3276600" cy="501650"/>
        </p:xfrm>
        <a:graphic>
          <a:graphicData uri="http://schemas.openxmlformats.org/presentationml/2006/ole">
            <p:oleObj spid="_x0000_s117765" name="Equation" r:id="rId6" imgW="1307532" imgH="203112" progId="Equation.3">
              <p:embed/>
            </p:oleObj>
          </a:graphicData>
        </a:graphic>
      </p:graphicFrame>
      <p:sp>
        <p:nvSpPr>
          <p:cNvPr id="21522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21510" name="Object 6"/>
          <p:cNvGraphicFramePr>
            <a:graphicFrameLocks noChangeAspect="1"/>
          </p:cNvGraphicFramePr>
          <p:nvPr/>
        </p:nvGraphicFramePr>
        <p:xfrm>
          <a:off x="1143000" y="4724400"/>
          <a:ext cx="3940175" cy="457200"/>
        </p:xfrm>
        <a:graphic>
          <a:graphicData uri="http://schemas.openxmlformats.org/presentationml/2006/ole">
            <p:oleObj spid="_x0000_s117766" name="Equation" r:id="rId7" imgW="1726451" imgH="203112" progId="Equation.3">
              <p:embed/>
            </p:oleObj>
          </a:graphicData>
        </a:graphic>
      </p:graphicFrame>
      <p:sp>
        <p:nvSpPr>
          <p:cNvPr id="2152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21511" name="Object 8"/>
          <p:cNvGraphicFramePr>
            <a:graphicFrameLocks noChangeAspect="1"/>
          </p:cNvGraphicFramePr>
          <p:nvPr/>
        </p:nvGraphicFramePr>
        <p:xfrm>
          <a:off x="5486400" y="4724400"/>
          <a:ext cx="3429000" cy="490538"/>
        </p:xfrm>
        <a:graphic>
          <a:graphicData uri="http://schemas.openxmlformats.org/presentationml/2006/ole">
            <p:oleObj spid="_x0000_s117767" name="Equation" r:id="rId8" imgW="1396394" imgH="203112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id-ID" dirty="0" smtClean="0"/>
              <a:t>Algoritma </a:t>
            </a:r>
            <a:r>
              <a:rPr lang="en-US" dirty="0" err="1" smtClean="0"/>
              <a:t>Belajar</a:t>
            </a:r>
            <a:r>
              <a:rPr lang="id-ID" dirty="0" smtClean="0"/>
              <a:t> </a:t>
            </a:r>
            <a:r>
              <a:rPr lang="id-ID" b="1" dirty="0" smtClean="0"/>
              <a:t>Propagasi Balik</a:t>
            </a:r>
            <a:endParaRPr lang="id-ID" b="1" dirty="0"/>
          </a:p>
        </p:txBody>
      </p:sp>
      <p:sp>
        <p:nvSpPr>
          <p:cNvPr id="225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id-ID" b="1" smtClean="0"/>
              <a:t>Pelatihan Jaringan</a:t>
            </a:r>
            <a:endParaRPr lang="en-US" b="1" smtClean="0"/>
          </a:p>
          <a:p>
            <a:pPr lvl="1" eaLnBrk="1" hangingPunct="1"/>
            <a:r>
              <a:rPr lang="en-US" smtClean="0"/>
              <a:t>Perhitungan Mundur</a:t>
            </a:r>
            <a:endParaRPr lang="id-ID" smtClean="0"/>
          </a:p>
        </p:txBody>
      </p:sp>
      <p:sp>
        <p:nvSpPr>
          <p:cNvPr id="2253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sp>
        <p:nvSpPr>
          <p:cNvPr id="2253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sp>
        <p:nvSpPr>
          <p:cNvPr id="2253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sp>
        <p:nvSpPr>
          <p:cNvPr id="2253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sp>
        <p:nvSpPr>
          <p:cNvPr id="22540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sp>
        <p:nvSpPr>
          <p:cNvPr id="2254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sp>
        <p:nvSpPr>
          <p:cNvPr id="22542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sp>
        <p:nvSpPr>
          <p:cNvPr id="2254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sp>
        <p:nvSpPr>
          <p:cNvPr id="22544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22530" name="Object 14"/>
          <p:cNvGraphicFramePr>
            <a:graphicFrameLocks noChangeAspect="1"/>
          </p:cNvGraphicFramePr>
          <p:nvPr/>
        </p:nvGraphicFramePr>
        <p:xfrm>
          <a:off x="1219200" y="3348038"/>
          <a:ext cx="2971800" cy="538162"/>
        </p:xfrm>
        <a:graphic>
          <a:graphicData uri="http://schemas.openxmlformats.org/presentationml/2006/ole">
            <p:oleObj spid="_x0000_s118786" name="Equation" r:id="rId3" imgW="1002865" imgH="177723" progId="Equation.3">
              <p:embed/>
            </p:oleObj>
          </a:graphicData>
        </a:graphic>
      </p:graphicFrame>
      <p:sp>
        <p:nvSpPr>
          <p:cNvPr id="22545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22531" name="Object 16"/>
          <p:cNvGraphicFramePr>
            <a:graphicFrameLocks noChangeAspect="1"/>
          </p:cNvGraphicFramePr>
          <p:nvPr/>
        </p:nvGraphicFramePr>
        <p:xfrm>
          <a:off x="5410200" y="3279775"/>
          <a:ext cx="2971800" cy="606425"/>
        </p:xfrm>
        <a:graphic>
          <a:graphicData uri="http://schemas.openxmlformats.org/presentationml/2006/ole">
            <p:oleObj spid="_x0000_s118787" name="Equation" r:id="rId4" imgW="888614" imgH="177723" progId="Equation.3">
              <p:embed/>
            </p:oleObj>
          </a:graphicData>
        </a:graphic>
      </p:graphicFrame>
      <p:sp>
        <p:nvSpPr>
          <p:cNvPr id="22546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22532" name="Object 18"/>
          <p:cNvGraphicFramePr>
            <a:graphicFrameLocks noChangeAspect="1"/>
          </p:cNvGraphicFramePr>
          <p:nvPr/>
        </p:nvGraphicFramePr>
        <p:xfrm>
          <a:off x="1219200" y="4419600"/>
          <a:ext cx="3228975" cy="533400"/>
        </p:xfrm>
        <a:graphic>
          <a:graphicData uri="http://schemas.openxmlformats.org/presentationml/2006/ole">
            <p:oleObj spid="_x0000_s118788" name="Equation" r:id="rId5" imgW="1091726" imgH="177723" progId="Equation.3">
              <p:embed/>
            </p:oleObj>
          </a:graphicData>
        </a:graphic>
      </p:graphicFrame>
      <p:sp>
        <p:nvSpPr>
          <p:cNvPr id="22547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22533" name="Object 20"/>
          <p:cNvGraphicFramePr>
            <a:graphicFrameLocks noChangeAspect="1"/>
          </p:cNvGraphicFramePr>
          <p:nvPr/>
        </p:nvGraphicFramePr>
        <p:xfrm>
          <a:off x="5334000" y="4343400"/>
          <a:ext cx="3240088" cy="609600"/>
        </p:xfrm>
        <a:graphic>
          <a:graphicData uri="http://schemas.openxmlformats.org/presentationml/2006/ole">
            <p:oleObj spid="_x0000_s118789" name="Equation" r:id="rId6" imgW="964781" imgH="177723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5576</TotalTime>
  <Words>642</Words>
  <Application>Microsoft Office PowerPoint</Application>
  <PresentationFormat>On-screen Show (4:3)</PresentationFormat>
  <Paragraphs>153</Paragraphs>
  <Slides>34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Flow</vt:lpstr>
      <vt:lpstr>Office Theme</vt:lpstr>
      <vt:lpstr>Equation</vt:lpstr>
      <vt:lpstr>Visio</vt:lpstr>
      <vt:lpstr>Learning CS3243 Kecerdasan Mesin dan Artifisial </vt:lpstr>
      <vt:lpstr>Outline</vt:lpstr>
      <vt:lpstr>Slide 3</vt:lpstr>
      <vt:lpstr>Slide 4</vt:lpstr>
      <vt:lpstr>Slide 5</vt:lpstr>
      <vt:lpstr>Slide 6</vt:lpstr>
      <vt:lpstr>Algoritma Belajar Propagasi Balik</vt:lpstr>
      <vt:lpstr>Algoritma Belajar Propagasi Balik</vt:lpstr>
      <vt:lpstr>Algoritma Belajar Propagasi Balik</vt:lpstr>
      <vt:lpstr>Slide 10</vt:lpstr>
      <vt:lpstr>AG untuk Learning</vt:lpstr>
      <vt:lpstr>Slide 12</vt:lpstr>
      <vt:lpstr>Fungsi Fitness</vt:lpstr>
      <vt:lpstr>Slide 14</vt:lpstr>
      <vt:lpstr>Slide 15</vt:lpstr>
      <vt:lpstr>Slide 16</vt:lpstr>
      <vt:lpstr>Slide 17</vt:lpstr>
      <vt:lpstr>Slide 18</vt:lpstr>
      <vt:lpstr>Diskusi</vt:lpstr>
      <vt:lpstr>Slide 20</vt:lpstr>
      <vt:lpstr>AG untuk optimasi struktur ANN</vt:lpstr>
      <vt:lpstr>Kromosom</vt:lpstr>
      <vt:lpstr>Kromosom untuk optimasi struktur</vt:lpstr>
      <vt:lpstr>Kromosom untuk optimasi weights</vt:lpstr>
      <vt:lpstr>Fitness</vt:lpstr>
      <vt:lpstr>Slide 26</vt:lpstr>
      <vt:lpstr>Slide 27</vt:lpstr>
      <vt:lpstr>Slide 28</vt:lpstr>
      <vt:lpstr>Slide 29</vt:lpstr>
      <vt:lpstr>Slide 30</vt:lpstr>
      <vt:lpstr>Kesimpulan</vt:lpstr>
      <vt:lpstr>Kesimpulan</vt:lpstr>
      <vt:lpstr>Kesimpulan</vt:lpstr>
      <vt:lpstr>Daftar Pustaka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Evolutionary Computation Komputasi Berbasis Evolusi dan Genetika</dc:title>
  <dc:creator>Toshiba</dc:creator>
  <cp:lastModifiedBy>Suyanto</cp:lastModifiedBy>
  <cp:revision>490</cp:revision>
  <dcterms:created xsi:type="dcterms:W3CDTF">2006-08-16T00:00:00Z</dcterms:created>
  <dcterms:modified xsi:type="dcterms:W3CDTF">2011-05-19T01:50:56Z</dcterms:modified>
</cp:coreProperties>
</file>