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2" r:id="rId2"/>
  </p:sldMasterIdLst>
  <p:notesMasterIdLst>
    <p:notesMasterId r:id="rId51"/>
  </p:notesMasterIdLst>
  <p:sldIdLst>
    <p:sldId id="256" r:id="rId3"/>
    <p:sldId id="257" r:id="rId4"/>
    <p:sldId id="533" r:id="rId5"/>
    <p:sldId id="534" r:id="rId6"/>
    <p:sldId id="543" r:id="rId7"/>
    <p:sldId id="544" r:id="rId8"/>
    <p:sldId id="545" r:id="rId9"/>
    <p:sldId id="546" r:id="rId10"/>
    <p:sldId id="532" r:id="rId11"/>
    <p:sldId id="523" r:id="rId12"/>
    <p:sldId id="524" r:id="rId13"/>
    <p:sldId id="525" r:id="rId14"/>
    <p:sldId id="526" r:id="rId15"/>
    <p:sldId id="527" r:id="rId16"/>
    <p:sldId id="528" r:id="rId17"/>
    <p:sldId id="529" r:id="rId18"/>
    <p:sldId id="530" r:id="rId19"/>
    <p:sldId id="531" r:id="rId20"/>
    <p:sldId id="421" r:id="rId21"/>
    <p:sldId id="423" r:id="rId22"/>
    <p:sldId id="515" r:id="rId23"/>
    <p:sldId id="422" r:id="rId24"/>
    <p:sldId id="424" r:id="rId25"/>
    <p:sldId id="425" r:id="rId26"/>
    <p:sldId id="426" r:id="rId27"/>
    <p:sldId id="428" r:id="rId28"/>
    <p:sldId id="516" r:id="rId29"/>
    <p:sldId id="427" r:id="rId30"/>
    <p:sldId id="507" r:id="rId31"/>
    <p:sldId id="501" r:id="rId32"/>
    <p:sldId id="512" r:id="rId33"/>
    <p:sldId id="514" r:id="rId34"/>
    <p:sldId id="505" r:id="rId35"/>
    <p:sldId id="509" r:id="rId36"/>
    <p:sldId id="508" r:id="rId37"/>
    <p:sldId id="510" r:id="rId38"/>
    <p:sldId id="498" r:id="rId39"/>
    <p:sldId id="500" r:id="rId40"/>
    <p:sldId id="511" r:id="rId41"/>
    <p:sldId id="499" r:id="rId42"/>
    <p:sldId id="539" r:id="rId43"/>
    <p:sldId id="540" r:id="rId44"/>
    <p:sldId id="541" r:id="rId45"/>
    <p:sldId id="542" r:id="rId46"/>
    <p:sldId id="551" r:id="rId47"/>
    <p:sldId id="552" r:id="rId48"/>
    <p:sldId id="553" r:id="rId49"/>
    <p:sldId id="554" r:id="rId50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00000"/>
    <a:srgbClr val="FF99FF"/>
    <a:srgbClr val="FF99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882" autoAdjust="0"/>
    <p:restoredTop sz="94645" autoAdjust="0"/>
  </p:normalViewPr>
  <p:slideViewPr>
    <p:cSldViewPr>
      <p:cViewPr varScale="1">
        <p:scale>
          <a:sx n="69" d="100"/>
          <a:sy n="69" d="100"/>
        </p:scale>
        <p:origin x="-8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67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23.emf"/><Relationship Id="rId4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2DA54FE-5236-42A2-ABF5-89EF32915077}" type="datetimeFigureOut">
              <a:rPr lang="id-ID"/>
              <a:pPr>
                <a:defRPr/>
              </a:pPr>
              <a:t>12/05/2011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3CF98A8-2DDA-4EE8-808D-A65C3D580FA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30C3C-AB53-41C1-BF05-E28F1A0AF3BE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11208-4EEF-4B6D-BE34-A1980AF15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8056F-252D-433B-9A9C-436F41578F9E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62FAA-BA7A-41FF-BF75-7BE0E2E4C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AF122-123B-4795-A5B1-954E0DFEE64F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D19F6-8BA2-4054-A710-9577DBBB2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74BB6-A753-4A19-9F7C-5223526E2D8E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066BC-40D3-4BF2-9638-75218A774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D083A-92C0-4A07-AD61-0D6B2AA42235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EEE14-37C1-4D72-954C-EDD20AA3B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99445-5162-40FD-A9E5-71908E8DC45F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42969-ACA4-4228-8439-4D6DFA91F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37823-18CE-4C9A-9743-58AC788AF997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3699A-A85F-45FF-83BA-585FAAA07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03487-6956-45CD-90CA-DE64B3BD7D58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CA28E-5926-4837-B763-899732E60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71E8C-537D-4099-BEA3-B04FDEF7D630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3A890-5D81-4C5D-9EA2-8F358CDCF9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21EB1-1162-4C2D-9CC9-B3D394EE5937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AC31B-263E-417B-9945-3FFC64033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8A1AF-8D13-4558-9F53-8F0BC0786F87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60DA5-81B7-4CA4-BAFC-EBBB8CD28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73526-26C7-42E7-AC5A-6074235A1D51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30C0D-4D72-43EC-832B-09118EAF5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1E0B5-4D4C-485D-8F7F-26BBF2342D64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88654-709A-4BC3-9BFF-1A70CDD77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A7C8-56C9-489D-8427-D5FD89FB3D70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6A6B7-7F53-4A5D-B080-724CCBF40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9211D-E55B-4582-B73E-FE5F41E507F6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F3A6C-EA6F-4938-9837-26D68933E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7EB27-2D34-42B3-95DB-6EA4DE71BADF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A3080-3CF1-49BA-9787-CDC2CE609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42FC2-AF1C-4A88-867B-C099A9BE40DA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B3E63-289B-41E6-89F1-5603328FE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BB791-FF43-4903-8032-EF1E4CAC5D68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D48E-D091-4314-A8AA-14C8B10A9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4C601-D983-4613-8341-1DD68481D517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E1921-D815-43D8-9D05-BD043FEFC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66E2C-B9B9-48FB-A768-AD40C82F71FC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4A12F-23F5-41CA-B58E-BB70DDFBE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733C-727A-4FD4-BD14-C54E623BC546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1C673-36D1-42DD-A754-703031EF0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77D98-2D8A-44F7-A62D-E9B3FFD4560D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7A48F-1244-4F00-B1E4-FFC72A18A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19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BF53C7-48D7-4979-9D02-ACE26D6CC0B5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373BCC-B2E3-4CE2-915B-3BD0CC6D5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201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37" r:id="rId2"/>
    <p:sldLayoutId id="214748375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58" r:id="rId9"/>
    <p:sldLayoutId id="2147483743" r:id="rId10"/>
    <p:sldLayoutId id="21474837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d-ID" smtClean="0"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FDE1CD-8BDB-4EAD-B570-2E6C506E427A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0D74A2A-1A8B-4B26-B7A0-DA3F0192A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go2.wordpress.com/?id=725X1342&amp;site=shisymbolinternational.wordpress.com&amp;url=http://www.shisymbol.com/" TargetMode="Externa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go2.wordpress.com/?id=725X1342&amp;site=shisymbolinternational.wordpress.com&amp;url=http://www.shisymbol.com/" TargetMode="Externa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go2.wordpress.com/?id=725X1342&amp;site=shisymbolinternational.wordpress.com&amp;url=http://www.shisymbol.com/" TargetMode="Externa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go2.wordpress.com/?id=725X1342&amp;site=shisymbolinternational.wordpress.com&amp;url=http://www.shisymbol.com/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Learning</a:t>
            </a:r>
            <a:br>
              <a:rPr lang="en-US" dirty="0" smtClean="0"/>
            </a:br>
            <a:r>
              <a:rPr lang="en-US" sz="3100" dirty="0" smtClean="0"/>
              <a:t>CS3243 </a:t>
            </a:r>
            <a:r>
              <a:rPr lang="en-US" sz="3100" dirty="0" err="1" smtClean="0"/>
              <a:t>Kecerdasan</a:t>
            </a:r>
            <a:r>
              <a:rPr lang="en-US" sz="3100" dirty="0" smtClean="0"/>
              <a:t> </a:t>
            </a:r>
            <a:r>
              <a:rPr lang="en-US" sz="3100" dirty="0" err="1" smtClean="0"/>
              <a:t>Mesin</a:t>
            </a:r>
            <a:r>
              <a:rPr lang="en-US" sz="3100" dirty="0" smtClean="0"/>
              <a:t> </a:t>
            </a:r>
            <a:r>
              <a:rPr lang="en-US" sz="3100" dirty="0" err="1" smtClean="0"/>
              <a:t>dan</a:t>
            </a:r>
            <a:r>
              <a:rPr lang="en-US" sz="3100" dirty="0" smtClean="0"/>
              <a:t> </a:t>
            </a:r>
            <a:r>
              <a:rPr lang="en-US" sz="3100" dirty="0" err="1" smtClean="0"/>
              <a:t>Artifisial</a:t>
            </a:r>
            <a:r>
              <a:rPr lang="en-US" sz="3100" dirty="0" smtClean="0"/>
              <a:t/>
            </a:r>
            <a:br>
              <a:rPr lang="en-US" sz="3100" dirty="0" smtClean="0"/>
            </a:br>
            <a:endParaRPr lang="id-ID" dirty="0"/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952625"/>
          </a:xfrm>
        </p:spPr>
        <p:txBody>
          <a:bodyPr/>
          <a:lstStyle/>
          <a:p>
            <a:pPr marR="0" eaLnBrk="1" hangingPunct="1"/>
            <a:endParaRPr lang="en-US" smtClean="0"/>
          </a:p>
          <a:p>
            <a:pPr marR="0" eaLnBrk="1" hangingPunct="1"/>
            <a:r>
              <a:rPr lang="en-US" smtClean="0"/>
              <a:t>Informatics Theory &amp; Programming (ITP)</a:t>
            </a:r>
            <a:endParaRPr lang="id-ID" smtClean="0"/>
          </a:p>
          <a:p>
            <a:pPr marR="0" eaLnBrk="1" hangingPunct="1"/>
            <a:r>
              <a:rPr lang="id-ID" smtClean="0"/>
              <a:t>Informatics Eng. Dept. – IT Telkom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Studi kasus: Minimasi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endParaRPr lang="id-ID" dirty="0"/>
          </a:p>
        </p:txBody>
      </p:sp>
      <p:pic>
        <p:nvPicPr>
          <p:cNvPr id="141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582988"/>
            <a:ext cx="5410200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2413" y="5145088"/>
            <a:ext cx="5030787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7" name="TextBox 5"/>
          <p:cNvSpPr txBox="1">
            <a:spLocks noChangeArrowheads="1"/>
          </p:cNvSpPr>
          <p:nvPr/>
        </p:nvSpPr>
        <p:spPr bwMode="auto">
          <a:xfrm>
            <a:off x="533400" y="2438400"/>
            <a:ext cx="518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3600">
                <a:solidFill>
                  <a:schemeClr val="tx2"/>
                </a:solidFill>
                <a:latin typeface="Constantia" pitchFamily="18" charset="0"/>
              </a:rPr>
              <a:t>Nilai minimum </a:t>
            </a:r>
            <a:r>
              <a:rPr lang="id-ID" sz="3600" i="1">
                <a:solidFill>
                  <a:schemeClr val="tx2"/>
                </a:solidFill>
                <a:latin typeface="Constantia" pitchFamily="18" charset="0"/>
              </a:rPr>
              <a:t>h</a:t>
            </a:r>
            <a:r>
              <a:rPr lang="id-ID" sz="3600">
                <a:solidFill>
                  <a:schemeClr val="tx2"/>
                </a:solidFill>
                <a:latin typeface="Constantia" pitchFamily="18" charset="0"/>
              </a:rPr>
              <a:t> = ?</a:t>
            </a:r>
            <a:endParaRPr lang="id-ID" sz="36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Kromosom</a:t>
            </a:r>
            <a:endParaRPr lang="id-ID" dirty="0"/>
          </a:p>
        </p:txBody>
      </p:sp>
      <p:pic>
        <p:nvPicPr>
          <p:cNvPr id="142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288" y="2971800"/>
            <a:ext cx="885031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i="1" dirty="0" smtClean="0"/>
              <a:t>Fitness</a:t>
            </a:r>
            <a:endParaRPr lang="id-ID" i="1" dirty="0"/>
          </a:p>
        </p:txBody>
      </p:sp>
      <p:pic>
        <p:nvPicPr>
          <p:cNvPr id="14336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743200"/>
            <a:ext cx="57499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4" name="TextBox 3"/>
          <p:cNvSpPr txBox="1">
            <a:spLocks noChangeArrowheads="1"/>
          </p:cNvSpPr>
          <p:nvPr/>
        </p:nvSpPr>
        <p:spPr bwMode="auto">
          <a:xfrm>
            <a:off x="457200" y="5486400"/>
            <a:ext cx="830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3600">
                <a:solidFill>
                  <a:schemeClr val="tx2"/>
                </a:solidFill>
                <a:latin typeface="Constantia" pitchFamily="18" charset="0"/>
              </a:rPr>
              <a:t>Jika nilai minimum = 0, nilai maks </a:t>
            </a:r>
            <a:r>
              <a:rPr lang="id-ID" sz="3600" i="1">
                <a:solidFill>
                  <a:schemeClr val="tx2"/>
                </a:solidFill>
                <a:latin typeface="Constantia" pitchFamily="18" charset="0"/>
              </a:rPr>
              <a:t>f</a:t>
            </a:r>
            <a:r>
              <a:rPr lang="id-ID" sz="3600">
                <a:solidFill>
                  <a:schemeClr val="tx2"/>
                </a:solidFill>
                <a:latin typeface="Constantia" pitchFamily="18" charset="0"/>
              </a:rPr>
              <a:t> = ?</a:t>
            </a:r>
          </a:p>
          <a:p>
            <a:endParaRPr lang="id-ID" sz="36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704850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Generasi 1</a:t>
            </a:r>
            <a:endParaRPr lang="id-ID" dirty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590800"/>
            <a:ext cx="79438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25313" name="Object 1"/>
          <p:cNvGraphicFramePr>
            <a:graphicFrameLocks noChangeAspect="1"/>
          </p:cNvGraphicFramePr>
          <p:nvPr/>
        </p:nvGraphicFramePr>
        <p:xfrm>
          <a:off x="3683000" y="838200"/>
          <a:ext cx="5308600" cy="1192213"/>
        </p:xfrm>
        <a:graphic>
          <a:graphicData uri="http://schemas.openxmlformats.org/presentationml/2006/ole">
            <p:oleObj spid="_x0000_s59394" name="Equation" r:id="rId4" imgW="2781000" imgH="622080" progId="Equation.3">
              <p:embed/>
            </p:oleObj>
          </a:graphicData>
        </a:graphic>
      </p:graphicFrame>
      <p:sp>
        <p:nvSpPr>
          <p:cNvPr id="7" name="Curved Down Arrow 6"/>
          <p:cNvSpPr/>
          <p:nvPr/>
        </p:nvSpPr>
        <p:spPr>
          <a:xfrm>
            <a:off x="4084638" y="2209800"/>
            <a:ext cx="1752600" cy="685800"/>
          </a:xfrm>
          <a:prstGeom prst="curvedDown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chemeClr val="tx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0613" y="1871663"/>
            <a:ext cx="2820987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1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81200"/>
            <a:ext cx="6975475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Generasi 1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Generasi 10</a:t>
            </a:r>
            <a:endParaRPr lang="id-ID" dirty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514600"/>
            <a:ext cx="83629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25313" name="Object 1"/>
          <p:cNvGraphicFramePr>
            <a:graphicFrameLocks noChangeAspect="1"/>
          </p:cNvGraphicFramePr>
          <p:nvPr/>
        </p:nvGraphicFramePr>
        <p:xfrm>
          <a:off x="3683000" y="838200"/>
          <a:ext cx="5308600" cy="1192213"/>
        </p:xfrm>
        <a:graphic>
          <a:graphicData uri="http://schemas.openxmlformats.org/presentationml/2006/ole">
            <p:oleObj spid="_x0000_s60418" name="Equation" r:id="rId4" imgW="2781000" imgH="622080" progId="Equation.3">
              <p:embed/>
            </p:oleObj>
          </a:graphicData>
        </a:graphic>
      </p:graphicFrame>
      <p:sp>
        <p:nvSpPr>
          <p:cNvPr id="7" name="Curved Down Arrow 6"/>
          <p:cNvSpPr/>
          <p:nvPr/>
        </p:nvSpPr>
        <p:spPr>
          <a:xfrm>
            <a:off x="4084638" y="2209800"/>
            <a:ext cx="1752600" cy="685800"/>
          </a:xfrm>
          <a:prstGeom prst="curvedDown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chemeClr val="tx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0613" y="1871663"/>
            <a:ext cx="2820987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2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1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057400"/>
            <a:ext cx="70866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Generasi 10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1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057400"/>
            <a:ext cx="6913563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Generasi 100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08" descr="img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133600"/>
            <a:ext cx="60960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685800"/>
            <a:ext cx="7696200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3400" y="5791200"/>
            <a:ext cx="6248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Untuk presisi 10</a:t>
            </a:r>
            <a:r>
              <a:rPr lang="en-US" sz="2400" baseline="30000">
                <a:latin typeface="Calibri" pitchFamily="34" charset="0"/>
              </a:rPr>
              <a:t>-9 </a:t>
            </a:r>
            <a:r>
              <a:rPr lang="en-US" sz="2400">
                <a:latin typeface="Calibri" pitchFamily="34" charset="0"/>
                <a:sym typeface="Wingdings" pitchFamily="2" charset="2"/>
              </a:rPr>
              <a:t> Berapa bit?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  <a:sym typeface="Wingdings" pitchFamily="2" charset="2"/>
              </a:rPr>
              <a:t> Bisa menggunakan kromosom Real?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AG untuk </a:t>
            </a:r>
            <a:r>
              <a:rPr lang="en-US" i="1" smtClean="0"/>
              <a:t>L</a:t>
            </a:r>
            <a:r>
              <a:rPr lang="id-ID" i="1" smtClean="0"/>
              <a:t>earning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 bisa untuk </a:t>
            </a:r>
            <a:r>
              <a:rPr lang="en-US" i="1" smtClean="0"/>
              <a:t>learning</a:t>
            </a:r>
            <a:r>
              <a:rPr lang="en-US" smtClean="0"/>
              <a:t>?</a:t>
            </a:r>
          </a:p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Representasi Kromosom?</a:t>
            </a:r>
          </a:p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Fungsi Fitness?</a:t>
            </a:r>
          </a:p>
          <a:p>
            <a:pPr eaLnBrk="1" hangingPunct="1"/>
            <a:r>
              <a:rPr lang="en-US" smtClean="0"/>
              <a:t>Kunci: “</a:t>
            </a:r>
            <a:r>
              <a:rPr lang="en-US" b="1" smtClean="0"/>
              <a:t>S</a:t>
            </a:r>
            <a:r>
              <a:rPr lang="id-ID" b="1" smtClean="0"/>
              <a:t>atu individu menyatakan satu solusi</a:t>
            </a:r>
            <a:r>
              <a:rPr lang="en-US" smtClean="0"/>
              <a:t>”</a:t>
            </a:r>
            <a:endParaRPr lang="id-ID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Outline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>
              <a:spcAft>
                <a:spcPts val="0"/>
              </a:spcAft>
              <a:buFont typeface="Symbol"/>
              <a:buChar char=""/>
              <a:defRPr/>
            </a:pPr>
            <a:r>
              <a:rPr lang="id-ID" i="1" dirty="0" smtClean="0">
                <a:solidFill>
                  <a:schemeClr val="bg1">
                    <a:lumMod val="65000"/>
                  </a:schemeClr>
                </a:solidFill>
              </a:rPr>
              <a:t>Decision tree learning</a:t>
            </a:r>
          </a:p>
          <a:p>
            <a:pPr marL="342900" indent="-342900" eaLnBrk="1" hangingPunct="1">
              <a:spcAft>
                <a:spcPts val="0"/>
              </a:spcAft>
              <a:buFont typeface="Symbol"/>
              <a:buChar char=""/>
              <a:defRPr/>
            </a:pPr>
            <a:r>
              <a:rPr lang="id-ID" dirty="0" smtClean="0">
                <a:solidFill>
                  <a:schemeClr val="bg1">
                    <a:lumMod val="65000"/>
                  </a:schemeClr>
                </a:solidFill>
              </a:rPr>
              <a:t>Jaringan Syaraf Tiruan</a:t>
            </a:r>
          </a:p>
          <a:p>
            <a:pPr marL="342900" indent="-342900" eaLnBrk="1" hangingPunct="1">
              <a:spcAft>
                <a:spcPts val="0"/>
              </a:spcAft>
              <a:buFont typeface="Symbol"/>
              <a:buChar char=""/>
              <a:defRPr/>
            </a:pPr>
            <a:r>
              <a:rPr lang="id-ID" dirty="0" smtClean="0">
                <a:solidFill>
                  <a:srgbClr val="FF0000"/>
                </a:solidFill>
              </a:rPr>
              <a:t>Algoritma Genetika</a:t>
            </a:r>
          </a:p>
          <a:p>
            <a:pPr marL="342900" indent="-342900" eaLnBrk="1" hangingPunct="1">
              <a:spcAft>
                <a:spcPts val="0"/>
              </a:spcAft>
              <a:buFont typeface="Symbol"/>
              <a:buChar char=""/>
              <a:defRPr/>
            </a:pPr>
            <a:r>
              <a:rPr lang="en-US" dirty="0" smtClean="0"/>
              <a:t>P</a:t>
            </a:r>
            <a:r>
              <a:rPr lang="id-ID" dirty="0" smtClean="0"/>
              <a:t>erbedaan empat teknik AI</a:t>
            </a:r>
            <a:endParaRPr lang="en-US" dirty="0" smtClean="0"/>
          </a:p>
          <a:p>
            <a:pPr marL="342900" indent="-342900" eaLnBrk="1" hangingPunct="1">
              <a:spcAft>
                <a:spcPts val="0"/>
              </a:spcAft>
              <a:buFont typeface="Symbol"/>
              <a:buChar char=""/>
              <a:defRPr/>
            </a:pPr>
            <a:r>
              <a:rPr lang="en-US" dirty="0" err="1" smtClean="0"/>
              <a:t>Kesimpulan</a:t>
            </a:r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Bagaimana menemukan aturan?</a:t>
            </a:r>
            <a:endParaRPr lang="id-ID" sz="4800" smtClean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09800"/>
            <a:ext cx="81311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2895600" y="685800"/>
            <a:ext cx="1600200" cy="457200"/>
          </a:xfrm>
          <a:prstGeom prst="flowChartProcess">
            <a:avLst/>
          </a:prstGeom>
          <a:solidFill>
            <a:srgbClr val="FF99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Wawancara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10800000" flipV="1">
            <a:off x="1676400" y="1143000"/>
            <a:ext cx="19812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28800" y="1371600"/>
            <a:ext cx="9144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Baik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2362200"/>
            <a:ext cx="9144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Ya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Straight Connector 8"/>
          <p:cNvCxnSpPr>
            <a:endCxn id="11" idx="0"/>
          </p:cNvCxnSpPr>
          <p:nvPr/>
        </p:nvCxnSpPr>
        <p:spPr>
          <a:xfrm>
            <a:off x="3657600" y="1143000"/>
            <a:ext cx="19431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48200" y="1371600"/>
            <a:ext cx="9144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Buruk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4800600" y="2286000"/>
            <a:ext cx="1600200" cy="457200"/>
          </a:xfrm>
          <a:prstGeom prst="flowChartProcess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Psikologi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3200400" y="2743200"/>
            <a:ext cx="4845050" cy="3124200"/>
            <a:chOff x="3200400" y="2743200"/>
            <a:chExt cx="4844844" cy="3124200"/>
          </a:xfrm>
        </p:grpSpPr>
        <p:cxnSp>
          <p:nvCxnSpPr>
            <p:cNvPr id="12" name="Straight Connector 11"/>
            <p:cNvCxnSpPr>
              <a:stCxn id="11" idx="2"/>
            </p:cNvCxnSpPr>
            <p:nvPr/>
          </p:nvCxnSpPr>
          <p:spPr>
            <a:xfrm rot="5400000">
              <a:off x="4057589" y="2343191"/>
              <a:ext cx="1143000" cy="1943017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508362" y="3124200"/>
              <a:ext cx="914361" cy="381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Tinggi</a:t>
              </a:r>
              <a:endParaRPr lang="id-ID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00400" y="3886200"/>
              <a:ext cx="914361" cy="381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Tidak</a:t>
              </a:r>
              <a:endParaRPr lang="id-ID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6" name="Straight Connector 15"/>
            <p:cNvCxnSpPr>
              <a:stCxn id="11" idx="2"/>
            </p:cNvCxnSpPr>
            <p:nvPr/>
          </p:nvCxnSpPr>
          <p:spPr>
            <a:xfrm rot="5400000">
              <a:off x="5029892" y="3315494"/>
              <a:ext cx="1143000" cy="1588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592661" y="3135313"/>
              <a:ext cx="1219148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Sedang</a:t>
              </a:r>
              <a:endParaRPr lang="id-ID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5" name="Flowchart: Process 24"/>
            <p:cNvSpPr/>
            <p:nvPr/>
          </p:nvSpPr>
          <p:spPr>
            <a:xfrm>
              <a:off x="4800532" y="3886200"/>
              <a:ext cx="1600132" cy="457200"/>
            </a:xfrm>
            <a:prstGeom prst="flowChartProcess">
              <a:avLst/>
            </a:prstGeom>
            <a:solidFill>
              <a:srgbClr val="92D05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IPK</a:t>
              </a:r>
              <a:endParaRPr lang="id-ID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6" name="Straight Connector 25"/>
            <p:cNvCxnSpPr>
              <a:stCxn id="25" idx="2"/>
            </p:cNvCxnSpPr>
            <p:nvPr/>
          </p:nvCxnSpPr>
          <p:spPr>
            <a:xfrm rot="5400000">
              <a:off x="4057589" y="3943391"/>
              <a:ext cx="1143000" cy="1943017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508362" y="4724400"/>
              <a:ext cx="914361" cy="381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Bagus</a:t>
              </a:r>
              <a:endParaRPr lang="id-ID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00400" y="5486400"/>
              <a:ext cx="914361" cy="381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Ya</a:t>
              </a:r>
              <a:endParaRPr lang="id-ID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rot="5400000">
              <a:off x="5036242" y="4914106"/>
              <a:ext cx="1143000" cy="1588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5624410" y="4735513"/>
              <a:ext cx="1219148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Cukup</a:t>
              </a:r>
              <a:endParaRPr lang="id-ID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51355" y="5486400"/>
              <a:ext cx="914361" cy="381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Ya</a:t>
              </a:r>
              <a:endParaRPr lang="id-ID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5621235" y="4343400"/>
              <a:ext cx="1943017" cy="114300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826096" y="4735513"/>
              <a:ext cx="1219148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Kurang</a:t>
              </a:r>
              <a:endParaRPr lang="id-ID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086435" y="5486400"/>
              <a:ext cx="914361" cy="381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Tidak</a:t>
              </a:r>
              <a:endParaRPr lang="id-ID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5606948" y="2743200"/>
              <a:ext cx="1943017" cy="114300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6781648" y="3124200"/>
              <a:ext cx="1219148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Rendah</a:t>
              </a:r>
              <a:endParaRPr lang="id-ID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086435" y="3886200"/>
              <a:ext cx="914361" cy="381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Tidak</a:t>
              </a:r>
              <a:endParaRPr lang="id-ID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7418" name="TextBox 26"/>
          <p:cNvSpPr txBox="1">
            <a:spLocks noChangeArrowheads="1"/>
          </p:cNvSpPr>
          <p:nvPr/>
        </p:nvSpPr>
        <p:spPr bwMode="auto">
          <a:xfrm>
            <a:off x="76200" y="71438"/>
            <a:ext cx="1676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C00000"/>
                </a:solidFill>
              </a:rPr>
              <a:t>ID3</a:t>
            </a:r>
            <a:endParaRPr lang="id-ID" sz="240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6200" y="5068888"/>
            <a:ext cx="2209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C00000"/>
                </a:solidFill>
              </a:rPr>
              <a:t>Cepat !</a:t>
            </a:r>
            <a:endParaRPr lang="id-ID" sz="3600">
              <a:solidFill>
                <a:srgbClr val="C00000"/>
              </a:solidFill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95250" y="5791200"/>
            <a:ext cx="3790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C00000"/>
                </a:solidFill>
              </a:rPr>
              <a:t>Akurasinya ???</a:t>
            </a:r>
            <a:endParaRPr lang="id-ID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10" grpId="0"/>
      <p:bldP spid="11" grpId="0" animBg="1"/>
      <p:bldP spid="31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Aturan</a:t>
            </a:r>
            <a:r>
              <a:rPr lang="en-US" dirty="0" smtClean="0"/>
              <a:t> yang </a:t>
            </a:r>
            <a:r>
              <a:rPr lang="en-US" dirty="0" err="1" smtClean="0"/>
              <a:t>dihasilkan</a:t>
            </a:r>
            <a:endParaRPr lang="id-ID" dirty="0"/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03238" y="2743200"/>
          <a:ext cx="8124825" cy="1676400"/>
        </p:xfrm>
        <a:graphic>
          <a:graphicData uri="http://schemas.openxmlformats.org/presentationml/2006/ole">
            <p:oleObj spid="_x0000_s1026" name="Equation" r:id="rId3" imgW="4292280" imgH="8888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Pemisahan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endParaRPr lang="id-ID" dirty="0"/>
          </a:p>
        </p:txBody>
      </p:sp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533400" y="2438400"/>
          <a:ext cx="5681663" cy="457200"/>
        </p:xfrm>
        <a:graphic>
          <a:graphicData uri="http://schemas.openxmlformats.org/presentationml/2006/ole">
            <p:oleObj spid="_x0000_s2050" name="Equation" r:id="rId3" imgW="2489200" imgH="203200" progId="Equation.3">
              <p:embed/>
            </p:oleObj>
          </a:graphicData>
        </a:graphic>
      </p:graphicFrame>
      <p:sp>
        <p:nvSpPr>
          <p:cNvPr id="205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14019" name="Object 3"/>
          <p:cNvGraphicFramePr>
            <a:graphicFrameLocks noChangeAspect="1"/>
          </p:cNvGraphicFramePr>
          <p:nvPr/>
        </p:nvGraphicFramePr>
        <p:xfrm>
          <a:off x="493713" y="3733800"/>
          <a:ext cx="8215312" cy="838200"/>
        </p:xfrm>
        <a:graphic>
          <a:graphicData uri="http://schemas.openxmlformats.org/presentationml/2006/ole">
            <p:oleObj spid="_x0000_s2051" name="Equation" r:id="rId4" imgW="4203360" imgH="431640" progId="Equation.3">
              <p:embed/>
            </p:oleObj>
          </a:graphicData>
        </a:graphic>
      </p:graphicFrame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05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14022" name="Object 6"/>
          <p:cNvGraphicFramePr>
            <a:graphicFrameLocks noChangeAspect="1"/>
          </p:cNvGraphicFramePr>
          <p:nvPr/>
        </p:nvGraphicFramePr>
        <p:xfrm>
          <a:off x="493713" y="5334000"/>
          <a:ext cx="8215312" cy="838200"/>
        </p:xfrm>
        <a:graphic>
          <a:graphicData uri="http://schemas.openxmlformats.org/presentationml/2006/ole">
            <p:oleObj spid="_x0000_s2052" name="Equation" r:id="rId5" imgW="42033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Konversi</a:t>
            </a:r>
            <a:r>
              <a:rPr lang="en-US" dirty="0" smtClean="0"/>
              <a:t> 3 </a:t>
            </a:r>
            <a:r>
              <a:rPr lang="en-US" dirty="0" err="1" smtClean="0"/>
              <a:t>aturan</a:t>
            </a:r>
            <a:endParaRPr lang="id-ID" dirty="0"/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457200" y="2286000"/>
            <a:ext cx="8153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just">
              <a:spcAft>
                <a:spcPts val="1000"/>
              </a:spcAft>
            </a:pPr>
            <a:r>
              <a:rPr lang="sv-SE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IPK    Psikologi    Wawancara     Diterima</a:t>
            </a:r>
          </a:p>
          <a:p>
            <a:pPr algn="just">
              <a:spcAft>
                <a:spcPts val="1000"/>
              </a:spcAft>
            </a:pPr>
            <a:r>
              <a:rPr lang="sv-SE" sz="2400" b="1" dirty="0">
                <a:latin typeface="Courier New" pitchFamily="49" charset="0"/>
                <a:cs typeface="Courier New" pitchFamily="49" charset="0"/>
              </a:rPr>
              <a:t>111      111            10            1</a:t>
            </a:r>
          </a:p>
          <a:p>
            <a:pPr algn="just">
              <a:spcAft>
                <a:spcPts val="1000"/>
              </a:spcAft>
            </a:pPr>
            <a:r>
              <a:rPr lang="sv-SE" sz="2400" b="1" dirty="0">
                <a:latin typeface="Courier New" pitchFamily="49" charset="0"/>
                <a:cs typeface="Courier New" pitchFamily="49" charset="0"/>
              </a:rPr>
              <a:t>100      010            01            1</a:t>
            </a:r>
          </a:p>
          <a:p>
            <a:pPr algn="just">
              <a:spcAft>
                <a:spcPts val="1000"/>
              </a:spcAft>
            </a:pPr>
            <a:r>
              <a:rPr lang="sv-SE" sz="2400" b="1" dirty="0">
                <a:latin typeface="Courier New" pitchFamily="49" charset="0"/>
                <a:cs typeface="Courier New" pitchFamily="49" charset="0"/>
              </a:rPr>
              <a:t>010      010            01            1</a:t>
            </a:r>
            <a:endParaRPr lang="id-ID" sz="4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1000" y="4953000"/>
            <a:ext cx="8534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Arial Narrow" pitchFamily="34" charset="0"/>
              </a:rPr>
              <a:t> T</a:t>
            </a:r>
            <a:r>
              <a:rPr lang="id-ID" sz="2400" dirty="0">
                <a:latin typeface="Arial Narrow" pitchFamily="34" charset="0"/>
              </a:rPr>
              <a:t>iga bit pada </a:t>
            </a:r>
            <a:r>
              <a:rPr lang="id-ID" sz="2400" i="1" dirty="0">
                <a:latin typeface="Arial Narrow" pitchFamily="34" charset="0"/>
              </a:rPr>
              <a:t>IPK </a:t>
            </a:r>
            <a:r>
              <a:rPr lang="id-ID" sz="2400" dirty="0">
                <a:latin typeface="Arial Narrow" pitchFamily="34" charset="0"/>
              </a:rPr>
              <a:t>menyatakan tiga buah nilai: ’Bagus’, ’Cukup’, ’Kurang’</a:t>
            </a:r>
            <a:endParaRPr lang="en-US" sz="2400" dirty="0">
              <a:latin typeface="Arial Narrow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Arial Narrow" pitchFamily="34" charset="0"/>
              </a:rPr>
              <a:t> </a:t>
            </a:r>
            <a:r>
              <a:rPr lang="id-ID" sz="2400" dirty="0">
                <a:latin typeface="Arial Narrow" pitchFamily="34" charset="0"/>
              </a:rPr>
              <a:t>Tiga bit pada </a:t>
            </a:r>
            <a:r>
              <a:rPr lang="id-ID" sz="2400" i="1" dirty="0">
                <a:latin typeface="Arial Narrow" pitchFamily="34" charset="0"/>
              </a:rPr>
              <a:t>Psikologi </a:t>
            </a:r>
            <a:r>
              <a:rPr lang="id-ID" sz="2400" dirty="0">
                <a:latin typeface="Arial Narrow" pitchFamily="34" charset="0"/>
              </a:rPr>
              <a:t>menyatakan ’Tinggi’, ’Sedang’, ’Rendah’ </a:t>
            </a:r>
            <a:endParaRPr lang="en-US" sz="2400" dirty="0">
              <a:latin typeface="Arial Narrow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Arial Narrow" pitchFamily="34" charset="0"/>
              </a:rPr>
              <a:t> D</a:t>
            </a:r>
            <a:r>
              <a:rPr lang="id-ID" sz="2400" dirty="0">
                <a:latin typeface="Arial Narrow" pitchFamily="34" charset="0"/>
              </a:rPr>
              <a:t>ua bit pada </a:t>
            </a:r>
            <a:r>
              <a:rPr lang="id-ID" sz="2400" i="1" dirty="0">
                <a:latin typeface="Arial Narrow" pitchFamily="34" charset="0"/>
              </a:rPr>
              <a:t>Wawancara </a:t>
            </a:r>
            <a:r>
              <a:rPr lang="id-ID" sz="2400" dirty="0">
                <a:latin typeface="Arial Narrow" pitchFamily="34" charset="0"/>
              </a:rPr>
              <a:t>menyatakan ’Baik’ dan ’Buruk’.</a:t>
            </a:r>
          </a:p>
        </p:txBody>
      </p: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7391400" y="1219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d-ID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28600" y="2667000"/>
            <a:ext cx="8767763" cy="609600"/>
            <a:chOff x="228600" y="2667000"/>
            <a:chExt cx="8767557" cy="609600"/>
          </a:xfrm>
        </p:grpSpPr>
        <p:sp>
          <p:nvSpPr>
            <p:cNvPr id="7" name="Oval 6"/>
            <p:cNvSpPr/>
            <p:nvPr/>
          </p:nvSpPr>
          <p:spPr>
            <a:xfrm>
              <a:off x="228600" y="2667000"/>
              <a:ext cx="7848416" cy="609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8441" name="TextBox 8"/>
            <p:cNvSpPr txBox="1">
              <a:spLocks noChangeArrowheads="1"/>
            </p:cNvSpPr>
            <p:nvPr/>
          </p:nvSpPr>
          <p:spPr bwMode="auto">
            <a:xfrm>
              <a:off x="8229600" y="2743200"/>
              <a:ext cx="76655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9 bit</a:t>
              </a:r>
              <a:endParaRPr lang="id-ID" sz="240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106497" name="Object 1"/>
          <p:cNvGraphicFramePr>
            <a:graphicFrameLocks noChangeAspect="1"/>
          </p:cNvGraphicFramePr>
          <p:nvPr/>
        </p:nvGraphicFramePr>
        <p:xfrm>
          <a:off x="3505200" y="4419600"/>
          <a:ext cx="5072063" cy="408146"/>
        </p:xfrm>
        <a:graphic>
          <a:graphicData uri="http://schemas.openxmlformats.org/presentationml/2006/ole">
            <p:oleObj spid="_x0000_s106497" name="Equation" r:id="rId3" imgW="2489200" imgH="203200" progId="Equation.3">
              <p:embed/>
            </p:oleObj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rot="16200000" flipH="1">
            <a:off x="6057900" y="3425535"/>
            <a:ext cx="106680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6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Kromosom</a:t>
            </a:r>
            <a:endParaRPr lang="id-ID" dirty="0"/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457200" y="2743200"/>
          <a:ext cx="8278813" cy="1371600"/>
        </p:xfrm>
        <a:graphic>
          <a:graphicData uri="http://schemas.openxmlformats.org/presentationml/2006/ole">
            <p:oleObj spid="_x0000_s3074" name="Visio" r:id="rId3" imgW="6206750" imgH="1025478" progId="Visio.Drawing.11">
              <p:embed/>
            </p:oleObj>
          </a:graphicData>
        </a:graphic>
      </p:graphicFrame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81000" y="2057400"/>
            <a:ext cx="2819400" cy="1219200"/>
            <a:chOff x="381000" y="2133600"/>
            <a:chExt cx="2819400" cy="1219200"/>
          </a:xfrm>
        </p:grpSpPr>
        <p:sp>
          <p:nvSpPr>
            <p:cNvPr id="6" name="Oval 5"/>
            <p:cNvSpPr/>
            <p:nvPr/>
          </p:nvSpPr>
          <p:spPr>
            <a:xfrm>
              <a:off x="381000" y="2667000"/>
              <a:ext cx="2819400" cy="685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3087" name="TextBox 6"/>
            <p:cNvSpPr txBox="1">
              <a:spLocks noChangeArrowheads="1"/>
            </p:cNvSpPr>
            <p:nvPr/>
          </p:nvSpPr>
          <p:spPr bwMode="auto">
            <a:xfrm>
              <a:off x="1371600" y="2133600"/>
              <a:ext cx="76655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9 bit</a:t>
              </a:r>
              <a:endParaRPr lang="id-ID" sz="240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200400" y="2057400"/>
            <a:ext cx="2819400" cy="1219200"/>
            <a:chOff x="381000" y="2133600"/>
            <a:chExt cx="2819400" cy="1219200"/>
          </a:xfrm>
        </p:grpSpPr>
        <p:sp>
          <p:nvSpPr>
            <p:cNvPr id="9" name="Oval 8"/>
            <p:cNvSpPr/>
            <p:nvPr/>
          </p:nvSpPr>
          <p:spPr>
            <a:xfrm>
              <a:off x="381000" y="2667000"/>
              <a:ext cx="2819400" cy="685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3085" name="TextBox 9"/>
            <p:cNvSpPr txBox="1">
              <a:spLocks noChangeArrowheads="1"/>
            </p:cNvSpPr>
            <p:nvPr/>
          </p:nvSpPr>
          <p:spPr bwMode="auto">
            <a:xfrm>
              <a:off x="1371600" y="2133600"/>
              <a:ext cx="76655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9 bit</a:t>
              </a:r>
              <a:endParaRPr lang="id-ID" sz="240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5943600" y="2057400"/>
            <a:ext cx="2819400" cy="1219200"/>
            <a:chOff x="381000" y="2133600"/>
            <a:chExt cx="2819400" cy="1219200"/>
          </a:xfrm>
        </p:grpSpPr>
        <p:sp>
          <p:nvSpPr>
            <p:cNvPr id="12" name="Oval 11"/>
            <p:cNvSpPr/>
            <p:nvPr/>
          </p:nvSpPr>
          <p:spPr>
            <a:xfrm>
              <a:off x="381000" y="2667000"/>
              <a:ext cx="2819400" cy="685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3083" name="TextBox 12"/>
            <p:cNvSpPr txBox="1">
              <a:spLocks noChangeArrowheads="1"/>
            </p:cNvSpPr>
            <p:nvPr/>
          </p:nvSpPr>
          <p:spPr bwMode="auto">
            <a:xfrm>
              <a:off x="1371600" y="2133600"/>
              <a:ext cx="76655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9 bit</a:t>
              </a:r>
              <a:endParaRPr lang="id-ID" sz="240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3075" name="Object 1"/>
          <p:cNvGraphicFramePr>
            <a:graphicFrameLocks noChangeAspect="1"/>
          </p:cNvGraphicFramePr>
          <p:nvPr/>
        </p:nvGraphicFramePr>
        <p:xfrm>
          <a:off x="533401" y="4267200"/>
          <a:ext cx="5334000" cy="429224"/>
        </p:xfrm>
        <a:graphic>
          <a:graphicData uri="http://schemas.openxmlformats.org/presentationml/2006/ole">
            <p:oleObj spid="_x0000_s3075" name="Equation" r:id="rId4" imgW="2489200" imgH="203200" progId="Equation.3">
              <p:embed/>
            </p:oleObj>
          </a:graphicData>
        </a:graphic>
      </p:graphicFrame>
      <p:graphicFrame>
        <p:nvGraphicFramePr>
          <p:cNvPr id="214019" name="Object 3"/>
          <p:cNvGraphicFramePr>
            <a:graphicFrameLocks noChangeAspect="1"/>
          </p:cNvGraphicFramePr>
          <p:nvPr/>
        </p:nvGraphicFramePr>
        <p:xfrm>
          <a:off x="547688" y="4876800"/>
          <a:ext cx="7758112" cy="791552"/>
        </p:xfrm>
        <a:graphic>
          <a:graphicData uri="http://schemas.openxmlformats.org/presentationml/2006/ole">
            <p:oleObj spid="_x0000_s3076" name="Equation" r:id="rId5" imgW="4203360" imgH="431640" progId="Equation.3">
              <p:embed/>
            </p:oleObj>
          </a:graphicData>
        </a:graphic>
      </p:graphicFrame>
      <p:graphicFrame>
        <p:nvGraphicFramePr>
          <p:cNvPr id="214022" name="Object 6"/>
          <p:cNvGraphicFramePr>
            <a:graphicFrameLocks noChangeAspect="1"/>
          </p:cNvGraphicFramePr>
          <p:nvPr/>
        </p:nvGraphicFramePr>
        <p:xfrm>
          <a:off x="533400" y="5867400"/>
          <a:ext cx="7924800" cy="808559"/>
        </p:xfrm>
        <a:graphic>
          <a:graphicData uri="http://schemas.openxmlformats.org/presentationml/2006/ole">
            <p:oleObj spid="_x0000_s3077" name="Equation" r:id="rId6" imgW="42033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4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Fungsi Fitness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Tujuan </a:t>
            </a:r>
            <a:r>
              <a:rPr lang="id-ID" i="1" dirty="0" smtClean="0"/>
              <a:t>learning</a:t>
            </a:r>
            <a:r>
              <a:rPr lang="en-US" dirty="0" smtClean="0"/>
              <a:t>? </a:t>
            </a:r>
          </a:p>
          <a:p>
            <a:pPr eaLnBrk="1" hangingPunct="1"/>
            <a:r>
              <a:rPr lang="id-ID" dirty="0" smtClean="0"/>
              <a:t>Aturan</a:t>
            </a:r>
            <a:r>
              <a:rPr lang="en-US" dirty="0" smtClean="0"/>
              <a:t> yang</a:t>
            </a:r>
            <a:r>
              <a:rPr lang="id-ID" dirty="0" smtClean="0"/>
              <a:t> akurasi</a:t>
            </a:r>
            <a:r>
              <a:rPr lang="en-US" dirty="0" err="1" smtClean="0"/>
              <a:t>nya</a:t>
            </a:r>
            <a:r>
              <a:rPr lang="id-ID" dirty="0" smtClean="0"/>
              <a:t> </a:t>
            </a:r>
            <a:r>
              <a:rPr lang="en-US" dirty="0" err="1" smtClean="0"/>
              <a:t>tertinggi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id-ID" b="1" dirty="0" smtClean="0">
                <a:solidFill>
                  <a:srgbClr val="FF0000"/>
                </a:solidFill>
              </a:rPr>
              <a:t>Maksimasi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sz="1100" dirty="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en-US" sz="4000" b="1" i="1" dirty="0" smtClean="0"/>
              <a:t>f</a:t>
            </a:r>
            <a:r>
              <a:rPr lang="en-US" sz="4000" b="1" dirty="0" smtClean="0"/>
              <a:t> = </a:t>
            </a:r>
            <a:r>
              <a:rPr lang="en-US" sz="4000" b="1" dirty="0" err="1" smtClean="0"/>
              <a:t>akurasi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aturan</a:t>
            </a:r>
            <a:endParaRPr lang="id-ID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Operator </a:t>
            </a:r>
            <a:r>
              <a:rPr lang="en-US" dirty="0" err="1" smtClean="0"/>
              <a:t>Evolusi</a:t>
            </a:r>
            <a:endParaRPr lang="id-ID" dirty="0" smtClean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Seleksi</a:t>
            </a:r>
            <a:r>
              <a:rPr lang="en-US" dirty="0" smtClean="0"/>
              <a:t> </a:t>
            </a:r>
            <a:r>
              <a:rPr lang="en-US" dirty="0" err="1" smtClean="0"/>
              <a:t>orangtua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i="1" dirty="0" smtClean="0"/>
              <a:t>Crossover</a:t>
            </a:r>
          </a:p>
          <a:p>
            <a:pPr eaLnBrk="1" hangingPunct="1"/>
            <a:r>
              <a:rPr lang="en-US" dirty="0" err="1" smtClean="0"/>
              <a:t>Mutasi</a:t>
            </a:r>
            <a:endParaRPr lang="en-US" dirty="0" smtClean="0"/>
          </a:p>
          <a:p>
            <a:pPr eaLnBrk="1" hangingPunct="1"/>
            <a:r>
              <a:rPr lang="en-US" i="1" dirty="0" smtClean="0"/>
              <a:t>Replacement</a:t>
            </a:r>
          </a:p>
          <a:p>
            <a:pPr eaLnBrk="1" hangingPunct="1"/>
            <a:endParaRPr lang="en-US" i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3600" dirty="0" err="1" smtClean="0">
                <a:solidFill>
                  <a:srgbClr val="C00000"/>
                </a:solidFill>
              </a:rPr>
              <a:t>Berapa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panjang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kromosom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yg</a:t>
            </a:r>
            <a:r>
              <a:rPr lang="en-US" sz="3600" dirty="0" smtClean="0">
                <a:solidFill>
                  <a:srgbClr val="C00000"/>
                </a:solidFill>
              </a:rPr>
              <a:t> optimal?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3600" dirty="0" err="1" smtClean="0">
                <a:solidFill>
                  <a:srgbClr val="C00000"/>
                </a:solidFill>
              </a:rPr>
              <a:t>Tidak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bisa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diketahui</a:t>
            </a:r>
            <a:endParaRPr lang="en-US" sz="3600" dirty="0" smtClean="0">
              <a:solidFill>
                <a:srgbClr val="C000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z="3600" dirty="0" smtClean="0">
                <a:solidFill>
                  <a:srgbClr val="00B050"/>
                </a:solidFill>
              </a:rPr>
              <a:t>Operator </a:t>
            </a:r>
            <a:r>
              <a:rPr lang="en-US" sz="3600" dirty="0" err="1" smtClean="0">
                <a:solidFill>
                  <a:srgbClr val="00B050"/>
                </a:solidFill>
              </a:rPr>
              <a:t>evolusi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sym typeface="Wingdings" pitchFamily="2" charset="2"/>
              </a:rPr>
              <a:t> </a:t>
            </a:r>
            <a:r>
              <a:rPr lang="en-US" sz="3600" dirty="0" err="1" smtClean="0">
                <a:solidFill>
                  <a:srgbClr val="00B050"/>
                </a:solidFill>
              </a:rPr>
              <a:t>kromosom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dinamis</a:t>
            </a:r>
            <a:endParaRPr lang="id-ID" dirty="0" smtClean="0">
              <a:solidFill>
                <a:srgbClr val="00B050"/>
              </a:solidFill>
            </a:endParaRP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 smtClean="0"/>
              <a:t>Crossover </a:t>
            </a:r>
            <a:r>
              <a:rPr lang="en-US" dirty="0" smtClean="0"/>
              <a:t>(</a:t>
            </a:r>
            <a:r>
              <a:rPr lang="en-US" dirty="0" err="1" smtClean="0"/>
              <a:t>contoh</a:t>
            </a:r>
            <a:r>
              <a:rPr lang="en-US" dirty="0" smtClean="0"/>
              <a:t>)</a:t>
            </a:r>
            <a:endParaRPr lang="id-ID" dirty="0"/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19137" name="Object 1"/>
          <p:cNvGraphicFramePr>
            <a:graphicFrameLocks noChangeAspect="1"/>
          </p:cNvGraphicFramePr>
          <p:nvPr/>
        </p:nvGraphicFramePr>
        <p:xfrm>
          <a:off x="457200" y="2057400"/>
          <a:ext cx="6629400" cy="4594225"/>
        </p:xfrm>
        <a:graphic>
          <a:graphicData uri="http://schemas.openxmlformats.org/presentationml/2006/ole">
            <p:oleObj spid="_x0000_s4098" name="Visio" r:id="rId3" imgW="7121209" imgH="4940054" progId="Visio.Drawing.11">
              <p:embed/>
            </p:oleObj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0" y="4800600"/>
            <a:ext cx="2133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Modulo jumlah bit per aturan (9)</a:t>
            </a:r>
            <a:endParaRPr lang="id-ID" sz="2000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562600" y="2339975"/>
            <a:ext cx="3581400" cy="708025"/>
            <a:chOff x="5638800" y="2340114"/>
            <a:chExt cx="3352801" cy="707886"/>
          </a:xfrm>
        </p:grpSpPr>
        <p:sp>
          <p:nvSpPr>
            <p:cNvPr id="4106" name="TextBox 5"/>
            <p:cNvSpPr txBox="1">
              <a:spLocks noChangeArrowheads="1"/>
            </p:cNvSpPr>
            <p:nvPr/>
          </p:nvSpPr>
          <p:spPr bwMode="auto">
            <a:xfrm>
              <a:off x="6780180" y="2340114"/>
              <a:ext cx="2211421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Posisi Sembarang</a:t>
              </a:r>
            </a:p>
            <a:p>
              <a:r>
                <a:rPr lang="en-US" sz="2000">
                  <a:solidFill>
                    <a:srgbClr val="00B050"/>
                  </a:solidFill>
                </a:rPr>
                <a:t>{1,12}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5638800" y="2667075"/>
              <a:ext cx="106707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562600" y="3429000"/>
            <a:ext cx="3352800" cy="1323975"/>
            <a:chOff x="5562600" y="3457039"/>
            <a:chExt cx="3352800" cy="1323439"/>
          </a:xfrm>
        </p:grpSpPr>
        <p:sp>
          <p:nvSpPr>
            <p:cNvPr id="4104" name="TextBox 11"/>
            <p:cNvSpPr txBox="1">
              <a:spLocks noChangeArrowheads="1"/>
            </p:cNvSpPr>
            <p:nvPr/>
          </p:nvSpPr>
          <p:spPr bwMode="auto">
            <a:xfrm>
              <a:off x="6858000" y="3457039"/>
              <a:ext cx="2057400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Terbatas pada: </a:t>
              </a:r>
            </a:p>
            <a:p>
              <a:r>
                <a:rPr lang="en-US" sz="2000">
                  <a:solidFill>
                    <a:srgbClr val="0070C0"/>
                  </a:solidFill>
                </a:rPr>
                <a:t>{1,3}</a:t>
              </a:r>
            </a:p>
            <a:p>
              <a:r>
                <a:rPr lang="en-US" sz="2000">
                  <a:solidFill>
                    <a:srgbClr val="C00000"/>
                  </a:solidFill>
                </a:rPr>
                <a:t>{1,12}</a:t>
              </a:r>
            </a:p>
            <a:p>
              <a:r>
                <a:rPr lang="en-US" sz="2000">
                  <a:solidFill>
                    <a:srgbClr val="C00000"/>
                  </a:solidFill>
                </a:rPr>
                <a:t>{10,12} </a:t>
              </a:r>
              <a:endParaRPr lang="id-ID" sz="2000">
                <a:solidFill>
                  <a:srgbClr val="C00000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5562600" y="3914054"/>
              <a:ext cx="1066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9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i="1" dirty="0" smtClean="0"/>
              <a:t>Generational Replacement</a:t>
            </a:r>
            <a:r>
              <a:rPr lang="en-US" i="1" dirty="0" smtClean="0"/>
              <a:t> </a:t>
            </a:r>
            <a:r>
              <a:rPr lang="en-US" dirty="0" smtClean="0"/>
              <a:t>GA</a:t>
            </a:r>
            <a:endParaRPr lang="id-ID" dirty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057400"/>
            <a:ext cx="5867400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02 IT Telkom\001 Kuliah 2009\CS4763 EC\Herds of sheep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0" y="6088063"/>
            <a:ext cx="5715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FFFF00"/>
                </a:solidFill>
              </a:rPr>
              <a:t>Jumlah kambing = ?</a:t>
            </a:r>
            <a:endParaRPr lang="id-ID" sz="440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867400" y="6088063"/>
            <a:ext cx="32766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FFFF00"/>
                </a:solidFill>
              </a:rPr>
              <a:t>7 x 5 = 35</a:t>
            </a:r>
            <a:endParaRPr lang="id-ID" sz="44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 err="1" smtClean="0"/>
              <a:t>Generasi</a:t>
            </a:r>
            <a:r>
              <a:rPr lang="en-US" sz="4000" dirty="0" smtClean="0"/>
              <a:t> 1 (</a:t>
            </a:r>
            <a:r>
              <a:rPr lang="en-US" sz="4000" dirty="0" smtClean="0">
                <a:solidFill>
                  <a:srgbClr val="C00000"/>
                </a:solidFill>
              </a:rPr>
              <a:t>random</a:t>
            </a:r>
            <a:r>
              <a:rPr lang="en-US" sz="4000" dirty="0" smtClean="0"/>
              <a:t>: </a:t>
            </a:r>
            <a:r>
              <a:rPr lang="en-US" sz="4000" dirty="0" err="1" smtClean="0"/>
              <a:t>populasi</a:t>
            </a:r>
            <a:r>
              <a:rPr lang="en-US" sz="4000" dirty="0" smtClean="0"/>
              <a:t> 8 </a:t>
            </a:r>
            <a:r>
              <a:rPr lang="en-US" sz="4000" dirty="0" err="1" smtClean="0"/>
              <a:t>krom</a:t>
            </a:r>
            <a:r>
              <a:rPr lang="en-US" sz="4000" dirty="0" smtClean="0"/>
              <a:t>)</a:t>
            </a:r>
            <a:endParaRPr lang="id-ID" sz="4000" dirty="0"/>
          </a:p>
        </p:txBody>
      </p:sp>
      <p:pic>
        <p:nvPicPr>
          <p:cNvPr id="22531" name="Picture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160588"/>
            <a:ext cx="82804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2662238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1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30480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2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5527675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8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3470275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3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38862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4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0" y="4303713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5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0" y="4705350"/>
            <a:ext cx="533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6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0" y="5121275"/>
            <a:ext cx="533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7</a:t>
            </a:r>
            <a:endParaRPr lang="id-ID" sz="2400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900112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14400" y="152400"/>
            <a:ext cx="533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</a:rPr>
              <a:t>1</a:t>
            </a:r>
            <a:endParaRPr lang="id-ID" sz="4800" b="1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81600" y="152400"/>
            <a:ext cx="533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</a:rPr>
              <a:t>2</a:t>
            </a:r>
            <a:endParaRPr lang="id-ID" sz="4800" b="1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" y="3429000"/>
            <a:ext cx="533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</a:rPr>
              <a:t>3</a:t>
            </a:r>
            <a:endParaRPr lang="id-ID" sz="4800" b="1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257800" y="3352800"/>
            <a:ext cx="533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</a:rPr>
              <a:t>8</a:t>
            </a:r>
            <a:endParaRPr lang="id-ID" sz="4800" b="1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67000" y="3352800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. . .</a:t>
            </a:r>
            <a:endParaRPr lang="id-ID" sz="2400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Generasi</a:t>
            </a:r>
            <a:r>
              <a:rPr lang="en-US" sz="4000" dirty="0" smtClean="0"/>
              <a:t> 1 (</a:t>
            </a:r>
            <a:r>
              <a:rPr lang="en-US" sz="4000" dirty="0" smtClean="0">
                <a:solidFill>
                  <a:srgbClr val="C00000"/>
                </a:solidFill>
              </a:rPr>
              <a:t>random</a:t>
            </a:r>
            <a:r>
              <a:rPr lang="en-US" sz="4000" dirty="0" smtClean="0"/>
              <a:t>: </a:t>
            </a:r>
            <a:r>
              <a:rPr lang="en-US" sz="4000" dirty="0" err="1" smtClean="0"/>
              <a:t>populasi</a:t>
            </a:r>
            <a:r>
              <a:rPr lang="en-US" sz="4000" dirty="0" smtClean="0"/>
              <a:t> 8 </a:t>
            </a:r>
            <a:r>
              <a:rPr lang="en-US" sz="4000" dirty="0" err="1" smtClean="0"/>
              <a:t>krom</a:t>
            </a:r>
            <a:r>
              <a:rPr lang="en-US" sz="4000" dirty="0" smtClean="0"/>
              <a:t>)</a:t>
            </a:r>
            <a:endParaRPr lang="id-ID" sz="4000" dirty="0" smtClean="0"/>
          </a:p>
        </p:txBody>
      </p:sp>
      <p:pic>
        <p:nvPicPr>
          <p:cNvPr id="24579" name="Picture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160588"/>
            <a:ext cx="82804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7"/>
          <p:cNvSpPr txBox="1">
            <a:spLocks noChangeArrowheads="1"/>
          </p:cNvSpPr>
          <p:nvPr/>
        </p:nvSpPr>
        <p:spPr bwMode="auto">
          <a:xfrm>
            <a:off x="0" y="2662238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1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24581" name="TextBox 12"/>
          <p:cNvSpPr txBox="1">
            <a:spLocks noChangeArrowheads="1"/>
          </p:cNvSpPr>
          <p:nvPr/>
        </p:nvSpPr>
        <p:spPr bwMode="auto">
          <a:xfrm>
            <a:off x="0" y="30480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2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24582" name="TextBox 13"/>
          <p:cNvSpPr txBox="1">
            <a:spLocks noChangeArrowheads="1"/>
          </p:cNvSpPr>
          <p:nvPr/>
        </p:nvSpPr>
        <p:spPr bwMode="auto">
          <a:xfrm>
            <a:off x="0" y="55118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8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24583" name="TextBox 14"/>
          <p:cNvSpPr txBox="1">
            <a:spLocks noChangeArrowheads="1"/>
          </p:cNvSpPr>
          <p:nvPr/>
        </p:nvSpPr>
        <p:spPr bwMode="auto">
          <a:xfrm>
            <a:off x="0" y="3470275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3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24584" name="TextBox 15"/>
          <p:cNvSpPr txBox="1">
            <a:spLocks noChangeArrowheads="1"/>
          </p:cNvSpPr>
          <p:nvPr/>
        </p:nvSpPr>
        <p:spPr bwMode="auto">
          <a:xfrm>
            <a:off x="0" y="38862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4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24585" name="TextBox 16"/>
          <p:cNvSpPr txBox="1">
            <a:spLocks noChangeArrowheads="1"/>
          </p:cNvSpPr>
          <p:nvPr/>
        </p:nvSpPr>
        <p:spPr bwMode="auto">
          <a:xfrm>
            <a:off x="0" y="4303713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5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24586" name="TextBox 17"/>
          <p:cNvSpPr txBox="1">
            <a:spLocks noChangeArrowheads="1"/>
          </p:cNvSpPr>
          <p:nvPr/>
        </p:nvSpPr>
        <p:spPr bwMode="auto">
          <a:xfrm>
            <a:off x="0" y="4694238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6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24587" name="TextBox 18"/>
          <p:cNvSpPr txBox="1">
            <a:spLocks noChangeArrowheads="1"/>
          </p:cNvSpPr>
          <p:nvPr/>
        </p:nvSpPr>
        <p:spPr bwMode="auto">
          <a:xfrm>
            <a:off x="0" y="5135563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7</a:t>
            </a:r>
            <a:endParaRPr lang="id-ID" sz="2400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Generasi</a:t>
            </a:r>
            <a:r>
              <a:rPr lang="en-US" dirty="0" smtClean="0"/>
              <a:t> 2 (</a:t>
            </a:r>
            <a:r>
              <a:rPr lang="en-US" dirty="0" err="1" smtClean="0"/>
              <a:t>Populasi</a:t>
            </a:r>
            <a:r>
              <a:rPr lang="en-US" dirty="0" smtClean="0"/>
              <a:t> 8 </a:t>
            </a:r>
            <a:r>
              <a:rPr lang="en-US" dirty="0" err="1" smtClean="0"/>
              <a:t>krom</a:t>
            </a:r>
            <a:r>
              <a:rPr lang="en-US" dirty="0" smtClean="0"/>
              <a:t>)</a:t>
            </a:r>
            <a:endParaRPr lang="id-ID" dirty="0"/>
          </a:p>
        </p:txBody>
      </p:sp>
      <p:pic>
        <p:nvPicPr>
          <p:cNvPr id="25603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160588"/>
            <a:ext cx="82804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0" y="2662238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1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0" y="30480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2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0" y="5527675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8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25607" name="TextBox 7"/>
          <p:cNvSpPr txBox="1">
            <a:spLocks noChangeArrowheads="1"/>
          </p:cNvSpPr>
          <p:nvPr/>
        </p:nvSpPr>
        <p:spPr bwMode="auto">
          <a:xfrm>
            <a:off x="0" y="3470275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3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25608" name="TextBox 8"/>
          <p:cNvSpPr txBox="1">
            <a:spLocks noChangeArrowheads="1"/>
          </p:cNvSpPr>
          <p:nvPr/>
        </p:nvSpPr>
        <p:spPr bwMode="auto">
          <a:xfrm>
            <a:off x="0" y="38862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4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25609" name="TextBox 9"/>
          <p:cNvSpPr txBox="1">
            <a:spLocks noChangeArrowheads="1"/>
          </p:cNvSpPr>
          <p:nvPr/>
        </p:nvSpPr>
        <p:spPr bwMode="auto">
          <a:xfrm>
            <a:off x="0" y="4303713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5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25610" name="TextBox 10"/>
          <p:cNvSpPr txBox="1">
            <a:spLocks noChangeArrowheads="1"/>
          </p:cNvSpPr>
          <p:nvPr/>
        </p:nvSpPr>
        <p:spPr bwMode="auto">
          <a:xfrm>
            <a:off x="0" y="4719638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6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25611" name="TextBox 11"/>
          <p:cNvSpPr txBox="1">
            <a:spLocks noChangeArrowheads="1"/>
          </p:cNvSpPr>
          <p:nvPr/>
        </p:nvSpPr>
        <p:spPr bwMode="auto">
          <a:xfrm>
            <a:off x="0" y="5121275"/>
            <a:ext cx="533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7</a:t>
            </a:r>
            <a:endParaRPr lang="id-ID" sz="2400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Generasi</a:t>
            </a:r>
            <a:r>
              <a:rPr lang="en-US" dirty="0" smtClean="0"/>
              <a:t> 10 (</a:t>
            </a:r>
            <a:r>
              <a:rPr lang="en-US" dirty="0" err="1" smtClean="0"/>
              <a:t>Populasi</a:t>
            </a:r>
            <a:r>
              <a:rPr lang="en-US" dirty="0" smtClean="0"/>
              <a:t> 8 </a:t>
            </a:r>
            <a:r>
              <a:rPr lang="en-US" dirty="0" err="1" smtClean="0"/>
              <a:t>krom</a:t>
            </a:r>
            <a:r>
              <a:rPr lang="en-US" dirty="0" smtClean="0"/>
              <a:t>)</a:t>
            </a:r>
            <a:endParaRPr lang="id-ID" dirty="0"/>
          </a:p>
        </p:txBody>
      </p:sp>
      <p:pic>
        <p:nvPicPr>
          <p:cNvPr id="26627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160588"/>
            <a:ext cx="82804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0" y="2662238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1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0" y="30480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2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0" y="5527675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8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0" y="3470275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3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26632" name="TextBox 7"/>
          <p:cNvSpPr txBox="1">
            <a:spLocks noChangeArrowheads="1"/>
          </p:cNvSpPr>
          <p:nvPr/>
        </p:nvSpPr>
        <p:spPr bwMode="auto">
          <a:xfrm>
            <a:off x="0" y="38862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4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26633" name="TextBox 8"/>
          <p:cNvSpPr txBox="1">
            <a:spLocks noChangeArrowheads="1"/>
          </p:cNvSpPr>
          <p:nvPr/>
        </p:nvSpPr>
        <p:spPr bwMode="auto">
          <a:xfrm>
            <a:off x="0" y="4303713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5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26634" name="TextBox 9"/>
          <p:cNvSpPr txBox="1">
            <a:spLocks noChangeArrowheads="1"/>
          </p:cNvSpPr>
          <p:nvPr/>
        </p:nvSpPr>
        <p:spPr bwMode="auto">
          <a:xfrm>
            <a:off x="0" y="4719638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6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26635" name="TextBox 10"/>
          <p:cNvSpPr txBox="1">
            <a:spLocks noChangeArrowheads="1"/>
          </p:cNvSpPr>
          <p:nvPr/>
        </p:nvSpPr>
        <p:spPr bwMode="auto">
          <a:xfrm>
            <a:off x="0" y="5121275"/>
            <a:ext cx="533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7</a:t>
            </a:r>
            <a:endParaRPr lang="id-ID" sz="2400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Generasi</a:t>
            </a:r>
            <a:r>
              <a:rPr lang="en-US" dirty="0" smtClean="0"/>
              <a:t> 50 (</a:t>
            </a:r>
            <a:r>
              <a:rPr lang="en-US" dirty="0" err="1" smtClean="0"/>
              <a:t>Populasi</a:t>
            </a:r>
            <a:r>
              <a:rPr lang="en-US" dirty="0" smtClean="0"/>
              <a:t> 8 </a:t>
            </a:r>
            <a:r>
              <a:rPr lang="en-US" dirty="0" err="1" smtClean="0"/>
              <a:t>krom</a:t>
            </a:r>
            <a:r>
              <a:rPr lang="en-US" dirty="0" smtClean="0"/>
              <a:t>)</a:t>
            </a:r>
            <a:endParaRPr lang="id-ID" dirty="0"/>
          </a:p>
        </p:txBody>
      </p:sp>
      <p:pic>
        <p:nvPicPr>
          <p:cNvPr id="27651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160588"/>
            <a:ext cx="82804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4876800"/>
            <a:ext cx="9155113" cy="685800"/>
            <a:chOff x="0" y="4876800"/>
            <a:chExt cx="9155310" cy="685800"/>
          </a:xfrm>
        </p:grpSpPr>
        <p:sp>
          <p:nvSpPr>
            <p:cNvPr id="7" name="Oval 6"/>
            <p:cNvSpPr/>
            <p:nvPr/>
          </p:nvSpPr>
          <p:spPr>
            <a:xfrm>
              <a:off x="0" y="5105400"/>
              <a:ext cx="7696366" cy="4572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7662" name="Rectangle 7"/>
            <p:cNvSpPr>
              <a:spLocks noChangeArrowheads="1"/>
            </p:cNvSpPr>
            <p:nvPr/>
          </p:nvSpPr>
          <p:spPr bwMode="auto">
            <a:xfrm>
              <a:off x="6705600" y="4876800"/>
              <a:ext cx="244971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C00000"/>
                  </a:solidFill>
                </a:rPr>
                <a:t>Kromosom terbaik</a:t>
              </a:r>
              <a:endParaRPr lang="id-ID" sz="2000" b="1">
                <a:solidFill>
                  <a:srgbClr val="C00000"/>
                </a:solidFill>
              </a:endParaRPr>
            </a:p>
          </p:txBody>
        </p:sp>
      </p:grpSp>
      <p:sp>
        <p:nvSpPr>
          <p:cNvPr id="27653" name="TextBox 9"/>
          <p:cNvSpPr txBox="1">
            <a:spLocks noChangeArrowheads="1"/>
          </p:cNvSpPr>
          <p:nvPr/>
        </p:nvSpPr>
        <p:spPr bwMode="auto">
          <a:xfrm>
            <a:off x="0" y="2662238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1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27654" name="TextBox 10"/>
          <p:cNvSpPr txBox="1">
            <a:spLocks noChangeArrowheads="1"/>
          </p:cNvSpPr>
          <p:nvPr/>
        </p:nvSpPr>
        <p:spPr bwMode="auto">
          <a:xfrm>
            <a:off x="0" y="30480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2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27655" name="TextBox 11"/>
          <p:cNvSpPr txBox="1">
            <a:spLocks noChangeArrowheads="1"/>
          </p:cNvSpPr>
          <p:nvPr/>
        </p:nvSpPr>
        <p:spPr bwMode="auto">
          <a:xfrm>
            <a:off x="0" y="5527675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8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27656" name="TextBox 12"/>
          <p:cNvSpPr txBox="1">
            <a:spLocks noChangeArrowheads="1"/>
          </p:cNvSpPr>
          <p:nvPr/>
        </p:nvSpPr>
        <p:spPr bwMode="auto">
          <a:xfrm>
            <a:off x="0" y="3470275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3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27657" name="TextBox 13"/>
          <p:cNvSpPr txBox="1">
            <a:spLocks noChangeArrowheads="1"/>
          </p:cNvSpPr>
          <p:nvPr/>
        </p:nvSpPr>
        <p:spPr bwMode="auto">
          <a:xfrm>
            <a:off x="0" y="38862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4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27658" name="TextBox 14"/>
          <p:cNvSpPr txBox="1">
            <a:spLocks noChangeArrowheads="1"/>
          </p:cNvSpPr>
          <p:nvPr/>
        </p:nvSpPr>
        <p:spPr bwMode="auto">
          <a:xfrm>
            <a:off x="0" y="4303713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5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27659" name="TextBox 15"/>
          <p:cNvSpPr txBox="1">
            <a:spLocks noChangeArrowheads="1"/>
          </p:cNvSpPr>
          <p:nvPr/>
        </p:nvSpPr>
        <p:spPr bwMode="auto">
          <a:xfrm>
            <a:off x="0" y="4719638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6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27660" name="TextBox 16"/>
          <p:cNvSpPr txBox="1">
            <a:spLocks noChangeArrowheads="1"/>
          </p:cNvSpPr>
          <p:nvPr/>
        </p:nvSpPr>
        <p:spPr bwMode="auto">
          <a:xfrm>
            <a:off x="0" y="5121275"/>
            <a:ext cx="533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7</a:t>
            </a:r>
            <a:endParaRPr lang="id-ID" sz="2400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3622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terbaik</a:t>
            </a:r>
            <a:endParaRPr lang="id-ID" dirty="0"/>
          </a:p>
        </p:txBody>
      </p:sp>
      <p:graphicFrame>
        <p:nvGraphicFramePr>
          <p:cNvPr id="485379" name="Object 3"/>
          <p:cNvGraphicFramePr>
            <a:graphicFrameLocks noChangeAspect="1"/>
          </p:cNvGraphicFramePr>
          <p:nvPr/>
        </p:nvGraphicFramePr>
        <p:xfrm>
          <a:off x="228600" y="3733800"/>
          <a:ext cx="8124825" cy="1676400"/>
        </p:xfrm>
        <a:graphic>
          <a:graphicData uri="http://schemas.openxmlformats.org/presentationml/2006/ole">
            <p:oleObj spid="_x0000_s5122" name="Equation" r:id="rId4" imgW="4292280" imgH="888840" progId="Equation.3">
              <p:embed/>
            </p:oleObj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6172200"/>
            <a:ext cx="609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C00000"/>
                </a:solidFill>
              </a:rPr>
              <a:t>Akurasi untuk data yang lain???</a:t>
            </a:r>
            <a:endParaRPr lang="id-ID" sz="240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5715000"/>
            <a:ext cx="609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C00000"/>
                </a:solidFill>
              </a:rPr>
              <a:t>Akurasi = 100% untuk training set</a:t>
            </a:r>
            <a:endParaRPr lang="id-ID" sz="2400">
              <a:solidFill>
                <a:srgbClr val="C0000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267200" y="3048000"/>
            <a:ext cx="457200" cy="5334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Kapan</a:t>
            </a:r>
            <a:r>
              <a:rPr lang="en-US" dirty="0" smtClean="0"/>
              <a:t> </a:t>
            </a:r>
            <a:r>
              <a:rPr lang="en-US" dirty="0" err="1" smtClean="0"/>
              <a:t>Menghentikan</a:t>
            </a:r>
            <a:r>
              <a:rPr lang="en-US" dirty="0" smtClean="0"/>
              <a:t> </a:t>
            </a:r>
            <a:r>
              <a:rPr lang="en-US" i="1" dirty="0" smtClean="0"/>
              <a:t>Learning</a:t>
            </a:r>
            <a:r>
              <a:rPr lang="en-US" dirty="0" smtClean="0"/>
              <a:t>?</a:t>
            </a:r>
            <a:endParaRPr lang="id-ID" dirty="0"/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57200" y="2362200"/>
          <a:ext cx="8001000" cy="4340225"/>
        </p:xfrm>
        <a:graphic>
          <a:graphicData uri="http://schemas.openxmlformats.org/presentationml/2006/ole">
            <p:oleObj spid="_x0000_s6146" name="Visio" r:id="rId3" imgW="4726849" imgH="2566798" progId="Visio.Drawing.11">
              <p:embed/>
            </p:oleObj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0" y="3429000"/>
            <a:ext cx="274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Untuk JST PB</a:t>
            </a:r>
            <a:endParaRPr lang="id-ID" sz="280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0" y="3236913"/>
            <a:ext cx="3505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B050"/>
                </a:solidFill>
              </a:rPr>
              <a:t>Untuk GA, grafiknya bagaimana?</a:t>
            </a:r>
            <a:endParaRPr lang="id-ID" sz="2800">
              <a:solidFill>
                <a:srgbClr val="00B050"/>
              </a:solidFill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825875" y="4724400"/>
            <a:ext cx="1295400" cy="1055688"/>
            <a:chOff x="5044440" y="2678668"/>
            <a:chExt cx="1295400" cy="1055132"/>
          </a:xfrm>
        </p:grpSpPr>
        <p:sp>
          <p:nvSpPr>
            <p:cNvPr id="8" name="Oval 7"/>
            <p:cNvSpPr/>
            <p:nvPr/>
          </p:nvSpPr>
          <p:spPr>
            <a:xfrm>
              <a:off x="5485765" y="3200681"/>
              <a:ext cx="381000" cy="533119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6153" name="TextBox 8"/>
            <p:cNvSpPr txBox="1">
              <a:spLocks noChangeArrowheads="1"/>
            </p:cNvSpPr>
            <p:nvPr/>
          </p:nvSpPr>
          <p:spPr bwMode="auto">
            <a:xfrm>
              <a:off x="5044440" y="2678668"/>
              <a:ext cx="1295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0070C0"/>
                  </a:solidFill>
                </a:rPr>
                <a:t>Berhenti !</a:t>
              </a:r>
              <a:endParaRPr lang="id-ID" b="1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Menghentikan</a:t>
            </a:r>
            <a:r>
              <a:rPr lang="en-US" dirty="0" smtClean="0"/>
              <a:t> </a:t>
            </a:r>
            <a:r>
              <a:rPr lang="en-US" dirty="0" err="1" smtClean="0"/>
              <a:t>evolusi</a:t>
            </a:r>
            <a:r>
              <a:rPr lang="en-US" dirty="0" smtClean="0"/>
              <a:t> GA</a:t>
            </a:r>
            <a:endParaRPr lang="id-ID" dirty="0"/>
          </a:p>
        </p:txBody>
      </p:sp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457200" y="2362200"/>
          <a:ext cx="8001000" cy="4340225"/>
        </p:xfrm>
        <a:graphic>
          <a:graphicData uri="http://schemas.openxmlformats.org/presentationml/2006/ole">
            <p:oleObj spid="_x0000_s7170" name="Visio" r:id="rId3" imgW="4726849" imgH="2566798" progId="Visio.Drawing.11">
              <p:embed/>
            </p:oleObj>
          </a:graphicData>
        </a:graphic>
      </p:graphicFrame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059363" y="2759075"/>
            <a:ext cx="1295400" cy="1054100"/>
            <a:chOff x="5059680" y="2678668"/>
            <a:chExt cx="1295400" cy="1055132"/>
          </a:xfrm>
        </p:grpSpPr>
        <p:sp>
          <p:nvSpPr>
            <p:cNvPr id="7" name="Oval 6"/>
            <p:cNvSpPr/>
            <p:nvPr/>
          </p:nvSpPr>
          <p:spPr>
            <a:xfrm>
              <a:off x="5516880" y="3199878"/>
              <a:ext cx="381000" cy="533922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59680" y="2678668"/>
              <a:ext cx="1295400" cy="3686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 err="1">
                  <a:solidFill>
                    <a:schemeClr val="accent4">
                      <a:lumMod val="75000"/>
                    </a:schemeClr>
                  </a:solidFill>
                </a:rPr>
                <a:t>Berhenti</a:t>
              </a:r>
              <a:r>
                <a:rPr lang="en-US" b="1" dirty="0">
                  <a:solidFill>
                    <a:schemeClr val="accent4">
                      <a:lumMod val="75000"/>
                    </a:schemeClr>
                  </a:solidFill>
                </a:rPr>
                <a:t> !</a:t>
              </a:r>
              <a:endParaRPr lang="id-ID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48000" y="2209800"/>
            <a:ext cx="533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B050"/>
                </a:solidFill>
              </a:rPr>
              <a:t>Akurasi Total = (450+800)/1500 = 0.833</a:t>
            </a:r>
            <a:endParaRPr lang="id-ID" sz="2000" b="1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Perhatian !!!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Fitness </a:t>
            </a:r>
            <a:r>
              <a:rPr lang="en-US" smtClean="0">
                <a:sym typeface="Wingdings" pitchFamily="2" charset="2"/>
              </a:rPr>
              <a:t>dihitung dengan </a:t>
            </a:r>
            <a:r>
              <a:rPr lang="en-US" i="1" smtClean="0">
                <a:solidFill>
                  <a:srgbClr val="C00000"/>
                </a:solidFill>
              </a:rPr>
              <a:t>training set </a:t>
            </a:r>
            <a:r>
              <a:rPr lang="en-US" smtClean="0">
                <a:solidFill>
                  <a:srgbClr val="C00000"/>
                </a:solidFill>
              </a:rPr>
              <a:t>saja</a:t>
            </a:r>
            <a:endParaRPr lang="en-US" smtClean="0"/>
          </a:p>
          <a:p>
            <a:pPr eaLnBrk="1" hangingPunct="1"/>
            <a:r>
              <a:rPr lang="en-US" i="1" smtClean="0"/>
              <a:t>Validation set </a:t>
            </a:r>
            <a:r>
              <a:rPr lang="en-US" smtClean="0"/>
              <a:t>hanya untuk </a:t>
            </a:r>
            <a:r>
              <a:rPr lang="en-US" smtClean="0">
                <a:solidFill>
                  <a:srgbClr val="C00000"/>
                </a:solidFill>
              </a:rPr>
              <a:t>mem-validasi aturan</a:t>
            </a:r>
          </a:p>
          <a:p>
            <a:pPr eaLnBrk="1" hangingPunct="1"/>
            <a:r>
              <a:rPr lang="en-US" smtClean="0"/>
              <a:t>Akurasi total dihitung berdasarkan </a:t>
            </a:r>
            <a:r>
              <a:rPr lang="en-US" smtClean="0">
                <a:solidFill>
                  <a:srgbClr val="C00000"/>
                </a:solidFill>
              </a:rPr>
              <a:t>porsi data </a:t>
            </a:r>
            <a:r>
              <a:rPr lang="en-US" smtClean="0"/>
              <a:t>pada </a:t>
            </a:r>
            <a:r>
              <a:rPr lang="en-US" i="1" smtClean="0"/>
              <a:t>training set dan validation set </a:t>
            </a:r>
            <a:endParaRPr lang="id-ID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02 IT Telkom\001 Kuliah 2009\CS4763 EC\herd_of_sheep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6088063"/>
            <a:ext cx="5715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FFFF00"/>
                </a:solidFill>
              </a:rPr>
              <a:t>Jumlah kambing = ?</a:t>
            </a:r>
            <a:endParaRPr lang="id-ID" sz="440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3400" y="2286000"/>
            <a:ext cx="8305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FF00"/>
                </a:solidFill>
              </a:rPr>
              <a:t>Pilih presisi atau kecepatan?</a:t>
            </a:r>
            <a:endParaRPr lang="id-ID" sz="4400" b="1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3124200"/>
            <a:ext cx="8305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Presisi dan cepat !!!</a:t>
            </a:r>
            <a:endParaRPr lang="id-ID" sz="4400" b="1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867400" y="6088063"/>
            <a:ext cx="32766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FFFF00"/>
                </a:solidFill>
              </a:rPr>
              <a:t>Sulit?</a:t>
            </a:r>
            <a:endParaRPr lang="id-ID" sz="44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6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 err="1" smtClean="0"/>
              <a:t>Overfit</a:t>
            </a:r>
            <a:r>
              <a:rPr lang="en-US" i="1" dirty="0" smtClean="0"/>
              <a:t>,</a:t>
            </a:r>
            <a:r>
              <a:rPr lang="en-US" dirty="0" smtClean="0"/>
              <a:t> </a:t>
            </a:r>
            <a:r>
              <a:rPr lang="en-US" i="1" dirty="0" smtClean="0"/>
              <a:t>Oversize</a:t>
            </a:r>
            <a:r>
              <a:rPr lang="en-US" dirty="0" smtClean="0"/>
              <a:t>, </a:t>
            </a:r>
            <a:r>
              <a:rPr lang="en-US" i="1" dirty="0" smtClean="0"/>
              <a:t>Flexible</a:t>
            </a:r>
            <a:endParaRPr lang="id-ID" i="1" dirty="0"/>
          </a:p>
        </p:txBody>
      </p:sp>
      <p:pic>
        <p:nvPicPr>
          <p:cNvPr id="392194" name="Picture 2" descr="D:\00 Suyanto\001 Kuliah 2009\CSCS3243 Kecerdasan Mesain dan Artifisial\Over fit sho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133600"/>
            <a:ext cx="177641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2195" name="Picture 3" descr="D:\00 Suyanto\001 Kuliah 2009\CSCS3243 Kecerdasan Mesain dan Artifisial\Oversize Sho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133600"/>
            <a:ext cx="1955800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2196" name="Picture 4" descr="D:\00 Suyanto\001 Kuliah 2009\CSCS3243 Kecerdasan Mesain dan Artifisial\Flexible Sho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133600"/>
            <a:ext cx="40735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609600" y="5638800"/>
            <a:ext cx="1600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7" name="Oval 6"/>
          <p:cNvSpPr/>
          <p:nvPr/>
        </p:nvSpPr>
        <p:spPr>
          <a:xfrm>
            <a:off x="2590800" y="5105400"/>
            <a:ext cx="16002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8" name="Oval 7"/>
          <p:cNvSpPr/>
          <p:nvPr/>
        </p:nvSpPr>
        <p:spPr>
          <a:xfrm>
            <a:off x="5943600" y="2590800"/>
            <a:ext cx="1600200" cy="1295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2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2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2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Diskusi</a:t>
            </a:r>
            <a:endParaRPr lang="id-ID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GA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ID3?</a:t>
            </a:r>
          </a:p>
          <a:p>
            <a:pPr eaLnBrk="1" hangingPunct="1"/>
            <a:r>
              <a:rPr lang="en-US" dirty="0" smtClean="0"/>
              <a:t>ID3 </a:t>
            </a:r>
            <a:r>
              <a:rPr lang="en-US" dirty="0" err="1" smtClean="0"/>
              <a:t>sekuensial</a:t>
            </a:r>
            <a:endParaRPr lang="en-US" dirty="0" smtClean="0"/>
          </a:p>
          <a:p>
            <a:pPr eaLnBrk="1" hangingPunct="1"/>
            <a:r>
              <a:rPr lang="en-US" dirty="0" smtClean="0"/>
              <a:t>GA </a:t>
            </a:r>
            <a:r>
              <a:rPr lang="en-US" dirty="0" err="1" smtClean="0"/>
              <a:t>paralel</a:t>
            </a:r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2895600" y="685800"/>
            <a:ext cx="1600200" cy="457200"/>
          </a:xfrm>
          <a:prstGeom prst="flowChartProcess">
            <a:avLst/>
          </a:prstGeom>
          <a:solidFill>
            <a:srgbClr val="FF99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Wawancara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10800000" flipV="1">
            <a:off x="1676400" y="1143000"/>
            <a:ext cx="19812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28800" y="1371600"/>
            <a:ext cx="9144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Baik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2362200"/>
            <a:ext cx="9144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Ya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Straight Connector 8"/>
          <p:cNvCxnSpPr>
            <a:endCxn id="11" idx="0"/>
          </p:cNvCxnSpPr>
          <p:nvPr/>
        </p:nvCxnSpPr>
        <p:spPr>
          <a:xfrm>
            <a:off x="3657600" y="1143000"/>
            <a:ext cx="19431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48200" y="1371600"/>
            <a:ext cx="9144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Buruk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4800600" y="2286000"/>
            <a:ext cx="1600200" cy="457200"/>
          </a:xfrm>
          <a:prstGeom prst="flowChartProcess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Psikologi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3200400" y="2743200"/>
            <a:ext cx="4845050" cy="3124200"/>
            <a:chOff x="3200400" y="2743200"/>
            <a:chExt cx="4844844" cy="3124200"/>
          </a:xfrm>
        </p:grpSpPr>
        <p:cxnSp>
          <p:nvCxnSpPr>
            <p:cNvPr id="12" name="Straight Connector 11"/>
            <p:cNvCxnSpPr>
              <a:stCxn id="11" idx="2"/>
            </p:cNvCxnSpPr>
            <p:nvPr/>
          </p:nvCxnSpPr>
          <p:spPr>
            <a:xfrm rot="5400000">
              <a:off x="4057589" y="2343191"/>
              <a:ext cx="1143000" cy="1943017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508362" y="3124200"/>
              <a:ext cx="914361" cy="381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Tinggi</a:t>
              </a:r>
              <a:endParaRPr lang="id-ID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00400" y="3886200"/>
              <a:ext cx="914361" cy="381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Tidak</a:t>
              </a:r>
              <a:endParaRPr lang="id-ID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6" name="Straight Connector 15"/>
            <p:cNvCxnSpPr>
              <a:stCxn id="11" idx="2"/>
            </p:cNvCxnSpPr>
            <p:nvPr/>
          </p:nvCxnSpPr>
          <p:spPr>
            <a:xfrm rot="5400000">
              <a:off x="5029892" y="3315494"/>
              <a:ext cx="1143000" cy="1588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592661" y="3135313"/>
              <a:ext cx="1219148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Sedang</a:t>
              </a:r>
              <a:endParaRPr lang="id-ID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5" name="Flowchart: Process 24"/>
            <p:cNvSpPr/>
            <p:nvPr/>
          </p:nvSpPr>
          <p:spPr>
            <a:xfrm>
              <a:off x="4800532" y="3886200"/>
              <a:ext cx="1600132" cy="457200"/>
            </a:xfrm>
            <a:prstGeom prst="flowChartProcess">
              <a:avLst/>
            </a:prstGeom>
            <a:solidFill>
              <a:srgbClr val="92D05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IPK</a:t>
              </a:r>
              <a:endParaRPr lang="id-ID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6" name="Straight Connector 25"/>
            <p:cNvCxnSpPr>
              <a:stCxn id="25" idx="2"/>
            </p:cNvCxnSpPr>
            <p:nvPr/>
          </p:nvCxnSpPr>
          <p:spPr>
            <a:xfrm rot="5400000">
              <a:off x="4057589" y="3943391"/>
              <a:ext cx="1143000" cy="1943017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508362" y="4724400"/>
              <a:ext cx="914361" cy="381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Bagus</a:t>
              </a:r>
              <a:endParaRPr lang="id-ID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00400" y="5486400"/>
              <a:ext cx="914361" cy="381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Ya</a:t>
              </a:r>
              <a:endParaRPr lang="id-ID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rot="5400000">
              <a:off x="5036242" y="4914106"/>
              <a:ext cx="1143000" cy="1588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5624410" y="4735513"/>
              <a:ext cx="1219148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Cukup</a:t>
              </a:r>
              <a:endParaRPr lang="id-ID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51355" y="5486400"/>
              <a:ext cx="914361" cy="381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Ya</a:t>
              </a:r>
              <a:endParaRPr lang="id-ID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5621235" y="4343400"/>
              <a:ext cx="1943017" cy="114300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826096" y="4735513"/>
              <a:ext cx="1219148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Kurang</a:t>
              </a:r>
              <a:endParaRPr lang="id-ID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086435" y="5486400"/>
              <a:ext cx="914361" cy="381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Tidak</a:t>
              </a:r>
              <a:endParaRPr lang="id-ID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5606948" y="2743200"/>
              <a:ext cx="1943017" cy="114300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6781648" y="3124200"/>
              <a:ext cx="1219148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Rendah</a:t>
              </a:r>
              <a:endParaRPr lang="id-ID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086435" y="3886200"/>
              <a:ext cx="914361" cy="381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Tidak</a:t>
              </a:r>
              <a:endParaRPr lang="id-ID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7418" name="TextBox 26"/>
          <p:cNvSpPr txBox="1">
            <a:spLocks noChangeArrowheads="1"/>
          </p:cNvSpPr>
          <p:nvPr/>
        </p:nvSpPr>
        <p:spPr bwMode="auto">
          <a:xfrm>
            <a:off x="76200" y="71438"/>
            <a:ext cx="1066800" cy="6461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ID3</a:t>
            </a:r>
            <a:endParaRPr lang="id-ID" sz="2400" dirty="0">
              <a:solidFill>
                <a:srgbClr val="FFFF00"/>
              </a:solidFill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0" y="6211669"/>
            <a:ext cx="6781800" cy="64633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</a:rPr>
              <a:t>Apakah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pohon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ini</a:t>
            </a:r>
            <a:r>
              <a:rPr lang="en-US" sz="3600" dirty="0" smtClean="0">
                <a:solidFill>
                  <a:srgbClr val="FFFF00"/>
                </a:solidFill>
              </a:rPr>
              <a:t> yang </a:t>
            </a:r>
            <a:r>
              <a:rPr lang="en-US" sz="3600" dirty="0" err="1" smtClean="0">
                <a:solidFill>
                  <a:srgbClr val="FFFF00"/>
                </a:solidFill>
              </a:rPr>
              <a:t>terbaik</a:t>
            </a:r>
            <a:r>
              <a:rPr lang="en-US" sz="3600" dirty="0" smtClean="0">
                <a:solidFill>
                  <a:srgbClr val="FFFF00"/>
                </a:solidFill>
              </a:rPr>
              <a:t>?</a:t>
            </a:r>
            <a:endParaRPr lang="id-ID" sz="3600" dirty="0">
              <a:solidFill>
                <a:srgbClr val="FFFF00"/>
              </a:solidFill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0" y="6211669"/>
            <a:ext cx="7467600" cy="646331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</a:rPr>
              <a:t>Berapa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jumlah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pohon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yg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mungkin</a:t>
            </a:r>
            <a:r>
              <a:rPr lang="en-US" sz="3600" dirty="0" smtClean="0">
                <a:solidFill>
                  <a:srgbClr val="FFFF00"/>
                </a:solidFill>
              </a:rPr>
              <a:t>?</a:t>
            </a:r>
            <a:endParaRPr lang="id-ID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900112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14400" y="152400"/>
            <a:ext cx="533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</a:rPr>
              <a:t>1</a:t>
            </a:r>
            <a:endParaRPr lang="id-ID" sz="4800" b="1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81600" y="152400"/>
            <a:ext cx="533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</a:rPr>
              <a:t>2</a:t>
            </a:r>
            <a:endParaRPr lang="id-ID" sz="4800" b="1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" y="3429000"/>
            <a:ext cx="533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</a:rPr>
              <a:t>3</a:t>
            </a:r>
            <a:endParaRPr lang="id-ID" sz="4800" b="1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257800" y="3352800"/>
            <a:ext cx="533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</a:rPr>
              <a:t>8</a:t>
            </a:r>
            <a:endParaRPr lang="id-ID" sz="4800" b="1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67000" y="3352800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. . .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11" name="TextBox 26"/>
          <p:cNvSpPr txBox="1">
            <a:spLocks noChangeArrowheads="1"/>
          </p:cNvSpPr>
          <p:nvPr/>
        </p:nvSpPr>
        <p:spPr bwMode="auto">
          <a:xfrm>
            <a:off x="76200" y="71438"/>
            <a:ext cx="914400" cy="6461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GA</a:t>
            </a:r>
            <a:endParaRPr lang="id-ID" sz="2400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6211669"/>
            <a:ext cx="7467600" cy="646331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</a:rPr>
              <a:t>Berapa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jumlah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pohon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yg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mungkin</a:t>
            </a:r>
            <a:r>
              <a:rPr lang="en-US" sz="3600" dirty="0" smtClean="0">
                <a:solidFill>
                  <a:srgbClr val="FFFF00"/>
                </a:solidFill>
              </a:rPr>
              <a:t>?</a:t>
            </a:r>
            <a:endParaRPr lang="id-ID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" y="304800"/>
            <a:ext cx="8280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6211669"/>
            <a:ext cx="8229600" cy="646331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</a:rPr>
              <a:t>Berapa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jumlah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kromosom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yg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mungkin</a:t>
            </a:r>
            <a:r>
              <a:rPr lang="en-US" sz="3600" dirty="0" smtClean="0">
                <a:solidFill>
                  <a:srgbClr val="FFFF00"/>
                </a:solidFill>
              </a:rPr>
              <a:t>?</a:t>
            </a:r>
            <a:endParaRPr lang="id-ID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Love and those Single needles in haystack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990600"/>
            <a:ext cx="551656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15044" y="6096000"/>
            <a:ext cx="13003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Iterasi</a:t>
            </a:r>
            <a:endParaRPr lang="id-ID" sz="1400" baseline="-25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95313"/>
            <a:ext cx="1752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Akurasi</a:t>
            </a:r>
            <a:endParaRPr lang="id-ID" sz="1400" baseline="-25000" dirty="0">
              <a:solidFill>
                <a:srgbClr val="0070C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7825" y="6400800"/>
            <a:ext cx="7165975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-2169319" y="3845719"/>
            <a:ext cx="5106988" cy="635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524000" y="56388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3" name="Oval 12"/>
          <p:cNvSpPr/>
          <p:nvPr/>
        </p:nvSpPr>
        <p:spPr>
          <a:xfrm>
            <a:off x="1905000" y="51054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4" name="Oval 13"/>
          <p:cNvSpPr/>
          <p:nvPr/>
        </p:nvSpPr>
        <p:spPr>
          <a:xfrm>
            <a:off x="2286000" y="44196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5" name="Oval 14"/>
          <p:cNvSpPr/>
          <p:nvPr/>
        </p:nvSpPr>
        <p:spPr>
          <a:xfrm>
            <a:off x="2667000" y="38100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6" name="Rectangle 15"/>
          <p:cNvSpPr/>
          <p:nvPr/>
        </p:nvSpPr>
        <p:spPr>
          <a:xfrm>
            <a:off x="7315200" y="228600"/>
            <a:ext cx="1524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</a:rPr>
              <a:t>ID3</a:t>
            </a:r>
            <a:endParaRPr lang="id-ID" sz="4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 animBg="1"/>
      <p:bldP spid="13" grpId="0" animBg="1"/>
      <p:bldP spid="14" grpId="0" animBg="1"/>
      <p:bldP spid="1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Love and those Single needles in haystack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990600"/>
            <a:ext cx="551656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15044" y="6096000"/>
            <a:ext cx="13003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Iterasi</a:t>
            </a:r>
            <a:endParaRPr lang="id-ID" sz="1400" baseline="-25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95313"/>
            <a:ext cx="1752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Akurasi</a:t>
            </a:r>
            <a:endParaRPr lang="id-ID" sz="1400" baseline="-25000" dirty="0">
              <a:solidFill>
                <a:srgbClr val="0070C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7825" y="6400800"/>
            <a:ext cx="7165975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-2169319" y="3845719"/>
            <a:ext cx="5106988" cy="635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315200" y="228600"/>
            <a:ext cx="1524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</a:rPr>
              <a:t>GA</a:t>
            </a:r>
            <a:endParaRPr lang="id-ID" sz="4800" dirty="0">
              <a:solidFill>
                <a:srgbClr val="0070C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981200" y="54102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9" name="Oval 18"/>
          <p:cNvSpPr/>
          <p:nvPr/>
        </p:nvSpPr>
        <p:spPr>
          <a:xfrm>
            <a:off x="2895600" y="48768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0" name="Oval 19"/>
          <p:cNvSpPr/>
          <p:nvPr/>
        </p:nvSpPr>
        <p:spPr>
          <a:xfrm>
            <a:off x="4495800" y="54864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1" name="Oval 20"/>
          <p:cNvSpPr/>
          <p:nvPr/>
        </p:nvSpPr>
        <p:spPr>
          <a:xfrm>
            <a:off x="5410200" y="58674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2" name="Oval 21"/>
          <p:cNvSpPr/>
          <p:nvPr/>
        </p:nvSpPr>
        <p:spPr>
          <a:xfrm>
            <a:off x="3429000" y="57150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3" name="Oval 22"/>
          <p:cNvSpPr/>
          <p:nvPr/>
        </p:nvSpPr>
        <p:spPr>
          <a:xfrm>
            <a:off x="3657600" y="4648200"/>
            <a:ext cx="228600" cy="228600"/>
          </a:xfrm>
          <a:prstGeom prst="ellipse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4" name="Oval 23"/>
          <p:cNvSpPr/>
          <p:nvPr/>
        </p:nvSpPr>
        <p:spPr>
          <a:xfrm>
            <a:off x="5257800" y="50292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5" name="Oval 24"/>
          <p:cNvSpPr/>
          <p:nvPr/>
        </p:nvSpPr>
        <p:spPr>
          <a:xfrm>
            <a:off x="4191000" y="58674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6" name="Oval 25"/>
          <p:cNvSpPr/>
          <p:nvPr/>
        </p:nvSpPr>
        <p:spPr>
          <a:xfrm>
            <a:off x="4648200" y="48768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7" name="Oval 26"/>
          <p:cNvSpPr/>
          <p:nvPr/>
        </p:nvSpPr>
        <p:spPr>
          <a:xfrm>
            <a:off x="2667000" y="54864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Love and those Single needles in haystack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990600"/>
            <a:ext cx="551656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15044" y="6096000"/>
            <a:ext cx="13003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Iterasi</a:t>
            </a:r>
            <a:endParaRPr lang="id-ID" sz="1400" baseline="-25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95313"/>
            <a:ext cx="1752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Akurasi</a:t>
            </a:r>
            <a:endParaRPr lang="id-ID" sz="1400" baseline="-25000" dirty="0">
              <a:solidFill>
                <a:srgbClr val="0070C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7825" y="6400800"/>
            <a:ext cx="7165975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-2169319" y="3845719"/>
            <a:ext cx="5106988" cy="635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315200" y="228600"/>
            <a:ext cx="1524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</a:rPr>
              <a:t>GA</a:t>
            </a:r>
            <a:endParaRPr lang="id-ID" sz="4800" dirty="0">
              <a:solidFill>
                <a:srgbClr val="0070C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133600" y="51054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9" name="Oval 18"/>
          <p:cNvSpPr/>
          <p:nvPr/>
        </p:nvSpPr>
        <p:spPr>
          <a:xfrm>
            <a:off x="3429000" y="42672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0" name="Oval 19"/>
          <p:cNvSpPr/>
          <p:nvPr/>
        </p:nvSpPr>
        <p:spPr>
          <a:xfrm>
            <a:off x="4800600" y="48768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1" name="Oval 20"/>
          <p:cNvSpPr/>
          <p:nvPr/>
        </p:nvSpPr>
        <p:spPr>
          <a:xfrm>
            <a:off x="5867400" y="54102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3" name="Oval 22"/>
          <p:cNvSpPr/>
          <p:nvPr/>
        </p:nvSpPr>
        <p:spPr>
          <a:xfrm>
            <a:off x="3962400" y="4038600"/>
            <a:ext cx="228600" cy="228600"/>
          </a:xfrm>
          <a:prstGeom prst="ellipse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dirty="0">
              <a:solidFill>
                <a:srgbClr val="FFC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943600" y="45720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5" name="Oval 24"/>
          <p:cNvSpPr/>
          <p:nvPr/>
        </p:nvSpPr>
        <p:spPr>
          <a:xfrm>
            <a:off x="4038600" y="52578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6" name="Oval 25"/>
          <p:cNvSpPr/>
          <p:nvPr/>
        </p:nvSpPr>
        <p:spPr>
          <a:xfrm>
            <a:off x="4495800" y="44196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7" name="Oval 26"/>
          <p:cNvSpPr/>
          <p:nvPr/>
        </p:nvSpPr>
        <p:spPr>
          <a:xfrm>
            <a:off x="2819400" y="45720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8" name="Oval 27"/>
          <p:cNvSpPr/>
          <p:nvPr/>
        </p:nvSpPr>
        <p:spPr>
          <a:xfrm>
            <a:off x="3657600" y="46482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Love and those Single needles in haystack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990600"/>
            <a:ext cx="551656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15044" y="6096000"/>
            <a:ext cx="13003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Iterasi</a:t>
            </a:r>
            <a:endParaRPr lang="id-ID" sz="1400" baseline="-25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95313"/>
            <a:ext cx="1752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Akurasi</a:t>
            </a:r>
            <a:endParaRPr lang="id-ID" sz="1400" baseline="-25000" dirty="0">
              <a:solidFill>
                <a:srgbClr val="0070C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7825" y="6400800"/>
            <a:ext cx="7165975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-2169319" y="3845719"/>
            <a:ext cx="5106988" cy="635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315200" y="228600"/>
            <a:ext cx="1524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</a:rPr>
              <a:t>GA</a:t>
            </a:r>
            <a:endParaRPr lang="id-ID" sz="4800" dirty="0">
              <a:solidFill>
                <a:srgbClr val="0070C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362200" y="42672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9" name="Oval 18"/>
          <p:cNvSpPr/>
          <p:nvPr/>
        </p:nvSpPr>
        <p:spPr>
          <a:xfrm>
            <a:off x="3429000" y="33528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0" name="Oval 19"/>
          <p:cNvSpPr/>
          <p:nvPr/>
        </p:nvSpPr>
        <p:spPr>
          <a:xfrm>
            <a:off x="4343400" y="35814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1" name="Oval 20"/>
          <p:cNvSpPr/>
          <p:nvPr/>
        </p:nvSpPr>
        <p:spPr>
          <a:xfrm>
            <a:off x="5638800" y="44196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3" name="Oval 22"/>
          <p:cNvSpPr/>
          <p:nvPr/>
        </p:nvSpPr>
        <p:spPr>
          <a:xfrm>
            <a:off x="3962400" y="40386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dirty="0"/>
          </a:p>
        </p:txBody>
      </p:sp>
      <p:sp>
        <p:nvSpPr>
          <p:cNvPr id="24" name="Oval 23"/>
          <p:cNvSpPr/>
          <p:nvPr/>
        </p:nvSpPr>
        <p:spPr>
          <a:xfrm>
            <a:off x="5334000" y="38100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5" name="Oval 24"/>
          <p:cNvSpPr/>
          <p:nvPr/>
        </p:nvSpPr>
        <p:spPr>
          <a:xfrm>
            <a:off x="4648200" y="44958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6" name="Oval 25"/>
          <p:cNvSpPr/>
          <p:nvPr/>
        </p:nvSpPr>
        <p:spPr>
          <a:xfrm>
            <a:off x="4114800" y="2819400"/>
            <a:ext cx="228600" cy="228600"/>
          </a:xfrm>
          <a:prstGeom prst="ellipse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7" name="Oval 26"/>
          <p:cNvSpPr/>
          <p:nvPr/>
        </p:nvSpPr>
        <p:spPr>
          <a:xfrm>
            <a:off x="2819400" y="37338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8" name="Oval 27"/>
          <p:cNvSpPr/>
          <p:nvPr/>
        </p:nvSpPr>
        <p:spPr>
          <a:xfrm>
            <a:off x="3429000" y="42672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31788"/>
            <a:ext cx="845820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524000"/>
            <a:ext cx="55975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2743200" y="34290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5" name="Oval 4"/>
          <p:cNvSpPr/>
          <p:nvPr/>
        </p:nvSpPr>
        <p:spPr>
          <a:xfrm>
            <a:off x="3048000" y="37338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6" name="Oval 5"/>
          <p:cNvSpPr/>
          <p:nvPr/>
        </p:nvSpPr>
        <p:spPr>
          <a:xfrm>
            <a:off x="3352800" y="39624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7" name="Oval 6"/>
          <p:cNvSpPr/>
          <p:nvPr/>
        </p:nvSpPr>
        <p:spPr>
          <a:xfrm>
            <a:off x="3886200" y="44196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6" name="Rectangle 15"/>
          <p:cNvSpPr/>
          <p:nvPr/>
        </p:nvSpPr>
        <p:spPr>
          <a:xfrm>
            <a:off x="75312" y="6324600"/>
            <a:ext cx="3506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Blind &amp; Heuristic Search</a:t>
            </a:r>
            <a:endParaRPr lang="id-ID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31788"/>
            <a:ext cx="845820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524000"/>
            <a:ext cx="55975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"/>
          <p:cNvGrpSpPr/>
          <p:nvPr/>
        </p:nvGrpSpPr>
        <p:grpSpPr>
          <a:xfrm>
            <a:off x="2743200" y="2514600"/>
            <a:ext cx="3352800" cy="1828800"/>
            <a:chOff x="2743200" y="2667000"/>
            <a:chExt cx="3352800" cy="1828800"/>
          </a:xfrm>
        </p:grpSpPr>
        <p:sp>
          <p:nvSpPr>
            <p:cNvPr id="4" name="Oval 3"/>
            <p:cNvSpPr/>
            <p:nvPr/>
          </p:nvSpPr>
          <p:spPr>
            <a:xfrm>
              <a:off x="2743200" y="34290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5" name="Oval 4"/>
            <p:cNvSpPr/>
            <p:nvPr/>
          </p:nvSpPr>
          <p:spPr>
            <a:xfrm>
              <a:off x="3733800" y="29718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6" name="Oval 5"/>
            <p:cNvSpPr/>
            <p:nvPr/>
          </p:nvSpPr>
          <p:spPr>
            <a:xfrm>
              <a:off x="4876800" y="31242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7" name="Oval 6"/>
            <p:cNvSpPr/>
            <p:nvPr/>
          </p:nvSpPr>
          <p:spPr>
            <a:xfrm>
              <a:off x="5867400" y="36576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4" name="Oval 13"/>
            <p:cNvSpPr/>
            <p:nvPr/>
          </p:nvSpPr>
          <p:spPr>
            <a:xfrm>
              <a:off x="4191000" y="37338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5" name="Oval 14"/>
            <p:cNvSpPr/>
            <p:nvPr/>
          </p:nvSpPr>
          <p:spPr>
            <a:xfrm>
              <a:off x="5181600" y="4267200"/>
              <a:ext cx="228600" cy="228600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6" name="Oval 15"/>
            <p:cNvSpPr/>
            <p:nvPr/>
          </p:nvSpPr>
          <p:spPr>
            <a:xfrm>
              <a:off x="5486400" y="28956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7" name="Oval 16"/>
            <p:cNvSpPr/>
            <p:nvPr/>
          </p:nvSpPr>
          <p:spPr>
            <a:xfrm>
              <a:off x="4572000" y="40386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8" name="Oval 17"/>
            <p:cNvSpPr/>
            <p:nvPr/>
          </p:nvSpPr>
          <p:spPr>
            <a:xfrm>
              <a:off x="4876800" y="26670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9" name="Oval 18"/>
            <p:cNvSpPr/>
            <p:nvPr/>
          </p:nvSpPr>
          <p:spPr>
            <a:xfrm>
              <a:off x="3429000" y="35052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75312" y="5943600"/>
            <a:ext cx="37128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Evolutionary Computation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Meta Heuristic Search</a:t>
            </a:r>
            <a:endParaRPr lang="id-ID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31788"/>
            <a:ext cx="845820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524000"/>
            <a:ext cx="55975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0"/>
          <p:cNvGrpSpPr/>
          <p:nvPr/>
        </p:nvGrpSpPr>
        <p:grpSpPr>
          <a:xfrm>
            <a:off x="2895600" y="2971800"/>
            <a:ext cx="3352800" cy="1600200"/>
            <a:chOff x="2743200" y="2667000"/>
            <a:chExt cx="3352800" cy="1600200"/>
          </a:xfrm>
        </p:grpSpPr>
        <p:sp>
          <p:nvSpPr>
            <p:cNvPr id="22" name="Oval 21"/>
            <p:cNvSpPr/>
            <p:nvPr/>
          </p:nvSpPr>
          <p:spPr>
            <a:xfrm>
              <a:off x="2743200" y="34290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3" name="Oval 22"/>
            <p:cNvSpPr/>
            <p:nvPr/>
          </p:nvSpPr>
          <p:spPr>
            <a:xfrm>
              <a:off x="3733800" y="29718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4" name="Oval 23"/>
            <p:cNvSpPr/>
            <p:nvPr/>
          </p:nvSpPr>
          <p:spPr>
            <a:xfrm>
              <a:off x="4876800" y="31242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5" name="Oval 24"/>
            <p:cNvSpPr/>
            <p:nvPr/>
          </p:nvSpPr>
          <p:spPr>
            <a:xfrm>
              <a:off x="5867400" y="36576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6" name="Oval 25"/>
            <p:cNvSpPr/>
            <p:nvPr/>
          </p:nvSpPr>
          <p:spPr>
            <a:xfrm>
              <a:off x="4191000" y="37338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8" name="Oval 27"/>
            <p:cNvSpPr/>
            <p:nvPr/>
          </p:nvSpPr>
          <p:spPr>
            <a:xfrm>
              <a:off x="5486400" y="28956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9" name="Oval 28"/>
            <p:cNvSpPr/>
            <p:nvPr/>
          </p:nvSpPr>
          <p:spPr>
            <a:xfrm>
              <a:off x="4572000" y="4038600"/>
              <a:ext cx="228600" cy="228600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30" name="Oval 29"/>
            <p:cNvSpPr/>
            <p:nvPr/>
          </p:nvSpPr>
          <p:spPr>
            <a:xfrm>
              <a:off x="4876800" y="26670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31" name="Oval 30"/>
            <p:cNvSpPr/>
            <p:nvPr/>
          </p:nvSpPr>
          <p:spPr>
            <a:xfrm>
              <a:off x="3429000" y="35052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75312" y="5943600"/>
            <a:ext cx="37128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Evolutionary Computation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Meta Heuristic Search</a:t>
            </a:r>
            <a:endParaRPr lang="id-ID" sz="2400" dirty="0">
              <a:solidFill>
                <a:srgbClr val="0070C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181600" y="41148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31788"/>
            <a:ext cx="845820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524000"/>
            <a:ext cx="55975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2"/>
          <p:cNvGrpSpPr/>
          <p:nvPr/>
        </p:nvGrpSpPr>
        <p:grpSpPr>
          <a:xfrm>
            <a:off x="3810000" y="3810000"/>
            <a:ext cx="1981200" cy="1295400"/>
            <a:chOff x="1295400" y="4876800"/>
            <a:chExt cx="1981200" cy="1295400"/>
          </a:xfrm>
        </p:grpSpPr>
        <p:sp>
          <p:nvSpPr>
            <p:cNvPr id="33" name="Oval 32"/>
            <p:cNvSpPr/>
            <p:nvPr/>
          </p:nvSpPr>
          <p:spPr>
            <a:xfrm>
              <a:off x="1447800" y="49530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34" name="Oval 33"/>
            <p:cNvSpPr/>
            <p:nvPr/>
          </p:nvSpPr>
          <p:spPr>
            <a:xfrm>
              <a:off x="1828800" y="51816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36" name="Oval 35"/>
            <p:cNvSpPr/>
            <p:nvPr/>
          </p:nvSpPr>
          <p:spPr>
            <a:xfrm>
              <a:off x="3048000" y="54102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37" name="Oval 36"/>
            <p:cNvSpPr/>
            <p:nvPr/>
          </p:nvSpPr>
          <p:spPr>
            <a:xfrm>
              <a:off x="1752600" y="56388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38" name="Oval 37"/>
            <p:cNvSpPr/>
            <p:nvPr/>
          </p:nvSpPr>
          <p:spPr>
            <a:xfrm>
              <a:off x="2667000" y="57150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39" name="Oval 38"/>
            <p:cNvSpPr/>
            <p:nvPr/>
          </p:nvSpPr>
          <p:spPr>
            <a:xfrm>
              <a:off x="2971800" y="48768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40" name="Oval 39"/>
            <p:cNvSpPr/>
            <p:nvPr/>
          </p:nvSpPr>
          <p:spPr>
            <a:xfrm>
              <a:off x="2133600" y="5943600"/>
              <a:ext cx="228600" cy="228600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41" name="Oval 40"/>
            <p:cNvSpPr/>
            <p:nvPr/>
          </p:nvSpPr>
          <p:spPr>
            <a:xfrm>
              <a:off x="2590800" y="51816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42" name="Oval 41"/>
            <p:cNvSpPr/>
            <p:nvPr/>
          </p:nvSpPr>
          <p:spPr>
            <a:xfrm>
              <a:off x="1295400" y="53340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75312" y="5943600"/>
            <a:ext cx="37128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Evolutionary Computation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Meta Heuristic Search</a:t>
            </a:r>
            <a:endParaRPr lang="id-ID" sz="2400" dirty="0">
              <a:solidFill>
                <a:srgbClr val="0070C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724400" y="43434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i="1" dirty="0" smtClean="0"/>
              <a:t>Generational Replacement</a:t>
            </a:r>
            <a:r>
              <a:rPr lang="en-US" i="1" dirty="0" smtClean="0"/>
              <a:t> </a:t>
            </a:r>
            <a:r>
              <a:rPr lang="en-US" dirty="0" smtClean="0"/>
              <a:t>GA</a:t>
            </a:r>
            <a:endParaRPr lang="id-ID" dirty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057400"/>
            <a:ext cx="5867400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5651</TotalTime>
  <Words>554</Words>
  <Application>Microsoft Office PowerPoint</Application>
  <PresentationFormat>On-screen Show (4:3)</PresentationFormat>
  <Paragraphs>211</Paragraphs>
  <Slides>48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Flow</vt:lpstr>
      <vt:lpstr>Office Theme</vt:lpstr>
      <vt:lpstr>Equation</vt:lpstr>
      <vt:lpstr>Microsoft Office Visio Drawing</vt:lpstr>
      <vt:lpstr>Visio</vt:lpstr>
      <vt:lpstr>Learning CS3243 Kecerdasan Mesin dan Artifisial </vt:lpstr>
      <vt:lpstr>Outline</vt:lpstr>
      <vt:lpstr>Slide 3</vt:lpstr>
      <vt:lpstr>Slide 4</vt:lpstr>
      <vt:lpstr>Slide 5</vt:lpstr>
      <vt:lpstr>Slide 6</vt:lpstr>
      <vt:lpstr>Slide 7</vt:lpstr>
      <vt:lpstr>Slide 8</vt:lpstr>
      <vt:lpstr>Generational Replacement GA</vt:lpstr>
      <vt:lpstr>Studi kasus: Minimasi fungsi</vt:lpstr>
      <vt:lpstr>Kromosom</vt:lpstr>
      <vt:lpstr>Fitness</vt:lpstr>
      <vt:lpstr>Generasi 1</vt:lpstr>
      <vt:lpstr>Generasi 1</vt:lpstr>
      <vt:lpstr>Generasi 10</vt:lpstr>
      <vt:lpstr>Generasi 10</vt:lpstr>
      <vt:lpstr>Generasi 100</vt:lpstr>
      <vt:lpstr>Slide 18</vt:lpstr>
      <vt:lpstr>AG untuk Learning</vt:lpstr>
      <vt:lpstr>Bagaimana menemukan aturan?</vt:lpstr>
      <vt:lpstr>Slide 21</vt:lpstr>
      <vt:lpstr>Aturan yang dihasilkan</vt:lpstr>
      <vt:lpstr>Pemisahan Aturan</vt:lpstr>
      <vt:lpstr>Konversi 3 aturan</vt:lpstr>
      <vt:lpstr>Kromosom</vt:lpstr>
      <vt:lpstr>Fungsi Fitness</vt:lpstr>
      <vt:lpstr>Operator Evolusi</vt:lpstr>
      <vt:lpstr>Crossover (contoh)</vt:lpstr>
      <vt:lpstr>Generational Replacement GA</vt:lpstr>
      <vt:lpstr>Generasi 1 (random: populasi 8 krom)</vt:lpstr>
      <vt:lpstr>Slide 31</vt:lpstr>
      <vt:lpstr>Generasi 1 (random: populasi 8 krom)</vt:lpstr>
      <vt:lpstr>Generasi 2 (Populasi 8 krom)</vt:lpstr>
      <vt:lpstr>Generasi 10 (Populasi 8 krom)</vt:lpstr>
      <vt:lpstr>Generasi 50 (Populasi 8 krom)</vt:lpstr>
      <vt:lpstr>Kromosom terbaik</vt:lpstr>
      <vt:lpstr>Kapan Menghentikan Learning?</vt:lpstr>
      <vt:lpstr>Menghentikan evolusi GA</vt:lpstr>
      <vt:lpstr>Perhatian !!!</vt:lpstr>
      <vt:lpstr>Overfit, Oversize, Flexible</vt:lpstr>
      <vt:lpstr>Diskusi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Evolutionary Computation Komputasi Berbasis Evolusi dan Genetika</dc:title>
  <dc:creator>Toshiba</dc:creator>
  <cp:lastModifiedBy>Suyanto</cp:lastModifiedBy>
  <cp:revision>486</cp:revision>
  <dcterms:created xsi:type="dcterms:W3CDTF">2006-08-16T00:00:00Z</dcterms:created>
  <dcterms:modified xsi:type="dcterms:W3CDTF">2011-05-12T00:14:46Z</dcterms:modified>
</cp:coreProperties>
</file>