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notesMasterIdLst>
    <p:notesMasterId r:id="rId111"/>
  </p:notesMasterIdLst>
  <p:sldIdLst>
    <p:sldId id="256" r:id="rId3"/>
    <p:sldId id="257" r:id="rId4"/>
    <p:sldId id="368" r:id="rId5"/>
    <p:sldId id="635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546" r:id="rId42"/>
    <p:sldId id="547" r:id="rId43"/>
    <p:sldId id="548" r:id="rId44"/>
    <p:sldId id="549" r:id="rId45"/>
    <p:sldId id="550" r:id="rId46"/>
    <p:sldId id="551" r:id="rId47"/>
    <p:sldId id="630" r:id="rId48"/>
    <p:sldId id="552" r:id="rId49"/>
    <p:sldId id="553" r:id="rId50"/>
    <p:sldId id="554" r:id="rId51"/>
    <p:sldId id="555" r:id="rId52"/>
    <p:sldId id="556" r:id="rId53"/>
    <p:sldId id="637" r:id="rId54"/>
    <p:sldId id="557" r:id="rId55"/>
    <p:sldId id="558" r:id="rId56"/>
    <p:sldId id="559" r:id="rId57"/>
    <p:sldId id="560" r:id="rId58"/>
    <p:sldId id="561" r:id="rId59"/>
    <p:sldId id="631" r:id="rId60"/>
    <p:sldId id="562" r:id="rId61"/>
    <p:sldId id="563" r:id="rId62"/>
    <p:sldId id="564" r:id="rId63"/>
    <p:sldId id="634" r:id="rId64"/>
    <p:sldId id="586" r:id="rId65"/>
    <p:sldId id="565" r:id="rId66"/>
    <p:sldId id="567" r:id="rId67"/>
    <p:sldId id="568" r:id="rId68"/>
    <p:sldId id="569" r:id="rId69"/>
    <p:sldId id="570" r:id="rId70"/>
    <p:sldId id="571" r:id="rId71"/>
    <p:sldId id="572" r:id="rId72"/>
    <p:sldId id="573" r:id="rId73"/>
    <p:sldId id="574" r:id="rId74"/>
    <p:sldId id="575" r:id="rId75"/>
    <p:sldId id="576" r:id="rId76"/>
    <p:sldId id="577" r:id="rId77"/>
    <p:sldId id="578" r:id="rId78"/>
    <p:sldId id="579" r:id="rId79"/>
    <p:sldId id="633" r:id="rId80"/>
    <p:sldId id="580" r:id="rId81"/>
    <p:sldId id="581" r:id="rId82"/>
    <p:sldId id="582" r:id="rId83"/>
    <p:sldId id="625" r:id="rId84"/>
    <p:sldId id="588" r:id="rId85"/>
    <p:sldId id="592" r:id="rId86"/>
    <p:sldId id="590" r:id="rId87"/>
    <p:sldId id="594" r:id="rId88"/>
    <p:sldId id="595" r:id="rId89"/>
    <p:sldId id="596" r:id="rId90"/>
    <p:sldId id="597" r:id="rId91"/>
    <p:sldId id="624" r:id="rId92"/>
    <p:sldId id="599" r:id="rId93"/>
    <p:sldId id="600" r:id="rId94"/>
    <p:sldId id="607" r:id="rId95"/>
    <p:sldId id="611" r:id="rId96"/>
    <p:sldId id="613" r:id="rId97"/>
    <p:sldId id="615" r:id="rId98"/>
    <p:sldId id="591" r:id="rId99"/>
    <p:sldId id="629" r:id="rId100"/>
    <p:sldId id="617" r:id="rId101"/>
    <p:sldId id="627" r:id="rId102"/>
    <p:sldId id="619" r:id="rId103"/>
    <p:sldId id="628" r:id="rId104"/>
    <p:sldId id="620" r:id="rId105"/>
    <p:sldId id="621" r:id="rId106"/>
    <p:sldId id="622" r:id="rId107"/>
    <p:sldId id="623" r:id="rId108"/>
    <p:sldId id="593" r:id="rId109"/>
    <p:sldId id="618" r:id="rId1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5" autoAdjust="0"/>
    <p:restoredTop sz="94645" autoAdjust="0"/>
  </p:normalViewPr>
  <p:slideViewPr>
    <p:cSldViewPr>
      <p:cViewPr varScale="1">
        <p:scale>
          <a:sx n="79" d="100"/>
          <a:sy n="79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2%20IT%20Telkom\001%20Kuliah%202009\CS4763%20EC\Data%20Pelanggan%20PSTN%20PT%20Telko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2%20IT%20Telkom\001%20Kuliah%202009\CS4763%20EC\Data%20Pelanggan%20PSTN%20PT%20Telk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Sheet2!$A$1:$A$84</c:f>
              <c:numCache>
                <c:formatCode>#,##0</c:formatCode>
                <c:ptCount val="84"/>
                <c:pt idx="0">
                  <c:v>7815357</c:v>
                </c:pt>
                <c:pt idx="1">
                  <c:v>7877240</c:v>
                </c:pt>
                <c:pt idx="2">
                  <c:v>7937021</c:v>
                </c:pt>
                <c:pt idx="3">
                  <c:v>7994699</c:v>
                </c:pt>
                <c:pt idx="4">
                  <c:v>8049776</c:v>
                </c:pt>
                <c:pt idx="5">
                  <c:v>8102251</c:v>
                </c:pt>
                <c:pt idx="6">
                  <c:v>8152124</c:v>
                </c:pt>
                <c:pt idx="7">
                  <c:v>8119395</c:v>
                </c:pt>
                <c:pt idx="8">
                  <c:v>8243562</c:v>
                </c:pt>
                <c:pt idx="9">
                  <c:v>8234629</c:v>
                </c:pt>
                <c:pt idx="10">
                  <c:v>8252595</c:v>
                </c:pt>
                <c:pt idx="11">
                  <c:v>8357460</c:v>
                </c:pt>
                <c:pt idx="12">
                  <c:v>8357500</c:v>
                </c:pt>
                <c:pt idx="13">
                  <c:v>8371465</c:v>
                </c:pt>
                <c:pt idx="14">
                  <c:v>8380443</c:v>
                </c:pt>
                <c:pt idx="15">
                  <c:v>8385430</c:v>
                </c:pt>
                <c:pt idx="16">
                  <c:v>8384433</c:v>
                </c:pt>
                <c:pt idx="17">
                  <c:v>8369470</c:v>
                </c:pt>
                <c:pt idx="18">
                  <c:v>8355505</c:v>
                </c:pt>
                <c:pt idx="19">
                  <c:v>8349520</c:v>
                </c:pt>
                <c:pt idx="20">
                  <c:v>8335555</c:v>
                </c:pt>
                <c:pt idx="21">
                  <c:v>8330568</c:v>
                </c:pt>
                <c:pt idx="22">
                  <c:v>8330565</c:v>
                </c:pt>
                <c:pt idx="23">
                  <c:v>8324583</c:v>
                </c:pt>
                <c:pt idx="24">
                  <c:v>8316603</c:v>
                </c:pt>
                <c:pt idx="25">
                  <c:v>8299646</c:v>
                </c:pt>
                <c:pt idx="26">
                  <c:v>8256753</c:v>
                </c:pt>
                <c:pt idx="27">
                  <c:v>8246778</c:v>
                </c:pt>
                <c:pt idx="28">
                  <c:v>8266728</c:v>
                </c:pt>
                <c:pt idx="29">
                  <c:v>8296653</c:v>
                </c:pt>
                <c:pt idx="30">
                  <c:v>8310956</c:v>
                </c:pt>
                <c:pt idx="31">
                  <c:v>8332979</c:v>
                </c:pt>
                <c:pt idx="32">
                  <c:v>8354487</c:v>
                </c:pt>
                <c:pt idx="33">
                  <c:v>8375480</c:v>
                </c:pt>
                <c:pt idx="34">
                  <c:v>8395948</c:v>
                </c:pt>
                <c:pt idx="35">
                  <c:v>8415890</c:v>
                </c:pt>
                <c:pt idx="36">
                  <c:v>8425890</c:v>
                </c:pt>
                <c:pt idx="37">
                  <c:v>8435890</c:v>
                </c:pt>
                <c:pt idx="38">
                  <c:v>8444890</c:v>
                </c:pt>
                <c:pt idx="39">
                  <c:v>8453890</c:v>
                </c:pt>
                <c:pt idx="40">
                  <c:v>8461890</c:v>
                </c:pt>
                <c:pt idx="41">
                  <c:v>8469890</c:v>
                </c:pt>
                <c:pt idx="42">
                  <c:v>8476890</c:v>
                </c:pt>
                <c:pt idx="43">
                  <c:v>8483890</c:v>
                </c:pt>
                <c:pt idx="44">
                  <c:v>8490390</c:v>
                </c:pt>
                <c:pt idx="45">
                  <c:v>8496890</c:v>
                </c:pt>
                <c:pt idx="46">
                  <c:v>8502890</c:v>
                </c:pt>
                <c:pt idx="47">
                  <c:v>8508890</c:v>
                </c:pt>
                <c:pt idx="48">
                  <c:v>8526890</c:v>
                </c:pt>
                <c:pt idx="49">
                  <c:v>8544890</c:v>
                </c:pt>
                <c:pt idx="50">
                  <c:v>8562890</c:v>
                </c:pt>
                <c:pt idx="51">
                  <c:v>8580890</c:v>
                </c:pt>
                <c:pt idx="52">
                  <c:v>8595890</c:v>
                </c:pt>
                <c:pt idx="53">
                  <c:v>8610890</c:v>
                </c:pt>
                <c:pt idx="54">
                  <c:v>8625890</c:v>
                </c:pt>
                <c:pt idx="55">
                  <c:v>8606591</c:v>
                </c:pt>
                <c:pt idx="56">
                  <c:v>8664675</c:v>
                </c:pt>
                <c:pt idx="57">
                  <c:v>8655742</c:v>
                </c:pt>
                <c:pt idx="58">
                  <c:v>8658242</c:v>
                </c:pt>
                <c:pt idx="59">
                  <c:v>8663242</c:v>
                </c:pt>
                <c:pt idx="60">
                  <c:v>8679248</c:v>
                </c:pt>
                <c:pt idx="61">
                  <c:v>8675258</c:v>
                </c:pt>
                <c:pt idx="62">
                  <c:v>8684235</c:v>
                </c:pt>
                <c:pt idx="63">
                  <c:v>8681243</c:v>
                </c:pt>
                <c:pt idx="64">
                  <c:v>8675255</c:v>
                </c:pt>
                <c:pt idx="65">
                  <c:v>8684255</c:v>
                </c:pt>
                <c:pt idx="66">
                  <c:v>8684235</c:v>
                </c:pt>
                <c:pt idx="67">
                  <c:v>8693213</c:v>
                </c:pt>
                <c:pt idx="68">
                  <c:v>8698200</c:v>
                </c:pt>
                <c:pt idx="69">
                  <c:v>8697203</c:v>
                </c:pt>
                <c:pt idx="70">
                  <c:v>8682240</c:v>
                </c:pt>
                <c:pt idx="71">
                  <c:v>8668275</c:v>
                </c:pt>
                <c:pt idx="72">
                  <c:v>8662290</c:v>
                </c:pt>
                <c:pt idx="73">
                  <c:v>8648325</c:v>
                </c:pt>
                <c:pt idx="74">
                  <c:v>8643338</c:v>
                </c:pt>
                <c:pt idx="75">
                  <c:v>8643335</c:v>
                </c:pt>
                <c:pt idx="76">
                  <c:v>8637353</c:v>
                </c:pt>
                <c:pt idx="77">
                  <c:v>8636355</c:v>
                </c:pt>
                <c:pt idx="78">
                  <c:v>8628375</c:v>
                </c:pt>
                <c:pt idx="79">
                  <c:v>8611418</c:v>
                </c:pt>
                <c:pt idx="80">
                  <c:v>8568525</c:v>
                </c:pt>
                <c:pt idx="81">
                  <c:v>8558550</c:v>
                </c:pt>
                <c:pt idx="82">
                  <c:v>8578500</c:v>
                </c:pt>
                <c:pt idx="83">
                  <c:v>8608425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74560"/>
        <c:axId val="68842240"/>
      </c:lineChart>
      <c:catAx>
        <c:axId val="65874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per bulan: Jan 2002 - Des 2008</a:t>
                </a:r>
                <a:endParaRPr lang="id-ID"/>
              </a:p>
            </c:rich>
          </c:tx>
          <c:layout/>
          <c:overlay val="0"/>
        </c:title>
        <c:majorTickMark val="out"/>
        <c:minorTickMark val="none"/>
        <c:tickLblPos val="nextTo"/>
        <c:crossAx val="68842240"/>
        <c:crosses val="autoZero"/>
        <c:auto val="1"/>
        <c:lblAlgn val="ctr"/>
        <c:lblOffset val="100"/>
        <c:noMultiLvlLbl val="0"/>
      </c:catAx>
      <c:valAx>
        <c:axId val="68842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Jumlah pelanggan PSTN PT Telkom</a:t>
                </a:r>
                <a:endParaRPr lang="id-ID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6587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Sheet3!$A$1:$A$72</c:f>
              <c:numCache>
                <c:formatCode>#,##0</c:formatCode>
                <c:ptCount val="72"/>
                <c:pt idx="0">
                  <c:v>7815357</c:v>
                </c:pt>
                <c:pt idx="1">
                  <c:v>7877240</c:v>
                </c:pt>
                <c:pt idx="2">
                  <c:v>7937021</c:v>
                </c:pt>
                <c:pt idx="3">
                  <c:v>7994699</c:v>
                </c:pt>
                <c:pt idx="4">
                  <c:v>8049776</c:v>
                </c:pt>
                <c:pt idx="5">
                  <c:v>8102251</c:v>
                </c:pt>
                <c:pt idx="6">
                  <c:v>8152124</c:v>
                </c:pt>
                <c:pt idx="7">
                  <c:v>8119395</c:v>
                </c:pt>
                <c:pt idx="8">
                  <c:v>8243562</c:v>
                </c:pt>
                <c:pt idx="9">
                  <c:v>8234629</c:v>
                </c:pt>
                <c:pt idx="10">
                  <c:v>8252595</c:v>
                </c:pt>
                <c:pt idx="11">
                  <c:v>8357460</c:v>
                </c:pt>
                <c:pt idx="12">
                  <c:v>8357500</c:v>
                </c:pt>
                <c:pt idx="13">
                  <c:v>8371465</c:v>
                </c:pt>
                <c:pt idx="14">
                  <c:v>8380443</c:v>
                </c:pt>
                <c:pt idx="15">
                  <c:v>8385430</c:v>
                </c:pt>
                <c:pt idx="16">
                  <c:v>8384433</c:v>
                </c:pt>
                <c:pt idx="17">
                  <c:v>8369470</c:v>
                </c:pt>
                <c:pt idx="18">
                  <c:v>8355505</c:v>
                </c:pt>
                <c:pt idx="19">
                  <c:v>8349520</c:v>
                </c:pt>
                <c:pt idx="20">
                  <c:v>8335555</c:v>
                </c:pt>
                <c:pt idx="21">
                  <c:v>8330568</c:v>
                </c:pt>
                <c:pt idx="22">
                  <c:v>8330565</c:v>
                </c:pt>
                <c:pt idx="23">
                  <c:v>8324583</c:v>
                </c:pt>
                <c:pt idx="24">
                  <c:v>8316603</c:v>
                </c:pt>
                <c:pt idx="25">
                  <c:v>8299646</c:v>
                </c:pt>
                <c:pt idx="26">
                  <c:v>8256753</c:v>
                </c:pt>
                <c:pt idx="27">
                  <c:v>8246778</c:v>
                </c:pt>
                <c:pt idx="28">
                  <c:v>8266728</c:v>
                </c:pt>
                <c:pt idx="29">
                  <c:v>8296653</c:v>
                </c:pt>
                <c:pt idx="30">
                  <c:v>8310956</c:v>
                </c:pt>
                <c:pt idx="31">
                  <c:v>8332979</c:v>
                </c:pt>
                <c:pt idx="32">
                  <c:v>8354487</c:v>
                </c:pt>
                <c:pt idx="33">
                  <c:v>8375480</c:v>
                </c:pt>
                <c:pt idx="34">
                  <c:v>8395948</c:v>
                </c:pt>
                <c:pt idx="35">
                  <c:v>8415890</c:v>
                </c:pt>
                <c:pt idx="36">
                  <c:v>8425890</c:v>
                </c:pt>
                <c:pt idx="37">
                  <c:v>8435890</c:v>
                </c:pt>
                <c:pt idx="38">
                  <c:v>8444890</c:v>
                </c:pt>
                <c:pt idx="39">
                  <c:v>8453890</c:v>
                </c:pt>
                <c:pt idx="40">
                  <c:v>8461890</c:v>
                </c:pt>
                <c:pt idx="41">
                  <c:v>8469890</c:v>
                </c:pt>
                <c:pt idx="42">
                  <c:v>8476890</c:v>
                </c:pt>
                <c:pt idx="43">
                  <c:v>8483890</c:v>
                </c:pt>
                <c:pt idx="44">
                  <c:v>8490390</c:v>
                </c:pt>
                <c:pt idx="45">
                  <c:v>8496890</c:v>
                </c:pt>
                <c:pt idx="46">
                  <c:v>8502890</c:v>
                </c:pt>
                <c:pt idx="47">
                  <c:v>8508890</c:v>
                </c:pt>
                <c:pt idx="48">
                  <c:v>8526890</c:v>
                </c:pt>
                <c:pt idx="49">
                  <c:v>8544890</c:v>
                </c:pt>
                <c:pt idx="50">
                  <c:v>8562890</c:v>
                </c:pt>
                <c:pt idx="51">
                  <c:v>8580890</c:v>
                </c:pt>
                <c:pt idx="52">
                  <c:v>8595890</c:v>
                </c:pt>
                <c:pt idx="53">
                  <c:v>8610890</c:v>
                </c:pt>
                <c:pt idx="54">
                  <c:v>8625890</c:v>
                </c:pt>
                <c:pt idx="55">
                  <c:v>8606591</c:v>
                </c:pt>
                <c:pt idx="56">
                  <c:v>8664675</c:v>
                </c:pt>
                <c:pt idx="57">
                  <c:v>8655742</c:v>
                </c:pt>
                <c:pt idx="58">
                  <c:v>8658242</c:v>
                </c:pt>
                <c:pt idx="59">
                  <c:v>8663242</c:v>
                </c:pt>
                <c:pt idx="60">
                  <c:v>8679248</c:v>
                </c:pt>
                <c:pt idx="61">
                  <c:v>8675258</c:v>
                </c:pt>
                <c:pt idx="62">
                  <c:v>8684235</c:v>
                </c:pt>
                <c:pt idx="63">
                  <c:v>8681243</c:v>
                </c:pt>
                <c:pt idx="64">
                  <c:v>8675255</c:v>
                </c:pt>
                <c:pt idx="65">
                  <c:v>8684255</c:v>
                </c:pt>
                <c:pt idx="66">
                  <c:v>8684235</c:v>
                </c:pt>
                <c:pt idx="67">
                  <c:v>8693213</c:v>
                </c:pt>
                <c:pt idx="68">
                  <c:v>8698200</c:v>
                </c:pt>
                <c:pt idx="69">
                  <c:v>8697203</c:v>
                </c:pt>
                <c:pt idx="70">
                  <c:v>8682240</c:v>
                </c:pt>
                <c:pt idx="71">
                  <c:v>8668275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67584"/>
        <c:axId val="68869504"/>
      </c:lineChart>
      <c:catAx>
        <c:axId val="68867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per bulan: Jan 2002 - Des 2007</a:t>
                </a:r>
                <a:endParaRPr lang="id-ID"/>
              </a:p>
            </c:rich>
          </c:tx>
          <c:layout/>
          <c:overlay val="0"/>
        </c:title>
        <c:majorTickMark val="out"/>
        <c:minorTickMark val="none"/>
        <c:tickLblPos val="nextTo"/>
        <c:crossAx val="68869504"/>
        <c:crosses val="autoZero"/>
        <c:auto val="1"/>
        <c:lblAlgn val="ctr"/>
        <c:lblOffset val="100"/>
        <c:noMultiLvlLbl val="0"/>
      </c:catAx>
      <c:valAx>
        <c:axId val="68869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Jumlah pelanggan PSTN PT Telkom</a:t>
                </a:r>
                <a:endParaRPr lang="id-ID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6886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id-I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Sheet1!$A$1:$A$12</c:f>
              <c:numCache>
                <c:formatCode>#,##0</c:formatCode>
                <c:ptCount val="12"/>
                <c:pt idx="0">
                  <c:v>8662290</c:v>
                </c:pt>
                <c:pt idx="1">
                  <c:v>8648325</c:v>
                </c:pt>
                <c:pt idx="2">
                  <c:v>8643338</c:v>
                </c:pt>
                <c:pt idx="3">
                  <c:v>8643335</c:v>
                </c:pt>
                <c:pt idx="4">
                  <c:v>8637353</c:v>
                </c:pt>
                <c:pt idx="5">
                  <c:v>8636355</c:v>
                </c:pt>
                <c:pt idx="6">
                  <c:v>8628375</c:v>
                </c:pt>
                <c:pt idx="7">
                  <c:v>8611418</c:v>
                </c:pt>
                <c:pt idx="8">
                  <c:v>8568525</c:v>
                </c:pt>
                <c:pt idx="9">
                  <c:v>8558550</c:v>
                </c:pt>
                <c:pt idx="10">
                  <c:v>8578500</c:v>
                </c:pt>
                <c:pt idx="11">
                  <c:v>8608425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44512"/>
        <c:axId val="71346432"/>
      </c:lineChart>
      <c:catAx>
        <c:axId val="71344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per</a:t>
                </a:r>
                <a:r>
                  <a:rPr lang="en-US" baseline="0"/>
                  <a:t> bulan: Jan - Des 2008</a:t>
                </a:r>
                <a:endParaRPr lang="id-ID"/>
              </a:p>
            </c:rich>
          </c:tx>
          <c:layout/>
          <c:overlay val="0"/>
        </c:title>
        <c:majorTickMark val="out"/>
        <c:minorTickMark val="none"/>
        <c:tickLblPos val="nextTo"/>
        <c:crossAx val="71346432"/>
        <c:crosses val="autoZero"/>
        <c:auto val="1"/>
        <c:lblAlgn val="ctr"/>
        <c:lblOffset val="100"/>
        <c:noMultiLvlLbl val="0"/>
      </c:catAx>
      <c:valAx>
        <c:axId val="71346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Jumlah pelanggan PSTN PT Telkom</a:t>
                </a:r>
                <a:endParaRPr lang="id-ID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d-ID"/>
          </a:p>
        </c:txPr>
        <c:crossAx val="71344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32548-EF53-4B32-BBA7-542B52D3C1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D48AD03A-E563-4EA0-90BA-C891F13E2B6C}">
      <dgm:prSet/>
      <dgm:spPr/>
      <dgm:t>
        <a:bodyPr/>
        <a:lstStyle/>
        <a:p>
          <a:pPr rtl="0"/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menemukan</a:t>
          </a:r>
          <a:r>
            <a:rPr lang="en-US" dirty="0" smtClean="0"/>
            <a:t> weights yang </a:t>
          </a:r>
          <a:r>
            <a:rPr lang="en-US" dirty="0" err="1" smtClean="0"/>
            <a:t>tepat</a:t>
          </a:r>
          <a:r>
            <a:rPr lang="en-US" dirty="0" smtClean="0"/>
            <a:t>?</a:t>
          </a:r>
          <a:endParaRPr lang="id-ID" dirty="0"/>
        </a:p>
      </dgm:t>
    </dgm:pt>
    <dgm:pt modelId="{EDF8496A-A8E8-4B40-AF54-D8EFB79967F7}" type="parTrans" cxnId="{60FEEA35-C05B-4D13-A78D-E8DBFA868D7B}">
      <dgm:prSet/>
      <dgm:spPr/>
      <dgm:t>
        <a:bodyPr/>
        <a:lstStyle/>
        <a:p>
          <a:endParaRPr lang="id-ID"/>
        </a:p>
      </dgm:t>
    </dgm:pt>
    <dgm:pt modelId="{90ACD34C-3793-417F-BA83-029973DA68D5}" type="sibTrans" cxnId="{60FEEA35-C05B-4D13-A78D-E8DBFA868D7B}">
      <dgm:prSet/>
      <dgm:spPr/>
      <dgm:t>
        <a:bodyPr/>
        <a:lstStyle/>
        <a:p>
          <a:endParaRPr lang="id-ID"/>
        </a:p>
      </dgm:t>
    </dgm:pt>
    <dgm:pt modelId="{A1C4100A-42BC-43F1-B29A-3FF7B96E88EC}">
      <dgm:prSet/>
      <dgm:spPr/>
      <dgm:t>
        <a:bodyPr/>
        <a:lstStyle/>
        <a:p>
          <a:pPr rtl="0"/>
          <a:r>
            <a:rPr lang="en-US" dirty="0" err="1" smtClean="0"/>
            <a:t>Meminimumkan</a:t>
          </a:r>
          <a:r>
            <a:rPr lang="en-US" dirty="0" smtClean="0"/>
            <a:t> error</a:t>
          </a:r>
          <a:endParaRPr lang="id-ID" dirty="0"/>
        </a:p>
      </dgm:t>
    </dgm:pt>
    <dgm:pt modelId="{18A1C3B1-9822-43DC-AD83-CCDFCE24E965}" type="parTrans" cxnId="{2E017CCB-50FB-4693-8453-F36C3D9B56B9}">
      <dgm:prSet/>
      <dgm:spPr/>
      <dgm:t>
        <a:bodyPr/>
        <a:lstStyle/>
        <a:p>
          <a:endParaRPr lang="id-ID"/>
        </a:p>
      </dgm:t>
    </dgm:pt>
    <dgm:pt modelId="{C720193B-7174-4F6F-91B0-D81ACA9EDC27}" type="sibTrans" cxnId="{2E017CCB-50FB-4693-8453-F36C3D9B56B9}">
      <dgm:prSet/>
      <dgm:spPr/>
      <dgm:t>
        <a:bodyPr/>
        <a:lstStyle/>
        <a:p>
          <a:endParaRPr lang="id-ID"/>
        </a:p>
      </dgm:t>
    </dgm:pt>
    <dgm:pt modelId="{30EFC390-35A0-49F4-80C4-DE24D77E4444}" type="pres">
      <dgm:prSet presAssocID="{52932548-EF53-4B32-BBA7-542B52D3C1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3EAC320-24A8-4EF9-A9B9-F2708F65C520}" type="pres">
      <dgm:prSet presAssocID="{D48AD03A-E563-4EA0-90BA-C891F13E2B6C}" presName="parentText" presStyleLbl="node1" presStyleIdx="0" presStyleCnt="2" custLinFactY="-30145" custLinFactNeighborX="12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FBC4E3-43A7-4EB4-BFB7-7A060D8F5B50}" type="pres">
      <dgm:prSet presAssocID="{90ACD34C-3793-417F-BA83-029973DA68D5}" presName="spacer" presStyleCnt="0"/>
      <dgm:spPr/>
    </dgm:pt>
    <dgm:pt modelId="{BC6C35D6-930E-47F6-9FCD-5BC84EDBCE79}" type="pres">
      <dgm:prSet presAssocID="{A1C4100A-42BC-43F1-B29A-3FF7B96E88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D1732AF-3F1D-4C76-9A8C-50DC2EEE0BDF}" type="presOf" srcId="{52932548-EF53-4B32-BBA7-542B52D3C100}" destId="{30EFC390-35A0-49F4-80C4-DE24D77E4444}" srcOrd="0" destOrd="0" presId="urn:microsoft.com/office/officeart/2005/8/layout/vList2"/>
    <dgm:cxn modelId="{62096D66-D2AE-40AB-9913-CD6A4E861BA7}" type="presOf" srcId="{A1C4100A-42BC-43F1-B29A-3FF7B96E88EC}" destId="{BC6C35D6-930E-47F6-9FCD-5BC84EDBCE79}" srcOrd="0" destOrd="0" presId="urn:microsoft.com/office/officeart/2005/8/layout/vList2"/>
    <dgm:cxn modelId="{60FEEA35-C05B-4D13-A78D-E8DBFA868D7B}" srcId="{52932548-EF53-4B32-BBA7-542B52D3C100}" destId="{D48AD03A-E563-4EA0-90BA-C891F13E2B6C}" srcOrd="0" destOrd="0" parTransId="{EDF8496A-A8E8-4B40-AF54-D8EFB79967F7}" sibTransId="{90ACD34C-3793-417F-BA83-029973DA68D5}"/>
    <dgm:cxn modelId="{2E017CCB-50FB-4693-8453-F36C3D9B56B9}" srcId="{52932548-EF53-4B32-BBA7-542B52D3C100}" destId="{A1C4100A-42BC-43F1-B29A-3FF7B96E88EC}" srcOrd="1" destOrd="0" parTransId="{18A1C3B1-9822-43DC-AD83-CCDFCE24E965}" sibTransId="{C720193B-7174-4F6F-91B0-D81ACA9EDC27}"/>
    <dgm:cxn modelId="{2ABFF890-CCE6-4DE5-AE59-CDC9432DF0C4}" type="presOf" srcId="{D48AD03A-E563-4EA0-90BA-C891F13E2B6C}" destId="{F3EAC320-24A8-4EF9-A9B9-F2708F65C520}" srcOrd="0" destOrd="0" presId="urn:microsoft.com/office/officeart/2005/8/layout/vList2"/>
    <dgm:cxn modelId="{BF616CAB-466B-4BC9-8276-7E9D98E2D87D}" type="presParOf" srcId="{30EFC390-35A0-49F4-80C4-DE24D77E4444}" destId="{F3EAC320-24A8-4EF9-A9B9-F2708F65C520}" srcOrd="0" destOrd="0" presId="urn:microsoft.com/office/officeart/2005/8/layout/vList2"/>
    <dgm:cxn modelId="{B628D7F9-96D3-48DE-BA0A-A5F34162A4F4}" type="presParOf" srcId="{30EFC390-35A0-49F4-80C4-DE24D77E4444}" destId="{1CFBC4E3-43A7-4EB4-BFB7-7A060D8F5B50}" srcOrd="1" destOrd="0" presId="urn:microsoft.com/office/officeart/2005/8/layout/vList2"/>
    <dgm:cxn modelId="{2F3F8158-B742-4B30-AD54-581931949883}" type="presParOf" srcId="{30EFC390-35A0-49F4-80C4-DE24D77E4444}" destId="{BC6C35D6-930E-47F6-9FCD-5BC84EDBCE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AC320-24A8-4EF9-A9B9-F2708F65C520}">
      <dsp:nvSpPr>
        <dsp:cNvPr id="0" name=""/>
        <dsp:cNvSpPr/>
      </dsp:nvSpPr>
      <dsp:spPr>
        <a:xfrm>
          <a:off x="0" y="0"/>
          <a:ext cx="62484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Bagaimana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menemukan</a:t>
          </a:r>
          <a:r>
            <a:rPr lang="en-US" sz="3600" kern="1200" dirty="0" smtClean="0"/>
            <a:t> weights yang </a:t>
          </a:r>
          <a:r>
            <a:rPr lang="en-US" sz="3600" kern="1200" dirty="0" err="1" smtClean="0"/>
            <a:t>tepat</a:t>
          </a:r>
          <a:r>
            <a:rPr lang="en-US" sz="3600" kern="1200" dirty="0" smtClean="0"/>
            <a:t>?</a:t>
          </a:r>
          <a:endParaRPr lang="id-ID" sz="3600" kern="1200" dirty="0"/>
        </a:p>
      </dsp:txBody>
      <dsp:txXfrm>
        <a:off x="69908" y="69908"/>
        <a:ext cx="6108584" cy="1292264"/>
      </dsp:txXfrm>
    </dsp:sp>
    <dsp:sp modelId="{BC6C35D6-930E-47F6-9FCD-5BC84EDBCE79}">
      <dsp:nvSpPr>
        <dsp:cNvPr id="0" name=""/>
        <dsp:cNvSpPr/>
      </dsp:nvSpPr>
      <dsp:spPr>
        <a:xfrm>
          <a:off x="0" y="1537740"/>
          <a:ext cx="62484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Meminimumkan</a:t>
          </a:r>
          <a:r>
            <a:rPr lang="en-US" sz="3600" kern="1200" dirty="0" smtClean="0"/>
            <a:t> error</a:t>
          </a:r>
          <a:endParaRPr lang="id-ID" sz="3600" kern="1200" dirty="0"/>
        </a:p>
      </dsp:txBody>
      <dsp:txXfrm>
        <a:off x="69908" y="1607648"/>
        <a:ext cx="61085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30D2-45C9-4A9F-A012-4108F0A2C801}" type="datetimeFigureOut">
              <a:rPr lang="id-ID" smtClean="0"/>
              <a:pPr/>
              <a:t>30/04/2012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9D223-4535-4C48-BD6A-A225481535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18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B2B6A9-74F8-470C-93C1-504BB0D55DD6}" type="slidenum">
              <a:rPr lang="id-ID" smtClean="0"/>
              <a:pPr/>
              <a:t>7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DFDA-9F5C-4934-AC79-1C4879DC1BB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C644-29D2-4325-9687-42080E1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B955-F00E-4810-AC01-C7E5BE2AB22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658-2488-4A26-8DE4-A83D37A3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5C23-DEC0-4B82-864E-6191946D98B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1A00-107F-4C42-AC10-8EAE8F32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3DFDA-9F5C-4934-AC79-1C4879DC1BB1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C644-29D2-4325-9687-42080E15E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30C8B-E2BC-4EE6-A21C-4F8D6D3FC934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82F7D-754D-4171-9B91-7D6C4219D907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5D47-9FB9-4C3D-8312-C63007068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0D34A-5595-44C6-A053-3F23BF473D72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FCC0-BDEE-435B-8273-B96F551D1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6ADA3-E908-46B9-9CE4-4A965B4A6BBB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2CDE2-B0F5-40DA-983F-AE541AE1B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3B73A-DE8D-4E8C-A61E-943A03C47CAA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DE7D0-4DCB-44DB-9A72-A2C815AD9CD5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89344-A47A-47E0-8248-6433CD4F2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C8B-E2BC-4EE6-A21C-4F8D6D3FC93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8A71F-7E78-40CC-AEC4-BF59AF3D049B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99E4-6C66-43B3-8DED-FDFED141E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B955-F00E-4810-AC01-C7E5BE2AB22D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06658-2488-4A26-8DE4-A83D37A30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55C23-DEC0-4B82-864E-6191946D98B1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21A00-107F-4C42-AC10-8EAE8F32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F7D-754D-4171-9B91-7D6C4219D90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5D47-9FB9-4C3D-8312-C6300706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D34A-5595-44C6-A053-3F23BF473D72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FCC0-BDEE-435B-8273-B96F551D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ADA3-E908-46B9-9CE4-4A965B4A6BB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CDE2-B0F5-40DA-983F-AE541AE1B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7236-B60D-4E51-979D-F9BDCD12FB7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10C0-C023-46DB-8927-270F0F88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7D0-4DCB-44DB-9A72-A2C815AD9CD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9344-A47A-47E0-8248-6433CD4F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A71F-7E78-40CC-AEC4-BF59AF3D049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99E4-6C66-43B3-8DED-FDFED141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7348C-2278-4979-91F5-76EB2E301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 smtClean="0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7348C-2278-4979-91F5-76EB2E301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png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5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8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0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6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3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6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3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sz="3100" dirty="0" smtClean="0"/>
              <a:t>CS3243 </a:t>
            </a:r>
            <a:r>
              <a:rPr lang="en-US" sz="3100" dirty="0" err="1" smtClean="0"/>
              <a:t>Kecerdasan</a:t>
            </a:r>
            <a:r>
              <a:rPr lang="en-US" sz="3100" dirty="0" smtClean="0"/>
              <a:t> </a:t>
            </a:r>
            <a:r>
              <a:rPr lang="en-US" sz="3100" dirty="0" err="1" smtClean="0"/>
              <a:t>Mesin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Artifisial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id-ID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4"/>
            <a:ext cx="7854950" cy="1952625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r>
              <a:rPr lang="en-US" dirty="0" smtClean="0"/>
              <a:t>Informatics Theory &amp; Programming (ITP)</a:t>
            </a:r>
            <a:endParaRPr lang="id-ID" dirty="0" smtClean="0"/>
          </a:p>
          <a:p>
            <a:pPr marR="0"/>
            <a:r>
              <a:rPr lang="id-ID" dirty="0" smtClean="0"/>
              <a:t>Informatics Eng. Dept. – IT Telkom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Perceptron</a:t>
            </a:r>
            <a:endParaRPr lang="en-US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" y="2565400"/>
            <a:ext cx="1381125" cy="582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0" name="TextBox 36"/>
          <p:cNvSpPr txBox="1">
            <a:spLocks noChangeArrowheads="1"/>
          </p:cNvSpPr>
          <p:nvPr/>
        </p:nvSpPr>
        <p:spPr bwMode="auto">
          <a:xfrm>
            <a:off x="990600" y="22098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62000" y="5105400"/>
            <a:ext cx="1457325" cy="4302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Box 38"/>
          <p:cNvSpPr txBox="1">
            <a:spLocks noChangeArrowheads="1"/>
          </p:cNvSpPr>
          <p:nvPr/>
        </p:nvSpPr>
        <p:spPr bwMode="auto">
          <a:xfrm>
            <a:off x="914400" y="53340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sp>
        <p:nvSpPr>
          <p:cNvPr id="45063" name="TextBox 40"/>
          <p:cNvSpPr txBox="1">
            <a:spLocks noChangeArrowheads="1"/>
          </p:cNvSpPr>
          <p:nvPr/>
        </p:nvSpPr>
        <p:spPr bwMode="auto">
          <a:xfrm>
            <a:off x="0" y="21336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45064" name="TextBox 41"/>
          <p:cNvSpPr txBox="1">
            <a:spLocks noChangeArrowheads="1"/>
          </p:cNvSpPr>
          <p:nvPr/>
        </p:nvSpPr>
        <p:spPr bwMode="auto">
          <a:xfrm>
            <a:off x="0" y="5257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xp</a:t>
            </a:r>
            <a:endParaRPr lang="id-ID" sz="320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15200" y="4038600"/>
            <a:ext cx="1447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7924800" y="32766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924800" y="40386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7658100" y="3086100"/>
            <a:ext cx="1219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7658100" y="4305300"/>
            <a:ext cx="1219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0088" y="3567113"/>
            <a:ext cx="990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1" name="TextBox 40"/>
          <p:cNvSpPr txBox="1">
            <a:spLocks noChangeArrowheads="1"/>
          </p:cNvSpPr>
          <p:nvPr/>
        </p:nvSpPr>
        <p:spPr bwMode="auto">
          <a:xfrm>
            <a:off x="0" y="3302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45072" name="TextBox 40"/>
          <p:cNvSpPr txBox="1">
            <a:spLocks noChangeArrowheads="1"/>
          </p:cNvSpPr>
          <p:nvPr/>
        </p:nvSpPr>
        <p:spPr bwMode="auto">
          <a:xfrm>
            <a:off x="0" y="3733800"/>
            <a:ext cx="83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  <a:endParaRPr lang="id-ID" sz="320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676400" y="2514600"/>
            <a:ext cx="5638800" cy="3276600"/>
            <a:chOff x="1676400" y="2514600"/>
            <a:chExt cx="5638800" cy="3276600"/>
          </a:xfrm>
        </p:grpSpPr>
        <p:sp>
          <p:nvSpPr>
            <p:cNvPr id="7" name="Oval 6"/>
            <p:cNvSpPr/>
            <p:nvPr/>
          </p:nvSpPr>
          <p:spPr>
            <a:xfrm>
              <a:off x="1676400" y="2514600"/>
              <a:ext cx="5638800" cy="3276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915319" y="4144169"/>
              <a:ext cx="3048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017169" y="4147344"/>
              <a:ext cx="3048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77" name="Rectangle 43"/>
            <p:cNvSpPr>
              <a:spLocks noChangeArrowheads="1"/>
            </p:cNvSpPr>
            <p:nvPr/>
          </p:nvSpPr>
          <p:spPr bwMode="auto">
            <a:xfrm>
              <a:off x="2362200" y="3447871"/>
              <a:ext cx="78448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7200" b="1">
                  <a:sym typeface="Symbol" pitchFamily="18" charset="2"/>
                </a:rPr>
                <a:t></a:t>
              </a:r>
              <a:endParaRPr lang="id-ID" sz="7200" b="1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4038600" y="3581400"/>
              <a:ext cx="838200" cy="1068388"/>
              <a:chOff x="6553200" y="1066800"/>
              <a:chExt cx="1524000" cy="106838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315200" y="1066800"/>
                <a:ext cx="7620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553200" y="2133600"/>
                <a:ext cx="7620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6782594" y="1600994"/>
                <a:ext cx="10652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079" name="Rectangle 54"/>
            <p:cNvSpPr>
              <a:spLocks noChangeArrowheads="1"/>
            </p:cNvSpPr>
            <p:nvPr/>
          </p:nvSpPr>
          <p:spPr bwMode="auto">
            <a:xfrm>
              <a:off x="5867400" y="3048000"/>
              <a:ext cx="78448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600">
                  <a:sym typeface="Symbol" pitchFamily="18" charset="2"/>
                </a:rPr>
                <a:t>y</a:t>
              </a:r>
              <a:endParaRPr lang="id-ID" sz="9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400" dirty="0" err="1" smtClean="0"/>
              <a:t>Formulasi</a:t>
            </a:r>
            <a:r>
              <a:rPr lang="en-US" sz="4400" dirty="0" smtClean="0"/>
              <a:t> </a:t>
            </a:r>
            <a:r>
              <a:rPr lang="en-US" sz="4400" dirty="0" err="1" smtClean="0"/>
              <a:t>Masalah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&amp; Output?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T?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MLP?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i="1" dirty="0" smtClean="0"/>
              <a:t>preprocessing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/>
              <a:t>Kasus</a:t>
            </a:r>
            <a:r>
              <a:rPr lang="en-US" sz="4800" b="1" dirty="0" smtClean="0"/>
              <a:t> 6</a:t>
            </a:r>
            <a:r>
              <a:rPr lang="en-US" sz="4800" dirty="0" smtClean="0"/>
              <a:t>: </a:t>
            </a:r>
            <a:r>
              <a:rPr lang="en-US" sz="4800" dirty="0" err="1" smtClean="0"/>
              <a:t>Kompresi</a:t>
            </a:r>
            <a:r>
              <a:rPr lang="en-US" sz="4800" dirty="0" smtClean="0"/>
              <a:t> Citra</a:t>
            </a:r>
            <a:endParaRPr lang="id-ID" dirty="0"/>
          </a:p>
        </p:txBody>
      </p:sp>
      <p:pic>
        <p:nvPicPr>
          <p:cNvPr id="736258" name="Picture 2" descr="C:\03 Privates\Foto\IEEE 2007 Taipei\DSC0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824666" cy="3583515"/>
          </a:xfrm>
          <a:prstGeom prst="rect">
            <a:avLst/>
          </a:prstGeom>
          <a:noFill/>
        </p:spPr>
      </p:pic>
      <p:pic>
        <p:nvPicPr>
          <p:cNvPr id="4" name="Picture 2" descr="C:\03 Privates\Foto\IEEE 2007 Taipei\DSC00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1905001" cy="1784888"/>
          </a:xfrm>
          <a:prstGeom prst="rect">
            <a:avLst/>
          </a:prstGeom>
          <a:noFill/>
        </p:spPr>
      </p:pic>
      <p:pic>
        <p:nvPicPr>
          <p:cNvPr id="5" name="Picture 2" descr="C:\03 Privates\Foto\IEEE 2007 Taipei\DSC00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81400"/>
            <a:ext cx="975934" cy="914400"/>
          </a:xfrm>
          <a:prstGeom prst="rect">
            <a:avLst/>
          </a:prstGeom>
          <a:noFill/>
        </p:spPr>
      </p:pic>
      <p:pic>
        <p:nvPicPr>
          <p:cNvPr id="6" name="Picture 2" descr="C:\03 Privates\Foto\IEEE 2007 Taipei\DSC00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733800"/>
            <a:ext cx="569295" cy="533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5943600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1024x1024 pixel, size: </a:t>
            </a:r>
            <a:r>
              <a:rPr lang="en-US" b="1" dirty="0" smtClean="0"/>
              <a:t>3 MB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400" dirty="0" err="1" smtClean="0"/>
              <a:t>Formulasi</a:t>
            </a:r>
            <a:r>
              <a:rPr lang="en-US" sz="4400" dirty="0" smtClean="0"/>
              <a:t> </a:t>
            </a:r>
            <a:r>
              <a:rPr lang="en-US" sz="4400" dirty="0" err="1" smtClean="0"/>
              <a:t>Masalah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&amp; Output?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T?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MLP?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i="1" dirty="0" smtClean="0"/>
              <a:t>preprocessing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1594" y="6488668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id-ID" dirty="0" smtClean="0"/>
              <a:t>Paul Watta</a:t>
            </a:r>
            <a:r>
              <a:rPr lang="en-US" dirty="0" smtClean="0"/>
              <a:t>, et. al. 1996]</a:t>
            </a:r>
            <a:endParaRPr lang="id-ID" dirty="0"/>
          </a:p>
        </p:txBody>
      </p:sp>
      <p:pic>
        <p:nvPicPr>
          <p:cNvPr id="737282" name="Picture 2" descr="E:\001 Kuliah 2009\KMA\Image Compression using Backprop_files\bpNetwor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3565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6" name="Picture 2" descr="E:\001 Kuliah 2009\KMA\Image Compression using Backprop_files\bpCompressionSche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498" y="1295400"/>
            <a:ext cx="8414502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41594" y="6488668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id-ID" dirty="0" smtClean="0"/>
              <a:t>Paul Watta</a:t>
            </a:r>
            <a:r>
              <a:rPr lang="en-US" dirty="0" smtClean="0"/>
              <a:t>, et. al. 1996]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Picture 2" descr="E:\001 Kuliah 2009\KMA\Image Compression using Backprop_files\bpQuantiz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47" y="914400"/>
            <a:ext cx="8718053" cy="4648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41594" y="6488668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id-ID" dirty="0" smtClean="0"/>
              <a:t>Paul Watta</a:t>
            </a:r>
            <a:r>
              <a:rPr lang="en-US" dirty="0" smtClean="0"/>
              <a:t>, et. al. 1996]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1" name="Picture 3" descr="E:\001 Kuliah 2009\KMA\Image Compression using Backprop_files\bpPix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70" y="1600200"/>
            <a:ext cx="8773130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41594" y="6488668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id-ID" dirty="0" smtClean="0"/>
              <a:t>Paul Watta</a:t>
            </a:r>
            <a:r>
              <a:rPr lang="en-US" dirty="0" smtClean="0"/>
              <a:t>, et. al. 1996]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MLP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Fungsi Aktivasi: umumnya (0, 1) atau (-1, 1)</a:t>
            </a:r>
          </a:p>
          <a:p>
            <a:pPr lvl="1"/>
            <a:r>
              <a:rPr lang="en-US" smtClean="0"/>
              <a:t>Preprocessing</a:t>
            </a:r>
          </a:p>
          <a:p>
            <a:pPr lvl="1"/>
            <a:r>
              <a:rPr lang="en-US" smtClean="0"/>
              <a:t>Normalisasi Data Input</a:t>
            </a:r>
          </a:p>
          <a:p>
            <a:pPr lvl="1"/>
            <a:r>
              <a:rPr lang="en-US" smtClean="0"/>
              <a:t>Denormalisasi Data Output</a:t>
            </a:r>
          </a:p>
          <a:p>
            <a:r>
              <a:rPr lang="en-US" smtClean="0"/>
              <a:t>Output dari suatu neuron bisa biner (0 atau 1) maupun real dalam interval (0, 1) atau (-1, 1)</a:t>
            </a:r>
          </a:p>
          <a:p>
            <a:pPr lvl="1"/>
            <a:r>
              <a:rPr lang="en-US" smtClean="0"/>
              <a:t>Klasifikasi </a:t>
            </a:r>
            <a:r>
              <a:rPr lang="en-US" smtClean="0">
                <a:sym typeface="Wingdings" pitchFamily="2" charset="2"/>
              </a:rPr>
              <a:t> setiap kelas dikodekan dalam biner</a:t>
            </a:r>
            <a:endParaRPr lang="en-US" smtClean="0"/>
          </a:p>
          <a:p>
            <a:pPr lvl="1"/>
            <a:r>
              <a:rPr lang="en-US" smtClean="0"/>
              <a:t>Prediksi </a:t>
            </a:r>
            <a:r>
              <a:rPr lang="en-US" smtClean="0">
                <a:sym typeface="Wingdings" pitchFamily="2" charset="2"/>
              </a:rPr>
              <a:t> output didenormalisasi</a:t>
            </a:r>
          </a:p>
          <a:p>
            <a:pPr lvl="1"/>
            <a:r>
              <a:rPr lang="en-US" smtClean="0"/>
              <a:t>Optimasi </a:t>
            </a:r>
            <a:r>
              <a:rPr lang="en-US" smtClean="0">
                <a:sym typeface="Wingdings" pitchFamily="2" charset="2"/>
              </a:rPr>
              <a:t> preprocessing yang agak rumit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Kelebihan</a:t>
            </a:r>
            <a:endParaRPr lang="en-US" b="1" dirty="0" smtClean="0"/>
          </a:p>
          <a:p>
            <a:pPr lvl="1"/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 smtClean="0"/>
          </a:p>
          <a:p>
            <a:pPr lvl="1"/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i="1" dirty="0" smtClean="0"/>
              <a:t>noise</a:t>
            </a:r>
          </a:p>
          <a:p>
            <a:pPr lvl="1"/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hardaware</a:t>
            </a:r>
            <a:r>
              <a:rPr lang="en-US" dirty="0" smtClean="0"/>
              <a:t> (CHIP)</a:t>
            </a:r>
          </a:p>
          <a:p>
            <a:r>
              <a:rPr lang="en-US" b="1" dirty="0" err="1" smtClean="0"/>
              <a:t>Kekurangan</a:t>
            </a:r>
            <a:endParaRPr lang="en-US" b="1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training lama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 err="1" smtClean="0"/>
              <a:t>ulang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Penalarannya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dijelaskan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Weights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id-ID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Perceptron</a:t>
            </a:r>
            <a:endParaRPr lang="id-ID" i="1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Jika manusia punya 10 milyar neuron, apa yang bisa dilakukan? </a:t>
            </a:r>
          </a:p>
          <a:p>
            <a:r>
              <a:rPr lang="en-US" smtClean="0"/>
              <a:t>Sangat banyak hal bisa dilakukan</a:t>
            </a:r>
          </a:p>
          <a:p>
            <a:r>
              <a:rPr lang="en-US" smtClean="0"/>
              <a:t>Apalagi jika Multiple Intelligence </a:t>
            </a:r>
          </a:p>
          <a:p>
            <a:endParaRPr lang="en-US" sz="1400" smtClean="0"/>
          </a:p>
          <a:p>
            <a:r>
              <a:rPr lang="en-US" smtClean="0"/>
              <a:t>Perceptron = MODEL SEDERHANA dari neuron</a:t>
            </a:r>
          </a:p>
          <a:p>
            <a:r>
              <a:rPr lang="en-US" smtClean="0"/>
              <a:t>Apa yang bisa dilakukan oleh satu perceptron?</a:t>
            </a:r>
          </a:p>
          <a:p>
            <a:r>
              <a:rPr lang="en-US" b="1" smtClean="0">
                <a:solidFill>
                  <a:srgbClr val="00B050"/>
                </a:solidFill>
              </a:rPr>
              <a:t>Klasifikasi</a:t>
            </a:r>
          </a:p>
          <a:p>
            <a:r>
              <a:rPr lang="en-US" b="1" smtClean="0">
                <a:solidFill>
                  <a:srgbClr val="FFC000"/>
                </a:solidFill>
              </a:rPr>
              <a:t>Prediksi</a:t>
            </a:r>
          </a:p>
          <a:p>
            <a:r>
              <a:rPr lang="en-US" b="1" smtClean="0">
                <a:solidFill>
                  <a:srgbClr val="FF0000"/>
                </a:solidFill>
              </a:rPr>
              <a:t>Optimasi, …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1" name="Smiley Face 10"/>
          <p:cNvSpPr/>
          <p:nvPr/>
        </p:nvSpPr>
        <p:spPr>
          <a:xfrm>
            <a:off x="5867400" y="3200400"/>
            <a:ext cx="685800" cy="6096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81000" y="4905375"/>
            <a:ext cx="2590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Fuzzy C-Means (FCM)</a:t>
            </a:r>
            <a:endParaRPr lang="id-ID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4191000"/>
            <a:ext cx="1825625" cy="674688"/>
            <a:chOff x="7239001" y="2971800"/>
            <a:chExt cx="1825771" cy="673826"/>
          </a:xfrm>
        </p:grpSpPr>
        <p:sp>
          <p:nvSpPr>
            <p:cNvPr id="5" name="Smiley Face 4"/>
            <p:cNvSpPr/>
            <p:nvPr/>
          </p:nvSpPr>
          <p:spPr>
            <a:xfrm>
              <a:off x="7848650" y="2971800"/>
              <a:ext cx="304824" cy="304411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4" name="Rectangle 5"/>
            <p:cNvSpPr>
              <a:spLocks noChangeArrowheads="1"/>
            </p:cNvSpPr>
            <p:nvPr/>
          </p:nvSpPr>
          <p:spPr bwMode="auto">
            <a:xfrm>
              <a:off x="7239001" y="3276598"/>
              <a:ext cx="1825771" cy="36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Kelasku mana?</a:t>
              </a:r>
              <a:endParaRPr lang="id-ID">
                <a:solidFill>
                  <a:srgbClr val="FF00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2500313" y="2057400"/>
            <a:ext cx="2209800" cy="2743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4800600" y="3886200"/>
            <a:ext cx="22098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cxnSp>
        <p:nvCxnSpPr>
          <p:cNvPr id="10" name="Straight Connector 9"/>
          <p:cNvCxnSpPr>
            <a:endCxn id="5" idx="0"/>
          </p:cNvCxnSpPr>
          <p:nvPr/>
        </p:nvCxnSpPr>
        <p:spPr>
          <a:xfrm rot="16200000" flipH="1">
            <a:off x="3314700" y="3771900"/>
            <a:ext cx="762000" cy="76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</p:cNvCxnSpPr>
          <p:nvPr/>
        </p:nvCxnSpPr>
        <p:spPr>
          <a:xfrm rot="16200000" flipH="1">
            <a:off x="4413250" y="3879850"/>
            <a:ext cx="882650" cy="2025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AND</a:t>
            </a:r>
            <a:endParaRPr lang="id-ID" smtClean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09600" y="2438400"/>
            <a:ext cx="3581400" cy="29670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33400" y="1687513"/>
            <a:ext cx="4267200" cy="3794125"/>
            <a:chOff x="533400" y="1688068"/>
            <a:chExt cx="4267200" cy="3793867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7871" y="3661196"/>
              <a:ext cx="305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914400" y="4881901"/>
              <a:ext cx="3276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066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3435786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590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8170" name="TextBox 27"/>
            <p:cNvSpPr txBox="1">
              <a:spLocks noChangeArrowheads="1"/>
            </p:cNvSpPr>
            <p:nvPr/>
          </p:nvSpPr>
          <p:spPr bwMode="auto">
            <a:xfrm>
              <a:off x="609600" y="50364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0</a:t>
              </a:r>
              <a:endParaRPr lang="id-ID"/>
            </a:p>
          </p:txBody>
        </p:sp>
        <p:sp>
          <p:nvSpPr>
            <p:cNvPr id="48171" name="TextBox 28"/>
            <p:cNvSpPr txBox="1">
              <a:spLocks noChangeArrowheads="1"/>
            </p:cNvSpPr>
            <p:nvPr/>
          </p:nvSpPr>
          <p:spPr bwMode="auto">
            <a:xfrm>
              <a:off x="2452914" y="51126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8172" name="TextBox 29"/>
            <p:cNvSpPr txBox="1">
              <a:spLocks noChangeArrowheads="1"/>
            </p:cNvSpPr>
            <p:nvPr/>
          </p:nvSpPr>
          <p:spPr bwMode="auto">
            <a:xfrm>
              <a:off x="533400" y="344787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8173" name="TextBox 17"/>
            <p:cNvSpPr txBox="1">
              <a:spLocks noChangeArrowheads="1"/>
            </p:cNvSpPr>
            <p:nvPr/>
          </p:nvSpPr>
          <p:spPr bwMode="auto">
            <a:xfrm>
              <a:off x="4191000" y="467868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x1</a:t>
              </a:r>
              <a:endParaRPr lang="id-ID"/>
            </a:p>
          </p:txBody>
        </p:sp>
        <p:sp>
          <p:nvSpPr>
            <p:cNvPr id="48174" name="TextBox 18"/>
            <p:cNvSpPr txBox="1">
              <a:spLocks noChangeArrowheads="1"/>
            </p:cNvSpPr>
            <p:nvPr/>
          </p:nvSpPr>
          <p:spPr bwMode="auto">
            <a:xfrm>
              <a:off x="914401" y="16880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x2</a:t>
              </a:r>
              <a:endParaRPr lang="id-ID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0" y="1295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19400" y="5638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+ x2 – 1,5 = 0</a:t>
            </a:r>
            <a:endParaRPr lang="id-ID" sz="2400">
              <a:solidFill>
                <a:srgbClr val="0070C0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47800" y="2525713"/>
            <a:ext cx="1825625" cy="674687"/>
            <a:chOff x="7239001" y="2971800"/>
            <a:chExt cx="1825771" cy="673826"/>
          </a:xfrm>
        </p:grpSpPr>
        <p:sp>
          <p:nvSpPr>
            <p:cNvPr id="19" name="Smiley Face 18"/>
            <p:cNvSpPr/>
            <p:nvPr/>
          </p:nvSpPr>
          <p:spPr>
            <a:xfrm>
              <a:off x="7848650" y="2971800"/>
              <a:ext cx="304824" cy="304411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63" name="Rectangle 5"/>
            <p:cNvSpPr>
              <a:spLocks noChangeArrowheads="1"/>
            </p:cNvSpPr>
            <p:nvPr/>
          </p:nvSpPr>
          <p:spPr bwMode="auto">
            <a:xfrm>
              <a:off x="7239001" y="3276598"/>
              <a:ext cx="1825771" cy="36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Kelasku mana?</a:t>
              </a:r>
              <a:endParaRPr lang="id-ID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200" y="61722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w1.x1 + w2.x2 – 1,5 = 0</a:t>
            </a:r>
            <a:endParaRPr lang="id-ID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AND</a:t>
            </a:r>
            <a:endParaRPr lang="id-ID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9050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048000" y="1143000"/>
          <a:ext cx="46482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84" name="Visio" r:id="rId3" imgW="3987899" imgH="2020453" progId="Visio.Drawing.11">
                  <p:embed/>
                </p:oleObj>
              </mc:Choice>
              <mc:Fallback>
                <p:oleObj name="Visio" r:id="rId3" imgW="3987899" imgH="20204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4648200" cy="235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Box 34"/>
          <p:cNvSpPr txBox="1">
            <a:spLocks noChangeArrowheads="1"/>
          </p:cNvSpPr>
          <p:nvPr/>
        </p:nvSpPr>
        <p:spPr bwMode="auto">
          <a:xfrm>
            <a:off x="4876800" y="60198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i="1"/>
              <a:t>θ</a:t>
            </a:r>
            <a:r>
              <a:rPr lang="en-US" sz="3200"/>
              <a:t> = 1,5</a:t>
            </a:r>
            <a:endParaRPr lang="id-ID" sz="320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438400" y="4267200"/>
            <a:ext cx="1381125" cy="582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36"/>
          <p:cNvSpPr txBox="1">
            <a:spLocks noChangeArrowheads="1"/>
          </p:cNvSpPr>
          <p:nvPr/>
        </p:nvSpPr>
        <p:spPr bwMode="auto">
          <a:xfrm>
            <a:off x="2743200" y="3886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 = 1</a:t>
            </a:r>
            <a:endParaRPr lang="id-ID" sz="320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2200" y="5818188"/>
            <a:ext cx="1457325" cy="4302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TextBox 38"/>
          <p:cNvSpPr txBox="1">
            <a:spLocks noChangeArrowheads="1"/>
          </p:cNvSpPr>
          <p:nvPr/>
        </p:nvSpPr>
        <p:spPr bwMode="auto">
          <a:xfrm>
            <a:off x="2667000" y="6045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 = 1</a:t>
            </a:r>
            <a:endParaRPr lang="id-ID" sz="32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96000" y="53340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40"/>
          <p:cNvSpPr txBox="1">
            <a:spLocks noChangeArrowheads="1"/>
          </p:cNvSpPr>
          <p:nvPr/>
        </p:nvSpPr>
        <p:spPr bwMode="auto">
          <a:xfrm>
            <a:off x="1600200" y="3987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1062" name="TextBox 41"/>
          <p:cNvSpPr txBox="1">
            <a:spLocks noChangeArrowheads="1"/>
          </p:cNvSpPr>
          <p:nvPr/>
        </p:nvSpPr>
        <p:spPr bwMode="auto">
          <a:xfrm>
            <a:off x="1524000" y="5969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1063" name="TextBox 42"/>
          <p:cNvSpPr txBox="1">
            <a:spLocks noChangeArrowheads="1"/>
          </p:cNvSpPr>
          <p:nvPr/>
        </p:nvSpPr>
        <p:spPr bwMode="auto">
          <a:xfrm>
            <a:off x="7086600" y="50292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y </a:t>
            </a:r>
            <a:endParaRPr lang="id-ID" sz="3200"/>
          </a:p>
        </p:txBody>
      </p:sp>
      <p:sp>
        <p:nvSpPr>
          <p:cNvPr id="52" name="Down Arrow 51"/>
          <p:cNvSpPr/>
          <p:nvPr/>
        </p:nvSpPr>
        <p:spPr>
          <a:xfrm rot="1689658">
            <a:off x="5865813" y="3738563"/>
            <a:ext cx="381000" cy="8810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7169150" y="2349500"/>
          <a:ext cx="1435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85" name="Equation" r:id="rId5" imgW="698400" imgH="444240" progId="Equation.3">
                  <p:embed/>
                </p:oleObj>
              </mc:Choice>
              <mc:Fallback>
                <p:oleObj name="Equation" r:id="rId5" imgW="6984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2349500"/>
                        <a:ext cx="14351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429000" y="4648200"/>
            <a:ext cx="2667000" cy="1371600"/>
            <a:chOff x="6172200" y="3810000"/>
            <a:chExt cx="2667000" cy="1371600"/>
          </a:xfrm>
        </p:grpSpPr>
        <p:sp>
          <p:nvSpPr>
            <p:cNvPr id="35" name="Oval 34"/>
            <p:cNvSpPr/>
            <p:nvPr/>
          </p:nvSpPr>
          <p:spPr>
            <a:xfrm>
              <a:off x="6172200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6368257" y="4491831"/>
              <a:ext cx="1276350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362826" y="4492625"/>
              <a:ext cx="1274762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9" name="Rectangle 40"/>
            <p:cNvSpPr>
              <a:spLocks noChangeArrowheads="1"/>
            </p:cNvSpPr>
            <p:nvPr/>
          </p:nvSpPr>
          <p:spPr bwMode="auto">
            <a:xfrm>
              <a:off x="6400800" y="4114800"/>
              <a:ext cx="3710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4000" b="1">
                  <a:sym typeface="Symbol" pitchFamily="18" charset="2"/>
                </a:rPr>
                <a:t></a:t>
              </a:r>
              <a:endParaRPr lang="id-ID" sz="4000" b="1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7289457" y="4256567"/>
              <a:ext cx="396446" cy="447232"/>
              <a:chOff x="6553200" y="1066800"/>
              <a:chExt cx="1524000" cy="10683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7317345" y="1065656"/>
                <a:ext cx="7628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554519" y="2135102"/>
                <a:ext cx="762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6782620" y="1600380"/>
                <a:ext cx="106944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1" name="Rectangle 42"/>
            <p:cNvSpPr>
              <a:spLocks noChangeArrowheads="1"/>
            </p:cNvSpPr>
            <p:nvPr/>
          </p:nvSpPr>
          <p:spPr bwMode="auto">
            <a:xfrm>
              <a:off x="8154430" y="3925866"/>
              <a:ext cx="371042" cy="87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sym typeface="Symbol" pitchFamily="18" charset="2"/>
                </a:rPr>
                <a:t>y</a:t>
              </a:r>
              <a:endParaRPr lang="id-ID" sz="8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OR</a:t>
            </a:r>
            <a:endParaRPr lang="id-ID" smtClean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457200" y="3733800"/>
            <a:ext cx="2438400" cy="1981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687513"/>
            <a:ext cx="4267200" cy="3794125"/>
            <a:chOff x="533400" y="1688068"/>
            <a:chExt cx="4267200" cy="3793867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7871" y="3661196"/>
              <a:ext cx="305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914400" y="4881901"/>
              <a:ext cx="3276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066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590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4731098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9190" name="TextBox 27"/>
            <p:cNvSpPr txBox="1">
              <a:spLocks noChangeArrowheads="1"/>
            </p:cNvSpPr>
            <p:nvPr/>
          </p:nvSpPr>
          <p:spPr bwMode="auto">
            <a:xfrm>
              <a:off x="609600" y="50364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0</a:t>
              </a:r>
              <a:endParaRPr lang="id-ID"/>
            </a:p>
          </p:txBody>
        </p:sp>
        <p:sp>
          <p:nvSpPr>
            <p:cNvPr id="49191" name="TextBox 28"/>
            <p:cNvSpPr txBox="1">
              <a:spLocks noChangeArrowheads="1"/>
            </p:cNvSpPr>
            <p:nvPr/>
          </p:nvSpPr>
          <p:spPr bwMode="auto">
            <a:xfrm>
              <a:off x="2452914" y="51126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9192" name="TextBox 29"/>
            <p:cNvSpPr txBox="1">
              <a:spLocks noChangeArrowheads="1"/>
            </p:cNvSpPr>
            <p:nvPr/>
          </p:nvSpPr>
          <p:spPr bwMode="auto">
            <a:xfrm>
              <a:off x="533400" y="344787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9193" name="TextBox 17"/>
            <p:cNvSpPr txBox="1">
              <a:spLocks noChangeArrowheads="1"/>
            </p:cNvSpPr>
            <p:nvPr/>
          </p:nvSpPr>
          <p:spPr bwMode="auto">
            <a:xfrm>
              <a:off x="4191000" y="467868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x1</a:t>
              </a:r>
              <a:endParaRPr lang="id-ID"/>
            </a:p>
          </p:txBody>
        </p:sp>
        <p:sp>
          <p:nvSpPr>
            <p:cNvPr id="49194" name="TextBox 18"/>
            <p:cNvSpPr txBox="1">
              <a:spLocks noChangeArrowheads="1"/>
            </p:cNvSpPr>
            <p:nvPr/>
          </p:nvSpPr>
          <p:spPr bwMode="auto">
            <a:xfrm>
              <a:off x="914401" y="16880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x2</a:t>
              </a:r>
              <a:endParaRPr lang="id-ID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0" y="1295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71600" y="5867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+ x2 – 0,5 = 0</a:t>
            </a:r>
            <a:endParaRPr lang="id-ID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OR</a:t>
            </a:r>
            <a:endParaRPr lang="id-ID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8288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79" name="TextBox 34"/>
          <p:cNvSpPr txBox="1">
            <a:spLocks noChangeArrowheads="1"/>
          </p:cNvSpPr>
          <p:nvPr/>
        </p:nvSpPr>
        <p:spPr bwMode="auto">
          <a:xfrm>
            <a:off x="5029200" y="59436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i="1"/>
              <a:t>θ</a:t>
            </a:r>
            <a:r>
              <a:rPr lang="en-US" sz="3200"/>
              <a:t> = 0,5</a:t>
            </a:r>
            <a:endParaRPr lang="id-ID" sz="320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438400" y="4267200"/>
            <a:ext cx="1381125" cy="582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TextBox 36"/>
          <p:cNvSpPr txBox="1">
            <a:spLocks noChangeArrowheads="1"/>
          </p:cNvSpPr>
          <p:nvPr/>
        </p:nvSpPr>
        <p:spPr bwMode="auto">
          <a:xfrm>
            <a:off x="2743200" y="3886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 = 1</a:t>
            </a:r>
            <a:endParaRPr lang="id-ID" sz="320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2200" y="5818188"/>
            <a:ext cx="1457325" cy="4302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TextBox 38"/>
          <p:cNvSpPr txBox="1">
            <a:spLocks noChangeArrowheads="1"/>
          </p:cNvSpPr>
          <p:nvPr/>
        </p:nvSpPr>
        <p:spPr bwMode="auto">
          <a:xfrm>
            <a:off x="2667000" y="6045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 = 1</a:t>
            </a:r>
            <a:endParaRPr lang="id-ID" sz="32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96000" y="53340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5" name="TextBox 40"/>
          <p:cNvSpPr txBox="1">
            <a:spLocks noChangeArrowheads="1"/>
          </p:cNvSpPr>
          <p:nvPr/>
        </p:nvSpPr>
        <p:spPr bwMode="auto">
          <a:xfrm>
            <a:off x="1600200" y="3987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2086" name="TextBox 41"/>
          <p:cNvSpPr txBox="1">
            <a:spLocks noChangeArrowheads="1"/>
          </p:cNvSpPr>
          <p:nvPr/>
        </p:nvSpPr>
        <p:spPr bwMode="auto">
          <a:xfrm>
            <a:off x="1524000" y="5969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2087" name="TextBox 42"/>
          <p:cNvSpPr txBox="1">
            <a:spLocks noChangeArrowheads="1"/>
          </p:cNvSpPr>
          <p:nvPr/>
        </p:nvSpPr>
        <p:spPr bwMode="auto">
          <a:xfrm>
            <a:off x="7086600" y="50292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y </a:t>
            </a:r>
            <a:endParaRPr lang="id-ID" sz="320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048000" y="1143000"/>
          <a:ext cx="46482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08" name="Visio" r:id="rId3" imgW="3987899" imgH="2020453" progId="Visio.Drawing.11">
                  <p:embed/>
                </p:oleObj>
              </mc:Choice>
              <mc:Fallback>
                <p:oleObj name="Visio" r:id="rId3" imgW="3987899" imgH="20204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4648200" cy="235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689658">
            <a:off x="5865813" y="3738563"/>
            <a:ext cx="381000" cy="8810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7169150" y="2349500"/>
          <a:ext cx="1435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09" name="Equation" r:id="rId5" imgW="698400" imgH="444240" progId="Equation.3">
                  <p:embed/>
                </p:oleObj>
              </mc:Choice>
              <mc:Fallback>
                <p:oleObj name="Equation" r:id="rId5" imgW="6984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2349500"/>
                        <a:ext cx="14351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29000" y="4648200"/>
            <a:ext cx="2667000" cy="1371600"/>
            <a:chOff x="6172200" y="3810000"/>
            <a:chExt cx="2667000" cy="1371600"/>
          </a:xfrm>
        </p:grpSpPr>
        <p:sp>
          <p:nvSpPr>
            <p:cNvPr id="19" name="Oval 18"/>
            <p:cNvSpPr/>
            <p:nvPr/>
          </p:nvSpPr>
          <p:spPr>
            <a:xfrm>
              <a:off x="6172200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6368257" y="4491831"/>
              <a:ext cx="1276350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362826" y="4492625"/>
              <a:ext cx="1274762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3" name="Rectangle 21"/>
            <p:cNvSpPr>
              <a:spLocks noChangeArrowheads="1"/>
            </p:cNvSpPr>
            <p:nvPr/>
          </p:nvSpPr>
          <p:spPr bwMode="auto">
            <a:xfrm>
              <a:off x="6400800" y="4114800"/>
              <a:ext cx="3710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4000" b="1">
                  <a:sym typeface="Symbol" pitchFamily="18" charset="2"/>
                </a:rPr>
                <a:t></a:t>
              </a:r>
              <a:endParaRPr lang="id-ID" sz="4000" b="1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317345" y="1065245"/>
                <a:ext cx="7628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554519" y="2134281"/>
                <a:ext cx="762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6782826" y="1599764"/>
                <a:ext cx="106903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5" name="Rectangle 23"/>
            <p:cNvSpPr>
              <a:spLocks noChangeArrowheads="1"/>
            </p:cNvSpPr>
            <p:nvPr/>
          </p:nvSpPr>
          <p:spPr bwMode="auto">
            <a:xfrm>
              <a:off x="8154430" y="3925866"/>
              <a:ext cx="371042" cy="87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sym typeface="Symbol" pitchFamily="18" charset="2"/>
                </a:rPr>
                <a:t>y</a:t>
              </a:r>
              <a:endParaRPr lang="id-ID" sz="8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XOR</a:t>
            </a:r>
            <a:endParaRPr lang="id-ID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687513"/>
            <a:ext cx="4267200" cy="3794125"/>
            <a:chOff x="533400" y="1688068"/>
            <a:chExt cx="4267200" cy="3793867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7871" y="3661196"/>
              <a:ext cx="305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914400" y="4881901"/>
              <a:ext cx="3276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066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590800" y="3435786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4731098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0216" name="TextBox 27"/>
            <p:cNvSpPr txBox="1">
              <a:spLocks noChangeArrowheads="1"/>
            </p:cNvSpPr>
            <p:nvPr/>
          </p:nvSpPr>
          <p:spPr bwMode="auto">
            <a:xfrm>
              <a:off x="609600" y="50364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0</a:t>
              </a:r>
              <a:endParaRPr lang="id-ID"/>
            </a:p>
          </p:txBody>
        </p:sp>
        <p:sp>
          <p:nvSpPr>
            <p:cNvPr id="50217" name="TextBox 28"/>
            <p:cNvSpPr txBox="1">
              <a:spLocks noChangeArrowheads="1"/>
            </p:cNvSpPr>
            <p:nvPr/>
          </p:nvSpPr>
          <p:spPr bwMode="auto">
            <a:xfrm>
              <a:off x="2452914" y="51126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50218" name="TextBox 29"/>
            <p:cNvSpPr txBox="1">
              <a:spLocks noChangeArrowheads="1"/>
            </p:cNvSpPr>
            <p:nvPr/>
          </p:nvSpPr>
          <p:spPr bwMode="auto">
            <a:xfrm>
              <a:off x="533400" y="344787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50219" name="TextBox 17"/>
            <p:cNvSpPr txBox="1">
              <a:spLocks noChangeArrowheads="1"/>
            </p:cNvSpPr>
            <p:nvPr/>
          </p:nvSpPr>
          <p:spPr bwMode="auto">
            <a:xfrm>
              <a:off x="4191000" y="467868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x1</a:t>
              </a:r>
              <a:endParaRPr lang="id-ID"/>
            </a:p>
          </p:txBody>
        </p:sp>
        <p:sp>
          <p:nvSpPr>
            <p:cNvPr id="50220" name="TextBox 18"/>
            <p:cNvSpPr txBox="1">
              <a:spLocks noChangeArrowheads="1"/>
            </p:cNvSpPr>
            <p:nvPr/>
          </p:nvSpPr>
          <p:spPr bwMode="auto">
            <a:xfrm>
              <a:off x="914401" y="16880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x2</a:t>
              </a:r>
              <a:endParaRPr lang="id-ID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0" y="1295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1066800" y="3200400"/>
            <a:ext cx="2895600" cy="2514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4800" y="2514600"/>
            <a:ext cx="2895600" cy="2514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57912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x1 - x2 - 0,5 = 0</a:t>
            </a:r>
            <a:endParaRPr lang="id-ID" sz="240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81200" y="1981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x1 - x2 + 0,5 = 0</a:t>
            </a:r>
            <a:endParaRPr lang="id-ID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XOR</a:t>
            </a:r>
            <a:endParaRPr lang="id-ID" smtClean="0"/>
          </a:p>
        </p:txBody>
      </p:sp>
      <p:sp>
        <p:nvSpPr>
          <p:cNvPr id="51203" name="TextBox 34"/>
          <p:cNvSpPr txBox="1">
            <a:spLocks noChangeArrowheads="1"/>
          </p:cNvSpPr>
          <p:nvPr/>
        </p:nvSpPr>
        <p:spPr bwMode="auto">
          <a:xfrm>
            <a:off x="3352800" y="2590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i="1"/>
              <a:t>θ</a:t>
            </a:r>
            <a:r>
              <a:rPr lang="en-US" sz="2400"/>
              <a:t> = 0,5</a:t>
            </a:r>
            <a:endParaRPr lang="id-ID" sz="2400"/>
          </a:p>
        </p:txBody>
      </p:sp>
      <p:cxnSp>
        <p:nvCxnSpPr>
          <p:cNvPr id="36" name="Straight Arrow Connector 35"/>
          <p:cNvCxnSpPr>
            <a:stCxn id="51207" idx="3"/>
          </p:cNvCxnSpPr>
          <p:nvPr/>
        </p:nvCxnSpPr>
        <p:spPr>
          <a:xfrm>
            <a:off x="838200" y="3521075"/>
            <a:ext cx="2438400" cy="4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TextBox 36"/>
          <p:cNvSpPr txBox="1">
            <a:spLocks noChangeArrowheads="1"/>
          </p:cNvSpPr>
          <p:nvPr/>
        </p:nvSpPr>
        <p:spPr bwMode="auto">
          <a:xfrm>
            <a:off x="1066800" y="3048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-1</a:t>
            </a:r>
            <a:endParaRPr lang="id-ID" sz="2400"/>
          </a:p>
        </p:txBody>
      </p:sp>
      <p:cxnSp>
        <p:nvCxnSpPr>
          <p:cNvPr id="40" name="Straight Arrow Connector 39"/>
          <p:cNvCxnSpPr>
            <a:stCxn id="51211" idx="3"/>
          </p:cNvCxnSpPr>
          <p:nvPr/>
        </p:nvCxnSpPr>
        <p:spPr>
          <a:xfrm flipV="1">
            <a:off x="838200" y="3848100"/>
            <a:ext cx="2662238" cy="1792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TextBox 40"/>
          <p:cNvSpPr txBox="1">
            <a:spLocks noChangeArrowheads="1"/>
          </p:cNvSpPr>
          <p:nvPr/>
        </p:nvSpPr>
        <p:spPr bwMode="auto">
          <a:xfrm>
            <a:off x="0" y="329088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x1</a:t>
            </a:r>
            <a:endParaRPr lang="id-ID" sz="2400"/>
          </a:p>
        </p:txBody>
      </p:sp>
      <p:sp>
        <p:nvSpPr>
          <p:cNvPr id="51208" name="TextBox 42"/>
          <p:cNvSpPr txBox="1">
            <a:spLocks noChangeArrowheads="1"/>
          </p:cNvSpPr>
          <p:nvPr/>
        </p:nvSpPr>
        <p:spPr bwMode="auto">
          <a:xfrm>
            <a:off x="8458200" y="4211638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y </a:t>
            </a:r>
            <a:endParaRPr lang="id-ID" sz="3200"/>
          </a:p>
        </p:txBody>
      </p:sp>
      <p:cxnSp>
        <p:nvCxnSpPr>
          <p:cNvPr id="54" name="Straight Arrow Connector 53"/>
          <p:cNvCxnSpPr>
            <a:stCxn id="51211" idx="3"/>
          </p:cNvCxnSpPr>
          <p:nvPr/>
        </p:nvCxnSpPr>
        <p:spPr>
          <a:xfrm>
            <a:off x="838200" y="5640388"/>
            <a:ext cx="24384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0" name="TextBox 54"/>
          <p:cNvSpPr txBox="1">
            <a:spLocks noChangeArrowheads="1"/>
          </p:cNvSpPr>
          <p:nvPr/>
        </p:nvSpPr>
        <p:spPr bwMode="auto">
          <a:xfrm>
            <a:off x="1066800" y="564356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-1</a:t>
            </a:r>
            <a:endParaRPr lang="id-ID" sz="2400"/>
          </a:p>
        </p:txBody>
      </p:sp>
      <p:sp>
        <p:nvSpPr>
          <p:cNvPr id="51211" name="TextBox 55"/>
          <p:cNvSpPr txBox="1">
            <a:spLocks noChangeArrowheads="1"/>
          </p:cNvSpPr>
          <p:nvPr/>
        </p:nvSpPr>
        <p:spPr bwMode="auto">
          <a:xfrm>
            <a:off x="0" y="540861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x2</a:t>
            </a:r>
            <a:endParaRPr lang="id-ID" sz="2400"/>
          </a:p>
        </p:txBody>
      </p:sp>
      <p:cxnSp>
        <p:nvCxnSpPr>
          <p:cNvPr id="59" name="Straight Arrow Connector 58"/>
          <p:cNvCxnSpPr>
            <a:stCxn id="51207" idx="3"/>
          </p:cNvCxnSpPr>
          <p:nvPr/>
        </p:nvCxnSpPr>
        <p:spPr>
          <a:xfrm>
            <a:off x="838200" y="3521075"/>
            <a:ext cx="2662238" cy="1798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3" name="TextBox 62"/>
          <p:cNvSpPr txBox="1">
            <a:spLocks noChangeArrowheads="1"/>
          </p:cNvSpPr>
          <p:nvPr/>
        </p:nvSpPr>
        <p:spPr bwMode="auto">
          <a:xfrm>
            <a:off x="1219200" y="38147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1</a:t>
            </a:r>
            <a:endParaRPr lang="id-ID" sz="2400"/>
          </a:p>
        </p:txBody>
      </p:sp>
      <p:sp>
        <p:nvSpPr>
          <p:cNvPr id="51214" name="TextBox 63"/>
          <p:cNvSpPr txBox="1">
            <a:spLocks noChangeArrowheads="1"/>
          </p:cNvSpPr>
          <p:nvPr/>
        </p:nvSpPr>
        <p:spPr bwMode="auto">
          <a:xfrm>
            <a:off x="1219200" y="48053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1</a:t>
            </a:r>
            <a:endParaRPr lang="id-ID" sz="2400"/>
          </a:p>
        </p:txBody>
      </p:sp>
      <p:sp>
        <p:nvSpPr>
          <p:cNvPr id="51215" name="TextBox 68"/>
          <p:cNvSpPr txBox="1">
            <a:spLocks noChangeArrowheads="1"/>
          </p:cNvSpPr>
          <p:nvPr/>
        </p:nvSpPr>
        <p:spPr bwMode="auto">
          <a:xfrm>
            <a:off x="6553200" y="503396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i="1"/>
              <a:t>θ</a:t>
            </a:r>
            <a:r>
              <a:rPr lang="en-US" sz="2400"/>
              <a:t> = 0,5</a:t>
            </a:r>
            <a:endParaRPr lang="id-ID" sz="240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800600" y="3525838"/>
            <a:ext cx="1671638" cy="650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00600" y="4824413"/>
            <a:ext cx="1671638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8" name="TextBox 83"/>
          <p:cNvSpPr txBox="1">
            <a:spLocks noChangeArrowheads="1"/>
          </p:cNvSpPr>
          <p:nvPr/>
        </p:nvSpPr>
        <p:spPr bwMode="auto">
          <a:xfrm>
            <a:off x="5334000" y="3352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1</a:t>
            </a:r>
            <a:endParaRPr lang="id-ID" sz="2400"/>
          </a:p>
        </p:txBody>
      </p:sp>
      <p:sp>
        <p:nvSpPr>
          <p:cNvPr id="51219" name="TextBox 84"/>
          <p:cNvSpPr txBox="1">
            <a:spLocks noChangeArrowheads="1"/>
          </p:cNvSpPr>
          <p:nvPr/>
        </p:nvSpPr>
        <p:spPr bwMode="auto">
          <a:xfrm>
            <a:off x="5334000" y="53387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1</a:t>
            </a:r>
            <a:endParaRPr lang="id-ID" sz="2400"/>
          </a:p>
        </p:txBody>
      </p:sp>
      <p:cxnSp>
        <p:nvCxnSpPr>
          <p:cNvPr id="86" name="Straight Arrow Connector 85"/>
          <p:cNvCxnSpPr>
            <a:endCxn id="51208" idx="1"/>
          </p:cNvCxnSpPr>
          <p:nvPr/>
        </p:nvCxnSpPr>
        <p:spPr>
          <a:xfrm>
            <a:off x="7772400" y="4500563"/>
            <a:ext cx="6858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76600" y="3052763"/>
            <a:ext cx="1524000" cy="914400"/>
            <a:chOff x="6172201" y="3810000"/>
            <a:chExt cx="2667000" cy="1371600"/>
          </a:xfrm>
        </p:grpSpPr>
        <p:sp>
          <p:nvSpPr>
            <p:cNvPr id="41" name="Oval 40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6368653" y="4492229"/>
              <a:ext cx="1273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7362032" y="4493418"/>
              <a:ext cx="12763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72" name="Rectangle 43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320397" y="1069035"/>
                <a:ext cx="758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551471" y="2132383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6783388" y="1595369"/>
                <a:ext cx="1063348" cy="106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74" name="Rectangle 45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sp>
        <p:nvSpPr>
          <p:cNvPr id="51222" name="TextBox 52"/>
          <p:cNvSpPr txBox="1">
            <a:spLocks noChangeArrowheads="1"/>
          </p:cNvSpPr>
          <p:nvPr/>
        </p:nvSpPr>
        <p:spPr bwMode="auto">
          <a:xfrm>
            <a:off x="3276600" y="6096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i="1"/>
              <a:t>θ</a:t>
            </a:r>
            <a:r>
              <a:rPr lang="en-US" sz="2400"/>
              <a:t> = 0,5</a:t>
            </a:r>
            <a:endParaRPr lang="id-ID" sz="240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276600" y="5186363"/>
            <a:ext cx="1524000" cy="914400"/>
            <a:chOff x="6172201" y="3810000"/>
            <a:chExt cx="2667000" cy="1371600"/>
          </a:xfrm>
        </p:grpSpPr>
        <p:sp>
          <p:nvSpPr>
            <p:cNvPr id="53" name="Oval 52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6368653" y="4492229"/>
              <a:ext cx="1273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7362032" y="4493418"/>
              <a:ext cx="12763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63" name="Rectangle 56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7320397" y="1069035"/>
                <a:ext cx="758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551471" y="2132383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6783388" y="1595369"/>
                <a:ext cx="1063348" cy="106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65" name="Rectangle 5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6248400" y="4043363"/>
            <a:ext cx="1524000" cy="914400"/>
            <a:chOff x="6172201" y="3810000"/>
            <a:chExt cx="2667000" cy="1371600"/>
          </a:xfrm>
        </p:grpSpPr>
        <p:sp>
          <p:nvSpPr>
            <p:cNvPr id="65" name="Oval 6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6368653" y="4492229"/>
              <a:ext cx="1273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7362032" y="4493418"/>
              <a:ext cx="12763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54" name="Rectangle 68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7320397" y="1069035"/>
                <a:ext cx="758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551471" y="2132383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6783388" y="1595369"/>
                <a:ext cx="1063348" cy="106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56" name="Rectangle 71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6172200" y="1041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02 IT Telkom\001 Kuliah 2009\CS4773 SC\Perceptron\Hasil Penelusuran Gambar Google untuk http--www_cs_nott_ac_uk-~gxk-courses-g5aiai-006neuralnetworks-images-perceptron001_jpg_files\neural-networks_files\linsep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166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 </a:t>
            </a:r>
            <a:r>
              <a:rPr lang="en-US" dirty="0" err="1" smtClean="0"/>
              <a:t>elemen</a:t>
            </a:r>
            <a:r>
              <a:rPr lang="en-US" dirty="0" smtClean="0"/>
              <a:t> input </a:t>
            </a:r>
            <a:r>
              <a:rPr lang="en-US" dirty="0" smtClean="0">
                <a:sym typeface="Wingdings" pitchFamily="2" charset="2"/>
              </a:rPr>
              <a:t> 3 </a:t>
            </a:r>
            <a:r>
              <a:rPr lang="en-US" dirty="0" err="1" smtClean="0"/>
              <a:t>dimensi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  <a:t>Decision tree learning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Jaringan Syaraf Tiruan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Algoritma Genetika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erbedaan empat teknik AI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Kesimpulan</a:t>
            </a:r>
            <a:endParaRPr lang="id-ID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Perceptron</a:t>
            </a:r>
            <a:r>
              <a:rPr lang="en-US" dirty="0" smtClean="0"/>
              <a:t> Network</a:t>
            </a:r>
            <a:endParaRPr lang="id-ID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91313" y="2438400"/>
            <a:ext cx="1524000" cy="914400"/>
            <a:chOff x="6172201" y="3810000"/>
            <a:chExt cx="2667000" cy="1371600"/>
          </a:xfrm>
        </p:grpSpPr>
        <p:sp>
          <p:nvSpPr>
            <p:cNvPr id="5" name="Oval 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94" name="Rectangle 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96" name="Rectangle 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6691313" y="3886200"/>
            <a:ext cx="1524000" cy="914400"/>
            <a:chOff x="6172201" y="3810000"/>
            <a:chExt cx="2667000" cy="1371600"/>
          </a:xfrm>
        </p:grpSpPr>
        <p:sp>
          <p:nvSpPr>
            <p:cNvPr id="15" name="Oval 1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85" name="Rectangle 1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87" name="Rectangle 1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691313" y="5486400"/>
            <a:ext cx="1524000" cy="914400"/>
            <a:chOff x="6172201" y="3810000"/>
            <a:chExt cx="2667000" cy="1371600"/>
          </a:xfrm>
        </p:grpSpPr>
        <p:sp>
          <p:nvSpPr>
            <p:cNvPr id="25" name="Oval 2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76" name="Rectangle 2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78" name="Rectangle 2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4710113" y="2895600"/>
            <a:ext cx="1981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36"/>
          <p:cNvSpPr txBox="1">
            <a:spLocks noChangeArrowheads="1"/>
          </p:cNvSpPr>
          <p:nvPr/>
        </p:nvSpPr>
        <p:spPr bwMode="auto">
          <a:xfrm>
            <a:off x="5167313" y="22860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cxnSp>
        <p:nvCxnSpPr>
          <p:cNvPr id="36" name="Straight Arrow Connector 35"/>
          <p:cNvCxnSpPr>
            <a:stCxn id="53259" idx="3"/>
          </p:cNvCxnSpPr>
          <p:nvPr/>
        </p:nvCxnSpPr>
        <p:spPr>
          <a:xfrm>
            <a:off x="4633913" y="5880100"/>
            <a:ext cx="2057400" cy="63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TextBox 38"/>
          <p:cNvSpPr txBox="1">
            <a:spLocks noChangeArrowheads="1"/>
          </p:cNvSpPr>
          <p:nvPr/>
        </p:nvSpPr>
        <p:spPr bwMode="auto">
          <a:xfrm>
            <a:off x="5014913" y="59436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sp>
        <p:nvSpPr>
          <p:cNvPr id="53258" name="TextBox 40"/>
          <p:cNvSpPr txBox="1">
            <a:spLocks noChangeArrowheads="1"/>
          </p:cNvSpPr>
          <p:nvPr/>
        </p:nvSpPr>
        <p:spPr bwMode="auto">
          <a:xfrm>
            <a:off x="3795713" y="2463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53259" name="TextBox 41"/>
          <p:cNvSpPr txBox="1">
            <a:spLocks noChangeArrowheads="1"/>
          </p:cNvSpPr>
          <p:nvPr/>
        </p:nvSpPr>
        <p:spPr bwMode="auto">
          <a:xfrm>
            <a:off x="3795713" y="5588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xp</a:t>
            </a:r>
            <a:endParaRPr lang="id-ID" sz="32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633913" y="4267200"/>
            <a:ext cx="2105025" cy="47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1" name="TextBox 40"/>
          <p:cNvSpPr txBox="1">
            <a:spLocks noChangeArrowheads="1"/>
          </p:cNvSpPr>
          <p:nvPr/>
        </p:nvSpPr>
        <p:spPr bwMode="auto">
          <a:xfrm>
            <a:off x="3795713" y="36322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53262" name="TextBox 40"/>
          <p:cNvSpPr txBox="1">
            <a:spLocks noChangeArrowheads="1"/>
          </p:cNvSpPr>
          <p:nvPr/>
        </p:nvSpPr>
        <p:spPr bwMode="auto">
          <a:xfrm>
            <a:off x="3795713" y="4064000"/>
            <a:ext cx="83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  <a:endParaRPr lang="id-ID" sz="320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633913" y="3171825"/>
            <a:ext cx="2181225" cy="1095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33913" y="4267200"/>
            <a:ext cx="2209800" cy="1385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4557713" y="3048000"/>
            <a:ext cx="2667000" cy="2362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259" idx="3"/>
          </p:cNvCxnSpPr>
          <p:nvPr/>
        </p:nvCxnSpPr>
        <p:spPr>
          <a:xfrm flipV="1">
            <a:off x="4633913" y="4572000"/>
            <a:ext cx="2181225" cy="130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259" idx="3"/>
          </p:cNvCxnSpPr>
          <p:nvPr/>
        </p:nvCxnSpPr>
        <p:spPr>
          <a:xfrm flipV="1">
            <a:off x="4633913" y="3276600"/>
            <a:ext cx="2409825" cy="2603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10113" y="2895600"/>
            <a:ext cx="21336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229600" y="5942013"/>
            <a:ext cx="685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Arrow Connector 68"/>
          <p:cNvCxnSpPr/>
          <p:nvPr/>
        </p:nvCxnSpPr>
        <p:spPr>
          <a:xfrm>
            <a:off x="8229600" y="43434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229600" y="28956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</a:t>
            </a:r>
            <a:endParaRPr lang="id-ID" smtClean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57200" y="2667000"/>
          <a:ext cx="6248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24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55325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752600" y="1524000"/>
            <a:ext cx="4343400" cy="34290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43400" y="56483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33CC33"/>
                </a:solidFill>
              </a:rPr>
              <a:t>w</a:t>
            </a:r>
            <a:r>
              <a:rPr lang="en-US" sz="2800" b="1" baseline="-25000">
                <a:solidFill>
                  <a:srgbClr val="33CC33"/>
                </a:solidFill>
              </a:rPr>
              <a:t>1</a:t>
            </a:r>
            <a:r>
              <a:rPr lang="en-US" sz="2800" b="1" i="1">
                <a:solidFill>
                  <a:srgbClr val="33CC33"/>
                </a:solidFill>
              </a:rPr>
              <a:t>x</a:t>
            </a:r>
            <a:r>
              <a:rPr lang="en-US" sz="2800" b="1" baseline="-25000">
                <a:solidFill>
                  <a:srgbClr val="33CC33"/>
                </a:solidFill>
              </a:rPr>
              <a:t>1</a:t>
            </a:r>
            <a:r>
              <a:rPr lang="en-US" sz="2800" b="1" i="1">
                <a:solidFill>
                  <a:srgbClr val="33CC33"/>
                </a:solidFill>
              </a:rPr>
              <a:t> + w</a:t>
            </a:r>
            <a:r>
              <a:rPr lang="en-US" sz="2800" b="1" baseline="-25000">
                <a:solidFill>
                  <a:srgbClr val="33CC33"/>
                </a:solidFill>
              </a:rPr>
              <a:t>2</a:t>
            </a:r>
            <a:r>
              <a:rPr lang="en-US" sz="2800" b="1" i="1">
                <a:solidFill>
                  <a:srgbClr val="33CC33"/>
                </a:solidFill>
              </a:rPr>
              <a:t>x</a:t>
            </a:r>
            <a:r>
              <a:rPr lang="en-US" sz="2800" b="1" baseline="-25000">
                <a:solidFill>
                  <a:srgbClr val="33CC33"/>
                </a:solidFill>
              </a:rPr>
              <a:t>2 </a:t>
            </a:r>
            <a:r>
              <a:rPr lang="en-US" sz="2800" b="1" i="1">
                <a:solidFill>
                  <a:srgbClr val="33CC33"/>
                </a:solidFill>
              </a:rPr>
              <a:t>- </a:t>
            </a:r>
            <a:r>
              <a:rPr lang="el-GR" sz="2800" b="1" i="1">
                <a:solidFill>
                  <a:srgbClr val="33CC33"/>
                </a:solidFill>
              </a:rPr>
              <a:t>θ</a:t>
            </a:r>
            <a:r>
              <a:rPr lang="en-US" sz="2800" b="1" i="1">
                <a:solidFill>
                  <a:srgbClr val="33CC33"/>
                </a:solidFill>
              </a:rPr>
              <a:t>= </a:t>
            </a:r>
            <a:r>
              <a:rPr lang="en-US" sz="2800" b="1">
                <a:solidFill>
                  <a:srgbClr val="33CC33"/>
                </a:solidFill>
              </a:rPr>
              <a:t>0</a:t>
            </a:r>
            <a:endParaRPr lang="id-ID" sz="2800" b="1" baseline="-2500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1828800" y="2896828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48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56349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  <p:sp>
          <p:nvSpPr>
            <p:cNvPr id="30" name="Oval 29"/>
            <p:cNvSpPr/>
            <p:nvPr/>
          </p:nvSpPr>
          <p:spPr>
            <a:xfrm>
              <a:off x="3276600" y="525873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3" name="Oval 32"/>
            <p:cNvSpPr/>
            <p:nvPr/>
          </p:nvSpPr>
          <p:spPr>
            <a:xfrm>
              <a:off x="3733800" y="4877783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4" name="Oval 33"/>
            <p:cNvSpPr/>
            <p:nvPr/>
          </p:nvSpPr>
          <p:spPr>
            <a:xfrm>
              <a:off x="2590800" y="236349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828800" y="1524000"/>
            <a:ext cx="4343400" cy="34290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685800" y="914400"/>
            <a:ext cx="4800600" cy="35814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1476375" y="3276600"/>
            <a:ext cx="5334000" cy="27432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600" y="3429000"/>
            <a:ext cx="2971800" cy="2895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Activation Functions</a:t>
            </a:r>
            <a:endParaRPr lang="id-ID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smtClean="0"/>
              <a:t>Hard</a:t>
            </a:r>
            <a:r>
              <a:rPr lang="id-ID" smtClean="0"/>
              <a:t> </a:t>
            </a:r>
            <a:r>
              <a:rPr lang="id-ID" i="1" smtClean="0"/>
              <a:t>Limit</a:t>
            </a:r>
            <a:endParaRPr lang="en-US" i="1" smtClean="0"/>
          </a:p>
          <a:p>
            <a:r>
              <a:rPr lang="id-ID" i="1" smtClean="0"/>
              <a:t>Threshold</a:t>
            </a:r>
            <a:endParaRPr lang="en-US" i="1" smtClean="0"/>
          </a:p>
          <a:p>
            <a:r>
              <a:rPr lang="id-ID" i="1" smtClean="0"/>
              <a:t>Linear </a:t>
            </a:r>
            <a:r>
              <a:rPr lang="id-ID" smtClean="0"/>
              <a:t>(</a:t>
            </a:r>
            <a:r>
              <a:rPr lang="id-ID" i="1" smtClean="0"/>
              <a:t>Identity</a:t>
            </a:r>
            <a:r>
              <a:rPr lang="id-ID" smtClean="0"/>
              <a:t>)</a:t>
            </a:r>
            <a:endParaRPr lang="en-US" smtClean="0"/>
          </a:p>
          <a:p>
            <a:r>
              <a:rPr lang="id-ID" i="1" smtClean="0"/>
              <a:t>Sigmoid</a:t>
            </a:r>
            <a:endParaRPr lang="en-US" i="1" smtClean="0"/>
          </a:p>
          <a:p>
            <a:r>
              <a:rPr lang="id-ID" i="1" smtClean="0"/>
              <a:t>Radial Basis Function</a:t>
            </a:r>
            <a:r>
              <a:rPr lang="id-ID" smtClean="0"/>
              <a:t> (RBF)</a:t>
            </a:r>
            <a:endParaRPr lang="en-US" smtClean="0"/>
          </a:p>
          <a:p>
            <a:r>
              <a:rPr lang="en-US" smtClean="0"/>
              <a:t>…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533400" y="2133600"/>
          <a:ext cx="81486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27" name="Visio" r:id="rId3" imgW="4000327" imgH="2020453" progId="Visio.Drawing.11">
                  <p:embed/>
                </p:oleObj>
              </mc:Choice>
              <mc:Fallback>
                <p:oleObj name="Visio" r:id="rId3" imgW="4000327" imgH="20204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8148638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Hard</a:t>
            </a:r>
            <a:r>
              <a:rPr lang="id-ID" dirty="0" smtClean="0"/>
              <a:t> </a:t>
            </a:r>
            <a:r>
              <a:rPr lang="id-ID" i="1" dirty="0" smtClean="0"/>
              <a:t>Limit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685800" y="2133600"/>
          <a:ext cx="7975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51" name="Visio" r:id="rId3" imgW="3987899" imgH="2020453" progId="Visio.Drawing.11">
                  <p:embed/>
                </p:oleObj>
              </mc:Choice>
              <mc:Fallback>
                <p:oleObj name="Visio" r:id="rId3" imgW="3987899" imgH="20204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79756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Threshold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Symetric Hard</a:t>
            </a:r>
            <a:r>
              <a:rPr lang="id-ID" dirty="0" smtClean="0"/>
              <a:t> </a:t>
            </a:r>
            <a:r>
              <a:rPr lang="id-ID" i="1" dirty="0" smtClean="0"/>
              <a:t>Limit</a:t>
            </a:r>
            <a:endParaRPr lang="id-ID" dirty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457200" y="2209800"/>
          <a:ext cx="82708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75" name="Visio" r:id="rId3" imgW="4070574" imgH="2027741" progId="Visio.Drawing.11">
                  <p:embed/>
                </p:oleObj>
              </mc:Choice>
              <mc:Fallback>
                <p:oleObj name="Visio" r:id="rId3" imgW="4070574" imgH="202774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7087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Bipolar Threshold</a:t>
            </a:r>
            <a:endParaRPr lang="id-ID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533400" y="2286000"/>
          <a:ext cx="81883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99" name="Visio" r:id="rId3" imgW="4076789" imgH="2050146" progId="Visio.Drawing.11">
                  <p:embed/>
                </p:oleObj>
              </mc:Choice>
              <mc:Fallback>
                <p:oleObj name="Visio" r:id="rId3" imgW="4076789" imgH="205014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1883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Linear </a:t>
            </a:r>
            <a:r>
              <a:rPr lang="id-ID" dirty="0" smtClean="0"/>
              <a:t>(</a:t>
            </a:r>
            <a:r>
              <a:rPr lang="id-ID" i="1" dirty="0" smtClean="0"/>
              <a:t>Identity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533400" y="2286000"/>
          <a:ext cx="655320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23" name="Visio" r:id="rId3" imgW="3009296" imgH="1937583" progId="Visio.Drawing.11">
                  <p:embed/>
                </p:oleObj>
              </mc:Choice>
              <mc:Fallback>
                <p:oleObj name="Visio" r:id="rId3" imgW="3009296" imgH="193758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6553200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Syaraf Tiruan (JST)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err="1" smtClean="0"/>
              <a:t>Definisi</a:t>
            </a:r>
            <a:r>
              <a:rPr lang="en-US" dirty="0" smtClean="0"/>
              <a:t> ANN</a:t>
            </a:r>
          </a:p>
          <a:p>
            <a:pPr lvl="1"/>
            <a:r>
              <a:rPr lang="id-ID" dirty="0" smtClean="0"/>
              <a:t>Model </a:t>
            </a:r>
            <a:r>
              <a:rPr lang="en-US" dirty="0" err="1" smtClean="0"/>
              <a:t>Matematis</a:t>
            </a:r>
            <a:r>
              <a:rPr lang="en-US" dirty="0" smtClean="0"/>
              <a:t> </a:t>
            </a:r>
            <a:r>
              <a:rPr lang="en-US" i="1" dirty="0" smtClean="0"/>
              <a:t>Neuron</a:t>
            </a:r>
          </a:p>
          <a:p>
            <a:pPr lvl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endParaRPr lang="en-US" dirty="0" smtClean="0"/>
          </a:p>
          <a:p>
            <a:pPr lvl="1"/>
            <a:r>
              <a:rPr lang="en-US" dirty="0" err="1" smtClean="0"/>
              <a:t>Arsitektur</a:t>
            </a:r>
            <a:r>
              <a:rPr lang="en-US" dirty="0" smtClean="0"/>
              <a:t> ANN</a:t>
            </a:r>
          </a:p>
          <a:p>
            <a:pPr lvl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(</a:t>
            </a:r>
            <a:r>
              <a:rPr lang="en-US" i="1" dirty="0" smtClean="0"/>
              <a:t>Learning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Perceptron</a:t>
            </a:r>
            <a:endParaRPr lang="en-US" dirty="0" smtClean="0"/>
          </a:p>
          <a:p>
            <a:r>
              <a:rPr lang="en-US" dirty="0" smtClean="0"/>
              <a:t>ANN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Supervised Learning</a:t>
            </a:r>
          </a:p>
          <a:p>
            <a:r>
              <a:rPr lang="en-US" dirty="0" smtClean="0"/>
              <a:t>ANN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Unsupervised Learning</a:t>
            </a:r>
          </a:p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ANN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Piecewise-linear</a:t>
            </a:r>
            <a:endParaRPr lang="id-ID" dirty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457200" y="2286000"/>
          <a:ext cx="8286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47" name="Visio" r:id="rId3" imgW="5190482" imgH="2135714" progId="Visio.Drawing.11">
                  <p:embed/>
                </p:oleObj>
              </mc:Choice>
              <mc:Fallback>
                <p:oleObj name="Visio" r:id="rId3" imgW="5190482" imgH="213571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28675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Symetric</a:t>
            </a:r>
            <a:r>
              <a:rPr lang="id-ID" dirty="0" smtClean="0"/>
              <a:t> </a:t>
            </a:r>
            <a:r>
              <a:rPr lang="id-ID" i="1" dirty="0" smtClean="0"/>
              <a:t>Piecewise-linear</a:t>
            </a:r>
            <a:endParaRPr lang="id-ID" dirty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457200" y="2209800"/>
          <a:ext cx="80994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71" name="Visio" r:id="rId3" imgW="4814118" imgH="2495536" progId="Visio.Drawing.11">
                  <p:embed/>
                </p:oleObj>
              </mc:Choice>
              <mc:Fallback>
                <p:oleObj name="Visio" r:id="rId3" imgW="4814118" imgH="24955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099425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Sigmoid</a:t>
            </a:r>
            <a:endParaRPr lang="id-ID" dirty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533400" y="2209800"/>
          <a:ext cx="75771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095" name="Visio" r:id="rId3" imgW="3939266" imgH="2183223" progId="Visio.Drawing.11">
                  <p:embed/>
                </p:oleObj>
              </mc:Choice>
              <mc:Fallback>
                <p:oleObj name="Visio" r:id="rId3" imgW="3939266" imgH="218322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7577138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Symetric </a:t>
            </a:r>
            <a:r>
              <a:rPr lang="en-US" dirty="0" smtClean="0"/>
              <a:t>(</a:t>
            </a:r>
            <a:r>
              <a:rPr lang="id-ID" i="1" dirty="0" smtClean="0"/>
              <a:t>Bipolar</a:t>
            </a:r>
            <a:r>
              <a:rPr lang="en-US" dirty="0" smtClean="0"/>
              <a:t>) </a:t>
            </a:r>
            <a:r>
              <a:rPr lang="id-ID" i="1" dirty="0" smtClean="0"/>
              <a:t>Sigmoid</a:t>
            </a:r>
            <a:endParaRPr lang="id-ID" dirty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533400" y="2286000"/>
          <a:ext cx="67056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19" name="Visio" r:id="rId3" imgW="3964933" imgH="2489058" progId="Visio.Drawing.11">
                  <p:embed/>
                </p:oleObj>
              </mc:Choice>
              <mc:Fallback>
                <p:oleObj name="Visio" r:id="rId3" imgW="3964933" imgH="248905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6705600" cy="420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Radial Basis Function</a:t>
            </a:r>
            <a:r>
              <a:rPr lang="id-ID" dirty="0" smtClean="0"/>
              <a:t> (RBF)</a:t>
            </a:r>
            <a:endParaRPr lang="id-ID" dirty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457200" y="2209800"/>
          <a:ext cx="698023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43" name="Visio" r:id="rId3" imgW="3431592" imgH="2129236" progId="Visio.Drawing.11">
                  <p:embed/>
                </p:oleObj>
              </mc:Choice>
              <mc:Fallback>
                <p:oleObj name="Visio" r:id="rId3" imgW="3431592" imgH="21292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6980238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Arsitektur ANN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Para ahli memodelkan sel syaraf otak manusia ke dalam berbagai arsitektur ANN (susunan </a:t>
            </a:r>
            <a:r>
              <a:rPr lang="id-ID" i="1" smtClean="0"/>
              <a:t>neuron</a:t>
            </a:r>
            <a:r>
              <a:rPr lang="id-ID" smtClean="0"/>
              <a:t>) yang berbeda-beda. </a:t>
            </a:r>
            <a:endParaRPr lang="en-US" smtClean="0"/>
          </a:p>
          <a:p>
            <a:pPr eaLnBrk="1" hangingPunct="1"/>
            <a:r>
              <a:rPr lang="id-ID" smtClean="0"/>
              <a:t>Masing-masing arsitektur menggunakan algoritma belajar khusus.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304800" y="2209800"/>
          <a:ext cx="3733800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67" name="Visio" r:id="rId3" imgW="2368391" imgH="2713196" progId="Visio.Drawing.11">
                  <p:embed/>
                </p:oleObj>
              </mc:Choice>
              <mc:Fallback>
                <p:oleObj name="Visio" r:id="rId3" imgW="2368391" imgH="271319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3733800" cy="420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i="1" dirty="0" smtClean="0"/>
              <a:t>Single-Layer </a:t>
            </a:r>
            <a:r>
              <a:rPr lang="en-US" sz="4400" i="1" dirty="0" err="1" smtClean="0"/>
              <a:t>Feedforward</a:t>
            </a:r>
            <a:r>
              <a:rPr lang="en-US" sz="4400" i="1" dirty="0" smtClean="0"/>
              <a:t> Networks</a:t>
            </a:r>
            <a:endParaRPr lang="id-ID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429000"/>
            <a:ext cx="391953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200400" y="36576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724400" y="2514600"/>
            <a:ext cx="4114800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057400" y="2286000"/>
          <a:ext cx="5334000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91" name="Visio" r:id="rId3" imgW="5248842" imgH="4282766" progId="Visio.Drawing.11">
                  <p:embed/>
                </p:oleObj>
              </mc:Choice>
              <mc:Fallback>
                <p:oleObj name="Visio" r:id="rId3" imgW="5248842" imgH="428276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5334000" cy="433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i="1" dirty="0" smtClean="0"/>
              <a:t>Multi-Layer </a:t>
            </a:r>
            <a:r>
              <a:rPr lang="en-US" sz="4400" i="1" dirty="0" err="1" smtClean="0"/>
              <a:t>Feedforward</a:t>
            </a:r>
            <a:r>
              <a:rPr lang="en-US" sz="4400" dirty="0" smtClean="0"/>
              <a:t> </a:t>
            </a:r>
            <a:r>
              <a:rPr lang="en-US" sz="4400" i="1" dirty="0" smtClean="0"/>
              <a:t>Networks</a:t>
            </a:r>
            <a:endParaRPr lang="id-ID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Recurrent Networks </a:t>
            </a:r>
            <a:r>
              <a:rPr lang="en-US" sz="3100" dirty="0" smtClean="0"/>
              <a:t>(</a:t>
            </a:r>
            <a:r>
              <a:rPr lang="en-US" sz="3100" dirty="0" err="1" smtClean="0"/>
              <a:t>tanpa</a:t>
            </a:r>
            <a:r>
              <a:rPr lang="en-US" sz="3100" i="1" dirty="0" smtClean="0"/>
              <a:t> hidden neurons</a:t>
            </a:r>
            <a:r>
              <a:rPr lang="en-US" sz="3100" dirty="0" smtClean="0"/>
              <a:t>)</a:t>
            </a:r>
            <a:endParaRPr lang="id-ID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50292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Recurrent Networks </a:t>
            </a:r>
            <a:r>
              <a:rPr lang="en-US" sz="3100" dirty="0" smtClean="0"/>
              <a:t>(</a:t>
            </a:r>
            <a:r>
              <a:rPr lang="en-US" sz="3100" dirty="0" err="1" smtClean="0"/>
              <a:t>dengan</a:t>
            </a:r>
            <a:r>
              <a:rPr lang="en-US" sz="3100" i="1" dirty="0" smtClean="0"/>
              <a:t> hidden neurons</a:t>
            </a:r>
            <a:r>
              <a:rPr lang="en-US" sz="3100" dirty="0" smtClean="0"/>
              <a:t>)</a:t>
            </a:r>
            <a:endParaRPr lang="id-ID" dirty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47244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 descr="D:\Foto\2012-02-04\DSC0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88" y="-40041"/>
            <a:ext cx="9197388" cy="68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10400" y="1000125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</a:rPr>
              <a:t>Berjalan?</a:t>
            </a:r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2209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chemeClr val="bg1"/>
                </a:solidFill>
              </a:rPr>
              <a:t>Berbahasa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81800" y="16144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chemeClr val="bg1"/>
                </a:solidFill>
              </a:rPr>
              <a:t>Arah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53200" y="381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</a:rPr>
              <a:t>Menangis?</a:t>
            </a:r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53200" y="28194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chemeClr val="bg1"/>
                </a:solidFill>
              </a:rPr>
              <a:t>Logika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400" y="4191000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Multiple Intelligence !!!</a:t>
            </a:r>
            <a:endParaRPr lang="id-ID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3200" y="3429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</a:rPr>
              <a:t>Seni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Lattice</a:t>
            </a:r>
            <a:r>
              <a:rPr lang="en-US" dirty="0" smtClean="0"/>
              <a:t> </a:t>
            </a:r>
            <a:r>
              <a:rPr lang="en-US" i="1" dirty="0" smtClean="0"/>
              <a:t>Structure </a:t>
            </a:r>
            <a:r>
              <a:rPr lang="en-US" sz="3100" dirty="0" smtClean="0"/>
              <a:t>(</a:t>
            </a:r>
            <a:r>
              <a:rPr lang="en-US" sz="3100" dirty="0" err="1" smtClean="0"/>
              <a:t>satu</a:t>
            </a:r>
            <a:r>
              <a:rPr lang="en-US" sz="3100" dirty="0" smtClean="0"/>
              <a:t> </a:t>
            </a:r>
            <a:r>
              <a:rPr lang="en-US" sz="3100" dirty="0" err="1" smtClean="0"/>
              <a:t>dimensi</a:t>
            </a:r>
            <a:r>
              <a:rPr lang="en-US" sz="3100" dirty="0" smtClean="0"/>
              <a:t>, 3 </a:t>
            </a:r>
            <a:r>
              <a:rPr lang="en-US" sz="3100" i="1" dirty="0" smtClean="0"/>
              <a:t>neurons</a:t>
            </a:r>
            <a:r>
              <a:rPr lang="en-US" sz="3100" dirty="0" smtClean="0"/>
              <a:t>)</a:t>
            </a:r>
            <a:endParaRPr lang="id-ID" dirty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533400" y="2133600"/>
          <a:ext cx="78803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15" name="Visio" r:id="rId3" imgW="3474482" imgH="1471851" progId="Visio.Drawing.11">
                  <p:embed/>
                </p:oleObj>
              </mc:Choice>
              <mc:Fallback>
                <p:oleObj name="Visio" r:id="rId3" imgW="3474482" imgH="147185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88035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Lattice</a:t>
            </a:r>
            <a:r>
              <a:rPr lang="en-US" dirty="0" smtClean="0"/>
              <a:t> </a:t>
            </a:r>
            <a:r>
              <a:rPr lang="en-US" i="1" dirty="0" smtClean="0"/>
              <a:t>Structure </a:t>
            </a:r>
            <a:r>
              <a:rPr lang="en-US" sz="3100" dirty="0" smtClean="0"/>
              <a:t>(</a:t>
            </a:r>
            <a:r>
              <a:rPr lang="en-US" sz="3100" dirty="0" err="1" smtClean="0"/>
              <a:t>dua</a:t>
            </a:r>
            <a:r>
              <a:rPr lang="en-US" sz="3100" dirty="0" smtClean="0"/>
              <a:t> </a:t>
            </a:r>
            <a:r>
              <a:rPr lang="en-US" sz="3100" dirty="0" err="1" smtClean="0"/>
              <a:t>dimensi</a:t>
            </a:r>
            <a:r>
              <a:rPr lang="en-US" sz="3100" dirty="0" smtClean="0"/>
              <a:t>, 3x3 </a:t>
            </a:r>
            <a:r>
              <a:rPr lang="en-US" sz="3100" i="1" dirty="0" smtClean="0"/>
              <a:t>neurons</a:t>
            </a:r>
            <a:r>
              <a:rPr lang="en-US" sz="3100" dirty="0" smtClean="0"/>
              <a:t>)</a:t>
            </a:r>
            <a:endParaRPr lang="id-ID" dirty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1600200" y="2133600"/>
          <a:ext cx="6019800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39" name="Visio" r:id="rId3" imgW="3847624" imgH="2781538" progId="Visio.Drawing.11">
                  <p:embed/>
                </p:oleObj>
              </mc:Choice>
              <mc:Fallback>
                <p:oleObj name="Visio" r:id="rId3" imgW="3847624" imgH="278153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6019800" cy="442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(</a:t>
            </a:r>
            <a:r>
              <a:rPr lang="en-US" i="1" dirty="0" smtClean="0"/>
              <a:t>Learning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76200" y="2438400"/>
          <a:ext cx="89312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63" name="Visio" r:id="rId3" imgW="3986927" imgH="1120378" progId="Visio.Drawing.11">
                  <p:embed/>
                </p:oleObj>
              </mc:Choice>
              <mc:Fallback>
                <p:oleObj name="Visio" r:id="rId3" imgW="3986927" imgH="112037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38400"/>
                        <a:ext cx="8931275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5486400" y="4724400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Perceptron: Model</a:t>
            </a:r>
            <a:endParaRPr lang="id-ID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5867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Perceptron</a:t>
            </a:r>
            <a:r>
              <a:rPr lang="en-US" dirty="0" smtClean="0"/>
              <a:t>: </a:t>
            </a:r>
            <a:r>
              <a:rPr lang="en-US" i="1" dirty="0" smtClean="0"/>
              <a:t>Signal-Flow Graph</a:t>
            </a:r>
            <a:endParaRPr lang="id-ID" i="1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6569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6629400" y="4724400"/>
          <a:ext cx="1806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92" name="Equation" r:id="rId4" imgW="927100" imgH="431800" progId="Equation.3">
                  <p:embed/>
                </p:oleObj>
              </mc:Choice>
              <mc:Fallback>
                <p:oleObj name="Equation" r:id="rId4" imgW="9271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724400"/>
                        <a:ext cx="18065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6133" name="Object 5"/>
          <p:cNvGraphicFramePr>
            <a:graphicFrameLocks noChangeAspect="1"/>
          </p:cNvGraphicFramePr>
          <p:nvPr/>
        </p:nvGraphicFramePr>
        <p:xfrm>
          <a:off x="7008813" y="5791200"/>
          <a:ext cx="18303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93" name="Equation" r:id="rId6" imgW="927100" imgH="431800" progId="Equation.3">
                  <p:embed/>
                </p:oleObj>
              </mc:Choice>
              <mc:Fallback>
                <p:oleObj name="Equation" r:id="rId6" imgW="9271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5791200"/>
                        <a:ext cx="1830387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606425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C00000"/>
                </a:solidFill>
              </a:rPr>
              <a:t>Decision boundary </a:t>
            </a:r>
            <a:r>
              <a:rPr lang="en-US">
                <a:solidFill>
                  <a:srgbClr val="C00000"/>
                </a:solidFill>
                <a:sym typeface="Wingdings" pitchFamily="2" charset="2"/>
              </a:rPr>
              <a:t></a:t>
            </a:r>
            <a:endParaRPr lang="id-ID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93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62494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752600" y="1524000"/>
            <a:ext cx="4343400" cy="34290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43400" y="56483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33CC33"/>
                </a:solidFill>
              </a:rPr>
              <a:t>w</a:t>
            </a:r>
            <a:r>
              <a:rPr lang="en-US" sz="2800" baseline="-25000">
                <a:solidFill>
                  <a:srgbClr val="33CC33"/>
                </a:solidFill>
              </a:rPr>
              <a:t>1</a:t>
            </a:r>
            <a:r>
              <a:rPr lang="en-US" sz="2800" i="1">
                <a:solidFill>
                  <a:srgbClr val="33CC33"/>
                </a:solidFill>
              </a:rPr>
              <a:t>x</a:t>
            </a:r>
            <a:r>
              <a:rPr lang="en-US" sz="2800" baseline="-25000">
                <a:solidFill>
                  <a:srgbClr val="33CC33"/>
                </a:solidFill>
              </a:rPr>
              <a:t>1</a:t>
            </a:r>
            <a:r>
              <a:rPr lang="en-US" sz="2800" i="1">
                <a:solidFill>
                  <a:srgbClr val="33CC33"/>
                </a:solidFill>
              </a:rPr>
              <a:t> + w</a:t>
            </a:r>
            <a:r>
              <a:rPr lang="en-US" sz="2800" baseline="-25000">
                <a:solidFill>
                  <a:srgbClr val="33CC33"/>
                </a:solidFill>
              </a:rPr>
              <a:t>2</a:t>
            </a:r>
            <a:r>
              <a:rPr lang="en-US" sz="2800" i="1">
                <a:solidFill>
                  <a:srgbClr val="33CC33"/>
                </a:solidFill>
              </a:rPr>
              <a:t>x</a:t>
            </a:r>
            <a:r>
              <a:rPr lang="en-US" sz="2800" baseline="-25000">
                <a:solidFill>
                  <a:srgbClr val="33CC33"/>
                </a:solidFill>
              </a:rPr>
              <a:t>2 </a:t>
            </a:r>
            <a:r>
              <a:rPr lang="en-US" sz="2800" i="1">
                <a:solidFill>
                  <a:srgbClr val="33CC33"/>
                </a:solidFill>
              </a:rPr>
              <a:t>- </a:t>
            </a:r>
            <a:r>
              <a:rPr lang="el-GR" sz="2800" i="1">
                <a:solidFill>
                  <a:srgbClr val="33CC33"/>
                </a:solidFill>
              </a:rPr>
              <a:t>θ</a:t>
            </a:r>
            <a:r>
              <a:rPr lang="en-US" sz="2800" i="1">
                <a:solidFill>
                  <a:srgbClr val="33CC33"/>
                </a:solidFill>
              </a:rPr>
              <a:t>= </a:t>
            </a:r>
            <a:r>
              <a:rPr lang="en-US" sz="2800">
                <a:solidFill>
                  <a:srgbClr val="33CC33"/>
                </a:solidFill>
              </a:rPr>
              <a:t>0</a:t>
            </a:r>
            <a:endParaRPr lang="id-ID" sz="2800" baseline="-25000">
              <a:solidFill>
                <a:srgbClr val="33CC33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8200" y="6172200"/>
            <a:ext cx="316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/>
              <a:t>Decision boundary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533400"/>
          <a:ext cx="8534400" cy="5638800"/>
        </p:xfrm>
        <a:graphic>
          <a:graphicData uri="http://schemas.openxmlformats.org/drawingml/2006/table">
            <a:tbl>
              <a:tblPr/>
              <a:tblGrid>
                <a:gridCol w="1529215"/>
                <a:gridCol w="1355544"/>
                <a:gridCol w="1796636"/>
                <a:gridCol w="2120920"/>
                <a:gridCol w="1732085"/>
              </a:tblGrid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Pelamar</a:t>
                      </a:r>
                      <a:endParaRPr lang="id-ID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IPK</a:t>
                      </a:r>
                      <a:endParaRPr lang="id-ID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Psikologi</a:t>
                      </a:r>
                      <a:endParaRPr lang="id-ID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Wawancara</a:t>
                      </a:r>
                      <a:endParaRPr lang="id-ID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Diterima</a:t>
                      </a:r>
                      <a:endParaRPr lang="id-ID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Bagus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Tinggi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Bagus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Bagus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Buruk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Bagus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Rendah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Buruk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Cukup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Tinggi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Cukup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Cukup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Buruk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Cukup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Rendah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Buruk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Kurang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Tinggi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Kurang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Buruk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Kurang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Rendah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457200"/>
          <a:ext cx="8458201" cy="5638800"/>
        </p:xfrm>
        <a:graphic>
          <a:graphicData uri="http://schemas.openxmlformats.org/drawingml/2006/table">
            <a:tbl>
              <a:tblPr/>
              <a:tblGrid>
                <a:gridCol w="1515561"/>
                <a:gridCol w="1343442"/>
                <a:gridCol w="1780594"/>
                <a:gridCol w="2101984"/>
                <a:gridCol w="1716620"/>
              </a:tblGrid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3978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1973407">
            <a:off x="1671638" y="3128963"/>
            <a:ext cx="3795712" cy="1493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Flowchart: Punched Tape 4"/>
          <p:cNvSpPr/>
          <p:nvPr/>
        </p:nvSpPr>
        <p:spPr>
          <a:xfrm rot="1533938">
            <a:off x="1711325" y="3359150"/>
            <a:ext cx="5353050" cy="1670050"/>
          </a:xfrm>
          <a:prstGeom prst="flowChartPunchedTap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8787"/>
            <a:ext cx="51816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multiple_intelligences_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miley Face 3"/>
          <p:cNvSpPr/>
          <p:nvPr/>
        </p:nvSpPr>
        <p:spPr>
          <a:xfrm>
            <a:off x="3200400" y="3048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Smiley Face 5"/>
          <p:cNvSpPr/>
          <p:nvPr/>
        </p:nvSpPr>
        <p:spPr>
          <a:xfrm>
            <a:off x="5334000" y="2286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Smiley Face 6"/>
          <p:cNvSpPr/>
          <p:nvPr/>
        </p:nvSpPr>
        <p:spPr>
          <a:xfrm>
            <a:off x="7315200" y="4572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Smiley Face 7"/>
          <p:cNvSpPr/>
          <p:nvPr/>
        </p:nvSpPr>
        <p:spPr>
          <a:xfrm>
            <a:off x="8382000" y="10668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Smiley Face 8"/>
          <p:cNvSpPr/>
          <p:nvPr/>
        </p:nvSpPr>
        <p:spPr>
          <a:xfrm>
            <a:off x="8153400" y="43434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Smiley Face 9"/>
          <p:cNvSpPr/>
          <p:nvPr/>
        </p:nvSpPr>
        <p:spPr>
          <a:xfrm>
            <a:off x="5029200" y="44196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Smiley Face 10"/>
          <p:cNvSpPr/>
          <p:nvPr/>
        </p:nvSpPr>
        <p:spPr>
          <a:xfrm>
            <a:off x="2895600" y="48006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Smiley Face 11"/>
          <p:cNvSpPr/>
          <p:nvPr/>
        </p:nvSpPr>
        <p:spPr>
          <a:xfrm>
            <a:off x="533400" y="41910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Smiley Face 12"/>
          <p:cNvSpPr/>
          <p:nvPr/>
        </p:nvSpPr>
        <p:spPr>
          <a:xfrm>
            <a:off x="304800" y="990600"/>
            <a:ext cx="457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762000"/>
          <a:ext cx="8382000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12630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Pola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…</a:t>
                      </a:r>
                      <a:endParaRPr lang="id-ID" sz="3200" dirty="0" smtClean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100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..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O5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Multi-Layer </a:t>
            </a:r>
            <a:r>
              <a:rPr lang="en-US" sz="4400" dirty="0" err="1" smtClean="0"/>
              <a:t>Perceptron</a:t>
            </a:r>
            <a:r>
              <a:rPr lang="en-US" sz="4400" dirty="0" smtClean="0"/>
              <a:t> (MLP)</a:t>
            </a:r>
            <a:endParaRPr lang="id-ID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60890"/>
            <a:ext cx="5029200" cy="43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 descr="D:\Foto\2012-02-04\DSC0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88" y="-40041"/>
            <a:ext cx="9197388" cy="68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1524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d-ID" sz="2800" dirty="0" smtClean="0">
                <a:solidFill>
                  <a:srgbClr val="FFFF00"/>
                </a:solidFill>
              </a:rPr>
              <a:t>Ibu sibuk </a:t>
            </a:r>
            <a:r>
              <a:rPr lang="id-ID" sz="28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id-ID" sz="2800" dirty="0" smtClean="0">
                <a:solidFill>
                  <a:srgbClr val="FFFF00"/>
                </a:solidFill>
              </a:rPr>
              <a:t>aku dimasukkan mesin cuci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6858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d-ID" sz="2800" dirty="0" smtClean="0">
                <a:solidFill>
                  <a:srgbClr val="FFFF00"/>
                </a:solidFill>
              </a:rPr>
              <a:t>Learning </a:t>
            </a:r>
            <a:r>
              <a:rPr lang="id-ID" sz="2800" dirty="0" smtClean="0">
                <a:solidFill>
                  <a:srgbClr val="FFFF00"/>
                </a:solidFill>
                <a:sym typeface="Wingdings" pitchFamily="2" charset="2"/>
              </a:rPr>
              <a:t>= Mapping</a:t>
            </a:r>
            <a:endParaRPr lang="id-ID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3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Definisikan masalah</a:t>
            </a:r>
            <a:endParaRPr lang="id-ID" smtClean="0"/>
          </a:p>
          <a:p>
            <a:pPr lvl="1" eaLnBrk="1" hangingPunct="1"/>
            <a:r>
              <a:rPr lang="en-US" smtClean="0"/>
              <a:t>M</a:t>
            </a:r>
            <a:r>
              <a:rPr lang="id-ID" smtClean="0"/>
              <a:t>atriks pola masukan (P) </a:t>
            </a:r>
            <a:endParaRPr lang="en-US" smtClean="0"/>
          </a:p>
          <a:p>
            <a:pPr lvl="1" eaLnBrk="1" hangingPunct="1"/>
            <a:r>
              <a:rPr lang="id-ID" smtClean="0"/>
              <a:t>matriks target (T)</a:t>
            </a:r>
            <a:endParaRPr lang="en-US" smtClean="0"/>
          </a:p>
          <a:p>
            <a:pPr eaLnBrk="1" hangingPunct="1"/>
            <a:r>
              <a:rPr lang="id-ID" b="1" smtClean="0"/>
              <a:t>Inisialisasi parameter jaringan</a:t>
            </a:r>
            <a:endParaRPr lang="en-US" b="1" smtClean="0"/>
          </a:p>
          <a:p>
            <a:pPr lvl="1" eaLnBrk="1" hangingPunct="1"/>
            <a:r>
              <a:rPr lang="en-US" smtClean="0"/>
              <a:t>A</a:t>
            </a:r>
            <a:r>
              <a:rPr lang="id-ID" smtClean="0"/>
              <a:t>rsitektur jaringan (misalkan I-H-O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i="1" smtClean="0"/>
              <a:t>Sy</a:t>
            </a:r>
            <a:r>
              <a:rPr lang="id-ID" i="1" smtClean="0"/>
              <a:t>napti</a:t>
            </a:r>
            <a:r>
              <a:rPr lang="en-US" i="1" smtClean="0"/>
              <a:t>c weights</a:t>
            </a:r>
            <a:r>
              <a:rPr lang="id-ID" i="1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id-ID" smtClean="0"/>
              <a:t>acak</a:t>
            </a:r>
            <a:r>
              <a:rPr lang="en-US" smtClean="0"/>
              <a:t> (atau dengan metode tertentu)</a:t>
            </a:r>
          </a:p>
          <a:p>
            <a:pPr lvl="1" eaLnBrk="1" hangingPunct="1"/>
            <a:r>
              <a:rPr lang="en-US" i="1" smtClean="0"/>
              <a:t>L</a:t>
            </a:r>
            <a:r>
              <a:rPr lang="id-ID" i="1" smtClean="0"/>
              <a:t>earning</a:t>
            </a:r>
            <a:r>
              <a:rPr lang="id-ID" smtClean="0"/>
              <a:t> </a:t>
            </a:r>
            <a:r>
              <a:rPr lang="id-ID" i="1" smtClean="0"/>
              <a:t>rate </a:t>
            </a:r>
            <a:r>
              <a:rPr lang="id-ID" smtClean="0"/>
              <a:t>(</a:t>
            </a:r>
            <a:r>
              <a:rPr lang="id-ID" i="1" smtClean="0"/>
              <a:t>lr</a:t>
            </a:r>
            <a:r>
              <a:rPr lang="id-ID" smtClean="0"/>
              <a:t>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laju belajar</a:t>
            </a:r>
            <a:endParaRPr lang="en-US" smtClean="0"/>
          </a:p>
          <a:p>
            <a:pPr lvl="1" eaLnBrk="1" hangingPunct="1"/>
            <a:r>
              <a:rPr lang="en-US" i="1" smtClean="0"/>
              <a:t>Th</a:t>
            </a:r>
            <a:r>
              <a:rPr lang="id-ID" i="1" smtClean="0"/>
              <a:t>reshold</a:t>
            </a:r>
            <a:r>
              <a:rPr lang="id-ID" smtClean="0"/>
              <a:t> </a:t>
            </a:r>
            <a:r>
              <a:rPr lang="en-US" smtClean="0"/>
              <a:t>MSE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id-ID" smtClean="0"/>
              <a:t>untuk menghentikan </a:t>
            </a:r>
            <a:r>
              <a:rPr lang="id-ID" i="1" smtClean="0"/>
              <a:t>learning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04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Maju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1143000" y="2971800"/>
          <a:ext cx="25908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0" name="Equation" r:id="rId3" imgW="1104900" imgH="393700" progId="Equation.3">
                  <p:embed/>
                </p:oleObj>
              </mc:Choice>
              <mc:Fallback>
                <p:oleObj name="Equation" r:id="rId3" imgW="11049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259080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143000" y="4191000"/>
          <a:ext cx="26670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1" name="Equation" r:id="rId5" imgW="1193282" imgH="177723" progId="Equation.3">
                  <p:embed/>
                </p:oleObj>
              </mc:Choice>
              <mc:Fallback>
                <p:oleObj name="Equation" r:id="rId5" imgW="1193282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26670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143000" y="5029200"/>
          <a:ext cx="1981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2" name="Equation" r:id="rId7" imgW="723586" imgH="165028" progId="Equation.3">
                  <p:embed/>
                </p:oleObj>
              </mc:Choice>
              <mc:Fallback>
                <p:oleObj name="Equation" r:id="rId7" imgW="723586" imgH="16502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9200"/>
                        <a:ext cx="1981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1143000" y="5715000"/>
          <a:ext cx="1903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3" name="Equation" r:id="rId9" imgW="888840" imgH="431640" progId="Equation.3">
                  <p:embed/>
                </p:oleObj>
              </mc:Choice>
              <mc:Fallback>
                <p:oleObj name="Equation" r:id="rId9" imgW="8888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15000"/>
                        <a:ext cx="19034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15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Mundur</a:t>
            </a:r>
            <a:endParaRPr lang="id-ID" smtClean="0"/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19200" y="2971800"/>
          <a:ext cx="2514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84" name="Equation" r:id="rId3" imgW="1181100" imgH="228600" progId="Equation.3">
                  <p:embed/>
                </p:oleObj>
              </mc:Choice>
              <mc:Fallback>
                <p:oleObj name="Equation" r:id="rId3" imgW="1181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25146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581650" y="2971800"/>
          <a:ext cx="3333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85" name="Equation" r:id="rId5" imgW="1663700" imgH="228600" progId="Equation.3">
                  <p:embed/>
                </p:oleObj>
              </mc:Choice>
              <mc:Fallback>
                <p:oleObj name="Equation" r:id="rId5" imgW="16637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2971800"/>
                        <a:ext cx="33337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143000" y="3810000"/>
          <a:ext cx="3744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86" name="Equation" r:id="rId7" imgW="1637589" imgH="203112" progId="Equation.3">
                  <p:embed/>
                </p:oleObj>
              </mc:Choice>
              <mc:Fallback>
                <p:oleObj name="Equation" r:id="rId7" imgW="163758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37449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562600" y="3810000"/>
          <a:ext cx="3276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87" name="Equation" r:id="rId9" imgW="1307532" imgH="203112" progId="Equation.3">
                  <p:embed/>
                </p:oleObj>
              </mc:Choice>
              <mc:Fallback>
                <p:oleObj name="Equation" r:id="rId9" imgW="1307532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0"/>
                        <a:ext cx="32766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143000" y="4724400"/>
          <a:ext cx="3940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88" name="Equation" r:id="rId11" imgW="1726451" imgH="203112" progId="Equation.3">
                  <p:embed/>
                </p:oleObj>
              </mc:Choice>
              <mc:Fallback>
                <p:oleObj name="Equation" r:id="rId11" imgW="1726451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24400"/>
                        <a:ext cx="3940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11" name="Object 8"/>
          <p:cNvGraphicFramePr>
            <a:graphicFrameLocks noChangeAspect="1"/>
          </p:cNvGraphicFramePr>
          <p:nvPr/>
        </p:nvGraphicFramePr>
        <p:xfrm>
          <a:off x="5486400" y="4724400"/>
          <a:ext cx="3429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89" name="Equation" r:id="rId13" imgW="1396394" imgH="203112" progId="Equation.3">
                  <p:embed/>
                </p:oleObj>
              </mc:Choice>
              <mc:Fallback>
                <p:oleObj name="Equation" r:id="rId13" imgW="1396394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724400"/>
                        <a:ext cx="34290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25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Mundur</a:t>
            </a:r>
            <a:endParaRPr lang="id-ID" smtClean="0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/>
        </p:nvGraphicFramePr>
        <p:xfrm>
          <a:off x="1219200" y="3348038"/>
          <a:ext cx="29718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98" name="Equation" r:id="rId3" imgW="1002865" imgH="177723" progId="Equation.3">
                  <p:embed/>
                </p:oleObj>
              </mc:Choice>
              <mc:Fallback>
                <p:oleObj name="Equation" r:id="rId3" imgW="1002865" imgH="17772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48038"/>
                        <a:ext cx="2971800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/>
        </p:nvGraphicFramePr>
        <p:xfrm>
          <a:off x="5410200" y="3279775"/>
          <a:ext cx="2971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99" name="Equation" r:id="rId5" imgW="888614" imgH="177723" progId="Equation.3">
                  <p:embed/>
                </p:oleObj>
              </mc:Choice>
              <mc:Fallback>
                <p:oleObj name="Equation" r:id="rId5" imgW="888614" imgH="17772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9775"/>
                        <a:ext cx="29718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1219200" y="4419600"/>
          <a:ext cx="3228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00" name="Equation" r:id="rId7" imgW="1091726" imgH="177723" progId="Equation.3">
                  <p:embed/>
                </p:oleObj>
              </mc:Choice>
              <mc:Fallback>
                <p:oleObj name="Equation" r:id="rId7" imgW="1091726" imgH="17772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19600"/>
                        <a:ext cx="32289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5334000" y="4343400"/>
          <a:ext cx="3240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01" name="Equation" r:id="rId9" imgW="964781" imgH="177723" progId="Equation.3">
                  <p:embed/>
                </p:oleObj>
              </mc:Choice>
              <mc:Fallback>
                <p:oleObj name="Equation" r:id="rId9" imgW="964781" imgH="17772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43400"/>
                        <a:ext cx="32400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Langkah-langkah di</a:t>
            </a:r>
            <a:r>
              <a:rPr lang="en-US" dirty="0" smtClean="0"/>
              <a:t> </a:t>
            </a:r>
            <a:r>
              <a:rPr lang="id-ID" dirty="0" smtClean="0"/>
              <a:t>atas adalah untuk satu kali siklus pelatihan (satu </a:t>
            </a:r>
            <a:r>
              <a:rPr lang="id-ID" i="1" dirty="0" smtClean="0"/>
              <a:t>epoch</a:t>
            </a:r>
            <a:r>
              <a:rPr lang="id-ID" dirty="0" smtClean="0"/>
              <a:t>). </a:t>
            </a:r>
            <a:endParaRPr lang="en-US" dirty="0" smtClean="0"/>
          </a:p>
          <a:p>
            <a:pPr eaLnBrk="1" hangingPunct="1"/>
            <a:r>
              <a:rPr lang="id-ID" dirty="0" smtClean="0"/>
              <a:t>Biasanya, pelatihan harus diulang-ulang lagi hingga jumlah siklus tertentu atau telah tercapai MSE yang diinginkan.</a:t>
            </a:r>
          </a:p>
          <a:p>
            <a:pPr eaLnBrk="1" hangingPunct="1"/>
            <a:r>
              <a:rPr lang="id-ID" dirty="0" smtClean="0"/>
              <a:t>Hasil akhir dari pelatihan jaringan adalah bobot-bobot </a:t>
            </a:r>
            <a:r>
              <a:rPr lang="id-ID" b="1" i="1" dirty="0" smtClean="0"/>
              <a:t>W</a:t>
            </a:r>
            <a:r>
              <a:rPr lang="id-ID" b="1" dirty="0" smtClean="0"/>
              <a:t>1, </a:t>
            </a:r>
            <a:r>
              <a:rPr lang="id-ID" b="1" i="1" dirty="0" smtClean="0"/>
              <a:t>W</a:t>
            </a:r>
            <a:r>
              <a:rPr lang="id-ID" b="1" dirty="0" smtClean="0"/>
              <a:t>2, </a:t>
            </a:r>
            <a:r>
              <a:rPr lang="id-ID" b="1" i="1" dirty="0" smtClean="0"/>
              <a:t>B</a:t>
            </a:r>
            <a:r>
              <a:rPr lang="id-ID" b="1" dirty="0" smtClean="0"/>
              <a:t>1 </a:t>
            </a:r>
            <a:r>
              <a:rPr lang="id-ID" dirty="0" smtClean="0"/>
              <a:t>dan </a:t>
            </a:r>
            <a:r>
              <a:rPr lang="id-ID" b="1" i="1" dirty="0" smtClean="0"/>
              <a:t>B</a:t>
            </a:r>
            <a:r>
              <a:rPr lang="id-ID" b="1" dirty="0" smtClean="0"/>
              <a:t>2</a:t>
            </a:r>
            <a:r>
              <a:rPr lang="id-ID" dirty="0" smtClean="0"/>
              <a:t>.</a:t>
            </a: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8787"/>
            <a:ext cx="51816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590800"/>
          <a:ext cx="5486400" cy="413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8192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Pola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  <a:endParaRPr lang="id-ID" sz="2000" dirty="0" smtClean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E2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O5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E, F, G, O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19800" y="2590800"/>
          <a:ext cx="3048000" cy="413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609600"/>
                <a:gridCol w="533400"/>
                <a:gridCol w="838200"/>
              </a:tblGrid>
              <a:tr h="8192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N1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N2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N3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N4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Kelas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9050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Matriks P </a:t>
            </a:r>
            <a:endParaRPr lang="id-ID" sz="32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19800" y="19050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Matriks T </a:t>
            </a:r>
            <a:endParaRPr lang="id-ID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knowledge net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</a:rPr>
              <a:t>Knowledge networks</a:t>
            </a:r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86400" y="6400800"/>
            <a:ext cx="1219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1905000" y="5486400"/>
            <a:ext cx="12192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6781800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11" name="TextBox 10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0.71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-0.21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0.97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-0.18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0.55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-0.12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0.75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329" name="TextBox 23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-0.52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0" name="TextBox 24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1" name="TextBox 25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0.29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2" name="TextBox 26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3" name="TextBox 27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4" name="TextBox 28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0.62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5" name="TextBox 29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0.55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6" name="TextBox 30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7" name="TextBox 32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8" name="TextBox 33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0.68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9" name="TextBox 35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58" name="Right Arrow 57"/>
          <p:cNvSpPr/>
          <p:nvPr/>
        </p:nvSpPr>
        <p:spPr>
          <a:xfrm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9" name="Right Arrow 58"/>
          <p:cNvSpPr/>
          <p:nvPr/>
        </p:nvSpPr>
        <p:spPr>
          <a:xfrm>
            <a:off x="6019800" y="2590800"/>
            <a:ext cx="1981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0" name="Right Arrow 59"/>
          <p:cNvSpPr/>
          <p:nvPr/>
        </p:nvSpPr>
        <p:spPr>
          <a:xfrm flipH="1">
            <a:off x="6019800" y="2590800"/>
            <a:ext cx="28956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318" name="TextBox 61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-0.21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19" name="TextBox 62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-0.53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0" name="TextBox 63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0.58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1" name="TextBox 64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2" name="TextBox 65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0.25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3" name="TextBox 66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4" name="TextBox 67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-0.93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5" name="TextBox 68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0.45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6" name="TextBox 69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7" name="TextBox 70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8" name="TextBox 71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73" name="Right Arrow 72"/>
          <p:cNvSpPr/>
          <p:nvPr/>
        </p:nvSpPr>
        <p:spPr>
          <a:xfrm flipH="1"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75" name="TextBox 74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-0.54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0.15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-0.49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-0.24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-0.95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-0.37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0.89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589838" y="457200"/>
            <a:ext cx="715962" cy="4224338"/>
            <a:chOff x="7590020" y="457200"/>
            <a:chExt cx="715780" cy="4224754"/>
          </a:xfrm>
        </p:grpSpPr>
        <p:sp>
          <p:nvSpPr>
            <p:cNvPr id="71303" name="TextBox 42"/>
            <p:cNvSpPr txBox="1">
              <a:spLocks noChangeArrowheads="1"/>
            </p:cNvSpPr>
            <p:nvPr/>
          </p:nvSpPr>
          <p:spPr bwMode="auto">
            <a:xfrm>
              <a:off x="77724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0.9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4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0.1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5" name="TextBox 44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0.4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6" name="TextBox 45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0.3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7" name="TextBox 88"/>
            <p:cNvSpPr txBox="1">
              <a:spLocks noChangeArrowheads="1"/>
            </p:cNvSpPr>
            <p:nvPr/>
          </p:nvSpPr>
          <p:spPr bwMode="auto">
            <a:xfrm>
              <a:off x="759002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00B050"/>
                  </a:solidFill>
                </a:rPr>
                <a:t>A2</a:t>
              </a:r>
              <a:endParaRPr lang="id-ID" sz="24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8077200" y="457200"/>
            <a:ext cx="762000" cy="4224338"/>
            <a:chOff x="8001000" y="457200"/>
            <a:chExt cx="762000" cy="4224754"/>
          </a:xfrm>
        </p:grpSpPr>
        <p:sp>
          <p:nvSpPr>
            <p:cNvPr id="71298" name="TextBox 48"/>
            <p:cNvSpPr txBox="1">
              <a:spLocks noChangeArrowheads="1"/>
            </p:cNvSpPr>
            <p:nvPr/>
          </p:nvSpPr>
          <p:spPr bwMode="auto">
            <a:xfrm>
              <a:off x="82296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1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299" name="TextBox 49"/>
            <p:cNvSpPr txBox="1">
              <a:spLocks noChangeArrowheads="1"/>
            </p:cNvSpPr>
            <p:nvPr/>
          </p:nvSpPr>
          <p:spPr bwMode="auto">
            <a:xfrm>
              <a:off x="82296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0" name="TextBox 50"/>
            <p:cNvSpPr txBox="1">
              <a:spLocks noChangeArrowheads="1"/>
            </p:cNvSpPr>
            <p:nvPr/>
          </p:nvSpPr>
          <p:spPr bwMode="auto">
            <a:xfrm>
              <a:off x="82296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1" name="TextBox 51"/>
            <p:cNvSpPr txBox="1">
              <a:spLocks noChangeArrowheads="1"/>
            </p:cNvSpPr>
            <p:nvPr/>
          </p:nvSpPr>
          <p:spPr bwMode="auto">
            <a:xfrm>
              <a:off x="82296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2" name="TextBox 89"/>
            <p:cNvSpPr txBox="1">
              <a:spLocks noChangeArrowheads="1"/>
            </p:cNvSpPr>
            <p:nvPr/>
          </p:nvSpPr>
          <p:spPr bwMode="auto">
            <a:xfrm>
              <a:off x="8001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7030A0"/>
                  </a:solidFill>
                </a:rPr>
                <a:t>T</a:t>
              </a:r>
              <a:endParaRPr lang="id-ID" sz="2400" b="1">
                <a:solidFill>
                  <a:srgbClr val="7030A0"/>
                </a:solidFill>
              </a:endParaRP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8610600" y="457200"/>
            <a:ext cx="685800" cy="4224338"/>
            <a:chOff x="8458200" y="457200"/>
            <a:chExt cx="838200" cy="4224754"/>
          </a:xfrm>
        </p:grpSpPr>
        <p:sp>
          <p:nvSpPr>
            <p:cNvPr id="71293" name="TextBox 53"/>
            <p:cNvSpPr txBox="1">
              <a:spLocks noChangeArrowheads="1"/>
            </p:cNvSpPr>
            <p:nvPr/>
          </p:nvSpPr>
          <p:spPr bwMode="auto">
            <a:xfrm>
              <a:off x="8458200" y="9144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  0.1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4" name="TextBox 54"/>
            <p:cNvSpPr txBox="1">
              <a:spLocks noChangeArrowheads="1"/>
            </p:cNvSpPr>
            <p:nvPr/>
          </p:nvSpPr>
          <p:spPr bwMode="auto">
            <a:xfrm>
              <a:off x="8458200" y="1905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-0.1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5" name="TextBox 55"/>
            <p:cNvSpPr txBox="1">
              <a:spLocks noChangeArrowheads="1"/>
            </p:cNvSpPr>
            <p:nvPr/>
          </p:nvSpPr>
          <p:spPr bwMode="auto">
            <a:xfrm>
              <a:off x="8458200" y="31242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-0.4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6" name="TextBox 56"/>
            <p:cNvSpPr txBox="1">
              <a:spLocks noChangeArrowheads="1"/>
            </p:cNvSpPr>
            <p:nvPr/>
          </p:nvSpPr>
          <p:spPr bwMode="auto">
            <a:xfrm>
              <a:off x="8458200" y="43434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-0.3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7" name="TextBox 90"/>
            <p:cNvSpPr txBox="1">
              <a:spLocks noChangeArrowheads="1"/>
            </p:cNvSpPr>
            <p:nvPr/>
          </p:nvSpPr>
          <p:spPr bwMode="auto">
            <a:xfrm>
              <a:off x="84582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E</a:t>
              </a:r>
              <a:endParaRPr lang="id-ID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71039" name="TextBox 94"/>
          <p:cNvSpPr txBox="1">
            <a:spLocks noChangeArrowheads="1"/>
          </p:cNvSpPr>
          <p:nvPr/>
        </p:nvSpPr>
        <p:spPr bwMode="auto">
          <a:xfrm>
            <a:off x="0" y="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A50021"/>
                </a:solidFill>
              </a:rPr>
              <a:t>Training</a:t>
            </a:r>
            <a:endParaRPr lang="id-ID" sz="3200" b="1">
              <a:solidFill>
                <a:srgbClr val="A50021"/>
              </a:solidFill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905000" y="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W1 &amp; W2: Random</a:t>
            </a:r>
            <a:endParaRPr lang="id-ID" b="1">
              <a:solidFill>
                <a:srgbClr val="7030A0"/>
              </a:solidFill>
            </a:endParaRPr>
          </a:p>
        </p:txBody>
      </p: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5592763" y="457200"/>
            <a:ext cx="731837" cy="4910138"/>
            <a:chOff x="7573780" y="457200"/>
            <a:chExt cx="732020" cy="3945734"/>
          </a:xfrm>
        </p:grpSpPr>
        <p:sp>
          <p:nvSpPr>
            <p:cNvPr id="71289" name="TextBox 42"/>
            <p:cNvSpPr txBox="1">
              <a:spLocks noChangeArrowheads="1"/>
            </p:cNvSpPr>
            <p:nvPr/>
          </p:nvSpPr>
          <p:spPr bwMode="auto">
            <a:xfrm>
              <a:off x="7772400" y="82457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0.7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0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0</a:t>
              </a:r>
              <a:r>
                <a:rPr lang="en-US" sz="1600" dirty="0" smtClean="0">
                  <a:solidFill>
                    <a:srgbClr val="00B050"/>
                  </a:solidFill>
                </a:rPr>
                <a:t>.3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1" name="TextBox 45"/>
            <p:cNvSpPr txBox="1">
              <a:spLocks noChangeArrowheads="1"/>
            </p:cNvSpPr>
            <p:nvPr/>
          </p:nvSpPr>
          <p:spPr bwMode="auto">
            <a:xfrm>
              <a:off x="7772400" y="4130899"/>
              <a:ext cx="533400" cy="27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0.9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2" name="TextBox 88"/>
            <p:cNvSpPr txBox="1">
              <a:spLocks noChangeArrowheads="1"/>
            </p:cNvSpPr>
            <p:nvPr/>
          </p:nvSpPr>
          <p:spPr bwMode="auto">
            <a:xfrm>
              <a:off x="757378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00B050"/>
                  </a:solidFill>
                </a:rPr>
                <a:t>A1</a:t>
              </a:r>
              <a:endParaRPr lang="id-ID" sz="2400" b="1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122238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0" y="1295400"/>
            <a:ext cx="209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F2, G2, O2, …</a:t>
            </a:r>
          </a:p>
          <a:p>
            <a:r>
              <a:rPr lang="en-US" sz="2000" b="1"/>
              <a:t>dan seterusnya</a:t>
            </a:r>
          </a:p>
          <a:p>
            <a:r>
              <a:rPr lang="en-US" sz="2000" b="1"/>
              <a:t>hingga pola O5</a:t>
            </a:r>
            <a:endParaRPr lang="id-ID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73" grpId="0" animBg="1"/>
      <p:bldP spid="73" grpId="1" animBg="1"/>
      <p:bldP spid="96" grpId="0"/>
      <p:bldP spid="9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6781800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11" name="TextBox 10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0.01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-0.83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0.19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0.22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0.60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-0.53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-0.38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824" name="TextBox 23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5" name="TextBox 24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-0.38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6" name="TextBox 25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7" name="TextBox 26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8" name="TextBox 27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9" name="TextBox 28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0.30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0" name="TextBox 29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0.03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1" name="TextBox 30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-0.09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2" name="TextBox 32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3" name="TextBox 33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0.74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4" name="TextBox 35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58" name="Right Arrow 57"/>
          <p:cNvSpPr/>
          <p:nvPr/>
        </p:nvSpPr>
        <p:spPr>
          <a:xfrm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9" name="Right Arrow 58"/>
          <p:cNvSpPr/>
          <p:nvPr/>
        </p:nvSpPr>
        <p:spPr>
          <a:xfrm>
            <a:off x="6019800" y="2590800"/>
            <a:ext cx="1981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7620000" y="457200"/>
            <a:ext cx="685800" cy="4224338"/>
            <a:chOff x="7620000" y="457200"/>
            <a:chExt cx="685800" cy="4224754"/>
          </a:xfrm>
        </p:grpSpPr>
        <p:sp>
          <p:nvSpPr>
            <p:cNvPr id="71819" name="TextBox 42"/>
            <p:cNvSpPr txBox="1">
              <a:spLocks noChangeArrowheads="1"/>
            </p:cNvSpPr>
            <p:nvPr/>
          </p:nvSpPr>
          <p:spPr bwMode="auto">
            <a:xfrm>
              <a:off x="77724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0.8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0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0.2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1" name="TextBox 44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0.1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2" name="TextBox 45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0.2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3" name="TextBox 88"/>
            <p:cNvSpPr txBox="1">
              <a:spLocks noChangeArrowheads="1"/>
            </p:cNvSpPr>
            <p:nvPr/>
          </p:nvSpPr>
          <p:spPr bwMode="auto">
            <a:xfrm>
              <a:off x="7620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B050"/>
                  </a:solidFill>
                </a:rPr>
                <a:t>A2</a:t>
              </a:r>
              <a:endParaRPr lang="id-ID" sz="24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8305800" y="457200"/>
            <a:ext cx="990600" cy="4224338"/>
            <a:chOff x="8001000" y="457200"/>
            <a:chExt cx="762000" cy="4224754"/>
          </a:xfrm>
        </p:grpSpPr>
        <p:sp>
          <p:nvSpPr>
            <p:cNvPr id="71814" name="TextBox 48"/>
            <p:cNvSpPr txBox="1">
              <a:spLocks noChangeArrowheads="1"/>
            </p:cNvSpPr>
            <p:nvPr/>
          </p:nvSpPr>
          <p:spPr bwMode="auto">
            <a:xfrm>
              <a:off x="82296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1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5" name="TextBox 49"/>
            <p:cNvSpPr txBox="1">
              <a:spLocks noChangeArrowheads="1"/>
            </p:cNvSpPr>
            <p:nvPr/>
          </p:nvSpPr>
          <p:spPr bwMode="auto">
            <a:xfrm>
              <a:off x="82296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6" name="TextBox 50"/>
            <p:cNvSpPr txBox="1">
              <a:spLocks noChangeArrowheads="1"/>
            </p:cNvSpPr>
            <p:nvPr/>
          </p:nvSpPr>
          <p:spPr bwMode="auto">
            <a:xfrm>
              <a:off x="82296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7" name="TextBox 51"/>
            <p:cNvSpPr txBox="1">
              <a:spLocks noChangeArrowheads="1"/>
            </p:cNvSpPr>
            <p:nvPr/>
          </p:nvSpPr>
          <p:spPr bwMode="auto">
            <a:xfrm>
              <a:off x="82296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8" name="TextBox 89"/>
            <p:cNvSpPr txBox="1">
              <a:spLocks noChangeArrowheads="1"/>
            </p:cNvSpPr>
            <p:nvPr/>
          </p:nvSpPr>
          <p:spPr bwMode="auto">
            <a:xfrm>
              <a:off x="8001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7030A0"/>
                  </a:solidFill>
                </a:rPr>
                <a:t>Kelas</a:t>
              </a:r>
              <a:endParaRPr lang="id-ID" sz="2400" b="1">
                <a:solidFill>
                  <a:srgbClr val="7030A0"/>
                </a:solidFill>
              </a:endParaRPr>
            </a:p>
          </p:txBody>
        </p:sp>
      </p:grpSp>
      <p:sp>
        <p:nvSpPr>
          <p:cNvPr id="71812" name="TextBox 73"/>
          <p:cNvSpPr txBox="1">
            <a:spLocks noChangeArrowheads="1"/>
          </p:cNvSpPr>
          <p:nvPr/>
        </p:nvSpPr>
        <p:spPr bwMode="auto">
          <a:xfrm>
            <a:off x="0" y="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A50021"/>
                </a:solidFill>
              </a:rPr>
              <a:t>Testing</a:t>
            </a:r>
            <a:endParaRPr lang="id-ID" sz="3200" b="1">
              <a:solidFill>
                <a:srgbClr val="A50021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905000" y="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W1 &amp; W2: Trained</a:t>
            </a:r>
            <a:endParaRPr lang="id-ID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8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51816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447800"/>
            <a:ext cx="1200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381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Metode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Konvensional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i="1" dirty="0" smtClean="0">
                <a:solidFill>
                  <a:srgbClr val="7030A0"/>
                </a:solidFill>
              </a:rPr>
              <a:t>Template Matching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id-ID" b="1" i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1295400" y="914400"/>
            <a:ext cx="5562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362200" y="838200"/>
            <a:ext cx="44958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733800" y="914400"/>
            <a:ext cx="3124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876800" y="914400"/>
            <a:ext cx="1981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1295400" y="1828800"/>
            <a:ext cx="5562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848100" y="2857500"/>
            <a:ext cx="403860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4800" y="228600"/>
            <a:ext cx="1371600" cy="1295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1295400" y="914399"/>
            <a:ext cx="5562600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72200" y="3922693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Memory </a:t>
            </a:r>
            <a:r>
              <a:rPr lang="en-US" sz="2800" b="1" dirty="0" err="1" smtClean="0">
                <a:solidFill>
                  <a:srgbClr val="0070C0"/>
                </a:solidFill>
              </a:rPr>
              <a:t>besar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Waktu</a:t>
            </a:r>
            <a:r>
              <a:rPr lang="en-US" sz="2800" b="1" dirty="0" smtClean="0">
                <a:solidFill>
                  <a:srgbClr val="0070C0"/>
                </a:solidFill>
              </a:rPr>
              <a:t> lama !!!</a:t>
            </a:r>
            <a:endParaRPr lang="id-ID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4727575" y="6488113"/>
            <a:ext cx="4416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[Sumber: Digital Studio – Paris, Perancis]</a:t>
            </a:r>
            <a:endParaRPr lang="id-ID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2743200"/>
            <a:ext cx="8382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1676400" y="2286000"/>
            <a:ext cx="8382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7010400" y="2667000"/>
            <a:ext cx="8382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586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Unlimited capacity?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We LEARN, not </a:t>
            </a:r>
            <a:r>
              <a:rPr lang="en-US" sz="2400" b="1" dirty="0" smtClean="0">
                <a:solidFill>
                  <a:srgbClr val="FFFF00"/>
                </a:solidFill>
              </a:rPr>
              <a:t>store </a:t>
            </a:r>
            <a:r>
              <a:rPr lang="en-US" sz="2400" b="1" dirty="0">
                <a:solidFill>
                  <a:srgbClr val="FFFF00"/>
                </a:solidFill>
              </a:rPr>
              <a:t>&amp; retrieve 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838200" y="1295400"/>
            <a:ext cx="1371600" cy="457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00200" y="1295400"/>
            <a:ext cx="310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Updating synaptic weights</a:t>
            </a:r>
            <a:endParaRPr lang="id-ID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Program</a:t>
            </a:r>
            <a:endParaRPr lang="id-ID" dirty="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Pengenalan Karakter </a:t>
            </a:r>
          </a:p>
          <a:p>
            <a:r>
              <a:rPr lang="en-US" smtClean="0"/>
              <a:t>4 kelas huruf: E, F, G, O</a:t>
            </a:r>
          </a:p>
          <a:p>
            <a:r>
              <a:rPr lang="en-US" smtClean="0"/>
              <a:t>Data Latih</a:t>
            </a:r>
          </a:p>
          <a:p>
            <a:pPr lvl="1"/>
            <a:r>
              <a:rPr lang="en-US" smtClean="0"/>
              <a:t>4 kelas, setiap kelas berisi 5 pola </a:t>
            </a:r>
            <a:r>
              <a:rPr lang="en-US" smtClean="0">
                <a:sym typeface="Wingdings" pitchFamily="2" charset="2"/>
              </a:rPr>
              <a:t> 20 pola huruf</a:t>
            </a:r>
          </a:p>
          <a:p>
            <a:pPr lvl="1"/>
            <a:r>
              <a:rPr lang="en-US" smtClean="0"/>
              <a:t>MLP = 100-10-4</a:t>
            </a:r>
          </a:p>
          <a:p>
            <a:pPr lvl="1"/>
            <a:r>
              <a:rPr lang="en-US" smtClean="0"/>
              <a:t>Algoritma Learning Propagasi Balik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Permasalahan pada MLP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ANN yang optimal?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hidden layer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hidden layer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output layer</a:t>
            </a:r>
          </a:p>
          <a:p>
            <a:pPr lvl="1" eaLnBrk="1" hangingPunct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yang optimal</a:t>
            </a:r>
          </a:p>
          <a:p>
            <a:pPr eaLnBrk="1" hangingPunct="1"/>
            <a:r>
              <a:rPr lang="en-US" i="1" dirty="0" smtClean="0"/>
              <a:t>Learning</a:t>
            </a:r>
            <a:r>
              <a:rPr lang="en-US" dirty="0" smtClean="0"/>
              <a:t> </a:t>
            </a:r>
            <a:r>
              <a:rPr lang="en-US" i="1" dirty="0" smtClean="0"/>
              <a:t>Rate</a:t>
            </a:r>
          </a:p>
          <a:p>
            <a:pPr eaLnBrk="1" hangingPunct="1"/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endParaRPr lang="id-ID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381000"/>
            <a:ext cx="1895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325" y="381000"/>
            <a:ext cx="2047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6525" y="381000"/>
            <a:ext cx="2047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0"/>
            <a:ext cx="1790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750" y="3733800"/>
            <a:ext cx="2152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3743325"/>
            <a:ext cx="1971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1905000" y="3124200"/>
          <a:ext cx="529748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07" name="Equation" r:id="rId3" imgW="914400" imgH="279400" progId="Equation.3">
                  <p:embed/>
                </p:oleObj>
              </mc:Choice>
              <mc:Fallback>
                <p:oleObj name="Equation" r:id="rId3" imgW="9144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529748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hidden layer?</a:t>
            </a:r>
            <a:endParaRPr lang="id-ID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5953125"/>
            <a:ext cx="836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Perhatian</a:t>
            </a:r>
            <a:r>
              <a:rPr lang="en-US" sz="2800">
                <a:solidFill>
                  <a:srgbClr val="FF0000"/>
                </a:solidFill>
              </a:rPr>
              <a:t>: Rumus ini hanya perkiraan (tidak pasti).</a:t>
            </a:r>
            <a:endParaRPr lang="id-ID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6321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ALVINN: MLP 960-4-30</a:t>
            </a:r>
            <a:endParaRPr lang="id-ID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6029325"/>
            <a:ext cx="4024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Jauh dari rumus di atas.</a:t>
            </a:r>
            <a:endParaRPr lang="id-ID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800" smtClean="0"/>
              <a:t>Jumlah neuron pada output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</a:t>
            </a:r>
            <a:r>
              <a:rPr lang="id-ID" b="1" smtClean="0"/>
              <a:t>eterministik</a:t>
            </a:r>
            <a:r>
              <a:rPr lang="en-US" smtClean="0"/>
              <a:t>:</a:t>
            </a:r>
            <a:r>
              <a:rPr lang="id-ID" smtClean="0"/>
              <a:t> mudah dihitung berdasarkan permasalahan yang dihadapi.</a:t>
            </a:r>
            <a:endParaRPr lang="en-US" smtClean="0"/>
          </a:p>
          <a:p>
            <a:pPr eaLnBrk="1" hangingPunct="1"/>
            <a:r>
              <a:rPr lang="en-US" smtClean="0"/>
              <a:t>Untuk p</a:t>
            </a:r>
            <a:r>
              <a:rPr lang="id-ID" smtClean="0"/>
              <a:t>engenalan karakter dengan </a:t>
            </a:r>
            <a:r>
              <a:rPr lang="id-ID" b="1" smtClean="0"/>
              <a:t>64 kelas</a:t>
            </a:r>
            <a:r>
              <a:rPr lang="en-US" smtClean="0"/>
              <a:t>:             </a:t>
            </a:r>
            <a:r>
              <a:rPr lang="id-ID" smtClean="0"/>
              <a:t> (‘a’, ‘b’, ..., ‘z’, ‘A’, ‘B’, ..., ‘Z’, ‘0’, ‘1’, ... ‘9’, ‘-‘, ‘+’)</a:t>
            </a:r>
            <a:r>
              <a:rPr lang="en-US" smtClean="0"/>
              <a:t>, perlu berapa output neuron?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727575" y="6488113"/>
            <a:ext cx="4416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[Sumber: Digital Studio – Paris, Perancis]</a:t>
            </a:r>
            <a:endParaRPr lang="id-ID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0"/>
            <a:ext cx="541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73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10 - 100 Milyar neuron</a:t>
            </a:r>
          </a:p>
          <a:p>
            <a:r>
              <a:rPr lang="en-US" sz="2400" b="1">
                <a:solidFill>
                  <a:srgbClr val="FFFF00"/>
                </a:solidFill>
              </a:rPr>
              <a:t>10 - 100 Trilyun koneksi</a:t>
            </a:r>
            <a:endParaRPr lang="id-ID" sz="2400" b="1">
              <a:solidFill>
                <a:srgbClr val="FFFF00"/>
              </a:solidFill>
            </a:endParaRPr>
          </a:p>
          <a:p>
            <a:r>
              <a:rPr lang="en-US" sz="2400" b="1">
                <a:solidFill>
                  <a:srgbClr val="FFFF00"/>
                </a:solidFill>
              </a:rPr>
              <a:t>Store &amp; retrieve?</a:t>
            </a:r>
          </a:p>
          <a:p>
            <a:r>
              <a:rPr lang="en-US" sz="2400" b="1">
                <a:solidFill>
                  <a:srgbClr val="FFFF00"/>
                </a:solidFill>
              </a:rPr>
              <a:t>Unlimited capacity?</a:t>
            </a:r>
          </a:p>
          <a:p>
            <a:r>
              <a:rPr lang="en-US" sz="2400" b="1">
                <a:solidFill>
                  <a:srgbClr val="FFFF00"/>
                </a:solidFill>
              </a:rPr>
              <a:t>How we learn?</a:t>
            </a:r>
            <a:endParaRPr lang="id-ID" sz="2400" b="1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352800" y="1219200"/>
            <a:ext cx="21336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829300" y="2857500"/>
            <a:ext cx="26670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7162800" y="2514600"/>
            <a:ext cx="22860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00800" y="42672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3048000" y="27432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7315200" y="38100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152400" y="533400"/>
          <a:ext cx="871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36" name="Visio" r:id="rId3" imgW="7329790" imgH="2171616" progId="Visio.Drawing.11">
                  <p:embed/>
                </p:oleObj>
              </mc:Choice>
              <mc:Fallback>
                <p:oleObj name="Visio" r:id="rId3" imgW="7329790" imgH="217161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"/>
                        <a:ext cx="87169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52400" y="4038600"/>
          <a:ext cx="871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37" name="Visio" r:id="rId5" imgW="7329790" imgH="2171616" progId="Visio.Drawing.11">
                  <p:embed/>
                </p:oleObj>
              </mc:Choice>
              <mc:Fallback>
                <p:oleObj name="Visio" r:id="rId5" imgW="7329790" imgH="217161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87169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152400" y="533400"/>
          <a:ext cx="871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60" name="Visio" r:id="rId3" imgW="7329790" imgH="2171616" progId="Visio.Drawing.11">
                  <p:embed/>
                </p:oleObj>
              </mc:Choice>
              <mc:Fallback>
                <p:oleObj name="Visio" r:id="rId3" imgW="7329790" imgH="217161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"/>
                        <a:ext cx="87169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152400" y="4038600"/>
          <a:ext cx="871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61" name="Visio" r:id="rId5" imgW="7329790" imgH="2171616" progId="Visio.Drawing.11">
                  <p:embed/>
                </p:oleObj>
              </mc:Choice>
              <mc:Fallback>
                <p:oleObj name="Visio" r:id="rId5" imgW="7329790" imgH="217161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87169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019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505200"/>
            <a:ext cx="6000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Security</a:t>
            </a:r>
            <a:r>
              <a:rPr lang="en-US" i="1" dirty="0" smtClean="0"/>
              <a:t> </a:t>
            </a:r>
            <a:r>
              <a:rPr lang="id-ID" i="1" dirty="0" smtClean="0"/>
              <a:t>S</a:t>
            </a:r>
            <a:r>
              <a:rPr lang="en-US" i="1" dirty="0" smtClean="0"/>
              <a:t>y</a:t>
            </a:r>
            <a:r>
              <a:rPr lang="id-ID" i="1" dirty="0" smtClean="0"/>
              <a:t>stem</a:t>
            </a:r>
            <a:r>
              <a:rPr lang="en-US" i="1" dirty="0" smtClean="0"/>
              <a:t>s</a:t>
            </a:r>
            <a:endParaRPr lang="id-ID" i="1" dirty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1676400" y="2286000"/>
          <a:ext cx="5791200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79" name="Visio" r:id="rId3" imgW="3038290" imgH="2171700" progId="Visio.Drawing.11">
                  <p:embed/>
                </p:oleObj>
              </mc:Choice>
              <mc:Fallback>
                <p:oleObj name="Visio" r:id="rId3" imgW="3038290" imgH="21717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5791200" cy="413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16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i="1" dirty="0" smtClean="0"/>
              <a:t>L</a:t>
            </a:r>
            <a:r>
              <a:rPr lang="id-ID" sz="5400" i="1" dirty="0" smtClean="0"/>
              <a:t>earning </a:t>
            </a:r>
            <a:r>
              <a:rPr lang="en-US" sz="5400" i="1" dirty="0" smtClean="0"/>
              <a:t>R</a:t>
            </a:r>
            <a:r>
              <a:rPr lang="id-ID" sz="5400" i="1" dirty="0" smtClean="0"/>
              <a:t>ate</a:t>
            </a:r>
            <a:r>
              <a:rPr lang="en-US" sz="5400" dirty="0" smtClean="0"/>
              <a:t>:</a:t>
            </a:r>
            <a:r>
              <a:rPr lang="id-ID" sz="5400" dirty="0" smtClean="0"/>
              <a:t> </a:t>
            </a:r>
            <a:r>
              <a:rPr lang="en-US" sz="5400" b="1" dirty="0" smtClean="0"/>
              <a:t>B</a:t>
            </a:r>
            <a:r>
              <a:rPr lang="id-ID" sz="5400" b="1" dirty="0" smtClean="0"/>
              <a:t>esar</a:t>
            </a:r>
            <a:endParaRPr lang="id-ID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9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27680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609601" y="21336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43200" y="762000"/>
            <a:ext cx="4343400" cy="3810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9600" y="22098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71800" y="6858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2000" y="21336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228600" y="5673725"/>
          <a:ext cx="8458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3" name="Equation" r:id="rId3" imgW="1637589" imgH="203112" progId="Equation.3">
                  <p:embed/>
                </p:oleObj>
              </mc:Choice>
              <mc:Fallback>
                <p:oleObj name="Equation" r:id="rId3" imgW="163758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73725"/>
                        <a:ext cx="84582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86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Mundur</a:t>
            </a:r>
            <a:endParaRPr lang="id-ID" smtClean="0"/>
          </a:p>
        </p:txBody>
      </p:sp>
      <p:sp>
        <p:nvSpPr>
          <p:cNvPr id="28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86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86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86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86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19200" y="2971800"/>
          <a:ext cx="2514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52" name="Equation" r:id="rId3" imgW="1181100" imgH="228600" progId="Equation.3">
                  <p:embed/>
                </p:oleObj>
              </mc:Choice>
              <mc:Fallback>
                <p:oleObj name="Equation" r:id="rId3" imgW="1181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25146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581650" y="2971800"/>
          <a:ext cx="3333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53" name="Equation" r:id="rId5" imgW="1663700" imgH="228600" progId="Equation.3">
                  <p:embed/>
                </p:oleObj>
              </mc:Choice>
              <mc:Fallback>
                <p:oleObj name="Equation" r:id="rId5" imgW="16637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2971800"/>
                        <a:ext cx="33337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143000" y="3810000"/>
          <a:ext cx="3744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54" name="Equation" r:id="rId7" imgW="1637589" imgH="203112" progId="Equation.3">
                  <p:embed/>
                </p:oleObj>
              </mc:Choice>
              <mc:Fallback>
                <p:oleObj name="Equation" r:id="rId7" imgW="163758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37449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562600" y="3810000"/>
          <a:ext cx="3276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55" name="Equation" r:id="rId9" imgW="1307532" imgH="203112" progId="Equation.3">
                  <p:embed/>
                </p:oleObj>
              </mc:Choice>
              <mc:Fallback>
                <p:oleObj name="Equation" r:id="rId9" imgW="1307532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0"/>
                        <a:ext cx="32766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143000" y="4724400"/>
          <a:ext cx="3940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56" name="Equation" r:id="rId11" imgW="1726451" imgH="203112" progId="Equation.3">
                  <p:embed/>
                </p:oleObj>
              </mc:Choice>
              <mc:Fallback>
                <p:oleObj name="Equation" r:id="rId11" imgW="1726451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24400"/>
                        <a:ext cx="3940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9" name="Object 8"/>
          <p:cNvGraphicFramePr>
            <a:graphicFrameLocks noChangeAspect="1"/>
          </p:cNvGraphicFramePr>
          <p:nvPr/>
        </p:nvGraphicFramePr>
        <p:xfrm>
          <a:off x="5486400" y="4724400"/>
          <a:ext cx="3429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57" name="Equation" r:id="rId13" imgW="1396394" imgH="203112" progId="Equation.3">
                  <p:embed/>
                </p:oleObj>
              </mc:Choice>
              <mc:Fallback>
                <p:oleObj name="Equation" r:id="rId13" imgW="1396394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724400"/>
                        <a:ext cx="34290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3124200" y="3505200"/>
            <a:ext cx="685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3200400" y="4495800"/>
            <a:ext cx="685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i="1" dirty="0" smtClean="0"/>
              <a:t>L</a:t>
            </a:r>
            <a:r>
              <a:rPr lang="id-ID" sz="5400" i="1" dirty="0" smtClean="0"/>
              <a:t>earning </a:t>
            </a:r>
            <a:r>
              <a:rPr lang="en-US" sz="5400" i="1" dirty="0" smtClean="0"/>
              <a:t>R</a:t>
            </a:r>
            <a:r>
              <a:rPr lang="id-ID" sz="5400" i="1" dirty="0" smtClean="0"/>
              <a:t>ate</a:t>
            </a:r>
            <a:r>
              <a:rPr lang="en-US" sz="5400" dirty="0" smtClean="0"/>
              <a:t>:</a:t>
            </a:r>
            <a:r>
              <a:rPr lang="id-ID" sz="5400" dirty="0" smtClean="0"/>
              <a:t> </a:t>
            </a:r>
            <a:r>
              <a:rPr lang="en-US" sz="5400" b="1" dirty="0" smtClean="0"/>
              <a:t>Kecil</a:t>
            </a:r>
            <a:endParaRPr lang="id-ID" sz="5400" dirty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183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9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27680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3124200" y="6858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24200" y="685800"/>
            <a:ext cx="3962400" cy="3886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43200" y="914400"/>
            <a:ext cx="4343400" cy="3810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14600" y="9906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38400" y="10668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09800" y="12954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228600" y="5673725"/>
          <a:ext cx="8458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99" name="Equation" r:id="rId3" imgW="1637589" imgH="203112" progId="Equation.3">
                  <p:embed/>
                </p:oleObj>
              </mc:Choice>
              <mc:Fallback>
                <p:oleObj name="Equation" r:id="rId3" imgW="163758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73725"/>
                        <a:ext cx="84582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57200" y="2362200"/>
          <a:ext cx="80010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51" name="Visio" r:id="rId3" imgW="4726849" imgH="2566798" progId="Visio.Drawing.11">
                  <p:embed/>
                </p:oleObj>
              </mc:Choice>
              <mc:Fallback>
                <p:oleObj name="Visio" r:id="rId3" imgW="4726849" imgH="256679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0010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25875" y="4724400"/>
            <a:ext cx="1295400" cy="1055688"/>
            <a:chOff x="5044440" y="2678668"/>
            <a:chExt cx="1295400" cy="1055132"/>
          </a:xfrm>
        </p:grpSpPr>
        <p:sp>
          <p:nvSpPr>
            <p:cNvPr id="8" name="Oval 7"/>
            <p:cNvSpPr/>
            <p:nvPr/>
          </p:nvSpPr>
          <p:spPr>
            <a:xfrm>
              <a:off x="5485765" y="3200681"/>
              <a:ext cx="381000" cy="53311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5044440" y="2678668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Berhenti !</a:t>
              </a:r>
              <a:endParaRPr lang="id-ID" b="1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3581400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Total MSE proporsional paling rendah</a:t>
            </a:r>
            <a:endParaRPr lang="id-ID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Perceptron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Neuron</a:t>
            </a:r>
            <a:r>
              <a:rPr lang="en-US" smtClean="0"/>
              <a:t>: Sel syaraf biologis</a:t>
            </a:r>
          </a:p>
          <a:p>
            <a:r>
              <a:rPr lang="en-US" b="1" smtClean="0">
                <a:sym typeface="Wingdings" pitchFamily="2" charset="2"/>
              </a:rPr>
              <a:t>Perceptron</a:t>
            </a:r>
            <a:r>
              <a:rPr lang="en-US" smtClean="0">
                <a:sym typeface="Wingdings" pitchFamily="2" charset="2"/>
              </a:rPr>
              <a:t>: </a:t>
            </a:r>
            <a:r>
              <a:rPr lang="en-US" smtClean="0"/>
              <a:t>Sel syaraf buatan</a:t>
            </a:r>
          </a:p>
          <a:p>
            <a:pPr lvl="1"/>
            <a:r>
              <a:rPr lang="en-US" smtClean="0"/>
              <a:t>Input function</a:t>
            </a:r>
          </a:p>
          <a:p>
            <a:pPr lvl="1"/>
            <a:r>
              <a:rPr lang="en-US" smtClean="0"/>
              <a:t>Activation function</a:t>
            </a:r>
          </a:p>
          <a:p>
            <a:pPr lvl="1"/>
            <a:r>
              <a:rPr lang="en-US" smtClean="0"/>
              <a:t>Output</a:t>
            </a:r>
          </a:p>
          <a:p>
            <a:pPr lvl="1"/>
            <a:endParaRPr lang="en-US" smtClean="0"/>
          </a:p>
          <a:p>
            <a:endParaRPr lang="en-US" smtClean="0">
              <a:sym typeface="Wingdings" pitchFamily="2" charset="2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866900" y="14097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43400" y="56483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33CC33"/>
                </a:solidFill>
              </a:rPr>
              <a:t>w</a:t>
            </a:r>
            <a:r>
              <a:rPr lang="en-US" sz="2800" baseline="-25000">
                <a:solidFill>
                  <a:srgbClr val="33CC33"/>
                </a:solidFill>
              </a:rPr>
              <a:t>1</a:t>
            </a:r>
            <a:r>
              <a:rPr lang="en-US" sz="2800" i="1">
                <a:solidFill>
                  <a:srgbClr val="33CC33"/>
                </a:solidFill>
              </a:rPr>
              <a:t>x</a:t>
            </a:r>
            <a:r>
              <a:rPr lang="en-US" sz="2800" baseline="-25000">
                <a:solidFill>
                  <a:srgbClr val="33CC33"/>
                </a:solidFill>
              </a:rPr>
              <a:t>1</a:t>
            </a:r>
            <a:r>
              <a:rPr lang="en-US" sz="2800" i="1">
                <a:solidFill>
                  <a:srgbClr val="33CC33"/>
                </a:solidFill>
              </a:rPr>
              <a:t> + w</a:t>
            </a:r>
            <a:r>
              <a:rPr lang="en-US" sz="2800" baseline="-25000">
                <a:solidFill>
                  <a:srgbClr val="33CC33"/>
                </a:solidFill>
              </a:rPr>
              <a:t>2</a:t>
            </a:r>
            <a:r>
              <a:rPr lang="en-US" sz="2800" i="1">
                <a:solidFill>
                  <a:srgbClr val="33CC33"/>
                </a:solidFill>
              </a:rPr>
              <a:t>x</a:t>
            </a:r>
            <a:r>
              <a:rPr lang="en-US" sz="2800" baseline="-25000">
                <a:solidFill>
                  <a:srgbClr val="33CC33"/>
                </a:solidFill>
              </a:rPr>
              <a:t>2 </a:t>
            </a:r>
            <a:r>
              <a:rPr lang="en-US" sz="2800" i="1">
                <a:solidFill>
                  <a:srgbClr val="33CC33"/>
                </a:solidFill>
              </a:rPr>
              <a:t>- </a:t>
            </a:r>
            <a:r>
              <a:rPr lang="el-GR" sz="2800" i="1">
                <a:solidFill>
                  <a:srgbClr val="33CC33"/>
                </a:solidFill>
              </a:rPr>
              <a:t>θ</a:t>
            </a:r>
            <a:r>
              <a:rPr lang="en-US" sz="2800" i="1">
                <a:solidFill>
                  <a:srgbClr val="33CC33"/>
                </a:solidFill>
              </a:rPr>
              <a:t>= </a:t>
            </a:r>
            <a:r>
              <a:rPr lang="en-US" sz="2800">
                <a:solidFill>
                  <a:srgbClr val="33CC33"/>
                </a:solidFill>
              </a:rPr>
              <a:t>0</a:t>
            </a:r>
            <a:endParaRPr lang="id-ID" sz="2800" baseline="-25000">
              <a:solidFill>
                <a:srgbClr val="33CC33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8200" y="6172200"/>
            <a:ext cx="316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/>
              <a:t>Decision boundary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485900" y="1638300"/>
            <a:ext cx="4343400" cy="3657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2171700" y="1104900"/>
            <a:ext cx="4267200" cy="3733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 smtClean="0"/>
              <a:t>Overfit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Oversize</a:t>
            </a:r>
            <a:r>
              <a:rPr lang="en-US" dirty="0" smtClean="0"/>
              <a:t>, </a:t>
            </a:r>
            <a:r>
              <a:rPr lang="en-US" i="1" dirty="0" smtClean="0"/>
              <a:t>Flexible</a:t>
            </a:r>
            <a:endParaRPr lang="id-ID" i="1" dirty="0"/>
          </a:p>
        </p:txBody>
      </p:sp>
      <p:pic>
        <p:nvPicPr>
          <p:cNvPr id="39219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1776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5" name="Picture 3" descr="D:\00 Suyanto\001 Kuliah 2009\CSCS3243 Kecerdasan Mesain dan Artifisial\Oversize Sh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133600"/>
            <a:ext cx="19558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6" name="Picture 4" descr="D:\00 Suyanto\001 Kuliah 2009\CSCS3243 Kecerdasan Mesain dan Artifisial\Flexible Sho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3600"/>
            <a:ext cx="4073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9600" y="56388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2590800" y="5105400"/>
            <a:ext cx="1600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5943600" y="2590800"/>
            <a:ext cx="16002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000" b="1" dirty="0" err="1" smtClean="0"/>
              <a:t>Studi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Kasus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Klasifikasi</a:t>
            </a:r>
            <a:endParaRPr lang="en-US" sz="2400" dirty="0" smtClean="0"/>
          </a:p>
          <a:p>
            <a:r>
              <a:rPr lang="en-US" sz="2400" dirty="0" err="1" smtClean="0"/>
              <a:t>Verifikasi</a:t>
            </a:r>
            <a:endParaRPr lang="en-US" sz="2400" dirty="0" smtClean="0"/>
          </a:p>
          <a:p>
            <a:r>
              <a:rPr lang="en-US" sz="2400" dirty="0" err="1" smtClean="0"/>
              <a:t>Validasi</a:t>
            </a:r>
            <a:endParaRPr lang="en-US" sz="2400" dirty="0" smtClean="0"/>
          </a:p>
          <a:p>
            <a:r>
              <a:rPr lang="en-US" sz="2400" dirty="0" err="1" smtClean="0"/>
              <a:t>Prediksi</a:t>
            </a:r>
            <a:endParaRPr lang="en-US" sz="2400" dirty="0" smtClean="0"/>
          </a:p>
          <a:p>
            <a:r>
              <a:rPr lang="en-US" sz="2400" dirty="0" err="1" smtClean="0"/>
              <a:t>Optimasi</a:t>
            </a:r>
            <a:endParaRPr lang="en-US" sz="2400" dirty="0" smtClean="0"/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Verification</a:t>
            </a:r>
            <a:r>
              <a:rPr lang="en-US" sz="1600" dirty="0" smtClean="0"/>
              <a:t> is a </a:t>
            </a:r>
            <a:r>
              <a:rPr lang="en-US" sz="1600" b="1" dirty="0" smtClean="0">
                <a:solidFill>
                  <a:srgbClr val="FF0000"/>
                </a:solidFill>
              </a:rPr>
              <a:t>Quality control </a:t>
            </a:r>
            <a:r>
              <a:rPr lang="en-US" sz="1600" dirty="0" smtClean="0"/>
              <a:t>process that is used to evaluate whether or not a product, service, or system complies with regulations, specifications, or conditions imposed at the start of a development phase. Verification can be in development, scale-up, or production. This is often an internal process. [wikipedia.org]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Validation</a:t>
            </a:r>
            <a:r>
              <a:rPr lang="en-US" sz="1600" dirty="0" smtClean="0"/>
              <a:t> is a </a:t>
            </a:r>
            <a:r>
              <a:rPr lang="en-US" sz="1600" b="1" dirty="0" smtClean="0">
                <a:solidFill>
                  <a:srgbClr val="0070C0"/>
                </a:solidFill>
              </a:rPr>
              <a:t>Quality assurance </a:t>
            </a:r>
            <a:r>
              <a:rPr lang="en-US" sz="1600" dirty="0" smtClean="0"/>
              <a:t>process of establishing evidence that provides a high degree of assurance that a product, service, or system accomplishes its intended requirements. This often involves acceptance of fitness for purpose with end users and other product stakeholders. [wikipedia.org]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000" b="1" dirty="0" err="1" smtClean="0"/>
              <a:t>Kasus</a:t>
            </a:r>
            <a:r>
              <a:rPr lang="en-US" sz="4000" b="1" dirty="0" smtClean="0"/>
              <a:t> 1</a:t>
            </a:r>
            <a:r>
              <a:rPr lang="en-US" sz="4000" dirty="0" smtClean="0"/>
              <a:t> </a:t>
            </a:r>
            <a:r>
              <a:rPr lang="en-US" sz="4000" dirty="0" err="1" smtClean="0"/>
              <a:t>Verifikasi</a:t>
            </a:r>
            <a:r>
              <a:rPr lang="en-US" sz="4000" dirty="0" smtClean="0"/>
              <a:t> </a:t>
            </a:r>
            <a:r>
              <a:rPr lang="en-US" sz="4000" dirty="0" err="1" smtClean="0"/>
              <a:t>tandatangan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OFFLINE </a:t>
            </a:r>
            <a:r>
              <a:rPr lang="en-US" dirty="0" err="1" smtClean="0"/>
              <a:t>atau</a:t>
            </a:r>
            <a:r>
              <a:rPr lang="en-US" dirty="0" smtClean="0"/>
              <a:t> ONLINE?</a:t>
            </a:r>
          </a:p>
          <a:p>
            <a:r>
              <a:rPr lang="en-US" dirty="0" smtClean="0"/>
              <a:t>Citra: 100 x 100 pixel grayscale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tandatangan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Input &amp; Output?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T?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MLP?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i="1" dirty="0" smtClean="0"/>
              <a:t>preprocessing</a:t>
            </a:r>
            <a:r>
              <a:rPr lang="en-US" dirty="0" smtClean="0"/>
              <a:t>?</a:t>
            </a:r>
            <a:endParaRPr lang="id-ID" dirty="0" smtClean="0"/>
          </a:p>
        </p:txBody>
      </p:sp>
      <p:pic>
        <p:nvPicPr>
          <p:cNvPr id="698370" name="Picture 2" descr="E:\001 Kuliah 2009\KMA\biometric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0574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400" b="1" dirty="0" err="1" smtClean="0"/>
              <a:t>Kasus</a:t>
            </a:r>
            <a:r>
              <a:rPr lang="en-US" sz="4400" b="1" dirty="0" smtClean="0"/>
              <a:t> 2</a:t>
            </a:r>
            <a:r>
              <a:rPr lang="en-US" sz="4400" dirty="0" smtClean="0"/>
              <a:t>: </a:t>
            </a:r>
            <a:r>
              <a:rPr lang="en-US" sz="4400" dirty="0" err="1" smtClean="0"/>
              <a:t>Sistem</a:t>
            </a:r>
            <a:r>
              <a:rPr lang="en-US" sz="4400" dirty="0" smtClean="0"/>
              <a:t> </a:t>
            </a:r>
            <a:r>
              <a:rPr lang="en-US" sz="4400" dirty="0" err="1" smtClean="0"/>
              <a:t>keamanan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10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menempelkan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diverifikasi</a:t>
            </a:r>
            <a:r>
              <a:rPr lang="en-US" dirty="0" smtClean="0"/>
              <a:t> </a:t>
            </a:r>
            <a:r>
              <a:rPr lang="en-US" dirty="0" err="1" smtClean="0"/>
              <a:t>sidik</a:t>
            </a:r>
            <a:r>
              <a:rPr lang="en-US" dirty="0" smtClean="0"/>
              <a:t> </a:t>
            </a:r>
            <a:r>
              <a:rPr lang="en-US" dirty="0" err="1" smtClean="0"/>
              <a:t>jarinya</a:t>
            </a:r>
            <a:endParaRPr lang="en-US" dirty="0" smtClean="0"/>
          </a:p>
          <a:p>
            <a:r>
              <a:rPr lang="en-US" dirty="0" smtClean="0"/>
              <a:t>Citra: 300 x 300 pixels</a:t>
            </a:r>
          </a:p>
          <a:p>
            <a:endParaRPr lang="en-US" dirty="0" smtClean="0"/>
          </a:p>
          <a:p>
            <a:r>
              <a:rPr lang="en-US" dirty="0" smtClean="0"/>
              <a:t>Input &amp; Output?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T?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MLP?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i="1" dirty="0" smtClean="0"/>
              <a:t>preprocessing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400" b="1" dirty="0" err="1" smtClean="0"/>
              <a:t>Kasus</a:t>
            </a:r>
            <a:r>
              <a:rPr lang="en-US" sz="4400" b="1" dirty="0" smtClean="0"/>
              <a:t> 3</a:t>
            </a:r>
            <a:r>
              <a:rPr lang="en-US" sz="4400" dirty="0" smtClean="0"/>
              <a:t>: </a:t>
            </a:r>
            <a:r>
              <a:rPr lang="en-US" sz="4400" dirty="0" err="1" smtClean="0"/>
              <a:t>Prediksi</a:t>
            </a:r>
            <a:r>
              <a:rPr lang="en-US" sz="4400" dirty="0" smtClean="0"/>
              <a:t> </a:t>
            </a:r>
            <a:r>
              <a:rPr lang="en-US" sz="4400" dirty="0" err="1" smtClean="0"/>
              <a:t>pelanggan</a:t>
            </a:r>
            <a:r>
              <a:rPr lang="en-US" sz="4400" dirty="0" smtClean="0"/>
              <a:t> PSTN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riil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PT Telkom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7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smtClean="0"/>
              <a:t>Error </a:t>
            </a:r>
            <a:r>
              <a:rPr lang="en-US" dirty="0" err="1" smtClean="0"/>
              <a:t>harus</a:t>
            </a:r>
            <a:r>
              <a:rPr lang="en-US" dirty="0" smtClean="0"/>
              <a:t> &lt; 1 %</a:t>
            </a:r>
          </a:p>
          <a:p>
            <a:endParaRPr lang="en-US" dirty="0" smtClean="0"/>
          </a:p>
          <a:p>
            <a:r>
              <a:rPr lang="en-US" dirty="0" smtClean="0"/>
              <a:t>Input &amp; Output?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T?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MLP? 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i="1" dirty="0" smtClean="0"/>
              <a:t>preprocessing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24000" y="5257800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itchFamily="34" charset="0"/>
              </a:rPr>
              <a:t>Data 7 </a:t>
            </a:r>
            <a:r>
              <a:rPr lang="en-US" sz="4000" dirty="0" err="1">
                <a:solidFill>
                  <a:srgbClr val="C00000"/>
                </a:solidFill>
                <a:latin typeface="Calibri" pitchFamily="34" charset="0"/>
              </a:rPr>
              <a:t>tahun</a:t>
            </a:r>
            <a:r>
              <a:rPr lang="en-US" sz="4000" dirty="0">
                <a:solidFill>
                  <a:srgbClr val="C00000"/>
                </a:solidFill>
                <a:latin typeface="Calibri" pitchFamily="34" charset="0"/>
              </a:rPr>
              <a:t>: Jan 2002 – Des 2008</a:t>
            </a:r>
            <a:endParaRPr lang="id-ID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352800"/>
            <a:ext cx="7086600" cy="9233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alibri" pitchFamily="34" charset="0"/>
              </a:rPr>
              <a:t>PSTN </a:t>
            </a:r>
            <a:r>
              <a:rPr lang="en-US" sz="5400" dirty="0" err="1" smtClean="0">
                <a:solidFill>
                  <a:srgbClr val="FFFF00"/>
                </a:solidFill>
                <a:latin typeface="Calibri" pitchFamily="34" charset="0"/>
              </a:rPr>
              <a:t>kiamat</a:t>
            </a:r>
            <a:r>
              <a:rPr lang="en-US" sz="5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Calibri" pitchFamily="34" charset="0"/>
              </a:rPr>
              <a:t>pada</a:t>
            </a:r>
            <a:r>
              <a:rPr lang="en-US" sz="5400" dirty="0" smtClean="0">
                <a:solidFill>
                  <a:srgbClr val="FFFF00"/>
                </a:solidFill>
                <a:latin typeface="Calibri" pitchFamily="34" charset="0"/>
              </a:rPr>
              <a:t> 2012?</a:t>
            </a:r>
            <a:endParaRPr lang="id-ID" sz="5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133600" y="5387975"/>
            <a:ext cx="567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Calibri" pitchFamily="34" charset="0"/>
              </a:rPr>
              <a:t>Untuk membangun model</a:t>
            </a:r>
            <a:endParaRPr lang="id-ID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524000" y="4625975"/>
            <a:ext cx="735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Calibri" pitchFamily="34" charset="0"/>
              </a:rPr>
              <a:t>Data 6 tahun: Jan 2002 – Des 2007</a:t>
            </a:r>
            <a:endParaRPr lang="id-ID" sz="4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133600" y="5387975"/>
            <a:ext cx="5851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Calibri" pitchFamily="34" charset="0"/>
              </a:rPr>
              <a:t>Untuk menguji ekstrapolasi</a:t>
            </a:r>
            <a:endParaRPr lang="id-ID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905000" y="4778375"/>
            <a:ext cx="6202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Calibri" pitchFamily="34" charset="0"/>
              </a:rPr>
              <a:t>Data 1 tahun: Jan – Des 2008</a:t>
            </a:r>
            <a:endParaRPr lang="id-ID" sz="4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Pembangunan Model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 err="1" smtClean="0"/>
              <a:t>Skenario</a:t>
            </a:r>
            <a:r>
              <a:rPr lang="en-CA" b="1" dirty="0" smtClean="0"/>
              <a:t> 1 </a:t>
            </a:r>
            <a:endParaRPr lang="id-ID" sz="2200" b="1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training	</a:t>
            </a:r>
            <a:r>
              <a:rPr lang="en-CA" dirty="0" smtClean="0"/>
              <a:t>: 24 </a:t>
            </a:r>
            <a:r>
              <a:rPr lang="en-CA" dirty="0" err="1" smtClean="0"/>
              <a:t>bulan</a:t>
            </a:r>
            <a:r>
              <a:rPr lang="en-CA" dirty="0" smtClean="0"/>
              <a:t> (2002 - 2003)</a:t>
            </a:r>
            <a:endParaRPr lang="id-ID" sz="22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validation</a:t>
            </a:r>
            <a:r>
              <a:rPr lang="en-CA" dirty="0" smtClean="0"/>
              <a:t> 	: 24 </a:t>
            </a:r>
            <a:r>
              <a:rPr lang="en-CA" dirty="0" err="1" smtClean="0"/>
              <a:t>bulan</a:t>
            </a:r>
            <a:r>
              <a:rPr lang="en-CA" dirty="0" smtClean="0"/>
              <a:t> (2004 - 2005)</a:t>
            </a:r>
            <a:endParaRPr lang="id-ID" sz="22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testing</a:t>
            </a:r>
            <a:r>
              <a:rPr lang="en-CA" dirty="0" smtClean="0"/>
              <a:t> 	: 24 </a:t>
            </a:r>
            <a:r>
              <a:rPr lang="en-CA" dirty="0" err="1" smtClean="0"/>
              <a:t>bulan</a:t>
            </a:r>
            <a:r>
              <a:rPr lang="en-CA" dirty="0" smtClean="0"/>
              <a:t> (2006 - 2007)</a:t>
            </a:r>
            <a:endParaRPr lang="id-ID" sz="2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 err="1" smtClean="0"/>
              <a:t>Skenario</a:t>
            </a:r>
            <a:r>
              <a:rPr lang="en-CA" b="1" dirty="0" smtClean="0"/>
              <a:t> 2</a:t>
            </a:r>
            <a:endParaRPr lang="id-ID" sz="2200" b="1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training</a:t>
            </a:r>
            <a:r>
              <a:rPr lang="en-CA" dirty="0" smtClean="0"/>
              <a:t>	: 12 </a:t>
            </a:r>
            <a:r>
              <a:rPr lang="en-CA" dirty="0" err="1" smtClean="0"/>
              <a:t>bulan</a:t>
            </a:r>
            <a:r>
              <a:rPr lang="en-CA" dirty="0" smtClean="0"/>
              <a:t> (2002)</a:t>
            </a:r>
            <a:endParaRPr lang="id-ID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validation</a:t>
            </a:r>
            <a:r>
              <a:rPr lang="en-CA" dirty="0" smtClean="0"/>
              <a:t> 	: 12 </a:t>
            </a:r>
            <a:r>
              <a:rPr lang="en-CA" dirty="0" err="1" smtClean="0"/>
              <a:t>bulan</a:t>
            </a:r>
            <a:r>
              <a:rPr lang="en-CA" dirty="0" smtClean="0"/>
              <a:t> (2003)</a:t>
            </a:r>
            <a:endParaRPr lang="id-ID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testing</a:t>
            </a:r>
            <a:r>
              <a:rPr lang="en-CA" dirty="0" smtClean="0"/>
              <a:t> 	: 48 </a:t>
            </a:r>
            <a:r>
              <a:rPr lang="en-CA" dirty="0" err="1" smtClean="0"/>
              <a:t>bulan</a:t>
            </a:r>
            <a:r>
              <a:rPr lang="en-CA" dirty="0" smtClean="0"/>
              <a:t> (2004 - 2007)</a:t>
            </a:r>
            <a:endParaRPr lang="id-ID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 err="1" smtClean="0"/>
              <a:t>Skenario</a:t>
            </a:r>
            <a:r>
              <a:rPr lang="en-CA" b="1" dirty="0" smtClean="0"/>
              <a:t> 3</a:t>
            </a:r>
            <a:endParaRPr lang="id-ID" sz="2200" b="1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training</a:t>
            </a:r>
            <a:r>
              <a:rPr lang="en-CA" dirty="0" smtClean="0"/>
              <a:t>	: 48 </a:t>
            </a:r>
            <a:r>
              <a:rPr lang="en-CA" dirty="0" err="1" smtClean="0"/>
              <a:t>bulan</a:t>
            </a:r>
            <a:r>
              <a:rPr lang="en-CA" dirty="0" smtClean="0"/>
              <a:t> (2002 - 2005)</a:t>
            </a:r>
            <a:endParaRPr lang="id-ID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validation</a:t>
            </a:r>
            <a:r>
              <a:rPr lang="en-CA" dirty="0" smtClean="0"/>
              <a:t> 	: 12 </a:t>
            </a:r>
            <a:r>
              <a:rPr lang="en-CA" dirty="0" err="1" smtClean="0"/>
              <a:t>bulan</a:t>
            </a:r>
            <a:r>
              <a:rPr lang="en-CA" dirty="0" smtClean="0"/>
              <a:t> (2006)</a:t>
            </a:r>
            <a:endParaRPr lang="id-ID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testing</a:t>
            </a:r>
            <a:r>
              <a:rPr lang="en-CA" dirty="0" smtClean="0"/>
              <a:t> 	: 12 </a:t>
            </a:r>
            <a:r>
              <a:rPr lang="en-CA" dirty="0" err="1" smtClean="0"/>
              <a:t>bulan</a:t>
            </a:r>
            <a:r>
              <a:rPr lang="en-CA" dirty="0" smtClean="0"/>
              <a:t> (2007)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57200" y="76200"/>
            <a:ext cx="5486400" cy="6705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6553200" y="228600"/>
            <a:ext cx="1295400" cy="6172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8229600" y="228600"/>
            <a:ext cx="914400" cy="617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400" dirty="0" err="1" smtClean="0"/>
              <a:t>Formulasi</a:t>
            </a:r>
            <a:r>
              <a:rPr lang="en-US" sz="4400" dirty="0" smtClean="0"/>
              <a:t> </a:t>
            </a:r>
            <a:r>
              <a:rPr lang="en-US" sz="4400" dirty="0" err="1" smtClean="0"/>
              <a:t>Masalah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&amp; Output?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T?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MLP?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i="1" dirty="0" smtClean="0"/>
              <a:t>preprocessing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Normalisasi</a:t>
            </a:r>
            <a:endParaRPr lang="id-ID" smtClean="0"/>
          </a:p>
        </p:txBody>
      </p:sp>
      <p:sp>
        <p:nvSpPr>
          <p:cNvPr id="399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X</a:t>
            </a:r>
            <a:r>
              <a:rPr lang="en-US" i="1" smtClean="0"/>
              <a:t>n</a:t>
            </a:r>
            <a:r>
              <a:rPr lang="en-US" i="1" baseline="-25000" smtClean="0"/>
              <a:t>i</a:t>
            </a:r>
            <a:r>
              <a:rPr lang="en-US" baseline="-25000" smtClean="0"/>
              <a:t> 	</a:t>
            </a:r>
            <a:r>
              <a:rPr lang="en-US" smtClean="0"/>
              <a:t>= data aktual normalisasi ke-i</a:t>
            </a:r>
            <a:endParaRPr lang="id-ID" smtClean="0"/>
          </a:p>
          <a:p>
            <a:r>
              <a:rPr lang="en-US" smtClean="0"/>
              <a:t>X</a:t>
            </a:r>
            <a:r>
              <a:rPr lang="en-US" i="1" baseline="-25000" smtClean="0"/>
              <a:t>i	</a:t>
            </a:r>
            <a:r>
              <a:rPr lang="en-US" smtClean="0"/>
              <a:t>= data aktual dengan range data asli ke-i</a:t>
            </a:r>
            <a:endParaRPr lang="id-ID" smtClean="0"/>
          </a:p>
          <a:p>
            <a:r>
              <a:rPr lang="en-US" smtClean="0"/>
              <a:t>X 	= data aktual dengan range data asli</a:t>
            </a:r>
            <a:endParaRPr lang="id-ID" smtClean="0"/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pic>
        <p:nvPicPr>
          <p:cNvPr id="399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786063"/>
            <a:ext cx="6248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Denormalisasi</a:t>
            </a:r>
            <a:endParaRPr lang="id-ID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</a:t>
            </a:r>
            <a:r>
              <a:rPr lang="en-US" baseline="-25000" smtClean="0"/>
              <a:t>i</a:t>
            </a:r>
            <a:r>
              <a:rPr lang="en-US" smtClean="0"/>
              <a:t>  = nilai prediksi dengan range nilai asli</a:t>
            </a:r>
            <a:endParaRPr lang="id-ID" smtClean="0"/>
          </a:p>
          <a:p>
            <a:r>
              <a:rPr lang="en-US" smtClean="0"/>
              <a:t>F’</a:t>
            </a:r>
            <a:r>
              <a:rPr lang="en-US" baseline="-25000" smtClean="0"/>
              <a:t>i</a:t>
            </a:r>
            <a:r>
              <a:rPr lang="en-US" smtClean="0"/>
              <a:t> = nilai prediksi dari hasil data yang dinormalisasi</a:t>
            </a:r>
            <a:endParaRPr lang="id-ID" smtClean="0"/>
          </a:p>
          <a:p>
            <a:r>
              <a:rPr lang="en-US" smtClean="0"/>
              <a:t>X  = data aktual</a:t>
            </a:r>
            <a:endParaRPr lang="id-ID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667000"/>
            <a:ext cx="7974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Pembangunan Model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 err="1" smtClean="0"/>
              <a:t>Skenario</a:t>
            </a:r>
            <a:r>
              <a:rPr lang="en-CA" b="1" dirty="0" smtClean="0"/>
              <a:t> 1 </a:t>
            </a:r>
            <a:endParaRPr lang="id-ID" sz="2200" b="1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training	</a:t>
            </a:r>
            <a:r>
              <a:rPr lang="en-CA" dirty="0" smtClean="0"/>
              <a:t>: 24 </a:t>
            </a:r>
            <a:r>
              <a:rPr lang="en-CA" dirty="0" err="1" smtClean="0"/>
              <a:t>bulan</a:t>
            </a:r>
            <a:r>
              <a:rPr lang="en-CA" dirty="0" smtClean="0"/>
              <a:t> (2002 - 2003)</a:t>
            </a:r>
            <a:endParaRPr lang="id-ID" sz="22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validation</a:t>
            </a:r>
            <a:r>
              <a:rPr lang="en-CA" dirty="0" smtClean="0"/>
              <a:t> 	: 24 </a:t>
            </a:r>
            <a:r>
              <a:rPr lang="en-CA" dirty="0" err="1" smtClean="0"/>
              <a:t>bulan</a:t>
            </a:r>
            <a:r>
              <a:rPr lang="en-CA" dirty="0" smtClean="0"/>
              <a:t> (2004 - 2005)</a:t>
            </a:r>
            <a:endParaRPr lang="id-ID" sz="22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testing</a:t>
            </a:r>
            <a:r>
              <a:rPr lang="en-CA" dirty="0" smtClean="0"/>
              <a:t> 	: 24 </a:t>
            </a:r>
            <a:r>
              <a:rPr lang="en-CA" dirty="0" err="1" smtClean="0"/>
              <a:t>bulan</a:t>
            </a:r>
            <a:r>
              <a:rPr lang="en-CA" dirty="0" smtClean="0"/>
              <a:t> (2006 - 2007)</a:t>
            </a:r>
            <a:endParaRPr lang="id-ID" sz="2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 err="1" smtClean="0"/>
              <a:t>Skenario</a:t>
            </a:r>
            <a:r>
              <a:rPr lang="en-CA" b="1" dirty="0" smtClean="0"/>
              <a:t> 2</a:t>
            </a:r>
            <a:endParaRPr lang="id-ID" sz="2200" b="1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training</a:t>
            </a:r>
            <a:r>
              <a:rPr lang="en-CA" dirty="0" smtClean="0"/>
              <a:t>	: 12 </a:t>
            </a:r>
            <a:r>
              <a:rPr lang="en-CA" dirty="0" err="1" smtClean="0"/>
              <a:t>bulan</a:t>
            </a:r>
            <a:r>
              <a:rPr lang="en-CA" dirty="0" smtClean="0"/>
              <a:t> (2002)</a:t>
            </a:r>
            <a:endParaRPr lang="id-ID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validation</a:t>
            </a:r>
            <a:r>
              <a:rPr lang="en-CA" dirty="0" smtClean="0"/>
              <a:t> 	: 12 </a:t>
            </a:r>
            <a:r>
              <a:rPr lang="en-CA" dirty="0" err="1" smtClean="0"/>
              <a:t>bulan</a:t>
            </a:r>
            <a:r>
              <a:rPr lang="en-CA" dirty="0" smtClean="0"/>
              <a:t> (2003)</a:t>
            </a:r>
            <a:endParaRPr lang="id-ID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testing</a:t>
            </a:r>
            <a:r>
              <a:rPr lang="en-CA" dirty="0" smtClean="0"/>
              <a:t> 	: 48 </a:t>
            </a:r>
            <a:r>
              <a:rPr lang="en-CA" dirty="0" err="1" smtClean="0"/>
              <a:t>bulan</a:t>
            </a:r>
            <a:r>
              <a:rPr lang="en-CA" dirty="0" smtClean="0"/>
              <a:t> (2004 - 2007)</a:t>
            </a:r>
            <a:endParaRPr lang="id-ID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CA" b="1" dirty="0" err="1" smtClean="0"/>
              <a:t>Skenario</a:t>
            </a:r>
            <a:r>
              <a:rPr lang="en-CA" b="1" dirty="0" smtClean="0"/>
              <a:t> 3</a:t>
            </a:r>
            <a:endParaRPr lang="id-ID" sz="2200" b="1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training</a:t>
            </a:r>
            <a:r>
              <a:rPr lang="en-CA" dirty="0" smtClean="0"/>
              <a:t>	: 48 </a:t>
            </a:r>
            <a:r>
              <a:rPr lang="en-CA" dirty="0" err="1" smtClean="0"/>
              <a:t>bulan</a:t>
            </a:r>
            <a:r>
              <a:rPr lang="en-CA" dirty="0" smtClean="0"/>
              <a:t> (2002 - 2005)</a:t>
            </a:r>
            <a:endParaRPr lang="id-ID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validation</a:t>
            </a:r>
            <a:r>
              <a:rPr lang="en-CA" dirty="0" smtClean="0"/>
              <a:t> 	: 12 </a:t>
            </a:r>
            <a:r>
              <a:rPr lang="en-CA" dirty="0" err="1" smtClean="0"/>
              <a:t>bulan</a:t>
            </a:r>
            <a:r>
              <a:rPr lang="en-CA" dirty="0" smtClean="0"/>
              <a:t> (2006)</a:t>
            </a:r>
            <a:endParaRPr lang="id-ID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Data </a:t>
            </a:r>
            <a:r>
              <a:rPr lang="en-CA" i="1" dirty="0" smtClean="0"/>
              <a:t>testing</a:t>
            </a:r>
            <a:r>
              <a:rPr lang="en-CA" dirty="0" smtClean="0"/>
              <a:t> 	: 12 </a:t>
            </a:r>
            <a:r>
              <a:rPr lang="en-CA" dirty="0" err="1" smtClean="0"/>
              <a:t>bulan</a:t>
            </a:r>
            <a:r>
              <a:rPr lang="en-CA" dirty="0" smtClean="0"/>
              <a:t> (2007)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2"/>
          <a:srcRect l="2267" t="38316" r="1031" b="1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914400" y="1066800"/>
            <a:ext cx="1962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Skenario 1</a:t>
            </a:r>
            <a:endParaRPr lang="id-ID" sz="3200">
              <a:latin typeface="Calibri" pitchFamily="34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914400" y="533400"/>
            <a:ext cx="2227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Ekstrapolasi</a:t>
            </a:r>
            <a:endParaRPr lang="id-ID" sz="3200">
              <a:latin typeface="Calibri" pitchFamily="34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6781800" y="1303338"/>
            <a:ext cx="2005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8 bulan</a:t>
            </a:r>
          </a:p>
          <a:p>
            <a:pPr algn="ctr"/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Acc APE &lt; 1%  </a:t>
            </a:r>
            <a:endParaRPr lang="id-ID" sz="240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124700" y="2552700"/>
            <a:ext cx="9144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2"/>
          <a:srcRect l="2814" t="37776" r="1523" b="10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914400" y="1066800"/>
            <a:ext cx="1962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Skenario 2</a:t>
            </a:r>
            <a:endParaRPr lang="id-ID" sz="3200">
              <a:latin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14400" y="533400"/>
            <a:ext cx="2227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Ekstrapolasi</a:t>
            </a:r>
            <a:endParaRPr lang="id-ID" sz="3200">
              <a:latin typeface="Calibri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629400" y="26670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5 bulan</a:t>
            </a:r>
          </a:p>
          <a:p>
            <a:pPr algn="ctr"/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Acc APE &lt; 1%  </a:t>
            </a:r>
            <a:endParaRPr lang="id-ID" sz="240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223125" y="1768475"/>
            <a:ext cx="11430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2"/>
          <a:srcRect l="2875" t="38007" r="1643" b="13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14400" y="1066800"/>
            <a:ext cx="1962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Skenario 3</a:t>
            </a:r>
            <a:endParaRPr lang="id-ID" sz="3200">
              <a:latin typeface="Calibri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14400" y="533400"/>
            <a:ext cx="2227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Ekstrapolasi</a:t>
            </a:r>
            <a:endParaRPr lang="id-ID" sz="3200">
              <a:latin typeface="Calibri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477000" y="1303338"/>
            <a:ext cx="2057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8 bulan</a:t>
            </a:r>
          </a:p>
          <a:p>
            <a:pPr algn="ctr"/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Acc. APE &lt; 1%  </a:t>
            </a:r>
            <a:endParaRPr lang="id-ID" sz="240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850063" y="2476500"/>
            <a:ext cx="9144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000" b="1" dirty="0" err="1" smtClean="0"/>
              <a:t>Kasus</a:t>
            </a:r>
            <a:r>
              <a:rPr lang="en-US" sz="4000" b="1" dirty="0" smtClean="0"/>
              <a:t> 4</a:t>
            </a:r>
            <a:r>
              <a:rPr lang="en-US" sz="4000" dirty="0" smtClean="0"/>
              <a:t>: </a:t>
            </a:r>
            <a:r>
              <a:rPr lang="en-US" sz="4000" dirty="0" err="1" smtClean="0"/>
              <a:t>Deteksi</a:t>
            </a:r>
            <a:r>
              <a:rPr lang="en-US" sz="4000" dirty="0" smtClean="0"/>
              <a:t> </a:t>
            </a:r>
            <a:r>
              <a:rPr lang="en-US" sz="4000" dirty="0" err="1" smtClean="0"/>
              <a:t>Kecurangan</a:t>
            </a:r>
            <a:endParaRPr lang="en-US" sz="4000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: 10 </a:t>
            </a:r>
            <a:r>
              <a:rPr lang="en-US" dirty="0" err="1" smtClean="0"/>
              <a:t>juta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: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Kecurangan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bulan-bulan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tunggakan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total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bulan-bulan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400" dirty="0" err="1" smtClean="0"/>
              <a:t>Formulasi</a:t>
            </a:r>
            <a:r>
              <a:rPr lang="en-US" sz="4400" dirty="0" smtClean="0"/>
              <a:t> </a:t>
            </a:r>
            <a:r>
              <a:rPr lang="en-US" sz="4400" dirty="0" err="1" smtClean="0"/>
              <a:t>Masalah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&amp; Output?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T?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MLP?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i="1" dirty="0" smtClean="0"/>
              <a:t>preprocessing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 smtClean="0"/>
              <a:t>Kasus</a:t>
            </a:r>
            <a:r>
              <a:rPr lang="en-US" sz="5400" b="1" dirty="0" smtClean="0"/>
              <a:t> 5</a:t>
            </a:r>
            <a:r>
              <a:rPr lang="en-US" sz="5400" dirty="0" smtClean="0"/>
              <a:t>: </a:t>
            </a:r>
            <a:r>
              <a:rPr lang="en-US" sz="5400" dirty="0" err="1" smtClean="0"/>
              <a:t>Prediksi</a:t>
            </a:r>
            <a:r>
              <a:rPr lang="en-US" sz="5400" dirty="0" smtClean="0"/>
              <a:t> Churn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209800"/>
          <a:ext cx="8305799" cy="4419605"/>
        </p:xfrm>
        <a:graphic>
          <a:graphicData uri="http://schemas.openxmlformats.org/drawingml/2006/table">
            <a:tbl>
              <a:tblPr/>
              <a:tblGrid>
                <a:gridCol w="1021663"/>
                <a:gridCol w="1238558"/>
                <a:gridCol w="1460360"/>
                <a:gridCol w="973574"/>
                <a:gridCol w="1252298"/>
                <a:gridCol w="1530042"/>
                <a:gridCol w="829304"/>
              </a:tblGrid>
              <a:tr h="671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Kota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Tipe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Tipe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Pembayaran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Tagihan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Bulanan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Jumlah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Panggilan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Panggilan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TidakNormal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Churn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Pemerintah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Besar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Sedikit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Kecil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Banyak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Surabaya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Kecil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Banyak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Surabaya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Kecil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Banyak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Surabaya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Besar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11828</TotalTime>
  <Words>2159</Words>
  <Application>Microsoft Office PowerPoint</Application>
  <PresentationFormat>On-screen Show (4:3)</PresentationFormat>
  <Paragraphs>992</Paragraphs>
  <Slides>108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Flow</vt:lpstr>
      <vt:lpstr>Office Theme</vt:lpstr>
      <vt:lpstr>Visio</vt:lpstr>
      <vt:lpstr>Equation</vt:lpstr>
      <vt:lpstr>Learning CS3243 Kecerdasan Mesin dan Artifisial </vt:lpstr>
      <vt:lpstr>Outline</vt:lpstr>
      <vt:lpstr>Jaringan Syaraf Tiruan (JST)</vt:lpstr>
      <vt:lpstr>PowerPoint Presentation</vt:lpstr>
      <vt:lpstr>PowerPoint Presentation</vt:lpstr>
      <vt:lpstr>PowerPoint Presentation</vt:lpstr>
      <vt:lpstr>PowerPoint Presentation</vt:lpstr>
      <vt:lpstr>Perceptron</vt:lpstr>
      <vt:lpstr>PowerPoint Presentation</vt:lpstr>
      <vt:lpstr>PowerPoint Presentation</vt:lpstr>
      <vt:lpstr>Perceptron</vt:lpstr>
      <vt:lpstr>Fuzzy C-Means (FCM)</vt:lpstr>
      <vt:lpstr>AND</vt:lpstr>
      <vt:lpstr>AND</vt:lpstr>
      <vt:lpstr>OR</vt:lpstr>
      <vt:lpstr>OR</vt:lpstr>
      <vt:lpstr>XOR</vt:lpstr>
      <vt:lpstr>XOR</vt:lpstr>
      <vt:lpstr>3 elemen input  3 dimensi</vt:lpstr>
      <vt:lpstr> Perceptron Network</vt:lpstr>
      <vt:lpstr>Learning</vt:lpstr>
      <vt:lpstr>PowerPoint Presentation</vt:lpstr>
      <vt:lpstr>PowerPoint Presentation</vt:lpstr>
      <vt:lpstr>Activation Functions</vt:lpstr>
      <vt:lpstr>Hard Limit</vt:lpstr>
      <vt:lpstr>Threshold</vt:lpstr>
      <vt:lpstr>Symetric Hard Limit</vt:lpstr>
      <vt:lpstr>Bipolar Threshold</vt:lpstr>
      <vt:lpstr>Linear (Identity)</vt:lpstr>
      <vt:lpstr>Piecewise-linear</vt:lpstr>
      <vt:lpstr>Symetric Piecewise-linear</vt:lpstr>
      <vt:lpstr>Sigmoid</vt:lpstr>
      <vt:lpstr>Symetric (Bipolar) Sigmoid</vt:lpstr>
      <vt:lpstr>Radial Basis Function (RBF)</vt:lpstr>
      <vt:lpstr>Arsitektur ANN</vt:lpstr>
      <vt:lpstr>Single-Layer Feedforward Networks</vt:lpstr>
      <vt:lpstr>Multi-Layer Feedforward Networks</vt:lpstr>
      <vt:lpstr>Recurrent Networks (tanpa hidden neurons)</vt:lpstr>
      <vt:lpstr>Recurrent Networks (dengan hidden neurons)</vt:lpstr>
      <vt:lpstr>Lattice Structure (satu dimensi, 3 neurons)</vt:lpstr>
      <vt:lpstr>Lattice Structure (dua dimensi, 3x3 neurons)</vt:lpstr>
      <vt:lpstr>Proses Belajar (Learning)</vt:lpstr>
      <vt:lpstr>Perceptron: Model</vt:lpstr>
      <vt:lpstr>Perceptron: Signal-Flow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Multi-Layer Perceptron (MLP)</vt:lpstr>
      <vt:lpstr>PowerPoint Presentation</vt:lpstr>
      <vt:lpstr>Algoritma Belajar Propagasi Balik</vt:lpstr>
      <vt:lpstr>Algoritma Belajar Propagasi Balik</vt:lpstr>
      <vt:lpstr>Algoritma Belajar Propagasi Balik</vt:lpstr>
      <vt:lpstr>Algoritma Belajar Propagasi Balik</vt:lpstr>
      <vt:lpstr>Algoritma Belajar Propagasi Balik</vt:lpstr>
      <vt:lpstr>PowerPoint Presentation</vt:lpstr>
      <vt:lpstr>Pengenalan Karakter E, F, G, O</vt:lpstr>
      <vt:lpstr>PowerPoint Presentation</vt:lpstr>
      <vt:lpstr>PowerPoint Presentation</vt:lpstr>
      <vt:lpstr>PowerPoint Presentation</vt:lpstr>
      <vt:lpstr>PowerPoint Presentation</vt:lpstr>
      <vt:lpstr>Demo Program</vt:lpstr>
      <vt:lpstr>Permasalahan pada MLP</vt:lpstr>
      <vt:lpstr>PowerPoint Presentation</vt:lpstr>
      <vt:lpstr>Jumlah neuron pada hidden layer?</vt:lpstr>
      <vt:lpstr>ALVINN: MLP 960-4-30</vt:lpstr>
      <vt:lpstr>Jumlah neuron pada output layer</vt:lpstr>
      <vt:lpstr>PowerPoint Presentation</vt:lpstr>
      <vt:lpstr>PowerPoint Presentation</vt:lpstr>
      <vt:lpstr>PowerPoint Presentation</vt:lpstr>
      <vt:lpstr>Security Systems</vt:lpstr>
      <vt:lpstr>Learning Rate: Besar</vt:lpstr>
      <vt:lpstr>PowerPoint Presentation</vt:lpstr>
      <vt:lpstr>Algoritma Belajar Propagasi Balik</vt:lpstr>
      <vt:lpstr>Learning Rate: Kecil</vt:lpstr>
      <vt:lpstr>PowerPoint Presentation</vt:lpstr>
      <vt:lpstr>Kapan Menghentikan Learning?</vt:lpstr>
      <vt:lpstr>PowerPoint Presentation</vt:lpstr>
      <vt:lpstr>Overfit, Oversize, Flexible</vt:lpstr>
      <vt:lpstr>Studi Kasus</vt:lpstr>
      <vt:lpstr>Kasus 1 Verifikasi tandatangan</vt:lpstr>
      <vt:lpstr>Kasus 2: Sistem keamanan</vt:lpstr>
      <vt:lpstr>Kasus 3: Prediksi pelanggan PSTN</vt:lpstr>
      <vt:lpstr>PowerPoint Presentation</vt:lpstr>
      <vt:lpstr>PowerPoint Presentation</vt:lpstr>
      <vt:lpstr>PowerPoint Presentation</vt:lpstr>
      <vt:lpstr>Pembangunan Model</vt:lpstr>
      <vt:lpstr>Formulasi Masalah</vt:lpstr>
      <vt:lpstr>Normalisasi</vt:lpstr>
      <vt:lpstr>Denormalisasi</vt:lpstr>
      <vt:lpstr>Pembangunan Model</vt:lpstr>
      <vt:lpstr>PowerPoint Presentation</vt:lpstr>
      <vt:lpstr>PowerPoint Presentation</vt:lpstr>
      <vt:lpstr>PowerPoint Presentation</vt:lpstr>
      <vt:lpstr>Kasus 4: Deteksi Kecurangan</vt:lpstr>
      <vt:lpstr>Formulasi Masalah</vt:lpstr>
      <vt:lpstr>Kasus 5: Prediksi Churn</vt:lpstr>
      <vt:lpstr>Formulasi Masalah</vt:lpstr>
      <vt:lpstr>Kasus 6: Kompresi Citra</vt:lpstr>
      <vt:lpstr>Formulasi Masalah</vt:lpstr>
      <vt:lpstr>PowerPoint Presentation</vt:lpstr>
      <vt:lpstr>PowerPoint Presentation</vt:lpstr>
      <vt:lpstr>PowerPoint Presentation</vt:lpstr>
      <vt:lpstr>PowerPoint Presentation</vt:lpstr>
      <vt:lpstr>MLP</vt:lpstr>
      <vt:lpstr>MLP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485</cp:revision>
  <dcterms:created xsi:type="dcterms:W3CDTF">2006-08-16T00:00:00Z</dcterms:created>
  <dcterms:modified xsi:type="dcterms:W3CDTF">2012-05-01T14:02:32Z</dcterms:modified>
</cp:coreProperties>
</file>