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107"/>
  </p:notesMasterIdLst>
  <p:sldIdLst>
    <p:sldId id="586" r:id="rId3"/>
    <p:sldId id="257" r:id="rId4"/>
    <p:sldId id="313" r:id="rId5"/>
    <p:sldId id="326" r:id="rId6"/>
    <p:sldId id="316" r:id="rId7"/>
    <p:sldId id="325" r:id="rId8"/>
    <p:sldId id="319" r:id="rId9"/>
    <p:sldId id="318" r:id="rId10"/>
    <p:sldId id="320" r:id="rId11"/>
    <p:sldId id="499" r:id="rId12"/>
    <p:sldId id="500" r:id="rId13"/>
    <p:sldId id="507" r:id="rId14"/>
    <p:sldId id="360" r:id="rId15"/>
    <p:sldId id="434" r:id="rId16"/>
    <p:sldId id="365" r:id="rId17"/>
    <p:sldId id="367" r:id="rId18"/>
    <p:sldId id="327" r:id="rId19"/>
    <p:sldId id="328" r:id="rId20"/>
    <p:sldId id="329" r:id="rId21"/>
    <p:sldId id="330" r:id="rId22"/>
    <p:sldId id="331" r:id="rId23"/>
    <p:sldId id="332" r:id="rId24"/>
    <p:sldId id="335" r:id="rId25"/>
    <p:sldId id="334" r:id="rId26"/>
    <p:sldId id="333" r:id="rId27"/>
    <p:sldId id="503" r:id="rId28"/>
    <p:sldId id="337" r:id="rId29"/>
    <p:sldId id="336" r:id="rId30"/>
    <p:sldId id="505" r:id="rId31"/>
    <p:sldId id="338" r:id="rId32"/>
    <p:sldId id="339" r:id="rId33"/>
    <p:sldId id="340" r:id="rId34"/>
    <p:sldId id="341" r:id="rId35"/>
    <p:sldId id="506" r:id="rId36"/>
    <p:sldId id="351" r:id="rId37"/>
    <p:sldId id="352" r:id="rId38"/>
    <p:sldId id="364" r:id="rId39"/>
    <p:sldId id="346" r:id="rId40"/>
    <p:sldId id="347" r:id="rId41"/>
    <p:sldId id="348" r:id="rId42"/>
    <p:sldId id="349" r:id="rId43"/>
    <p:sldId id="350" r:id="rId44"/>
    <p:sldId id="361" r:id="rId45"/>
    <p:sldId id="353" r:id="rId46"/>
    <p:sldId id="362" r:id="rId47"/>
    <p:sldId id="366" r:id="rId48"/>
    <p:sldId id="363" r:id="rId49"/>
    <p:sldId id="358" r:id="rId50"/>
    <p:sldId id="431" r:id="rId51"/>
    <p:sldId id="464" r:id="rId52"/>
    <p:sldId id="467" r:id="rId53"/>
    <p:sldId id="466" r:id="rId54"/>
    <p:sldId id="468" r:id="rId55"/>
    <p:sldId id="469" r:id="rId56"/>
    <p:sldId id="437" r:id="rId57"/>
    <p:sldId id="442" r:id="rId58"/>
    <p:sldId id="439" r:id="rId59"/>
    <p:sldId id="440" r:id="rId60"/>
    <p:sldId id="441" r:id="rId61"/>
    <p:sldId id="438" r:id="rId62"/>
    <p:sldId id="462" r:id="rId63"/>
    <p:sldId id="463" r:id="rId64"/>
    <p:sldId id="443" r:id="rId65"/>
    <p:sldId id="444" r:id="rId66"/>
    <p:sldId id="445" r:id="rId67"/>
    <p:sldId id="447" r:id="rId68"/>
    <p:sldId id="448" r:id="rId69"/>
    <p:sldId id="446" r:id="rId70"/>
    <p:sldId id="449" r:id="rId71"/>
    <p:sldId id="450" r:id="rId72"/>
    <p:sldId id="458" r:id="rId73"/>
    <p:sldId id="460" r:id="rId74"/>
    <p:sldId id="453" r:id="rId75"/>
    <p:sldId id="459" r:id="rId76"/>
    <p:sldId id="461" r:id="rId77"/>
    <p:sldId id="455" r:id="rId78"/>
    <p:sldId id="456" r:id="rId79"/>
    <p:sldId id="457" r:id="rId80"/>
    <p:sldId id="473" r:id="rId81"/>
    <p:sldId id="478" r:id="rId82"/>
    <p:sldId id="479" r:id="rId83"/>
    <p:sldId id="480" r:id="rId84"/>
    <p:sldId id="474" r:id="rId85"/>
    <p:sldId id="475" r:id="rId86"/>
    <p:sldId id="477" r:id="rId87"/>
    <p:sldId id="583" r:id="rId88"/>
    <p:sldId id="584" r:id="rId89"/>
    <p:sldId id="585" r:id="rId90"/>
    <p:sldId id="481" r:id="rId91"/>
    <p:sldId id="470" r:id="rId92"/>
    <p:sldId id="471" r:id="rId93"/>
    <p:sldId id="472" r:id="rId94"/>
    <p:sldId id="482" r:id="rId95"/>
    <p:sldId id="483" r:id="rId96"/>
    <p:sldId id="484" r:id="rId97"/>
    <p:sldId id="485" r:id="rId98"/>
    <p:sldId id="486" r:id="rId99"/>
    <p:sldId id="488" r:id="rId100"/>
    <p:sldId id="487" r:id="rId101"/>
    <p:sldId id="492" r:id="rId102"/>
    <p:sldId id="490" r:id="rId103"/>
    <p:sldId id="491" r:id="rId104"/>
    <p:sldId id="493" r:id="rId105"/>
    <p:sldId id="489" r:id="rId10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3" autoAdjust="0"/>
    <p:restoredTop sz="94645" autoAdjust="0"/>
  </p:normalViewPr>
  <p:slideViewPr>
    <p:cSldViewPr>
      <p:cViewPr varScale="1">
        <p:scale>
          <a:sx n="67" d="100"/>
          <a:sy n="67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30D2-45C9-4A9F-A012-4108F0A2C801}" type="datetimeFigureOut">
              <a:rPr lang="id-ID" smtClean="0"/>
              <a:pPr/>
              <a:t>16/04/2012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D223-4535-4C48-BD6A-A225481535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79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1.e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5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5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5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3.jpe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4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CS3243 </a:t>
            </a:r>
            <a:r>
              <a:rPr lang="en-US" sz="3100" dirty="0" err="1" smtClean="0"/>
              <a:t>Kecerdasan</a:t>
            </a:r>
            <a:r>
              <a:rPr lang="en-US" sz="3100" dirty="0" smtClean="0"/>
              <a:t> </a:t>
            </a:r>
            <a:r>
              <a:rPr lang="en-US" sz="3100" dirty="0" err="1" smtClean="0"/>
              <a:t>Mesin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Artifisial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id-ID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1952625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r>
              <a:rPr lang="en-US" smtClean="0"/>
              <a:t>Informatics </a:t>
            </a:r>
            <a:r>
              <a:rPr lang="en-US" dirty="0" smtClean="0"/>
              <a:t>Theory </a:t>
            </a:r>
            <a:r>
              <a:rPr lang="en-US" smtClean="0"/>
              <a:t>&amp; Programming </a:t>
            </a:r>
            <a:r>
              <a:rPr lang="en-US" dirty="0" smtClean="0"/>
              <a:t>(ITP)</a:t>
            </a:r>
            <a:endParaRPr lang="id-ID" dirty="0" smtClean="0"/>
          </a:p>
          <a:p>
            <a:pPr marR="0"/>
            <a:r>
              <a:rPr lang="id-ID" smtClean="0"/>
              <a:t>Informatics </a:t>
            </a:r>
            <a:r>
              <a:rPr lang="id-ID" dirty="0" smtClean="0"/>
              <a:t>Eng. Dept. – IT Telkom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8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Bagaimana</a:t>
            </a:r>
            <a:r>
              <a:rPr lang="en-US" sz="4800" dirty="0" smtClean="0"/>
              <a:t> </a:t>
            </a:r>
            <a:r>
              <a:rPr lang="en-US" sz="4800" dirty="0" err="1" smtClean="0"/>
              <a:t>menemukan</a:t>
            </a:r>
            <a:r>
              <a:rPr lang="en-US" sz="4800" dirty="0" smtClean="0"/>
              <a:t> </a:t>
            </a:r>
            <a:r>
              <a:rPr lang="en-US" sz="4800" dirty="0" err="1" smtClean="0"/>
              <a:t>aturan</a:t>
            </a:r>
            <a:r>
              <a:rPr lang="en-US" sz="4800" dirty="0" smtClean="0"/>
              <a:t>?</a:t>
            </a:r>
            <a:endParaRPr lang="id-ID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23622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81000" y="51054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76800" y="23622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876800" y="37338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876800" y="51054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91200" y="2590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191000" y="39624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r>
              <a:rPr lang="en-US" dirty="0" smtClean="0">
                <a:sym typeface="Wingdings" pitchFamily="2" charset="2"/>
              </a:rPr>
              <a:t> ??? </a:t>
            </a:r>
            <a:endParaRPr lang="id-ID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895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457200" y="2743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048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590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3048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66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971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3657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3200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3581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3505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4191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114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657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3581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3810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3733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4191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038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4038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1200" y="2971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1200" y="3429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" y="45720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4419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50292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" y="54102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52578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26670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0200" y="3200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00200" y="3962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2895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2514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6388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800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..   …….</a:t>
            </a:r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91200" y="2590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191000" y="39624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r>
              <a:rPr lang="en-US" dirty="0" smtClean="0">
                <a:sym typeface="Wingdings" pitchFamily="2" charset="2"/>
              </a:rPr>
              <a:t> ???</a:t>
            </a:r>
            <a:endParaRPr lang="id-ID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895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2209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0" y="2209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209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791200" y="3733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457200" y="58028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Image 1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3276600" y="5791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Image 2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6553200" y="5791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Image 256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832902" y="5715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id-ID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ID3 ???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69665" name="Object 1"/>
          <p:cNvGraphicFramePr>
            <a:graphicFrameLocks noChangeAspect="1"/>
          </p:cNvGraphicFramePr>
          <p:nvPr/>
        </p:nvGraphicFramePr>
        <p:xfrm>
          <a:off x="380999" y="1524000"/>
          <a:ext cx="8264769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4" name="Visio" r:id="rId3" imgW="7362134" imgH="1413213" progId="Visio.Drawing.11">
                  <p:embed/>
                </p:oleObj>
              </mc:Choice>
              <mc:Fallback>
                <p:oleObj name="Visio" r:id="rId3" imgW="7362134" imgH="14132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1524000"/>
                        <a:ext cx="8264769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320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ALVINN: MLP 960-4-30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4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z="4800" dirty="0" err="1" smtClean="0"/>
              <a:t>Bagaimana</a:t>
            </a:r>
            <a:r>
              <a:rPr lang="en-US" sz="4800" dirty="0" smtClean="0"/>
              <a:t> </a:t>
            </a:r>
            <a:r>
              <a:rPr lang="en-US" sz="4800" dirty="0" err="1" smtClean="0"/>
              <a:t>menemukan</a:t>
            </a:r>
            <a:r>
              <a:rPr lang="en-US" sz="4800" dirty="0" smtClean="0"/>
              <a:t> </a:t>
            </a:r>
            <a:r>
              <a:rPr lang="en-US" sz="4800" dirty="0" err="1" smtClean="0"/>
              <a:t>aturan</a:t>
            </a:r>
            <a:r>
              <a:rPr lang="en-US" sz="4800" dirty="0" smtClean="0"/>
              <a:t>?</a:t>
            </a:r>
            <a:endParaRPr lang="id-ID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4057650" y="24955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766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5029200" y="34671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2096" y="3288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800600" y="40386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4057650" y="4095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66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036138" y="50665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24052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04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621592" y="4495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26044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606844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81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</a:t>
            </a:r>
            <a:endParaRPr lang="id-ID" dirty="0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2" name="Equation" r:id="rId3" imgW="4292280" imgH="888840" progId="Equation.3">
                  <p:embed/>
                </p:oleObj>
              </mc:Choice>
              <mc:Fallback>
                <p:oleObj name="Equation" r:id="rId3" imgW="42922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lvl="1"/>
            <a:r>
              <a:rPr lang="en-US" dirty="0" smtClean="0"/>
              <a:t>IPK : 3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err="1" smtClean="0"/>
              <a:t>Psikologi</a:t>
            </a:r>
            <a:r>
              <a:rPr lang="en-US" dirty="0" smtClean="0"/>
              <a:t>: 3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err="1" smtClean="0"/>
              <a:t>Wawancara</a:t>
            </a:r>
            <a:r>
              <a:rPr lang="en-US" dirty="0" smtClean="0"/>
              <a:t>: 2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lengkap</a:t>
            </a:r>
            <a:r>
              <a:rPr lang="en-US" dirty="0" smtClean="0"/>
              <a:t> = 3 x 3 x 2 = 18 records</a:t>
            </a:r>
          </a:p>
          <a:p>
            <a:r>
              <a:rPr lang="en-US" dirty="0" err="1" smtClean="0"/>
              <a:t>Aturan</a:t>
            </a:r>
            <a:r>
              <a:rPr lang="en-US" dirty="0" smtClean="0"/>
              <a:t> yang men-</a:t>
            </a:r>
            <a:r>
              <a:rPr lang="en-US" dirty="0" err="1" smtClean="0"/>
              <a:t>generalisasi</a:t>
            </a:r>
            <a:r>
              <a:rPr lang="en-US" dirty="0" smtClean="0"/>
              <a:t>  </a:t>
            </a:r>
            <a:r>
              <a:rPr lang="en-US" i="1" dirty="0" smtClean="0"/>
              <a:t>unseen data</a:t>
            </a:r>
            <a:r>
              <a:rPr lang="en-US" dirty="0" smtClean="0"/>
              <a:t>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03 Privates\Foto\Siap Cetak\DSC01826.JP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Menangis</a:t>
            </a:r>
            <a:r>
              <a:rPr lang="en-US" sz="2800" dirty="0" smtClean="0">
                <a:solidFill>
                  <a:srgbClr val="FFFF00"/>
                </a:solidFill>
              </a:rPr>
              <a:t> 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994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Tertawa</a:t>
            </a:r>
            <a:r>
              <a:rPr lang="en-US" sz="2800" dirty="0" smtClean="0">
                <a:solidFill>
                  <a:srgbClr val="FFFF00"/>
                </a:solidFill>
              </a:rPr>
              <a:t> 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0566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Menentukan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arah</a:t>
            </a:r>
            <a:r>
              <a:rPr lang="en-US" sz="2800" dirty="0" smtClean="0">
                <a:solidFill>
                  <a:srgbClr val="FFFF00"/>
                </a:solidFill>
              </a:rPr>
              <a:t> ???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900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Berbicara</a:t>
            </a:r>
            <a:r>
              <a:rPr lang="en-US" sz="2800" dirty="0" smtClean="0">
                <a:solidFill>
                  <a:srgbClr val="FFFF00"/>
                </a:solidFill>
              </a:rPr>
              <a:t> ???? 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57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Argumentasi</a:t>
            </a:r>
            <a:r>
              <a:rPr lang="en-US" sz="2800" dirty="0" smtClean="0">
                <a:solidFill>
                  <a:srgbClr val="FFFF00"/>
                </a:solidFill>
              </a:rPr>
              <a:t> ?????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590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Membedakan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kemiripan</a:t>
            </a:r>
            <a:r>
              <a:rPr lang="en-US" sz="2800" dirty="0" smtClean="0">
                <a:solidFill>
                  <a:srgbClr val="FFFF00"/>
                </a:solidFill>
              </a:rPr>
              <a:t> ??????</a:t>
            </a:r>
            <a:endParaRPr lang="id-ID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Aturan</a:t>
            </a:r>
            <a:r>
              <a:rPr lang="en-US" dirty="0" smtClean="0"/>
              <a:t> yang general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Learning</a:t>
            </a:r>
            <a:endParaRPr lang="id-ID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Decision tree learning</a:t>
            </a:r>
            <a:endParaRPr lang="en-US" i="1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r>
              <a:rPr lang="en-US" sz="2000" dirty="0" smtClean="0"/>
              <a:t> (integer)</a:t>
            </a:r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menangani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Jaringan Syaraf Tiruan</a:t>
            </a:r>
            <a:endParaRPr lang="en-US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Vektor</a:t>
            </a:r>
            <a:endParaRPr lang="id-ID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Algoritma Genetika</a:t>
            </a:r>
            <a:endParaRPr lang="en-US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Vektor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Decision </a:t>
            </a:r>
            <a:r>
              <a:rPr lang="en-US" i="1" dirty="0" smtClean="0"/>
              <a:t>T</a:t>
            </a:r>
            <a:r>
              <a:rPr lang="id-ID" i="1" dirty="0" smtClean="0"/>
              <a:t>ree </a:t>
            </a:r>
            <a:r>
              <a:rPr lang="en-US" i="1" dirty="0" smtClean="0"/>
              <a:t>L</a:t>
            </a:r>
            <a:r>
              <a:rPr lang="id-ID" i="1" dirty="0" smtClean="0"/>
              <a:t>earning</a:t>
            </a:r>
            <a:r>
              <a:rPr lang="en-US" i="1" dirty="0" smtClean="0"/>
              <a:t> </a:t>
            </a:r>
            <a:r>
              <a:rPr lang="en-US" dirty="0" smtClean="0"/>
              <a:t>(DTL)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id-ID" dirty="0" smtClean="0"/>
              <a:t>erusaha menemukan fungsi-fungsi pendekatan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id-ID" dirty="0" smtClean="0"/>
              <a:t>bernilai </a:t>
            </a:r>
            <a:r>
              <a:rPr lang="id-ID" b="1" dirty="0" smtClean="0"/>
              <a:t>diskrit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id-ID" dirty="0" smtClean="0"/>
              <a:t>ahan terhadap data-data yang terdapat kesalahan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id-ID" dirty="0" smtClean="0"/>
              <a:t>ampu mempelajari ekspresi-skspresi </a:t>
            </a:r>
            <a:r>
              <a:rPr lang="id-ID" i="1" dirty="0" smtClean="0"/>
              <a:t>disjunctive</a:t>
            </a:r>
            <a:r>
              <a:rPr lang="id-ID" dirty="0" smtClean="0"/>
              <a:t> (ekspresi OR). 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DTL:</a:t>
            </a:r>
          </a:p>
          <a:p>
            <a:pPr lvl="1"/>
            <a:r>
              <a:rPr lang="id-ID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id-ID" i="1" dirty="0" smtClean="0">
                <a:solidFill>
                  <a:srgbClr val="C00000"/>
                </a:solidFill>
              </a:rPr>
              <a:t>tera</a:t>
            </a:r>
            <a:r>
              <a:rPr lang="en-US" i="1" dirty="0" smtClean="0">
                <a:solidFill>
                  <a:srgbClr val="C00000"/>
                </a:solidFill>
              </a:rPr>
              <a:t>c</a:t>
            </a:r>
            <a:r>
              <a:rPr lang="id-ID" i="1" dirty="0" smtClean="0">
                <a:solidFill>
                  <a:srgbClr val="C00000"/>
                </a:solidFill>
              </a:rPr>
              <a:t>tive Dychotomizer version 3 </a:t>
            </a:r>
            <a:r>
              <a:rPr lang="id-ID" dirty="0" smtClean="0">
                <a:solidFill>
                  <a:srgbClr val="C00000"/>
                </a:solidFill>
              </a:rPr>
              <a:t>(ID3)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id-ID" dirty="0" smtClean="0"/>
              <a:t>ASSISTANT </a:t>
            </a:r>
            <a:endParaRPr lang="en-US" dirty="0" smtClean="0"/>
          </a:p>
          <a:p>
            <a:pPr lvl="1"/>
            <a:r>
              <a:rPr lang="id-ID" dirty="0" smtClean="0"/>
              <a:t>C4.5</a:t>
            </a:r>
            <a:endParaRPr lang="en-US" dirty="0" smtClean="0"/>
          </a:p>
          <a:p>
            <a:pPr lvl="1"/>
            <a:r>
              <a:rPr lang="en-US" dirty="0" smtClean="0"/>
              <a:t>C5.0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Decision tree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Algoritma Genetika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erbedaan empat teknik AI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Kesimpulan</a:t>
            </a:r>
            <a:endParaRPr lang="id-ID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Entropy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parameter untuk mengukur heterogenitas (keberagaman) dari kumpulan sampel data. </a:t>
            </a:r>
            <a:endParaRPr lang="en-US" dirty="0" smtClean="0"/>
          </a:p>
          <a:p>
            <a:r>
              <a:rPr lang="id-ID" dirty="0" smtClean="0"/>
              <a:t>Jika kumpulan sampel data semakin heterogen, maka nilai </a:t>
            </a:r>
            <a:r>
              <a:rPr lang="id-ID" i="1" dirty="0" smtClean="0"/>
              <a:t>entropy</a:t>
            </a:r>
            <a:r>
              <a:rPr lang="id-ID" dirty="0" smtClean="0"/>
              <a:t>-nya semakin besar.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Entropy</a:t>
            </a:r>
            <a:endParaRPr lang="id-ID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1752600" y="2743200"/>
          <a:ext cx="552704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3" imgW="1828800" imgH="431800" progId="Equation.3">
                  <p:embed/>
                </p:oleObj>
              </mc:Choice>
              <mc:Fallback>
                <p:oleObj name="Equation" r:id="rId3" imgW="1828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552704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029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i="1" dirty="0" smtClean="0"/>
              <a:t>c</a:t>
            </a:r>
            <a:r>
              <a:rPr lang="en-US" sz="2000" i="1" dirty="0" smtClean="0"/>
              <a:t>   </a:t>
            </a:r>
            <a:r>
              <a:rPr lang="en-US" sz="2000" dirty="0" smtClean="0"/>
              <a:t>:</a:t>
            </a:r>
            <a:r>
              <a:rPr lang="id-ID" sz="2000" dirty="0" smtClean="0"/>
              <a:t> jumlah nilai yang ada pada atribut target (jumlah kelas klasifikasi). </a:t>
            </a:r>
            <a:endParaRPr lang="en-US" sz="2000" dirty="0" smtClean="0"/>
          </a:p>
          <a:p>
            <a:r>
              <a:rPr lang="id-ID" sz="2000" i="1" dirty="0" smtClean="0"/>
              <a:t>p</a:t>
            </a:r>
            <a:r>
              <a:rPr lang="id-ID" sz="2000" i="1" baseline="-25000" dirty="0" smtClean="0"/>
              <a:t>i</a:t>
            </a:r>
            <a:r>
              <a:rPr lang="id-ID" sz="2000" dirty="0" smtClean="0"/>
              <a:t> </a:t>
            </a:r>
            <a:r>
              <a:rPr lang="en-US" sz="2000" dirty="0" smtClean="0"/>
              <a:t> :</a:t>
            </a:r>
            <a:r>
              <a:rPr lang="id-ID" sz="2000" dirty="0" smtClean="0"/>
              <a:t> </a:t>
            </a:r>
            <a:r>
              <a:rPr lang="en-US" sz="2000" dirty="0" err="1" smtClean="0"/>
              <a:t>porsi</a:t>
            </a:r>
            <a:r>
              <a:rPr lang="id-ID" sz="2000" dirty="0" smtClean="0"/>
              <a:t> sampel untuk kelas </a:t>
            </a:r>
            <a:r>
              <a:rPr lang="id-ID" sz="2000" i="1" dirty="0" smtClean="0"/>
              <a:t>i</a:t>
            </a:r>
            <a:r>
              <a:rPr lang="id-ID" sz="2000" dirty="0" smtClean="0"/>
              <a:t>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267200" cy="47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28600" y="990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Untuk kumpulan data </a:t>
            </a:r>
            <a:r>
              <a:rPr lang="en-US" sz="2400" dirty="0" err="1" smtClean="0"/>
              <a:t>dengan</a:t>
            </a:r>
            <a:r>
              <a:rPr lang="id-ID" sz="2400" dirty="0" smtClean="0"/>
              <a:t> 2 kelas (</a:t>
            </a:r>
            <a:r>
              <a:rPr lang="id-ID" sz="2400" i="1" dirty="0" smtClean="0"/>
              <a:t>c </a:t>
            </a:r>
            <a:r>
              <a:rPr lang="id-ID" sz="2400" dirty="0" smtClean="0"/>
              <a:t>= 2)</a:t>
            </a:r>
            <a:endParaRPr lang="id-ID" sz="2400" dirty="0"/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4876800" y="3124200"/>
          <a:ext cx="4038600" cy="9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4038600" cy="94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228600" y="990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Untuk kumpulan data </a:t>
            </a:r>
            <a:r>
              <a:rPr lang="en-US" sz="2400" dirty="0" err="1" smtClean="0"/>
              <a:t>dengan</a:t>
            </a:r>
            <a:r>
              <a:rPr lang="id-ID" sz="2400" dirty="0" smtClean="0"/>
              <a:t> </a:t>
            </a:r>
            <a:r>
              <a:rPr lang="en-US" sz="2400" dirty="0" smtClean="0"/>
              <a:t>4</a:t>
            </a:r>
            <a:r>
              <a:rPr lang="id-ID" sz="2400" dirty="0" smtClean="0"/>
              <a:t> kelas (</a:t>
            </a:r>
            <a:r>
              <a:rPr lang="id-ID" sz="2400" i="1" dirty="0" smtClean="0"/>
              <a:t>c </a:t>
            </a:r>
            <a:r>
              <a:rPr lang="id-ID" sz="2400" dirty="0" smtClean="0"/>
              <a:t>= </a:t>
            </a:r>
            <a:r>
              <a:rPr lang="en-US" sz="2400" dirty="0" smtClean="0"/>
              <a:t>4</a:t>
            </a:r>
            <a:r>
              <a:rPr lang="id-ID" sz="2400" dirty="0" smtClean="0"/>
              <a:t>)</a:t>
            </a:r>
            <a:endParaRPr lang="id-ID" sz="24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676401"/>
            <a:ext cx="433825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4876800" y="3124200"/>
          <a:ext cx="4038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40386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457200" y="2667000"/>
          <a:ext cx="821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2153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37719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Efektivitas</a:t>
            </a:r>
            <a:r>
              <a:rPr lang="en-US" dirty="0" smtClean="0"/>
              <a:t> </a:t>
            </a:r>
            <a:r>
              <a:rPr lang="id-ID" dirty="0" smtClean="0"/>
              <a:t>atribut dalam mengklasifikasikan data</a:t>
            </a:r>
            <a:endParaRPr lang="en-US" dirty="0" smtClean="0"/>
          </a:p>
          <a:p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entropy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A	            :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	            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400" dirty="0" err="1" smtClean="0">
                <a:latin typeface="Arial Narrow" pitchFamily="34" charset="0"/>
              </a:rPr>
              <a:t>menyatakan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Values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</a:rPr>
              <a:t>)     : </a:t>
            </a:r>
            <a:r>
              <a:rPr lang="en-US" sz="2400" dirty="0" err="1" smtClean="0">
                <a:latin typeface="Arial Narrow" pitchFamily="34" charset="0"/>
              </a:rPr>
              <a:t>himpunan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nilai-nilai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sampel untuk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seluruh sampel data</a:t>
            </a:r>
          </a:p>
          <a:p>
            <a:r>
              <a:rPr lang="id-ID" sz="2400" dirty="0" smtClean="0">
                <a:latin typeface="Arial Narrow" pitchFamily="34" charset="0"/>
              </a:rPr>
              <a:t>Entropy(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)</a:t>
            </a: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id-ID" sz="2400" dirty="0" smtClean="0">
                <a:latin typeface="Arial Narrow" pitchFamily="34" charset="0"/>
              </a:rPr>
              <a:t>: </a:t>
            </a:r>
            <a:r>
              <a:rPr lang="id-ID" sz="2400" i="1" dirty="0" smtClean="0">
                <a:latin typeface="Arial Narrow" pitchFamily="34" charset="0"/>
              </a:rPr>
              <a:t>entropy </a:t>
            </a:r>
            <a:r>
              <a:rPr lang="id-ID" sz="2400" dirty="0" smtClean="0">
                <a:latin typeface="Arial Narrow" pitchFamily="34" charset="0"/>
              </a:rPr>
              <a:t>untuk sampel-sampel yang memiliki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066800" y="2362200"/>
          <a:ext cx="67011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3" imgW="3289300" imgH="482600" progId="Equation.3">
                  <p:embed/>
                </p:oleObj>
              </mc:Choice>
              <mc:Fallback>
                <p:oleObj name="Equation" r:id="rId3" imgW="32893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70111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57200" y="2286000"/>
          <a:ext cx="816979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Visio" r:id="rId3" imgW="3606620" imgH="1718283" progId="Visio.Drawing.11">
                  <p:embed/>
                </p:oleObj>
              </mc:Choice>
              <mc:Fallback>
                <p:oleObj name="Visio" r:id="rId3" imgW="3606620" imgH="171828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169792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Searching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atribut Diterima = ’Ya’ dikatakan sebagai sampel positif (+), dan atribut Diterima = ’Tidak’ dikatakan sebagai sampel negatif (-). </a:t>
            </a:r>
            <a:endParaRPr lang="en-US" dirty="0" smtClean="0"/>
          </a:p>
          <a:p>
            <a:pPr lvl="0"/>
            <a:r>
              <a:rPr lang="en-US" i="1" dirty="0" smtClean="0"/>
              <a:t>Values</a:t>
            </a:r>
            <a:r>
              <a:rPr lang="en-US" dirty="0" smtClean="0"/>
              <a:t>(IPK) =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 = [2+,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| = 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19087" y="762000"/>
          <a:ext cx="821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" y="762000"/>
                        <a:ext cx="82153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71462" y="2286000"/>
          <a:ext cx="82629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5" imgW="3302000" imgH="457200" progId="Equation.3">
                  <p:embed/>
                </p:oleObj>
              </mc:Choice>
              <mc:Fallback>
                <p:oleObj name="Equation" r:id="rId5" imgW="3302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" y="2286000"/>
                        <a:ext cx="82629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28600" y="3807372"/>
          <a:ext cx="8305800" cy="114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7" imgW="3314700" imgH="457200" progId="Equation.3">
                  <p:embed/>
                </p:oleObj>
              </mc:Choice>
              <mc:Fallback>
                <p:oleObj name="Equation" r:id="rId7" imgW="33147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07372"/>
                        <a:ext cx="8305800" cy="1145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28600" y="5334000"/>
          <a:ext cx="83581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9" imgW="3340100" imgH="457200" progId="Equation.3">
                  <p:embed/>
                </p:oleObj>
              </mc:Choice>
              <mc:Fallback>
                <p:oleObj name="Equation" r:id="rId9" imgW="33401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83581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51895" y="2895600"/>
          <a:ext cx="876350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Equation" r:id="rId3" imgW="4356100" imgH="1435100" progId="Equation.3">
                  <p:embed/>
                </p:oleObj>
              </mc:Choice>
              <mc:Fallback>
                <p:oleObj name="Equation" r:id="rId3" imgW="4356100" imgH="1435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5" y="2895600"/>
                        <a:ext cx="876350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IPK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ID3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Decision Tree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Entropy </a:t>
            </a:r>
            <a:r>
              <a:rPr lang="en-US" dirty="0" err="1" smtClean="0"/>
              <a:t>dan</a:t>
            </a:r>
            <a:r>
              <a:rPr lang="en-US" dirty="0" smtClean="0"/>
              <a:t> IG </a:t>
            </a:r>
          </a:p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Iteratif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0 iterasi ke-1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Memanggil fungsi ID3 dengan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i="1" dirty="0" smtClean="0"/>
              <a:t>KumpulanSampel</a:t>
            </a:r>
            <a:r>
              <a:rPr lang="id-ID" dirty="0" smtClean="0"/>
              <a:t>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id-ID" dirty="0" smtClean="0"/>
              <a:t>semua sampel data [8+,3-]</a:t>
            </a:r>
            <a:endParaRPr lang="en-US" dirty="0" smtClean="0"/>
          </a:p>
          <a:p>
            <a:pPr lvl="1"/>
            <a:r>
              <a:rPr lang="id-ID" dirty="0" smtClean="0"/>
              <a:t> </a:t>
            </a:r>
            <a:r>
              <a:rPr lang="id-ID" i="1" dirty="0" smtClean="0"/>
              <a:t>AtributTarget </a:t>
            </a:r>
            <a:r>
              <a:rPr lang="id-ID" dirty="0" smtClean="0"/>
              <a:t>= ’Diterima’ 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Psikologi, Wawancara}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51895" y="2895600"/>
          <a:ext cx="876350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2" name="Equation" r:id="rId3" imgW="4356100" imgH="1435100" progId="Equation.3">
                  <p:embed/>
                </p:oleObj>
              </mc:Choice>
              <mc:Fallback>
                <p:oleObj name="Equation" r:id="rId3" imgW="4356100" imgH="143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5" y="2895600"/>
                        <a:ext cx="876350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IPK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Values</a:t>
            </a:r>
            <a:r>
              <a:rPr lang="id-ID" dirty="0" smtClean="0"/>
              <a:t>(Psikologi) = Tinggi, Sedang, Rendah</a:t>
            </a:r>
          </a:p>
          <a:p>
            <a:r>
              <a:rPr lang="id-ID" i="1" dirty="0" smtClean="0"/>
              <a:t>S</a:t>
            </a:r>
            <a:r>
              <a:rPr lang="id-ID" dirty="0" smtClean="0"/>
              <a:t> = [8+, 3-], |</a:t>
            </a:r>
            <a:r>
              <a:rPr lang="id-ID" i="1" dirty="0" smtClean="0"/>
              <a:t>S</a:t>
            </a:r>
            <a:r>
              <a:rPr lang="id-ID" dirty="0" smtClean="0"/>
              <a:t>| = 11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Tinggi </a:t>
            </a:r>
            <a:r>
              <a:rPr lang="id-ID" dirty="0" smtClean="0"/>
              <a:t>= [3+, 0-], |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) = 0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 = [4+, 1-], |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| = 5,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) = 0, 7219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 = [1+, 2-], |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) = 0,9183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533400" y="2362200"/>
          <a:ext cx="826593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3" imgW="4330700" imgH="1435100" progId="Equation.3">
                  <p:embed/>
                </p:oleObj>
              </mc:Choice>
              <mc:Fallback>
                <p:oleObj name="Equation" r:id="rId3" imgW="4330700" imgH="1435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8265934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01456" y="1219200"/>
          <a:ext cx="8713944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Visio" r:id="rId3" imgW="7959596" imgH="3906196" progId="Visio.Drawing.11">
                  <p:embed/>
                </p:oleObj>
              </mc:Choice>
              <mc:Fallback>
                <p:oleObj name="Visio" r:id="rId3" imgW="7959596" imgH="390619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6" y="1219200"/>
                        <a:ext cx="8713944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Values</a:t>
            </a:r>
            <a:r>
              <a:rPr lang="en-US" dirty="0" smtClean="0"/>
              <a:t>(</a:t>
            </a:r>
            <a:r>
              <a:rPr lang="en-US" dirty="0" err="1" smtClean="0"/>
              <a:t>Wawancara</a:t>
            </a:r>
            <a:r>
              <a:rPr lang="en-US" dirty="0" smtClean="0"/>
              <a:t>) =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Buruk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baseline="-25000" dirty="0" smtClean="0"/>
              <a:t> </a:t>
            </a:r>
            <a:r>
              <a:rPr lang="en-US" dirty="0" smtClean="0"/>
              <a:t>= [6+, 0-],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| = 6,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) = 0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 = [2+, 3-],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| = 5,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) = 0,9710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33400" y="2438400"/>
          <a:ext cx="823680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3" imgW="4013200" imgH="1409700" progId="Equation.3">
                  <p:embed/>
                </p:oleObj>
              </mc:Choice>
              <mc:Fallback>
                <p:oleObj name="Equation" r:id="rId3" imgW="4013200" imgH="1409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236808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Best Classifier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smtClean="0"/>
              <a:t>IPK</a:t>
            </a:r>
            <a:r>
              <a:rPr lang="id-ID" dirty="0" smtClean="0"/>
              <a:t>)</a:t>
            </a:r>
            <a:r>
              <a:rPr lang="en-US" dirty="0" smtClean="0"/>
              <a:t> = 0,0049</a:t>
            </a:r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err="1" smtClean="0"/>
              <a:t>Psikologi</a:t>
            </a:r>
            <a:r>
              <a:rPr lang="id-ID" dirty="0" smtClean="0"/>
              <a:t>)</a:t>
            </a:r>
            <a:r>
              <a:rPr lang="en-US" dirty="0" smtClean="0"/>
              <a:t> = 0,2668</a:t>
            </a:r>
            <a:endParaRPr lang="en-US" i="1" dirty="0" smtClean="0"/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id-ID" i="1" dirty="0" smtClean="0"/>
              <a:t>Wawancara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1 iterasi ke-1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Memanggil fungsi ID3 dengan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KumpulanSampel berupa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Baik</a:t>
            </a:r>
            <a:r>
              <a:rPr lang="id-ID" dirty="0" smtClean="0"/>
              <a:t> = [6+,0-]</a:t>
            </a:r>
            <a:endParaRPr lang="en-US" dirty="0" smtClean="0"/>
          </a:p>
          <a:p>
            <a:pPr lvl="1"/>
            <a:r>
              <a:rPr lang="id-ID" dirty="0" smtClean="0"/>
              <a:t> </a:t>
            </a:r>
            <a:r>
              <a:rPr lang="id-ID" i="1" dirty="0" smtClean="0"/>
              <a:t>AtributTarget </a:t>
            </a:r>
            <a:r>
              <a:rPr lang="id-ID" dirty="0" smtClean="0"/>
              <a:t>= ’Diterima’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Psikologi}. </a:t>
            </a:r>
            <a:endParaRPr lang="en-US" dirty="0" smtClean="0"/>
          </a:p>
          <a:p>
            <a:r>
              <a:rPr lang="id-ID" dirty="0" smtClean="0"/>
              <a:t>Karena semua sampel pada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Baik</a:t>
            </a:r>
            <a:r>
              <a:rPr lang="id-ID" dirty="0" smtClean="0"/>
              <a:t> termasuk dalam kelas ’Ya’, maka fungsi ini akan berhenti dan mengembalikan</a:t>
            </a:r>
            <a:r>
              <a:rPr lang="id-ID" b="1" dirty="0" smtClean="0"/>
              <a:t> </a:t>
            </a:r>
            <a:r>
              <a:rPr lang="id-ID" dirty="0" smtClean="0"/>
              <a:t>satu simpul tunggal </a:t>
            </a:r>
            <a:r>
              <a:rPr lang="id-ID" i="1" dirty="0" smtClean="0"/>
              <a:t>Root </a:t>
            </a:r>
            <a:r>
              <a:rPr lang="id-ID" dirty="0" smtClean="0"/>
              <a:t>dengan label ’Ya’.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</a:t>
            </a:r>
            <a:r>
              <a:rPr lang="en-US" dirty="0" smtClean="0"/>
              <a:t>0</a:t>
            </a:r>
            <a:r>
              <a:rPr lang="id-ID" dirty="0" smtClean="0"/>
              <a:t> iterasi ke-</a:t>
            </a:r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id-ID" dirty="0" smtClean="0"/>
              <a:t>akukan pengecekan untuk atribut ’Wawancara’ dengan nilai ’Buruk’. </a:t>
            </a:r>
            <a:endParaRPr lang="en-US" dirty="0" smtClean="0"/>
          </a:p>
          <a:p>
            <a:r>
              <a:rPr lang="id-ID" dirty="0" smtClean="0"/>
              <a:t>Untuk nilai ’Buruk’, terdapat 5 sampel, berarti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Buruk</a:t>
            </a:r>
            <a:r>
              <a:rPr lang="id-ID" dirty="0" smtClean="0"/>
              <a:t> tidak kosong. </a:t>
            </a:r>
            <a:endParaRPr lang="en-US" dirty="0" smtClean="0"/>
          </a:p>
          <a:p>
            <a:r>
              <a:rPr lang="id-ID" dirty="0" smtClean="0"/>
              <a:t>Sehingga, perlu memanggil fungsi ID3 dengan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KumpulanSampel berupa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Buruk</a:t>
            </a:r>
            <a:r>
              <a:rPr lang="id-ID" dirty="0" smtClean="0"/>
              <a:t> = [2+,3-]</a:t>
            </a:r>
            <a:endParaRPr lang="en-US" dirty="0" smtClean="0"/>
          </a:p>
          <a:p>
            <a:pPr lvl="1"/>
            <a:r>
              <a:rPr lang="id-ID" i="1" dirty="0" smtClean="0"/>
              <a:t>AtributTarget </a:t>
            </a:r>
            <a:r>
              <a:rPr lang="id-ID" dirty="0" smtClean="0"/>
              <a:t>= ’Diterima’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Psikologi}.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>
            <a:endCxn id="38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7" grpId="0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4057650" y="24955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766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5029200" y="34671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2096" y="3288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800600" y="40386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4057650" y="4095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66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036138" y="50665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24052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04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621592" y="4495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26044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606844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81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</a:t>
            </a:r>
            <a:endParaRPr lang="id-ID" dirty="0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Equation" r:id="rId3" imgW="4292280" imgH="888840" progId="Equation.3">
                  <p:embed/>
                </p:oleObj>
              </mc:Choice>
              <mc:Fallback>
                <p:oleObj name="Equation" r:id="rId3" imgW="429228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Searching</a:t>
            </a:r>
            <a:endParaRPr lang="id-ID" dirty="0">
              <a:solidFill>
                <a:srgbClr val="FF0000"/>
              </a:solidFill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81000" y="3429000"/>
          <a:ext cx="83137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Visio" r:id="rId3" imgW="6526766" imgH="1666943" progId="Visio.Drawing.11">
                  <p:embed/>
                </p:oleObj>
              </mc:Choice>
              <mc:Fallback>
                <p:oleObj name="Visio" r:id="rId3" imgW="6526766" imgH="1666943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831373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IG yang </a:t>
            </a:r>
            <a:r>
              <a:rPr lang="en-US" dirty="0" err="1" smtClean="0"/>
              <a:t>sama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data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kelasnya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learning data </a:t>
            </a:r>
            <a:r>
              <a:rPr lang="en-US" dirty="0" smtClean="0"/>
              <a:t>minimum?</a:t>
            </a:r>
          </a:p>
          <a:p>
            <a:r>
              <a:rPr lang="en-US" dirty="0" smtClean="0"/>
              <a:t>Imbalance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IG </a:t>
            </a:r>
            <a:r>
              <a:rPr lang="en-US" dirty="0" err="1" smtClean="0"/>
              <a:t>sama</a:t>
            </a:r>
            <a:r>
              <a:rPr lang="en-US" i="1" dirty="0" smtClean="0"/>
              <a:t> 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smtClean="0"/>
              <a:t>IPK</a:t>
            </a:r>
            <a:r>
              <a:rPr lang="id-ID" dirty="0" smtClean="0"/>
              <a:t>)</a:t>
            </a:r>
            <a:r>
              <a:rPr lang="en-US" dirty="0" smtClean="0"/>
              <a:t> = 0,0049</a:t>
            </a:r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err="1" smtClean="0"/>
              <a:t>Psikologi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en-US" i="1" dirty="0" smtClean="0"/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id-ID" i="1" dirty="0" smtClean="0"/>
              <a:t>Wawancara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kelasnya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learning data 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Email Spam Filtering</a:t>
            </a:r>
          </a:p>
          <a:p>
            <a:r>
              <a:rPr lang="en-US" dirty="0" smtClean="0"/>
              <a:t>200.000 </a:t>
            </a:r>
            <a:r>
              <a:rPr lang="en-US" dirty="0" err="1" smtClean="0"/>
              <a:t>kata</a:t>
            </a:r>
            <a:endParaRPr lang="en-US" dirty="0" smtClean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0 – 100 kali</a:t>
            </a:r>
          </a:p>
          <a:p>
            <a:r>
              <a:rPr lang="en-US" dirty="0" smtClean="0"/>
              <a:t>Training data: 10.000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Imbalance Class?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Fraud Detection</a:t>
            </a:r>
            <a:endParaRPr lang="id-ID" i="1" dirty="0" smtClean="0"/>
          </a:p>
          <a:p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Fixed Phone </a:t>
            </a:r>
            <a:r>
              <a:rPr lang="en-US" dirty="0" err="1" smtClean="0"/>
              <a:t>di</a:t>
            </a:r>
            <a:r>
              <a:rPr lang="en-US" dirty="0" smtClean="0"/>
              <a:t> PT Telkom</a:t>
            </a:r>
          </a:p>
          <a:p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Bank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</a:t>
            </a:r>
            <a:r>
              <a:rPr lang="en-US" dirty="0" smtClean="0"/>
              <a:t> 2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2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A	            :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	            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400" dirty="0" err="1" smtClean="0">
                <a:latin typeface="Arial Narrow" pitchFamily="34" charset="0"/>
              </a:rPr>
              <a:t>menyatakan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Values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</a:rPr>
              <a:t>)     : </a:t>
            </a:r>
            <a:r>
              <a:rPr lang="en-US" sz="2400" dirty="0" err="1" smtClean="0">
                <a:latin typeface="Arial Narrow" pitchFamily="34" charset="0"/>
              </a:rPr>
              <a:t>himpunan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nilai-nilai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sampel untuk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seluruh sampel data</a:t>
            </a:r>
          </a:p>
          <a:p>
            <a:r>
              <a:rPr lang="id-ID" sz="2400" dirty="0" smtClean="0">
                <a:latin typeface="Arial Narrow" pitchFamily="34" charset="0"/>
              </a:rPr>
              <a:t>Entropy(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)</a:t>
            </a: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id-ID" sz="2400" dirty="0" smtClean="0">
                <a:latin typeface="Arial Narrow" pitchFamily="34" charset="0"/>
              </a:rPr>
              <a:t>: </a:t>
            </a:r>
            <a:r>
              <a:rPr lang="id-ID" sz="2400" i="1" dirty="0" smtClean="0">
                <a:latin typeface="Arial Narrow" pitchFamily="34" charset="0"/>
              </a:rPr>
              <a:t>entropy </a:t>
            </a:r>
            <a:r>
              <a:rPr lang="id-ID" sz="2400" dirty="0" smtClean="0">
                <a:latin typeface="Arial Narrow" pitchFamily="34" charset="0"/>
              </a:rPr>
              <a:t>untuk sampel-sampel yang memiliki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066800" y="2362200"/>
          <a:ext cx="67011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4" name="Equation" r:id="rId3" imgW="3289300" imgH="482600" progId="Equation.3">
                  <p:embed/>
                </p:oleObj>
              </mc:Choice>
              <mc:Fallback>
                <p:oleObj name="Equation" r:id="rId3" imgW="32893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70111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71500" y="2451100"/>
          <a:ext cx="815975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8" name="Equation" r:id="rId3" imgW="3974760" imgH="1396800" progId="Equation.3">
                  <p:embed/>
                </p:oleObj>
              </mc:Choice>
              <mc:Fallback>
                <p:oleObj name="Equation" r:id="rId3" imgW="39747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451100"/>
                        <a:ext cx="815975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28600" y="76200"/>
          <a:ext cx="8534400" cy="669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Visio" r:id="rId3" imgW="11271666" imgH="7775372" progId="Visio.Drawing.11">
                  <p:embed/>
                </p:oleObj>
              </mc:Choice>
              <mc:Fallback>
                <p:oleObj name="Visio" r:id="rId3" imgW="11271666" imgH="777537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8534400" cy="669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0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1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6/6 = 100%</a:t>
            </a:r>
            <a:endParaRPr lang="id-ID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2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3/6 = 50%</a:t>
            </a:r>
            <a:endParaRPr lang="id-ID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427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Kombinasi</a:t>
            </a:r>
            <a:r>
              <a:rPr lang="en-US" sz="4800" b="1" dirty="0" smtClean="0">
                <a:solidFill>
                  <a:srgbClr val="FF0000"/>
                </a:solidFill>
              </a:rPr>
              <a:t> = 3 x 3 x 4 = 36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Terdapat</a:t>
            </a:r>
            <a:r>
              <a:rPr lang="en-US" sz="4800" b="1" dirty="0" smtClean="0">
                <a:solidFill>
                  <a:srgbClr val="FF0000"/>
                </a:solidFill>
              </a:rPr>
              <a:t> 22 data yang lain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1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73427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2060"/>
                </a:solidFill>
              </a:rPr>
              <a:t>Overfit</a:t>
            </a:r>
            <a:endParaRPr lang="id-ID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Terlalu</a:t>
            </a:r>
            <a:r>
              <a:rPr lang="en-US" dirty="0" smtClean="0"/>
              <a:t> pas (</a:t>
            </a:r>
            <a:r>
              <a:rPr lang="en-US" dirty="0" err="1" smtClean="0"/>
              <a:t>ngepres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Sangat</a:t>
            </a:r>
            <a:r>
              <a:rPr lang="en-US" dirty="0" smtClean="0"/>
              <a:t> a</a:t>
            </a:r>
            <a:r>
              <a:rPr lang="id-ID" dirty="0" smtClean="0"/>
              <a:t>kurat untuk data latih</a:t>
            </a:r>
            <a:endParaRPr lang="en-US" dirty="0" smtClean="0"/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id-ID" dirty="0" smtClean="0"/>
              <a:t> untuk data uji (</a:t>
            </a:r>
            <a:r>
              <a:rPr lang="id-ID" i="1" dirty="0" smtClean="0"/>
              <a:t>unseen data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341437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Latih</a:t>
            </a:r>
            <a:r>
              <a:rPr lang="en-US" dirty="0" smtClean="0"/>
              <a:t>: 10.000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Uji</a:t>
            </a:r>
            <a:r>
              <a:rPr lang="en-US" dirty="0" smtClean="0"/>
              <a:t>: 1.000.000</a:t>
            </a:r>
          </a:p>
          <a:p>
            <a:pPr lvl="1"/>
            <a:endParaRPr lang="en-US" dirty="0" smtClean="0"/>
          </a:p>
          <a:p>
            <a:pPr lvl="1"/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581400"/>
          <a:ext cx="513819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424"/>
                <a:gridCol w="1797368"/>
                <a:gridCol w="1589405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Ukuran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pohon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Latih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Uji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60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100%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70%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95%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68234" y="3581400"/>
          <a:ext cx="284236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6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Total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710.000/1.010.000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70,29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909.500/1.010.000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90,04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1057" name="Object 1"/>
          <p:cNvGraphicFramePr>
            <a:graphicFrameLocks/>
          </p:cNvGraphicFramePr>
          <p:nvPr/>
        </p:nvGraphicFramePr>
        <p:xfrm>
          <a:off x="381000" y="228600"/>
          <a:ext cx="84582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9" name="Visio" r:id="rId3" imgW="4567238" imgH="3105150" progId="Visio.Drawing.11">
                  <p:embed/>
                </p:oleObj>
              </mc:Choice>
              <mc:Fallback>
                <p:oleObj name="Visio" r:id="rId3" imgW="4567238" imgH="3105150" progId="Visio.Drawing.11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4582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Reduced Error Pruning </a:t>
            </a:r>
            <a:r>
              <a:rPr lang="en-US" dirty="0" smtClean="0"/>
              <a:t>(REP)</a:t>
            </a:r>
          </a:p>
          <a:p>
            <a:r>
              <a:rPr lang="id-ID" i="1" dirty="0" smtClean="0"/>
              <a:t>Rule Post-Pruning </a:t>
            </a:r>
            <a:r>
              <a:rPr lang="id-ID" dirty="0" smtClean="0"/>
              <a:t>(RPP)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bagian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Latih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membangun</a:t>
            </a:r>
            <a:r>
              <a:rPr lang="en-US" dirty="0" smtClean="0">
                <a:sym typeface="Wingdings" pitchFamily="2" charset="2"/>
              </a:rPr>
              <a:t> DT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validasi</a:t>
            </a:r>
            <a:r>
              <a:rPr lang="en-US" dirty="0" smtClean="0">
                <a:sym typeface="Wingdings" pitchFamily="2" charset="2"/>
              </a:rPr>
              <a:t> DT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Uji</a:t>
            </a:r>
            <a:endParaRPr lang="en-US" dirty="0" smtClean="0"/>
          </a:p>
          <a:p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data?</a:t>
            </a:r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: 30%, 20%,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endParaRPr lang="id-ID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34964"/>
          <a:ext cx="7010399" cy="4623037"/>
        </p:xfrm>
        <a:graphic>
          <a:graphicData uri="http://schemas.openxmlformats.org/drawingml/2006/table">
            <a:tbl>
              <a:tblPr/>
              <a:tblGrid>
                <a:gridCol w="708917"/>
                <a:gridCol w="1440339"/>
                <a:gridCol w="1620381"/>
                <a:gridCol w="1620381"/>
                <a:gridCol w="1620381"/>
              </a:tblGrid>
              <a:tr h="1005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Gold (glitter)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Agent →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2081" name="Object 1"/>
          <p:cNvGraphicFramePr>
            <a:graphicFrameLocks/>
          </p:cNvGraphicFramePr>
          <p:nvPr/>
        </p:nvGraphicFramePr>
        <p:xfrm>
          <a:off x="228600" y="1447800"/>
          <a:ext cx="8458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3" name="Visio" r:id="rId3" imgW="4567238" imgH="3105150" progId="Visio.Drawing.11">
                  <p:embed/>
                </p:oleObj>
              </mc:Choice>
              <mc:Fallback>
                <p:oleObj name="Visio" r:id="rId3" imgW="4567238" imgH="3105150" progId="Visio.Drawing.11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4582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04800"/>
            <a:ext cx="449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Reduced Error Pruning </a:t>
            </a:r>
            <a:r>
              <a:rPr lang="en-US" sz="2400" b="1" dirty="0" smtClean="0"/>
              <a:t>(REP)</a:t>
            </a:r>
            <a:endParaRPr lang="id-ID" sz="2400" b="1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222274" y="3733006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950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97%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Validation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97%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Test  95 %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Tree size: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40</a:t>
            </a:r>
            <a:endParaRPr lang="id-ID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Rule Post-Pruning </a:t>
            </a:r>
            <a:r>
              <a:rPr lang="id-ID" dirty="0" smtClean="0"/>
              <a:t>(RPP)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400" dirty="0" smtClean="0"/>
              <a:t>Dengan menggunakan sampel-sampel data pada </a:t>
            </a:r>
            <a:r>
              <a:rPr lang="id-ID" sz="2400" i="1" dirty="0" smtClean="0"/>
              <a:t>training set</a:t>
            </a:r>
            <a:r>
              <a:rPr lang="id-ID" sz="2400" dirty="0" smtClean="0"/>
              <a:t>, bangun pohon keputusan. Biarkan </a:t>
            </a:r>
            <a:r>
              <a:rPr lang="id-ID" sz="2400" i="1" dirty="0" smtClean="0"/>
              <a:t>overfitting </a:t>
            </a:r>
            <a:r>
              <a:rPr lang="id-ID" sz="2400" dirty="0" smtClean="0"/>
              <a:t>terjadi.</a:t>
            </a:r>
          </a:p>
          <a:p>
            <a:pPr lvl="0"/>
            <a:r>
              <a:rPr lang="id-ID" sz="2400" dirty="0" smtClean="0"/>
              <a:t>Ubah pohon keputusan yang dihasilkan menjadi sekumpulan aturan.</a:t>
            </a:r>
          </a:p>
          <a:p>
            <a:pPr lvl="0"/>
            <a:r>
              <a:rPr lang="id-ID" sz="2400" dirty="0" smtClean="0"/>
              <a:t>Pangkas setiap aturan dengan cara menghilangkan setiap prekondisi yang membuat akurasi perkiraan dari aturan tersebut menjadi lebih baik.</a:t>
            </a:r>
          </a:p>
          <a:p>
            <a:pPr lvl="0"/>
            <a:r>
              <a:rPr lang="id-ID" sz="2400" dirty="0" smtClean="0"/>
              <a:t>Urutkan aturan-aturan hasil pemangkasan berdasarkan akurasi perkiraannya. Pilih aturan-aturan hasil pemangkasan berdasarkan urutan tersebut.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8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SangatBuruk</a:t>
            </a:r>
            <a:r>
              <a:rPr lang="en-US" sz="1800" dirty="0" smtClean="0">
                <a:sym typeface="Symbol"/>
              </a:rPr>
              <a:t>’)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8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14/14 = 100%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29/36 = 81%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6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13/14 = 93%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18/22 = 82%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31/36 = 86%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0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12/14 = 86%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20/22 = 92%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32/36 = 89%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4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70C0"/>
                </a:solidFill>
              </a:rPr>
              <a:t>Akurasi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Latih</a:t>
            </a:r>
            <a:r>
              <a:rPr lang="en-US" sz="4000" b="1" dirty="0" smtClean="0">
                <a:solidFill>
                  <a:srgbClr val="0070C0"/>
                </a:solidFill>
              </a:rPr>
              <a:t> = 11/14 = 78%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000" b="1" dirty="0" smtClean="0">
                <a:solidFill>
                  <a:srgbClr val="FF0000"/>
                </a:solidFill>
              </a:rPr>
              <a:t> = 22/22 = 100%</a:t>
            </a:r>
          </a:p>
          <a:p>
            <a:pPr algn="just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Total = 33/36 = 92%</a:t>
            </a:r>
            <a:endParaRPr lang="id-ID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id-ID" i="1" dirty="0" smtClean="0"/>
              <a:t> (Underfit)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1"/>
            <a:ext cx="1775956" cy="4267199"/>
          </a:xfrm>
          <a:prstGeom prst="rect">
            <a:avLst/>
          </a:prstGeom>
          <a:noFill/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1955204" cy="4284000"/>
          </a:xfrm>
          <a:prstGeom prst="rect">
            <a:avLst/>
          </a:prstGeom>
          <a:noFill/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072863" cy="241935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endParaRPr lang="id-ID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143000" y="2133600"/>
          <a:ext cx="67056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Visio" r:id="rId3" imgW="5467149" imgH="3743979" progId="Visio.Drawing.11">
                  <p:embed/>
                </p:oleObj>
              </mc:Choice>
              <mc:Fallback>
                <p:oleObj name="Visio" r:id="rId3" imgW="5467149" imgH="374397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6705600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427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Kombinasi</a:t>
            </a:r>
            <a:r>
              <a:rPr lang="en-US" sz="4800" b="1" dirty="0" smtClean="0">
                <a:solidFill>
                  <a:srgbClr val="FF0000"/>
                </a:solidFill>
              </a:rPr>
              <a:t> = 3 x 3 x 4 = 36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Terdapat</a:t>
            </a:r>
            <a:r>
              <a:rPr lang="en-US" sz="4800" b="1" dirty="0" smtClean="0">
                <a:solidFill>
                  <a:srgbClr val="FF0000"/>
                </a:solidFill>
              </a:rPr>
              <a:t> 22 data yang lain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4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914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70C0"/>
                </a:solidFill>
              </a:rPr>
              <a:t>Overfit</a:t>
            </a:r>
            <a:endParaRPr lang="id-ID" sz="6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1395394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86200" y="55626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</a:t>
            </a:r>
            <a:r>
              <a:rPr lang="en-US" dirty="0" smtClean="0"/>
              <a:t> 2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0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2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3/6 = 50%</a:t>
            </a: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</a:rPr>
              <a:t>Oversize </a:t>
            </a:r>
            <a:r>
              <a:rPr lang="en-US" sz="4000" b="1" dirty="0" smtClean="0">
                <a:solidFill>
                  <a:srgbClr val="0070C0"/>
                </a:solidFill>
              </a:rPr>
              <a:t>(</a:t>
            </a:r>
            <a:r>
              <a:rPr lang="id-ID" sz="4000" b="1" dirty="0" smtClean="0">
                <a:solidFill>
                  <a:srgbClr val="0070C0"/>
                </a:solidFill>
              </a:rPr>
              <a:t>Underfit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endParaRPr lang="id-ID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0"/>
            <a:ext cx="1955204" cy="4284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858000" y="52578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6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914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70C0"/>
                </a:solidFill>
              </a:rPr>
              <a:t>Overfit</a:t>
            </a:r>
            <a:endParaRPr lang="id-ID" sz="6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1395394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86200" y="55626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8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10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</a:rPr>
              <a:t>Akurasi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Latih</a:t>
            </a:r>
            <a:r>
              <a:rPr lang="en-US" sz="3200" b="1" dirty="0" smtClean="0">
                <a:solidFill>
                  <a:srgbClr val="0070C0"/>
                </a:solidFill>
              </a:rPr>
              <a:t> = 11/14 = 78%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Akurasi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Validasi</a:t>
            </a:r>
            <a:r>
              <a:rPr lang="en-US" sz="3200" b="1" dirty="0" smtClean="0">
                <a:solidFill>
                  <a:srgbClr val="FF0000"/>
                </a:solidFill>
              </a:rPr>
              <a:t> = 22/22 = 100%</a:t>
            </a:r>
          </a:p>
          <a:p>
            <a:pPr algn="just"/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Total = 33/36 = 92%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</a:rPr>
              <a:t>Flexible (</a:t>
            </a:r>
            <a:r>
              <a:rPr lang="en-US" sz="3200" b="1" dirty="0" err="1" smtClean="0">
                <a:solidFill>
                  <a:srgbClr val="00B050"/>
                </a:solidFill>
              </a:rPr>
              <a:t>Latih</a:t>
            </a:r>
            <a:r>
              <a:rPr lang="en-US" sz="3200" b="1" dirty="0" smtClean="0">
                <a:solidFill>
                  <a:srgbClr val="00B050"/>
                </a:solidFill>
              </a:rPr>
              <a:t> &amp; </a:t>
            </a:r>
            <a:r>
              <a:rPr lang="en-US" sz="3200" b="1" dirty="0" err="1" smtClean="0">
                <a:solidFill>
                  <a:srgbClr val="00B050"/>
                </a:solidFill>
              </a:rPr>
              <a:t>Validasi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id-ID" sz="3200" b="1" dirty="0">
              <a:solidFill>
                <a:srgbClr val="00B050"/>
              </a:solidFill>
            </a:endParaRPr>
          </a:p>
        </p:txBody>
      </p:sp>
      <p:pic>
        <p:nvPicPr>
          <p:cNvPr id="7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33400"/>
            <a:ext cx="6477000" cy="384744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733800" y="1219200"/>
            <a:ext cx="2133600" cy="2209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Planning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928768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Kontinyu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398" y="2057400"/>
          <a:ext cx="8153401" cy="4343400"/>
        </p:xfrm>
        <a:graphic>
          <a:graphicData uri="http://schemas.openxmlformats.org/drawingml/2006/table">
            <a:tbl>
              <a:tblPr/>
              <a:tblGrid>
                <a:gridCol w="1460947"/>
                <a:gridCol w="1295029"/>
                <a:gridCol w="1716428"/>
                <a:gridCol w="2026237"/>
                <a:gridCol w="1654760"/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Pelamar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3,75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3,25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3,93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3,12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2,85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2,79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2,98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2,83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2,21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2,63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2,50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69665" name="Object 1"/>
          <p:cNvGraphicFramePr>
            <a:graphicFrameLocks noChangeAspect="1"/>
          </p:cNvGraphicFramePr>
          <p:nvPr/>
        </p:nvGraphicFramePr>
        <p:xfrm>
          <a:off x="380999" y="1524000"/>
          <a:ext cx="8264769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7" name="Visio" r:id="rId3" imgW="4712970" imgH="892254" progId="Visio.Drawing.11">
                  <p:embed/>
                </p:oleObj>
              </mc:Choice>
              <mc:Fallback>
                <p:oleObj name="Visio" r:id="rId3" imgW="4712970" imgH="89225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1524000"/>
                        <a:ext cx="8264769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3733800" cy="4389437"/>
          </a:xfrm>
        </p:spPr>
        <p:txBody>
          <a:bodyPr/>
          <a:lstStyle/>
          <a:p>
            <a:r>
              <a:rPr lang="en-US" dirty="0" smtClean="0"/>
              <a:t>ID3?</a:t>
            </a:r>
          </a:p>
          <a:p>
            <a:r>
              <a:rPr lang="en-US" dirty="0" smtClean="0"/>
              <a:t>ANN</a:t>
            </a:r>
          </a:p>
          <a:p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067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91200" y="23622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114800" y="37338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3213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772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3622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581400" y="37338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76800" y="23622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05400" y="32385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029200" y="2514600"/>
            <a:ext cx="2590800" cy="838200"/>
            <a:chOff x="5029200" y="2514600"/>
            <a:chExt cx="2590800" cy="838200"/>
          </a:xfrm>
        </p:grpSpPr>
        <p:cxnSp>
          <p:nvCxnSpPr>
            <p:cNvPr id="26" name="Curved Connector 25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76800" y="20574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05400" y="29718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257800" y="3352800"/>
            <a:ext cx="2590800" cy="838200"/>
            <a:chOff x="5029200" y="2514600"/>
            <a:chExt cx="2590800" cy="838200"/>
          </a:xfrm>
        </p:grpSpPr>
        <p:cxnSp>
          <p:nvCxnSpPr>
            <p:cNvPr id="41" name="Curved Connector 40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562600" y="56007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562600" y="53340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486400" y="4876800"/>
            <a:ext cx="2590800" cy="838200"/>
            <a:chOff x="5029200" y="2514600"/>
            <a:chExt cx="2590800" cy="838200"/>
          </a:xfrm>
        </p:grpSpPr>
        <p:cxnSp>
          <p:nvCxnSpPr>
            <p:cNvPr id="46" name="Curved Connector 45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3340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0" y="2057400"/>
          <a:ext cx="4191000" cy="28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Pola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  <a:endParaRPr lang="id-ID" sz="18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O5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057400"/>
            <a:ext cx="3733800" cy="43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495800" y="533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ID3 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Decision Tree?</a:t>
            </a:r>
            <a:endParaRPr lang="id-ID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3185160" y="838200"/>
            <a:ext cx="9906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48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074920" y="2438400"/>
            <a:ext cx="990600" cy="457200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20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581400" y="28956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048000" y="4038600"/>
            <a:ext cx="9906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85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010400" y="4038600"/>
            <a:ext cx="990600" cy="4572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12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2286000" y="4495800"/>
            <a:ext cx="1188720" cy="9906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7100" y="4495800"/>
            <a:ext cx="1181100" cy="1066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477000" y="4495800"/>
            <a:ext cx="1074420" cy="9144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4495800"/>
            <a:ext cx="1143000" cy="1066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7" grpId="0"/>
      <p:bldP spid="10" grpId="0" animBg="1"/>
      <p:bldP spid="14" grpId="0"/>
      <p:bldP spid="15" grpId="0"/>
      <p:bldP spid="16" grpId="0" animBg="1"/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ALVINN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smtClean="0"/>
              <a:t>Input: Image 30 x 32 pixel</a:t>
            </a:r>
          </a:p>
          <a:p>
            <a:r>
              <a:rPr lang="en-US" dirty="0" smtClean="0"/>
              <a:t>Output: 30 </a:t>
            </a:r>
            <a:r>
              <a:rPr lang="en-US" dirty="0" err="1" smtClean="0"/>
              <a:t>keputusan</a:t>
            </a:r>
            <a:r>
              <a:rPr lang="en-US" dirty="0" smtClean="0"/>
              <a:t> (</a:t>
            </a:r>
            <a:r>
              <a:rPr lang="en-US" dirty="0" err="1" smtClean="0"/>
              <a:t>kelas</a:t>
            </a:r>
            <a:r>
              <a:rPr lang="en-US" dirty="0" smtClean="0"/>
              <a:t> )</a:t>
            </a:r>
          </a:p>
          <a:p>
            <a:pPr lvl="1"/>
            <a:r>
              <a:rPr lang="en-US" dirty="0" err="1" smtClean="0"/>
              <a:t>Belok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endParaRPr lang="en-US" baseline="30000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Lurus</a:t>
            </a:r>
            <a:endParaRPr lang="en-US" baseline="30000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Belok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endParaRPr lang="en-US" baseline="30000" dirty="0" smtClean="0"/>
          </a:p>
          <a:p>
            <a:pPr lvl="1"/>
            <a:endParaRPr lang="en-US" baseline="30000" dirty="0" smtClean="0"/>
          </a:p>
          <a:p>
            <a:pPr lvl="1"/>
            <a:endParaRPr lang="id-ID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ALVINN</a:t>
            </a:r>
            <a:endParaRPr lang="id-ID" dirty="0"/>
          </a:p>
        </p:txBody>
      </p:sp>
      <p:pic>
        <p:nvPicPr>
          <p:cNvPr id="43417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09400"/>
            <a:ext cx="1800000" cy="19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417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0" y="2283000"/>
            <a:ext cx="1800000" cy="19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4180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0" y="4419600"/>
            <a:ext cx="1800000" cy="19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4181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43000"/>
            <a:ext cx="1800000" cy="20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90800" y="2614200"/>
            <a:ext cx="1600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/>
              <a:t>…</a:t>
            </a:r>
            <a:endParaRPr lang="id-ID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648200"/>
            <a:ext cx="1600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/>
              <a:t>…</a:t>
            </a:r>
            <a:endParaRPr lang="id-ID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91200" y="25908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id-ID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191000" y="39624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r>
              <a:rPr lang="en-US" dirty="0" smtClean="0">
                <a:sym typeface="Wingdings" pitchFamily="2" charset="2"/>
              </a:rPr>
              <a:t> ??? </a:t>
            </a:r>
            <a:endParaRPr lang="id-ID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895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6762</TotalTime>
  <Words>4279</Words>
  <Application>Microsoft Office PowerPoint</Application>
  <PresentationFormat>On-screen Show (4:3)</PresentationFormat>
  <Paragraphs>2727</Paragraphs>
  <Slides>104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Flow</vt:lpstr>
      <vt:lpstr>Office Theme</vt:lpstr>
      <vt:lpstr>Visio</vt:lpstr>
      <vt:lpstr>Equation</vt:lpstr>
      <vt:lpstr>Learning CS3243 Kecerdasan Mesin dan Artifisial </vt:lpstr>
      <vt:lpstr>Outline</vt:lpstr>
      <vt:lpstr>S, R, P, L? Searching</vt:lpstr>
      <vt:lpstr>PowerPoint Presentation</vt:lpstr>
      <vt:lpstr>S, R, P, L? Searching</vt:lpstr>
      <vt:lpstr>PowerPoint Presentation</vt:lpstr>
      <vt:lpstr>S, R, P, L? Reasoning</vt:lpstr>
      <vt:lpstr>S, R, P, L? Reasoning</vt:lpstr>
      <vt:lpstr>S, R, P, L? Planning</vt:lpstr>
      <vt:lpstr>Bagaimana menemukan aturan?</vt:lpstr>
      <vt:lpstr>PowerPoint Presentation</vt:lpstr>
      <vt:lpstr>Bagaimana menemukan aturan?</vt:lpstr>
      <vt:lpstr>PowerPoint Presentation</vt:lpstr>
      <vt:lpstr>Rule</vt:lpstr>
      <vt:lpstr>Masalah</vt:lpstr>
      <vt:lpstr>PowerPoint Presentation</vt:lpstr>
      <vt:lpstr>Learning</vt:lpstr>
      <vt:lpstr>Metode Learning</vt:lpstr>
      <vt:lpstr>Decision Tree Learning (DTL)</vt:lpstr>
      <vt:lpstr>Entropy</vt:lpstr>
      <vt:lpstr>Entropy</vt:lpstr>
      <vt:lpstr>PowerPoint Presentation</vt:lpstr>
      <vt:lpstr>PowerPoint Presentation</vt:lpstr>
      <vt:lpstr>Data Penerimaan Pegawai</vt:lpstr>
      <vt:lpstr>PowerPoint Presentation</vt:lpstr>
      <vt:lpstr>Data Penerimaan Pegawai</vt:lpstr>
      <vt:lpstr>Information Gain (IG)</vt:lpstr>
      <vt:lpstr>Information Gain (IG)</vt:lpstr>
      <vt:lpstr>Data Penerimaan Pegawai</vt:lpstr>
      <vt:lpstr>Information Gain (IG)</vt:lpstr>
      <vt:lpstr>PowerPoint Presentation</vt:lpstr>
      <vt:lpstr>IG untuk IPK</vt:lpstr>
      <vt:lpstr>PowerPoint Presentation</vt:lpstr>
      <vt:lpstr>Data Penerimaan Pegawai</vt:lpstr>
      <vt:lpstr>Metode ID3</vt:lpstr>
      <vt:lpstr>Rekursi level 0 iterasi ke-1</vt:lpstr>
      <vt:lpstr>IG untuk IPK</vt:lpstr>
      <vt:lpstr>IG untuk Psikologi</vt:lpstr>
      <vt:lpstr>IG untuk Psikologi</vt:lpstr>
      <vt:lpstr>IG untuk Wawancara</vt:lpstr>
      <vt:lpstr>IG untuk Wawancara</vt:lpstr>
      <vt:lpstr>The Best Classifier </vt:lpstr>
      <vt:lpstr>PowerPoint Presentation</vt:lpstr>
      <vt:lpstr>Rekursi level 1 iterasi ke-1</vt:lpstr>
      <vt:lpstr>PowerPoint Presentation</vt:lpstr>
      <vt:lpstr>Rekursi level 0 iterasi ke-2</vt:lpstr>
      <vt:lpstr>PowerPoint Presentation</vt:lpstr>
      <vt:lpstr>PowerPoint Presentation</vt:lpstr>
      <vt:lpstr>Rule</vt:lpstr>
      <vt:lpstr>Diskusi</vt:lpstr>
      <vt:lpstr>Dua atribut dengan IG sama ?</vt:lpstr>
      <vt:lpstr>Data sama, kelasnya beda?</vt:lpstr>
      <vt:lpstr>Jumlah learning data ?</vt:lpstr>
      <vt:lpstr>Imbalance Class?</vt:lpstr>
      <vt:lpstr>Data 2  Decision Tree ???</vt:lpstr>
      <vt:lpstr>PowerPoint Presentation</vt:lpstr>
      <vt:lpstr>Information Gain (IG)</vt:lpstr>
      <vt:lpstr>IG untuk Wawancara</vt:lpstr>
      <vt:lpstr>PowerPoint Presentation</vt:lpstr>
      <vt:lpstr>PowerPoint Presentation</vt:lpstr>
      <vt:lpstr>Unseen Data 1</vt:lpstr>
      <vt:lpstr>Unseen Data 2</vt:lpstr>
      <vt:lpstr>Data 3  Decision Tree ???</vt:lpstr>
      <vt:lpstr>PowerPoint Presentation</vt:lpstr>
      <vt:lpstr>PowerPoint Presentation</vt:lpstr>
      <vt:lpstr>Overfit</vt:lpstr>
      <vt:lpstr>Overfit</vt:lpstr>
      <vt:lpstr>PowerPoint Presentation</vt:lpstr>
      <vt:lpstr>Mengatasi Overfit</vt:lpstr>
      <vt:lpstr>PowerPoint Presentation</vt:lpstr>
      <vt:lpstr>Rule Post-Pruning (RPP)</vt:lpstr>
      <vt:lpstr>Data 3  Decision Tree 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Overfit, Oversize (Underfit), Flexible</vt:lpstr>
      <vt:lpstr>Data 3  Decision Tree ???</vt:lpstr>
      <vt:lpstr>PowerPoint Presentation</vt:lpstr>
      <vt:lpstr>PowerPoint Presentation</vt:lpstr>
      <vt:lpstr>Data 2  Decision Tree ???</vt:lpstr>
      <vt:lpstr>PowerPoint Presentation</vt:lpstr>
      <vt:lpstr>Unseen Data 2</vt:lpstr>
      <vt:lpstr>Data 3  Decision Tree ???</vt:lpstr>
      <vt:lpstr>PowerPoint Presentation</vt:lpstr>
      <vt:lpstr>PowerPoint Presentation</vt:lpstr>
      <vt:lpstr>PowerPoint Presentation</vt:lpstr>
      <vt:lpstr>Data Kontinyu</vt:lpstr>
      <vt:lpstr>PowerPoint Presentation</vt:lpstr>
      <vt:lpstr>Data Vektor</vt:lpstr>
      <vt:lpstr>Vektor  Diskrit</vt:lpstr>
      <vt:lpstr>Vektor  Diskrit</vt:lpstr>
      <vt:lpstr>Vektor  Diskrit</vt:lpstr>
      <vt:lpstr>PowerPoint Presentation</vt:lpstr>
      <vt:lpstr>ALVINN</vt:lpstr>
      <vt:lpstr>ALVINN</vt:lpstr>
      <vt:lpstr>Vektor  Diskrit ??? </vt:lpstr>
      <vt:lpstr>Vektor  Diskrit ??? </vt:lpstr>
      <vt:lpstr>Vektor  Diskrit ???</vt:lpstr>
      <vt:lpstr>ID3 ??? </vt:lpstr>
      <vt:lpstr>PowerPoint Presentation</vt:lpstr>
      <vt:lpstr>ALVINN: MLP 960-4-30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482</cp:revision>
  <dcterms:created xsi:type="dcterms:W3CDTF">2006-08-16T00:00:00Z</dcterms:created>
  <dcterms:modified xsi:type="dcterms:W3CDTF">2012-04-16T14:40:09Z</dcterms:modified>
</cp:coreProperties>
</file>